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7.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 id="2147483733" r:id="rId4"/>
    <p:sldMasterId id="2147483783" r:id="rId5"/>
    <p:sldMasterId id="2147483801" r:id="rId6"/>
    <p:sldMasterId id="2147483841" r:id="rId7"/>
    <p:sldMasterId id="2147483859" r:id="rId8"/>
  </p:sldMasterIdLst>
  <p:notesMasterIdLst>
    <p:notesMasterId r:id="rId28"/>
  </p:notesMasterIdLst>
  <p:sldIdLst>
    <p:sldId id="2147483418" r:id="rId9"/>
    <p:sldId id="2147480386" r:id="rId10"/>
    <p:sldId id="2147480390" r:id="rId11"/>
    <p:sldId id="2147480391" r:id="rId12"/>
    <p:sldId id="2147483417" r:id="rId13"/>
    <p:sldId id="2147480387" r:id="rId14"/>
    <p:sldId id="2147482052" r:id="rId15"/>
    <p:sldId id="2147483412" r:id="rId16"/>
    <p:sldId id="2147483159" r:id="rId17"/>
    <p:sldId id="2147483167" r:id="rId18"/>
    <p:sldId id="2147483411" r:id="rId19"/>
    <p:sldId id="2147483397" r:id="rId20"/>
    <p:sldId id="2147483410" r:id="rId21"/>
    <p:sldId id="2147483153" r:id="rId22"/>
    <p:sldId id="2147483168" r:id="rId23"/>
    <p:sldId id="2147480392" r:id="rId24"/>
    <p:sldId id="2147480440" r:id="rId25"/>
    <p:sldId id="2147480385" r:id="rId26"/>
    <p:sldId id="21474810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09C88B-F00E-4BF6-99C7-AE350BB10CC1}" v="1" dt="2025-01-27T11:49:32.6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microsoft.com/office/2015/10/relationships/revisionInfo" Target="revisionInfo.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viewProps" Target="viewProps.xml"/><Relationship Id="rId8" Type="http://schemas.openxmlformats.org/officeDocument/2006/relationships/slideMaster" Target="slideMasters/slideMaster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ram Bharwani" userId="3a36ec9b-9543-4304-8419-0cc490ff4bbf" providerId="ADAL" clId="{02E013BA-E72D-4E1D-93F3-C1D6374A89A3}"/>
    <pc:docChg chg="undo custSel addSld delSld modSld sldOrd">
      <pc:chgData name="Vikram Bharwani" userId="3a36ec9b-9543-4304-8419-0cc490ff4bbf" providerId="ADAL" clId="{02E013BA-E72D-4E1D-93F3-C1D6374A89A3}" dt="2024-11-22T09:04:59.412" v="712" actId="14100"/>
      <pc:docMkLst>
        <pc:docMk/>
      </pc:docMkLst>
      <pc:sldChg chg="modNotesTx">
        <pc:chgData name="Vikram Bharwani" userId="3a36ec9b-9543-4304-8419-0cc490ff4bbf" providerId="ADAL" clId="{02E013BA-E72D-4E1D-93F3-C1D6374A89A3}" dt="2024-11-19T15:00:15.325" v="215" actId="20577"/>
        <pc:sldMkLst>
          <pc:docMk/>
          <pc:sldMk cId="97486083" sldId="2147480386"/>
        </pc:sldMkLst>
      </pc:sldChg>
      <pc:sldChg chg="modSp mod">
        <pc:chgData name="Vikram Bharwani" userId="3a36ec9b-9543-4304-8419-0cc490ff4bbf" providerId="ADAL" clId="{02E013BA-E72D-4E1D-93F3-C1D6374A89A3}" dt="2024-11-22T09:04:59.412" v="712" actId="14100"/>
        <pc:sldMkLst>
          <pc:docMk/>
          <pc:sldMk cId="1295118007" sldId="2147480387"/>
        </pc:sldMkLst>
        <pc:spChg chg="mod">
          <ac:chgData name="Vikram Bharwani" userId="3a36ec9b-9543-4304-8419-0cc490ff4bbf" providerId="ADAL" clId="{02E013BA-E72D-4E1D-93F3-C1D6374A89A3}" dt="2024-11-19T15:12:27.625" v="439" actId="20577"/>
          <ac:spMkLst>
            <pc:docMk/>
            <pc:sldMk cId="1295118007" sldId="2147480387"/>
            <ac:spMk id="2" creationId="{20CC1EB4-2F40-7FF3-8D77-7C2E1382B6E1}"/>
          </ac:spMkLst>
        </pc:spChg>
        <pc:spChg chg="mod">
          <ac:chgData name="Vikram Bharwani" userId="3a36ec9b-9543-4304-8419-0cc490ff4bbf" providerId="ADAL" clId="{02E013BA-E72D-4E1D-93F3-C1D6374A89A3}" dt="2024-11-22T09:04:59.412" v="712" actId="14100"/>
          <ac:spMkLst>
            <pc:docMk/>
            <pc:sldMk cId="1295118007" sldId="2147480387"/>
            <ac:spMk id="32" creationId="{F3CE0E6F-FF8D-02D1-713E-CEEDDD15C5E7}"/>
          </ac:spMkLst>
        </pc:spChg>
        <pc:spChg chg="mod">
          <ac:chgData name="Vikram Bharwani" userId="3a36ec9b-9543-4304-8419-0cc490ff4bbf" providerId="ADAL" clId="{02E013BA-E72D-4E1D-93F3-C1D6374A89A3}" dt="2024-11-22T09:04:17.585" v="690" actId="14100"/>
          <ac:spMkLst>
            <pc:docMk/>
            <pc:sldMk cId="1295118007" sldId="2147480387"/>
            <ac:spMk id="33" creationId="{81EA8ED4-77E0-A54A-165A-C0D1AFBE2B12}"/>
          </ac:spMkLst>
        </pc:spChg>
        <pc:spChg chg="mod">
          <ac:chgData name="Vikram Bharwani" userId="3a36ec9b-9543-4304-8419-0cc490ff4bbf" providerId="ADAL" clId="{02E013BA-E72D-4E1D-93F3-C1D6374A89A3}" dt="2024-11-22T09:04:27.358" v="695" actId="20577"/>
          <ac:spMkLst>
            <pc:docMk/>
            <pc:sldMk cId="1295118007" sldId="2147480387"/>
            <ac:spMk id="34" creationId="{F49A9D71-3040-FBAB-05CC-5E7CB79960F1}"/>
          </ac:spMkLst>
        </pc:spChg>
        <pc:spChg chg="mod">
          <ac:chgData name="Vikram Bharwani" userId="3a36ec9b-9543-4304-8419-0cc490ff4bbf" providerId="ADAL" clId="{02E013BA-E72D-4E1D-93F3-C1D6374A89A3}" dt="2024-11-22T09:04:03.495" v="675" actId="14100"/>
          <ac:spMkLst>
            <pc:docMk/>
            <pc:sldMk cId="1295118007" sldId="2147480387"/>
            <ac:spMk id="38" creationId="{D9A195BB-1143-CDD6-FABB-31DE7D92360A}"/>
          </ac:spMkLst>
        </pc:spChg>
        <pc:picChg chg="mod">
          <ac:chgData name="Vikram Bharwani" userId="3a36ec9b-9543-4304-8419-0cc490ff4bbf" providerId="ADAL" clId="{02E013BA-E72D-4E1D-93F3-C1D6374A89A3}" dt="2024-11-22T09:04:55.832" v="711" actId="14100"/>
          <ac:picMkLst>
            <pc:docMk/>
            <pc:sldMk cId="1295118007" sldId="2147480387"/>
            <ac:picMk id="37" creationId="{E5A1031B-FF73-BC8B-0317-16E579624304}"/>
          </ac:picMkLst>
        </pc:picChg>
      </pc:sldChg>
      <pc:sldChg chg="ord">
        <pc:chgData name="Vikram Bharwani" userId="3a36ec9b-9543-4304-8419-0cc490ff4bbf" providerId="ADAL" clId="{02E013BA-E72D-4E1D-93F3-C1D6374A89A3}" dt="2024-11-19T14:50:21.716" v="13"/>
        <pc:sldMkLst>
          <pc:docMk/>
          <pc:sldMk cId="1540055252" sldId="2147480390"/>
        </pc:sldMkLst>
      </pc:sldChg>
      <pc:sldChg chg="ord">
        <pc:chgData name="Vikram Bharwani" userId="3a36ec9b-9543-4304-8419-0cc490ff4bbf" providerId="ADAL" clId="{02E013BA-E72D-4E1D-93F3-C1D6374A89A3}" dt="2024-11-19T14:50:24.638" v="15"/>
        <pc:sldMkLst>
          <pc:docMk/>
          <pc:sldMk cId="3701472970" sldId="2147480391"/>
        </pc:sldMkLst>
      </pc:sldChg>
      <pc:sldChg chg="ord">
        <pc:chgData name="Vikram Bharwani" userId="3a36ec9b-9543-4304-8419-0cc490ff4bbf" providerId="ADAL" clId="{02E013BA-E72D-4E1D-93F3-C1D6374A89A3}" dt="2024-11-19T14:53:57.005" v="103"/>
        <pc:sldMkLst>
          <pc:docMk/>
          <pc:sldMk cId="3559843792" sldId="2147480392"/>
        </pc:sldMkLst>
      </pc:sldChg>
      <pc:sldChg chg="modSp mod">
        <pc:chgData name="Vikram Bharwani" userId="3a36ec9b-9543-4304-8419-0cc490ff4bbf" providerId="ADAL" clId="{02E013BA-E72D-4E1D-93F3-C1D6374A89A3}" dt="2024-11-19T15:17:28.884" v="653" actId="14100"/>
        <pc:sldMkLst>
          <pc:docMk/>
          <pc:sldMk cId="3592009861" sldId="2147480440"/>
        </pc:sldMkLst>
        <pc:spChg chg="mod">
          <ac:chgData name="Vikram Bharwani" userId="3a36ec9b-9543-4304-8419-0cc490ff4bbf" providerId="ADAL" clId="{02E013BA-E72D-4E1D-93F3-C1D6374A89A3}" dt="2024-11-19T15:17:28.884" v="653" actId="14100"/>
          <ac:spMkLst>
            <pc:docMk/>
            <pc:sldMk cId="3592009861" sldId="2147480440"/>
            <ac:spMk id="604" creationId="{CA281709-4A1A-723F-524E-9FA88D5CD0BF}"/>
          </ac:spMkLst>
        </pc:spChg>
        <pc:spChg chg="mod">
          <ac:chgData name="Vikram Bharwani" userId="3a36ec9b-9543-4304-8419-0cc490ff4bbf" providerId="ADAL" clId="{02E013BA-E72D-4E1D-93F3-C1D6374A89A3}" dt="2024-11-19T15:17:10.560" v="638" actId="20577"/>
          <ac:spMkLst>
            <pc:docMk/>
            <pc:sldMk cId="3592009861" sldId="2147480440"/>
            <ac:spMk id="605" creationId="{51D2852B-BFFC-9957-BEB0-31AF7558AAD0}"/>
          </ac:spMkLst>
        </pc:spChg>
      </pc:sldChg>
      <pc:sldChg chg="modSp add del mod">
        <pc:chgData name="Vikram Bharwani" userId="3a36ec9b-9543-4304-8419-0cc490ff4bbf" providerId="ADAL" clId="{02E013BA-E72D-4E1D-93F3-C1D6374A89A3}" dt="2024-11-19T15:14:12.639" v="530" actId="313"/>
        <pc:sldMkLst>
          <pc:docMk/>
          <pc:sldMk cId="3542526314" sldId="2147482052"/>
        </pc:sldMkLst>
        <pc:spChg chg="mod">
          <ac:chgData name="Vikram Bharwani" userId="3a36ec9b-9543-4304-8419-0cc490ff4bbf" providerId="ADAL" clId="{02E013BA-E72D-4E1D-93F3-C1D6374A89A3}" dt="2024-11-19T15:12:51.729" v="448" actId="20577"/>
          <ac:spMkLst>
            <pc:docMk/>
            <pc:sldMk cId="3542526314" sldId="2147482052"/>
            <ac:spMk id="9" creationId="{0AC5F4FB-7DEF-CEEA-FA38-9B46D01C395A}"/>
          </ac:spMkLst>
        </pc:spChg>
        <pc:spChg chg="mod">
          <ac:chgData name="Vikram Bharwani" userId="3a36ec9b-9543-4304-8419-0cc490ff4bbf" providerId="ADAL" clId="{02E013BA-E72D-4E1D-93F3-C1D6374A89A3}" dt="2024-11-19T15:12:59.308" v="463" actId="20577"/>
          <ac:spMkLst>
            <pc:docMk/>
            <pc:sldMk cId="3542526314" sldId="2147482052"/>
            <ac:spMk id="10" creationId="{510EBD5F-8870-8FC7-0ED0-3CB841144E5C}"/>
          </ac:spMkLst>
        </pc:spChg>
        <pc:spChg chg="mod">
          <ac:chgData name="Vikram Bharwani" userId="3a36ec9b-9543-4304-8419-0cc490ff4bbf" providerId="ADAL" clId="{02E013BA-E72D-4E1D-93F3-C1D6374A89A3}" dt="2024-11-19T15:13:09.609" v="481" actId="20577"/>
          <ac:spMkLst>
            <pc:docMk/>
            <pc:sldMk cId="3542526314" sldId="2147482052"/>
            <ac:spMk id="11" creationId="{F236C8ED-2C54-474A-7E4F-341CF4CA0393}"/>
          </ac:spMkLst>
        </pc:spChg>
        <pc:spChg chg="mod">
          <ac:chgData name="Vikram Bharwani" userId="3a36ec9b-9543-4304-8419-0cc490ff4bbf" providerId="ADAL" clId="{02E013BA-E72D-4E1D-93F3-C1D6374A89A3}" dt="2024-11-19T15:13:20.779" v="482" actId="20577"/>
          <ac:spMkLst>
            <pc:docMk/>
            <pc:sldMk cId="3542526314" sldId="2147482052"/>
            <ac:spMk id="67" creationId="{C0CB8864-08BA-7845-90CC-EE37F771800A}"/>
          </ac:spMkLst>
        </pc:spChg>
        <pc:spChg chg="mod">
          <ac:chgData name="Vikram Bharwani" userId="3a36ec9b-9543-4304-8419-0cc490ff4bbf" providerId="ADAL" clId="{02E013BA-E72D-4E1D-93F3-C1D6374A89A3}" dt="2024-11-19T14:19:38.261" v="2" actId="404"/>
          <ac:spMkLst>
            <pc:docMk/>
            <pc:sldMk cId="3542526314" sldId="2147482052"/>
            <ac:spMk id="70" creationId="{28D6E31A-CB3F-5DF1-F947-B9E33D0FD302}"/>
          </ac:spMkLst>
        </pc:spChg>
        <pc:spChg chg="mod">
          <ac:chgData name="Vikram Bharwani" userId="3a36ec9b-9543-4304-8419-0cc490ff4bbf" providerId="ADAL" clId="{02E013BA-E72D-4E1D-93F3-C1D6374A89A3}" dt="2024-11-19T14:19:38.261" v="2" actId="404"/>
          <ac:spMkLst>
            <pc:docMk/>
            <pc:sldMk cId="3542526314" sldId="2147482052"/>
            <ac:spMk id="75" creationId="{E9566D54-5805-D497-C36F-BB3D243F3009}"/>
          </ac:spMkLst>
        </pc:spChg>
        <pc:spChg chg="mod">
          <ac:chgData name="Vikram Bharwani" userId="3a36ec9b-9543-4304-8419-0cc490ff4bbf" providerId="ADAL" clId="{02E013BA-E72D-4E1D-93F3-C1D6374A89A3}" dt="2024-11-19T14:19:38.261" v="2" actId="404"/>
          <ac:spMkLst>
            <pc:docMk/>
            <pc:sldMk cId="3542526314" sldId="2147482052"/>
            <ac:spMk id="76" creationId="{0A23C754-2978-AAF5-C216-62201B373024}"/>
          </ac:spMkLst>
        </pc:spChg>
        <pc:spChg chg="mod">
          <ac:chgData name="Vikram Bharwani" userId="3a36ec9b-9543-4304-8419-0cc490ff4bbf" providerId="ADAL" clId="{02E013BA-E72D-4E1D-93F3-C1D6374A89A3}" dt="2024-11-19T14:19:38.261" v="2" actId="404"/>
          <ac:spMkLst>
            <pc:docMk/>
            <pc:sldMk cId="3542526314" sldId="2147482052"/>
            <ac:spMk id="77" creationId="{357EE83B-0CFF-D9E3-7927-26C8C0EFCC12}"/>
          </ac:spMkLst>
        </pc:spChg>
        <pc:spChg chg="mod">
          <ac:chgData name="Vikram Bharwani" userId="3a36ec9b-9543-4304-8419-0cc490ff4bbf" providerId="ADAL" clId="{02E013BA-E72D-4E1D-93F3-C1D6374A89A3}" dt="2024-11-19T14:19:38.261" v="2" actId="404"/>
          <ac:spMkLst>
            <pc:docMk/>
            <pc:sldMk cId="3542526314" sldId="2147482052"/>
            <ac:spMk id="78" creationId="{026FAFEB-FD7E-69CC-9360-899B38D6E43B}"/>
          </ac:spMkLst>
        </pc:spChg>
        <pc:spChg chg="mod">
          <ac:chgData name="Vikram Bharwani" userId="3a36ec9b-9543-4304-8419-0cc490ff4bbf" providerId="ADAL" clId="{02E013BA-E72D-4E1D-93F3-C1D6374A89A3}" dt="2024-11-19T15:14:12.639" v="530" actId="313"/>
          <ac:spMkLst>
            <pc:docMk/>
            <pc:sldMk cId="3542526314" sldId="2147482052"/>
            <ac:spMk id="96" creationId="{97D3E7AE-3C5E-E8C9-5FCF-9BCD49F3A311}"/>
          </ac:spMkLst>
        </pc:spChg>
        <pc:spChg chg="mod">
          <ac:chgData name="Vikram Bharwani" userId="3a36ec9b-9543-4304-8419-0cc490ff4bbf" providerId="ADAL" clId="{02E013BA-E72D-4E1D-93F3-C1D6374A89A3}" dt="2024-11-19T14:19:54.144" v="5" actId="20577"/>
          <ac:spMkLst>
            <pc:docMk/>
            <pc:sldMk cId="3542526314" sldId="2147482052"/>
            <ac:spMk id="155" creationId="{9D3644F9-C26B-6707-3E4B-CD112C844391}"/>
          </ac:spMkLst>
        </pc:spChg>
      </pc:sldChg>
      <pc:sldChg chg="modSp mod">
        <pc:chgData name="Vikram Bharwani" userId="3a36ec9b-9543-4304-8419-0cc490ff4bbf" providerId="ADAL" clId="{02E013BA-E72D-4E1D-93F3-C1D6374A89A3}" dt="2024-11-19T15:16:05.889" v="610" actId="313"/>
        <pc:sldMkLst>
          <pc:docMk/>
          <pc:sldMk cId="2267647554" sldId="2147483153"/>
        </pc:sldMkLst>
        <pc:spChg chg="mod">
          <ac:chgData name="Vikram Bharwani" userId="3a36ec9b-9543-4304-8419-0cc490ff4bbf" providerId="ADAL" clId="{02E013BA-E72D-4E1D-93F3-C1D6374A89A3}" dt="2024-11-19T15:07:19.962" v="379" actId="1076"/>
          <ac:spMkLst>
            <pc:docMk/>
            <pc:sldMk cId="2267647554" sldId="2147483153"/>
            <ac:spMk id="2" creationId="{43CCE315-EA97-CF17-590B-2F6BDE3A3BBC}"/>
          </ac:spMkLst>
        </pc:spChg>
        <pc:spChg chg="mod">
          <ac:chgData name="Vikram Bharwani" userId="3a36ec9b-9543-4304-8419-0cc490ff4bbf" providerId="ADAL" clId="{02E013BA-E72D-4E1D-93F3-C1D6374A89A3}" dt="2024-11-19T15:16:04.381" v="609" actId="313"/>
          <ac:spMkLst>
            <pc:docMk/>
            <pc:sldMk cId="2267647554" sldId="2147483153"/>
            <ac:spMk id="18" creationId="{EA51C6AD-CD1F-7611-2F88-2AE3D98B8FB2}"/>
          </ac:spMkLst>
        </pc:spChg>
        <pc:spChg chg="mod">
          <ac:chgData name="Vikram Bharwani" userId="3a36ec9b-9543-4304-8419-0cc490ff4bbf" providerId="ADAL" clId="{02E013BA-E72D-4E1D-93F3-C1D6374A89A3}" dt="2024-11-19T15:16:05.889" v="610" actId="313"/>
          <ac:spMkLst>
            <pc:docMk/>
            <pc:sldMk cId="2267647554" sldId="2147483153"/>
            <ac:spMk id="22" creationId="{AA6E85B7-FA5D-4360-EFF3-A9097AABFD84}"/>
          </ac:spMkLst>
        </pc:spChg>
        <pc:spChg chg="mod">
          <ac:chgData name="Vikram Bharwani" userId="3a36ec9b-9543-4304-8419-0cc490ff4bbf" providerId="ADAL" clId="{02E013BA-E72D-4E1D-93F3-C1D6374A89A3}" dt="2024-11-19T15:15:43.960" v="607" actId="313"/>
          <ac:spMkLst>
            <pc:docMk/>
            <pc:sldMk cId="2267647554" sldId="2147483153"/>
            <ac:spMk id="87" creationId="{768ADA8A-FF3F-9211-3FE5-2C88A3E937A4}"/>
          </ac:spMkLst>
        </pc:spChg>
        <pc:spChg chg="mod">
          <ac:chgData name="Vikram Bharwani" userId="3a36ec9b-9543-4304-8419-0cc490ff4bbf" providerId="ADAL" clId="{02E013BA-E72D-4E1D-93F3-C1D6374A89A3}" dt="2024-11-19T15:15:47.974" v="608" actId="313"/>
          <ac:spMkLst>
            <pc:docMk/>
            <pc:sldMk cId="2267647554" sldId="2147483153"/>
            <ac:spMk id="123" creationId="{A4C6BE4A-8094-9290-AB9B-673B48F59BE6}"/>
          </ac:spMkLst>
        </pc:spChg>
      </pc:sldChg>
      <pc:sldChg chg="del">
        <pc:chgData name="Vikram Bharwani" userId="3a36ec9b-9543-4304-8419-0cc490ff4bbf" providerId="ADAL" clId="{02E013BA-E72D-4E1D-93F3-C1D6374A89A3}" dt="2024-11-19T15:17:39.135" v="654" actId="47"/>
        <pc:sldMkLst>
          <pc:docMk/>
          <pc:sldMk cId="2240702418" sldId="2147483154"/>
        </pc:sldMkLst>
      </pc:sldChg>
      <pc:sldChg chg="add del">
        <pc:chgData name="Vikram Bharwani" userId="3a36ec9b-9543-4304-8419-0cc490ff4bbf" providerId="ADAL" clId="{02E013BA-E72D-4E1D-93F3-C1D6374A89A3}" dt="2024-11-19T14:53:23.851" v="93" actId="47"/>
        <pc:sldMkLst>
          <pc:docMk/>
          <pc:sldMk cId="2708072522" sldId="2147483157"/>
        </pc:sldMkLst>
      </pc:sldChg>
      <pc:sldChg chg="modSp add del mod ord">
        <pc:chgData name="Vikram Bharwani" userId="3a36ec9b-9543-4304-8419-0cc490ff4bbf" providerId="ADAL" clId="{02E013BA-E72D-4E1D-93F3-C1D6374A89A3}" dt="2024-11-19T15:16:46.913" v="614" actId="313"/>
        <pc:sldMkLst>
          <pc:docMk/>
          <pc:sldMk cId="1452117373" sldId="2147483159"/>
        </pc:sldMkLst>
        <pc:spChg chg="mod">
          <ac:chgData name="Vikram Bharwani" userId="3a36ec9b-9543-4304-8419-0cc490ff4bbf" providerId="ADAL" clId="{02E013BA-E72D-4E1D-93F3-C1D6374A89A3}" dt="2024-11-19T15:15:12.293" v="606" actId="20577"/>
          <ac:spMkLst>
            <pc:docMk/>
            <pc:sldMk cId="1452117373" sldId="2147483159"/>
            <ac:spMk id="2" creationId="{0029B01E-D939-7CFA-D1EC-DE68E4B50711}"/>
          </ac:spMkLst>
        </pc:spChg>
        <pc:spChg chg="mod">
          <ac:chgData name="Vikram Bharwani" userId="3a36ec9b-9543-4304-8419-0cc490ff4bbf" providerId="ADAL" clId="{02E013BA-E72D-4E1D-93F3-C1D6374A89A3}" dt="2024-11-19T15:01:26.152" v="243" actId="20577"/>
          <ac:spMkLst>
            <pc:docMk/>
            <pc:sldMk cId="1452117373" sldId="2147483159"/>
            <ac:spMk id="3" creationId="{31703E78-1C92-E752-274D-F672FE0166B2}"/>
          </ac:spMkLst>
        </pc:spChg>
        <pc:spChg chg="mod">
          <ac:chgData name="Vikram Bharwani" userId="3a36ec9b-9543-4304-8419-0cc490ff4bbf" providerId="ADAL" clId="{02E013BA-E72D-4E1D-93F3-C1D6374A89A3}" dt="2024-11-19T15:16:46.913" v="614" actId="313"/>
          <ac:spMkLst>
            <pc:docMk/>
            <pc:sldMk cId="1452117373" sldId="2147483159"/>
            <ac:spMk id="5" creationId="{5079C5CF-BB09-2581-0F4F-3B608540EFA4}"/>
          </ac:spMkLst>
        </pc:spChg>
        <pc:picChg chg="mod">
          <ac:chgData name="Vikram Bharwani" userId="3a36ec9b-9543-4304-8419-0cc490ff4bbf" providerId="ADAL" clId="{02E013BA-E72D-4E1D-93F3-C1D6374A89A3}" dt="2024-11-19T15:01:58.202" v="271" actId="14100"/>
          <ac:picMkLst>
            <pc:docMk/>
            <pc:sldMk cId="1452117373" sldId="2147483159"/>
            <ac:picMk id="6" creationId="{D43881EA-EB80-91BF-17BE-28B854B95AEE}"/>
          </ac:picMkLst>
        </pc:picChg>
      </pc:sldChg>
      <pc:sldChg chg="add del">
        <pc:chgData name="Vikram Bharwani" userId="3a36ec9b-9543-4304-8419-0cc490ff4bbf" providerId="ADAL" clId="{02E013BA-E72D-4E1D-93F3-C1D6374A89A3}" dt="2024-11-19T14:53:49.172" v="100" actId="47"/>
        <pc:sldMkLst>
          <pc:docMk/>
          <pc:sldMk cId="2248202687" sldId="2147483163"/>
        </pc:sldMkLst>
      </pc:sldChg>
      <pc:sldChg chg="add del">
        <pc:chgData name="Vikram Bharwani" userId="3a36ec9b-9543-4304-8419-0cc490ff4bbf" providerId="ADAL" clId="{02E013BA-E72D-4E1D-93F3-C1D6374A89A3}" dt="2024-11-19T14:53:22.291" v="92" actId="47"/>
        <pc:sldMkLst>
          <pc:docMk/>
          <pc:sldMk cId="1612268613" sldId="2147483165"/>
        </pc:sldMkLst>
      </pc:sldChg>
      <pc:sldChg chg="add del">
        <pc:chgData name="Vikram Bharwani" userId="3a36ec9b-9543-4304-8419-0cc490ff4bbf" providerId="ADAL" clId="{02E013BA-E72D-4E1D-93F3-C1D6374A89A3}" dt="2024-11-19T14:53:52.101" v="101" actId="47"/>
        <pc:sldMkLst>
          <pc:docMk/>
          <pc:sldMk cId="2787636634" sldId="2147483166"/>
        </pc:sldMkLst>
      </pc:sldChg>
      <pc:sldChg chg="modSp add del mod ord">
        <pc:chgData name="Vikram Bharwani" userId="3a36ec9b-9543-4304-8419-0cc490ff4bbf" providerId="ADAL" clId="{02E013BA-E72D-4E1D-93F3-C1D6374A89A3}" dt="2024-11-19T15:16:13.330" v="611" actId="313"/>
        <pc:sldMkLst>
          <pc:docMk/>
          <pc:sldMk cId="301014861" sldId="2147483167"/>
        </pc:sldMkLst>
        <pc:spChg chg="mod">
          <ac:chgData name="Vikram Bharwani" userId="3a36ec9b-9543-4304-8419-0cc490ff4bbf" providerId="ADAL" clId="{02E013BA-E72D-4E1D-93F3-C1D6374A89A3}" dt="2024-11-19T15:14:55.401" v="559" actId="20577"/>
          <ac:spMkLst>
            <pc:docMk/>
            <pc:sldMk cId="301014861" sldId="2147483167"/>
            <ac:spMk id="2" creationId="{0F39C929-FFF3-4E0D-84B3-81A7BBFEF956}"/>
          </ac:spMkLst>
        </pc:spChg>
        <pc:spChg chg="mod">
          <ac:chgData name="Vikram Bharwani" userId="3a36ec9b-9543-4304-8419-0cc490ff4bbf" providerId="ADAL" clId="{02E013BA-E72D-4E1D-93F3-C1D6374A89A3}" dt="2024-11-19T15:16:13.330" v="611" actId="313"/>
          <ac:spMkLst>
            <pc:docMk/>
            <pc:sldMk cId="301014861" sldId="2147483167"/>
            <ac:spMk id="98" creationId="{CE6BEBB1-05B2-4FDB-84C8-A037733777FB}"/>
          </ac:spMkLst>
        </pc:spChg>
      </pc:sldChg>
      <pc:sldChg chg="modSp mod">
        <pc:chgData name="Vikram Bharwani" userId="3a36ec9b-9543-4304-8419-0cc490ff4bbf" providerId="ADAL" clId="{02E013BA-E72D-4E1D-93F3-C1D6374A89A3}" dt="2024-11-19T14:54:06.833" v="120" actId="20577"/>
        <pc:sldMkLst>
          <pc:docMk/>
          <pc:sldMk cId="1505598585" sldId="2147483168"/>
        </pc:sldMkLst>
        <pc:spChg chg="mod">
          <ac:chgData name="Vikram Bharwani" userId="3a36ec9b-9543-4304-8419-0cc490ff4bbf" providerId="ADAL" clId="{02E013BA-E72D-4E1D-93F3-C1D6374A89A3}" dt="2024-11-19T14:54:06.833" v="120" actId="20577"/>
          <ac:spMkLst>
            <pc:docMk/>
            <pc:sldMk cId="1505598585" sldId="2147483168"/>
            <ac:spMk id="4" creationId="{C8176197-B2AE-CD14-E689-1CA97A8C8C9F}"/>
          </ac:spMkLst>
        </pc:spChg>
      </pc:sldChg>
      <pc:sldChg chg="modSp mod">
        <pc:chgData name="Vikram Bharwani" userId="3a36ec9b-9543-4304-8419-0cc490ff4bbf" providerId="ADAL" clId="{02E013BA-E72D-4E1D-93F3-C1D6374A89A3}" dt="2024-11-19T15:06:57.558" v="378" actId="1036"/>
        <pc:sldMkLst>
          <pc:docMk/>
          <pc:sldMk cId="4245756464" sldId="2147483397"/>
        </pc:sldMkLst>
        <pc:spChg chg="mod">
          <ac:chgData name="Vikram Bharwani" userId="3a36ec9b-9543-4304-8419-0cc490ff4bbf" providerId="ADAL" clId="{02E013BA-E72D-4E1D-93F3-C1D6374A89A3}" dt="2024-11-19T15:06:18.258" v="295" actId="20577"/>
          <ac:spMkLst>
            <pc:docMk/>
            <pc:sldMk cId="4245756464" sldId="2147483397"/>
            <ac:spMk id="2" creationId="{C381DFF6-37CC-34D2-2FF0-B191BCBB0BBB}"/>
          </ac:spMkLst>
        </pc:spChg>
        <pc:spChg chg="mod">
          <ac:chgData name="Vikram Bharwani" userId="3a36ec9b-9543-4304-8419-0cc490ff4bbf" providerId="ADAL" clId="{02E013BA-E72D-4E1D-93F3-C1D6374A89A3}" dt="2024-11-19T15:06:57.558" v="378" actId="1036"/>
          <ac:spMkLst>
            <pc:docMk/>
            <pc:sldMk cId="4245756464" sldId="2147483397"/>
            <ac:spMk id="130" creationId="{F3E9EA72-0D7B-B310-FED4-70BDC86921AA}"/>
          </ac:spMkLst>
        </pc:spChg>
        <pc:spChg chg="mod">
          <ac:chgData name="Vikram Bharwani" userId="3a36ec9b-9543-4304-8419-0cc490ff4bbf" providerId="ADAL" clId="{02E013BA-E72D-4E1D-93F3-C1D6374A89A3}" dt="2024-11-19T15:06:49.514" v="365" actId="20577"/>
          <ac:spMkLst>
            <pc:docMk/>
            <pc:sldMk cId="4245756464" sldId="2147483397"/>
            <ac:spMk id="133" creationId="{6FE9D54C-65AF-B819-0764-4C8B47738DC7}"/>
          </ac:spMkLst>
        </pc:spChg>
      </pc:sldChg>
      <pc:sldChg chg="del">
        <pc:chgData name="Vikram Bharwani" userId="3a36ec9b-9543-4304-8419-0cc490ff4bbf" providerId="ADAL" clId="{02E013BA-E72D-4E1D-93F3-C1D6374A89A3}" dt="2024-11-19T14:54:30.816" v="121" actId="47"/>
        <pc:sldMkLst>
          <pc:docMk/>
          <pc:sldMk cId="1163876955" sldId="2147483414"/>
        </pc:sldMkLst>
      </pc:sldChg>
      <pc:sldChg chg="add del">
        <pc:chgData name="Vikram Bharwani" userId="3a36ec9b-9543-4304-8419-0cc490ff4bbf" providerId="ADAL" clId="{02E013BA-E72D-4E1D-93F3-C1D6374A89A3}" dt="2024-11-19T14:56:46.507" v="177" actId="47"/>
        <pc:sldMkLst>
          <pc:docMk/>
          <pc:sldMk cId="629186649" sldId="2147483415"/>
        </pc:sldMkLst>
      </pc:sldChg>
      <pc:sldChg chg="modSp del mod">
        <pc:chgData name="Vikram Bharwani" userId="3a36ec9b-9543-4304-8419-0cc490ff4bbf" providerId="ADAL" clId="{02E013BA-E72D-4E1D-93F3-C1D6374A89A3}" dt="2024-11-19T14:52:49.172" v="91" actId="47"/>
        <pc:sldMkLst>
          <pc:docMk/>
          <pc:sldMk cId="342739114" sldId="2147483416"/>
        </pc:sldMkLst>
        <pc:spChg chg="mod">
          <ac:chgData name="Vikram Bharwani" userId="3a36ec9b-9543-4304-8419-0cc490ff4bbf" providerId="ADAL" clId="{02E013BA-E72D-4E1D-93F3-C1D6374A89A3}" dt="2024-11-19T14:50:57.127" v="70" actId="20577"/>
          <ac:spMkLst>
            <pc:docMk/>
            <pc:sldMk cId="342739114" sldId="2147483416"/>
            <ac:spMk id="8" creationId="{54D096E3-1934-EEB9-7E95-33F6068E4ADC}"/>
          </ac:spMkLst>
        </pc:spChg>
      </pc:sldChg>
      <pc:sldChg chg="add del">
        <pc:chgData name="Vikram Bharwani" userId="3a36ec9b-9543-4304-8419-0cc490ff4bbf" providerId="ADAL" clId="{02E013BA-E72D-4E1D-93F3-C1D6374A89A3}" dt="2024-11-19T14:50:34.944" v="17"/>
        <pc:sldMkLst>
          <pc:docMk/>
          <pc:sldMk cId="1109530386" sldId="2147483416"/>
        </pc:sldMkLst>
      </pc:sldChg>
      <pc:sldChg chg="modSp mod">
        <pc:chgData name="Vikram Bharwani" userId="3a36ec9b-9543-4304-8419-0cc490ff4bbf" providerId="ADAL" clId="{02E013BA-E72D-4E1D-93F3-C1D6374A89A3}" dt="2024-11-19T14:52:45.739" v="90" actId="5793"/>
        <pc:sldMkLst>
          <pc:docMk/>
          <pc:sldMk cId="3590007290" sldId="2147483417"/>
        </pc:sldMkLst>
        <pc:spChg chg="mod">
          <ac:chgData name="Vikram Bharwani" userId="3a36ec9b-9543-4304-8419-0cc490ff4bbf" providerId="ADAL" clId="{02E013BA-E72D-4E1D-93F3-C1D6374A89A3}" dt="2024-11-19T14:52:45.739" v="90" actId="5793"/>
          <ac:spMkLst>
            <pc:docMk/>
            <pc:sldMk cId="3590007290" sldId="2147483417"/>
            <ac:spMk id="2" creationId="{55BC6769-10F2-D0AA-294B-3A02E75EE809}"/>
          </ac:spMkLst>
        </pc:spChg>
        <pc:spChg chg="mod">
          <ac:chgData name="Vikram Bharwani" userId="3a36ec9b-9543-4304-8419-0cc490ff4bbf" providerId="ADAL" clId="{02E013BA-E72D-4E1D-93F3-C1D6374A89A3}" dt="2024-11-19T14:52:41.738" v="88" actId="20577"/>
          <ac:spMkLst>
            <pc:docMk/>
            <pc:sldMk cId="3590007290" sldId="2147483417"/>
            <ac:spMk id="4" creationId="{09BF5E1B-3D6D-255D-8D1C-C713ECE9AFCF}"/>
          </ac:spMkLst>
        </pc:spChg>
      </pc:sldChg>
      <pc:sldChg chg="modSp mod">
        <pc:chgData name="Vikram Bharwani" userId="3a36ec9b-9543-4304-8419-0cc490ff4bbf" providerId="ADAL" clId="{02E013BA-E72D-4E1D-93F3-C1D6374A89A3}" dt="2024-11-19T14:56:43.750" v="176" actId="20577"/>
        <pc:sldMkLst>
          <pc:docMk/>
          <pc:sldMk cId="2743771780" sldId="2147483418"/>
        </pc:sldMkLst>
        <pc:spChg chg="mod">
          <ac:chgData name="Vikram Bharwani" userId="3a36ec9b-9543-4304-8419-0cc490ff4bbf" providerId="ADAL" clId="{02E013BA-E72D-4E1D-93F3-C1D6374A89A3}" dt="2024-11-19T14:56:43.750" v="176" actId="20577"/>
          <ac:spMkLst>
            <pc:docMk/>
            <pc:sldMk cId="2743771780" sldId="2147483418"/>
            <ac:spMk id="2" creationId="{990208B4-607D-0262-232C-6361697B7448}"/>
          </ac:spMkLst>
        </pc:spChg>
        <pc:spChg chg="mod">
          <ac:chgData name="Vikram Bharwani" userId="3a36ec9b-9543-4304-8419-0cc490ff4bbf" providerId="ADAL" clId="{02E013BA-E72D-4E1D-93F3-C1D6374A89A3}" dt="2024-11-19T14:56:30.981" v="174" actId="20577"/>
          <ac:spMkLst>
            <pc:docMk/>
            <pc:sldMk cId="2743771780" sldId="2147483418"/>
            <ac:spMk id="4" creationId="{09CABD92-5820-50A1-5255-B3842FB5DF1D}"/>
          </ac:spMkLst>
        </pc:spChg>
      </pc:sldChg>
      <pc:sldMasterChg chg="delSldLayout">
        <pc:chgData name="Vikram Bharwani" userId="3a36ec9b-9543-4304-8419-0cc490ff4bbf" providerId="ADAL" clId="{02E013BA-E72D-4E1D-93F3-C1D6374A89A3}" dt="2024-11-19T15:17:39.135" v="654" actId="47"/>
        <pc:sldMasterMkLst>
          <pc:docMk/>
          <pc:sldMasterMk cId="1098361751" sldId="2147483733"/>
        </pc:sldMasterMkLst>
        <pc:sldLayoutChg chg="del">
          <pc:chgData name="Vikram Bharwani" userId="3a36ec9b-9543-4304-8419-0cc490ff4bbf" providerId="ADAL" clId="{02E013BA-E72D-4E1D-93F3-C1D6374A89A3}" dt="2024-11-19T15:17:39.135" v="654" actId="47"/>
          <pc:sldLayoutMkLst>
            <pc:docMk/>
            <pc:sldMasterMk cId="1098361751" sldId="2147483733"/>
            <pc:sldLayoutMk cId="244898411" sldId="2147483782"/>
          </pc:sldLayoutMkLst>
        </pc:sldLayoutChg>
      </pc:sldMasterChg>
      <pc:sldMasterChg chg="delSldLayout">
        <pc:chgData name="Vikram Bharwani" userId="3a36ec9b-9543-4304-8419-0cc490ff4bbf" providerId="ADAL" clId="{02E013BA-E72D-4E1D-93F3-C1D6374A89A3}" dt="2024-11-19T14:54:30.816" v="121" actId="47"/>
        <pc:sldMasterMkLst>
          <pc:docMk/>
          <pc:sldMasterMk cId="1260682121" sldId="2147483801"/>
        </pc:sldMasterMkLst>
        <pc:sldLayoutChg chg="del">
          <pc:chgData name="Vikram Bharwani" userId="3a36ec9b-9543-4304-8419-0cc490ff4bbf" providerId="ADAL" clId="{02E013BA-E72D-4E1D-93F3-C1D6374A89A3}" dt="2024-11-19T14:54:30.816" v="121" actId="47"/>
          <pc:sldLayoutMkLst>
            <pc:docMk/>
            <pc:sldMasterMk cId="1260682121" sldId="2147483801"/>
            <pc:sldLayoutMk cId="4091165001" sldId="2147483840"/>
          </pc:sldLayoutMkLst>
        </pc:sldLayoutChg>
      </pc:sldMasterChg>
    </pc:docChg>
  </pc:docChgLst>
  <pc:docChgLst>
    <pc:chgData name="Janvi Gupta" userId="930db329-4c53-4651-870b-a29f9cbc9919" providerId="ADAL" clId="{E009C88B-F00E-4BF6-99C7-AE350BB10CC1}"/>
    <pc:docChg chg="modSld sldOrd">
      <pc:chgData name="Janvi Gupta" userId="930db329-4c53-4651-870b-a29f9cbc9919" providerId="ADAL" clId="{E009C88B-F00E-4BF6-99C7-AE350BB10CC1}" dt="2025-01-27T11:49:32.689" v="1"/>
      <pc:docMkLst>
        <pc:docMk/>
      </pc:docMkLst>
      <pc:sldChg chg="ord">
        <pc:chgData name="Janvi Gupta" userId="930db329-4c53-4651-870b-a29f9cbc9919" providerId="ADAL" clId="{E009C88B-F00E-4BF6-99C7-AE350BB10CC1}" dt="2025-01-27T11:49:32.689" v="1"/>
        <pc:sldMkLst>
          <pc:docMk/>
          <pc:sldMk cId="2743771780" sldId="21474834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19FB7-8646-4AE2-8BA6-CC616D82C6C9}" type="datetimeFigureOut">
              <a:rPr lang="en-GB" smtClean="0"/>
              <a:t>18/03/2025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C1A7A5-4A99-4043-A46B-5ABE5A76E918}" type="slidenum">
              <a:rPr lang="en-GB" smtClean="0"/>
              <a:t>‹#›</a:t>
            </a:fld>
            <a:endParaRPr lang="en-GB"/>
          </a:p>
        </p:txBody>
      </p:sp>
    </p:spTree>
    <p:extLst>
      <p:ext uri="{BB962C8B-B14F-4D97-AF65-F5344CB8AC3E}">
        <p14:creationId xmlns:p14="http://schemas.microsoft.com/office/powerpoint/2010/main" val="792168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about genesis of SRE at Google</a:t>
            </a:r>
          </a:p>
        </p:txBody>
      </p:sp>
      <p:sp>
        <p:nvSpPr>
          <p:cNvPr id="4" name="Slide Number Placeholder 3"/>
          <p:cNvSpPr>
            <a:spLocks noGrp="1"/>
          </p:cNvSpPr>
          <p:nvPr>
            <p:ph type="sldNum" sz="quarter" idx="5"/>
          </p:nvPr>
        </p:nvSpPr>
        <p:spPr/>
        <p:txBody>
          <a:bodyPr/>
          <a:lstStyle/>
          <a:p>
            <a:fld id="{21C1A7A5-4A99-4043-A46B-5ABE5A76E918}" type="slidenum">
              <a:rPr lang="en-GB" smtClean="0"/>
              <a:t>2</a:t>
            </a:fld>
            <a:endParaRPr lang="en-GB"/>
          </a:p>
        </p:txBody>
      </p:sp>
    </p:spTree>
    <p:extLst>
      <p:ext uri="{BB962C8B-B14F-4D97-AF65-F5344CB8AC3E}">
        <p14:creationId xmlns:p14="http://schemas.microsoft.com/office/powerpoint/2010/main" val="1854260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Having investigated the 64 variables and the responses we received – we collated the latent behavioral traits most prevalent within the Value stream in HSBC.</a:t>
            </a:r>
          </a:p>
          <a:p>
            <a:endParaRPr lang="en-US"/>
          </a:p>
          <a:p>
            <a:r>
              <a:rPr lang="en-US"/>
              <a:t>Given that, the business context is a Bank, it was not surprising that the predominant behavior is Conservative.</a:t>
            </a:r>
          </a:p>
          <a:p>
            <a:endParaRPr lang="en-US"/>
          </a:p>
          <a:p>
            <a:r>
              <a:rPr lang="en-US"/>
              <a:t>Bear in mind, none of these traits are “good or bad” in themselves.  Keeping in view that we are focusing on the behavioral traits that enable SRE Principles, we would like to draw attention to certain characteristics… </a:t>
            </a:r>
          </a:p>
          <a:p>
            <a:endParaRPr lang="en-US"/>
          </a:p>
          <a:p>
            <a:r>
              <a:rPr lang="en-US"/>
              <a:t>Key observations :</a:t>
            </a:r>
          </a:p>
          <a:p>
            <a:pPr marL="285750" marR="0" lvl="0" indent="-285750" algn="l" defTabSz="129597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[Constructive] We found several pockets of growth-oriented behaviors, that support SRE Principles.   Goal-Driven; keen to collaborate… </a:t>
            </a:r>
          </a:p>
          <a:p>
            <a:pPr marL="285750" marR="0" lvl="0" indent="-285750" algn="l" defTabSz="129597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[Constructive] Supportive and Collaboration areas were found to be less prominent – which points to silo-ed area of focus … only looking at a limited Operations view, not wholistic areas … </a:t>
            </a:r>
          </a:p>
          <a:p>
            <a:pPr marL="285750" marR="0" lvl="0" indent="-285750" algn="l" defTabSz="129597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[Constructive] While there is a strong desire to learn, develop skills, the focus is more on individual areas.</a:t>
            </a:r>
          </a:p>
          <a:p>
            <a:pPr marL="285750" indent="-285750">
              <a:buFont typeface="Arial" panose="020B0604020202020204" pitchFamily="34" charset="0"/>
              <a:buChar char="•"/>
            </a:pPr>
            <a:r>
              <a:rPr lang="en-US"/>
              <a:t>[Competitive] There is a latent dominance of authority-centered, performance-driven, and perfectionistic traits.</a:t>
            </a:r>
          </a:p>
          <a:p>
            <a:pPr marL="285750" indent="-285750">
              <a:buFont typeface="Arial" panose="020B0604020202020204" pitchFamily="34" charset="0"/>
              <a:buChar char="•"/>
            </a:pPr>
            <a:r>
              <a:rPr lang="en-US"/>
              <a:t>[Competitive] This has unintended consequences, such as limiting innovation, individuals are under heavy pressure to focus on their individual component of the ecosystem – driving “silo” mindsets.</a:t>
            </a:r>
          </a:p>
          <a:p>
            <a:pPr marL="285750" indent="-285750">
              <a:buFont typeface="Arial" panose="020B0604020202020204" pitchFamily="34" charset="0"/>
              <a:buChar char="•"/>
            </a:pPr>
            <a:r>
              <a:rPr lang="en-US"/>
              <a:t>[Competitive] Indicators pointing to psychological safety and promoting blameless postmortems were found to be short in supply.</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[Conservative] “fear of failure” Indicators were found amongst the responses from the team members – there was a tendency to find comfort in approvals and reliance on traditional hierarchies.  </a:t>
            </a:r>
          </a:p>
          <a:p>
            <a:pPr marL="285750" indent="-285750">
              <a:buFont typeface="Arial" panose="020B0604020202020204" pitchFamily="34" charset="0"/>
              <a:buChar char="•"/>
            </a:pPr>
            <a:r>
              <a:rPr lang="en-US"/>
              <a:t>[Conservative] narrow-concentrated decision-making has the consequence of limiting proactive problem-solving. </a:t>
            </a:r>
          </a:p>
          <a:p>
            <a:pPr marL="285750" indent="-285750">
              <a:buFont typeface="Arial" panose="020B0604020202020204" pitchFamily="34" charset="0"/>
              <a:buChar char="•"/>
            </a:pPr>
            <a:endParaRPr lang="en-US"/>
          </a:p>
          <a:p>
            <a:pPr marL="0" indent="0">
              <a:buFont typeface="Arial" panose="020B0604020202020204" pitchFamily="34" charset="0"/>
              <a:buNone/>
            </a:pPr>
            <a:r>
              <a:rPr lang="en-US"/>
              <a:t>I will take you through the first segment… and then I will request Prashita and Tanvi to cover the other two segments…</a:t>
            </a:r>
          </a:p>
          <a:p>
            <a:pPr marL="285750" indent="-2857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1295979" rtl="0" eaLnBrk="1" fontAlgn="auto" latinLnBrk="0" hangingPunct="1">
              <a:lnSpc>
                <a:spcPct val="100000"/>
              </a:lnSpc>
              <a:spcBef>
                <a:spcPts val="0"/>
              </a:spcBef>
              <a:spcAft>
                <a:spcPts val="0"/>
              </a:spcAft>
              <a:buClrTx/>
              <a:buSzTx/>
              <a:buFontTx/>
              <a:buNone/>
              <a:tabLst/>
              <a:defRPr/>
            </a:pPr>
            <a:fld id="{B15A84D4-1A71-4880-80AA-F8ACD7D51D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1295979"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33683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Speaker: Vikram </a:t>
            </a:r>
            <a:endParaRPr lang="en-IN"/>
          </a:p>
          <a:p>
            <a:endParaRPr lang="en-US">
              <a:cs typeface="Arial"/>
            </a:endParaRPr>
          </a:p>
          <a:p>
            <a:r>
              <a:rPr lang="en-US">
                <a:latin typeface="Arial"/>
                <a:cs typeface="Arial"/>
              </a:rPr>
              <a:t>Mark and Aleks can use these dashboards without any intervention of any of the SRE team members. They can use this to provide data backed information to senior stakeholders.</a:t>
            </a:r>
            <a:endParaRPr lang="en-US">
              <a:cs typeface="Aria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97752-97C2-459E-86C4-86760D62EBB0}" type="slidenum">
              <a:rPr kumimoji="0" lang="en-I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0924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Speaker</a:t>
            </a:r>
            <a:r>
              <a:rPr lang="en-US"/>
              <a:t>: Vikram</a:t>
            </a:r>
            <a:endParaRPr lang="en-IN"/>
          </a:p>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97752-97C2-459E-86C4-86760D62EBB0}" type="slidenum">
              <a:rPr kumimoji="0" lang="en-I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85530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Master" Target="../slideMasters/slideMaster6.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37.w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38.w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10.w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C9DB-D278-931F-C78F-11D8D71534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39D8B94-850F-49B4-6C16-649D2F7DBE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37974C-0C0A-28CD-01FD-38B2F71FE1D1}"/>
              </a:ext>
            </a:extLst>
          </p:cNvPr>
          <p:cNvSpPr>
            <a:spLocks noGrp="1"/>
          </p:cNvSpPr>
          <p:nvPr>
            <p:ph type="dt" sz="half" idx="10"/>
          </p:nvPr>
        </p:nvSpPr>
        <p:spPr/>
        <p:txBody>
          <a:bodyPr/>
          <a:lstStyle/>
          <a:p>
            <a:fld id="{B8E02BAB-E339-4EC3-BDDC-117D065D358F}" type="datetimeFigureOut">
              <a:rPr lang="en-GB" smtClean="0"/>
              <a:t>18/03/2025</a:t>
            </a:fld>
            <a:endParaRPr lang="en-GB"/>
          </a:p>
        </p:txBody>
      </p:sp>
      <p:sp>
        <p:nvSpPr>
          <p:cNvPr id="5" name="Footer Placeholder 4">
            <a:extLst>
              <a:ext uri="{FF2B5EF4-FFF2-40B4-BE49-F238E27FC236}">
                <a16:creationId xmlns:a16="http://schemas.microsoft.com/office/drawing/2014/main" id="{6666EFAA-C439-EBA9-51C7-6CC6A14AA0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344B60-D35F-C8F3-F1B0-216FC884228A}"/>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399393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2244-BA2B-C79C-DCA2-A77727B66FA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94DB882-A9D9-5B48-2D7E-1230453332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39B520-F80A-3E53-90B7-B2C795C05F95}"/>
              </a:ext>
            </a:extLst>
          </p:cNvPr>
          <p:cNvSpPr>
            <a:spLocks noGrp="1"/>
          </p:cNvSpPr>
          <p:nvPr>
            <p:ph type="dt" sz="half" idx="10"/>
          </p:nvPr>
        </p:nvSpPr>
        <p:spPr/>
        <p:txBody>
          <a:bodyPr/>
          <a:lstStyle/>
          <a:p>
            <a:fld id="{B8E02BAB-E339-4EC3-BDDC-117D065D358F}" type="datetimeFigureOut">
              <a:rPr lang="en-GB" smtClean="0"/>
              <a:t>18/03/2025</a:t>
            </a:fld>
            <a:endParaRPr lang="en-GB"/>
          </a:p>
        </p:txBody>
      </p:sp>
      <p:sp>
        <p:nvSpPr>
          <p:cNvPr id="5" name="Footer Placeholder 4">
            <a:extLst>
              <a:ext uri="{FF2B5EF4-FFF2-40B4-BE49-F238E27FC236}">
                <a16:creationId xmlns:a16="http://schemas.microsoft.com/office/drawing/2014/main" id="{1E0A25BC-6488-412B-BF21-72CE9F07FB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62C2AA-F565-F40E-4D37-B2AD37C5FD67}"/>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9884240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5734453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72539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170509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8044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5608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005905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userDrawn="1"/>
        </p:nvSpPr>
        <p:spPr>
          <a:xfrm>
            <a:off x="1" y="0"/>
            <a:ext cx="8312601" cy="1972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127253"/>
            <a:ext cx="3708712" cy="4730747"/>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accent4"/>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8" name="図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accent3"/>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2019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263129762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16370631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Edit Master text styles</a:t>
            </a: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01800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2862411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40657-49B6-B9C3-D8EB-D85E04EDF1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A889471-42CA-991A-8962-72DC7B55B0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3384FC-A9E8-F0C9-C08F-3226E749AB30}"/>
              </a:ext>
            </a:extLst>
          </p:cNvPr>
          <p:cNvSpPr>
            <a:spLocks noGrp="1"/>
          </p:cNvSpPr>
          <p:nvPr>
            <p:ph type="dt" sz="half" idx="10"/>
          </p:nvPr>
        </p:nvSpPr>
        <p:spPr/>
        <p:txBody>
          <a:bodyPr/>
          <a:lstStyle/>
          <a:p>
            <a:fld id="{B8E02BAB-E339-4EC3-BDDC-117D065D358F}" type="datetimeFigureOut">
              <a:rPr lang="en-GB" smtClean="0"/>
              <a:t>18/03/2025</a:t>
            </a:fld>
            <a:endParaRPr lang="en-GB"/>
          </a:p>
        </p:txBody>
      </p:sp>
      <p:sp>
        <p:nvSpPr>
          <p:cNvPr id="5" name="Footer Placeholder 4">
            <a:extLst>
              <a:ext uri="{FF2B5EF4-FFF2-40B4-BE49-F238E27FC236}">
                <a16:creationId xmlns:a16="http://schemas.microsoft.com/office/drawing/2014/main" id="{BDB3D482-A147-C435-2E28-15008FAC17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F64DE-36F1-2879-23B0-FFC995E7E5EE}"/>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280743030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Calibri"/>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11924296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25356977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14989382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1340720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10131304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pic>
        <p:nvPicPr>
          <p:cNvPr id="7"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79171" y="2679356"/>
            <a:ext cx="3633658" cy="1200030"/>
          </a:xfrm>
          <a:prstGeom prst="rect">
            <a:avLst/>
          </a:prstGeom>
        </p:spPr>
      </p:pic>
    </p:spTree>
    <p:extLst>
      <p:ext uri="{BB962C8B-B14F-4D97-AF65-F5344CB8AC3E}">
        <p14:creationId xmlns:p14="http://schemas.microsoft.com/office/powerpoint/2010/main" val="21250401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31553418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2554553" y="1"/>
            <a:ext cx="1647523" cy="1816099"/>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20477121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8828067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ullets and Small Image w/ Callout">
    <p:spTree>
      <p:nvGrpSpPr>
        <p:cNvPr id="1" name=""/>
        <p:cNvGrpSpPr/>
        <p:nvPr/>
      </p:nvGrpSpPr>
      <p:grpSpPr>
        <a:xfrm>
          <a:off x="0" y="0"/>
          <a:ext cx="0" cy="0"/>
          <a:chOff x="0" y="0"/>
          <a:chExt cx="0" cy="0"/>
        </a:xfrm>
      </p:grpSpPr>
      <p:sp>
        <p:nvSpPr>
          <p:cNvPr id="10" name="Picture Placeholder 24"/>
          <p:cNvSpPr>
            <a:spLocks noGrp="1"/>
          </p:cNvSpPr>
          <p:nvPr>
            <p:ph type="pic" sz="quarter" idx="13" hasCustomPrompt="1"/>
          </p:nvPr>
        </p:nvSpPr>
        <p:spPr>
          <a:xfrm>
            <a:off x="9268096" y="2"/>
            <a:ext cx="2923904" cy="6440473"/>
          </a:xfrm>
          <a:prstGeom prst="rect">
            <a:avLst/>
          </a:prstGeom>
        </p:spPr>
        <p:txBody>
          <a:bodyPr rtlCol="0">
            <a:noAutofit/>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pPr lvl="0"/>
            <a:r>
              <a:rPr lang="en-US" noProof="0"/>
              <a:t>Click icon to insert vertical picture</a:t>
            </a:r>
          </a:p>
        </p:txBody>
      </p:sp>
      <p:sp>
        <p:nvSpPr>
          <p:cNvPr id="12" name="Text Placeholder 9"/>
          <p:cNvSpPr>
            <a:spLocks noGrp="1"/>
          </p:cNvSpPr>
          <p:nvPr>
            <p:ph type="body" sz="quarter" idx="24"/>
          </p:nvPr>
        </p:nvSpPr>
        <p:spPr>
          <a:xfrm>
            <a:off x="10737419" y="219148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3" name="Text Placeholder 9"/>
          <p:cNvSpPr>
            <a:spLocks noGrp="1"/>
          </p:cNvSpPr>
          <p:nvPr>
            <p:ph type="body" sz="quarter" idx="25"/>
          </p:nvPr>
        </p:nvSpPr>
        <p:spPr>
          <a:xfrm>
            <a:off x="10005899" y="145996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4" name="Text Placeholder 9"/>
          <p:cNvSpPr>
            <a:spLocks noGrp="1"/>
          </p:cNvSpPr>
          <p:nvPr>
            <p:ph type="body" sz="quarter" idx="26"/>
          </p:nvPr>
        </p:nvSpPr>
        <p:spPr>
          <a:xfrm>
            <a:off x="11468939" y="728443"/>
            <a:ext cx="731520" cy="731520"/>
          </a:xfrm>
          <a:prstGeom prst="rect">
            <a:avLst/>
          </a:prstGeom>
          <a:solidFill>
            <a:srgbClr val="008EB1">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5" name="Text Placeholder 9"/>
          <p:cNvSpPr>
            <a:spLocks noGrp="1"/>
          </p:cNvSpPr>
          <p:nvPr>
            <p:ph type="body" sz="quarter" idx="27"/>
          </p:nvPr>
        </p:nvSpPr>
        <p:spPr>
          <a:xfrm>
            <a:off x="10737419" y="728443"/>
            <a:ext cx="731520" cy="731520"/>
          </a:xfrm>
          <a:prstGeom prst="rect">
            <a:avLst/>
          </a:prstGeom>
          <a:solidFill>
            <a:srgbClr val="FFFFFF">
              <a:alpha val="34902"/>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6" name="Text Placeholder 9"/>
          <p:cNvSpPr>
            <a:spLocks noGrp="1"/>
          </p:cNvSpPr>
          <p:nvPr>
            <p:ph type="body" sz="quarter" idx="28"/>
          </p:nvPr>
        </p:nvSpPr>
        <p:spPr>
          <a:xfrm>
            <a:off x="11468939" y="0"/>
            <a:ext cx="731520" cy="731520"/>
          </a:xfrm>
          <a:prstGeom prst="rect">
            <a:avLst/>
          </a:prstGeom>
          <a:solidFill>
            <a:srgbClr val="3AA0C0">
              <a:alpha val="49804"/>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7" name="Text Placeholder 9"/>
          <p:cNvSpPr>
            <a:spLocks noGrp="1"/>
          </p:cNvSpPr>
          <p:nvPr>
            <p:ph type="body" sz="quarter" idx="29"/>
          </p:nvPr>
        </p:nvSpPr>
        <p:spPr>
          <a:xfrm>
            <a:off x="10005899" y="-3077"/>
            <a:ext cx="731520" cy="731520"/>
          </a:xfrm>
          <a:prstGeom prst="rect">
            <a:avLst/>
          </a:prstGeom>
          <a:solidFill>
            <a:srgbClr val="3AA0C0">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8" name="Text Placeholder 9"/>
          <p:cNvSpPr>
            <a:spLocks noGrp="1"/>
          </p:cNvSpPr>
          <p:nvPr>
            <p:ph type="body" sz="quarter" idx="30"/>
          </p:nvPr>
        </p:nvSpPr>
        <p:spPr>
          <a:xfrm>
            <a:off x="9273964" y="72844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9" name="Text Placeholder 9"/>
          <p:cNvSpPr>
            <a:spLocks noGrp="1"/>
          </p:cNvSpPr>
          <p:nvPr>
            <p:ph type="body" sz="quarter" idx="32"/>
          </p:nvPr>
        </p:nvSpPr>
        <p:spPr>
          <a:xfrm>
            <a:off x="736601" y="5114713"/>
            <a:ext cx="9268884" cy="731520"/>
          </a:xfrm>
          <a:prstGeom prst="rect">
            <a:avLst/>
          </a:prstGeom>
          <a:solidFill>
            <a:schemeClr val="accent4">
              <a:alpha val="29804"/>
            </a:scheme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0" name="Footer Placeholder 9"/>
          <p:cNvSpPr>
            <a:spLocks noGrp="1"/>
          </p:cNvSpPr>
          <p:nvPr>
            <p:ph type="ftr" sz="quarter" idx="3"/>
          </p:nvPr>
        </p:nvSpPr>
        <p:spPr>
          <a:xfrm>
            <a:off x="736599" y="5114713"/>
            <a:ext cx="8233324" cy="731520"/>
          </a:xfrm>
          <a:prstGeom prst="rect">
            <a:avLst/>
          </a:prstGeom>
        </p:spPr>
        <p:txBody>
          <a:bodyPr vert="horz" lIns="182880" tIns="45720" rIns="91440" bIns="45720" rtlCol="0" anchor="ctr"/>
          <a:lstStyle>
            <a:lvl1pPr algn="l" fontAlgn="auto">
              <a:spcBef>
                <a:spcPts val="0"/>
              </a:spcBef>
              <a:spcAft>
                <a:spcPts val="0"/>
              </a:spcAft>
              <a:defRPr sz="1600" b="1" i="1" dirty="0" smtClean="0">
                <a:solidFill>
                  <a:schemeClr val="accent4"/>
                </a:solidFill>
                <a:latin typeface="+mj-lt"/>
                <a:cs typeface="+mn-cs"/>
              </a:defRPr>
            </a:lvl1pPr>
          </a:lstStyle>
          <a:p>
            <a:pPr>
              <a:defRPr/>
            </a:pPr>
            <a:r>
              <a:rPr lang="en-US"/>
              <a:t>Insert callout here. </a:t>
            </a:r>
          </a:p>
        </p:txBody>
      </p:sp>
      <p:sp>
        <p:nvSpPr>
          <p:cNvPr id="21" name="Text Placeholder 9"/>
          <p:cNvSpPr>
            <a:spLocks noGrp="1"/>
          </p:cNvSpPr>
          <p:nvPr>
            <p:ph type="body" sz="quarter" idx="33"/>
          </p:nvPr>
        </p:nvSpPr>
        <p:spPr>
          <a:xfrm>
            <a:off x="11468939" y="292300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2" name="Text Placeholder 9"/>
          <p:cNvSpPr>
            <a:spLocks noGrp="1"/>
          </p:cNvSpPr>
          <p:nvPr>
            <p:ph type="body" sz="quarter" idx="34"/>
          </p:nvPr>
        </p:nvSpPr>
        <p:spPr>
          <a:xfrm>
            <a:off x="10737419" y="145996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3" name="Text Placeholder 2"/>
          <p:cNvSpPr>
            <a:spLocks noGrp="1"/>
          </p:cNvSpPr>
          <p:nvPr>
            <p:ph type="body" sz="quarter" idx="35"/>
          </p:nvPr>
        </p:nvSpPr>
        <p:spPr>
          <a:xfrm>
            <a:off x="508001" y="1600200"/>
            <a:ext cx="8462433" cy="35136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タイトル プレースホルダー 1"/>
          <p:cNvSpPr>
            <a:spLocks noGrp="1"/>
          </p:cNvSpPr>
          <p:nvPr>
            <p:ph type="title" hasCustomPrompt="1"/>
          </p:nvPr>
        </p:nvSpPr>
        <p:spPr bwMode="auto">
          <a:xfrm>
            <a:off x="230718" y="234765"/>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24" name="Text Placeholder 14"/>
          <p:cNvSpPr>
            <a:spLocks noGrp="1"/>
          </p:cNvSpPr>
          <p:nvPr>
            <p:ph type="body" sz="quarter" idx="11" hasCustomPrompt="1"/>
          </p:nvPr>
        </p:nvSpPr>
        <p:spPr>
          <a:xfrm>
            <a:off x="369260" y="749054"/>
            <a:ext cx="8620225"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2306274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45657D48-2016-6562-8C30-A2CF18ED173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119560908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タイトル プレースホルダー 1"/>
          <p:cNvSpPr>
            <a:spLocks noGrp="1"/>
          </p:cNvSpPr>
          <p:nvPr>
            <p:ph type="title" hasCustomPrompt="1"/>
          </p:nvPr>
        </p:nvSpPr>
        <p:spPr bwMode="auto">
          <a:xfrm>
            <a:off x="230717" y="234765"/>
            <a:ext cx="11717443"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6" name="Text Placeholder 14"/>
          <p:cNvSpPr>
            <a:spLocks noGrp="1"/>
          </p:cNvSpPr>
          <p:nvPr>
            <p:ph type="body" sz="quarter" idx="11" hasCustomPrompt="1"/>
          </p:nvPr>
        </p:nvSpPr>
        <p:spPr>
          <a:xfrm>
            <a:off x="369259" y="749054"/>
            <a:ext cx="11578901"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9544619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89404297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E6C061E-EA2A-4013-917E-1D83C18805F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119" cy="4797152"/>
          </a:xfrm>
          <a:custGeom>
            <a:avLst/>
            <a:gdLst>
              <a:gd name="connsiteX0" fmla="*/ 0 w 12192119"/>
              <a:gd name="connsiteY0" fmla="*/ 0 h 4797152"/>
              <a:gd name="connsiteX1" fmla="*/ 12192119 w 12192119"/>
              <a:gd name="connsiteY1" fmla="*/ 0 h 4797152"/>
              <a:gd name="connsiteX2" fmla="*/ 12192119 w 12192119"/>
              <a:gd name="connsiteY2" fmla="*/ 4797152 h 4797152"/>
              <a:gd name="connsiteX3" fmla="*/ 0 w 12192119"/>
              <a:gd name="connsiteY3" fmla="*/ 4797152 h 4797152"/>
            </a:gdLst>
            <a:ahLst/>
            <a:cxnLst>
              <a:cxn ang="0">
                <a:pos x="connsiteX0" y="connsiteY0"/>
              </a:cxn>
              <a:cxn ang="0">
                <a:pos x="connsiteX1" y="connsiteY1"/>
              </a:cxn>
              <a:cxn ang="0">
                <a:pos x="connsiteX2" y="connsiteY2"/>
              </a:cxn>
              <a:cxn ang="0">
                <a:pos x="connsiteX3" y="connsiteY3"/>
              </a:cxn>
            </a:cxnLst>
            <a:rect l="l" t="t" r="r" b="b"/>
            <a:pathLst>
              <a:path w="12192119" h="4797152">
                <a:moveTo>
                  <a:pt x="0" y="0"/>
                </a:moveTo>
                <a:lnTo>
                  <a:pt x="12192119" y="0"/>
                </a:lnTo>
                <a:lnTo>
                  <a:pt x="12192119" y="4797152"/>
                </a:lnTo>
                <a:lnTo>
                  <a:pt x="0" y="4797152"/>
                </a:lnTo>
                <a:close/>
              </a:path>
            </a:pathLst>
          </a:custGeom>
        </p:spPr>
      </p:pic>
      <p:sp>
        <p:nvSpPr>
          <p:cNvPr id="29" name="Rectangle 28">
            <a:extLst>
              <a:ext uri="{FF2B5EF4-FFF2-40B4-BE49-F238E27FC236}">
                <a16:creationId xmlns:a16="http://schemas.microsoft.com/office/drawing/2014/main" id="{4CCAC960-9725-4399-A729-301BFF53705E}"/>
              </a:ext>
            </a:extLst>
          </p:cNvPr>
          <p:cNvSpPr/>
          <p:nvPr userDrawn="1"/>
        </p:nvSpPr>
        <p:spPr>
          <a:xfrm>
            <a:off x="-152400" y="0"/>
            <a:ext cx="12344519" cy="4714043"/>
          </a:xfrm>
          <a:prstGeom prst="rect">
            <a:avLst/>
          </a:prstGeom>
          <a:gradFill flip="none" rotWithShape="1">
            <a:gsLst>
              <a:gs pos="12000">
                <a:schemeClr val="accent1">
                  <a:lumMod val="5000"/>
                  <a:lumOff val="95000"/>
                  <a:alpha val="0"/>
                </a:schemeClr>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grpSp>
        <p:nvGrpSpPr>
          <p:cNvPr id="2" name="Group 1"/>
          <p:cNvGrpSpPr/>
          <p:nvPr userDrawn="1"/>
        </p:nvGrpSpPr>
        <p:grpSpPr>
          <a:xfrm>
            <a:off x="9448800" y="420688"/>
            <a:ext cx="2362201" cy="779463"/>
            <a:chOff x="9448800" y="420688"/>
            <a:chExt cx="2362201" cy="779463"/>
          </a:xfrm>
          <a:solidFill>
            <a:schemeClr val="bg1"/>
          </a:solidFill>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 Inc. All rights reserved.</a:t>
            </a:r>
          </a:p>
        </p:txBody>
      </p:sp>
    </p:spTree>
    <p:extLst>
      <p:ext uri="{BB962C8B-B14F-4D97-AF65-F5344CB8AC3E}">
        <p14:creationId xmlns:p14="http://schemas.microsoft.com/office/powerpoint/2010/main" val="345838872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Divider">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99038"/>
            <a:ext cx="12192000" cy="4059924"/>
          </a:xfrm>
          <a:prstGeom prst="rect">
            <a:avLst/>
          </a:prstGeom>
        </p:spPr>
      </p:pic>
      <p:sp>
        <p:nvSpPr>
          <p:cNvPr id="2" name="Rectangle 1"/>
          <p:cNvSpPr/>
          <p:nvPr userDrawn="1"/>
        </p:nvSpPr>
        <p:spPr>
          <a:xfrm>
            <a:off x="0" y="5396948"/>
            <a:ext cx="2951922" cy="146105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36" name="TextBox 12"/>
          <p:cNvSpPr txBox="1"/>
          <p:nvPr userDrawn="1"/>
        </p:nvSpPr>
        <p:spPr>
          <a:xfrm>
            <a:off x="188667" y="6593330"/>
            <a:ext cx="3149600" cy="123111"/>
          </a:xfrm>
          <a:prstGeom prst="rect">
            <a:avLst/>
          </a:prstGeom>
          <a:noFill/>
        </p:spPr>
        <p:txBody>
          <a:bodyPr tIns="0" bIns="0">
            <a:spAutoFit/>
          </a:bodyPr>
          <a:lstStyle/>
          <a:p>
            <a:pPr defTabSz="609555">
              <a:defRPr/>
            </a:pPr>
            <a:r>
              <a:rPr lang="en-US" altLang="ja-JP" sz="800">
                <a:solidFill>
                  <a:srgbClr val="FFFFFF"/>
                </a:solidFill>
                <a:ea typeface="HGPGothicE" charset="-128"/>
                <a:cs typeface="Meiryo UI" pitchFamily="50" charset="-128"/>
              </a:rPr>
              <a:t>© 2022 NTT DATA, Inc. All rights reserved.</a:t>
            </a:r>
          </a:p>
        </p:txBody>
      </p:sp>
      <p:sp>
        <p:nvSpPr>
          <p:cNvPr id="3" name="Title 2">
            <a:extLst>
              <a:ext uri="{FF2B5EF4-FFF2-40B4-BE49-F238E27FC236}">
                <a16:creationId xmlns:a16="http://schemas.microsoft.com/office/drawing/2014/main" id="{B58C53ED-BFD4-4E5F-8943-2616C37B778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09366026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Título y subtítulo">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889000" y="1149350"/>
            <a:ext cx="10414000" cy="2324100"/>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1" sz="1800" b="0" i="0" u="none" strike="noStrike" kern="1200" cap="none" spc="0" normalizeH="0" baseline="0" noProof="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50570124"/>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9854380" y="6564212"/>
            <a:ext cx="2194560" cy="182880"/>
          </a:xfrm>
          <a:prstGeom prst="rect">
            <a:avLst/>
          </a:prstGeom>
        </p:spPr>
        <p:txBody>
          <a:bodyPr anchor="ctr"/>
          <a:lstStyle>
            <a:lvl1pPr>
              <a:defRPr sz="800">
                <a:solidFill>
                  <a:schemeClr val="accent2"/>
                </a:solidFill>
              </a:defRPr>
            </a:lvl1pPr>
          </a:lstStyle>
          <a:p>
            <a:pPr defTabSz="609555"/>
            <a:r>
              <a:rPr lang="en-US"/>
              <a:t>© 2020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140155831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Contents Slide B">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72188" y="0"/>
            <a:ext cx="11844000" cy="722902"/>
          </a:xfrm>
          <a:prstGeom prst="rect">
            <a:avLst/>
          </a:prstGeom>
        </p:spPr>
        <p:txBody>
          <a:bodyPr tIns="108000" anchor="ctr" anchorCtr="0">
            <a:normAutofit/>
          </a:bodyPr>
          <a:lstStyle>
            <a:lvl1pPr>
              <a:defRPr lang="ja-JP" altLang="en-US" sz="2400" b="1" spc="0">
                <a:solidFill>
                  <a:srgbClr val="6785C1"/>
                </a:solidFill>
                <a:latin typeface="Arial" panose="020B0604020202020204" pitchFamily="34" charset="0"/>
                <a:ea typeface="Meiryo UI" panose="020B0604030504040204" pitchFamily="50" charset="-128"/>
                <a:cs typeface="Arial" panose="020B0604020202020204" pitchFamily="34" charset="0"/>
              </a:defRPr>
            </a:lvl1pPr>
          </a:lstStyle>
          <a:p>
            <a:pPr marL="226468" marR="0" lvl="0" indent="-226468" latinLnBrk="0">
              <a:lnSpc>
                <a:spcPct val="100000"/>
              </a:lnSpc>
              <a:spcBef>
                <a:spcPct val="20000"/>
              </a:spcBef>
              <a:buClrTx/>
              <a:buSzTx/>
              <a:buFont typeface="+mj-lt"/>
              <a:buNone/>
              <a:tabLst/>
            </a:pPr>
            <a:r>
              <a:rPr kumimoji="1" lang="ja-JP" altLang="en-US"/>
              <a:t>［</a:t>
            </a:r>
            <a:r>
              <a:rPr kumimoji="1" lang="en-US" altLang="ja-JP"/>
              <a:t>Title</a:t>
            </a:r>
            <a:r>
              <a:rPr kumimoji="1" lang="ja-JP" altLang="en-US"/>
              <a:t>］</a:t>
            </a:r>
          </a:p>
        </p:txBody>
      </p:sp>
      <p:sp>
        <p:nvSpPr>
          <p:cNvPr id="3"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537588" y="908050"/>
            <a:ext cx="11113200" cy="5256000"/>
          </a:xfrm>
          <a:prstGeom prst="rect">
            <a:avLst/>
          </a:prstGeom>
        </p:spPr>
        <p:txBody>
          <a:bodyPr/>
          <a:lstStyle>
            <a:lvl1pPr marL="0" indent="0">
              <a:buNone/>
              <a:defRPr sz="2000">
                <a:latin typeface="Arial" panose="020B0604020202020204" pitchFamily="34" charset="0"/>
                <a:ea typeface="Meiryo UI" panose="020B0604030504040204" pitchFamily="50" charset="-128"/>
                <a:cs typeface="Arial" panose="020B0604020202020204" pitchFamily="34" charset="0"/>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en-US" altLang="ja-JP"/>
              <a:t>Click and enter text.</a:t>
            </a:r>
            <a:endParaRPr kumimoji="1" lang="ja-JP" altLang="en-US"/>
          </a:p>
        </p:txBody>
      </p:sp>
      <p:sp>
        <p:nvSpPr>
          <p:cNvPr id="6" name="Rectangle 17"/>
          <p:cNvSpPr/>
          <p:nvPr userDrawn="1"/>
        </p:nvSpPr>
        <p:spPr>
          <a:xfrm>
            <a:off x="0" y="6434124"/>
            <a:ext cx="12192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Arial" panose="020B0604020202020204" pitchFamily="34" charset="0"/>
              <a:ea typeface="HGPGothicE" charset="-128"/>
              <a:cs typeface="Arial" panose="020B0604020202020204" pitchFamily="34" charset="0"/>
            </a:endParaRPr>
          </a:p>
        </p:txBody>
      </p:sp>
      <p:sp>
        <p:nvSpPr>
          <p:cNvPr id="8" name="TextBox 12"/>
          <p:cNvSpPr txBox="1"/>
          <p:nvPr userDrawn="1"/>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Arial" panose="020B0604020202020204" pitchFamily="34" charset="0"/>
                <a:ea typeface="Meiryo UI" panose="020B0604030504040204" pitchFamily="50" charset="-128"/>
                <a:cs typeface="Arial" panose="020B0604020202020204" pitchFamily="34" charset="0"/>
              </a:rPr>
              <a:t>© 2022 NTT DATA Corporation</a:t>
            </a:r>
          </a:p>
        </p:txBody>
      </p:sp>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rPr>
              <a:pPr algn="ctr" fontAlgn="auto">
                <a:spcBef>
                  <a:spcPts val="0"/>
                </a:spcBef>
                <a:spcAft>
                  <a:spcPts val="0"/>
                </a:spcAft>
                <a:defRPr/>
              </a:pPr>
              <a:t>‹#›</a:t>
            </a:fld>
            <a:endPar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1733646630"/>
      </p:ext>
    </p:extLst>
  </p:cSld>
  <p:clrMapOvr>
    <a:masterClrMapping/>
  </p:clrMapOvr>
  <p:extLst>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59838" y="320570"/>
            <a:ext cx="11459013" cy="451405"/>
          </a:xfrm>
          <a:noFill/>
          <a:ln>
            <a:noFill/>
          </a:ln>
        </p:spPr>
        <p:txBody>
          <a:bodyPr/>
          <a:lstStyle/>
          <a:p>
            <a:r>
              <a:rPr lang="en-US"/>
              <a:t>Click to Edit Master Title Style</a:t>
            </a:r>
          </a:p>
        </p:txBody>
      </p:sp>
    </p:spTree>
    <p:extLst>
      <p:ext uri="{BB962C8B-B14F-4D97-AF65-F5344CB8AC3E}">
        <p14:creationId xmlns:p14="http://schemas.microsoft.com/office/powerpoint/2010/main" val="117735572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C9CA7B-DFD4-44B5-8C60-D14B8CD1FB59}" type="datetimeFigureOut">
              <a:rPr kumimoji="0" lang="en-US" sz="1800" b="0" i="0" u="none" strike="noStrike" kern="1200" cap="none" spc="0" normalizeH="0" baseline="0" noProof="0" smtClean="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3/18/2025</a:t>
            </a:fld>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93418E-B989-410D-8A0E-8FEFDB27EAE9}" type="slidenum">
              <a:rPr kumimoji="0" lang="en-IN" sz="1800" b="0" i="0" u="none" strike="noStrike" kern="1200" cap="none" spc="0" normalizeH="0" baseline="0" noProof="0" smtClean="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9759301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A_Cover_Full Image Only">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7" y="2438400"/>
            <a:ext cx="11440477"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7" y="3810000"/>
            <a:ext cx="11440477"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8" name="Date Placeholder 3">
            <a:extLst>
              <a:ext uri="{FF2B5EF4-FFF2-40B4-BE49-F238E27FC236}">
                <a16:creationId xmlns:a16="http://schemas.microsoft.com/office/drawing/2014/main" id="{3FF38E4A-7B13-70A1-52C6-61A780336E87}"/>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9" name="Footer Placeholder 4">
            <a:extLst>
              <a:ext uri="{FF2B5EF4-FFF2-40B4-BE49-F238E27FC236}">
                <a16:creationId xmlns:a16="http://schemas.microsoft.com/office/drawing/2014/main" id="{A3B868D7-8467-2439-DEEF-BBA9DFE908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3" name="Info Box">
            <a:extLst>
              <a:ext uri="{FF2B5EF4-FFF2-40B4-BE49-F238E27FC236}">
                <a16:creationId xmlns:a16="http://schemas.microsoft.com/office/drawing/2014/main" id="{60ABE840-6E2F-413E-A4F2-D50BE7A3C8B3}"/>
              </a:ext>
            </a:extLst>
          </p:cNvPr>
          <p:cNvSpPr>
            <a:spLocks noGrp="1"/>
          </p:cNvSpPr>
          <p:nvPr>
            <p:ph sz="quarter" idx="21"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11" name="NTT DATA Global Logo" descr="NTT DATA Global Logo">
            <a:extLst>
              <a:ext uri="{FF2B5EF4-FFF2-40B4-BE49-F238E27FC236}">
                <a16:creationId xmlns:a16="http://schemas.microsoft.com/office/drawing/2014/main" id="{A2A24C7A-90C2-A7EA-697B-7A559561F657}"/>
              </a:ext>
            </a:extLst>
          </p:cNvPr>
          <p:cNvSpPr>
            <a:spLocks noGrp="1"/>
          </p:cNvSpPr>
          <p:nvPr>
            <p:ph type="body" sz="quarter" idx="15" hasCustomPrompt="1"/>
          </p:nvPr>
        </p:nvSpPr>
        <p:spPr bwMode="gray">
          <a:xfrm>
            <a:off x="371475" y="320040"/>
            <a:ext cx="1959724" cy="40007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2568457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DEDB1DA6-2C96-66B0-2A4C-85DA5058549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E2979F26-3C27-4303-6B8D-77E75E532965}"/>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8552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2293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45657D48-2016-6562-8C30-A2CF18ED173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355481229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DEDB1DA6-2C96-66B0-2A4C-85DA5058549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E2979F26-3C27-4303-6B8D-77E75E532965}"/>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02673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381000" y="6400800"/>
            <a:ext cx="4114800" cy="304800"/>
          </a:xfrm>
          <a:prstGeom prst="rect">
            <a:avLst/>
          </a:prstGeom>
        </p:spPr>
        <p:txBody>
          <a:bodyPr/>
          <a:lstStyle/>
          <a:p>
            <a:r>
              <a:rPr lang="en-US"/>
              <a:t> </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97673866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365464" y="6400800"/>
            <a:ext cx="4114800" cy="304800"/>
          </a:xfrm>
          <a:prstGeom prst="rect">
            <a:avLst/>
          </a:prstGeom>
        </p:spPr>
        <p:txBody>
          <a:bodyPr/>
          <a:lstStyle/>
          <a:p>
            <a:r>
              <a:rPr lang="en-US"/>
              <a:t> </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55487477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49458997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343122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47575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77451752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Innovation Curve with Embedded Image on Left">
    <p:spTree>
      <p:nvGrpSpPr>
        <p:cNvPr id="1" name=""/>
        <p:cNvGrpSpPr/>
        <p:nvPr/>
      </p:nvGrpSpPr>
      <p:grpSpPr>
        <a:xfrm>
          <a:off x="0" y="0"/>
          <a:ext cx="0" cy="0"/>
          <a:chOff x="0" y="0"/>
          <a:chExt cx="0" cy="0"/>
        </a:xfrm>
      </p:grpSpPr>
      <p:pic>
        <p:nvPicPr>
          <p:cNvPr id="7" name="Innovation Curve Grid">
            <a:extLst>
              <a:ext uri="{FF2B5EF4-FFF2-40B4-BE49-F238E27FC236}">
                <a16:creationId xmlns:a16="http://schemas.microsoft.com/office/drawing/2014/main" id="{5F909AEB-096B-408B-7E00-05020CE68BE1}"/>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 y="2447060"/>
            <a:ext cx="3718800" cy="3718800"/>
          </a:xfrm>
          <a:prstGeom prst="rect">
            <a:avLst/>
          </a:prstGeom>
        </p:spPr>
      </p:pic>
      <p:sp>
        <p:nvSpPr>
          <p:cNvPr id="6" name="Picture Placeholder 9">
            <a:extLst>
              <a:ext uri="{FF2B5EF4-FFF2-40B4-BE49-F238E27FC236}">
                <a16:creationId xmlns:a16="http://schemas.microsoft.com/office/drawing/2014/main" id="{AFEDEDAD-5176-6B46-6061-8EFC6B390607}"/>
              </a:ext>
            </a:extLst>
          </p:cNvPr>
          <p:cNvSpPr>
            <a:spLocks noGrp="1"/>
          </p:cNvSpPr>
          <p:nvPr>
            <p:ph type="pic" sz="quarter" idx="17" hasCustomPrompt="1"/>
          </p:nvPr>
        </p:nvSpPr>
        <p:spPr bwMode="gray">
          <a:xfrm>
            <a:off x="396000"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solidFill>
              <a:schemeClr val="tx1">
                <a:lumMod val="65000"/>
              </a:schemeClr>
            </a:solidFill>
          </a:ln>
          <a:effectLst/>
        </p:spPr>
        <p:txBody>
          <a:bodyPr wrap="none" lIns="0" tIns="1371600" rIns="0" anchor="t">
            <a:noAutofit/>
          </a:bodyPr>
          <a:lstStyle>
            <a:lvl1pPr marL="0" indent="0" algn="ctr">
              <a:buFontTx/>
              <a:buNone/>
              <a:defRPr sz="1100">
                <a:solidFill>
                  <a:schemeClr val="bg1"/>
                </a:solidFill>
              </a:defRPr>
            </a:lvl1pPr>
          </a:lstStyle>
          <a:p>
            <a:r>
              <a:rPr lang="en-US"/>
              <a:t>      Click to add picture</a:t>
            </a:r>
          </a:p>
        </p:txBody>
      </p:sp>
      <p:sp>
        <p:nvSpPr>
          <p:cNvPr id="8" name="Legal">
            <a:extLst>
              <a:ext uri="{FF2B5EF4-FFF2-40B4-BE49-F238E27FC236}">
                <a16:creationId xmlns:a16="http://schemas.microsoft.com/office/drawing/2014/main" id="{6897360E-9D4A-FD52-676D-E4BF4B702EF7}"/>
              </a:ext>
              <a:ext uri="{C183D7F6-B498-43B3-948B-1728B52AA6E4}">
                <adec:decorative xmlns:adec="http://schemas.microsoft.com/office/drawing/2017/decorative" val="1"/>
              </a:ext>
            </a:extLst>
          </p:cNvPr>
          <p:cNvSpPr>
            <a:spLocks noGrp="1"/>
          </p:cNvSpPr>
          <p:nvPr>
            <p:ph type="ftr" sz="quarter" idx="19"/>
          </p:nvPr>
        </p:nvSpPr>
        <p:spPr/>
        <p:txBody>
          <a:bodyPr/>
          <a:lstStyle>
            <a:lvl1pPr>
              <a:defRPr b="0" i="0">
                <a:latin typeface="Arial" panose="020B0604020202020204" pitchFamily="34" charset="0"/>
              </a:defRPr>
            </a:lvl1pPr>
          </a:lstStyle>
          <a:p>
            <a:r>
              <a:rPr lang="en-US" noProof="0"/>
              <a:t> </a:t>
            </a:r>
          </a:p>
        </p:txBody>
      </p:sp>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286000"/>
            <a:ext cx="7315200" cy="3886200"/>
          </a:xfrm>
        </p:spPr>
        <p:txBody>
          <a:bodyPr/>
          <a:lstStyle>
            <a:lvl1pPr>
              <a:defRPr sz="3600"/>
            </a:lvl1pPr>
          </a:lstStyle>
          <a:p>
            <a:r>
              <a:rPr lang="en-US" noProof="0"/>
              <a:t>Click to edit title</a:t>
            </a:r>
          </a:p>
        </p:txBody>
      </p:sp>
      <p:sp>
        <p:nvSpPr>
          <p:cNvPr id="4" name="Slide Number">
            <a:extLst>
              <a:ext uri="{FF2B5EF4-FFF2-40B4-BE49-F238E27FC236}">
                <a16:creationId xmlns:a16="http://schemas.microsoft.com/office/drawing/2014/main" id="{FA7AEA8C-8EEB-CD6B-7753-A7002EA38C6B}"/>
              </a:ext>
            </a:extLst>
          </p:cNvPr>
          <p:cNvSpPr>
            <a:spLocks noGrp="1"/>
          </p:cNvSpPr>
          <p:nvPr>
            <p:ph type="sldNum" sz="quarter" idx="11"/>
          </p:nvPr>
        </p:nvSpPr>
        <p:spPr/>
        <p:txBody>
          <a:bodyPr lIns="0" tIns="0" rIns="0" bIns="0"/>
          <a:lstStyle/>
          <a:p>
            <a:fld id="{58D24BC2-2B9E-4076-8133-31C4983A0EB9}" type="slidenum">
              <a:rPr lang="en-US" noProof="0" smtClean="0"/>
              <a:pPr/>
              <a:t>‹#›</a:t>
            </a:fld>
            <a:endParaRPr lang="en-US" noProof="0"/>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marL="0" indent="0">
              <a:buNone/>
              <a:defRPr lang="en-US" sz="9600" b="1" dirty="0" smtClean="0">
                <a:solidFill>
                  <a:schemeClr val="bg2"/>
                </a:solidFill>
              </a:defRPr>
            </a:lvl1pPr>
          </a:lstStyle>
          <a:p>
            <a:pPr lvl="0">
              <a:lnSpc>
                <a:spcPct val="100000"/>
              </a:lnSpc>
            </a:pPr>
            <a:r>
              <a:rPr lang="en-US" noProof="0"/>
              <a:t>#</a:t>
            </a:r>
          </a:p>
        </p:txBody>
      </p:sp>
    </p:spTree>
    <p:extLst>
      <p:ext uri="{BB962C8B-B14F-4D97-AF65-F5344CB8AC3E}">
        <p14:creationId xmlns:p14="http://schemas.microsoft.com/office/powerpoint/2010/main" val="90548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381000" y="6400800"/>
            <a:ext cx="4114800" cy="304800"/>
          </a:xfrm>
          <a:prstGeom prst="rect">
            <a:avLst/>
          </a:prstGeom>
        </p:spPr>
        <p:txBody>
          <a:bodyPr/>
          <a:lstStyle/>
          <a:p>
            <a:r>
              <a:rPr lang="en-US"/>
              <a:t> </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13313268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7989120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10" name="Slide Number Placeholder 9">
            <a:extLst>
              <a:ext uri="{FF2B5EF4-FFF2-40B4-BE49-F238E27FC236}">
                <a16:creationId xmlns:a16="http://schemas.microsoft.com/office/drawing/2014/main" id="{CFD3D2A9-7E5C-76C9-97C8-58E4FB7D1016}"/>
              </a:ext>
            </a:extLst>
          </p:cNvPr>
          <p:cNvSpPr>
            <a:spLocks noGrp="1"/>
          </p:cNvSpPr>
          <p:nvPr>
            <p:ph type="sldNum" sz="quarter" idx="16"/>
          </p:nvPr>
        </p:nvSpPr>
        <p:spPr/>
        <p:txBody>
          <a:bodyPr/>
          <a:lstStyle/>
          <a:p>
            <a:fld id="{C7C36536-19A1-4ECD-82E1-612C9AA349EE}" type="slidenum">
              <a:rPr lang="en-US" smtClean="0"/>
              <a:pPr/>
              <a:t>‹#›</a:t>
            </a:fld>
            <a:endParaRPr lang="en-US"/>
          </a:p>
        </p:txBody>
      </p:sp>
      <p:sp>
        <p:nvSpPr>
          <p:cNvPr id="4" name="Text Placeholder 3">
            <a:extLst>
              <a:ext uri="{FF2B5EF4-FFF2-40B4-BE49-F238E27FC236}">
                <a16:creationId xmlns:a16="http://schemas.microsoft.com/office/drawing/2014/main" id="{27A6727B-17B0-07C8-751A-D13318AA917E}"/>
              </a:ext>
            </a:extLst>
          </p:cNvPr>
          <p:cNvSpPr>
            <a:spLocks noGrp="1"/>
          </p:cNvSpPr>
          <p:nvPr>
            <p:ph type="body" sz="quarter" idx="17"/>
          </p:nvPr>
        </p:nvSpPr>
        <p:spPr>
          <a:xfrm>
            <a:off x="381000" y="851992"/>
            <a:ext cx="11430000" cy="685800"/>
          </a:xfrm>
        </p:spPr>
        <p:txBody>
          <a:bodyPr/>
          <a:lstStyle>
            <a:lvl1pPr marL="0" indent="0">
              <a:buNone/>
              <a:defRPr>
                <a:solidFill>
                  <a:srgbClr val="0072BC"/>
                </a:solidFill>
              </a:defRPr>
            </a:lvl1pPr>
          </a:lstStyle>
          <a:p>
            <a:pPr lvl="0"/>
            <a:r>
              <a:rPr lang="en-US"/>
              <a:t>Click to edit Master text styles</a:t>
            </a:r>
          </a:p>
        </p:txBody>
      </p:sp>
    </p:spTree>
    <p:extLst>
      <p:ext uri="{BB962C8B-B14F-4D97-AF65-F5344CB8AC3E}">
        <p14:creationId xmlns:p14="http://schemas.microsoft.com/office/powerpoint/2010/main" val="182810194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uccess Story (blinded client)">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818141" y="1701800"/>
            <a:ext cx="2438400" cy="4612736"/>
          </a:xfrm>
        </p:spPr>
        <p:txBody>
          <a:bodyPr lIns="0" tIns="0" rIns="0" bIns="0">
            <a:normAutofit/>
          </a:bodyPr>
          <a:lstStyle>
            <a:lvl1pPr marL="0" indent="0">
              <a:buNone/>
              <a:defRPr sz="1100">
                <a:solidFill>
                  <a:schemeClr val="tx2"/>
                </a:solidFill>
              </a:defRPr>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187483" y="1701800"/>
            <a:ext cx="2438400" cy="4612736"/>
          </a:xfrm>
        </p:spPr>
        <p:txBody>
          <a:bodyPr lIns="0" tIns="0" rIns="0" bIns="0">
            <a:normAutofit/>
          </a:bodyPr>
          <a:lstStyle>
            <a:lvl1pPr marL="0" indent="0">
              <a:buNone/>
              <a:defRPr sz="1100">
                <a:solidFill>
                  <a:schemeClr val="tx2"/>
                </a:solidFill>
              </a:defRPr>
            </a:lvl1pPr>
          </a:lstStyle>
          <a:p>
            <a:r>
              <a:rPr lang="en-GB" sz="1200"/>
              <a:t>Example: The client needed to boost operational efficiency, flexibility and agility so it could continuously respond to customer demand.</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187483" y="758436"/>
            <a:ext cx="7699717" cy="457200"/>
          </a:xfrm>
          <a:prstGeom prst="rect">
            <a:avLst/>
          </a:prstGeom>
        </p:spPr>
        <p:txBody>
          <a:bodyPr lIns="0"/>
          <a:lstStyle>
            <a:lvl1pPr marL="0" indent="0">
              <a:buNone/>
              <a:defRPr sz="1800">
                <a:solidFill>
                  <a:schemeClr val="tx2"/>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448802" y="1701800"/>
            <a:ext cx="2438400" cy="4612736"/>
          </a:xfrm>
        </p:spPr>
        <p:txBody>
          <a:bodyPr lIns="0" tIns="0" rIns="0" bIns="0">
            <a:normAutofit/>
          </a:bodyPr>
          <a:lstStyle>
            <a:lvl1pPr marL="171450" indent="-171450">
              <a:buFont typeface="Arial" panose="020B0604020202020204" pitchFamily="34" charset="0"/>
              <a:buChar char="•"/>
              <a:defRPr sz="1100">
                <a:solidFill>
                  <a:schemeClr val="tx2"/>
                </a:solidFill>
              </a:defRPr>
            </a:lvl1pPr>
          </a:lstStyle>
          <a:p>
            <a:r>
              <a:rPr kumimoji="1" lang="en-US" sz="1200" b="0" i="0" u="none" strike="noStrike" kern="1200" cap="none" spc="0" normalizeH="0" baseline="0" noProof="0">
                <a:ln>
                  <a:noFill/>
                </a:ln>
                <a:solidFill>
                  <a:srgbClr val="404040"/>
                </a:solidFill>
                <a:effectLst/>
                <a:uLnTx/>
                <a:uFillTx/>
                <a:latin typeface="+mn-lt"/>
                <a:cs typeface="+mn-cs"/>
              </a:rPr>
              <a:t>Bullets</a:t>
            </a:r>
            <a:endParaRPr lang="en-US" sz="1200"/>
          </a:p>
        </p:txBody>
      </p:sp>
      <p:sp>
        <p:nvSpPr>
          <p:cNvPr id="5" name="Picture Placeholder 4">
            <a:extLst>
              <a:ext uri="{FF2B5EF4-FFF2-40B4-BE49-F238E27FC236}">
                <a16:creationId xmlns:a16="http://schemas.microsoft.com/office/drawing/2014/main" id="{946EE16B-8E68-CC91-ABE0-5F7023DFDD06}"/>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E2E28192-5F21-C56B-F3D8-D7ED6A134B7A}"/>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1" name="Title 10">
            <a:extLst>
              <a:ext uri="{FF2B5EF4-FFF2-40B4-BE49-F238E27FC236}">
                <a16:creationId xmlns:a16="http://schemas.microsoft.com/office/drawing/2014/main" id="{2D3EA3EA-221F-9AD0-61D0-3DDF1790F78D}"/>
              </a:ext>
            </a:extLst>
          </p:cNvPr>
          <p:cNvSpPr>
            <a:spLocks noGrp="1"/>
          </p:cNvSpPr>
          <p:nvPr>
            <p:ph type="title"/>
          </p:nvPr>
        </p:nvSpPr>
        <p:spPr>
          <a:xfrm>
            <a:off x="4187483" y="149104"/>
            <a:ext cx="7633042" cy="609332"/>
          </a:xfrm>
        </p:spPr>
        <p:txBody>
          <a:bodyPr/>
          <a:lstStyle>
            <a:lvl1pPr>
              <a:defRPr sz="2800"/>
            </a:lvl1pPr>
          </a:lstStyle>
          <a:p>
            <a:r>
              <a:rPr lang="en-US"/>
              <a:t>Click to edit Master title style</a:t>
            </a:r>
          </a:p>
        </p:txBody>
      </p:sp>
      <p:sp>
        <p:nvSpPr>
          <p:cNvPr id="7" name="Legal">
            <a:extLst>
              <a:ext uri="{FF2B5EF4-FFF2-40B4-BE49-F238E27FC236}">
                <a16:creationId xmlns:a16="http://schemas.microsoft.com/office/drawing/2014/main" id="{37E96625-647E-0881-3D11-34314A21E125}"/>
              </a:ext>
              <a:ext uri="{C183D7F6-B498-43B3-948B-1728B52AA6E4}">
                <adec:decorative xmlns:adec="http://schemas.microsoft.com/office/drawing/2017/decorative" val="1"/>
              </a:ext>
            </a:extLst>
          </p:cNvPr>
          <p:cNvSpPr>
            <a:spLocks noGrp="1"/>
          </p:cNvSpPr>
          <p:nvPr>
            <p:ph type="ftr" sz="quarter" idx="15"/>
          </p:nvPr>
        </p:nvSpPr>
        <p:spPr>
          <a:xfrm>
            <a:off x="4495800" y="6400801"/>
            <a:ext cx="2364251" cy="304799"/>
          </a:xfrm>
          <a:ln w="3175">
            <a:noFill/>
          </a:ln>
        </p:spPr>
        <p:txBody>
          <a:bodyPr/>
          <a:lstStyle>
            <a:lvl1pPr>
              <a:defRPr b="0" i="0">
                <a:latin typeface="Arial" panose="020B0604020202020204" pitchFamily="34" charset="0"/>
              </a:defRPr>
            </a:lvl1pPr>
          </a:lstStyle>
          <a:p>
            <a:r>
              <a:rPr lang="en-US" noProof="0"/>
              <a:t> </a:t>
            </a:r>
          </a:p>
        </p:txBody>
      </p:sp>
      <p:sp>
        <p:nvSpPr>
          <p:cNvPr id="9" name="Slide Number">
            <a:extLst>
              <a:ext uri="{FF2B5EF4-FFF2-40B4-BE49-F238E27FC236}">
                <a16:creationId xmlns:a16="http://schemas.microsoft.com/office/drawing/2014/main" id="{69E1C9DC-7FE4-CAE1-18B7-D52E6CCE41A7}"/>
              </a:ext>
            </a:extLst>
          </p:cNvPr>
          <p:cNvSpPr>
            <a:spLocks noGrp="1"/>
          </p:cNvSpPr>
          <p:nvPr>
            <p:ph type="sldNum" sz="quarter" idx="11"/>
          </p:nvPr>
        </p:nvSpPr>
        <p:spPr>
          <a:xfrm>
            <a:off x="7973400" y="6400800"/>
            <a:ext cx="360000" cy="304801"/>
          </a:xfrm>
          <a:ln w="3175">
            <a:noFill/>
          </a:ln>
        </p:spPr>
        <p:txBody>
          <a:bodyPr/>
          <a:lstStyle/>
          <a:p>
            <a:fld id="{58D24BC2-2B9E-4076-8133-31C4983A0EB9}" type="slidenum">
              <a:rPr lang="en-US" noProof="0" smtClean="0"/>
              <a:pPr/>
              <a:t>‹#›</a:t>
            </a:fld>
            <a:endParaRPr lang="en-US" noProof="0"/>
          </a:p>
        </p:txBody>
      </p:sp>
      <p:sp>
        <p:nvSpPr>
          <p:cNvPr id="12" name="Rectangle: Rounded Corners 11">
            <a:extLst>
              <a:ext uri="{FF2B5EF4-FFF2-40B4-BE49-F238E27FC236}">
                <a16:creationId xmlns:a16="http://schemas.microsoft.com/office/drawing/2014/main" id="{A2BD53C6-4A3A-7225-F628-2415CF81A38F}"/>
              </a:ext>
            </a:extLst>
          </p:cNvPr>
          <p:cNvSpPr/>
          <p:nvPr userDrawn="1"/>
        </p:nvSpPr>
        <p:spPr>
          <a:xfrm>
            <a:off x="4187483" y="1285084"/>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Business Need</a:t>
            </a:r>
          </a:p>
        </p:txBody>
      </p:sp>
      <p:sp>
        <p:nvSpPr>
          <p:cNvPr id="13" name="Rectangle: Rounded Corners 12">
            <a:extLst>
              <a:ext uri="{FF2B5EF4-FFF2-40B4-BE49-F238E27FC236}">
                <a16:creationId xmlns:a16="http://schemas.microsoft.com/office/drawing/2014/main" id="{C6E67A23-183E-A206-88BD-C71AF49CE0B6}"/>
              </a:ext>
            </a:extLst>
          </p:cNvPr>
          <p:cNvSpPr/>
          <p:nvPr userDrawn="1"/>
        </p:nvSpPr>
        <p:spPr>
          <a:xfrm>
            <a:off x="6758171" y="1285084"/>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Solution</a:t>
            </a:r>
          </a:p>
        </p:txBody>
      </p:sp>
      <p:sp>
        <p:nvSpPr>
          <p:cNvPr id="14" name="Rectangle: Rounded Corners 13">
            <a:extLst>
              <a:ext uri="{FF2B5EF4-FFF2-40B4-BE49-F238E27FC236}">
                <a16:creationId xmlns:a16="http://schemas.microsoft.com/office/drawing/2014/main" id="{B461B99A-802B-50C4-4FE3-9BA219EDFCD0}"/>
              </a:ext>
            </a:extLst>
          </p:cNvPr>
          <p:cNvSpPr/>
          <p:nvPr userDrawn="1"/>
        </p:nvSpPr>
        <p:spPr>
          <a:xfrm>
            <a:off x="9347909" y="1279675"/>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Outcomes</a:t>
            </a:r>
          </a:p>
        </p:txBody>
      </p:sp>
    </p:spTree>
    <p:extLst>
      <p:ext uri="{BB962C8B-B14F-4D97-AF65-F5344CB8AC3E}">
        <p14:creationId xmlns:p14="http://schemas.microsoft.com/office/powerpoint/2010/main" val="143367371"/>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90FF24-6169-E59B-888B-2DF4175F4E6E}"/>
              </a:ext>
            </a:extLst>
          </p:cNvPr>
          <p:cNvSpPr>
            <a:spLocks noGrp="1"/>
          </p:cNvSpPr>
          <p:nvPr>
            <p:ph idx="1" hasCustomPrompt="1"/>
          </p:nvPr>
        </p:nvSpPr>
        <p:spPr>
          <a:xfrm>
            <a:off x="451556" y="1646239"/>
            <a:ext cx="11300177" cy="965203"/>
          </a:xfrm>
        </p:spPr>
        <p:txBody>
          <a:bodyPr/>
          <a:lstStyle>
            <a:lvl1pPr marL="0" indent="0">
              <a:buNone/>
              <a:defRPr/>
            </a:lvl1pPr>
          </a:lstStyle>
          <a:p>
            <a:pPr lvl="0"/>
            <a:r>
              <a:rPr lang="en-US"/>
              <a:t>Here’s a body headline</a:t>
            </a:r>
          </a:p>
        </p:txBody>
      </p:sp>
      <p:sp>
        <p:nvSpPr>
          <p:cNvPr id="8" name="Slide Number Placeholder 5">
            <a:extLst>
              <a:ext uri="{FF2B5EF4-FFF2-40B4-BE49-F238E27FC236}">
                <a16:creationId xmlns:a16="http://schemas.microsoft.com/office/drawing/2014/main" id="{ECD75518-9CB2-1243-401E-A56A5AED39C5}"/>
              </a:ext>
            </a:extLst>
          </p:cNvPr>
          <p:cNvSpPr>
            <a:spLocks noGrp="1"/>
          </p:cNvSpPr>
          <p:nvPr>
            <p:ph type="sldNum" sz="quarter" idx="4"/>
          </p:nvPr>
        </p:nvSpPr>
        <p:spPr>
          <a:xfrm>
            <a:off x="4724400" y="6541477"/>
            <a:ext cx="2743200" cy="316523"/>
          </a:xfrm>
          <a:prstGeom prst="rect">
            <a:avLst/>
          </a:prstGeom>
        </p:spPr>
        <p:txBody>
          <a:bodyPr vert="horz" lIns="91440" tIns="45720" rIns="91440" bIns="45720" rtlCol="0" anchor="ctr"/>
          <a:lstStyle>
            <a:lvl1pPr algn="ctr">
              <a:defRPr sz="1200" b="0" i="0">
                <a:solidFill>
                  <a:srgbClr val="1C1B1F"/>
                </a:solidFill>
                <a:latin typeface="Avenir Next LT Pro" panose="020B0504020202020204" pitchFamily="34" charset="77"/>
                <a:ea typeface="Roboto" panose="02000000000000000000" pitchFamily="2" charset="0"/>
              </a:defRPr>
            </a:lvl1pPr>
          </a:lstStyle>
          <a:p>
            <a:fld id="{6E30B851-E0C1-F74D-B977-A5BFA4C7F3E3}" type="slidenum">
              <a:rPr lang="en-US" smtClean="0"/>
              <a:pPr/>
              <a:t>‹#›</a:t>
            </a:fld>
            <a:endParaRPr lang="en-US"/>
          </a:p>
        </p:txBody>
      </p:sp>
      <p:sp>
        <p:nvSpPr>
          <p:cNvPr id="10" name="Date Placeholder 3">
            <a:extLst>
              <a:ext uri="{FF2B5EF4-FFF2-40B4-BE49-F238E27FC236}">
                <a16:creationId xmlns:a16="http://schemas.microsoft.com/office/drawing/2014/main" id="{86E5F966-34EC-2715-678D-1B1E0A77CDED}"/>
              </a:ext>
            </a:extLst>
          </p:cNvPr>
          <p:cNvSpPr txBox="1">
            <a:spLocks/>
          </p:cNvSpPr>
          <p:nvPr userDrawn="1"/>
        </p:nvSpPr>
        <p:spPr>
          <a:xfrm>
            <a:off x="337625" y="6541477"/>
            <a:ext cx="4400843" cy="316523"/>
          </a:xfrm>
          <a:prstGeom prst="rect">
            <a:avLst/>
          </a:prstGeom>
        </p:spPr>
        <p:txBody>
          <a:bodyPr vert="horz" lIns="91440" tIns="45720" rIns="91440" bIns="45720" rtlCol="0" anchor="ctr"/>
          <a:lstStyle>
            <a:defPPr>
              <a:defRPr lang="en-US"/>
            </a:defPPr>
            <a:lvl1pPr marL="0" algn="l" defTabSz="914263" rtl="0" eaLnBrk="1" latinLnBrk="0" hangingPunct="1">
              <a:defRPr sz="800" b="0" i="0" kern="1200">
                <a:solidFill>
                  <a:schemeClr val="tx1">
                    <a:tint val="75000"/>
                  </a:schemeClr>
                </a:solidFill>
                <a:latin typeface="Roboto Light" panose="02000000000000000000" pitchFamily="2" charset="0"/>
                <a:ea typeface="Roboto Light" panose="02000000000000000000" pitchFamily="2" charset="0"/>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r>
              <a:rPr lang="en-US" b="0" i="0">
                <a:solidFill>
                  <a:srgbClr val="1D1C1D"/>
                </a:solidFill>
                <a:latin typeface="Avenir Next LT Pro Light" panose="020B0304020202020204" pitchFamily="34" charset="77"/>
              </a:rPr>
              <a:t>© 2023 NTT DATA Americas, Inc. All rights reserved.</a:t>
            </a:r>
            <a:endParaRPr lang="en-US" b="0" i="0">
              <a:latin typeface="Avenir Next LT Pro Light" panose="020B0304020202020204" pitchFamily="34" charset="77"/>
            </a:endParaRPr>
          </a:p>
        </p:txBody>
      </p:sp>
      <p:sp>
        <p:nvSpPr>
          <p:cNvPr id="12" name="Text Placeholder 1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0850" y="2794000"/>
            <a:ext cx="5645150" cy="2820988"/>
          </a:xfrm>
        </p:spPr>
        <p:txBody>
          <a:bodyPr>
            <a:noAutofit/>
          </a:bodyPr>
          <a:lstStyle>
            <a:lvl1pPr>
              <a:lnSpc>
                <a:spcPts val="2400"/>
              </a:lnSpc>
              <a:defRPr sz="1600" b="0" i="0">
                <a:solidFill>
                  <a:srgbClr val="1C1B1F"/>
                </a:solidFill>
                <a:latin typeface="Avenir Next LT Pro" panose="020B0504020202020204" pitchFamily="34" charset="77"/>
                <a:ea typeface="Roboto" panose="02000000000000000000" pitchFamily="2" charset="0"/>
                <a:cs typeface="Segoe UI" panose="020B0502040204020203" pitchFamily="34" charset="0"/>
              </a:defRPr>
            </a:lvl1pPr>
          </a:lstStyle>
          <a:p>
            <a:pPr lvl="0"/>
            <a:r>
              <a:rPr lang="en-US"/>
              <a:t>Here’s some body text you can include: Lorem ipsum dolor sit </a:t>
            </a:r>
            <a:r>
              <a:rPr lang="en-US" err="1"/>
              <a:t>amet</a:t>
            </a:r>
            <a:r>
              <a:rPr lang="en-US"/>
              <a:t>, </a:t>
            </a:r>
            <a:r>
              <a:rPr lang="en-US" err="1"/>
              <a:t>consectetur</a:t>
            </a:r>
            <a:r>
              <a:rPr lang="en-US"/>
              <a:t> </a:t>
            </a:r>
            <a:r>
              <a:rPr lang="en-US" err="1"/>
              <a:t>adipiscing</a:t>
            </a:r>
            <a:r>
              <a:rPr lang="en-US"/>
              <a:t> </a:t>
            </a:r>
            <a:r>
              <a:rPr lang="en-US" err="1"/>
              <a:t>elit</a:t>
            </a:r>
            <a:r>
              <a:rPr lang="en-US"/>
              <a:t>. Proin </a:t>
            </a:r>
            <a:r>
              <a:rPr lang="en-US" err="1"/>
              <a:t>eget</a:t>
            </a:r>
            <a:r>
              <a:rPr lang="en-US"/>
              <a:t> </a:t>
            </a:r>
            <a:r>
              <a:rPr lang="en-US" err="1"/>
              <a:t>urna</a:t>
            </a:r>
            <a:r>
              <a:rPr lang="en-US"/>
              <a:t> sit </a:t>
            </a:r>
            <a:r>
              <a:rPr lang="en-US" err="1"/>
              <a:t>amet</a:t>
            </a:r>
            <a:r>
              <a:rPr lang="en-US"/>
              <a:t> </a:t>
            </a:r>
            <a:r>
              <a:rPr lang="en-US" err="1"/>
              <a:t>massa</a:t>
            </a:r>
            <a:r>
              <a:rPr lang="en-US"/>
              <a:t> </a:t>
            </a:r>
            <a:r>
              <a:rPr lang="en-US" err="1"/>
              <a:t>lobortis</a:t>
            </a:r>
            <a:r>
              <a:rPr lang="en-US"/>
              <a:t> </a:t>
            </a:r>
            <a:r>
              <a:rPr lang="en-US" err="1"/>
              <a:t>faucibus</a:t>
            </a:r>
            <a:r>
              <a:rPr lang="en-US"/>
              <a:t> </a:t>
            </a:r>
            <a:r>
              <a:rPr lang="en-US" err="1"/>
              <a:t>finibus</a:t>
            </a:r>
            <a:r>
              <a:rPr lang="en-US"/>
              <a:t> </a:t>
            </a:r>
            <a:r>
              <a:rPr lang="en-US" err="1"/>
              <a:t>nec</a:t>
            </a:r>
            <a:r>
              <a:rPr lang="en-US"/>
              <a:t> </a:t>
            </a:r>
            <a:r>
              <a:rPr lang="en-US" err="1"/>
              <a:t>velit</a:t>
            </a:r>
            <a:r>
              <a:rPr lang="en-US"/>
              <a:t>. Maecenas sit </a:t>
            </a:r>
            <a:r>
              <a:rPr lang="en-US" err="1"/>
              <a:t>amet</a:t>
            </a:r>
            <a:r>
              <a:rPr lang="en-US"/>
              <a:t> ligula fermentum, </a:t>
            </a:r>
            <a:r>
              <a:rPr lang="en-US" err="1"/>
              <a:t>rutrum</a:t>
            </a:r>
            <a:r>
              <a:rPr lang="en-US"/>
              <a:t> ante </a:t>
            </a:r>
            <a:r>
              <a:rPr lang="en-US" err="1"/>
              <a:t>eu</a:t>
            </a:r>
            <a:r>
              <a:rPr lang="en-US"/>
              <a:t>, </a:t>
            </a:r>
            <a:r>
              <a:rPr lang="en-US" err="1"/>
              <a:t>iaculis</a:t>
            </a:r>
            <a:r>
              <a:rPr lang="en-US"/>
              <a:t> sem. </a:t>
            </a:r>
          </a:p>
          <a:p>
            <a:pPr lvl="0"/>
            <a:r>
              <a:rPr lang="en-US"/>
              <a:t>Donec </a:t>
            </a:r>
            <a:r>
              <a:rPr lang="en-US" err="1"/>
              <a:t>sem</a:t>
            </a:r>
            <a:r>
              <a:rPr lang="en-US"/>
              <a:t> </a:t>
            </a:r>
            <a:r>
              <a:rPr lang="en-US" err="1"/>
              <a:t>sapien</a:t>
            </a:r>
            <a:r>
              <a:rPr lang="en-US"/>
              <a:t>, </a:t>
            </a:r>
            <a:r>
              <a:rPr lang="en-US" err="1"/>
              <a:t>tristique</a:t>
            </a:r>
            <a:r>
              <a:rPr lang="en-US"/>
              <a:t> id </a:t>
            </a:r>
            <a:r>
              <a:rPr lang="en-US" err="1"/>
              <a:t>dignissim</a:t>
            </a:r>
            <a:r>
              <a:rPr lang="en-US"/>
              <a:t> a, </a:t>
            </a:r>
            <a:r>
              <a:rPr lang="en-US" err="1"/>
              <a:t>tincidunt</a:t>
            </a:r>
            <a:r>
              <a:rPr lang="en-US"/>
              <a:t> vitae libero. Integer </a:t>
            </a:r>
            <a:r>
              <a:rPr lang="en-US" err="1"/>
              <a:t>nec</a:t>
            </a:r>
            <a:r>
              <a:rPr lang="en-US"/>
              <a:t> </a:t>
            </a:r>
            <a:r>
              <a:rPr lang="en-US" err="1"/>
              <a:t>dignissim</a:t>
            </a:r>
            <a:r>
              <a:rPr lang="en-US"/>
              <a:t> </a:t>
            </a:r>
            <a:r>
              <a:rPr lang="en-US" err="1"/>
              <a:t>justo</a:t>
            </a:r>
            <a:r>
              <a:rPr lang="en-US"/>
              <a:t>, </a:t>
            </a:r>
            <a:r>
              <a:rPr lang="en-US" err="1"/>
              <a:t>consectetur</a:t>
            </a:r>
            <a:r>
              <a:rPr lang="en-US"/>
              <a:t> </a:t>
            </a:r>
            <a:r>
              <a:rPr lang="en-US" err="1"/>
              <a:t>rutrum</a:t>
            </a:r>
            <a:r>
              <a:rPr lang="en-US"/>
              <a:t> </a:t>
            </a:r>
            <a:r>
              <a:rPr lang="en-US" err="1"/>
              <a:t>lacus</a:t>
            </a:r>
            <a:r>
              <a:rPr lang="en-US"/>
              <a:t>. Aenean </a:t>
            </a:r>
            <a:r>
              <a:rPr lang="en-US" err="1"/>
              <a:t>sodales</a:t>
            </a:r>
            <a:r>
              <a:rPr lang="en-US"/>
              <a:t> </a:t>
            </a:r>
            <a:r>
              <a:rPr lang="en-US" err="1"/>
              <a:t>elit</a:t>
            </a:r>
            <a:r>
              <a:rPr lang="en-US"/>
              <a:t> </a:t>
            </a:r>
            <a:r>
              <a:rPr lang="en-US" err="1"/>
              <a:t>orci</a:t>
            </a:r>
            <a:r>
              <a:rPr lang="en-US"/>
              <a:t>, vitae </a:t>
            </a:r>
            <a:r>
              <a:rPr lang="en-US" err="1"/>
              <a:t>tincidunt</a:t>
            </a:r>
            <a:r>
              <a:rPr lang="en-US"/>
              <a:t> </a:t>
            </a:r>
            <a:r>
              <a:rPr lang="en-US" err="1"/>
              <a:t>nunc</a:t>
            </a:r>
            <a:r>
              <a:rPr lang="en-US"/>
              <a:t> semper </a:t>
            </a:r>
            <a:r>
              <a:rPr lang="en-US" err="1"/>
              <a:t>quis</a:t>
            </a:r>
            <a:r>
              <a:rPr lang="en-US"/>
              <a:t>. </a:t>
            </a:r>
            <a:r>
              <a:rPr lang="en-US" err="1"/>
              <a:t>Fusce</a:t>
            </a:r>
            <a:r>
              <a:rPr lang="en-US"/>
              <a:t> </a:t>
            </a:r>
            <a:r>
              <a:rPr lang="en-US" err="1"/>
              <a:t>efficitur</a:t>
            </a:r>
            <a:r>
              <a:rPr lang="en-US"/>
              <a:t> </a:t>
            </a:r>
            <a:r>
              <a:rPr lang="en-US" err="1"/>
              <a:t>augue</a:t>
            </a:r>
            <a:r>
              <a:rPr lang="en-US"/>
              <a:t> </a:t>
            </a:r>
            <a:r>
              <a:rPr lang="en-US" err="1"/>
              <a:t>ornare</a:t>
            </a:r>
            <a:r>
              <a:rPr lang="en-US"/>
              <a:t> </a:t>
            </a:r>
            <a:r>
              <a:rPr lang="en-US" err="1"/>
              <a:t>urna</a:t>
            </a:r>
            <a:r>
              <a:rPr lang="en-US"/>
              <a:t> </a:t>
            </a:r>
            <a:r>
              <a:rPr lang="en-US" err="1"/>
              <a:t>aliquam</a:t>
            </a:r>
            <a:r>
              <a:rPr lang="en-US"/>
              <a:t> gravida. Sed </a:t>
            </a:r>
            <a:r>
              <a:rPr lang="en-US" err="1"/>
              <a:t>aliquet</a:t>
            </a:r>
            <a:r>
              <a:rPr lang="en-US"/>
              <a:t> </a:t>
            </a:r>
            <a:r>
              <a:rPr lang="en-US" err="1"/>
              <a:t>turpis</a:t>
            </a:r>
            <a:r>
              <a:rPr lang="en-US"/>
              <a:t> sit </a:t>
            </a:r>
            <a:r>
              <a:rPr lang="en-US" err="1"/>
              <a:t>amet</a:t>
            </a:r>
            <a:r>
              <a:rPr lang="en-US"/>
              <a:t> </a:t>
            </a:r>
            <a:r>
              <a:rPr lang="en-US" err="1"/>
              <a:t>congue</a:t>
            </a:r>
            <a:r>
              <a:rPr lang="en-US"/>
              <a:t> </a:t>
            </a:r>
            <a:r>
              <a:rPr lang="en-US" err="1"/>
              <a:t>varius</a:t>
            </a:r>
            <a:r>
              <a:rPr lang="en-US"/>
              <a:t>.</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p:nvPr>
        </p:nvSpPr>
        <p:spPr>
          <a:xfrm>
            <a:off x="451556" y="681036"/>
            <a:ext cx="11300177" cy="965203"/>
          </a:xfrm>
        </p:spPr>
        <p:txBody>
          <a:bodyPr/>
          <a:lstStyle>
            <a:lvl1pPr>
              <a:defRPr b="1" i="0">
                <a:latin typeface="Avenir Next LT Pro" panose="020B0504020202020204" pitchFamily="34" charset="77"/>
              </a:defRPr>
            </a:lvl1pPr>
          </a:lstStyle>
          <a:p>
            <a:r>
              <a:rPr lang="en-US"/>
              <a:t>Click to edit Master title style</a:t>
            </a:r>
          </a:p>
        </p:txBody>
      </p:sp>
    </p:spTree>
    <p:extLst>
      <p:ext uri="{BB962C8B-B14F-4D97-AF65-F5344CB8AC3E}">
        <p14:creationId xmlns:p14="http://schemas.microsoft.com/office/powerpoint/2010/main" val="3880174676"/>
      </p:ext>
    </p:extLst>
  </p:cSld>
  <p:clrMapOvr>
    <a:masterClrMapping/>
  </p:clrMapOvr>
  <p:extLst>
    <p:ext uri="{DCECCB84-F9BA-43D5-87BE-67443E8EF086}">
      <p15:sldGuideLst xmlns:p15="http://schemas.microsoft.com/office/powerpoint/2012/main">
        <p15:guide id="1" orient="horz" pos="1080">
          <p15:clr>
            <a:srgbClr val="FBAE40"/>
          </p15:clr>
        </p15:guide>
        <p15:guide id="2"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0304-Content-ColumnsTwo(Light)">
    <p:spTree>
      <p:nvGrpSpPr>
        <p:cNvPr id="1" name=""/>
        <p:cNvGrpSpPr/>
        <p:nvPr/>
      </p:nvGrpSpPr>
      <p:grpSpPr>
        <a:xfrm>
          <a:off x="0" y="0"/>
          <a:ext cx="0" cy="0"/>
          <a:chOff x="0" y="0"/>
          <a:chExt cx="0" cy="0"/>
        </a:xfrm>
      </p:grpSpPr>
      <p:sp>
        <p:nvSpPr>
          <p:cNvPr id="14" name="Text Placeholder 10">
            <a:extLst>
              <a:ext uri="{FF2B5EF4-FFF2-40B4-BE49-F238E27FC236}">
                <a16:creationId xmlns:a16="http://schemas.microsoft.com/office/drawing/2014/main" id="{EA8D2A1E-CDDF-7A50-0E08-E40E35E14A49}"/>
              </a:ext>
            </a:extLst>
          </p:cNvPr>
          <p:cNvSpPr>
            <a:spLocks noGrp="1"/>
          </p:cNvSpPr>
          <p:nvPr>
            <p:ph type="body" sz="quarter" idx="15" hasCustomPrompt="1"/>
          </p:nvPr>
        </p:nvSpPr>
        <p:spPr>
          <a:xfrm>
            <a:off x="427038" y="411513"/>
            <a:ext cx="11337925"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399A5F88-8998-DEB9-A652-E394A896C76F}"/>
              </a:ext>
            </a:extLst>
          </p:cNvPr>
          <p:cNvSpPr>
            <a:spLocks noGrp="1"/>
          </p:cNvSpPr>
          <p:nvPr>
            <p:ph type="title" hasCustomPrompt="1"/>
          </p:nvPr>
        </p:nvSpPr>
        <p:spPr>
          <a:xfrm>
            <a:off x="426781" y="685830"/>
            <a:ext cx="11338437" cy="548640"/>
          </a:xfrm>
        </p:spPr>
        <p:txBody>
          <a:bodyPr/>
          <a:lstStyle/>
          <a:p>
            <a:r>
              <a:rPr lang="en-US"/>
              <a:t>Headline Avenir Bold (36pt)</a:t>
            </a:r>
          </a:p>
        </p:txBody>
      </p:sp>
      <p:sp>
        <p:nvSpPr>
          <p:cNvPr id="10" name="Text Placeholder 9">
            <a:extLst>
              <a:ext uri="{FF2B5EF4-FFF2-40B4-BE49-F238E27FC236}">
                <a16:creationId xmlns:a16="http://schemas.microsoft.com/office/drawing/2014/main" id="{A1ADCBAA-F88D-7B5A-2FA2-295AE1B9A806}"/>
              </a:ext>
            </a:extLst>
          </p:cNvPr>
          <p:cNvSpPr>
            <a:spLocks noGrp="1"/>
          </p:cNvSpPr>
          <p:nvPr>
            <p:ph type="body" sz="quarter" idx="18" hasCustomPrompt="1"/>
          </p:nvPr>
        </p:nvSpPr>
        <p:spPr>
          <a:xfrm>
            <a:off x="427038" y="1188720"/>
            <a:ext cx="11337925" cy="640734"/>
          </a:xfrm>
        </p:spPr>
        <p:txBody>
          <a:bodyP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26780" y="1874536"/>
            <a:ext cx="5486342" cy="4297631"/>
          </a:xfrm>
          <a:prstGeom prst="rect">
            <a:avLst/>
          </a:prstGeom>
        </p:spPr>
        <p:txBody>
          <a:bodyPr vert="horz" lIns="0" tIns="45720" rIns="0" bIns="45720" rtlCol="0">
            <a:normAutofit/>
          </a:body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278878" y="1874536"/>
            <a:ext cx="5486340" cy="4297631"/>
          </a:xfrm>
          <a:prstGeom prst="rect">
            <a:avLst/>
          </a:prstGeom>
        </p:spPr>
        <p:txBody>
          <a:bodyPr vert="horz" lIns="0" tIns="45720" rIns="0" bIns="45720" rtlCol="0">
            <a:normAutofit/>
          </a:body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2" name="Footer Placeholder 1">
            <a:extLst>
              <a:ext uri="{FF2B5EF4-FFF2-40B4-BE49-F238E27FC236}">
                <a16:creationId xmlns:a16="http://schemas.microsoft.com/office/drawing/2014/main" id="{6B322C3B-FB12-4018-4B05-7B0944B94070}"/>
              </a:ext>
            </a:extLst>
          </p:cNvPr>
          <p:cNvSpPr>
            <a:spLocks noGrp="1"/>
          </p:cNvSpPr>
          <p:nvPr>
            <p:ph type="ftr" sz="quarter" idx="16"/>
          </p:nvPr>
        </p:nvSpPr>
        <p:spPr/>
        <p:txBody>
          <a:bodyPr/>
          <a:lstStyle/>
          <a:p>
            <a:r>
              <a:rPr lang="en-US"/>
              <a:t> </a:t>
            </a:r>
          </a:p>
        </p:txBody>
      </p:sp>
      <p:sp>
        <p:nvSpPr>
          <p:cNvPr id="9" name="Slide Number Placeholder 1">
            <a:extLst>
              <a:ext uri="{FF2B5EF4-FFF2-40B4-BE49-F238E27FC236}">
                <a16:creationId xmlns:a16="http://schemas.microsoft.com/office/drawing/2014/main" id="{BD3FD805-F94F-670D-06C3-0A4DAF63336B}"/>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348118938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with Full Image - BF-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EF39AFFB-49B2-40F2-A0B2-F831AF01E2D2}"/>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7A788E5C-D83B-4B39-B96E-D2F8F9AB1E76}"/>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
        <p:nvSpPr>
          <p:cNvPr id="6" name="タイトル 1">
            <a:extLst>
              <a:ext uri="{FF2B5EF4-FFF2-40B4-BE49-F238E27FC236}">
                <a16:creationId xmlns:a16="http://schemas.microsoft.com/office/drawing/2014/main" id="{9E33CB52-140F-43B8-9740-0B9705DE1117}"/>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3166531423"/>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A_Cover_Full Image Only">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7" y="2438400"/>
            <a:ext cx="11440477"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7" y="3810000"/>
            <a:ext cx="11440477"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8" name="Date Placeholder 3">
            <a:extLst>
              <a:ext uri="{FF2B5EF4-FFF2-40B4-BE49-F238E27FC236}">
                <a16:creationId xmlns:a16="http://schemas.microsoft.com/office/drawing/2014/main" id="{3FF38E4A-7B13-70A1-52C6-61A780336E87}"/>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9" name="Footer Placeholder 4">
            <a:extLst>
              <a:ext uri="{FF2B5EF4-FFF2-40B4-BE49-F238E27FC236}">
                <a16:creationId xmlns:a16="http://schemas.microsoft.com/office/drawing/2014/main" id="{A3B868D7-8467-2439-DEEF-BBA9DFE908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3" name="Info Box">
            <a:extLst>
              <a:ext uri="{FF2B5EF4-FFF2-40B4-BE49-F238E27FC236}">
                <a16:creationId xmlns:a16="http://schemas.microsoft.com/office/drawing/2014/main" id="{60ABE840-6E2F-413E-A4F2-D50BE7A3C8B3}"/>
              </a:ext>
            </a:extLst>
          </p:cNvPr>
          <p:cNvSpPr>
            <a:spLocks noGrp="1"/>
          </p:cNvSpPr>
          <p:nvPr>
            <p:ph sz="quarter" idx="21"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11" name="NTT DATA Global Logo" descr="NTT DATA Global Logo">
            <a:extLst>
              <a:ext uri="{FF2B5EF4-FFF2-40B4-BE49-F238E27FC236}">
                <a16:creationId xmlns:a16="http://schemas.microsoft.com/office/drawing/2014/main" id="{A2A24C7A-90C2-A7EA-697B-7A559561F657}"/>
              </a:ext>
            </a:extLst>
          </p:cNvPr>
          <p:cNvSpPr>
            <a:spLocks noGrp="1"/>
          </p:cNvSpPr>
          <p:nvPr>
            <p:ph type="body" sz="quarter" idx="15" hasCustomPrompt="1"/>
          </p:nvPr>
        </p:nvSpPr>
        <p:spPr bwMode="gray">
          <a:xfrm>
            <a:off x="371475" y="320040"/>
            <a:ext cx="1959724" cy="40007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164421771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8432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1_Title Slide -  (White Logotype)">
    <p:spTree>
      <p:nvGrpSpPr>
        <p:cNvPr id="1" name=""/>
        <p:cNvGrpSpPr/>
        <p:nvPr/>
      </p:nvGrpSpPr>
      <p:grpSpPr>
        <a:xfrm>
          <a:off x="0" y="0"/>
          <a:ext cx="0" cy="0"/>
          <a:chOff x="0" y="0"/>
          <a:chExt cx="0" cy="0"/>
        </a:xfrm>
      </p:grpSpPr>
      <p:pic>
        <p:nvPicPr>
          <p:cNvPr id="4" name="Picture 3" descr="A picture containing candelabrum, night, lined, line&#10;&#10;Description automatically generated">
            <a:extLst>
              <a:ext uri="{FF2B5EF4-FFF2-40B4-BE49-F238E27FC236}">
                <a16:creationId xmlns:a16="http://schemas.microsoft.com/office/drawing/2014/main" id="{68612FE1-D606-4B72-9C9E-82EB0998CDCD}"/>
              </a:ext>
            </a:extLst>
          </p:cNvPr>
          <p:cNvPicPr>
            <a:picLocks noChangeAspect="1"/>
          </p:cNvPicPr>
          <p:nvPr/>
        </p:nvPicPr>
        <p:blipFill rotWithShape="1">
          <a:blip r:embed="rId2">
            <a:extLst>
              <a:ext uri="{28A0092B-C50C-407E-A947-70E740481C1C}">
                <a14:useLocalDpi xmlns:a14="http://schemas.microsoft.com/office/drawing/2010/main" val="0"/>
              </a:ext>
            </a:extLst>
          </a:blip>
          <a:srcRect t="26540" b="2323"/>
          <a:stretch/>
        </p:blipFill>
        <p:spPr>
          <a:xfrm>
            <a:off x="0" y="0"/>
            <a:ext cx="12188952" cy="5600598"/>
          </a:xfrm>
          <a:prstGeom prst="rect">
            <a:avLst/>
          </a:prstGeom>
        </p:spPr>
      </p:pic>
      <p:sp>
        <p:nvSpPr>
          <p:cNvPr id="5" name="Rectangle 4">
            <a:extLst>
              <a:ext uri="{FF2B5EF4-FFF2-40B4-BE49-F238E27FC236}">
                <a16:creationId xmlns:a16="http://schemas.microsoft.com/office/drawing/2014/main" id="{C524AFE7-3CD8-4A0C-A4AD-EB89B9CADDCC}"/>
              </a:ext>
            </a:extLst>
          </p:cNvPr>
          <p:cNvSpPr/>
          <p:nvPr/>
        </p:nvSpPr>
        <p:spPr>
          <a:xfrm>
            <a:off x="-118" y="0"/>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14" name="正方形/長方形 13"/>
          <p:cNvSpPr/>
          <p:nvPr/>
        </p:nvSpPr>
        <p:spPr>
          <a:xfrm>
            <a:off x="5" y="4719561"/>
            <a:ext cx="12192119" cy="2138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2022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pic>
        <p:nvPicPr>
          <p:cNvPr id="11" name="Picture 14">
            <a:extLst>
              <a:ext uri="{FF2B5EF4-FFF2-40B4-BE49-F238E27FC236}">
                <a16:creationId xmlns:a16="http://schemas.microsoft.com/office/drawing/2014/main" id="{54C5CEBE-BF39-4093-A05B-37176107DD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807" y="172529"/>
            <a:ext cx="2617572" cy="894002"/>
          </a:xfrm>
          <a:prstGeom prst="rect">
            <a:avLst/>
          </a:prstGeom>
        </p:spPr>
      </p:pic>
      <p:sp>
        <p:nvSpPr>
          <p:cNvPr id="2" name="Title 1">
            <a:extLst>
              <a:ext uri="{FF2B5EF4-FFF2-40B4-BE49-F238E27FC236}">
                <a16:creationId xmlns:a16="http://schemas.microsoft.com/office/drawing/2014/main" id="{FF90B8E2-81B7-4E50-BE03-266CFC706113}"/>
              </a:ext>
            </a:extLst>
          </p:cNvPr>
          <p:cNvSpPr>
            <a:spLocks noGrp="1"/>
          </p:cNvSpPr>
          <p:nvPr>
            <p:ph type="title" hasCustomPrompt="1"/>
          </p:nvPr>
        </p:nvSpPr>
        <p:spPr>
          <a:xfrm>
            <a:off x="3886200" y="4858123"/>
            <a:ext cx="7710854" cy="1016466"/>
          </a:xfrm>
        </p:spPr>
        <p:txBody>
          <a:bodyPr/>
          <a:lstStyle>
            <a:lvl1pPr>
              <a:defRPr>
                <a:solidFill>
                  <a:schemeClr val="bg1"/>
                </a:solidFill>
              </a:defRPr>
            </a:lvl1pPr>
          </a:lstStyle>
          <a:p>
            <a:r>
              <a:rPr lang="en-US"/>
              <a:t>[Title]</a:t>
            </a:r>
          </a:p>
        </p:txBody>
      </p:sp>
      <p:pic>
        <p:nvPicPr>
          <p:cNvPr id="13" name="Picture 12" descr="A picture containing candelabrum, night, lined, line&#10;&#10;Description automatically generated">
            <a:extLst>
              <a:ext uri="{FF2B5EF4-FFF2-40B4-BE49-F238E27FC236}">
                <a16:creationId xmlns:a16="http://schemas.microsoft.com/office/drawing/2014/main" id="{E4938DB3-6C50-602A-A3A3-B97484404B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540" b="2323"/>
          <a:stretch/>
        </p:blipFill>
        <p:spPr>
          <a:xfrm>
            <a:off x="0" y="0"/>
            <a:ext cx="12188952" cy="5600598"/>
          </a:xfrm>
          <a:prstGeom prst="rect">
            <a:avLst/>
          </a:prstGeom>
        </p:spPr>
      </p:pic>
      <p:sp>
        <p:nvSpPr>
          <p:cNvPr id="15" name="Rectangle 14">
            <a:extLst>
              <a:ext uri="{FF2B5EF4-FFF2-40B4-BE49-F238E27FC236}">
                <a16:creationId xmlns:a16="http://schemas.microsoft.com/office/drawing/2014/main" id="{1643612E-290C-8BB6-33C7-BF2848893D6E}"/>
              </a:ext>
            </a:extLst>
          </p:cNvPr>
          <p:cNvSpPr/>
          <p:nvPr userDrawn="1"/>
        </p:nvSpPr>
        <p:spPr>
          <a:xfrm>
            <a:off x="-118" y="0"/>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16" name="正方形/長方形 13">
            <a:extLst>
              <a:ext uri="{FF2B5EF4-FFF2-40B4-BE49-F238E27FC236}">
                <a16:creationId xmlns:a16="http://schemas.microsoft.com/office/drawing/2014/main" id="{B888C1C6-7EEB-4673-D446-7269DAAFC814}"/>
              </a:ext>
            </a:extLst>
          </p:cNvPr>
          <p:cNvSpPr/>
          <p:nvPr userDrawn="1"/>
        </p:nvSpPr>
        <p:spPr>
          <a:xfrm>
            <a:off x="5" y="4719561"/>
            <a:ext cx="12192119" cy="2138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7" name="図 17">
            <a:extLst>
              <a:ext uri="{FF2B5EF4-FFF2-40B4-BE49-F238E27FC236}">
                <a16:creationId xmlns:a16="http://schemas.microsoft.com/office/drawing/2014/main" id="{DAAAAF89-DE95-7365-AC98-FB1C945529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9" name="TextBox 18">
            <a:extLst>
              <a:ext uri="{FF2B5EF4-FFF2-40B4-BE49-F238E27FC236}">
                <a16:creationId xmlns:a16="http://schemas.microsoft.com/office/drawing/2014/main" id="{0BDB2E63-D3D1-EE46-26CB-B846DB3D98E6}"/>
              </a:ext>
            </a:extLst>
          </p:cNvPr>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0" name="TextBox 12">
            <a:extLst>
              <a:ext uri="{FF2B5EF4-FFF2-40B4-BE49-F238E27FC236}">
                <a16:creationId xmlns:a16="http://schemas.microsoft.com/office/drawing/2014/main" id="{A469E95B-3B2F-F144-C2AE-EB5EC51EAC05}"/>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2022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pic>
        <p:nvPicPr>
          <p:cNvPr id="21" name="Picture 14">
            <a:extLst>
              <a:ext uri="{FF2B5EF4-FFF2-40B4-BE49-F238E27FC236}">
                <a16:creationId xmlns:a16="http://schemas.microsoft.com/office/drawing/2014/main" id="{EC72C632-6D97-5BAE-6B6A-4ED108F237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807" y="172529"/>
            <a:ext cx="2617572" cy="894002"/>
          </a:xfrm>
          <a:prstGeom prst="rect">
            <a:avLst/>
          </a:prstGeom>
        </p:spPr>
      </p:pic>
    </p:spTree>
    <p:extLst>
      <p:ext uri="{BB962C8B-B14F-4D97-AF65-F5344CB8AC3E}">
        <p14:creationId xmlns:p14="http://schemas.microsoft.com/office/powerpoint/2010/main" val="406951622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Agenda Slide Layout">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C200C704-3C20-CA09-0087-B71B77ECA172}"/>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0" name="図 8">
            <a:extLst>
              <a:ext uri="{FF2B5EF4-FFF2-40B4-BE49-F238E27FC236}">
                <a16:creationId xmlns:a16="http://schemas.microsoft.com/office/drawing/2014/main" id="{162491CC-DEDF-24FF-DF28-C471E64B69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1" name="TextBox 16">
            <a:extLst>
              <a:ext uri="{FF2B5EF4-FFF2-40B4-BE49-F238E27FC236}">
                <a16:creationId xmlns:a16="http://schemas.microsoft.com/office/drawing/2014/main" id="{E01352FB-F2EB-A25B-3F97-933C89CEE03D}"/>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2" name="TextBox 12">
            <a:extLst>
              <a:ext uri="{FF2B5EF4-FFF2-40B4-BE49-F238E27FC236}">
                <a16:creationId xmlns:a16="http://schemas.microsoft.com/office/drawing/2014/main" id="{6768A9EA-D578-C029-C847-08B6CC7ED906}"/>
              </a:ext>
            </a:extLst>
          </p:cNvPr>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485246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365464" y="6400800"/>
            <a:ext cx="4114800" cy="304800"/>
          </a:xfrm>
          <a:prstGeom prst="rect">
            <a:avLst/>
          </a:prstGeom>
        </p:spPr>
        <p:txBody>
          <a:bodyPr/>
          <a:lstStyle/>
          <a:p>
            <a:r>
              <a:rPr lang="en-US"/>
              <a:t> </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49340519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Agenda Slide-Title only">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7" name="Rectangle 6">
            <a:extLst>
              <a:ext uri="{FF2B5EF4-FFF2-40B4-BE49-F238E27FC236}">
                <a16:creationId xmlns:a16="http://schemas.microsoft.com/office/drawing/2014/main" id="{65360CE5-8536-4572-D53D-1B6F68696C78}"/>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8" name="図 8">
            <a:extLst>
              <a:ext uri="{FF2B5EF4-FFF2-40B4-BE49-F238E27FC236}">
                <a16:creationId xmlns:a16="http://schemas.microsoft.com/office/drawing/2014/main" id="{FCD7C15B-2FAA-C99F-878F-DB3EAD922C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6">
            <a:extLst>
              <a:ext uri="{FF2B5EF4-FFF2-40B4-BE49-F238E27FC236}">
                <a16:creationId xmlns:a16="http://schemas.microsoft.com/office/drawing/2014/main" id="{39BB7C80-485C-0876-BC30-3EA02003D42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0" name="TextBox 12">
            <a:extLst>
              <a:ext uri="{FF2B5EF4-FFF2-40B4-BE49-F238E27FC236}">
                <a16:creationId xmlns:a16="http://schemas.microsoft.com/office/drawing/2014/main" id="{934F9ED8-EC42-59AF-95A0-E4E8FED35399}"/>
              </a:ext>
            </a:extLst>
          </p:cNvPr>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58998533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6-member Team">
    <p:spTree>
      <p:nvGrpSpPr>
        <p:cNvPr id="1" name=""/>
        <p:cNvGrpSpPr/>
        <p:nvPr/>
      </p:nvGrpSpPr>
      <p:grpSpPr>
        <a:xfrm>
          <a:off x="0" y="0"/>
          <a:ext cx="0" cy="0"/>
          <a:chOff x="0" y="0"/>
          <a:chExt cx="0" cy="0"/>
        </a:xfrm>
      </p:grpSpPr>
      <p:sp>
        <p:nvSpPr>
          <p:cNvPr id="34" name="Rectangle 33"/>
          <p:cNvSpPr/>
          <p:nvPr/>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2" name="Rectangle 31">
            <a:extLst>
              <a:ext uri="{FF2B5EF4-FFF2-40B4-BE49-F238E27FC236}">
                <a16:creationId xmlns:a16="http://schemas.microsoft.com/office/drawing/2014/main" id="{2E26AAE8-6FB2-6C8D-4580-DDA43D4EE4CB}"/>
              </a:ext>
            </a:extLst>
          </p:cNvPr>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a:extLst>
              <a:ext uri="{FF2B5EF4-FFF2-40B4-BE49-F238E27FC236}">
                <a16:creationId xmlns:a16="http://schemas.microsoft.com/office/drawing/2014/main" id="{361864A5-B6D0-4B49-4CF6-17923DF390F0}"/>
              </a:ext>
            </a:extLst>
          </p:cNvPr>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Rectangle 36">
            <a:extLst>
              <a:ext uri="{FF2B5EF4-FFF2-40B4-BE49-F238E27FC236}">
                <a16:creationId xmlns:a16="http://schemas.microsoft.com/office/drawing/2014/main" id="{C0DD4670-5343-842E-69B6-027830F30F31}"/>
              </a:ext>
            </a:extLst>
          </p:cNvPr>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8" name="Rectangle 37">
            <a:extLst>
              <a:ext uri="{FF2B5EF4-FFF2-40B4-BE49-F238E27FC236}">
                <a16:creationId xmlns:a16="http://schemas.microsoft.com/office/drawing/2014/main" id="{3769BC5E-96C9-00BF-09BF-EE508CCC57E3}"/>
              </a:ext>
            </a:extLst>
          </p:cNvPr>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9" name="Rectangle 38">
            <a:extLst>
              <a:ext uri="{FF2B5EF4-FFF2-40B4-BE49-F238E27FC236}">
                <a16:creationId xmlns:a16="http://schemas.microsoft.com/office/drawing/2014/main" id="{068165FB-F79E-8371-8AE4-5621533DA07D}"/>
              </a:ext>
            </a:extLst>
          </p:cNvPr>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3" name="Rectangle 42">
            <a:extLst>
              <a:ext uri="{FF2B5EF4-FFF2-40B4-BE49-F238E27FC236}">
                <a16:creationId xmlns:a16="http://schemas.microsoft.com/office/drawing/2014/main" id="{6D80B61B-BA61-8007-CFB0-6D98B158E1D9}"/>
              </a:ext>
            </a:extLst>
          </p:cNvPr>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246247239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8-member Team">
    <p:spTree>
      <p:nvGrpSpPr>
        <p:cNvPr id="1" name=""/>
        <p:cNvGrpSpPr/>
        <p:nvPr/>
      </p:nvGrpSpPr>
      <p:grpSpPr>
        <a:xfrm>
          <a:off x="0" y="0"/>
          <a:ext cx="0" cy="0"/>
          <a:chOff x="0" y="0"/>
          <a:chExt cx="0" cy="0"/>
        </a:xfrm>
      </p:grpSpPr>
      <p:sp>
        <p:nvSpPr>
          <p:cNvPr id="34" name="Rectangle 33"/>
          <p:cNvSpPr/>
          <p:nvPr/>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47" name="Rectangle 46">
            <a:extLst>
              <a:ext uri="{FF2B5EF4-FFF2-40B4-BE49-F238E27FC236}">
                <a16:creationId xmlns:a16="http://schemas.microsoft.com/office/drawing/2014/main" id="{035437E8-32A4-92A3-447C-C4FA2C5B990E}"/>
              </a:ext>
            </a:extLst>
          </p:cNvPr>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8" name="Rectangle 47">
            <a:extLst>
              <a:ext uri="{FF2B5EF4-FFF2-40B4-BE49-F238E27FC236}">
                <a16:creationId xmlns:a16="http://schemas.microsoft.com/office/drawing/2014/main" id="{468BC88D-DBF3-1D96-C272-B6696BA0AABA}"/>
              </a:ext>
            </a:extLst>
          </p:cNvPr>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9" name="Rectangle 48">
            <a:extLst>
              <a:ext uri="{FF2B5EF4-FFF2-40B4-BE49-F238E27FC236}">
                <a16:creationId xmlns:a16="http://schemas.microsoft.com/office/drawing/2014/main" id="{11096E6E-1D73-56F4-B104-E06A5E4A3F5A}"/>
              </a:ext>
            </a:extLst>
          </p:cNvPr>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0" name="Rectangle 49">
            <a:extLst>
              <a:ext uri="{FF2B5EF4-FFF2-40B4-BE49-F238E27FC236}">
                <a16:creationId xmlns:a16="http://schemas.microsoft.com/office/drawing/2014/main" id="{1D31BA73-1FE0-5D13-EB52-93482077044A}"/>
              </a:ext>
            </a:extLst>
          </p:cNvPr>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1" name="Rectangle 50">
            <a:extLst>
              <a:ext uri="{FF2B5EF4-FFF2-40B4-BE49-F238E27FC236}">
                <a16:creationId xmlns:a16="http://schemas.microsoft.com/office/drawing/2014/main" id="{FBE8C686-BDA1-B4D1-E88E-7233E62E8762}"/>
              </a:ext>
            </a:extLst>
          </p:cNvPr>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2" name="Rectangle 51">
            <a:extLst>
              <a:ext uri="{FF2B5EF4-FFF2-40B4-BE49-F238E27FC236}">
                <a16:creationId xmlns:a16="http://schemas.microsoft.com/office/drawing/2014/main" id="{BF942FC9-C708-E098-DA0A-5F4B097B4066}"/>
              </a:ext>
            </a:extLst>
          </p:cNvPr>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3" name="Rectangle 52">
            <a:extLst>
              <a:ext uri="{FF2B5EF4-FFF2-40B4-BE49-F238E27FC236}">
                <a16:creationId xmlns:a16="http://schemas.microsoft.com/office/drawing/2014/main" id="{E6BBFAA8-579D-CBB3-01E6-6D110C270E43}"/>
              </a:ext>
            </a:extLst>
          </p:cNvPr>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4" name="Rectangle 53">
            <a:extLst>
              <a:ext uri="{FF2B5EF4-FFF2-40B4-BE49-F238E27FC236}">
                <a16:creationId xmlns:a16="http://schemas.microsoft.com/office/drawing/2014/main" id="{9BC7A53C-C0A2-FA1A-3CFD-2F963F6C6DD5}"/>
              </a:ext>
            </a:extLst>
          </p:cNvPr>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314842137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9-member Team">
    <p:spTree>
      <p:nvGrpSpPr>
        <p:cNvPr id="1" name=""/>
        <p:cNvGrpSpPr/>
        <p:nvPr/>
      </p:nvGrpSpPr>
      <p:grpSpPr>
        <a:xfrm>
          <a:off x="0" y="0"/>
          <a:ext cx="0" cy="0"/>
          <a:chOff x="0" y="0"/>
          <a:chExt cx="0" cy="0"/>
        </a:xfrm>
      </p:grpSpPr>
      <p:sp>
        <p:nvSpPr>
          <p:cNvPr id="34" name="Rectangle 33"/>
          <p:cNvSpPr/>
          <p:nvPr/>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47" name="Rectangle 46">
            <a:extLst>
              <a:ext uri="{FF2B5EF4-FFF2-40B4-BE49-F238E27FC236}">
                <a16:creationId xmlns:a16="http://schemas.microsoft.com/office/drawing/2014/main" id="{0258FE22-0250-2946-6687-21E990096963}"/>
              </a:ext>
            </a:extLst>
          </p:cNvPr>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8" name="Rectangle 47">
            <a:extLst>
              <a:ext uri="{FF2B5EF4-FFF2-40B4-BE49-F238E27FC236}">
                <a16:creationId xmlns:a16="http://schemas.microsoft.com/office/drawing/2014/main" id="{B53045C7-C3BE-CA29-5FAC-6FE474EE0D40}"/>
              </a:ext>
            </a:extLst>
          </p:cNvPr>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9" name="Rectangle 48">
            <a:extLst>
              <a:ext uri="{FF2B5EF4-FFF2-40B4-BE49-F238E27FC236}">
                <a16:creationId xmlns:a16="http://schemas.microsoft.com/office/drawing/2014/main" id="{61838D47-2961-C9DE-1C53-B59222E32E18}"/>
              </a:ext>
            </a:extLst>
          </p:cNvPr>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0" name="Rectangle 49">
            <a:extLst>
              <a:ext uri="{FF2B5EF4-FFF2-40B4-BE49-F238E27FC236}">
                <a16:creationId xmlns:a16="http://schemas.microsoft.com/office/drawing/2014/main" id="{4200BFC0-CF39-5FFC-9894-16DE14FE466A}"/>
              </a:ext>
            </a:extLst>
          </p:cNvPr>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1" name="Rectangle 50">
            <a:extLst>
              <a:ext uri="{FF2B5EF4-FFF2-40B4-BE49-F238E27FC236}">
                <a16:creationId xmlns:a16="http://schemas.microsoft.com/office/drawing/2014/main" id="{6F7A1214-0BCA-4362-60C7-9B5C3AB67488}"/>
              </a:ext>
            </a:extLst>
          </p:cNvPr>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2" name="Rectangle 51">
            <a:extLst>
              <a:ext uri="{FF2B5EF4-FFF2-40B4-BE49-F238E27FC236}">
                <a16:creationId xmlns:a16="http://schemas.microsoft.com/office/drawing/2014/main" id="{171EE098-AEEE-FA69-9846-C5DF9842D4AC}"/>
              </a:ext>
            </a:extLst>
          </p:cNvPr>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3" name="Rectangle 52">
            <a:extLst>
              <a:ext uri="{FF2B5EF4-FFF2-40B4-BE49-F238E27FC236}">
                <a16:creationId xmlns:a16="http://schemas.microsoft.com/office/drawing/2014/main" id="{0FB1EDB4-530E-B590-AA97-CAF84CA163EC}"/>
              </a:ext>
            </a:extLst>
          </p:cNvPr>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4" name="Rectangle 53">
            <a:extLst>
              <a:ext uri="{FF2B5EF4-FFF2-40B4-BE49-F238E27FC236}">
                <a16:creationId xmlns:a16="http://schemas.microsoft.com/office/drawing/2014/main" id="{B8190A78-0636-5376-CFC3-8F677F5AB123}"/>
              </a:ext>
            </a:extLst>
          </p:cNvPr>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9" name="Rectangle 58">
            <a:extLst>
              <a:ext uri="{FF2B5EF4-FFF2-40B4-BE49-F238E27FC236}">
                <a16:creationId xmlns:a16="http://schemas.microsoft.com/office/drawing/2014/main" id="{4EC0EF5F-23DC-518C-F194-41A8BEF75832}"/>
              </a:ext>
            </a:extLst>
          </p:cNvPr>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19476049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Freeform 5">
            <a:extLst>
              <a:ext uri="{FF2B5EF4-FFF2-40B4-BE49-F238E27FC236}">
                <a16:creationId xmlns:a16="http://schemas.microsoft.com/office/drawing/2014/main" id="{372E06DB-0F7B-BFAF-BF81-82C1AD8F405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 name="TextBox 12">
            <a:extLst>
              <a:ext uri="{FF2B5EF4-FFF2-40B4-BE49-F238E27FC236}">
                <a16:creationId xmlns:a16="http://schemas.microsoft.com/office/drawing/2014/main" id="{DC61C9C1-06D9-5C93-17D8-2AE43DD94952}"/>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pic>
        <p:nvPicPr>
          <p:cNvPr id="11" name="図 5">
            <a:extLst>
              <a:ext uri="{FF2B5EF4-FFF2-40B4-BE49-F238E27FC236}">
                <a16:creationId xmlns:a16="http://schemas.microsoft.com/office/drawing/2014/main" id="{9497FB75-77CF-8A2D-D41C-73760EAAA0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3" name="TextBox 16">
            <a:extLst>
              <a:ext uri="{FF2B5EF4-FFF2-40B4-BE49-F238E27FC236}">
                <a16:creationId xmlns:a16="http://schemas.microsoft.com/office/drawing/2014/main" id="{F12C4C20-CEBB-31EE-31EF-30D37FAE074D}"/>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20841990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E0950842-D423-0B19-0223-7629C9BA190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F11D9E04-3168-A141-7C56-1DBBF584C0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E2E95AC7-466D-0D8D-D54F-D43A2E2A1912}"/>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65EE4312-E5B0-753A-2720-5A8F9ACB15EC}"/>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99743837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0" name="TextBox 12">
            <a:extLst>
              <a:ext uri="{FF2B5EF4-FFF2-40B4-BE49-F238E27FC236}">
                <a16:creationId xmlns:a16="http://schemas.microsoft.com/office/drawing/2014/main" id="{E775B17A-EF43-4BC4-BE6E-BAF5ABE8A510}"/>
              </a:ext>
            </a:extLst>
          </p:cNvPr>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7" name="Freeform 5">
            <a:extLst>
              <a:ext uri="{FF2B5EF4-FFF2-40B4-BE49-F238E27FC236}">
                <a16:creationId xmlns:a16="http://schemas.microsoft.com/office/drawing/2014/main" id="{BD4499DB-B98D-51F9-263D-C598A81DC227}"/>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 name="TextBox 12">
            <a:extLst>
              <a:ext uri="{FF2B5EF4-FFF2-40B4-BE49-F238E27FC236}">
                <a16:creationId xmlns:a16="http://schemas.microsoft.com/office/drawing/2014/main" id="{537D5E2A-C63D-6A44-8CBC-D1A2B612997A}"/>
              </a:ext>
            </a:extLst>
          </p:cNvPr>
          <p:cNvSpPr txBox="1"/>
          <p:nvPr userDrawn="1"/>
        </p:nvSpPr>
        <p:spPr>
          <a:xfrm>
            <a:off x="231285" y="6593330"/>
            <a:ext cx="1616243"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a:t>
            </a:r>
          </a:p>
        </p:txBody>
      </p:sp>
      <p:pic>
        <p:nvPicPr>
          <p:cNvPr id="11" name="図 5">
            <a:extLst>
              <a:ext uri="{FF2B5EF4-FFF2-40B4-BE49-F238E27FC236}">
                <a16:creationId xmlns:a16="http://schemas.microsoft.com/office/drawing/2014/main" id="{AD79C0AD-8D04-4776-9FF4-D55EC237D4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3" name="TextBox 16">
            <a:extLst>
              <a:ext uri="{FF2B5EF4-FFF2-40B4-BE49-F238E27FC236}">
                <a16:creationId xmlns:a16="http://schemas.microsoft.com/office/drawing/2014/main" id="{0D1ADFDF-6294-67BF-DCEB-DE21CD5C1D5E}"/>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4" name="TextBox 12">
            <a:extLst>
              <a:ext uri="{FF2B5EF4-FFF2-40B4-BE49-F238E27FC236}">
                <a16:creationId xmlns:a16="http://schemas.microsoft.com/office/drawing/2014/main" id="{5B5C5283-D765-73E8-1B5F-8D16E3C9C3E1}"/>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01197655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3_Section Break">
    <p:bg>
      <p:bgPr>
        <a:solidFill>
          <a:schemeClr val="accent3"/>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B4FD6BBD-FC9B-4943-8404-B9846B89F4FB}"/>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A2C3EE8E-4392-335D-1BF3-43005873DC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6BD5233B-44A4-C01F-2181-CEF500A6BF67}"/>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DEECEBE8-6272-D312-05DA-9C33FFE72E17}"/>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967733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4_Section Break">
    <p:bg>
      <p:bgPr>
        <a:solidFill>
          <a:schemeClr val="accent4"/>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E4B45010-46B6-8618-DE01-3EFE2CF158A6}"/>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CA2C6AC8-E0E7-3034-7724-813D8834CE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6138ED08-9AE1-D426-E79A-B49426327007}"/>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B20F12AB-6960-AF52-C10C-9B8BE965E74C}"/>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04999607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D43823D0-70A5-CF34-37FF-4668E6978FBE}"/>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7EC5E07F-7B4A-15CD-DD4D-704393D942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82388EE7-DDFA-1417-366A-9F1F5D7E458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0734BA5E-BB96-663F-B79D-3FCF119EA9DF}"/>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008565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4514197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75ABF754-F9AF-8A97-E877-7882C8134672}"/>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8A4DDA9C-E3A2-6692-8EF2-FA660C3689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9491373C-1030-C260-69B5-AB88F65CBC61}"/>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0FA718CA-3C5F-17C4-73A1-DD5DF043C6B9}"/>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8372760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63932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63580422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12791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39083606-66D7-9538-4E95-D1BCB14891F7}"/>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Tree>
    <p:extLst>
      <p:ext uri="{BB962C8B-B14F-4D97-AF65-F5344CB8AC3E}">
        <p14:creationId xmlns:p14="http://schemas.microsoft.com/office/powerpoint/2010/main" val="15650008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332959074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7230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a:extLst>
              <a:ext uri="{FF2B5EF4-FFF2-40B4-BE49-F238E27FC236}">
                <a16:creationId xmlns:a16="http://schemas.microsoft.com/office/drawing/2014/main" id="{FCD3DA95-1D67-0E9A-4B59-2D2AF9AF6B3E}"/>
              </a:ext>
            </a:extLst>
          </p:cNvPr>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37185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404491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Bar and Content">
    <p:spTree>
      <p:nvGrpSpPr>
        <p:cNvPr id="1" name=""/>
        <p:cNvGrpSpPr/>
        <p:nvPr/>
      </p:nvGrpSpPr>
      <p:grpSpPr>
        <a:xfrm>
          <a:off x="0" y="0"/>
          <a:ext cx="0" cy="0"/>
          <a:chOff x="0" y="0"/>
          <a:chExt cx="0" cy="0"/>
        </a:xfrm>
      </p:grpSpPr>
      <p:sp>
        <p:nvSpPr>
          <p:cNvPr id="5" name="Rectangle 20"/>
          <p:cNvSpPr/>
          <p:nvPr/>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
            <a:extLst>
              <a:ext uri="{FF2B5EF4-FFF2-40B4-BE49-F238E27FC236}">
                <a16:creationId xmlns:a16="http://schemas.microsoft.com/office/drawing/2014/main" id="{8A4B63E3-0481-E0DF-F931-20867D9A38B9}"/>
              </a:ext>
            </a:extLst>
          </p:cNvPr>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Tree>
    <p:extLst>
      <p:ext uri="{BB962C8B-B14F-4D97-AF65-F5344CB8AC3E}">
        <p14:creationId xmlns:p14="http://schemas.microsoft.com/office/powerpoint/2010/main" val="1875885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5341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Bar">
    <p:spTree>
      <p:nvGrpSpPr>
        <p:cNvPr id="1" name=""/>
        <p:cNvGrpSpPr/>
        <p:nvPr/>
      </p:nvGrpSpPr>
      <p:grpSpPr>
        <a:xfrm>
          <a:off x="0" y="0"/>
          <a:ext cx="0" cy="0"/>
          <a:chOff x="0" y="0"/>
          <a:chExt cx="0" cy="0"/>
        </a:xfrm>
      </p:grpSpPr>
      <p:sp>
        <p:nvSpPr>
          <p:cNvPr id="5" name="Rectangle 20"/>
          <p:cNvSpPr/>
          <p:nvPr/>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Rectangle 20">
            <a:extLst>
              <a:ext uri="{FF2B5EF4-FFF2-40B4-BE49-F238E27FC236}">
                <a16:creationId xmlns:a16="http://schemas.microsoft.com/office/drawing/2014/main" id="{569B32F3-4141-55E0-C3F6-D9759220CCAC}"/>
              </a:ext>
            </a:extLst>
          </p:cNvPr>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Tree>
    <p:extLst>
      <p:ext uri="{BB962C8B-B14F-4D97-AF65-F5344CB8AC3E}">
        <p14:creationId xmlns:p14="http://schemas.microsoft.com/office/powerpoint/2010/main" val="252858658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ase Study 1">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p:nvSpPr>
        <p:spPr>
          <a:xfrm>
            <a:off x="8483290" y="2057401"/>
            <a:ext cx="3708712" cy="4800600"/>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tx1"/>
                </a:solidFill>
                <a:ea typeface="HGPGothicE" charset="-128"/>
                <a:cs typeface="HGPGothicE" charset="-128"/>
              </a:rPr>
              <a:pPr algn="ctr">
                <a:defRPr/>
              </a:pPr>
              <a:t>‹#›</a:t>
            </a:fld>
            <a:endParaRPr lang="en-US" sz="1200">
              <a:solidFill>
                <a:schemeClr val="tx1"/>
              </a:solidFill>
              <a:ea typeface="HGPGothicE" charset="-128"/>
              <a:cs typeface="HGPGothicE" charset="-128"/>
            </a:endParaRPr>
          </a:p>
        </p:txBody>
      </p:sp>
      <p:pic>
        <p:nvPicPr>
          <p:cNvPr id="7"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2022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styles</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styles</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styles</a:t>
            </a:r>
          </a:p>
        </p:txBody>
      </p:sp>
      <p:sp>
        <p:nvSpPr>
          <p:cNvPr id="22" name="Rectangle 21">
            <a:extLst>
              <a:ext uri="{FF2B5EF4-FFF2-40B4-BE49-F238E27FC236}">
                <a16:creationId xmlns:a16="http://schemas.microsoft.com/office/drawing/2014/main" id="{A07569C7-826F-79C4-9620-88A960E405A1}"/>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3" name="Rectangle 22">
            <a:extLst>
              <a:ext uri="{FF2B5EF4-FFF2-40B4-BE49-F238E27FC236}">
                <a16:creationId xmlns:a16="http://schemas.microsoft.com/office/drawing/2014/main" id="{3868E424-C77A-80D6-26AA-6F9B81A4967D}"/>
              </a:ext>
            </a:extLst>
          </p:cNvPr>
          <p:cNvSpPr/>
          <p:nvPr userDrawn="1"/>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27" name="TextBox 26">
            <a:extLst>
              <a:ext uri="{FF2B5EF4-FFF2-40B4-BE49-F238E27FC236}">
                <a16:creationId xmlns:a16="http://schemas.microsoft.com/office/drawing/2014/main" id="{8A4B39AF-92D2-B407-01B3-2090CD6D405D}"/>
              </a:ext>
            </a:extLst>
          </p:cNvPr>
          <p:cNvSpPr txBox="1"/>
          <p:nvPr userDrawn="1"/>
        </p:nvSpPr>
        <p:spPr>
          <a:xfrm>
            <a:off x="8483290" y="2057401"/>
            <a:ext cx="3708712" cy="4800600"/>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28" name="Rectangle 27">
            <a:extLst>
              <a:ext uri="{FF2B5EF4-FFF2-40B4-BE49-F238E27FC236}">
                <a16:creationId xmlns:a16="http://schemas.microsoft.com/office/drawing/2014/main" id="{987910E6-CCF5-3681-6134-094F5785869B}"/>
              </a:ext>
            </a:extLst>
          </p:cNvPr>
          <p:cNvSpPr/>
          <p:nvPr userDrawn="1"/>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29" name="TextBox 12">
            <a:extLst>
              <a:ext uri="{FF2B5EF4-FFF2-40B4-BE49-F238E27FC236}">
                <a16:creationId xmlns:a16="http://schemas.microsoft.com/office/drawing/2014/main" id="{6932B01F-71E4-B100-88B0-F5416595F20B}"/>
              </a:ext>
            </a:extLst>
          </p:cNvPr>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30" name="TextBox 16">
            <a:extLst>
              <a:ext uri="{FF2B5EF4-FFF2-40B4-BE49-F238E27FC236}">
                <a16:creationId xmlns:a16="http://schemas.microsoft.com/office/drawing/2014/main" id="{DD1E4698-958E-BED8-889E-BE6F21E2B925}"/>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tx1"/>
                </a:solidFill>
                <a:ea typeface="HGPGothicE" charset="-128"/>
                <a:cs typeface="HGPGothicE" charset="-128"/>
              </a:rPr>
              <a:pPr algn="ctr">
                <a:defRPr/>
              </a:pPr>
              <a:t>‹#›</a:t>
            </a:fld>
            <a:endParaRPr lang="en-US" sz="1200">
              <a:solidFill>
                <a:schemeClr val="tx1"/>
              </a:solidFill>
              <a:ea typeface="HGPGothicE" charset="-128"/>
              <a:cs typeface="HGPGothicE" charset="-128"/>
            </a:endParaRPr>
          </a:p>
        </p:txBody>
      </p:sp>
      <p:pic>
        <p:nvPicPr>
          <p:cNvPr id="31" name="図 3">
            <a:extLst>
              <a:ext uri="{FF2B5EF4-FFF2-40B4-BE49-F238E27FC236}">
                <a16:creationId xmlns:a16="http://schemas.microsoft.com/office/drawing/2014/main" id="{957D7353-3628-DCEA-920E-C9216F0536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32" name="図 19">
            <a:extLst>
              <a:ext uri="{FF2B5EF4-FFF2-40B4-BE49-F238E27FC236}">
                <a16:creationId xmlns:a16="http://schemas.microsoft.com/office/drawing/2014/main" id="{C569E4AA-EC39-A6CC-79EB-926A435CB6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33" name="Rectangle 32">
            <a:extLst>
              <a:ext uri="{FF2B5EF4-FFF2-40B4-BE49-F238E27FC236}">
                <a16:creationId xmlns:a16="http://schemas.microsoft.com/office/drawing/2014/main" id="{465468E3-9671-7A74-7959-80068C4012BB}"/>
              </a:ext>
            </a:extLst>
          </p:cNvPr>
          <p:cNvSpPr/>
          <p:nvPr userDrawn="1"/>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34" name="Rectangle 33">
            <a:extLst>
              <a:ext uri="{FF2B5EF4-FFF2-40B4-BE49-F238E27FC236}">
                <a16:creationId xmlns:a16="http://schemas.microsoft.com/office/drawing/2014/main" id="{07A52F41-4626-43FE-4B8D-46ECDC2BDAEA}"/>
              </a:ext>
            </a:extLst>
          </p:cNvPr>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35" name="TextBox 12">
            <a:extLst>
              <a:ext uri="{FF2B5EF4-FFF2-40B4-BE49-F238E27FC236}">
                <a16:creationId xmlns:a16="http://schemas.microsoft.com/office/drawing/2014/main" id="{669654A9-A436-21DB-8E25-B5D2D99093FF}"/>
              </a:ext>
            </a:extLst>
          </p:cNvPr>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2022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Tree>
    <p:extLst>
      <p:ext uri="{BB962C8B-B14F-4D97-AF65-F5344CB8AC3E}">
        <p14:creationId xmlns:p14="http://schemas.microsoft.com/office/powerpoint/2010/main" val="160376673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378648857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ase Study Detailed">
    <p:spTree>
      <p:nvGrpSpPr>
        <p:cNvPr id="1" name=""/>
        <p:cNvGrpSpPr/>
        <p:nvPr/>
      </p:nvGrpSpPr>
      <p:grpSpPr>
        <a:xfrm>
          <a:off x="0" y="0"/>
          <a:ext cx="0" cy="0"/>
          <a:chOff x="0" y="0"/>
          <a:chExt cx="0" cy="0"/>
        </a:xfrm>
      </p:grpSpPr>
      <p:sp>
        <p:nvSpPr>
          <p:cNvPr id="6" name="Rectangle 5"/>
          <p:cNvSpPr>
            <a:spLocks noChangeArrowheads="1"/>
          </p:cNvSpPr>
          <p:nvPr/>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p:nvGrpSpPr>
        <p:grpSpPr>
          <a:xfrm>
            <a:off x="499234" y="1793062"/>
            <a:ext cx="11195567" cy="3997277"/>
            <a:chOff x="449670" y="1667472"/>
            <a:chExt cx="11195567" cy="3997277"/>
          </a:xfrm>
        </p:grpSpPr>
        <p:grpSp>
          <p:nvGrpSpPr>
            <p:cNvPr id="17" name="Group 16"/>
            <p:cNvGrpSpPr/>
            <p:nvPr/>
          </p:nvGrpSpPr>
          <p:grpSpPr>
            <a:xfrm>
              <a:off x="4264373" y="1667472"/>
              <a:ext cx="3566160" cy="3997277"/>
              <a:chOff x="4278473" y="1669212"/>
              <a:chExt cx="3566160" cy="3997277"/>
            </a:xfrm>
          </p:grpSpPr>
          <p:sp>
            <p:nvSpPr>
              <p:cNvPr id="15" name="Rectangle 14"/>
              <p:cNvSpPr>
                <a:spLocks noChangeArrowheads="1"/>
              </p:cNvSpPr>
              <p:nvPr/>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449670" y="1667472"/>
              <a:ext cx="3566160" cy="3997277"/>
              <a:chOff x="449670" y="1669212"/>
              <a:chExt cx="3566160" cy="3997277"/>
            </a:xfrm>
          </p:grpSpPr>
          <p:sp>
            <p:nvSpPr>
              <p:cNvPr id="14" name="Rectangle 13"/>
              <p:cNvSpPr>
                <a:spLocks noChangeArrowheads="1"/>
              </p:cNvSpPr>
              <p:nvPr/>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8079077" y="1667472"/>
              <a:ext cx="3566160" cy="3997277"/>
              <a:chOff x="8079077" y="1669212"/>
              <a:chExt cx="3566160" cy="3997277"/>
            </a:xfrm>
          </p:grpSpPr>
          <p:sp>
            <p:nvSpPr>
              <p:cNvPr id="16" name="Rectangle 15"/>
              <p:cNvSpPr>
                <a:spLocks noChangeArrowheads="1"/>
              </p:cNvSpPr>
              <p:nvPr/>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Click to edit Master text styles</a:t>
            </a:r>
          </a:p>
        </p:txBody>
      </p:sp>
      <p:sp>
        <p:nvSpPr>
          <p:cNvPr id="28" name="TextBox 27"/>
          <p:cNvSpPr txBox="1"/>
          <p:nvPr/>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Rectangle 23">
            <a:extLst>
              <a:ext uri="{FF2B5EF4-FFF2-40B4-BE49-F238E27FC236}">
                <a16:creationId xmlns:a16="http://schemas.microsoft.com/office/drawing/2014/main" id="{48FC616B-C792-F31E-0710-BD480AD3C0B6}"/>
              </a:ext>
            </a:extLst>
          </p:cNvPr>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66D597BF-BA7D-2E43-C41B-B89B2F755D5B}"/>
              </a:ext>
            </a:extLst>
          </p:cNvPr>
          <p:cNvGrpSpPr/>
          <p:nvPr userDrawn="1"/>
        </p:nvGrpSpPr>
        <p:grpSpPr>
          <a:xfrm>
            <a:off x="499234" y="1793062"/>
            <a:ext cx="11195567" cy="3997277"/>
            <a:chOff x="449670" y="1667472"/>
            <a:chExt cx="11195567" cy="3997277"/>
          </a:xfrm>
        </p:grpSpPr>
        <p:grpSp>
          <p:nvGrpSpPr>
            <p:cNvPr id="26" name="Group 25">
              <a:extLst>
                <a:ext uri="{FF2B5EF4-FFF2-40B4-BE49-F238E27FC236}">
                  <a16:creationId xmlns:a16="http://schemas.microsoft.com/office/drawing/2014/main" id="{109813B6-800F-EB53-A6B5-023DED5FF136}"/>
                </a:ext>
              </a:extLst>
            </p:cNvPr>
            <p:cNvGrpSpPr/>
            <p:nvPr userDrawn="1"/>
          </p:nvGrpSpPr>
          <p:grpSpPr>
            <a:xfrm>
              <a:off x="4264373" y="1667472"/>
              <a:ext cx="3566160" cy="3997277"/>
              <a:chOff x="4278473" y="1669212"/>
              <a:chExt cx="3566160" cy="3997277"/>
            </a:xfrm>
          </p:grpSpPr>
          <p:sp>
            <p:nvSpPr>
              <p:cNvPr id="37" name="Rectangle 36">
                <a:extLst>
                  <a:ext uri="{FF2B5EF4-FFF2-40B4-BE49-F238E27FC236}">
                    <a16:creationId xmlns:a16="http://schemas.microsoft.com/office/drawing/2014/main" id="{A0804014-D3D7-9950-04F3-9E41EE25F889}"/>
                  </a:ext>
                </a:extLst>
              </p:cNvPr>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8" name="Rectangle 37">
                <a:extLst>
                  <a:ext uri="{FF2B5EF4-FFF2-40B4-BE49-F238E27FC236}">
                    <a16:creationId xmlns:a16="http://schemas.microsoft.com/office/drawing/2014/main" id="{5A65F97C-1AD6-739F-D855-C21D2D81FA08}"/>
                  </a:ext>
                </a:extLst>
              </p:cNvPr>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39" name="Rectangle 38">
                <a:extLst>
                  <a:ext uri="{FF2B5EF4-FFF2-40B4-BE49-F238E27FC236}">
                    <a16:creationId xmlns:a16="http://schemas.microsoft.com/office/drawing/2014/main" id="{013CD697-A185-C66D-8831-F03F77399EE6}"/>
                  </a:ext>
                </a:extLst>
              </p:cNvPr>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363F83C0-1EC9-F2C4-24FE-74A93355DF60}"/>
                </a:ext>
              </a:extLst>
            </p:cNvPr>
            <p:cNvGrpSpPr/>
            <p:nvPr userDrawn="1"/>
          </p:nvGrpSpPr>
          <p:grpSpPr>
            <a:xfrm>
              <a:off x="449670" y="1667472"/>
              <a:ext cx="3566160" cy="3997277"/>
              <a:chOff x="449670" y="1669212"/>
              <a:chExt cx="3566160" cy="3997277"/>
            </a:xfrm>
          </p:grpSpPr>
          <p:sp>
            <p:nvSpPr>
              <p:cNvPr id="34" name="Rectangle 33">
                <a:extLst>
                  <a:ext uri="{FF2B5EF4-FFF2-40B4-BE49-F238E27FC236}">
                    <a16:creationId xmlns:a16="http://schemas.microsoft.com/office/drawing/2014/main" id="{07A243F9-3738-FB39-7FD3-B9FE62DDB917}"/>
                  </a:ext>
                </a:extLst>
              </p:cNvPr>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5" name="Rectangle 34">
                <a:extLst>
                  <a:ext uri="{FF2B5EF4-FFF2-40B4-BE49-F238E27FC236}">
                    <a16:creationId xmlns:a16="http://schemas.microsoft.com/office/drawing/2014/main" id="{2FDDC32B-619D-7FAC-0962-FF05C325AD58}"/>
                  </a:ext>
                </a:extLst>
              </p:cNvPr>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36" name="Rectangle 35">
                <a:extLst>
                  <a:ext uri="{FF2B5EF4-FFF2-40B4-BE49-F238E27FC236}">
                    <a16:creationId xmlns:a16="http://schemas.microsoft.com/office/drawing/2014/main" id="{61461013-21C8-7EA4-0216-13CB95CDA38D}"/>
                  </a:ext>
                </a:extLst>
              </p:cNvPr>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FC9DB38-8A51-C9D7-1E8D-BB2BE5B0447A}"/>
                </a:ext>
              </a:extLst>
            </p:cNvPr>
            <p:cNvGrpSpPr/>
            <p:nvPr userDrawn="1"/>
          </p:nvGrpSpPr>
          <p:grpSpPr>
            <a:xfrm>
              <a:off x="8079077" y="1667472"/>
              <a:ext cx="3566160" cy="3997277"/>
              <a:chOff x="8079077" y="1669212"/>
              <a:chExt cx="3566160" cy="3997277"/>
            </a:xfrm>
          </p:grpSpPr>
          <p:sp>
            <p:nvSpPr>
              <p:cNvPr id="31" name="Rectangle 30">
                <a:extLst>
                  <a:ext uri="{FF2B5EF4-FFF2-40B4-BE49-F238E27FC236}">
                    <a16:creationId xmlns:a16="http://schemas.microsoft.com/office/drawing/2014/main" id="{B2B64C41-8332-B827-6A9D-C970441034BF}"/>
                  </a:ext>
                </a:extLst>
              </p:cNvPr>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2" name="Rectangle 31">
                <a:extLst>
                  <a:ext uri="{FF2B5EF4-FFF2-40B4-BE49-F238E27FC236}">
                    <a16:creationId xmlns:a16="http://schemas.microsoft.com/office/drawing/2014/main" id="{2C9FB73B-C42F-4DB4-9A1D-EEF294E8AF87}"/>
                  </a:ext>
                </a:extLst>
              </p:cNvPr>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33" name="Rectangle 32">
                <a:extLst>
                  <a:ext uri="{FF2B5EF4-FFF2-40B4-BE49-F238E27FC236}">
                    <a16:creationId xmlns:a16="http://schemas.microsoft.com/office/drawing/2014/main" id="{8108E466-5FEF-5732-A8E7-9D9AFEF34A3E}"/>
                  </a:ext>
                </a:extLst>
              </p:cNvPr>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0" name="TextBox 39">
            <a:extLst>
              <a:ext uri="{FF2B5EF4-FFF2-40B4-BE49-F238E27FC236}">
                <a16:creationId xmlns:a16="http://schemas.microsoft.com/office/drawing/2014/main" id="{9DA57040-3958-56FD-19B0-47E1760AC1B0}"/>
              </a:ext>
            </a:extLst>
          </p:cNvPr>
          <p:cNvSpPr txBox="1"/>
          <p:nvPr userDrawn="1"/>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Tree>
    <p:extLst>
      <p:ext uri="{BB962C8B-B14F-4D97-AF65-F5344CB8AC3E}">
        <p14:creationId xmlns:p14="http://schemas.microsoft.com/office/powerpoint/2010/main" val="311653468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1_Success Story (Unname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981825" y="1701800"/>
            <a:ext cx="2374900" cy="4612736"/>
          </a:xfrm>
        </p:spPr>
        <p:txBody>
          <a:bodyPr lIns="0" tIns="0" rIns="0" bIns="0">
            <a:normAutofit/>
          </a:bodyPr>
          <a:lstStyle>
            <a:lvl1pPr marL="0" indent="0">
              <a:buNone/>
              <a:defRPr sz="1100"/>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419600" y="1701800"/>
            <a:ext cx="2374900" cy="4612736"/>
          </a:xfrm>
        </p:spPr>
        <p:txBody>
          <a:bodyPr lIns="0" tIns="0" rIns="0" bIns="0">
            <a:normAutofit/>
          </a:bodyPr>
          <a:lstStyle>
            <a:lvl1pPr marL="0" indent="0">
              <a:buNone/>
              <a:defRPr sz="1100"/>
            </a:lvl1pPr>
          </a:lstStyle>
          <a:p>
            <a:r>
              <a:rPr lang="en-GB" sz="1200"/>
              <a:t>Example: The client needed to boost operational efficiency, flexibility and agility so it could continuously respond to customer demand.</a:t>
            </a:r>
          </a:p>
        </p:txBody>
      </p:sp>
      <p:sp>
        <p:nvSpPr>
          <p:cNvPr id="7" name="Picture Placeholder 15">
            <a:extLst>
              <a:ext uri="{FF2B5EF4-FFF2-40B4-BE49-F238E27FC236}">
                <a16:creationId xmlns:a16="http://schemas.microsoft.com/office/drawing/2014/main" id="{9F260035-2659-46AC-BDD3-C534795A102A}"/>
              </a:ext>
            </a:extLst>
          </p:cNvPr>
          <p:cNvSpPr>
            <a:spLocks noGrp="1"/>
          </p:cNvSpPr>
          <p:nvPr>
            <p:ph type="pic" sz="quarter" idx="10"/>
          </p:nvPr>
        </p:nvSpPr>
        <p:spPr>
          <a:xfrm>
            <a:off x="0" y="-1"/>
            <a:ext cx="4114800" cy="6426679"/>
          </a:xfrm>
          <a:prstGeom prst="rect">
            <a:avLst/>
          </a:prstGeom>
        </p:spPr>
        <p:txBody>
          <a:bodyPr anchor="ctr"/>
          <a:lstStyle>
            <a:lvl1pPr marL="0" indent="0" algn="ctr">
              <a:buNone/>
              <a:defRPr sz="2000"/>
            </a:lvl1pPr>
          </a:lstStyle>
          <a:p>
            <a:r>
              <a:rPr lang="en-US"/>
              <a:t>Click icon to add picture</a:t>
            </a:r>
          </a:p>
        </p:txBody>
      </p:sp>
      <p:graphicFrame>
        <p:nvGraphicFramePr>
          <p:cNvPr id="8" name="Body Copy">
            <a:extLst>
              <a:ext uri="{FF2B5EF4-FFF2-40B4-BE49-F238E27FC236}">
                <a16:creationId xmlns:a16="http://schemas.microsoft.com/office/drawing/2014/main" id="{9B92469F-F6B8-4A5B-A69A-AA795CB1E324}"/>
              </a:ext>
            </a:extLst>
          </p:cNvPr>
          <p:cNvGraphicFramePr>
            <a:graphicFrameLocks noGrp="1"/>
          </p:cNvGraphicFramePr>
          <p:nvPr/>
        </p:nvGraphicFramePr>
        <p:xfrm>
          <a:off x="4419600" y="121563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3D3F4D71-4452-43DF-A863-B46E2CA26340}"/>
              </a:ext>
            </a:extLst>
          </p:cNvPr>
          <p:cNvSpPr>
            <a:spLocks noGrp="1"/>
          </p:cNvSpPr>
          <p:nvPr>
            <p:ph type="title" hasCustomPrompt="1"/>
          </p:nvPr>
        </p:nvSpPr>
        <p:spPr>
          <a:xfrm>
            <a:off x="4419600" y="0"/>
            <a:ext cx="7467600" cy="552204"/>
          </a:xfrm>
          <a:prstGeom prst="rect">
            <a:avLst/>
          </a:prstGeom>
        </p:spPr>
        <p:txBody>
          <a:bodyPr lIns="0" tIns="0" rIns="0" bIns="0" anchor="ctr" anchorCtr="0"/>
          <a:lstStyle>
            <a:lvl1pPr marL="0" indent="0">
              <a:defRPr lang="en-US" b="1" dirty="0">
                <a:solidFill>
                  <a:schemeClr val="accent2">
                    <a:lumMod val="75000"/>
                  </a:schemeClr>
                </a:solidFill>
                <a:latin typeface="+mj-lt"/>
              </a:defRPr>
            </a:lvl1pPr>
          </a:lstStyle>
          <a:p>
            <a:r>
              <a:rPr lang="en-US"/>
              <a:t>Generic Description of Client (Title Case)</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419600" y="65532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528048" y="1701800"/>
            <a:ext cx="2374900" cy="4612736"/>
          </a:xfrm>
        </p:spPr>
        <p:txBody>
          <a:bodyPr lIns="0" tIns="0" rIns="0" bIns="0">
            <a:normAutofit/>
          </a:bodyPr>
          <a:lstStyle>
            <a:lvl1pPr marL="171450" indent="-171450">
              <a:buFont typeface="Arial" panose="020B0604020202020204" pitchFamily="34" charset="0"/>
              <a:buChar char="•"/>
              <a:defRPr sz="1100"/>
            </a:lvl1pPr>
          </a:lstStyle>
          <a:p>
            <a:r>
              <a:rPr kumimoji="1" lang="en-US" sz="1200" b="0" i="0" u="none" strike="noStrike" kern="1200" cap="none" spc="0" normalizeH="0" baseline="0" noProof="0">
                <a:ln>
                  <a:noFill/>
                </a:ln>
                <a:solidFill>
                  <a:srgbClr val="404040"/>
                </a:solidFill>
                <a:effectLst/>
                <a:uLnTx/>
                <a:uFillTx/>
                <a:latin typeface="+mn-lt"/>
                <a:cs typeface="+mn-cs"/>
              </a:rPr>
              <a:t>Bullets</a:t>
            </a:r>
            <a:endParaRPr lang="en-US" sz="1200"/>
          </a:p>
        </p:txBody>
      </p:sp>
      <p:graphicFrame>
        <p:nvGraphicFramePr>
          <p:cNvPr id="11" name="Body Copy">
            <a:extLst>
              <a:ext uri="{FF2B5EF4-FFF2-40B4-BE49-F238E27FC236}">
                <a16:creationId xmlns:a16="http://schemas.microsoft.com/office/drawing/2014/main" id="{0F1632EB-87F3-C934-CBF1-D9D65FCF37B7}"/>
              </a:ext>
            </a:extLst>
          </p:cNvPr>
          <p:cNvGraphicFramePr>
            <a:graphicFrameLocks noGrp="1"/>
          </p:cNvGraphicFramePr>
          <p:nvPr userDrawn="1"/>
        </p:nvGraphicFramePr>
        <p:xfrm>
          <a:off x="4419600" y="121563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2" name="TextBox 1">
            <a:extLst>
              <a:ext uri="{FF2B5EF4-FFF2-40B4-BE49-F238E27FC236}">
                <a16:creationId xmlns:a16="http://schemas.microsoft.com/office/drawing/2014/main" id="{FD5B7EF0-0547-1046-37B9-1EC601748635}"/>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
        <p:nvSpPr>
          <p:cNvPr id="4" name="Slide Number Placeholder 3">
            <a:extLst>
              <a:ext uri="{FF2B5EF4-FFF2-40B4-BE49-F238E27FC236}">
                <a16:creationId xmlns:a16="http://schemas.microsoft.com/office/drawing/2014/main" id="{3D818B48-666B-C945-6321-CC0D2CFE9F93}"/>
              </a:ext>
            </a:extLst>
          </p:cNvPr>
          <p:cNvSpPr>
            <a:spLocks noGrp="1"/>
          </p:cNvSpPr>
          <p:nvPr>
            <p:ph type="sldNum" sz="quarter" idx="21"/>
          </p:nvPr>
        </p:nvSpPr>
        <p:spPr/>
        <p:txBody>
          <a:bodyPr/>
          <a:lstStyle/>
          <a:p>
            <a:fld id="{DF20E340-CD86-425B-AC5B-183132B4E257}" type="slidenum">
              <a:rPr lang="en-US" smtClean="0"/>
              <a:t>‹#›</a:t>
            </a:fld>
            <a:endParaRPr lang="en-US"/>
          </a:p>
        </p:txBody>
      </p:sp>
    </p:spTree>
    <p:extLst>
      <p:ext uri="{BB962C8B-B14F-4D97-AF65-F5344CB8AC3E}">
        <p14:creationId xmlns:p14="http://schemas.microsoft.com/office/powerpoint/2010/main" val="3670049087"/>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Bio 1">
    <p:spTree>
      <p:nvGrpSpPr>
        <p:cNvPr id="1" name=""/>
        <p:cNvGrpSpPr/>
        <p:nvPr/>
      </p:nvGrpSpPr>
      <p:grpSpPr>
        <a:xfrm>
          <a:off x="0" y="0"/>
          <a:ext cx="0" cy="0"/>
          <a:chOff x="0" y="0"/>
          <a:chExt cx="0" cy="0"/>
        </a:xfrm>
      </p:grpSpPr>
      <p:sp>
        <p:nvSpPr>
          <p:cNvPr id="2" name="Rectangle 1"/>
          <p:cNvSpPr/>
          <p:nvPr/>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
        <p:nvSpPr>
          <p:cNvPr id="10" name="Rectangle 9">
            <a:extLst>
              <a:ext uri="{FF2B5EF4-FFF2-40B4-BE49-F238E27FC236}">
                <a16:creationId xmlns:a16="http://schemas.microsoft.com/office/drawing/2014/main" id="{6BAE99E4-C054-15EB-310D-D16E48B1ABA7}"/>
              </a:ext>
            </a:extLst>
          </p:cNvPr>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2" name="図 8">
            <a:extLst>
              <a:ext uri="{FF2B5EF4-FFF2-40B4-BE49-F238E27FC236}">
                <a16:creationId xmlns:a16="http://schemas.microsoft.com/office/drawing/2014/main" id="{2E6B6915-D3A1-2D6B-92FA-0C85D5DCDF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3" name="TextBox 16">
            <a:extLst>
              <a:ext uri="{FF2B5EF4-FFF2-40B4-BE49-F238E27FC236}">
                <a16:creationId xmlns:a16="http://schemas.microsoft.com/office/drawing/2014/main" id="{08D9919D-4AA5-0FE5-3286-88D285B1787B}"/>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5" name="TextBox 12">
            <a:extLst>
              <a:ext uri="{FF2B5EF4-FFF2-40B4-BE49-F238E27FC236}">
                <a16:creationId xmlns:a16="http://schemas.microsoft.com/office/drawing/2014/main" id="{EE07D947-E73A-9B6E-11EF-E5442AF787DD}"/>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83628371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io 2">
    <p:spTree>
      <p:nvGrpSpPr>
        <p:cNvPr id="1" name=""/>
        <p:cNvGrpSpPr/>
        <p:nvPr/>
      </p:nvGrpSpPr>
      <p:grpSpPr>
        <a:xfrm>
          <a:off x="0" y="0"/>
          <a:ext cx="0" cy="0"/>
          <a:chOff x="0" y="0"/>
          <a:chExt cx="0" cy="0"/>
        </a:xfrm>
      </p:grpSpPr>
      <p:sp>
        <p:nvSpPr>
          <p:cNvPr id="3" name="Rectangle 2"/>
          <p:cNvSpPr/>
          <p:nvPr/>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Arial" panose="020B0604020202020204" pitchFamily="34" charset="0"/>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
        <p:nvSpPr>
          <p:cNvPr id="11" name="Rectangle 10">
            <a:extLst>
              <a:ext uri="{FF2B5EF4-FFF2-40B4-BE49-F238E27FC236}">
                <a16:creationId xmlns:a16="http://schemas.microsoft.com/office/drawing/2014/main" id="{6AB611EE-3238-8C7C-34CA-1FBB021ABEE2}"/>
              </a:ext>
            </a:extLst>
          </p:cNvPr>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Arial" panose="020B0604020202020204" pitchFamily="34" charset="0"/>
              <a:cs typeface="+mn-cs"/>
            </a:endParaRPr>
          </a:p>
        </p:txBody>
      </p:sp>
      <p:cxnSp>
        <p:nvCxnSpPr>
          <p:cNvPr id="14" name="Straight Connector 19">
            <a:extLst>
              <a:ext uri="{FF2B5EF4-FFF2-40B4-BE49-F238E27FC236}">
                <a16:creationId xmlns:a16="http://schemas.microsoft.com/office/drawing/2014/main" id="{831FDC22-5B20-7305-4209-403983AFD6D6}"/>
              </a:ext>
            </a:extLst>
          </p:cNvPr>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5" name="TextBox 14">
            <a:extLst>
              <a:ext uri="{FF2B5EF4-FFF2-40B4-BE49-F238E27FC236}">
                <a16:creationId xmlns:a16="http://schemas.microsoft.com/office/drawing/2014/main" id="{5167B5D2-E168-8865-D763-6647D52856AD}"/>
              </a:ext>
            </a:extLst>
          </p:cNvPr>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36144943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onsultant Profile 1">
    <p:spTree>
      <p:nvGrpSpPr>
        <p:cNvPr id="1" name=""/>
        <p:cNvGrpSpPr/>
        <p:nvPr/>
      </p:nvGrpSpPr>
      <p:grpSpPr>
        <a:xfrm>
          <a:off x="0" y="0"/>
          <a:ext cx="0" cy="0"/>
          <a:chOff x="0" y="0"/>
          <a:chExt cx="0" cy="0"/>
        </a:xfrm>
      </p:grpSpPr>
      <p:sp>
        <p:nvSpPr>
          <p:cNvPr id="14" name="Text Placeholder 2"/>
          <p:cNvSpPr txBox="1">
            <a:spLocks/>
          </p:cNvSpPr>
          <p:nvPr/>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
        <p:nvSpPr>
          <p:cNvPr id="13" name="Text Placeholder 2">
            <a:extLst>
              <a:ext uri="{FF2B5EF4-FFF2-40B4-BE49-F238E27FC236}">
                <a16:creationId xmlns:a16="http://schemas.microsoft.com/office/drawing/2014/main" id="{4CA9A1FB-7092-284E-D7EB-E0A295D7F787}"/>
              </a:ext>
            </a:extLst>
          </p:cNvPr>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5" name="Rectangle 14">
            <a:extLst>
              <a:ext uri="{FF2B5EF4-FFF2-40B4-BE49-F238E27FC236}">
                <a16:creationId xmlns:a16="http://schemas.microsoft.com/office/drawing/2014/main" id="{17CC5E37-B2D0-F34F-D4AE-F133F65BE037}"/>
              </a:ext>
            </a:extLst>
          </p:cNvPr>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16" name="Rectangle 15">
            <a:extLst>
              <a:ext uri="{FF2B5EF4-FFF2-40B4-BE49-F238E27FC236}">
                <a16:creationId xmlns:a16="http://schemas.microsoft.com/office/drawing/2014/main" id="{CD61A1A9-1FE4-A8EF-FE86-3AC3423886E4}"/>
              </a:ext>
            </a:extLst>
          </p:cNvPr>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17" name="Rectangle 16">
            <a:extLst>
              <a:ext uri="{FF2B5EF4-FFF2-40B4-BE49-F238E27FC236}">
                <a16:creationId xmlns:a16="http://schemas.microsoft.com/office/drawing/2014/main" id="{9642EEE6-B620-6C4E-9A71-ECA428ACDF01}"/>
              </a:ext>
            </a:extLst>
          </p:cNvPr>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Tree>
    <p:extLst>
      <p:ext uri="{BB962C8B-B14F-4D97-AF65-F5344CB8AC3E}">
        <p14:creationId xmlns:p14="http://schemas.microsoft.com/office/powerpoint/2010/main" val="142485089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onsultant Profile 2">
    <p:spTree>
      <p:nvGrpSpPr>
        <p:cNvPr id="1" name=""/>
        <p:cNvGrpSpPr/>
        <p:nvPr/>
      </p:nvGrpSpPr>
      <p:grpSpPr>
        <a:xfrm>
          <a:off x="0" y="0"/>
          <a:ext cx="0" cy="0"/>
          <a:chOff x="0" y="0"/>
          <a:chExt cx="0" cy="0"/>
        </a:xfrm>
      </p:grpSpPr>
      <p:sp>
        <p:nvSpPr>
          <p:cNvPr id="14" name="Text Placeholder 2"/>
          <p:cNvSpPr txBox="1">
            <a:spLocks/>
          </p:cNvSpPr>
          <p:nvPr/>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
        <p:nvSpPr>
          <p:cNvPr id="13" name="Text Placeholder 2">
            <a:extLst>
              <a:ext uri="{FF2B5EF4-FFF2-40B4-BE49-F238E27FC236}">
                <a16:creationId xmlns:a16="http://schemas.microsoft.com/office/drawing/2014/main" id="{581682AA-A428-08F4-371B-C4ABAA032391}"/>
              </a:ext>
            </a:extLst>
          </p:cNvPr>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5" name="Rectangle 14">
            <a:extLst>
              <a:ext uri="{FF2B5EF4-FFF2-40B4-BE49-F238E27FC236}">
                <a16:creationId xmlns:a16="http://schemas.microsoft.com/office/drawing/2014/main" id="{A932E3E3-949D-30E6-B7FD-7DC6C1757094}"/>
              </a:ext>
            </a:extLst>
          </p:cNvPr>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16" name="Rectangle 15">
            <a:extLst>
              <a:ext uri="{FF2B5EF4-FFF2-40B4-BE49-F238E27FC236}">
                <a16:creationId xmlns:a16="http://schemas.microsoft.com/office/drawing/2014/main" id="{8FBD2DE8-ECD8-84F0-112B-A66EB0110CA7}"/>
              </a:ext>
            </a:extLst>
          </p:cNvPr>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17" name="Rectangle 16">
            <a:extLst>
              <a:ext uri="{FF2B5EF4-FFF2-40B4-BE49-F238E27FC236}">
                <a16:creationId xmlns:a16="http://schemas.microsoft.com/office/drawing/2014/main" id="{2182DED4-FC39-14F1-379D-6DF81DED17D2}"/>
              </a:ext>
            </a:extLst>
          </p:cNvPr>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18" name="Rectangle 17">
            <a:extLst>
              <a:ext uri="{FF2B5EF4-FFF2-40B4-BE49-F238E27FC236}">
                <a16:creationId xmlns:a16="http://schemas.microsoft.com/office/drawing/2014/main" id="{317D4805-8257-1BE7-0D57-40E06356B631}"/>
              </a:ext>
            </a:extLst>
          </p:cNvPr>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Tree>
    <p:extLst>
      <p:ext uri="{BB962C8B-B14F-4D97-AF65-F5344CB8AC3E}">
        <p14:creationId xmlns:p14="http://schemas.microsoft.com/office/powerpoint/2010/main" val="418845475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
        <p:nvSpPr>
          <p:cNvPr id="6" name="TextBox 16">
            <a:extLst>
              <a:ext uri="{FF2B5EF4-FFF2-40B4-BE49-F238E27FC236}">
                <a16:creationId xmlns:a16="http://schemas.microsoft.com/office/drawing/2014/main" id="{9CBCFBB1-EC94-6276-ABED-DB66F13D5A86}"/>
              </a:ext>
            </a:extLst>
          </p:cNvPr>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8" name="TextBox 12">
            <a:extLst>
              <a:ext uri="{FF2B5EF4-FFF2-40B4-BE49-F238E27FC236}">
                <a16:creationId xmlns:a16="http://schemas.microsoft.com/office/drawing/2014/main" id="{7E61B97D-B721-FE7A-BFF9-859F374B8CF6}"/>
              </a:ext>
            </a:extLst>
          </p:cNvPr>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9" name="図 10">
            <a:extLst>
              <a:ext uri="{FF2B5EF4-FFF2-40B4-BE49-F238E27FC236}">
                <a16:creationId xmlns:a16="http://schemas.microsoft.com/office/drawing/2014/main" id="{15179243-4BCB-9549-CE0D-60E70A1E44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Tree>
    <p:extLst>
      <p:ext uri="{BB962C8B-B14F-4D97-AF65-F5344CB8AC3E}">
        <p14:creationId xmlns:p14="http://schemas.microsoft.com/office/powerpoint/2010/main" val="31402669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7225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Closing Text">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7" name="図 1">
            <a:extLst>
              <a:ext uri="{FF2B5EF4-FFF2-40B4-BE49-F238E27FC236}">
                <a16:creationId xmlns:a16="http://schemas.microsoft.com/office/drawing/2014/main" id="{97838867-E620-D696-117F-BB032B2793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6">
            <a:extLst>
              <a:ext uri="{FF2B5EF4-FFF2-40B4-BE49-F238E27FC236}">
                <a16:creationId xmlns:a16="http://schemas.microsoft.com/office/drawing/2014/main" id="{2A16058B-254B-C3AA-D529-37416E5ECB2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0" name="TextBox 12">
            <a:extLst>
              <a:ext uri="{FF2B5EF4-FFF2-40B4-BE49-F238E27FC236}">
                <a16:creationId xmlns:a16="http://schemas.microsoft.com/office/drawing/2014/main" id="{02D0F489-EDF8-190C-110F-E177673BB7B2}"/>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9921961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p:nvPicPr>
        <p:blipFill>
          <a:blip r:embed="rId3"/>
          <a:stretch>
            <a:fillRect/>
          </a:stretch>
        </p:blipFill>
        <p:spPr>
          <a:xfrm>
            <a:off x="4032504" y="2720340"/>
            <a:ext cx="4126992" cy="1417320"/>
          </a:xfrm>
          <a:prstGeom prst="rect">
            <a:avLst/>
          </a:prstGeom>
        </p:spPr>
      </p:pic>
      <p:pic>
        <p:nvPicPr>
          <p:cNvPr id="7" name="図 1">
            <a:extLst>
              <a:ext uri="{FF2B5EF4-FFF2-40B4-BE49-F238E27FC236}">
                <a16:creationId xmlns:a16="http://schemas.microsoft.com/office/drawing/2014/main" id="{680B0B74-6FBA-7756-6E32-83D5D3BE24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8" name="TextBox 12">
            <a:extLst>
              <a:ext uri="{FF2B5EF4-FFF2-40B4-BE49-F238E27FC236}">
                <a16:creationId xmlns:a16="http://schemas.microsoft.com/office/drawing/2014/main" id="{BD2E21BF-3C12-88B7-A552-F95D8FE7E653}"/>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9" name="Picture 8">
            <a:extLst>
              <a:ext uri="{FF2B5EF4-FFF2-40B4-BE49-F238E27FC236}">
                <a16:creationId xmlns:a16="http://schemas.microsoft.com/office/drawing/2014/main" id="{36D395CA-66CD-E818-3260-9DF26263F9C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204163440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pic>
        <p:nvPicPr>
          <p:cNvPr id="13" name="Picture 12" descr="A hand holding a light bulb&#10;&#10;Description automatically generated with low confidence">
            <a:extLst>
              <a:ext uri="{FF2B5EF4-FFF2-40B4-BE49-F238E27FC236}">
                <a16:creationId xmlns:a16="http://schemas.microsoft.com/office/drawing/2014/main" id="{7E193F5C-69E8-5B67-3F29-436FABFA45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892518" cy="6858000"/>
          </a:xfrm>
          <a:prstGeom prst="rect">
            <a:avLst/>
          </a:prstGeom>
        </p:spPr>
      </p:pic>
      <p:sp>
        <p:nvSpPr>
          <p:cNvPr id="4" name="Rectangle 3">
            <a:extLst>
              <a:ext uri="{FF2B5EF4-FFF2-40B4-BE49-F238E27FC236}">
                <a16:creationId xmlns:a16="http://schemas.microsoft.com/office/drawing/2014/main" id="{B14D9168-9FC5-4C0C-9674-369D1D872AB0}"/>
              </a:ext>
            </a:extLst>
          </p:cNvPr>
          <p:cNvSpPr/>
          <p:nvPr userDrawn="1"/>
        </p:nvSpPr>
        <p:spPr>
          <a:xfrm>
            <a:off x="0" y="0"/>
            <a:ext cx="12192000" cy="6858000"/>
          </a:xfrm>
          <a:prstGeom prst="rect">
            <a:avLst/>
          </a:prstGeom>
          <a:gradFill flip="none" rotWithShape="1">
            <a:gsLst>
              <a:gs pos="80000">
                <a:schemeClr val="accent2">
                  <a:lumMod val="75000"/>
                  <a:alpha val="55000"/>
                </a:schemeClr>
              </a:gs>
              <a:gs pos="47000">
                <a:schemeClr val="accent2">
                  <a:lumMod val="50000"/>
                  <a:alpha val="96000"/>
                </a:schemeClr>
              </a:gs>
              <a:gs pos="9000">
                <a:schemeClr val="tx2"/>
              </a:gs>
              <a:gs pos="100000">
                <a:schemeClr val="accent2">
                  <a:lumMod val="75000"/>
                  <a:alpha val="56000"/>
                </a:schemeClr>
              </a:gs>
            </a:gsLst>
            <a:lin ang="108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 name="Picture 9" descr="A picture containing light, night, laser, night sky&#10;&#10;Description automatically generated">
            <a:extLst>
              <a:ext uri="{FF2B5EF4-FFF2-40B4-BE49-F238E27FC236}">
                <a16:creationId xmlns:a16="http://schemas.microsoft.com/office/drawing/2014/main" id="{BD21C8DC-AE9A-49BA-A8C5-99A1C6C7F30C}"/>
              </a:ext>
            </a:extLst>
          </p:cNvPr>
          <p:cNvPicPr>
            <a:picLocks noChangeAspect="1"/>
          </p:cNvPicPr>
          <p:nvPr userDrawn="1"/>
        </p:nvPicPr>
        <p:blipFill rotWithShape="1">
          <a:blip r:embed="rId3" cstate="email">
            <a:alphaModFix amt="5000"/>
            <a:extLst>
              <a:ext uri="{28A0092B-C50C-407E-A947-70E740481C1C}">
                <a14:useLocalDpi xmlns:a14="http://schemas.microsoft.com/office/drawing/2010/main"/>
              </a:ext>
            </a:extLst>
          </a:blip>
          <a:srcRect l="-95" t="21203" r="19869" b="11104"/>
          <a:stretch/>
        </p:blipFill>
        <p:spPr>
          <a:xfrm>
            <a:off x="1" y="0"/>
            <a:ext cx="12191999" cy="6858000"/>
          </a:xfrm>
          <a:prstGeom prst="rect">
            <a:avLst/>
          </a:prstGeom>
        </p:spPr>
      </p:pic>
      <p:sp>
        <p:nvSpPr>
          <p:cNvPr id="6" name="TextBox 12">
            <a:extLst>
              <a:ext uri="{FF2B5EF4-FFF2-40B4-BE49-F238E27FC236}">
                <a16:creationId xmlns:a16="http://schemas.microsoft.com/office/drawing/2014/main" id="{5418F5E3-4845-4574-82DE-E32F9613BF9E}"/>
              </a:ext>
            </a:extLst>
          </p:cNvPr>
          <p:cNvSpPr txBox="1"/>
          <p:nvPr userDrawn="1"/>
        </p:nvSpPr>
        <p:spPr>
          <a:xfrm>
            <a:off x="9892518" y="6597352"/>
            <a:ext cx="2156361"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t>© 2023 NTT DATA, Inc. All rights reserved.</a:t>
            </a:r>
          </a:p>
        </p:txBody>
      </p:sp>
      <p:sp>
        <p:nvSpPr>
          <p:cNvPr id="7" name="TextBox 16">
            <a:extLst>
              <a:ext uri="{FF2B5EF4-FFF2-40B4-BE49-F238E27FC236}">
                <a16:creationId xmlns:a16="http://schemas.microsoft.com/office/drawing/2014/main" id="{F55C9DCD-440A-4321-8B14-89BD034D721A}"/>
              </a:ext>
            </a:extLst>
          </p:cNvPr>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endParaRPr>
          </a:p>
        </p:txBody>
      </p:sp>
      <p:sp>
        <p:nvSpPr>
          <p:cNvPr id="11" name="タイトル 1">
            <a:extLst>
              <a:ext uri="{FF2B5EF4-FFF2-40B4-BE49-F238E27FC236}">
                <a16:creationId xmlns:a16="http://schemas.microsoft.com/office/drawing/2014/main" id="{6E3FF2AC-5D67-4162-B0F8-69725DA19A2F}"/>
              </a:ext>
            </a:extLst>
          </p:cNvPr>
          <p:cNvSpPr>
            <a:spLocks noGrp="1"/>
          </p:cNvSpPr>
          <p:nvPr>
            <p:ph type="title" hasCustomPrompt="1"/>
          </p:nvPr>
        </p:nvSpPr>
        <p:spPr>
          <a:xfrm>
            <a:off x="0" y="2412500"/>
            <a:ext cx="12192000" cy="1971771"/>
          </a:xfrm>
          <a:prstGeom prst="rect">
            <a:avLst/>
          </a:prstGeom>
          <a:solidFill>
            <a:schemeClr val="tx2">
              <a:alpha val="48000"/>
            </a:schemeClr>
          </a:solidFill>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9" name="Rectangle 8">
            <a:extLst>
              <a:ext uri="{FF2B5EF4-FFF2-40B4-BE49-F238E27FC236}">
                <a16:creationId xmlns:a16="http://schemas.microsoft.com/office/drawing/2014/main" id="{70E1ED19-1F1F-44E1-B637-BD55271D8E78}"/>
              </a:ext>
            </a:extLst>
          </p:cNvPr>
          <p:cNvSpPr/>
          <p:nvPr userDrawn="1"/>
        </p:nvSpPr>
        <p:spPr>
          <a:xfrm>
            <a:off x="1" y="2243365"/>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44570059-F7CE-499D-9459-FBDE676C7446}"/>
              </a:ext>
            </a:extLst>
          </p:cNvPr>
          <p:cNvSpPr/>
          <p:nvPr userDrawn="1"/>
        </p:nvSpPr>
        <p:spPr>
          <a:xfrm>
            <a:off x="1" y="4422776"/>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図 8">
            <a:extLst>
              <a:ext uri="{FF2B5EF4-FFF2-40B4-BE49-F238E27FC236}">
                <a16:creationId xmlns:a16="http://schemas.microsoft.com/office/drawing/2014/main" id="{A66960F6-1578-46E9-A3AC-60E42FDC1B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4731"/>
            <a:ext cx="3857070" cy="6942731"/>
          </a:xfrm>
          <a:prstGeom prst="rect">
            <a:avLst/>
          </a:prstGeom>
        </p:spPr>
      </p:pic>
    </p:spTree>
    <p:extLst>
      <p:ext uri="{BB962C8B-B14F-4D97-AF65-F5344CB8AC3E}">
        <p14:creationId xmlns:p14="http://schemas.microsoft.com/office/powerpoint/2010/main" val="19530833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10_Section Break">
    <p:bg>
      <p:bgPr>
        <a:solidFill>
          <a:schemeClr val="tx2"/>
        </a:solidFill>
        <a:effectLst/>
      </p:bgPr>
    </p:bg>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F19DCE3D-D971-4DEA-8EC0-D65C55A8B6CF}"/>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nvGrpSpPr>
          <p:cNvPr id="72" name="Group 71">
            <a:extLst>
              <a:ext uri="{FF2B5EF4-FFF2-40B4-BE49-F238E27FC236}">
                <a16:creationId xmlns:a16="http://schemas.microsoft.com/office/drawing/2014/main" id="{485F84F8-9765-454E-9676-192A1CD047AF}"/>
              </a:ext>
            </a:extLst>
          </p:cNvPr>
          <p:cNvGrpSpPr/>
          <p:nvPr userDrawn="1"/>
        </p:nvGrpSpPr>
        <p:grpSpPr>
          <a:xfrm>
            <a:off x="3175" y="0"/>
            <a:ext cx="12192000" cy="6858000"/>
            <a:chOff x="3175" y="0"/>
            <a:chExt cx="12192000" cy="6858000"/>
          </a:xfrm>
        </p:grpSpPr>
        <p:pic>
          <p:nvPicPr>
            <p:cNvPr id="73" name="Picture 72">
              <a:extLst>
                <a:ext uri="{FF2B5EF4-FFF2-40B4-BE49-F238E27FC236}">
                  <a16:creationId xmlns:a16="http://schemas.microsoft.com/office/drawing/2014/main" id="{96A0DD71-15E8-4F71-9A27-2F1694AD12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175" y="0"/>
              <a:ext cx="12192000" cy="6858000"/>
            </a:xfrm>
            <a:prstGeom prst="rect">
              <a:avLst/>
            </a:prstGeom>
          </p:spPr>
        </p:pic>
        <p:sp>
          <p:nvSpPr>
            <p:cNvPr id="74" name="Graphic 7">
              <a:extLst>
                <a:ext uri="{FF2B5EF4-FFF2-40B4-BE49-F238E27FC236}">
                  <a16:creationId xmlns:a16="http://schemas.microsoft.com/office/drawing/2014/main" id="{EE8BF8DF-42E5-4B96-B887-C1CE9E00B6A1}"/>
                </a:ext>
              </a:extLst>
            </p:cNvPr>
            <p:cNvSpPr/>
            <p:nvPr/>
          </p:nvSpPr>
          <p:spPr>
            <a:xfrm>
              <a:off x="6930300" y="510499"/>
              <a:ext cx="528828" cy="1029747"/>
            </a:xfrm>
            <a:custGeom>
              <a:avLst/>
              <a:gdLst>
                <a:gd name="connsiteX0" fmla="*/ 263747 w 528828"/>
                <a:gd name="connsiteY0" fmla="*/ 722662 h 1029747"/>
                <a:gd name="connsiteX1" fmla="*/ 215170 w 528828"/>
                <a:gd name="connsiteY1" fmla="*/ 722662 h 1029747"/>
                <a:gd name="connsiteX2" fmla="*/ 214503 w 528828"/>
                <a:gd name="connsiteY2" fmla="*/ 676085 h 1029747"/>
                <a:gd name="connsiteX3" fmla="*/ 226124 w 528828"/>
                <a:gd name="connsiteY3" fmla="*/ 555308 h 1029747"/>
                <a:gd name="connsiteX4" fmla="*/ 271082 w 528828"/>
                <a:gd name="connsiteY4" fmla="*/ 445199 h 1029747"/>
                <a:gd name="connsiteX5" fmla="*/ 327660 w 528828"/>
                <a:gd name="connsiteY5" fmla="*/ 324136 h 1029747"/>
                <a:gd name="connsiteX6" fmla="*/ 341662 w 528828"/>
                <a:gd name="connsiteY6" fmla="*/ 224314 h 1029747"/>
                <a:gd name="connsiteX7" fmla="*/ 308039 w 528828"/>
                <a:gd name="connsiteY7" fmla="*/ 102584 h 1029747"/>
                <a:gd name="connsiteX8" fmla="*/ 220409 w 528828"/>
                <a:gd name="connsiteY8" fmla="*/ 60674 h 1029747"/>
                <a:gd name="connsiteX9" fmla="*/ 150114 w 528828"/>
                <a:gd name="connsiteY9" fmla="*/ 82010 h 1029747"/>
                <a:gd name="connsiteX10" fmla="*/ 121825 w 528828"/>
                <a:gd name="connsiteY10" fmla="*/ 124682 h 1029747"/>
                <a:gd name="connsiteX11" fmla="*/ 143161 w 528828"/>
                <a:gd name="connsiteY11" fmla="*/ 156019 h 1029747"/>
                <a:gd name="connsiteX12" fmla="*/ 189738 w 528828"/>
                <a:gd name="connsiteY12" fmla="*/ 192024 h 1029747"/>
                <a:gd name="connsiteX13" fmla="*/ 205740 w 528828"/>
                <a:gd name="connsiteY13" fmla="*/ 245269 h 1029747"/>
                <a:gd name="connsiteX14" fmla="*/ 176403 w 528828"/>
                <a:gd name="connsiteY14" fmla="*/ 315849 h 1029747"/>
                <a:gd name="connsiteX15" fmla="*/ 107156 w 528828"/>
                <a:gd name="connsiteY15" fmla="*/ 345853 h 1029747"/>
                <a:gd name="connsiteX16" fmla="*/ 31528 w 528828"/>
                <a:gd name="connsiteY16" fmla="*/ 311563 h 1029747"/>
                <a:gd name="connsiteX17" fmla="*/ 0 w 528828"/>
                <a:gd name="connsiteY17" fmla="*/ 221171 h 1029747"/>
                <a:gd name="connsiteX18" fmla="*/ 72962 w 528828"/>
                <a:gd name="connsiteY18" fmla="*/ 65342 h 1029747"/>
                <a:gd name="connsiteX19" fmla="*/ 263747 w 528828"/>
                <a:gd name="connsiteY19" fmla="*/ 0 h 1029747"/>
                <a:gd name="connsiteX20" fmla="*/ 454247 w 528828"/>
                <a:gd name="connsiteY20" fmla="*/ 70580 h 1029747"/>
                <a:gd name="connsiteX21" fmla="*/ 528828 w 528828"/>
                <a:gd name="connsiteY21" fmla="*/ 240887 h 1029747"/>
                <a:gd name="connsiteX22" fmla="*/ 515493 w 528828"/>
                <a:gd name="connsiteY22" fmla="*/ 321755 h 1029747"/>
                <a:gd name="connsiteX23" fmla="*/ 479489 w 528828"/>
                <a:gd name="connsiteY23" fmla="*/ 391954 h 1029747"/>
                <a:gd name="connsiteX24" fmla="*/ 394907 w 528828"/>
                <a:gd name="connsiteY24" fmla="*/ 473774 h 1029747"/>
                <a:gd name="connsiteX25" fmla="*/ 311277 w 528828"/>
                <a:gd name="connsiteY25" fmla="*/ 555974 h 1029747"/>
                <a:gd name="connsiteX26" fmla="*/ 275939 w 528828"/>
                <a:gd name="connsiteY26" fmla="*/ 627221 h 1029747"/>
                <a:gd name="connsiteX27" fmla="*/ 263747 w 528828"/>
                <a:gd name="connsiteY27" fmla="*/ 722662 h 1029747"/>
                <a:gd name="connsiteX28" fmla="*/ 241078 w 528828"/>
                <a:gd name="connsiteY28" fmla="*/ 799243 h 1029747"/>
                <a:gd name="connsiteX29" fmla="*/ 322326 w 528828"/>
                <a:gd name="connsiteY29" fmla="*/ 832866 h 1029747"/>
                <a:gd name="connsiteX30" fmla="*/ 355664 w 528828"/>
                <a:gd name="connsiteY30" fmla="*/ 914495 h 1029747"/>
                <a:gd name="connsiteX31" fmla="*/ 322040 w 528828"/>
                <a:gd name="connsiteY31" fmla="*/ 996125 h 1029747"/>
                <a:gd name="connsiteX32" fmla="*/ 241078 w 528828"/>
                <a:gd name="connsiteY32" fmla="*/ 1029748 h 1029747"/>
                <a:gd name="connsiteX33" fmla="*/ 160115 w 528828"/>
                <a:gd name="connsiteY33" fmla="*/ 996125 h 1029747"/>
                <a:gd name="connsiteX34" fmla="*/ 126492 w 528828"/>
                <a:gd name="connsiteY34" fmla="*/ 914495 h 1029747"/>
                <a:gd name="connsiteX35" fmla="*/ 160115 w 528828"/>
                <a:gd name="connsiteY35" fmla="*/ 832866 h 1029747"/>
                <a:gd name="connsiteX36" fmla="*/ 241078 w 528828"/>
                <a:gd name="connsiteY36" fmla="*/ 799243 h 102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828" h="1029747">
                  <a:moveTo>
                    <a:pt x="263747" y="722662"/>
                  </a:moveTo>
                  <a:lnTo>
                    <a:pt x="215170" y="722662"/>
                  </a:lnTo>
                  <a:lnTo>
                    <a:pt x="214503" y="676085"/>
                  </a:lnTo>
                  <a:cubicBezTo>
                    <a:pt x="214503" y="627698"/>
                    <a:pt x="218408" y="587502"/>
                    <a:pt x="226124" y="555308"/>
                  </a:cubicBezTo>
                  <a:cubicBezTo>
                    <a:pt x="233839" y="523113"/>
                    <a:pt x="248888" y="486442"/>
                    <a:pt x="271082" y="445199"/>
                  </a:cubicBezTo>
                  <a:cubicBezTo>
                    <a:pt x="302133" y="388430"/>
                    <a:pt x="320993" y="348044"/>
                    <a:pt x="327660" y="324136"/>
                  </a:cubicBezTo>
                  <a:cubicBezTo>
                    <a:pt x="336995" y="291275"/>
                    <a:pt x="341662" y="258032"/>
                    <a:pt x="341662" y="224314"/>
                  </a:cubicBezTo>
                  <a:cubicBezTo>
                    <a:pt x="341662" y="171069"/>
                    <a:pt x="330422" y="130493"/>
                    <a:pt x="308039" y="102584"/>
                  </a:cubicBezTo>
                  <a:cubicBezTo>
                    <a:pt x="285655" y="74676"/>
                    <a:pt x="256413" y="60674"/>
                    <a:pt x="220409" y="60674"/>
                  </a:cubicBezTo>
                  <a:cubicBezTo>
                    <a:pt x="192405" y="60674"/>
                    <a:pt x="168974" y="67818"/>
                    <a:pt x="150114" y="82010"/>
                  </a:cubicBezTo>
                  <a:cubicBezTo>
                    <a:pt x="131255" y="96203"/>
                    <a:pt x="121825" y="110395"/>
                    <a:pt x="121825" y="124682"/>
                  </a:cubicBezTo>
                  <a:cubicBezTo>
                    <a:pt x="121825" y="136208"/>
                    <a:pt x="128969" y="146685"/>
                    <a:pt x="143161" y="156019"/>
                  </a:cubicBezTo>
                  <a:cubicBezTo>
                    <a:pt x="168021" y="172022"/>
                    <a:pt x="183547" y="184023"/>
                    <a:pt x="189738" y="192024"/>
                  </a:cubicBezTo>
                  <a:cubicBezTo>
                    <a:pt x="200406" y="207169"/>
                    <a:pt x="205740" y="224885"/>
                    <a:pt x="205740" y="245269"/>
                  </a:cubicBezTo>
                  <a:cubicBezTo>
                    <a:pt x="205740" y="272320"/>
                    <a:pt x="195929" y="295847"/>
                    <a:pt x="176403" y="315849"/>
                  </a:cubicBezTo>
                  <a:cubicBezTo>
                    <a:pt x="156877" y="335851"/>
                    <a:pt x="133731" y="345853"/>
                    <a:pt x="107156" y="345853"/>
                  </a:cubicBezTo>
                  <a:cubicBezTo>
                    <a:pt x="77819" y="345853"/>
                    <a:pt x="52673" y="334423"/>
                    <a:pt x="31528" y="311563"/>
                  </a:cubicBezTo>
                  <a:cubicBezTo>
                    <a:pt x="10573" y="288512"/>
                    <a:pt x="0" y="258413"/>
                    <a:pt x="0" y="221171"/>
                  </a:cubicBezTo>
                  <a:cubicBezTo>
                    <a:pt x="0" y="160782"/>
                    <a:pt x="24289" y="108871"/>
                    <a:pt x="72962" y="65342"/>
                  </a:cubicBezTo>
                  <a:cubicBezTo>
                    <a:pt x="121539" y="21717"/>
                    <a:pt x="185166" y="0"/>
                    <a:pt x="263747" y="0"/>
                  </a:cubicBezTo>
                  <a:cubicBezTo>
                    <a:pt x="340995" y="0"/>
                    <a:pt x="404527" y="23527"/>
                    <a:pt x="454247" y="70580"/>
                  </a:cubicBezTo>
                  <a:cubicBezTo>
                    <a:pt x="503968" y="117634"/>
                    <a:pt x="528828" y="174403"/>
                    <a:pt x="528828" y="240887"/>
                  </a:cubicBezTo>
                  <a:cubicBezTo>
                    <a:pt x="528828" y="267938"/>
                    <a:pt x="524351" y="294894"/>
                    <a:pt x="515493" y="321755"/>
                  </a:cubicBezTo>
                  <a:cubicBezTo>
                    <a:pt x="506635" y="348615"/>
                    <a:pt x="494633" y="372047"/>
                    <a:pt x="479489" y="391954"/>
                  </a:cubicBezTo>
                  <a:cubicBezTo>
                    <a:pt x="464344" y="411956"/>
                    <a:pt x="436150" y="439198"/>
                    <a:pt x="394907" y="473774"/>
                  </a:cubicBezTo>
                  <a:cubicBezTo>
                    <a:pt x="354521" y="507492"/>
                    <a:pt x="326612" y="534924"/>
                    <a:pt x="311277" y="555974"/>
                  </a:cubicBezTo>
                  <a:cubicBezTo>
                    <a:pt x="295942" y="577025"/>
                    <a:pt x="284226" y="600837"/>
                    <a:pt x="275939" y="627221"/>
                  </a:cubicBezTo>
                  <a:cubicBezTo>
                    <a:pt x="267843" y="653606"/>
                    <a:pt x="263747" y="685419"/>
                    <a:pt x="263747" y="722662"/>
                  </a:cubicBezTo>
                  <a:close/>
                  <a:moveTo>
                    <a:pt x="241078" y="799243"/>
                  </a:moveTo>
                  <a:cubicBezTo>
                    <a:pt x="273082" y="799243"/>
                    <a:pt x="300133" y="810482"/>
                    <a:pt x="322326" y="832866"/>
                  </a:cubicBezTo>
                  <a:cubicBezTo>
                    <a:pt x="344519" y="855250"/>
                    <a:pt x="355664" y="882491"/>
                    <a:pt x="355664" y="914495"/>
                  </a:cubicBezTo>
                  <a:cubicBezTo>
                    <a:pt x="355664" y="946499"/>
                    <a:pt x="344424" y="973646"/>
                    <a:pt x="322040" y="996125"/>
                  </a:cubicBezTo>
                  <a:cubicBezTo>
                    <a:pt x="299657" y="1018508"/>
                    <a:pt x="272606" y="1029748"/>
                    <a:pt x="241078" y="1029748"/>
                  </a:cubicBezTo>
                  <a:cubicBezTo>
                    <a:pt x="209550" y="1029748"/>
                    <a:pt x="182594" y="1018508"/>
                    <a:pt x="160115" y="996125"/>
                  </a:cubicBezTo>
                  <a:cubicBezTo>
                    <a:pt x="137732" y="973741"/>
                    <a:pt x="126492" y="946499"/>
                    <a:pt x="126492" y="914495"/>
                  </a:cubicBezTo>
                  <a:cubicBezTo>
                    <a:pt x="126492" y="882491"/>
                    <a:pt x="137732" y="855345"/>
                    <a:pt x="160115" y="832866"/>
                  </a:cubicBezTo>
                  <a:cubicBezTo>
                    <a:pt x="182594" y="810482"/>
                    <a:pt x="209550" y="799243"/>
                    <a:pt x="241078" y="799243"/>
                  </a:cubicBezTo>
                  <a:close/>
                </a:path>
              </a:pathLst>
            </a:custGeom>
            <a:solidFill>
              <a:schemeClr val="tx2">
                <a:alpha val="75000"/>
              </a:schemeClr>
            </a:solidFill>
            <a:ln w="21989" cap="flat">
              <a:noFill/>
              <a:prstDash val="solid"/>
              <a:miter/>
            </a:ln>
            <a:scene3d>
              <a:camera prst="perspectiveLeft">
                <a:rot lat="0" lon="720000" rev="0"/>
              </a:camera>
              <a:lightRig rig="threePt" dir="t"/>
            </a:scene3d>
          </p:spPr>
          <p:txBody>
            <a:bodyPr rtlCol="0" anchor="ctr"/>
            <a:lstStyle/>
            <a:p>
              <a:endParaRPr lang="en-US"/>
            </a:p>
          </p:txBody>
        </p:sp>
        <p:sp>
          <p:nvSpPr>
            <p:cNvPr id="75" name="Graphic 5">
              <a:extLst>
                <a:ext uri="{FF2B5EF4-FFF2-40B4-BE49-F238E27FC236}">
                  <a16:creationId xmlns:a16="http://schemas.microsoft.com/office/drawing/2014/main" id="{68EF217A-C0E6-46F2-9BAF-7C4EB44CA431}"/>
                </a:ext>
              </a:extLst>
            </p:cNvPr>
            <p:cNvSpPr/>
            <p:nvPr/>
          </p:nvSpPr>
          <p:spPr>
            <a:xfrm>
              <a:off x="8055777" y="1424540"/>
              <a:ext cx="2062963" cy="2053723"/>
            </a:xfrm>
            <a:custGeom>
              <a:avLst/>
              <a:gdLst>
                <a:gd name="connsiteX0" fmla="*/ 1891856 w 2062963"/>
                <a:gd name="connsiteY0" fmla="*/ 1857324 h 2053723"/>
                <a:gd name="connsiteX1" fmla="*/ 1256692 w 2062963"/>
                <a:gd name="connsiteY1" fmla="*/ 0 h 2053723"/>
                <a:gd name="connsiteX2" fmla="*/ 878629 w 2062963"/>
                <a:gd name="connsiteY2" fmla="*/ 0 h 2053723"/>
                <a:gd name="connsiteX3" fmla="*/ 249403 w 2062963"/>
                <a:gd name="connsiteY3" fmla="*/ 1831592 h 2053723"/>
                <a:gd name="connsiteX4" fmla="*/ 0 w 2062963"/>
                <a:gd name="connsiteY4" fmla="*/ 1867661 h 2053723"/>
                <a:gd name="connsiteX5" fmla="*/ 0 w 2062963"/>
                <a:gd name="connsiteY5" fmla="*/ 2053504 h 2053723"/>
                <a:gd name="connsiteX6" fmla="*/ 173307 w 2062963"/>
                <a:gd name="connsiteY6" fmla="*/ 2053504 h 2053723"/>
                <a:gd name="connsiteX7" fmla="*/ 374984 w 2062963"/>
                <a:gd name="connsiteY7" fmla="*/ 2053504 h 2053723"/>
                <a:gd name="connsiteX8" fmla="*/ 661556 w 2062963"/>
                <a:gd name="connsiteY8" fmla="*/ 2053504 h 2053723"/>
                <a:gd name="connsiteX9" fmla="*/ 661556 w 2062963"/>
                <a:gd name="connsiteY9" fmla="*/ 1867661 h 2053723"/>
                <a:gd name="connsiteX10" fmla="*/ 445802 w 2062963"/>
                <a:gd name="connsiteY10" fmla="*/ 1831372 h 2053723"/>
                <a:gd name="connsiteX11" fmla="*/ 555769 w 2062963"/>
                <a:gd name="connsiteY11" fmla="*/ 1486739 h 2053723"/>
                <a:gd name="connsiteX12" fmla="*/ 1150245 w 2062963"/>
                <a:gd name="connsiteY12" fmla="*/ 1486739 h 2053723"/>
                <a:gd name="connsiteX13" fmla="*/ 1261971 w 2062963"/>
                <a:gd name="connsiteY13" fmla="*/ 1847207 h 2053723"/>
                <a:gd name="connsiteX14" fmla="*/ 1045557 w 2062963"/>
                <a:gd name="connsiteY14" fmla="*/ 1877338 h 2053723"/>
                <a:gd name="connsiteX15" fmla="*/ 1045557 w 2062963"/>
                <a:gd name="connsiteY15" fmla="*/ 2053723 h 2053723"/>
                <a:gd name="connsiteX16" fmla="*/ 1325971 w 2062963"/>
                <a:gd name="connsiteY16" fmla="*/ 2053723 h 2053723"/>
                <a:gd name="connsiteX17" fmla="*/ 1958936 w 2062963"/>
                <a:gd name="connsiteY17" fmla="*/ 2053723 h 2053723"/>
                <a:gd name="connsiteX18" fmla="*/ 2062963 w 2062963"/>
                <a:gd name="connsiteY18" fmla="*/ 2053723 h 2053723"/>
                <a:gd name="connsiteX19" fmla="*/ 2062963 w 2062963"/>
                <a:gd name="connsiteY19" fmla="*/ 1877338 h 2053723"/>
                <a:gd name="connsiteX20" fmla="*/ 1891856 w 2062963"/>
                <a:gd name="connsiteY20" fmla="*/ 1857324 h 2053723"/>
                <a:gd name="connsiteX21" fmla="*/ 618889 w 2062963"/>
                <a:gd name="connsiteY21" fmla="*/ 1288141 h 2053723"/>
                <a:gd name="connsiteX22" fmla="*/ 857076 w 2062963"/>
                <a:gd name="connsiteY22" fmla="*/ 541252 h 2053723"/>
                <a:gd name="connsiteX23" fmla="*/ 1088664 w 2062963"/>
                <a:gd name="connsiteY23" fmla="*/ 1288141 h 2053723"/>
                <a:gd name="connsiteX24" fmla="*/ 618889 w 2062963"/>
                <a:gd name="connsiteY24" fmla="*/ 1288141 h 205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2963" h="2053723">
                  <a:moveTo>
                    <a:pt x="1891856" y="1857324"/>
                  </a:moveTo>
                  <a:lnTo>
                    <a:pt x="1256692" y="0"/>
                  </a:lnTo>
                  <a:lnTo>
                    <a:pt x="878629" y="0"/>
                  </a:lnTo>
                  <a:lnTo>
                    <a:pt x="249403" y="1831592"/>
                  </a:lnTo>
                  <a:lnTo>
                    <a:pt x="0" y="1867661"/>
                  </a:lnTo>
                  <a:lnTo>
                    <a:pt x="0" y="2053504"/>
                  </a:lnTo>
                  <a:lnTo>
                    <a:pt x="173307" y="2053504"/>
                  </a:lnTo>
                  <a:lnTo>
                    <a:pt x="374984" y="2053504"/>
                  </a:lnTo>
                  <a:lnTo>
                    <a:pt x="661556" y="2053504"/>
                  </a:lnTo>
                  <a:lnTo>
                    <a:pt x="661556" y="1867661"/>
                  </a:lnTo>
                  <a:lnTo>
                    <a:pt x="445802" y="1831372"/>
                  </a:lnTo>
                  <a:lnTo>
                    <a:pt x="555769" y="1486739"/>
                  </a:lnTo>
                  <a:lnTo>
                    <a:pt x="1150245" y="1486739"/>
                  </a:lnTo>
                  <a:lnTo>
                    <a:pt x="1261971" y="1847207"/>
                  </a:lnTo>
                  <a:lnTo>
                    <a:pt x="1045557" y="1877338"/>
                  </a:lnTo>
                  <a:lnTo>
                    <a:pt x="1045557" y="2053723"/>
                  </a:lnTo>
                  <a:lnTo>
                    <a:pt x="1325971" y="2053723"/>
                  </a:lnTo>
                  <a:lnTo>
                    <a:pt x="1958936" y="2053723"/>
                  </a:lnTo>
                  <a:lnTo>
                    <a:pt x="2062963" y="2053723"/>
                  </a:lnTo>
                  <a:lnTo>
                    <a:pt x="2062963" y="1877338"/>
                  </a:lnTo>
                  <a:lnTo>
                    <a:pt x="1891856" y="1857324"/>
                  </a:lnTo>
                  <a:close/>
                  <a:moveTo>
                    <a:pt x="618889" y="1288141"/>
                  </a:moveTo>
                  <a:lnTo>
                    <a:pt x="857076" y="541252"/>
                  </a:lnTo>
                  <a:lnTo>
                    <a:pt x="1088664" y="1288141"/>
                  </a:lnTo>
                  <a:lnTo>
                    <a:pt x="618889" y="1288141"/>
                  </a:lnTo>
                  <a:close/>
                </a:path>
              </a:pathLst>
            </a:custGeom>
            <a:solidFill>
              <a:schemeClr val="tx2">
                <a:alpha val="80000"/>
              </a:schemeClr>
            </a:solidFill>
            <a:ln w="21989" cap="flat">
              <a:noFill/>
              <a:prstDash val="solid"/>
              <a:miter/>
            </a:ln>
            <a:scene3d>
              <a:camera prst="perspectiveLeft" fov="2700000">
                <a:rot lat="0" lon="720000" rev="0"/>
              </a:camera>
              <a:lightRig rig="threePt" dir="t"/>
            </a:scene3d>
          </p:spPr>
          <p:txBody>
            <a:bodyPr rtlCol="0" anchor="ctr"/>
            <a:lstStyle/>
            <a:p>
              <a:endParaRPr lang="en-US"/>
            </a:p>
          </p:txBody>
        </p:sp>
        <p:grpSp>
          <p:nvGrpSpPr>
            <p:cNvPr id="76" name="Group 75">
              <a:extLst>
                <a:ext uri="{FF2B5EF4-FFF2-40B4-BE49-F238E27FC236}">
                  <a16:creationId xmlns:a16="http://schemas.microsoft.com/office/drawing/2014/main" id="{623EBB97-3A75-49E5-8AD2-DBEE11985231}"/>
                </a:ext>
              </a:extLst>
            </p:cNvPr>
            <p:cNvGrpSpPr/>
            <p:nvPr userDrawn="1"/>
          </p:nvGrpSpPr>
          <p:grpSpPr>
            <a:xfrm>
              <a:off x="231285" y="807509"/>
              <a:ext cx="6907030" cy="3980215"/>
              <a:chOff x="231285" y="807509"/>
              <a:chExt cx="6907030" cy="3980215"/>
            </a:xfrm>
            <a:gradFill>
              <a:gsLst>
                <a:gs pos="0">
                  <a:schemeClr val="bg1">
                    <a:alpha val="0"/>
                  </a:schemeClr>
                </a:gs>
                <a:gs pos="100000">
                  <a:schemeClr val="bg1">
                    <a:alpha val="48000"/>
                  </a:schemeClr>
                </a:gs>
              </a:gsLst>
              <a:lin ang="0" scaled="0"/>
            </a:gradFill>
          </p:grpSpPr>
          <p:sp>
            <p:nvSpPr>
              <p:cNvPr id="77" name="Graphic 23">
                <a:extLst>
                  <a:ext uri="{FF2B5EF4-FFF2-40B4-BE49-F238E27FC236}">
                    <a16:creationId xmlns:a16="http://schemas.microsoft.com/office/drawing/2014/main" id="{3B1791EF-B951-47C8-962D-98114439172C}"/>
                  </a:ext>
                </a:extLst>
              </p:cNvPr>
              <p:cNvSpPr/>
              <p:nvPr/>
            </p:nvSpPr>
            <p:spPr>
              <a:xfrm>
                <a:off x="6102528" y="1620159"/>
                <a:ext cx="343428" cy="668728"/>
              </a:xfrm>
              <a:custGeom>
                <a:avLst/>
                <a:gdLst>
                  <a:gd name="connsiteX0" fmla="*/ 171281 w 343428"/>
                  <a:gd name="connsiteY0" fmla="*/ 469304 h 668728"/>
                  <a:gd name="connsiteX1" fmla="*/ 139734 w 343428"/>
                  <a:gd name="connsiteY1" fmla="*/ 469304 h 668728"/>
                  <a:gd name="connsiteX2" fmla="*/ 139301 w 343428"/>
                  <a:gd name="connsiteY2" fmla="*/ 439056 h 668728"/>
                  <a:gd name="connsiteX3" fmla="*/ 146848 w 343428"/>
                  <a:gd name="connsiteY3" fmla="*/ 360622 h 668728"/>
                  <a:gd name="connsiteX4" fmla="*/ 176044 w 343428"/>
                  <a:gd name="connsiteY4" fmla="*/ 289116 h 668728"/>
                  <a:gd name="connsiteX5" fmla="*/ 212787 w 343428"/>
                  <a:gd name="connsiteY5" fmla="*/ 210497 h 668728"/>
                  <a:gd name="connsiteX6" fmla="*/ 221880 w 343428"/>
                  <a:gd name="connsiteY6" fmla="*/ 145672 h 668728"/>
                  <a:gd name="connsiteX7" fmla="*/ 200045 w 343428"/>
                  <a:gd name="connsiteY7" fmla="*/ 66619 h 668728"/>
                  <a:gd name="connsiteX8" fmla="*/ 143137 w 343428"/>
                  <a:gd name="connsiteY8" fmla="*/ 39402 h 668728"/>
                  <a:gd name="connsiteX9" fmla="*/ 97486 w 343428"/>
                  <a:gd name="connsiteY9" fmla="*/ 53258 h 668728"/>
                  <a:gd name="connsiteX10" fmla="*/ 79115 w 343428"/>
                  <a:gd name="connsiteY10" fmla="*/ 80970 h 668728"/>
                  <a:gd name="connsiteX11" fmla="*/ 92971 w 343428"/>
                  <a:gd name="connsiteY11" fmla="*/ 101321 h 668728"/>
                  <a:gd name="connsiteX12" fmla="*/ 123219 w 343428"/>
                  <a:gd name="connsiteY12" fmla="*/ 124702 h 668728"/>
                  <a:gd name="connsiteX13" fmla="*/ 133611 w 343428"/>
                  <a:gd name="connsiteY13" fmla="*/ 159280 h 668728"/>
                  <a:gd name="connsiteX14" fmla="*/ 114559 w 343428"/>
                  <a:gd name="connsiteY14" fmla="*/ 205115 h 668728"/>
                  <a:gd name="connsiteX15" fmla="*/ 69589 w 343428"/>
                  <a:gd name="connsiteY15" fmla="*/ 224600 h 668728"/>
                  <a:gd name="connsiteX16" fmla="*/ 20475 w 343428"/>
                  <a:gd name="connsiteY16" fmla="*/ 202332 h 668728"/>
                  <a:gd name="connsiteX17" fmla="*/ 0 w 343428"/>
                  <a:gd name="connsiteY17" fmla="*/ 143630 h 668728"/>
                  <a:gd name="connsiteX18" fmla="*/ 47382 w 343428"/>
                  <a:gd name="connsiteY18" fmla="*/ 42433 h 668728"/>
                  <a:gd name="connsiteX19" fmla="*/ 171281 w 343428"/>
                  <a:gd name="connsiteY19" fmla="*/ 0 h 668728"/>
                  <a:gd name="connsiteX20" fmla="*/ 294995 w 343428"/>
                  <a:gd name="connsiteY20" fmla="*/ 45836 h 668728"/>
                  <a:gd name="connsiteX21" fmla="*/ 343429 w 343428"/>
                  <a:gd name="connsiteY21" fmla="*/ 156435 h 668728"/>
                  <a:gd name="connsiteX22" fmla="*/ 334769 w 343428"/>
                  <a:gd name="connsiteY22" fmla="*/ 208951 h 668728"/>
                  <a:gd name="connsiteX23" fmla="*/ 311387 w 343428"/>
                  <a:gd name="connsiteY23" fmla="*/ 254539 h 668728"/>
                  <a:gd name="connsiteX24" fmla="*/ 256458 w 343428"/>
                  <a:gd name="connsiteY24" fmla="*/ 307673 h 668728"/>
                  <a:gd name="connsiteX25" fmla="*/ 202148 w 343428"/>
                  <a:gd name="connsiteY25" fmla="*/ 361055 h 668728"/>
                  <a:gd name="connsiteX26" fmla="*/ 179199 w 343428"/>
                  <a:gd name="connsiteY26" fmla="*/ 407324 h 668728"/>
                  <a:gd name="connsiteX27" fmla="*/ 171281 w 343428"/>
                  <a:gd name="connsiteY27" fmla="*/ 469304 h 668728"/>
                  <a:gd name="connsiteX28" fmla="*/ 156560 w 343428"/>
                  <a:gd name="connsiteY28" fmla="*/ 519036 h 668728"/>
                  <a:gd name="connsiteX29" fmla="*/ 209323 w 343428"/>
                  <a:gd name="connsiteY29" fmla="*/ 540872 h 668728"/>
                  <a:gd name="connsiteX30" fmla="*/ 230973 w 343428"/>
                  <a:gd name="connsiteY30" fmla="*/ 593882 h 668728"/>
                  <a:gd name="connsiteX31" fmla="*/ 209138 w 343428"/>
                  <a:gd name="connsiteY31" fmla="*/ 646893 h 668728"/>
                  <a:gd name="connsiteX32" fmla="*/ 156560 w 343428"/>
                  <a:gd name="connsiteY32" fmla="*/ 668728 h 668728"/>
                  <a:gd name="connsiteX33" fmla="*/ 103981 w 343428"/>
                  <a:gd name="connsiteY33" fmla="*/ 646893 h 668728"/>
                  <a:gd name="connsiteX34" fmla="*/ 82146 w 343428"/>
                  <a:gd name="connsiteY34" fmla="*/ 593882 h 668728"/>
                  <a:gd name="connsiteX35" fmla="*/ 103981 w 343428"/>
                  <a:gd name="connsiteY35" fmla="*/ 540872 h 668728"/>
                  <a:gd name="connsiteX36" fmla="*/ 156560 w 343428"/>
                  <a:gd name="connsiteY36" fmla="*/ 519036 h 6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3428" h="668728">
                    <a:moveTo>
                      <a:pt x="171281" y="469304"/>
                    </a:moveTo>
                    <a:lnTo>
                      <a:pt x="139734" y="469304"/>
                    </a:lnTo>
                    <a:lnTo>
                      <a:pt x="139301" y="439056"/>
                    </a:lnTo>
                    <a:cubicBezTo>
                      <a:pt x="139301" y="407633"/>
                      <a:pt x="141838" y="381530"/>
                      <a:pt x="146848" y="360622"/>
                    </a:cubicBezTo>
                    <a:cubicBezTo>
                      <a:pt x="151858" y="339715"/>
                      <a:pt x="161632" y="315900"/>
                      <a:pt x="176044" y="289116"/>
                    </a:cubicBezTo>
                    <a:cubicBezTo>
                      <a:pt x="196210" y="252250"/>
                      <a:pt x="208457" y="226023"/>
                      <a:pt x="212787" y="210497"/>
                    </a:cubicBezTo>
                    <a:cubicBezTo>
                      <a:pt x="218849" y="189157"/>
                      <a:pt x="221880" y="167569"/>
                      <a:pt x="221880" y="145672"/>
                    </a:cubicBezTo>
                    <a:cubicBezTo>
                      <a:pt x="221880" y="111094"/>
                      <a:pt x="214581" y="84743"/>
                      <a:pt x="200045" y="66619"/>
                    </a:cubicBezTo>
                    <a:cubicBezTo>
                      <a:pt x="185509" y="48495"/>
                      <a:pt x="166518" y="39402"/>
                      <a:pt x="143137" y="39402"/>
                    </a:cubicBezTo>
                    <a:cubicBezTo>
                      <a:pt x="124951" y="39402"/>
                      <a:pt x="109734" y="44042"/>
                      <a:pt x="97486" y="53258"/>
                    </a:cubicBezTo>
                    <a:cubicBezTo>
                      <a:pt x="85239" y="62475"/>
                      <a:pt x="79115" y="71691"/>
                      <a:pt x="79115" y="80970"/>
                    </a:cubicBezTo>
                    <a:cubicBezTo>
                      <a:pt x="79115" y="88455"/>
                      <a:pt x="83754" y="95259"/>
                      <a:pt x="92971" y="101321"/>
                    </a:cubicBezTo>
                    <a:cubicBezTo>
                      <a:pt x="109115" y="111712"/>
                      <a:pt x="119198" y="119506"/>
                      <a:pt x="123219" y="124702"/>
                    </a:cubicBezTo>
                    <a:cubicBezTo>
                      <a:pt x="130147" y="134537"/>
                      <a:pt x="133611" y="146043"/>
                      <a:pt x="133611" y="159280"/>
                    </a:cubicBezTo>
                    <a:cubicBezTo>
                      <a:pt x="133611" y="176847"/>
                      <a:pt x="127239" y="192126"/>
                      <a:pt x="114559" y="205115"/>
                    </a:cubicBezTo>
                    <a:cubicBezTo>
                      <a:pt x="101878" y="218105"/>
                      <a:pt x="86847" y="224600"/>
                      <a:pt x="69589" y="224600"/>
                    </a:cubicBezTo>
                    <a:cubicBezTo>
                      <a:pt x="50537" y="224600"/>
                      <a:pt x="34207" y="217177"/>
                      <a:pt x="20475" y="202332"/>
                    </a:cubicBezTo>
                    <a:cubicBezTo>
                      <a:pt x="6866" y="187363"/>
                      <a:pt x="0" y="167816"/>
                      <a:pt x="0" y="143630"/>
                    </a:cubicBezTo>
                    <a:cubicBezTo>
                      <a:pt x="0" y="104413"/>
                      <a:pt x="15773" y="70702"/>
                      <a:pt x="47382" y="42433"/>
                    </a:cubicBezTo>
                    <a:cubicBezTo>
                      <a:pt x="78929" y="14103"/>
                      <a:pt x="120250" y="0"/>
                      <a:pt x="171281" y="0"/>
                    </a:cubicBezTo>
                    <a:cubicBezTo>
                      <a:pt x="221447" y="0"/>
                      <a:pt x="262706" y="15279"/>
                      <a:pt x="294995" y="45836"/>
                    </a:cubicBezTo>
                    <a:cubicBezTo>
                      <a:pt x="327284" y="76393"/>
                      <a:pt x="343429" y="113259"/>
                      <a:pt x="343429" y="156435"/>
                    </a:cubicBezTo>
                    <a:cubicBezTo>
                      <a:pt x="343429" y="174002"/>
                      <a:pt x="340522" y="191507"/>
                      <a:pt x="334769" y="208951"/>
                    </a:cubicBezTo>
                    <a:cubicBezTo>
                      <a:pt x="329016" y="226394"/>
                      <a:pt x="321222" y="241611"/>
                      <a:pt x="311387" y="254539"/>
                    </a:cubicBezTo>
                    <a:cubicBezTo>
                      <a:pt x="301552" y="267528"/>
                      <a:pt x="283242" y="285219"/>
                      <a:pt x="256458" y="307673"/>
                    </a:cubicBezTo>
                    <a:cubicBezTo>
                      <a:pt x="230231" y="329570"/>
                      <a:pt x="212107" y="347385"/>
                      <a:pt x="202148" y="361055"/>
                    </a:cubicBezTo>
                    <a:cubicBezTo>
                      <a:pt x="192189" y="374725"/>
                      <a:pt x="184581" y="390190"/>
                      <a:pt x="179199" y="407324"/>
                    </a:cubicBezTo>
                    <a:cubicBezTo>
                      <a:pt x="173941" y="424458"/>
                      <a:pt x="171281" y="445118"/>
                      <a:pt x="171281" y="469304"/>
                    </a:cubicBezTo>
                    <a:close/>
                    <a:moveTo>
                      <a:pt x="156560" y="519036"/>
                    </a:moveTo>
                    <a:cubicBezTo>
                      <a:pt x="177343" y="519036"/>
                      <a:pt x="194911" y="526335"/>
                      <a:pt x="209323" y="540872"/>
                    </a:cubicBezTo>
                    <a:cubicBezTo>
                      <a:pt x="223736" y="555408"/>
                      <a:pt x="230973" y="573099"/>
                      <a:pt x="230973" y="593882"/>
                    </a:cubicBezTo>
                    <a:cubicBezTo>
                      <a:pt x="230973" y="614666"/>
                      <a:pt x="223674" y="632295"/>
                      <a:pt x="209138" y="646893"/>
                    </a:cubicBezTo>
                    <a:cubicBezTo>
                      <a:pt x="194601" y="661429"/>
                      <a:pt x="177034" y="668728"/>
                      <a:pt x="156560" y="668728"/>
                    </a:cubicBezTo>
                    <a:cubicBezTo>
                      <a:pt x="136085" y="668728"/>
                      <a:pt x="118579" y="661429"/>
                      <a:pt x="103981" y="646893"/>
                    </a:cubicBezTo>
                    <a:cubicBezTo>
                      <a:pt x="89445" y="632357"/>
                      <a:pt x="82146" y="614666"/>
                      <a:pt x="82146" y="593882"/>
                    </a:cubicBezTo>
                    <a:cubicBezTo>
                      <a:pt x="82146" y="573099"/>
                      <a:pt x="89445" y="555470"/>
                      <a:pt x="103981" y="540872"/>
                    </a:cubicBezTo>
                    <a:cubicBezTo>
                      <a:pt x="118579" y="526335"/>
                      <a:pt x="136085" y="519036"/>
                      <a:pt x="156560" y="519036"/>
                    </a:cubicBezTo>
                    <a:close/>
                  </a:path>
                </a:pathLst>
              </a:custGeom>
              <a:grpFill/>
              <a:ln w="14136" cap="flat">
                <a:noFill/>
                <a:prstDash val="solid"/>
                <a:miter/>
              </a:ln>
              <a:scene3d>
                <a:camera prst="perspectiveLeft">
                  <a:rot lat="0" lon="720000" rev="0"/>
                </a:camera>
                <a:lightRig rig="threePt" dir="t"/>
              </a:scene3d>
            </p:spPr>
            <p:txBody>
              <a:bodyPr rtlCol="0" anchor="ctr"/>
              <a:lstStyle/>
              <a:p>
                <a:endParaRPr lang="en-US"/>
              </a:p>
            </p:txBody>
          </p:sp>
          <p:sp>
            <p:nvSpPr>
              <p:cNvPr id="78" name="Graphic 25">
                <a:extLst>
                  <a:ext uri="{FF2B5EF4-FFF2-40B4-BE49-F238E27FC236}">
                    <a16:creationId xmlns:a16="http://schemas.microsoft.com/office/drawing/2014/main" id="{F6DD475D-2BA9-4205-A383-F44171C2974A}"/>
                  </a:ext>
                </a:extLst>
              </p:cNvPr>
              <p:cNvSpPr/>
              <p:nvPr/>
            </p:nvSpPr>
            <p:spPr>
              <a:xfrm>
                <a:off x="6891688" y="2797189"/>
                <a:ext cx="162226" cy="315889"/>
              </a:xfrm>
              <a:custGeom>
                <a:avLst/>
                <a:gdLst>
                  <a:gd name="connsiteX0" fmla="*/ 80909 w 162226"/>
                  <a:gd name="connsiteY0" fmla="*/ 221687 h 315889"/>
                  <a:gd name="connsiteX1" fmla="*/ 66007 w 162226"/>
                  <a:gd name="connsiteY1" fmla="*/ 221687 h 315889"/>
                  <a:gd name="connsiteX2" fmla="*/ 65802 w 162226"/>
                  <a:gd name="connsiteY2" fmla="*/ 207398 h 315889"/>
                  <a:gd name="connsiteX3" fmla="*/ 69367 w 162226"/>
                  <a:gd name="connsiteY3" fmla="*/ 170348 h 315889"/>
                  <a:gd name="connsiteX4" fmla="*/ 83159 w 162226"/>
                  <a:gd name="connsiteY4" fmla="*/ 136571 h 315889"/>
                  <a:gd name="connsiteX5" fmla="*/ 100515 w 162226"/>
                  <a:gd name="connsiteY5" fmla="*/ 99433 h 315889"/>
                  <a:gd name="connsiteX6" fmla="*/ 104810 w 162226"/>
                  <a:gd name="connsiteY6" fmla="*/ 68811 h 315889"/>
                  <a:gd name="connsiteX7" fmla="*/ 94496 w 162226"/>
                  <a:gd name="connsiteY7" fmla="*/ 31469 h 315889"/>
                  <a:gd name="connsiteX8" fmla="*/ 67614 w 162226"/>
                  <a:gd name="connsiteY8" fmla="*/ 18613 h 315889"/>
                  <a:gd name="connsiteX9" fmla="*/ 46050 w 162226"/>
                  <a:gd name="connsiteY9" fmla="*/ 25158 h 315889"/>
                  <a:gd name="connsiteX10" fmla="*/ 37372 w 162226"/>
                  <a:gd name="connsiteY10" fmla="*/ 38248 h 315889"/>
                  <a:gd name="connsiteX11" fmla="*/ 43917 w 162226"/>
                  <a:gd name="connsiteY11" fmla="*/ 47861 h 315889"/>
                  <a:gd name="connsiteX12" fmla="*/ 58205 w 162226"/>
                  <a:gd name="connsiteY12" fmla="*/ 58906 h 315889"/>
                  <a:gd name="connsiteX13" fmla="*/ 63114 w 162226"/>
                  <a:gd name="connsiteY13" fmla="*/ 75240 h 315889"/>
                  <a:gd name="connsiteX14" fmla="*/ 54114 w 162226"/>
                  <a:gd name="connsiteY14" fmla="*/ 96891 h 315889"/>
                  <a:gd name="connsiteX15" fmla="*/ 32872 w 162226"/>
                  <a:gd name="connsiteY15" fmla="*/ 106095 h 315889"/>
                  <a:gd name="connsiteX16" fmla="*/ 9672 w 162226"/>
                  <a:gd name="connsiteY16" fmla="*/ 95576 h 315889"/>
                  <a:gd name="connsiteX17" fmla="*/ 0 w 162226"/>
                  <a:gd name="connsiteY17" fmla="*/ 67847 h 315889"/>
                  <a:gd name="connsiteX18" fmla="*/ 22382 w 162226"/>
                  <a:gd name="connsiteY18" fmla="*/ 20044 h 315889"/>
                  <a:gd name="connsiteX19" fmla="*/ 80909 w 162226"/>
                  <a:gd name="connsiteY19" fmla="*/ 0 h 315889"/>
                  <a:gd name="connsiteX20" fmla="*/ 139348 w 162226"/>
                  <a:gd name="connsiteY20" fmla="*/ 21651 h 315889"/>
                  <a:gd name="connsiteX21" fmla="*/ 162226 w 162226"/>
                  <a:gd name="connsiteY21" fmla="*/ 73896 h 315889"/>
                  <a:gd name="connsiteX22" fmla="*/ 158136 w 162226"/>
                  <a:gd name="connsiteY22" fmla="*/ 98703 h 315889"/>
                  <a:gd name="connsiteX23" fmla="*/ 147091 w 162226"/>
                  <a:gd name="connsiteY23" fmla="*/ 120237 h 315889"/>
                  <a:gd name="connsiteX24" fmla="*/ 121144 w 162226"/>
                  <a:gd name="connsiteY24" fmla="*/ 145337 h 315889"/>
                  <a:gd name="connsiteX25" fmla="*/ 95489 w 162226"/>
                  <a:gd name="connsiteY25" fmla="*/ 170553 h 315889"/>
                  <a:gd name="connsiteX26" fmla="*/ 84649 w 162226"/>
                  <a:gd name="connsiteY26" fmla="*/ 192409 h 315889"/>
                  <a:gd name="connsiteX27" fmla="*/ 80909 w 162226"/>
                  <a:gd name="connsiteY27" fmla="*/ 221687 h 315889"/>
                  <a:gd name="connsiteX28" fmla="*/ 73954 w 162226"/>
                  <a:gd name="connsiteY28" fmla="*/ 245179 h 315889"/>
                  <a:gd name="connsiteX29" fmla="*/ 98879 w 162226"/>
                  <a:gd name="connsiteY29" fmla="*/ 255493 h 315889"/>
                  <a:gd name="connsiteX30" fmla="*/ 109105 w 162226"/>
                  <a:gd name="connsiteY30" fmla="*/ 280534 h 315889"/>
                  <a:gd name="connsiteX31" fmla="*/ 98791 w 162226"/>
                  <a:gd name="connsiteY31" fmla="*/ 305575 h 315889"/>
                  <a:gd name="connsiteX32" fmla="*/ 73954 w 162226"/>
                  <a:gd name="connsiteY32" fmla="*/ 315889 h 315889"/>
                  <a:gd name="connsiteX33" fmla="*/ 49118 w 162226"/>
                  <a:gd name="connsiteY33" fmla="*/ 305575 h 315889"/>
                  <a:gd name="connsiteX34" fmla="*/ 38803 w 162226"/>
                  <a:gd name="connsiteY34" fmla="*/ 280534 h 315889"/>
                  <a:gd name="connsiteX35" fmla="*/ 49118 w 162226"/>
                  <a:gd name="connsiteY35" fmla="*/ 255493 h 315889"/>
                  <a:gd name="connsiteX36" fmla="*/ 73954 w 162226"/>
                  <a:gd name="connsiteY36" fmla="*/ 245179 h 31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2226" h="315889">
                    <a:moveTo>
                      <a:pt x="80909" y="221687"/>
                    </a:moveTo>
                    <a:lnTo>
                      <a:pt x="66007" y="221687"/>
                    </a:lnTo>
                    <a:lnTo>
                      <a:pt x="65802" y="207398"/>
                    </a:lnTo>
                    <a:cubicBezTo>
                      <a:pt x="65802" y="192555"/>
                      <a:pt x="67000" y="180224"/>
                      <a:pt x="69367" y="170348"/>
                    </a:cubicBezTo>
                    <a:cubicBezTo>
                      <a:pt x="71734" y="160472"/>
                      <a:pt x="76350" y="149223"/>
                      <a:pt x="83159" y="136571"/>
                    </a:cubicBezTo>
                    <a:cubicBezTo>
                      <a:pt x="92684" y="119156"/>
                      <a:pt x="98470" y="106767"/>
                      <a:pt x="100515" y="99433"/>
                    </a:cubicBezTo>
                    <a:cubicBezTo>
                      <a:pt x="103378" y="89352"/>
                      <a:pt x="104810" y="79155"/>
                      <a:pt x="104810" y="68811"/>
                    </a:cubicBezTo>
                    <a:cubicBezTo>
                      <a:pt x="104810" y="52478"/>
                      <a:pt x="101362" y="40030"/>
                      <a:pt x="94496" y="31469"/>
                    </a:cubicBezTo>
                    <a:cubicBezTo>
                      <a:pt x="87629" y="22908"/>
                      <a:pt x="78659" y="18613"/>
                      <a:pt x="67614" y="18613"/>
                    </a:cubicBezTo>
                    <a:cubicBezTo>
                      <a:pt x="59023" y="18613"/>
                      <a:pt x="51835" y="20804"/>
                      <a:pt x="46050" y="25158"/>
                    </a:cubicBezTo>
                    <a:cubicBezTo>
                      <a:pt x="40264" y="29511"/>
                      <a:pt x="37372" y="33865"/>
                      <a:pt x="37372" y="38248"/>
                    </a:cubicBezTo>
                    <a:cubicBezTo>
                      <a:pt x="37372" y="41784"/>
                      <a:pt x="39563" y="44998"/>
                      <a:pt x="43917" y="47861"/>
                    </a:cubicBezTo>
                    <a:cubicBezTo>
                      <a:pt x="51543" y="52770"/>
                      <a:pt x="56306" y="56452"/>
                      <a:pt x="58205" y="58906"/>
                    </a:cubicBezTo>
                    <a:cubicBezTo>
                      <a:pt x="61478" y="63552"/>
                      <a:pt x="63114" y="68987"/>
                      <a:pt x="63114" y="75240"/>
                    </a:cubicBezTo>
                    <a:cubicBezTo>
                      <a:pt x="63114" y="83538"/>
                      <a:pt x="60104" y="90755"/>
                      <a:pt x="54114" y="96891"/>
                    </a:cubicBezTo>
                    <a:cubicBezTo>
                      <a:pt x="48124" y="103027"/>
                      <a:pt x="41024" y="106095"/>
                      <a:pt x="32872" y="106095"/>
                    </a:cubicBezTo>
                    <a:cubicBezTo>
                      <a:pt x="23872" y="106095"/>
                      <a:pt x="16158" y="102589"/>
                      <a:pt x="9672" y="95576"/>
                    </a:cubicBezTo>
                    <a:cubicBezTo>
                      <a:pt x="3243" y="88505"/>
                      <a:pt x="0" y="79272"/>
                      <a:pt x="0" y="67847"/>
                    </a:cubicBezTo>
                    <a:cubicBezTo>
                      <a:pt x="0" y="49322"/>
                      <a:pt x="7451" y="33398"/>
                      <a:pt x="22382" y="20044"/>
                    </a:cubicBezTo>
                    <a:cubicBezTo>
                      <a:pt x="37284" y="6662"/>
                      <a:pt x="56803" y="0"/>
                      <a:pt x="80909" y="0"/>
                    </a:cubicBezTo>
                    <a:cubicBezTo>
                      <a:pt x="104606" y="0"/>
                      <a:pt x="124095" y="7217"/>
                      <a:pt x="139348" y="21651"/>
                    </a:cubicBezTo>
                    <a:cubicBezTo>
                      <a:pt x="154600" y="36086"/>
                      <a:pt x="162226" y="53500"/>
                      <a:pt x="162226" y="73896"/>
                    </a:cubicBezTo>
                    <a:cubicBezTo>
                      <a:pt x="162226" y="82194"/>
                      <a:pt x="160853" y="90463"/>
                      <a:pt x="158136" y="98703"/>
                    </a:cubicBezTo>
                    <a:cubicBezTo>
                      <a:pt x="155418" y="106942"/>
                      <a:pt x="151737" y="114130"/>
                      <a:pt x="147091" y="120237"/>
                    </a:cubicBezTo>
                    <a:cubicBezTo>
                      <a:pt x="142445" y="126373"/>
                      <a:pt x="133796" y="134730"/>
                      <a:pt x="121144" y="145337"/>
                    </a:cubicBezTo>
                    <a:cubicBezTo>
                      <a:pt x="108755" y="155680"/>
                      <a:pt x="100194" y="164095"/>
                      <a:pt x="95489" y="170553"/>
                    </a:cubicBezTo>
                    <a:cubicBezTo>
                      <a:pt x="90785" y="177010"/>
                      <a:pt x="87191" y="184315"/>
                      <a:pt x="84649" y="192409"/>
                    </a:cubicBezTo>
                    <a:cubicBezTo>
                      <a:pt x="82165" y="200503"/>
                      <a:pt x="80909" y="210262"/>
                      <a:pt x="80909" y="221687"/>
                    </a:cubicBezTo>
                    <a:close/>
                    <a:moveTo>
                      <a:pt x="73954" y="245179"/>
                    </a:moveTo>
                    <a:cubicBezTo>
                      <a:pt x="83772" y="245179"/>
                      <a:pt x="92071" y="248627"/>
                      <a:pt x="98879" y="255493"/>
                    </a:cubicBezTo>
                    <a:cubicBezTo>
                      <a:pt x="105687" y="262360"/>
                      <a:pt x="109105" y="270716"/>
                      <a:pt x="109105" y="280534"/>
                    </a:cubicBezTo>
                    <a:cubicBezTo>
                      <a:pt x="109105" y="290352"/>
                      <a:pt x="105658" y="298679"/>
                      <a:pt x="98791" y="305575"/>
                    </a:cubicBezTo>
                    <a:cubicBezTo>
                      <a:pt x="91924" y="312442"/>
                      <a:pt x="83626" y="315889"/>
                      <a:pt x="73954" y="315889"/>
                    </a:cubicBezTo>
                    <a:cubicBezTo>
                      <a:pt x="64283" y="315889"/>
                      <a:pt x="56014" y="312442"/>
                      <a:pt x="49118" y="305575"/>
                    </a:cubicBezTo>
                    <a:cubicBezTo>
                      <a:pt x="42251" y="298709"/>
                      <a:pt x="38803" y="290352"/>
                      <a:pt x="38803" y="280534"/>
                    </a:cubicBezTo>
                    <a:cubicBezTo>
                      <a:pt x="38803" y="270716"/>
                      <a:pt x="42251" y="262389"/>
                      <a:pt x="49118" y="255493"/>
                    </a:cubicBezTo>
                    <a:cubicBezTo>
                      <a:pt x="56014" y="248627"/>
                      <a:pt x="64283" y="245179"/>
                      <a:pt x="73954" y="245179"/>
                    </a:cubicBezTo>
                    <a:close/>
                  </a:path>
                </a:pathLst>
              </a:custGeom>
              <a:grpFill/>
              <a:ln w="6675" cap="flat">
                <a:noFill/>
                <a:prstDash val="solid"/>
                <a:miter/>
              </a:ln>
              <a:scene3d>
                <a:camera prst="perspectiveLeft">
                  <a:rot lat="0" lon="720000" rev="0"/>
                </a:camera>
                <a:lightRig rig="threePt" dir="t"/>
              </a:scene3d>
            </p:spPr>
            <p:txBody>
              <a:bodyPr rtlCol="0" anchor="ctr"/>
              <a:lstStyle/>
              <a:p>
                <a:endParaRPr lang="en-US"/>
              </a:p>
            </p:txBody>
          </p:sp>
          <p:sp>
            <p:nvSpPr>
              <p:cNvPr id="79" name="Graphic 24">
                <a:extLst>
                  <a:ext uri="{FF2B5EF4-FFF2-40B4-BE49-F238E27FC236}">
                    <a16:creationId xmlns:a16="http://schemas.microsoft.com/office/drawing/2014/main" id="{B49BF98F-51BB-4DE8-9716-828F11FF08EE}"/>
                  </a:ext>
                </a:extLst>
              </p:cNvPr>
              <p:cNvSpPr/>
              <p:nvPr/>
            </p:nvSpPr>
            <p:spPr>
              <a:xfrm>
                <a:off x="6718543" y="3470958"/>
                <a:ext cx="419772" cy="817385"/>
              </a:xfrm>
              <a:custGeom>
                <a:avLst/>
                <a:gdLst>
                  <a:gd name="connsiteX0" fmla="*/ 209357 w 419772"/>
                  <a:gd name="connsiteY0" fmla="*/ 573629 h 817385"/>
                  <a:gd name="connsiteX1" fmla="*/ 170797 w 419772"/>
                  <a:gd name="connsiteY1" fmla="*/ 573629 h 817385"/>
                  <a:gd name="connsiteX2" fmla="*/ 170268 w 419772"/>
                  <a:gd name="connsiteY2" fmla="*/ 536657 h 817385"/>
                  <a:gd name="connsiteX3" fmla="*/ 179492 w 419772"/>
                  <a:gd name="connsiteY3" fmla="*/ 440788 h 817385"/>
                  <a:gd name="connsiteX4" fmla="*/ 215179 w 419772"/>
                  <a:gd name="connsiteY4" fmla="*/ 353386 h 817385"/>
                  <a:gd name="connsiteX5" fmla="*/ 260090 w 419772"/>
                  <a:gd name="connsiteY5" fmla="*/ 257290 h 817385"/>
                  <a:gd name="connsiteX6" fmla="*/ 271204 w 419772"/>
                  <a:gd name="connsiteY6" fmla="*/ 178054 h 817385"/>
                  <a:gd name="connsiteX7" fmla="*/ 244515 w 419772"/>
                  <a:gd name="connsiteY7" fmla="*/ 81429 h 817385"/>
                  <a:gd name="connsiteX8" fmla="*/ 174956 w 419772"/>
                  <a:gd name="connsiteY8" fmla="*/ 48162 h 817385"/>
                  <a:gd name="connsiteX9" fmla="*/ 119157 w 419772"/>
                  <a:gd name="connsiteY9" fmla="*/ 65097 h 817385"/>
                  <a:gd name="connsiteX10" fmla="*/ 96702 w 419772"/>
                  <a:gd name="connsiteY10" fmla="*/ 98969 h 817385"/>
                  <a:gd name="connsiteX11" fmla="*/ 113638 w 419772"/>
                  <a:gd name="connsiteY11" fmla="*/ 123844 h 817385"/>
                  <a:gd name="connsiteX12" fmla="*/ 150610 w 419772"/>
                  <a:gd name="connsiteY12" fmla="*/ 152423 h 817385"/>
                  <a:gd name="connsiteX13" fmla="*/ 163312 w 419772"/>
                  <a:gd name="connsiteY13" fmla="*/ 194688 h 817385"/>
                  <a:gd name="connsiteX14" fmla="*/ 140025 w 419772"/>
                  <a:gd name="connsiteY14" fmla="*/ 250712 h 817385"/>
                  <a:gd name="connsiteX15" fmla="*/ 85058 w 419772"/>
                  <a:gd name="connsiteY15" fmla="*/ 274529 h 817385"/>
                  <a:gd name="connsiteX16" fmla="*/ 25026 w 419772"/>
                  <a:gd name="connsiteY16" fmla="*/ 247310 h 817385"/>
                  <a:gd name="connsiteX17" fmla="*/ 0 w 419772"/>
                  <a:gd name="connsiteY17" fmla="*/ 175559 h 817385"/>
                  <a:gd name="connsiteX18" fmla="*/ 57915 w 419772"/>
                  <a:gd name="connsiteY18" fmla="*/ 51866 h 817385"/>
                  <a:gd name="connsiteX19" fmla="*/ 209357 w 419772"/>
                  <a:gd name="connsiteY19" fmla="*/ 0 h 817385"/>
                  <a:gd name="connsiteX20" fmla="*/ 360572 w 419772"/>
                  <a:gd name="connsiteY20" fmla="*/ 56025 h 817385"/>
                  <a:gd name="connsiteX21" fmla="*/ 419773 w 419772"/>
                  <a:gd name="connsiteY21" fmla="*/ 191210 h 817385"/>
                  <a:gd name="connsiteX22" fmla="*/ 409188 w 419772"/>
                  <a:gd name="connsiteY22" fmla="*/ 255400 h 817385"/>
                  <a:gd name="connsiteX23" fmla="*/ 380608 w 419772"/>
                  <a:gd name="connsiteY23" fmla="*/ 311122 h 817385"/>
                  <a:gd name="connsiteX24" fmla="*/ 313469 w 419772"/>
                  <a:gd name="connsiteY24" fmla="*/ 376069 h 817385"/>
                  <a:gd name="connsiteX25" fmla="*/ 247085 w 419772"/>
                  <a:gd name="connsiteY25" fmla="*/ 441317 h 817385"/>
                  <a:gd name="connsiteX26" fmla="*/ 219035 w 419772"/>
                  <a:gd name="connsiteY26" fmla="*/ 497871 h 817385"/>
                  <a:gd name="connsiteX27" fmla="*/ 209357 w 419772"/>
                  <a:gd name="connsiteY27" fmla="*/ 573629 h 817385"/>
                  <a:gd name="connsiteX28" fmla="*/ 191363 w 419772"/>
                  <a:gd name="connsiteY28" fmla="*/ 634417 h 817385"/>
                  <a:gd name="connsiteX29" fmla="*/ 255856 w 419772"/>
                  <a:gd name="connsiteY29" fmla="*/ 661106 h 817385"/>
                  <a:gd name="connsiteX30" fmla="*/ 282318 w 419772"/>
                  <a:gd name="connsiteY30" fmla="*/ 725901 h 817385"/>
                  <a:gd name="connsiteX31" fmla="*/ 255629 w 419772"/>
                  <a:gd name="connsiteY31" fmla="*/ 790697 h 817385"/>
                  <a:gd name="connsiteX32" fmla="*/ 191363 w 419772"/>
                  <a:gd name="connsiteY32" fmla="*/ 817386 h 817385"/>
                  <a:gd name="connsiteX33" fmla="*/ 127096 w 419772"/>
                  <a:gd name="connsiteY33" fmla="*/ 790697 h 817385"/>
                  <a:gd name="connsiteX34" fmla="*/ 100407 w 419772"/>
                  <a:gd name="connsiteY34" fmla="*/ 725901 h 817385"/>
                  <a:gd name="connsiteX35" fmla="*/ 127096 w 419772"/>
                  <a:gd name="connsiteY35" fmla="*/ 661106 h 817385"/>
                  <a:gd name="connsiteX36" fmla="*/ 191363 w 419772"/>
                  <a:gd name="connsiteY36" fmla="*/ 634417 h 81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9772" h="817385">
                    <a:moveTo>
                      <a:pt x="209357" y="573629"/>
                    </a:moveTo>
                    <a:lnTo>
                      <a:pt x="170797" y="573629"/>
                    </a:lnTo>
                    <a:lnTo>
                      <a:pt x="170268" y="536657"/>
                    </a:lnTo>
                    <a:cubicBezTo>
                      <a:pt x="170268" y="498249"/>
                      <a:pt x="173368" y="466343"/>
                      <a:pt x="179492" y="440788"/>
                    </a:cubicBezTo>
                    <a:cubicBezTo>
                      <a:pt x="185616" y="415233"/>
                      <a:pt x="197562" y="386124"/>
                      <a:pt x="215179" y="353386"/>
                    </a:cubicBezTo>
                    <a:cubicBezTo>
                      <a:pt x="239827" y="308325"/>
                      <a:pt x="254797" y="276267"/>
                      <a:pt x="260090" y="257290"/>
                    </a:cubicBezTo>
                    <a:cubicBezTo>
                      <a:pt x="267499" y="231206"/>
                      <a:pt x="271204" y="204819"/>
                      <a:pt x="271204" y="178054"/>
                    </a:cubicBezTo>
                    <a:cubicBezTo>
                      <a:pt x="271204" y="135790"/>
                      <a:pt x="262282" y="103581"/>
                      <a:pt x="244515" y="81429"/>
                    </a:cubicBezTo>
                    <a:cubicBezTo>
                      <a:pt x="226747" y="59276"/>
                      <a:pt x="203535" y="48162"/>
                      <a:pt x="174956" y="48162"/>
                    </a:cubicBezTo>
                    <a:cubicBezTo>
                      <a:pt x="152727" y="48162"/>
                      <a:pt x="134128" y="53832"/>
                      <a:pt x="119157" y="65097"/>
                    </a:cubicBezTo>
                    <a:cubicBezTo>
                      <a:pt x="104187" y="76363"/>
                      <a:pt x="96702" y="87628"/>
                      <a:pt x="96702" y="98969"/>
                    </a:cubicBezTo>
                    <a:cubicBezTo>
                      <a:pt x="96702" y="108118"/>
                      <a:pt x="102373" y="116435"/>
                      <a:pt x="113638" y="123844"/>
                    </a:cubicBezTo>
                    <a:cubicBezTo>
                      <a:pt x="133372" y="136546"/>
                      <a:pt x="145696" y="146072"/>
                      <a:pt x="150610" y="152423"/>
                    </a:cubicBezTo>
                    <a:cubicBezTo>
                      <a:pt x="159078" y="164445"/>
                      <a:pt x="163312" y="178508"/>
                      <a:pt x="163312" y="194688"/>
                    </a:cubicBezTo>
                    <a:cubicBezTo>
                      <a:pt x="163312" y="216160"/>
                      <a:pt x="155525" y="234835"/>
                      <a:pt x="140025" y="250712"/>
                    </a:cubicBezTo>
                    <a:cubicBezTo>
                      <a:pt x="124526" y="266590"/>
                      <a:pt x="106153" y="274529"/>
                      <a:pt x="85058" y="274529"/>
                    </a:cubicBezTo>
                    <a:cubicBezTo>
                      <a:pt x="61771" y="274529"/>
                      <a:pt x="41811" y="265456"/>
                      <a:pt x="25026" y="247310"/>
                    </a:cubicBezTo>
                    <a:cubicBezTo>
                      <a:pt x="8392" y="229013"/>
                      <a:pt x="0" y="205121"/>
                      <a:pt x="0" y="175559"/>
                    </a:cubicBezTo>
                    <a:cubicBezTo>
                      <a:pt x="0" y="127624"/>
                      <a:pt x="19280" y="86419"/>
                      <a:pt x="57915" y="51866"/>
                    </a:cubicBezTo>
                    <a:cubicBezTo>
                      <a:pt x="96475" y="17238"/>
                      <a:pt x="146981" y="0"/>
                      <a:pt x="209357" y="0"/>
                    </a:cubicBezTo>
                    <a:cubicBezTo>
                      <a:pt x="270675" y="0"/>
                      <a:pt x="321105" y="18675"/>
                      <a:pt x="360572" y="56025"/>
                    </a:cubicBezTo>
                    <a:cubicBezTo>
                      <a:pt x="400039" y="93374"/>
                      <a:pt x="419773" y="138436"/>
                      <a:pt x="419773" y="191210"/>
                    </a:cubicBezTo>
                    <a:cubicBezTo>
                      <a:pt x="419773" y="212682"/>
                      <a:pt x="416219" y="234079"/>
                      <a:pt x="409188" y="255400"/>
                    </a:cubicBezTo>
                    <a:cubicBezTo>
                      <a:pt x="402156" y="276721"/>
                      <a:pt x="392630" y="295320"/>
                      <a:pt x="380608" y="311122"/>
                    </a:cubicBezTo>
                    <a:cubicBezTo>
                      <a:pt x="368587" y="327000"/>
                      <a:pt x="346207" y="348623"/>
                      <a:pt x="313469" y="376069"/>
                    </a:cubicBezTo>
                    <a:cubicBezTo>
                      <a:pt x="281411" y="402833"/>
                      <a:pt x="259258" y="424608"/>
                      <a:pt x="247085" y="441317"/>
                    </a:cubicBezTo>
                    <a:cubicBezTo>
                      <a:pt x="234913" y="458026"/>
                      <a:pt x="225613" y="476928"/>
                      <a:pt x="219035" y="497871"/>
                    </a:cubicBezTo>
                    <a:cubicBezTo>
                      <a:pt x="212608" y="518814"/>
                      <a:pt x="209357" y="544067"/>
                      <a:pt x="209357" y="573629"/>
                    </a:cubicBezTo>
                    <a:close/>
                    <a:moveTo>
                      <a:pt x="191363" y="634417"/>
                    </a:moveTo>
                    <a:cubicBezTo>
                      <a:pt x="216767" y="634417"/>
                      <a:pt x="238239" y="643339"/>
                      <a:pt x="255856" y="661106"/>
                    </a:cubicBezTo>
                    <a:cubicBezTo>
                      <a:pt x="273472" y="678874"/>
                      <a:pt x="282318" y="700498"/>
                      <a:pt x="282318" y="725901"/>
                    </a:cubicBezTo>
                    <a:cubicBezTo>
                      <a:pt x="282318" y="751305"/>
                      <a:pt x="273397" y="772853"/>
                      <a:pt x="255629" y="790697"/>
                    </a:cubicBezTo>
                    <a:cubicBezTo>
                      <a:pt x="237861" y="808464"/>
                      <a:pt x="216389" y="817386"/>
                      <a:pt x="191363" y="817386"/>
                    </a:cubicBezTo>
                    <a:cubicBezTo>
                      <a:pt x="166337" y="817386"/>
                      <a:pt x="144940" y="808464"/>
                      <a:pt x="127096" y="790697"/>
                    </a:cubicBezTo>
                    <a:cubicBezTo>
                      <a:pt x="109328" y="772929"/>
                      <a:pt x="100407" y="751305"/>
                      <a:pt x="100407" y="725901"/>
                    </a:cubicBezTo>
                    <a:cubicBezTo>
                      <a:pt x="100407" y="700498"/>
                      <a:pt x="109328" y="678950"/>
                      <a:pt x="127096" y="661106"/>
                    </a:cubicBezTo>
                    <a:cubicBezTo>
                      <a:pt x="144940" y="643339"/>
                      <a:pt x="166337" y="634417"/>
                      <a:pt x="191363" y="634417"/>
                    </a:cubicBezTo>
                    <a:close/>
                  </a:path>
                </a:pathLst>
              </a:custGeom>
              <a:grpFill/>
              <a:ln w="17277" cap="flat">
                <a:noFill/>
                <a:prstDash val="solid"/>
                <a:miter/>
              </a:ln>
              <a:scene3d>
                <a:camera prst="perspectiveLeft">
                  <a:rot lat="0" lon="720000" rev="0"/>
                </a:camera>
                <a:lightRig rig="threePt" dir="t"/>
              </a:scene3d>
            </p:spPr>
            <p:txBody>
              <a:bodyPr rtlCol="0" anchor="ctr"/>
              <a:lstStyle/>
              <a:p>
                <a:endParaRPr lang="en-US"/>
              </a:p>
            </p:txBody>
          </p:sp>
          <p:sp>
            <p:nvSpPr>
              <p:cNvPr id="80" name="Graphic 42">
                <a:extLst>
                  <a:ext uri="{FF2B5EF4-FFF2-40B4-BE49-F238E27FC236}">
                    <a16:creationId xmlns:a16="http://schemas.microsoft.com/office/drawing/2014/main" id="{C6E8D0DB-373A-4724-B159-C71F04C94C60}"/>
                  </a:ext>
                </a:extLst>
              </p:cNvPr>
              <p:cNvSpPr/>
              <p:nvPr/>
            </p:nvSpPr>
            <p:spPr>
              <a:xfrm>
                <a:off x="6059805" y="3503596"/>
                <a:ext cx="227632" cy="443246"/>
              </a:xfrm>
              <a:custGeom>
                <a:avLst/>
                <a:gdLst>
                  <a:gd name="connsiteX0" fmla="*/ 113529 w 227632"/>
                  <a:gd name="connsiteY0" fmla="*/ 311064 h 443246"/>
                  <a:gd name="connsiteX1" fmla="*/ 92619 w 227632"/>
                  <a:gd name="connsiteY1" fmla="*/ 311064 h 443246"/>
                  <a:gd name="connsiteX2" fmla="*/ 92332 w 227632"/>
                  <a:gd name="connsiteY2" fmla="*/ 291015 h 443246"/>
                  <a:gd name="connsiteX3" fmla="*/ 97334 w 227632"/>
                  <a:gd name="connsiteY3" fmla="*/ 239028 h 443246"/>
                  <a:gd name="connsiteX4" fmla="*/ 116686 w 227632"/>
                  <a:gd name="connsiteY4" fmla="*/ 191632 h 443246"/>
                  <a:gd name="connsiteX5" fmla="*/ 141040 w 227632"/>
                  <a:gd name="connsiteY5" fmla="*/ 139522 h 443246"/>
                  <a:gd name="connsiteX6" fmla="*/ 147067 w 227632"/>
                  <a:gd name="connsiteY6" fmla="*/ 96554 h 443246"/>
                  <a:gd name="connsiteX7" fmla="*/ 132594 w 227632"/>
                  <a:gd name="connsiteY7" fmla="*/ 44157 h 443246"/>
                  <a:gd name="connsiteX8" fmla="*/ 94874 w 227632"/>
                  <a:gd name="connsiteY8" fmla="*/ 26117 h 443246"/>
                  <a:gd name="connsiteX9" fmla="*/ 64616 w 227632"/>
                  <a:gd name="connsiteY9" fmla="*/ 35301 h 443246"/>
                  <a:gd name="connsiteX10" fmla="*/ 52439 w 227632"/>
                  <a:gd name="connsiteY10" fmla="*/ 53669 h 443246"/>
                  <a:gd name="connsiteX11" fmla="*/ 61623 w 227632"/>
                  <a:gd name="connsiteY11" fmla="*/ 67157 h 443246"/>
                  <a:gd name="connsiteX12" fmla="*/ 81672 w 227632"/>
                  <a:gd name="connsiteY12" fmla="*/ 82655 h 443246"/>
                  <a:gd name="connsiteX13" fmla="*/ 88560 w 227632"/>
                  <a:gd name="connsiteY13" fmla="*/ 105574 h 443246"/>
                  <a:gd name="connsiteX14" fmla="*/ 75932 w 227632"/>
                  <a:gd name="connsiteY14" fmla="*/ 135955 h 443246"/>
                  <a:gd name="connsiteX15" fmla="*/ 46125 w 227632"/>
                  <a:gd name="connsiteY15" fmla="*/ 148870 h 443246"/>
                  <a:gd name="connsiteX16" fmla="*/ 13571 w 227632"/>
                  <a:gd name="connsiteY16" fmla="*/ 134110 h 443246"/>
                  <a:gd name="connsiteX17" fmla="*/ 0 w 227632"/>
                  <a:gd name="connsiteY17" fmla="*/ 95201 h 443246"/>
                  <a:gd name="connsiteX18" fmla="*/ 31406 w 227632"/>
                  <a:gd name="connsiteY18" fmla="*/ 28126 h 443246"/>
                  <a:gd name="connsiteX19" fmla="*/ 113529 w 227632"/>
                  <a:gd name="connsiteY19" fmla="*/ 0 h 443246"/>
                  <a:gd name="connsiteX20" fmla="*/ 195529 w 227632"/>
                  <a:gd name="connsiteY20" fmla="*/ 30381 h 443246"/>
                  <a:gd name="connsiteX21" fmla="*/ 227632 w 227632"/>
                  <a:gd name="connsiteY21" fmla="*/ 103688 h 443246"/>
                  <a:gd name="connsiteX22" fmla="*/ 221892 w 227632"/>
                  <a:gd name="connsiteY22" fmla="*/ 138497 h 443246"/>
                  <a:gd name="connsiteX23" fmla="*/ 206394 w 227632"/>
                  <a:gd name="connsiteY23" fmla="*/ 168713 h 443246"/>
                  <a:gd name="connsiteX24" fmla="*/ 169986 w 227632"/>
                  <a:gd name="connsiteY24" fmla="*/ 203932 h 443246"/>
                  <a:gd name="connsiteX25" fmla="*/ 133988 w 227632"/>
                  <a:gd name="connsiteY25" fmla="*/ 239315 h 443246"/>
                  <a:gd name="connsiteX26" fmla="*/ 118777 w 227632"/>
                  <a:gd name="connsiteY26" fmla="*/ 269983 h 443246"/>
                  <a:gd name="connsiteX27" fmla="*/ 113529 w 227632"/>
                  <a:gd name="connsiteY27" fmla="*/ 311064 h 443246"/>
                  <a:gd name="connsiteX28" fmla="*/ 103771 w 227632"/>
                  <a:gd name="connsiteY28" fmla="*/ 344028 h 443246"/>
                  <a:gd name="connsiteX29" fmla="*/ 138744 w 227632"/>
                  <a:gd name="connsiteY29" fmla="*/ 358501 h 443246"/>
                  <a:gd name="connsiteX30" fmla="*/ 153094 w 227632"/>
                  <a:gd name="connsiteY30" fmla="*/ 393637 h 443246"/>
                  <a:gd name="connsiteX31" fmla="*/ 138621 w 227632"/>
                  <a:gd name="connsiteY31" fmla="*/ 428774 h 443246"/>
                  <a:gd name="connsiteX32" fmla="*/ 103771 w 227632"/>
                  <a:gd name="connsiteY32" fmla="*/ 443247 h 443246"/>
                  <a:gd name="connsiteX33" fmla="*/ 68921 w 227632"/>
                  <a:gd name="connsiteY33" fmla="*/ 428774 h 443246"/>
                  <a:gd name="connsiteX34" fmla="*/ 54448 w 227632"/>
                  <a:gd name="connsiteY34" fmla="*/ 393637 h 443246"/>
                  <a:gd name="connsiteX35" fmla="*/ 68921 w 227632"/>
                  <a:gd name="connsiteY35" fmla="*/ 358501 h 443246"/>
                  <a:gd name="connsiteX36" fmla="*/ 103771 w 227632"/>
                  <a:gd name="connsiteY36" fmla="*/ 344028 h 44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632" h="443246">
                    <a:moveTo>
                      <a:pt x="113529" y="311064"/>
                    </a:moveTo>
                    <a:lnTo>
                      <a:pt x="92619" y="311064"/>
                    </a:lnTo>
                    <a:lnTo>
                      <a:pt x="92332" y="291015"/>
                    </a:lnTo>
                    <a:cubicBezTo>
                      <a:pt x="92332" y="270188"/>
                      <a:pt x="94013" y="252886"/>
                      <a:pt x="97334" y="239028"/>
                    </a:cubicBezTo>
                    <a:cubicBezTo>
                      <a:pt x="100655" y="225170"/>
                      <a:pt x="107133" y="209385"/>
                      <a:pt x="116686" y="191632"/>
                    </a:cubicBezTo>
                    <a:cubicBezTo>
                      <a:pt x="130052" y="167196"/>
                      <a:pt x="138170" y="149813"/>
                      <a:pt x="141040" y="139522"/>
                    </a:cubicBezTo>
                    <a:cubicBezTo>
                      <a:pt x="145058" y="125377"/>
                      <a:pt x="147067" y="111068"/>
                      <a:pt x="147067" y="96554"/>
                    </a:cubicBezTo>
                    <a:cubicBezTo>
                      <a:pt x="147067" y="73635"/>
                      <a:pt x="142229" y="56169"/>
                      <a:pt x="132594" y="44157"/>
                    </a:cubicBezTo>
                    <a:cubicBezTo>
                      <a:pt x="122959" y="32144"/>
                      <a:pt x="110372" y="26117"/>
                      <a:pt x="94874" y="26117"/>
                    </a:cubicBezTo>
                    <a:cubicBezTo>
                      <a:pt x="82820" y="26117"/>
                      <a:pt x="72734" y="29192"/>
                      <a:pt x="64616" y="35301"/>
                    </a:cubicBezTo>
                    <a:cubicBezTo>
                      <a:pt x="56498" y="41410"/>
                      <a:pt x="52439" y="47519"/>
                      <a:pt x="52439" y="53669"/>
                    </a:cubicBezTo>
                    <a:cubicBezTo>
                      <a:pt x="52439" y="58629"/>
                      <a:pt x="55514" y="63139"/>
                      <a:pt x="61623" y="67157"/>
                    </a:cubicBezTo>
                    <a:cubicBezTo>
                      <a:pt x="72324" y="74045"/>
                      <a:pt x="79007" y="79211"/>
                      <a:pt x="81672" y="82655"/>
                    </a:cubicBezTo>
                    <a:cubicBezTo>
                      <a:pt x="86264" y="89174"/>
                      <a:pt x="88560" y="96800"/>
                      <a:pt x="88560" y="105574"/>
                    </a:cubicBezTo>
                    <a:cubicBezTo>
                      <a:pt x="88560" y="117218"/>
                      <a:pt x="84337" y="127345"/>
                      <a:pt x="75932" y="135955"/>
                    </a:cubicBezTo>
                    <a:cubicBezTo>
                      <a:pt x="67527" y="144565"/>
                      <a:pt x="57564" y="148870"/>
                      <a:pt x="46125" y="148870"/>
                    </a:cubicBezTo>
                    <a:cubicBezTo>
                      <a:pt x="33497" y="148870"/>
                      <a:pt x="22673" y="143950"/>
                      <a:pt x="13571" y="134110"/>
                    </a:cubicBezTo>
                    <a:cubicBezTo>
                      <a:pt x="4551" y="124188"/>
                      <a:pt x="0" y="111232"/>
                      <a:pt x="0" y="95201"/>
                    </a:cubicBezTo>
                    <a:cubicBezTo>
                      <a:pt x="0" y="69207"/>
                      <a:pt x="10455" y="46863"/>
                      <a:pt x="31406" y="28126"/>
                    </a:cubicBezTo>
                    <a:cubicBezTo>
                      <a:pt x="52316" y="9348"/>
                      <a:pt x="79704" y="0"/>
                      <a:pt x="113529" y="0"/>
                    </a:cubicBezTo>
                    <a:cubicBezTo>
                      <a:pt x="146780" y="0"/>
                      <a:pt x="174127" y="10127"/>
                      <a:pt x="195529" y="30381"/>
                    </a:cubicBezTo>
                    <a:cubicBezTo>
                      <a:pt x="216931" y="50635"/>
                      <a:pt x="227632" y="75070"/>
                      <a:pt x="227632" y="103688"/>
                    </a:cubicBezTo>
                    <a:cubicBezTo>
                      <a:pt x="227632" y="115332"/>
                      <a:pt x="225705" y="126935"/>
                      <a:pt x="221892" y="138497"/>
                    </a:cubicBezTo>
                    <a:cubicBezTo>
                      <a:pt x="218079" y="150059"/>
                      <a:pt x="212913" y="160145"/>
                      <a:pt x="206394" y="168713"/>
                    </a:cubicBezTo>
                    <a:cubicBezTo>
                      <a:pt x="199875" y="177323"/>
                      <a:pt x="187739" y="189049"/>
                      <a:pt x="169986" y="203932"/>
                    </a:cubicBezTo>
                    <a:cubicBezTo>
                      <a:pt x="152602" y="218446"/>
                      <a:pt x="140589" y="230254"/>
                      <a:pt x="133988" y="239315"/>
                    </a:cubicBezTo>
                    <a:cubicBezTo>
                      <a:pt x="127387" y="248376"/>
                      <a:pt x="122344" y="258626"/>
                      <a:pt x="118777" y="269983"/>
                    </a:cubicBezTo>
                    <a:cubicBezTo>
                      <a:pt x="115292" y="281339"/>
                      <a:pt x="113529" y="295033"/>
                      <a:pt x="113529" y="311064"/>
                    </a:cubicBezTo>
                    <a:close/>
                    <a:moveTo>
                      <a:pt x="103771" y="344028"/>
                    </a:moveTo>
                    <a:cubicBezTo>
                      <a:pt x="117547" y="344028"/>
                      <a:pt x="129191" y="348866"/>
                      <a:pt x="138744" y="358501"/>
                    </a:cubicBezTo>
                    <a:cubicBezTo>
                      <a:pt x="148297" y="368136"/>
                      <a:pt x="153094" y="379862"/>
                      <a:pt x="153094" y="393637"/>
                    </a:cubicBezTo>
                    <a:cubicBezTo>
                      <a:pt x="153094" y="407413"/>
                      <a:pt x="148256" y="419098"/>
                      <a:pt x="138621" y="428774"/>
                    </a:cubicBezTo>
                    <a:cubicBezTo>
                      <a:pt x="128986" y="438409"/>
                      <a:pt x="117342" y="443247"/>
                      <a:pt x="103771" y="443247"/>
                    </a:cubicBezTo>
                    <a:cubicBezTo>
                      <a:pt x="90200" y="443247"/>
                      <a:pt x="78597" y="438409"/>
                      <a:pt x="68921" y="428774"/>
                    </a:cubicBezTo>
                    <a:cubicBezTo>
                      <a:pt x="59286" y="419139"/>
                      <a:pt x="54448" y="407413"/>
                      <a:pt x="54448" y="393637"/>
                    </a:cubicBezTo>
                    <a:cubicBezTo>
                      <a:pt x="54448" y="379862"/>
                      <a:pt x="59286" y="368177"/>
                      <a:pt x="68921" y="358501"/>
                    </a:cubicBezTo>
                    <a:cubicBezTo>
                      <a:pt x="78597" y="348866"/>
                      <a:pt x="90200" y="344028"/>
                      <a:pt x="103771" y="344028"/>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1" name="Graphic 41">
                <a:extLst>
                  <a:ext uri="{FF2B5EF4-FFF2-40B4-BE49-F238E27FC236}">
                    <a16:creationId xmlns:a16="http://schemas.microsoft.com/office/drawing/2014/main" id="{B2EEBDE1-14C1-403D-A12C-3C81DEE0343F}"/>
                  </a:ext>
                </a:extLst>
              </p:cNvPr>
              <p:cNvSpPr/>
              <p:nvPr/>
            </p:nvSpPr>
            <p:spPr>
              <a:xfrm>
                <a:off x="5665169" y="2627697"/>
                <a:ext cx="227632" cy="443246"/>
              </a:xfrm>
              <a:custGeom>
                <a:avLst/>
                <a:gdLst>
                  <a:gd name="connsiteX0" fmla="*/ 113529 w 227632"/>
                  <a:gd name="connsiteY0" fmla="*/ 311064 h 443246"/>
                  <a:gd name="connsiteX1" fmla="*/ 92619 w 227632"/>
                  <a:gd name="connsiteY1" fmla="*/ 311064 h 443246"/>
                  <a:gd name="connsiteX2" fmla="*/ 92332 w 227632"/>
                  <a:gd name="connsiteY2" fmla="*/ 291015 h 443246"/>
                  <a:gd name="connsiteX3" fmla="*/ 97334 w 227632"/>
                  <a:gd name="connsiteY3" fmla="*/ 239028 h 443246"/>
                  <a:gd name="connsiteX4" fmla="*/ 116686 w 227632"/>
                  <a:gd name="connsiteY4" fmla="*/ 191632 h 443246"/>
                  <a:gd name="connsiteX5" fmla="*/ 141040 w 227632"/>
                  <a:gd name="connsiteY5" fmla="*/ 139522 h 443246"/>
                  <a:gd name="connsiteX6" fmla="*/ 147067 w 227632"/>
                  <a:gd name="connsiteY6" fmla="*/ 96554 h 443246"/>
                  <a:gd name="connsiteX7" fmla="*/ 132594 w 227632"/>
                  <a:gd name="connsiteY7" fmla="*/ 44157 h 443246"/>
                  <a:gd name="connsiteX8" fmla="*/ 94874 w 227632"/>
                  <a:gd name="connsiteY8" fmla="*/ 26117 h 443246"/>
                  <a:gd name="connsiteX9" fmla="*/ 64616 w 227632"/>
                  <a:gd name="connsiteY9" fmla="*/ 35301 h 443246"/>
                  <a:gd name="connsiteX10" fmla="*/ 52439 w 227632"/>
                  <a:gd name="connsiteY10" fmla="*/ 53669 h 443246"/>
                  <a:gd name="connsiteX11" fmla="*/ 61623 w 227632"/>
                  <a:gd name="connsiteY11" fmla="*/ 67157 h 443246"/>
                  <a:gd name="connsiteX12" fmla="*/ 81672 w 227632"/>
                  <a:gd name="connsiteY12" fmla="*/ 82655 h 443246"/>
                  <a:gd name="connsiteX13" fmla="*/ 88560 w 227632"/>
                  <a:gd name="connsiteY13" fmla="*/ 105574 h 443246"/>
                  <a:gd name="connsiteX14" fmla="*/ 75932 w 227632"/>
                  <a:gd name="connsiteY14" fmla="*/ 135955 h 443246"/>
                  <a:gd name="connsiteX15" fmla="*/ 46125 w 227632"/>
                  <a:gd name="connsiteY15" fmla="*/ 148870 h 443246"/>
                  <a:gd name="connsiteX16" fmla="*/ 13571 w 227632"/>
                  <a:gd name="connsiteY16" fmla="*/ 134110 h 443246"/>
                  <a:gd name="connsiteX17" fmla="*/ 0 w 227632"/>
                  <a:gd name="connsiteY17" fmla="*/ 95201 h 443246"/>
                  <a:gd name="connsiteX18" fmla="*/ 31406 w 227632"/>
                  <a:gd name="connsiteY18" fmla="*/ 28126 h 443246"/>
                  <a:gd name="connsiteX19" fmla="*/ 113529 w 227632"/>
                  <a:gd name="connsiteY19" fmla="*/ 0 h 443246"/>
                  <a:gd name="connsiteX20" fmla="*/ 195529 w 227632"/>
                  <a:gd name="connsiteY20" fmla="*/ 30381 h 443246"/>
                  <a:gd name="connsiteX21" fmla="*/ 227632 w 227632"/>
                  <a:gd name="connsiteY21" fmla="*/ 103688 h 443246"/>
                  <a:gd name="connsiteX22" fmla="*/ 221892 w 227632"/>
                  <a:gd name="connsiteY22" fmla="*/ 138497 h 443246"/>
                  <a:gd name="connsiteX23" fmla="*/ 206394 w 227632"/>
                  <a:gd name="connsiteY23" fmla="*/ 168713 h 443246"/>
                  <a:gd name="connsiteX24" fmla="*/ 169986 w 227632"/>
                  <a:gd name="connsiteY24" fmla="*/ 203932 h 443246"/>
                  <a:gd name="connsiteX25" fmla="*/ 133988 w 227632"/>
                  <a:gd name="connsiteY25" fmla="*/ 239315 h 443246"/>
                  <a:gd name="connsiteX26" fmla="*/ 118777 w 227632"/>
                  <a:gd name="connsiteY26" fmla="*/ 269983 h 443246"/>
                  <a:gd name="connsiteX27" fmla="*/ 113529 w 227632"/>
                  <a:gd name="connsiteY27" fmla="*/ 311064 h 443246"/>
                  <a:gd name="connsiteX28" fmla="*/ 103771 w 227632"/>
                  <a:gd name="connsiteY28" fmla="*/ 344028 h 443246"/>
                  <a:gd name="connsiteX29" fmla="*/ 138744 w 227632"/>
                  <a:gd name="connsiteY29" fmla="*/ 358501 h 443246"/>
                  <a:gd name="connsiteX30" fmla="*/ 153094 w 227632"/>
                  <a:gd name="connsiteY30" fmla="*/ 393637 h 443246"/>
                  <a:gd name="connsiteX31" fmla="*/ 138621 w 227632"/>
                  <a:gd name="connsiteY31" fmla="*/ 428774 h 443246"/>
                  <a:gd name="connsiteX32" fmla="*/ 103771 w 227632"/>
                  <a:gd name="connsiteY32" fmla="*/ 443247 h 443246"/>
                  <a:gd name="connsiteX33" fmla="*/ 68921 w 227632"/>
                  <a:gd name="connsiteY33" fmla="*/ 428774 h 443246"/>
                  <a:gd name="connsiteX34" fmla="*/ 54448 w 227632"/>
                  <a:gd name="connsiteY34" fmla="*/ 393637 h 443246"/>
                  <a:gd name="connsiteX35" fmla="*/ 68921 w 227632"/>
                  <a:gd name="connsiteY35" fmla="*/ 358501 h 443246"/>
                  <a:gd name="connsiteX36" fmla="*/ 103771 w 227632"/>
                  <a:gd name="connsiteY36" fmla="*/ 344028 h 44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632" h="443246">
                    <a:moveTo>
                      <a:pt x="113529" y="311064"/>
                    </a:moveTo>
                    <a:lnTo>
                      <a:pt x="92619" y="311064"/>
                    </a:lnTo>
                    <a:lnTo>
                      <a:pt x="92332" y="291015"/>
                    </a:lnTo>
                    <a:cubicBezTo>
                      <a:pt x="92332" y="270188"/>
                      <a:pt x="94013" y="252886"/>
                      <a:pt x="97334" y="239028"/>
                    </a:cubicBezTo>
                    <a:cubicBezTo>
                      <a:pt x="100655" y="225170"/>
                      <a:pt x="107133" y="209385"/>
                      <a:pt x="116686" y="191632"/>
                    </a:cubicBezTo>
                    <a:cubicBezTo>
                      <a:pt x="130052" y="167196"/>
                      <a:pt x="138170" y="149813"/>
                      <a:pt x="141040" y="139522"/>
                    </a:cubicBezTo>
                    <a:cubicBezTo>
                      <a:pt x="145058" y="125377"/>
                      <a:pt x="147067" y="111068"/>
                      <a:pt x="147067" y="96554"/>
                    </a:cubicBezTo>
                    <a:cubicBezTo>
                      <a:pt x="147067" y="73635"/>
                      <a:pt x="142229" y="56169"/>
                      <a:pt x="132594" y="44157"/>
                    </a:cubicBezTo>
                    <a:cubicBezTo>
                      <a:pt x="122959" y="32144"/>
                      <a:pt x="110372" y="26117"/>
                      <a:pt x="94874" y="26117"/>
                    </a:cubicBezTo>
                    <a:cubicBezTo>
                      <a:pt x="82820" y="26117"/>
                      <a:pt x="72734" y="29192"/>
                      <a:pt x="64616" y="35301"/>
                    </a:cubicBezTo>
                    <a:cubicBezTo>
                      <a:pt x="56498" y="41410"/>
                      <a:pt x="52439" y="47519"/>
                      <a:pt x="52439" y="53669"/>
                    </a:cubicBezTo>
                    <a:cubicBezTo>
                      <a:pt x="52439" y="58629"/>
                      <a:pt x="55514" y="63139"/>
                      <a:pt x="61623" y="67157"/>
                    </a:cubicBezTo>
                    <a:cubicBezTo>
                      <a:pt x="72324" y="74045"/>
                      <a:pt x="79007" y="79211"/>
                      <a:pt x="81672" y="82655"/>
                    </a:cubicBezTo>
                    <a:cubicBezTo>
                      <a:pt x="86264" y="89174"/>
                      <a:pt x="88560" y="96800"/>
                      <a:pt x="88560" y="105574"/>
                    </a:cubicBezTo>
                    <a:cubicBezTo>
                      <a:pt x="88560" y="117218"/>
                      <a:pt x="84337" y="127345"/>
                      <a:pt x="75932" y="135955"/>
                    </a:cubicBezTo>
                    <a:cubicBezTo>
                      <a:pt x="67527" y="144565"/>
                      <a:pt x="57564" y="148870"/>
                      <a:pt x="46125" y="148870"/>
                    </a:cubicBezTo>
                    <a:cubicBezTo>
                      <a:pt x="33497" y="148870"/>
                      <a:pt x="22673" y="143950"/>
                      <a:pt x="13571" y="134110"/>
                    </a:cubicBezTo>
                    <a:cubicBezTo>
                      <a:pt x="4551" y="124188"/>
                      <a:pt x="0" y="111232"/>
                      <a:pt x="0" y="95201"/>
                    </a:cubicBezTo>
                    <a:cubicBezTo>
                      <a:pt x="0" y="69207"/>
                      <a:pt x="10455" y="46863"/>
                      <a:pt x="31406" y="28126"/>
                    </a:cubicBezTo>
                    <a:cubicBezTo>
                      <a:pt x="52316" y="9348"/>
                      <a:pt x="79704" y="0"/>
                      <a:pt x="113529" y="0"/>
                    </a:cubicBezTo>
                    <a:cubicBezTo>
                      <a:pt x="146780" y="0"/>
                      <a:pt x="174127" y="10127"/>
                      <a:pt x="195529" y="30381"/>
                    </a:cubicBezTo>
                    <a:cubicBezTo>
                      <a:pt x="216931" y="50635"/>
                      <a:pt x="227632" y="75070"/>
                      <a:pt x="227632" y="103688"/>
                    </a:cubicBezTo>
                    <a:cubicBezTo>
                      <a:pt x="227632" y="115332"/>
                      <a:pt x="225705" y="126935"/>
                      <a:pt x="221892" y="138497"/>
                    </a:cubicBezTo>
                    <a:cubicBezTo>
                      <a:pt x="218079" y="150059"/>
                      <a:pt x="212913" y="160145"/>
                      <a:pt x="206394" y="168713"/>
                    </a:cubicBezTo>
                    <a:cubicBezTo>
                      <a:pt x="199875" y="177323"/>
                      <a:pt x="187739" y="189049"/>
                      <a:pt x="169986" y="203932"/>
                    </a:cubicBezTo>
                    <a:cubicBezTo>
                      <a:pt x="152602" y="218446"/>
                      <a:pt x="140589" y="230254"/>
                      <a:pt x="133988" y="239315"/>
                    </a:cubicBezTo>
                    <a:cubicBezTo>
                      <a:pt x="127387" y="248376"/>
                      <a:pt x="122344" y="258626"/>
                      <a:pt x="118777" y="269983"/>
                    </a:cubicBezTo>
                    <a:cubicBezTo>
                      <a:pt x="115292" y="281339"/>
                      <a:pt x="113529" y="295033"/>
                      <a:pt x="113529" y="311064"/>
                    </a:cubicBezTo>
                    <a:close/>
                    <a:moveTo>
                      <a:pt x="103771" y="344028"/>
                    </a:moveTo>
                    <a:cubicBezTo>
                      <a:pt x="117547" y="344028"/>
                      <a:pt x="129191" y="348866"/>
                      <a:pt x="138744" y="358501"/>
                    </a:cubicBezTo>
                    <a:cubicBezTo>
                      <a:pt x="148297" y="368136"/>
                      <a:pt x="153094" y="379862"/>
                      <a:pt x="153094" y="393637"/>
                    </a:cubicBezTo>
                    <a:cubicBezTo>
                      <a:pt x="153094" y="407413"/>
                      <a:pt x="148256" y="419098"/>
                      <a:pt x="138621" y="428774"/>
                    </a:cubicBezTo>
                    <a:cubicBezTo>
                      <a:pt x="128986" y="438409"/>
                      <a:pt x="117342" y="443247"/>
                      <a:pt x="103771" y="443247"/>
                    </a:cubicBezTo>
                    <a:cubicBezTo>
                      <a:pt x="90200" y="443247"/>
                      <a:pt x="78597" y="438409"/>
                      <a:pt x="68921" y="428774"/>
                    </a:cubicBezTo>
                    <a:cubicBezTo>
                      <a:pt x="59286" y="419139"/>
                      <a:pt x="54448" y="407413"/>
                      <a:pt x="54448" y="393637"/>
                    </a:cubicBezTo>
                    <a:cubicBezTo>
                      <a:pt x="54448" y="379862"/>
                      <a:pt x="59286" y="368177"/>
                      <a:pt x="68921" y="358501"/>
                    </a:cubicBezTo>
                    <a:cubicBezTo>
                      <a:pt x="78597" y="348866"/>
                      <a:pt x="90200" y="344028"/>
                      <a:pt x="103771" y="344028"/>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2" name="Graphic 22">
                <a:extLst>
                  <a:ext uri="{FF2B5EF4-FFF2-40B4-BE49-F238E27FC236}">
                    <a16:creationId xmlns:a16="http://schemas.microsoft.com/office/drawing/2014/main" id="{F9D63AF5-008C-4819-9809-480EE6A23D73}"/>
                  </a:ext>
                </a:extLst>
              </p:cNvPr>
              <p:cNvSpPr/>
              <p:nvPr/>
            </p:nvSpPr>
            <p:spPr>
              <a:xfrm>
                <a:off x="5053374" y="807509"/>
                <a:ext cx="228916" cy="445749"/>
              </a:xfrm>
              <a:custGeom>
                <a:avLst/>
                <a:gdLst>
                  <a:gd name="connsiteX0" fmla="*/ 114170 w 228916"/>
                  <a:gd name="connsiteY0" fmla="*/ 312820 h 445749"/>
                  <a:gd name="connsiteX1" fmla="*/ 93142 w 228916"/>
                  <a:gd name="connsiteY1" fmla="*/ 312820 h 445749"/>
                  <a:gd name="connsiteX2" fmla="*/ 92853 w 228916"/>
                  <a:gd name="connsiteY2" fmla="*/ 292658 h 445749"/>
                  <a:gd name="connsiteX3" fmla="*/ 97883 w 228916"/>
                  <a:gd name="connsiteY3" fmla="*/ 240377 h 445749"/>
                  <a:gd name="connsiteX4" fmla="*/ 117345 w 228916"/>
                  <a:gd name="connsiteY4" fmla="*/ 192714 h 445749"/>
                  <a:gd name="connsiteX5" fmla="*/ 141836 w 228916"/>
                  <a:gd name="connsiteY5" fmla="*/ 140309 h 445749"/>
                  <a:gd name="connsiteX6" fmla="*/ 147897 w 228916"/>
                  <a:gd name="connsiteY6" fmla="*/ 97099 h 445749"/>
                  <a:gd name="connsiteX7" fmla="*/ 133342 w 228916"/>
                  <a:gd name="connsiteY7" fmla="*/ 44406 h 445749"/>
                  <a:gd name="connsiteX8" fmla="*/ 95410 w 228916"/>
                  <a:gd name="connsiteY8" fmla="*/ 26264 h 445749"/>
                  <a:gd name="connsiteX9" fmla="*/ 64981 w 228916"/>
                  <a:gd name="connsiteY9" fmla="*/ 35500 h 445749"/>
                  <a:gd name="connsiteX10" fmla="*/ 52735 w 228916"/>
                  <a:gd name="connsiteY10" fmla="*/ 53972 h 445749"/>
                  <a:gd name="connsiteX11" fmla="*/ 61971 w 228916"/>
                  <a:gd name="connsiteY11" fmla="*/ 67537 h 445749"/>
                  <a:gd name="connsiteX12" fmla="*/ 82133 w 228916"/>
                  <a:gd name="connsiteY12" fmla="*/ 83122 h 445749"/>
                  <a:gd name="connsiteX13" fmla="*/ 89060 w 228916"/>
                  <a:gd name="connsiteY13" fmla="*/ 106170 h 445749"/>
                  <a:gd name="connsiteX14" fmla="*/ 76361 w 228916"/>
                  <a:gd name="connsiteY14" fmla="*/ 136722 h 445749"/>
                  <a:gd name="connsiteX15" fmla="*/ 46385 w 228916"/>
                  <a:gd name="connsiteY15" fmla="*/ 149710 h 445749"/>
                  <a:gd name="connsiteX16" fmla="*/ 13648 w 228916"/>
                  <a:gd name="connsiteY16" fmla="*/ 134867 h 445749"/>
                  <a:gd name="connsiteX17" fmla="*/ 0 w 228916"/>
                  <a:gd name="connsiteY17" fmla="*/ 95739 h 445749"/>
                  <a:gd name="connsiteX18" fmla="*/ 31583 w 228916"/>
                  <a:gd name="connsiteY18" fmla="*/ 28285 h 445749"/>
                  <a:gd name="connsiteX19" fmla="*/ 114170 w 228916"/>
                  <a:gd name="connsiteY19" fmla="*/ 0 h 445749"/>
                  <a:gd name="connsiteX20" fmla="*/ 196633 w 228916"/>
                  <a:gd name="connsiteY20" fmla="*/ 30552 h 445749"/>
                  <a:gd name="connsiteX21" fmla="*/ 228917 w 228916"/>
                  <a:gd name="connsiteY21" fmla="*/ 104273 h 445749"/>
                  <a:gd name="connsiteX22" fmla="*/ 223144 w 228916"/>
                  <a:gd name="connsiteY22" fmla="*/ 139279 h 445749"/>
                  <a:gd name="connsiteX23" fmla="*/ 207559 w 228916"/>
                  <a:gd name="connsiteY23" fmla="*/ 169666 h 445749"/>
                  <a:gd name="connsiteX24" fmla="*/ 170946 w 228916"/>
                  <a:gd name="connsiteY24" fmla="*/ 205084 h 445749"/>
                  <a:gd name="connsiteX25" fmla="*/ 134744 w 228916"/>
                  <a:gd name="connsiteY25" fmla="*/ 240666 h 445749"/>
                  <a:gd name="connsiteX26" fmla="*/ 119447 w 228916"/>
                  <a:gd name="connsiteY26" fmla="*/ 271507 h 445749"/>
                  <a:gd name="connsiteX27" fmla="*/ 114170 w 228916"/>
                  <a:gd name="connsiteY27" fmla="*/ 312820 h 445749"/>
                  <a:gd name="connsiteX28" fmla="*/ 104357 w 228916"/>
                  <a:gd name="connsiteY28" fmla="*/ 345970 h 445749"/>
                  <a:gd name="connsiteX29" fmla="*/ 139527 w 228916"/>
                  <a:gd name="connsiteY29" fmla="*/ 360525 h 445749"/>
                  <a:gd name="connsiteX30" fmla="*/ 153958 w 228916"/>
                  <a:gd name="connsiteY30" fmla="*/ 395860 h 445749"/>
                  <a:gd name="connsiteX31" fmla="*/ 139403 w 228916"/>
                  <a:gd name="connsiteY31" fmla="*/ 431195 h 445749"/>
                  <a:gd name="connsiteX32" fmla="*/ 104357 w 228916"/>
                  <a:gd name="connsiteY32" fmla="*/ 445750 h 445749"/>
                  <a:gd name="connsiteX33" fmla="*/ 69310 w 228916"/>
                  <a:gd name="connsiteY33" fmla="*/ 431195 h 445749"/>
                  <a:gd name="connsiteX34" fmla="*/ 54755 w 228916"/>
                  <a:gd name="connsiteY34" fmla="*/ 395860 h 445749"/>
                  <a:gd name="connsiteX35" fmla="*/ 69310 w 228916"/>
                  <a:gd name="connsiteY35" fmla="*/ 360525 h 445749"/>
                  <a:gd name="connsiteX36" fmla="*/ 104357 w 228916"/>
                  <a:gd name="connsiteY36" fmla="*/ 345970 h 44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8916" h="445749">
                    <a:moveTo>
                      <a:pt x="114170" y="312820"/>
                    </a:moveTo>
                    <a:lnTo>
                      <a:pt x="93142" y="312820"/>
                    </a:lnTo>
                    <a:lnTo>
                      <a:pt x="92853" y="292658"/>
                    </a:lnTo>
                    <a:cubicBezTo>
                      <a:pt x="92853" y="271713"/>
                      <a:pt x="94544" y="254314"/>
                      <a:pt x="97883" y="240377"/>
                    </a:cubicBezTo>
                    <a:cubicBezTo>
                      <a:pt x="101223" y="226441"/>
                      <a:pt x="107738" y="210567"/>
                      <a:pt x="117345" y="192714"/>
                    </a:cubicBezTo>
                    <a:cubicBezTo>
                      <a:pt x="130786" y="168140"/>
                      <a:pt x="138950" y="150658"/>
                      <a:pt x="141836" y="140309"/>
                    </a:cubicBezTo>
                    <a:cubicBezTo>
                      <a:pt x="145877" y="126085"/>
                      <a:pt x="147897" y="111695"/>
                      <a:pt x="147897" y="97099"/>
                    </a:cubicBezTo>
                    <a:cubicBezTo>
                      <a:pt x="147897" y="74051"/>
                      <a:pt x="143032" y="56487"/>
                      <a:pt x="133342" y="44406"/>
                    </a:cubicBezTo>
                    <a:cubicBezTo>
                      <a:pt x="123653" y="32325"/>
                      <a:pt x="110995" y="26264"/>
                      <a:pt x="95410" y="26264"/>
                    </a:cubicBezTo>
                    <a:cubicBezTo>
                      <a:pt x="83287" y="26264"/>
                      <a:pt x="73145" y="29357"/>
                      <a:pt x="64981" y="35500"/>
                    </a:cubicBezTo>
                    <a:cubicBezTo>
                      <a:pt x="56817" y="41643"/>
                      <a:pt x="52735" y="47787"/>
                      <a:pt x="52735" y="53972"/>
                    </a:cubicBezTo>
                    <a:cubicBezTo>
                      <a:pt x="52735" y="58960"/>
                      <a:pt x="55827" y="63496"/>
                      <a:pt x="61971" y="67537"/>
                    </a:cubicBezTo>
                    <a:cubicBezTo>
                      <a:pt x="72732" y="74463"/>
                      <a:pt x="79453" y="79659"/>
                      <a:pt x="82133" y="83122"/>
                    </a:cubicBezTo>
                    <a:cubicBezTo>
                      <a:pt x="86751" y="89678"/>
                      <a:pt x="89060" y="97347"/>
                      <a:pt x="89060" y="106170"/>
                    </a:cubicBezTo>
                    <a:cubicBezTo>
                      <a:pt x="89060" y="117880"/>
                      <a:pt x="84813" y="128064"/>
                      <a:pt x="76361" y="136722"/>
                    </a:cubicBezTo>
                    <a:cubicBezTo>
                      <a:pt x="67908" y="145381"/>
                      <a:pt x="57889" y="149710"/>
                      <a:pt x="46385" y="149710"/>
                    </a:cubicBezTo>
                    <a:cubicBezTo>
                      <a:pt x="33686" y="149710"/>
                      <a:pt x="22801" y="144762"/>
                      <a:pt x="13648" y="134867"/>
                    </a:cubicBezTo>
                    <a:cubicBezTo>
                      <a:pt x="4577" y="124889"/>
                      <a:pt x="0" y="111860"/>
                      <a:pt x="0" y="95739"/>
                    </a:cubicBezTo>
                    <a:cubicBezTo>
                      <a:pt x="0" y="69598"/>
                      <a:pt x="10514" y="47127"/>
                      <a:pt x="31583" y="28285"/>
                    </a:cubicBezTo>
                    <a:cubicBezTo>
                      <a:pt x="52611" y="9401"/>
                      <a:pt x="80154" y="0"/>
                      <a:pt x="114170" y="0"/>
                    </a:cubicBezTo>
                    <a:cubicBezTo>
                      <a:pt x="147609" y="0"/>
                      <a:pt x="175110" y="10184"/>
                      <a:pt x="196633" y="30552"/>
                    </a:cubicBezTo>
                    <a:cubicBezTo>
                      <a:pt x="218155" y="50920"/>
                      <a:pt x="228917" y="75494"/>
                      <a:pt x="228917" y="104273"/>
                    </a:cubicBezTo>
                    <a:cubicBezTo>
                      <a:pt x="228917" y="115983"/>
                      <a:pt x="226979" y="127652"/>
                      <a:pt x="223144" y="139279"/>
                    </a:cubicBezTo>
                    <a:cubicBezTo>
                      <a:pt x="219310" y="150906"/>
                      <a:pt x="214115" y="161049"/>
                      <a:pt x="207559" y="169666"/>
                    </a:cubicBezTo>
                    <a:cubicBezTo>
                      <a:pt x="201003" y="178325"/>
                      <a:pt x="188799" y="190117"/>
                      <a:pt x="170946" y="205084"/>
                    </a:cubicBezTo>
                    <a:cubicBezTo>
                      <a:pt x="153463" y="219679"/>
                      <a:pt x="141383" y="231554"/>
                      <a:pt x="134744" y="240666"/>
                    </a:cubicBezTo>
                    <a:cubicBezTo>
                      <a:pt x="128106" y="249778"/>
                      <a:pt x="123035" y="260086"/>
                      <a:pt x="119447" y="271507"/>
                    </a:cubicBezTo>
                    <a:cubicBezTo>
                      <a:pt x="115943" y="282928"/>
                      <a:pt x="114170" y="296699"/>
                      <a:pt x="114170" y="312820"/>
                    </a:cubicBezTo>
                    <a:close/>
                    <a:moveTo>
                      <a:pt x="104357" y="345970"/>
                    </a:moveTo>
                    <a:cubicBezTo>
                      <a:pt x="118211" y="345970"/>
                      <a:pt x="129920" y="350836"/>
                      <a:pt x="139527" y="360525"/>
                    </a:cubicBezTo>
                    <a:cubicBezTo>
                      <a:pt x="149134" y="370214"/>
                      <a:pt x="153958" y="382006"/>
                      <a:pt x="153958" y="395860"/>
                    </a:cubicBezTo>
                    <a:cubicBezTo>
                      <a:pt x="153958" y="409714"/>
                      <a:pt x="149093" y="421464"/>
                      <a:pt x="139403" y="431195"/>
                    </a:cubicBezTo>
                    <a:cubicBezTo>
                      <a:pt x="129714" y="440884"/>
                      <a:pt x="118004" y="445750"/>
                      <a:pt x="104357" y="445750"/>
                    </a:cubicBezTo>
                    <a:cubicBezTo>
                      <a:pt x="90709" y="445750"/>
                      <a:pt x="79041" y="440884"/>
                      <a:pt x="69310" y="431195"/>
                    </a:cubicBezTo>
                    <a:cubicBezTo>
                      <a:pt x="59621" y="421506"/>
                      <a:pt x="54755" y="409714"/>
                      <a:pt x="54755" y="395860"/>
                    </a:cubicBezTo>
                    <a:cubicBezTo>
                      <a:pt x="54755" y="382006"/>
                      <a:pt x="59621" y="370255"/>
                      <a:pt x="69310" y="360525"/>
                    </a:cubicBezTo>
                    <a:cubicBezTo>
                      <a:pt x="79041" y="350836"/>
                      <a:pt x="90709" y="345970"/>
                      <a:pt x="104357" y="345970"/>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3" name="Graphic 26">
                <a:extLst>
                  <a:ext uri="{FF2B5EF4-FFF2-40B4-BE49-F238E27FC236}">
                    <a16:creationId xmlns:a16="http://schemas.microsoft.com/office/drawing/2014/main" id="{93170D84-BE4B-4652-B83E-4FE87FEBD90D}"/>
                  </a:ext>
                </a:extLst>
              </p:cNvPr>
              <p:cNvSpPr/>
              <p:nvPr/>
            </p:nvSpPr>
            <p:spPr>
              <a:xfrm>
                <a:off x="4575128" y="2098307"/>
                <a:ext cx="623727" cy="1214527"/>
              </a:xfrm>
              <a:custGeom>
                <a:avLst/>
                <a:gdLst>
                  <a:gd name="connsiteX0" fmla="*/ 311077 w 623727"/>
                  <a:gd name="connsiteY0" fmla="*/ 852338 h 1214527"/>
                  <a:gd name="connsiteX1" fmla="*/ 253783 w 623727"/>
                  <a:gd name="connsiteY1" fmla="*/ 852338 h 1214527"/>
                  <a:gd name="connsiteX2" fmla="*/ 252996 w 623727"/>
                  <a:gd name="connsiteY2" fmla="*/ 797403 h 1214527"/>
                  <a:gd name="connsiteX3" fmla="*/ 266702 w 623727"/>
                  <a:gd name="connsiteY3" fmla="*/ 654953 h 1214527"/>
                  <a:gd name="connsiteX4" fmla="*/ 319728 w 623727"/>
                  <a:gd name="connsiteY4" fmla="*/ 525086 h 1214527"/>
                  <a:gd name="connsiteX5" fmla="*/ 386459 w 623727"/>
                  <a:gd name="connsiteY5" fmla="*/ 382299 h 1214527"/>
                  <a:gd name="connsiteX6" fmla="*/ 402974 w 623727"/>
                  <a:gd name="connsiteY6" fmla="*/ 264565 h 1214527"/>
                  <a:gd name="connsiteX7" fmla="*/ 363317 w 623727"/>
                  <a:gd name="connsiteY7" fmla="*/ 120992 h 1214527"/>
                  <a:gd name="connsiteX8" fmla="*/ 259961 w 623727"/>
                  <a:gd name="connsiteY8" fmla="*/ 71562 h 1214527"/>
                  <a:gd name="connsiteX9" fmla="*/ 177052 w 623727"/>
                  <a:gd name="connsiteY9" fmla="*/ 96726 h 1214527"/>
                  <a:gd name="connsiteX10" fmla="*/ 143687 w 623727"/>
                  <a:gd name="connsiteY10" fmla="*/ 147055 h 1214527"/>
                  <a:gd name="connsiteX11" fmla="*/ 168851 w 623727"/>
                  <a:gd name="connsiteY11" fmla="*/ 184016 h 1214527"/>
                  <a:gd name="connsiteX12" fmla="*/ 223787 w 623727"/>
                  <a:gd name="connsiteY12" fmla="*/ 226481 h 1214527"/>
                  <a:gd name="connsiteX13" fmla="*/ 242661 w 623727"/>
                  <a:gd name="connsiteY13" fmla="*/ 289280 h 1214527"/>
                  <a:gd name="connsiteX14" fmla="*/ 208059 w 623727"/>
                  <a:gd name="connsiteY14" fmla="*/ 372526 h 1214527"/>
                  <a:gd name="connsiteX15" fmla="*/ 126386 w 623727"/>
                  <a:gd name="connsiteY15" fmla="*/ 407913 h 1214527"/>
                  <a:gd name="connsiteX16" fmla="*/ 37185 w 623727"/>
                  <a:gd name="connsiteY16" fmla="*/ 367470 h 1214527"/>
                  <a:gd name="connsiteX17" fmla="*/ 0 w 623727"/>
                  <a:gd name="connsiteY17" fmla="*/ 260858 h 1214527"/>
                  <a:gd name="connsiteX18" fmla="*/ 86055 w 623727"/>
                  <a:gd name="connsiteY18" fmla="*/ 77067 h 1214527"/>
                  <a:gd name="connsiteX19" fmla="*/ 311077 w 623727"/>
                  <a:gd name="connsiteY19" fmla="*/ 0 h 1214527"/>
                  <a:gd name="connsiteX20" fmla="*/ 535763 w 623727"/>
                  <a:gd name="connsiteY20" fmla="*/ 83245 h 1214527"/>
                  <a:gd name="connsiteX21" fmla="*/ 623728 w 623727"/>
                  <a:gd name="connsiteY21" fmla="*/ 284113 h 1214527"/>
                  <a:gd name="connsiteX22" fmla="*/ 608000 w 623727"/>
                  <a:gd name="connsiteY22" fmla="*/ 379491 h 1214527"/>
                  <a:gd name="connsiteX23" fmla="*/ 565534 w 623727"/>
                  <a:gd name="connsiteY23" fmla="*/ 462287 h 1214527"/>
                  <a:gd name="connsiteX24" fmla="*/ 465773 w 623727"/>
                  <a:gd name="connsiteY24" fmla="*/ 558788 h 1214527"/>
                  <a:gd name="connsiteX25" fmla="*/ 367136 w 623727"/>
                  <a:gd name="connsiteY25" fmla="*/ 655739 h 1214527"/>
                  <a:gd name="connsiteX26" fmla="*/ 325457 w 623727"/>
                  <a:gd name="connsiteY26" fmla="*/ 739771 h 1214527"/>
                  <a:gd name="connsiteX27" fmla="*/ 311077 w 623727"/>
                  <a:gd name="connsiteY27" fmla="*/ 852338 h 1214527"/>
                  <a:gd name="connsiteX28" fmla="*/ 284340 w 623727"/>
                  <a:gd name="connsiteY28" fmla="*/ 942661 h 1214527"/>
                  <a:gd name="connsiteX29" fmla="*/ 380168 w 623727"/>
                  <a:gd name="connsiteY29" fmla="*/ 982317 h 1214527"/>
                  <a:gd name="connsiteX30" fmla="*/ 419488 w 623727"/>
                  <a:gd name="connsiteY30" fmla="*/ 1078594 h 1214527"/>
                  <a:gd name="connsiteX31" fmla="*/ 379831 w 623727"/>
                  <a:gd name="connsiteY31" fmla="*/ 1174871 h 1214527"/>
                  <a:gd name="connsiteX32" fmla="*/ 284340 w 623727"/>
                  <a:gd name="connsiteY32" fmla="*/ 1214528 h 1214527"/>
                  <a:gd name="connsiteX33" fmla="*/ 188848 w 623727"/>
                  <a:gd name="connsiteY33" fmla="*/ 1174871 h 1214527"/>
                  <a:gd name="connsiteX34" fmla="*/ 149191 w 623727"/>
                  <a:gd name="connsiteY34" fmla="*/ 1078594 h 1214527"/>
                  <a:gd name="connsiteX35" fmla="*/ 188848 w 623727"/>
                  <a:gd name="connsiteY35" fmla="*/ 982317 h 1214527"/>
                  <a:gd name="connsiteX36" fmla="*/ 284340 w 623727"/>
                  <a:gd name="connsiteY36" fmla="*/ 942661 h 121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3727" h="1214527">
                    <a:moveTo>
                      <a:pt x="311077" y="852338"/>
                    </a:moveTo>
                    <a:lnTo>
                      <a:pt x="253783" y="852338"/>
                    </a:lnTo>
                    <a:lnTo>
                      <a:pt x="252996" y="797403"/>
                    </a:lnTo>
                    <a:cubicBezTo>
                      <a:pt x="252996" y="740333"/>
                      <a:pt x="257602" y="692925"/>
                      <a:pt x="266702" y="654953"/>
                    </a:cubicBezTo>
                    <a:cubicBezTo>
                      <a:pt x="275802" y="616981"/>
                      <a:pt x="293552" y="573730"/>
                      <a:pt x="319728" y="525086"/>
                    </a:cubicBezTo>
                    <a:cubicBezTo>
                      <a:pt x="356352" y="458130"/>
                      <a:pt x="378595" y="410497"/>
                      <a:pt x="386459" y="382299"/>
                    </a:cubicBezTo>
                    <a:cubicBezTo>
                      <a:pt x="397469" y="343541"/>
                      <a:pt x="402974" y="304334"/>
                      <a:pt x="402974" y="264565"/>
                    </a:cubicBezTo>
                    <a:cubicBezTo>
                      <a:pt x="402974" y="201766"/>
                      <a:pt x="389717" y="153908"/>
                      <a:pt x="363317" y="120992"/>
                    </a:cubicBezTo>
                    <a:cubicBezTo>
                      <a:pt x="336916" y="88076"/>
                      <a:pt x="302427" y="71562"/>
                      <a:pt x="259961" y="71562"/>
                    </a:cubicBezTo>
                    <a:cubicBezTo>
                      <a:pt x="226933" y="71562"/>
                      <a:pt x="199296" y="79987"/>
                      <a:pt x="177052" y="96726"/>
                    </a:cubicBezTo>
                    <a:cubicBezTo>
                      <a:pt x="154808" y="113465"/>
                      <a:pt x="143687" y="130204"/>
                      <a:pt x="143687" y="147055"/>
                    </a:cubicBezTo>
                    <a:cubicBezTo>
                      <a:pt x="143687" y="160649"/>
                      <a:pt x="152112" y="173006"/>
                      <a:pt x="168851" y="184016"/>
                    </a:cubicBezTo>
                    <a:cubicBezTo>
                      <a:pt x="198173" y="202889"/>
                      <a:pt x="216485" y="217044"/>
                      <a:pt x="223787" y="226481"/>
                    </a:cubicBezTo>
                    <a:cubicBezTo>
                      <a:pt x="236369" y="244344"/>
                      <a:pt x="242661" y="265239"/>
                      <a:pt x="242661" y="289280"/>
                    </a:cubicBezTo>
                    <a:cubicBezTo>
                      <a:pt x="242661" y="321185"/>
                      <a:pt x="231089" y="348934"/>
                      <a:pt x="208059" y="372526"/>
                    </a:cubicBezTo>
                    <a:cubicBezTo>
                      <a:pt x="185029" y="396117"/>
                      <a:pt x="157729" y="407913"/>
                      <a:pt x="126386" y="407913"/>
                    </a:cubicBezTo>
                    <a:cubicBezTo>
                      <a:pt x="91784" y="407913"/>
                      <a:pt x="62126" y="394432"/>
                      <a:pt x="37185" y="367470"/>
                    </a:cubicBezTo>
                    <a:cubicBezTo>
                      <a:pt x="12470" y="340283"/>
                      <a:pt x="0" y="304783"/>
                      <a:pt x="0" y="260858"/>
                    </a:cubicBezTo>
                    <a:cubicBezTo>
                      <a:pt x="0" y="189633"/>
                      <a:pt x="28647" y="128407"/>
                      <a:pt x="86055" y="77067"/>
                    </a:cubicBezTo>
                    <a:cubicBezTo>
                      <a:pt x="143349" y="25614"/>
                      <a:pt x="218395" y="0"/>
                      <a:pt x="311077" y="0"/>
                    </a:cubicBezTo>
                    <a:cubicBezTo>
                      <a:pt x="402187" y="0"/>
                      <a:pt x="477120" y="27748"/>
                      <a:pt x="535763" y="83245"/>
                    </a:cubicBezTo>
                    <a:cubicBezTo>
                      <a:pt x="594406" y="138742"/>
                      <a:pt x="623728" y="205698"/>
                      <a:pt x="623728" y="284113"/>
                    </a:cubicBezTo>
                    <a:cubicBezTo>
                      <a:pt x="623728" y="316018"/>
                      <a:pt x="618447" y="347810"/>
                      <a:pt x="608000" y="379491"/>
                    </a:cubicBezTo>
                    <a:cubicBezTo>
                      <a:pt x="597552" y="411171"/>
                      <a:pt x="583396" y="438807"/>
                      <a:pt x="565534" y="462287"/>
                    </a:cubicBezTo>
                    <a:cubicBezTo>
                      <a:pt x="547671" y="485879"/>
                      <a:pt x="514418" y="518008"/>
                      <a:pt x="465773" y="558788"/>
                    </a:cubicBezTo>
                    <a:cubicBezTo>
                      <a:pt x="418140" y="598557"/>
                      <a:pt x="385224" y="630912"/>
                      <a:pt x="367136" y="655739"/>
                    </a:cubicBezTo>
                    <a:cubicBezTo>
                      <a:pt x="349049" y="680567"/>
                      <a:pt x="335231" y="708652"/>
                      <a:pt x="325457" y="739771"/>
                    </a:cubicBezTo>
                    <a:cubicBezTo>
                      <a:pt x="315908" y="770890"/>
                      <a:pt x="311077" y="808412"/>
                      <a:pt x="311077" y="852338"/>
                    </a:cubicBezTo>
                    <a:close/>
                    <a:moveTo>
                      <a:pt x="284340" y="942661"/>
                    </a:moveTo>
                    <a:cubicBezTo>
                      <a:pt x="322087" y="942661"/>
                      <a:pt x="353992" y="955917"/>
                      <a:pt x="380168" y="982317"/>
                    </a:cubicBezTo>
                    <a:cubicBezTo>
                      <a:pt x="406344" y="1008718"/>
                      <a:pt x="419488" y="1040847"/>
                      <a:pt x="419488" y="1078594"/>
                    </a:cubicBezTo>
                    <a:cubicBezTo>
                      <a:pt x="419488" y="1116341"/>
                      <a:pt x="406232" y="1148358"/>
                      <a:pt x="379831" y="1174871"/>
                    </a:cubicBezTo>
                    <a:cubicBezTo>
                      <a:pt x="353431" y="1201271"/>
                      <a:pt x="321525" y="1214528"/>
                      <a:pt x="284340" y="1214528"/>
                    </a:cubicBezTo>
                    <a:cubicBezTo>
                      <a:pt x="247154" y="1214528"/>
                      <a:pt x="215361" y="1201271"/>
                      <a:pt x="188848" y="1174871"/>
                    </a:cubicBezTo>
                    <a:cubicBezTo>
                      <a:pt x="162448" y="1148471"/>
                      <a:pt x="149191" y="1116341"/>
                      <a:pt x="149191" y="1078594"/>
                    </a:cubicBezTo>
                    <a:cubicBezTo>
                      <a:pt x="149191" y="1040847"/>
                      <a:pt x="162448" y="1008830"/>
                      <a:pt x="188848" y="982317"/>
                    </a:cubicBezTo>
                    <a:cubicBezTo>
                      <a:pt x="215361" y="955917"/>
                      <a:pt x="247154" y="942661"/>
                      <a:pt x="284340" y="942661"/>
                    </a:cubicBezTo>
                    <a:close/>
                  </a:path>
                </a:pathLst>
              </a:custGeom>
              <a:grpFill/>
              <a:ln w="25916" cap="flat">
                <a:noFill/>
                <a:prstDash val="solid"/>
                <a:miter/>
              </a:ln>
              <a:scene3d>
                <a:camera prst="perspectiveLeft">
                  <a:rot lat="0" lon="720000" rev="0"/>
                </a:camera>
                <a:lightRig rig="threePt" dir="t"/>
              </a:scene3d>
            </p:spPr>
            <p:txBody>
              <a:bodyPr rtlCol="0" anchor="ctr"/>
              <a:lstStyle/>
              <a:p>
                <a:endParaRPr lang="en-US"/>
              </a:p>
            </p:txBody>
          </p:sp>
          <p:sp>
            <p:nvSpPr>
              <p:cNvPr id="84" name="Graphic 27">
                <a:extLst>
                  <a:ext uri="{FF2B5EF4-FFF2-40B4-BE49-F238E27FC236}">
                    <a16:creationId xmlns:a16="http://schemas.microsoft.com/office/drawing/2014/main" id="{53AA3788-ED64-4E85-8172-67DBABF06554}"/>
                  </a:ext>
                </a:extLst>
              </p:cNvPr>
              <p:cNvSpPr/>
              <p:nvPr/>
            </p:nvSpPr>
            <p:spPr>
              <a:xfrm>
                <a:off x="3785857" y="1347537"/>
                <a:ext cx="388151" cy="755811"/>
              </a:xfrm>
              <a:custGeom>
                <a:avLst/>
                <a:gdLst>
                  <a:gd name="connsiteX0" fmla="*/ 193586 w 388151"/>
                  <a:gd name="connsiteY0" fmla="*/ 530417 h 755811"/>
                  <a:gd name="connsiteX1" fmla="*/ 157931 w 388151"/>
                  <a:gd name="connsiteY1" fmla="*/ 530417 h 755811"/>
                  <a:gd name="connsiteX2" fmla="*/ 157442 w 388151"/>
                  <a:gd name="connsiteY2" fmla="*/ 496230 h 755811"/>
                  <a:gd name="connsiteX3" fmla="*/ 165971 w 388151"/>
                  <a:gd name="connsiteY3" fmla="*/ 407583 h 755811"/>
                  <a:gd name="connsiteX4" fmla="*/ 198969 w 388151"/>
                  <a:gd name="connsiteY4" fmla="*/ 326765 h 755811"/>
                  <a:gd name="connsiteX5" fmla="*/ 240497 w 388151"/>
                  <a:gd name="connsiteY5" fmla="*/ 237908 h 755811"/>
                  <a:gd name="connsiteX6" fmla="*/ 250774 w 388151"/>
                  <a:gd name="connsiteY6" fmla="*/ 164641 h 755811"/>
                  <a:gd name="connsiteX7" fmla="*/ 226095 w 388151"/>
                  <a:gd name="connsiteY7" fmla="*/ 75294 h 755811"/>
                  <a:gd name="connsiteX8" fmla="*/ 161776 w 388151"/>
                  <a:gd name="connsiteY8" fmla="*/ 44533 h 755811"/>
                  <a:gd name="connsiteX9" fmla="*/ 110181 w 388151"/>
                  <a:gd name="connsiteY9" fmla="*/ 60194 h 755811"/>
                  <a:gd name="connsiteX10" fmla="*/ 89417 w 388151"/>
                  <a:gd name="connsiteY10" fmla="*/ 91514 h 755811"/>
                  <a:gd name="connsiteX11" fmla="*/ 105078 w 388151"/>
                  <a:gd name="connsiteY11" fmla="*/ 114515 h 755811"/>
                  <a:gd name="connsiteX12" fmla="*/ 139265 w 388151"/>
                  <a:gd name="connsiteY12" fmla="*/ 140941 h 755811"/>
                  <a:gd name="connsiteX13" fmla="*/ 151010 w 388151"/>
                  <a:gd name="connsiteY13" fmla="*/ 180022 h 755811"/>
                  <a:gd name="connsiteX14" fmla="*/ 129477 w 388151"/>
                  <a:gd name="connsiteY14" fmla="*/ 231826 h 755811"/>
                  <a:gd name="connsiteX15" fmla="*/ 78651 w 388151"/>
                  <a:gd name="connsiteY15" fmla="*/ 253848 h 755811"/>
                  <a:gd name="connsiteX16" fmla="*/ 23141 w 388151"/>
                  <a:gd name="connsiteY16" fmla="*/ 228680 h 755811"/>
                  <a:gd name="connsiteX17" fmla="*/ 0 w 388151"/>
                  <a:gd name="connsiteY17" fmla="*/ 162334 h 755811"/>
                  <a:gd name="connsiteX18" fmla="*/ 53553 w 388151"/>
                  <a:gd name="connsiteY18" fmla="*/ 47959 h 755811"/>
                  <a:gd name="connsiteX19" fmla="*/ 193586 w 388151"/>
                  <a:gd name="connsiteY19" fmla="*/ 0 h 755811"/>
                  <a:gd name="connsiteX20" fmla="*/ 333410 w 388151"/>
                  <a:gd name="connsiteY20" fmla="*/ 51804 h 755811"/>
                  <a:gd name="connsiteX21" fmla="*/ 388151 w 388151"/>
                  <a:gd name="connsiteY21" fmla="*/ 176806 h 755811"/>
                  <a:gd name="connsiteX22" fmla="*/ 378364 w 388151"/>
                  <a:gd name="connsiteY22" fmla="*/ 236160 h 755811"/>
                  <a:gd name="connsiteX23" fmla="*/ 351937 w 388151"/>
                  <a:gd name="connsiteY23" fmla="*/ 287685 h 755811"/>
                  <a:gd name="connsiteX24" fmla="*/ 289855 w 388151"/>
                  <a:gd name="connsiteY24" fmla="*/ 347739 h 755811"/>
                  <a:gd name="connsiteX25" fmla="*/ 228472 w 388151"/>
                  <a:gd name="connsiteY25" fmla="*/ 408072 h 755811"/>
                  <a:gd name="connsiteX26" fmla="*/ 202535 w 388151"/>
                  <a:gd name="connsiteY26" fmla="*/ 460366 h 755811"/>
                  <a:gd name="connsiteX27" fmla="*/ 193586 w 388151"/>
                  <a:gd name="connsiteY27" fmla="*/ 530417 h 755811"/>
                  <a:gd name="connsiteX28" fmla="*/ 176947 w 388151"/>
                  <a:gd name="connsiteY28" fmla="*/ 586626 h 755811"/>
                  <a:gd name="connsiteX29" fmla="*/ 236582 w 388151"/>
                  <a:gd name="connsiteY29" fmla="*/ 611304 h 755811"/>
                  <a:gd name="connsiteX30" fmla="*/ 261051 w 388151"/>
                  <a:gd name="connsiteY30" fmla="*/ 671218 h 755811"/>
                  <a:gd name="connsiteX31" fmla="*/ 236372 w 388151"/>
                  <a:gd name="connsiteY31" fmla="*/ 731132 h 755811"/>
                  <a:gd name="connsiteX32" fmla="*/ 176947 w 388151"/>
                  <a:gd name="connsiteY32" fmla="*/ 755811 h 755811"/>
                  <a:gd name="connsiteX33" fmla="*/ 117522 w 388151"/>
                  <a:gd name="connsiteY33" fmla="*/ 731132 h 755811"/>
                  <a:gd name="connsiteX34" fmla="*/ 92843 w 388151"/>
                  <a:gd name="connsiteY34" fmla="*/ 671218 h 755811"/>
                  <a:gd name="connsiteX35" fmla="*/ 117522 w 388151"/>
                  <a:gd name="connsiteY35" fmla="*/ 611304 h 755811"/>
                  <a:gd name="connsiteX36" fmla="*/ 176947 w 388151"/>
                  <a:gd name="connsiteY36" fmla="*/ 586626 h 75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1" h="755811">
                    <a:moveTo>
                      <a:pt x="193586" y="530417"/>
                    </a:moveTo>
                    <a:lnTo>
                      <a:pt x="157931" y="530417"/>
                    </a:lnTo>
                    <a:lnTo>
                      <a:pt x="157442" y="496230"/>
                    </a:lnTo>
                    <a:cubicBezTo>
                      <a:pt x="157442" y="460715"/>
                      <a:pt x="160308" y="431213"/>
                      <a:pt x="165971" y="407583"/>
                    </a:cubicBezTo>
                    <a:cubicBezTo>
                      <a:pt x="171634" y="383953"/>
                      <a:pt x="182680" y="357037"/>
                      <a:pt x="198969" y="326765"/>
                    </a:cubicBezTo>
                    <a:cubicBezTo>
                      <a:pt x="221761" y="285098"/>
                      <a:pt x="235603" y="255456"/>
                      <a:pt x="240497" y="237908"/>
                    </a:cubicBezTo>
                    <a:cubicBezTo>
                      <a:pt x="247349" y="213789"/>
                      <a:pt x="250774" y="189390"/>
                      <a:pt x="250774" y="164641"/>
                    </a:cubicBezTo>
                    <a:cubicBezTo>
                      <a:pt x="250774" y="125561"/>
                      <a:pt x="242525" y="95778"/>
                      <a:pt x="226095" y="75294"/>
                    </a:cubicBezTo>
                    <a:cubicBezTo>
                      <a:pt x="209666" y="54810"/>
                      <a:pt x="188203" y="44533"/>
                      <a:pt x="161776" y="44533"/>
                    </a:cubicBezTo>
                    <a:cubicBezTo>
                      <a:pt x="141222" y="44533"/>
                      <a:pt x="124024" y="49777"/>
                      <a:pt x="110181" y="60194"/>
                    </a:cubicBezTo>
                    <a:cubicBezTo>
                      <a:pt x="96339" y="70610"/>
                      <a:pt x="89417" y="81027"/>
                      <a:pt x="89417" y="91514"/>
                    </a:cubicBezTo>
                    <a:cubicBezTo>
                      <a:pt x="89417" y="99973"/>
                      <a:pt x="94661" y="107663"/>
                      <a:pt x="105078" y="114515"/>
                    </a:cubicBezTo>
                    <a:cubicBezTo>
                      <a:pt x="123325" y="126260"/>
                      <a:pt x="134720" y="135069"/>
                      <a:pt x="139265" y="140941"/>
                    </a:cubicBezTo>
                    <a:cubicBezTo>
                      <a:pt x="147095" y="152057"/>
                      <a:pt x="151010" y="165061"/>
                      <a:pt x="151010" y="180022"/>
                    </a:cubicBezTo>
                    <a:cubicBezTo>
                      <a:pt x="151010" y="199876"/>
                      <a:pt x="143809" y="217144"/>
                      <a:pt x="129477" y="231826"/>
                    </a:cubicBezTo>
                    <a:cubicBezTo>
                      <a:pt x="115145" y="246507"/>
                      <a:pt x="98156" y="253848"/>
                      <a:pt x="78651" y="253848"/>
                    </a:cubicBezTo>
                    <a:cubicBezTo>
                      <a:pt x="57118" y="253848"/>
                      <a:pt x="38661" y="245459"/>
                      <a:pt x="23141" y="228680"/>
                    </a:cubicBezTo>
                    <a:cubicBezTo>
                      <a:pt x="7760" y="211761"/>
                      <a:pt x="0" y="189669"/>
                      <a:pt x="0" y="162334"/>
                    </a:cubicBezTo>
                    <a:cubicBezTo>
                      <a:pt x="0" y="118010"/>
                      <a:pt x="17828" y="79909"/>
                      <a:pt x="53553" y="47959"/>
                    </a:cubicBezTo>
                    <a:cubicBezTo>
                      <a:pt x="89208" y="15940"/>
                      <a:pt x="135909" y="0"/>
                      <a:pt x="193586" y="0"/>
                    </a:cubicBezTo>
                    <a:cubicBezTo>
                      <a:pt x="250285" y="0"/>
                      <a:pt x="296916" y="17268"/>
                      <a:pt x="333410" y="51804"/>
                    </a:cubicBezTo>
                    <a:cubicBezTo>
                      <a:pt x="369904" y="86340"/>
                      <a:pt x="388151" y="128008"/>
                      <a:pt x="388151" y="176806"/>
                    </a:cubicBezTo>
                    <a:cubicBezTo>
                      <a:pt x="388151" y="196660"/>
                      <a:pt x="384865" y="216445"/>
                      <a:pt x="378364" y="236160"/>
                    </a:cubicBezTo>
                    <a:cubicBezTo>
                      <a:pt x="371862" y="255875"/>
                      <a:pt x="363053" y="273074"/>
                      <a:pt x="351937" y="287685"/>
                    </a:cubicBezTo>
                    <a:cubicBezTo>
                      <a:pt x="340821" y="302366"/>
                      <a:pt x="320127" y="322361"/>
                      <a:pt x="289855" y="347739"/>
                    </a:cubicBezTo>
                    <a:cubicBezTo>
                      <a:pt x="260212" y="372487"/>
                      <a:pt x="239728" y="392622"/>
                      <a:pt x="228472" y="408072"/>
                    </a:cubicBezTo>
                    <a:cubicBezTo>
                      <a:pt x="217216" y="423523"/>
                      <a:pt x="208617" y="441000"/>
                      <a:pt x="202535" y="460366"/>
                    </a:cubicBezTo>
                    <a:cubicBezTo>
                      <a:pt x="196592" y="479731"/>
                      <a:pt x="193586" y="503082"/>
                      <a:pt x="193586" y="530417"/>
                    </a:cubicBezTo>
                    <a:close/>
                    <a:moveTo>
                      <a:pt x="176947" y="586626"/>
                    </a:moveTo>
                    <a:cubicBezTo>
                      <a:pt x="200438" y="586626"/>
                      <a:pt x="220293" y="594875"/>
                      <a:pt x="236582" y="611304"/>
                    </a:cubicBezTo>
                    <a:cubicBezTo>
                      <a:pt x="252872" y="627734"/>
                      <a:pt x="261051" y="647728"/>
                      <a:pt x="261051" y="671218"/>
                    </a:cubicBezTo>
                    <a:cubicBezTo>
                      <a:pt x="261051" y="694709"/>
                      <a:pt x="252802" y="714633"/>
                      <a:pt x="236372" y="731132"/>
                    </a:cubicBezTo>
                    <a:cubicBezTo>
                      <a:pt x="219943" y="747562"/>
                      <a:pt x="200088" y="755811"/>
                      <a:pt x="176947" y="755811"/>
                    </a:cubicBezTo>
                    <a:cubicBezTo>
                      <a:pt x="153806" y="755811"/>
                      <a:pt x="134021" y="747562"/>
                      <a:pt x="117522" y="731132"/>
                    </a:cubicBezTo>
                    <a:cubicBezTo>
                      <a:pt x="101093" y="714703"/>
                      <a:pt x="92843" y="694709"/>
                      <a:pt x="92843" y="671218"/>
                    </a:cubicBezTo>
                    <a:cubicBezTo>
                      <a:pt x="92843" y="647728"/>
                      <a:pt x="101093" y="627803"/>
                      <a:pt x="117522" y="611304"/>
                    </a:cubicBezTo>
                    <a:cubicBezTo>
                      <a:pt x="134021" y="594875"/>
                      <a:pt x="153806" y="586626"/>
                      <a:pt x="176947" y="586626"/>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85" name="Graphic 36">
                <a:extLst>
                  <a:ext uri="{FF2B5EF4-FFF2-40B4-BE49-F238E27FC236}">
                    <a16:creationId xmlns:a16="http://schemas.microsoft.com/office/drawing/2014/main" id="{215C990F-5736-452D-93B9-EDBCF1B8C387}"/>
                  </a:ext>
                </a:extLst>
              </p:cNvPr>
              <p:cNvSpPr/>
              <p:nvPr/>
            </p:nvSpPr>
            <p:spPr>
              <a:xfrm>
                <a:off x="4180490" y="3734605"/>
                <a:ext cx="540838" cy="1053119"/>
              </a:xfrm>
              <a:custGeom>
                <a:avLst/>
                <a:gdLst>
                  <a:gd name="connsiteX0" fmla="*/ 269737 w 540838"/>
                  <a:gd name="connsiteY0" fmla="*/ 739064 h 1053119"/>
                  <a:gd name="connsiteX1" fmla="*/ 220056 w 540838"/>
                  <a:gd name="connsiteY1" fmla="*/ 739064 h 1053119"/>
                  <a:gd name="connsiteX2" fmla="*/ 219375 w 540838"/>
                  <a:gd name="connsiteY2" fmla="*/ 691429 h 1053119"/>
                  <a:gd name="connsiteX3" fmla="*/ 231259 w 540838"/>
                  <a:gd name="connsiteY3" fmla="*/ 567911 h 1053119"/>
                  <a:gd name="connsiteX4" fmla="*/ 277238 w 540838"/>
                  <a:gd name="connsiteY4" fmla="*/ 455303 h 1053119"/>
                  <a:gd name="connsiteX5" fmla="*/ 335101 w 540838"/>
                  <a:gd name="connsiteY5" fmla="*/ 331493 h 1053119"/>
                  <a:gd name="connsiteX6" fmla="*/ 349421 w 540838"/>
                  <a:gd name="connsiteY6" fmla="*/ 229405 h 1053119"/>
                  <a:gd name="connsiteX7" fmla="*/ 315034 w 540838"/>
                  <a:gd name="connsiteY7" fmla="*/ 104913 h 1053119"/>
                  <a:gd name="connsiteX8" fmla="*/ 225414 w 540838"/>
                  <a:gd name="connsiteY8" fmla="*/ 62051 h 1053119"/>
                  <a:gd name="connsiteX9" fmla="*/ 153523 w 540838"/>
                  <a:gd name="connsiteY9" fmla="*/ 83872 h 1053119"/>
                  <a:gd name="connsiteX10" fmla="*/ 124592 w 540838"/>
                  <a:gd name="connsiteY10" fmla="*/ 127512 h 1053119"/>
                  <a:gd name="connsiteX11" fmla="*/ 146412 w 540838"/>
                  <a:gd name="connsiteY11" fmla="*/ 159561 h 1053119"/>
                  <a:gd name="connsiteX12" fmla="*/ 194047 w 540838"/>
                  <a:gd name="connsiteY12" fmla="*/ 196382 h 1053119"/>
                  <a:gd name="connsiteX13" fmla="*/ 210413 w 540838"/>
                  <a:gd name="connsiteY13" fmla="*/ 250836 h 1053119"/>
                  <a:gd name="connsiteX14" fmla="*/ 180409 w 540838"/>
                  <a:gd name="connsiteY14" fmla="*/ 323018 h 1053119"/>
                  <a:gd name="connsiteX15" fmla="*/ 109590 w 540838"/>
                  <a:gd name="connsiteY15" fmla="*/ 353702 h 1053119"/>
                  <a:gd name="connsiteX16" fmla="*/ 32244 w 540838"/>
                  <a:gd name="connsiteY16" fmla="*/ 318634 h 1053119"/>
                  <a:gd name="connsiteX17" fmla="*/ 0 w 540838"/>
                  <a:gd name="connsiteY17" fmla="*/ 226190 h 1053119"/>
                  <a:gd name="connsiteX18" fmla="*/ 74619 w 540838"/>
                  <a:gd name="connsiteY18" fmla="*/ 66825 h 1053119"/>
                  <a:gd name="connsiteX19" fmla="*/ 269737 w 540838"/>
                  <a:gd name="connsiteY19" fmla="*/ 0 h 1053119"/>
                  <a:gd name="connsiteX20" fmla="*/ 464564 w 540838"/>
                  <a:gd name="connsiteY20" fmla="*/ 72182 h 1053119"/>
                  <a:gd name="connsiteX21" fmla="*/ 540838 w 540838"/>
                  <a:gd name="connsiteY21" fmla="*/ 246355 h 1053119"/>
                  <a:gd name="connsiteX22" fmla="*/ 527200 w 540838"/>
                  <a:gd name="connsiteY22" fmla="*/ 329057 h 1053119"/>
                  <a:gd name="connsiteX23" fmla="*/ 490378 w 540838"/>
                  <a:gd name="connsiteY23" fmla="*/ 400850 h 1053119"/>
                  <a:gd name="connsiteX24" fmla="*/ 403875 w 540838"/>
                  <a:gd name="connsiteY24" fmla="*/ 484527 h 1053119"/>
                  <a:gd name="connsiteX25" fmla="*/ 318346 w 540838"/>
                  <a:gd name="connsiteY25" fmla="*/ 568593 h 1053119"/>
                  <a:gd name="connsiteX26" fmla="*/ 282206 w 540838"/>
                  <a:gd name="connsiteY26" fmla="*/ 641457 h 1053119"/>
                  <a:gd name="connsiteX27" fmla="*/ 269737 w 540838"/>
                  <a:gd name="connsiteY27" fmla="*/ 739064 h 1053119"/>
                  <a:gd name="connsiteX28" fmla="*/ 246553 w 540838"/>
                  <a:gd name="connsiteY28" fmla="*/ 817383 h 1053119"/>
                  <a:gd name="connsiteX29" fmla="*/ 329646 w 540838"/>
                  <a:gd name="connsiteY29" fmla="*/ 851769 h 1053119"/>
                  <a:gd name="connsiteX30" fmla="*/ 363741 w 540838"/>
                  <a:gd name="connsiteY30" fmla="*/ 935251 h 1053119"/>
                  <a:gd name="connsiteX31" fmla="*/ 329354 w 540838"/>
                  <a:gd name="connsiteY31" fmla="*/ 1018733 h 1053119"/>
                  <a:gd name="connsiteX32" fmla="*/ 246553 w 540838"/>
                  <a:gd name="connsiteY32" fmla="*/ 1053120 h 1053119"/>
                  <a:gd name="connsiteX33" fmla="*/ 163752 w 540838"/>
                  <a:gd name="connsiteY33" fmla="*/ 1018733 h 1053119"/>
                  <a:gd name="connsiteX34" fmla="*/ 129365 w 540838"/>
                  <a:gd name="connsiteY34" fmla="*/ 935251 h 1053119"/>
                  <a:gd name="connsiteX35" fmla="*/ 163752 w 540838"/>
                  <a:gd name="connsiteY35" fmla="*/ 851769 h 1053119"/>
                  <a:gd name="connsiteX36" fmla="*/ 246553 w 540838"/>
                  <a:gd name="connsiteY36" fmla="*/ 817383 h 105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0838" h="1053119">
                    <a:moveTo>
                      <a:pt x="269737" y="739064"/>
                    </a:moveTo>
                    <a:lnTo>
                      <a:pt x="220056" y="739064"/>
                    </a:lnTo>
                    <a:lnTo>
                      <a:pt x="219375" y="691429"/>
                    </a:lnTo>
                    <a:cubicBezTo>
                      <a:pt x="219375" y="641944"/>
                      <a:pt x="223369" y="600836"/>
                      <a:pt x="231259" y="567911"/>
                    </a:cubicBezTo>
                    <a:cubicBezTo>
                      <a:pt x="239149" y="534986"/>
                      <a:pt x="254541" y="497482"/>
                      <a:pt x="277238" y="455303"/>
                    </a:cubicBezTo>
                    <a:cubicBezTo>
                      <a:pt x="308995" y="397246"/>
                      <a:pt x="328283" y="355943"/>
                      <a:pt x="335101" y="331493"/>
                    </a:cubicBezTo>
                    <a:cubicBezTo>
                      <a:pt x="344648" y="297885"/>
                      <a:pt x="349421" y="263889"/>
                      <a:pt x="349421" y="229405"/>
                    </a:cubicBezTo>
                    <a:cubicBezTo>
                      <a:pt x="349421" y="174952"/>
                      <a:pt x="337926" y="133454"/>
                      <a:pt x="315034" y="104913"/>
                    </a:cubicBezTo>
                    <a:cubicBezTo>
                      <a:pt x="292142" y="76371"/>
                      <a:pt x="262236" y="62051"/>
                      <a:pt x="225414" y="62051"/>
                    </a:cubicBezTo>
                    <a:cubicBezTo>
                      <a:pt x="196775" y="62051"/>
                      <a:pt x="172811" y="69357"/>
                      <a:pt x="153523" y="83872"/>
                    </a:cubicBezTo>
                    <a:cubicBezTo>
                      <a:pt x="134235" y="98386"/>
                      <a:pt x="124592" y="112900"/>
                      <a:pt x="124592" y="127512"/>
                    </a:cubicBezTo>
                    <a:cubicBezTo>
                      <a:pt x="124592" y="139299"/>
                      <a:pt x="131897" y="150014"/>
                      <a:pt x="146412" y="159561"/>
                    </a:cubicBezTo>
                    <a:cubicBezTo>
                      <a:pt x="171837" y="175926"/>
                      <a:pt x="187715" y="188200"/>
                      <a:pt x="194047" y="196382"/>
                    </a:cubicBezTo>
                    <a:cubicBezTo>
                      <a:pt x="204957" y="211871"/>
                      <a:pt x="210413" y="229989"/>
                      <a:pt x="210413" y="250836"/>
                    </a:cubicBezTo>
                    <a:cubicBezTo>
                      <a:pt x="210413" y="278501"/>
                      <a:pt x="200379" y="302561"/>
                      <a:pt x="180409" y="323018"/>
                    </a:cubicBezTo>
                    <a:cubicBezTo>
                      <a:pt x="160440" y="343474"/>
                      <a:pt x="136768" y="353702"/>
                      <a:pt x="109590" y="353702"/>
                    </a:cubicBezTo>
                    <a:cubicBezTo>
                      <a:pt x="79587" y="353702"/>
                      <a:pt x="53870" y="342013"/>
                      <a:pt x="32244" y="318634"/>
                    </a:cubicBezTo>
                    <a:cubicBezTo>
                      <a:pt x="10813" y="295061"/>
                      <a:pt x="0" y="264278"/>
                      <a:pt x="0" y="226190"/>
                    </a:cubicBezTo>
                    <a:cubicBezTo>
                      <a:pt x="0" y="164431"/>
                      <a:pt x="24840" y="111342"/>
                      <a:pt x="74619" y="66825"/>
                    </a:cubicBezTo>
                    <a:cubicBezTo>
                      <a:pt x="124299" y="22210"/>
                      <a:pt x="189371" y="0"/>
                      <a:pt x="269737" y="0"/>
                    </a:cubicBezTo>
                    <a:cubicBezTo>
                      <a:pt x="348739" y="0"/>
                      <a:pt x="413714" y="24061"/>
                      <a:pt x="464564" y="72182"/>
                    </a:cubicBezTo>
                    <a:cubicBezTo>
                      <a:pt x="515413" y="120304"/>
                      <a:pt x="540838" y="178361"/>
                      <a:pt x="540838" y="246355"/>
                    </a:cubicBezTo>
                    <a:cubicBezTo>
                      <a:pt x="540838" y="274020"/>
                      <a:pt x="536260" y="301587"/>
                      <a:pt x="527200" y="329057"/>
                    </a:cubicBezTo>
                    <a:cubicBezTo>
                      <a:pt x="518141" y="356527"/>
                      <a:pt x="505867" y="380491"/>
                      <a:pt x="490378" y="400850"/>
                    </a:cubicBezTo>
                    <a:cubicBezTo>
                      <a:pt x="474889" y="421306"/>
                      <a:pt x="446055" y="449166"/>
                      <a:pt x="403875" y="484527"/>
                    </a:cubicBezTo>
                    <a:cubicBezTo>
                      <a:pt x="362572" y="519010"/>
                      <a:pt x="334030" y="547065"/>
                      <a:pt x="318346" y="568593"/>
                    </a:cubicBezTo>
                    <a:cubicBezTo>
                      <a:pt x="302663" y="590121"/>
                      <a:pt x="290681" y="614474"/>
                      <a:pt x="282206" y="641457"/>
                    </a:cubicBezTo>
                    <a:cubicBezTo>
                      <a:pt x="273926" y="668440"/>
                      <a:pt x="269737" y="700976"/>
                      <a:pt x="269737" y="739064"/>
                    </a:cubicBezTo>
                    <a:close/>
                    <a:moveTo>
                      <a:pt x="246553" y="817383"/>
                    </a:moveTo>
                    <a:cubicBezTo>
                      <a:pt x="279284" y="817383"/>
                      <a:pt x="306949" y="828877"/>
                      <a:pt x="329646" y="851769"/>
                    </a:cubicBezTo>
                    <a:cubicBezTo>
                      <a:pt x="352344" y="874661"/>
                      <a:pt x="363741" y="902521"/>
                      <a:pt x="363741" y="935251"/>
                    </a:cubicBezTo>
                    <a:cubicBezTo>
                      <a:pt x="363741" y="967982"/>
                      <a:pt x="352246" y="995744"/>
                      <a:pt x="329354" y="1018733"/>
                    </a:cubicBezTo>
                    <a:cubicBezTo>
                      <a:pt x="306462" y="1041625"/>
                      <a:pt x="278797" y="1053120"/>
                      <a:pt x="246553" y="1053120"/>
                    </a:cubicBezTo>
                    <a:cubicBezTo>
                      <a:pt x="214309" y="1053120"/>
                      <a:pt x="186741" y="1041625"/>
                      <a:pt x="163752" y="1018733"/>
                    </a:cubicBezTo>
                    <a:cubicBezTo>
                      <a:pt x="140860" y="995841"/>
                      <a:pt x="129365" y="967982"/>
                      <a:pt x="129365" y="935251"/>
                    </a:cubicBezTo>
                    <a:cubicBezTo>
                      <a:pt x="129365" y="902521"/>
                      <a:pt x="140860" y="874758"/>
                      <a:pt x="163752" y="851769"/>
                    </a:cubicBezTo>
                    <a:cubicBezTo>
                      <a:pt x="186741" y="828877"/>
                      <a:pt x="214309" y="817383"/>
                      <a:pt x="246553" y="817383"/>
                    </a:cubicBezTo>
                    <a:close/>
                  </a:path>
                </a:pathLst>
              </a:custGeom>
              <a:grpFill/>
              <a:ln w="22382" cap="flat">
                <a:noFill/>
                <a:prstDash val="solid"/>
                <a:miter/>
              </a:ln>
              <a:scene3d>
                <a:camera prst="perspectiveLeft">
                  <a:rot lat="0" lon="720000" rev="0"/>
                </a:camera>
                <a:lightRig rig="threePt" dir="t"/>
              </a:scene3d>
            </p:spPr>
            <p:txBody>
              <a:bodyPr rtlCol="0" anchor="ctr"/>
              <a:lstStyle/>
              <a:p>
                <a:endParaRPr lang="en-US"/>
              </a:p>
            </p:txBody>
          </p:sp>
          <p:sp>
            <p:nvSpPr>
              <p:cNvPr id="86" name="Graphic 35">
                <a:extLst>
                  <a:ext uri="{FF2B5EF4-FFF2-40B4-BE49-F238E27FC236}">
                    <a16:creationId xmlns:a16="http://schemas.microsoft.com/office/drawing/2014/main" id="{96346670-8DE6-4B1E-A224-1C776C37BCB7}"/>
                  </a:ext>
                </a:extLst>
              </p:cNvPr>
              <p:cNvSpPr/>
              <p:nvPr/>
            </p:nvSpPr>
            <p:spPr>
              <a:xfrm>
                <a:off x="3612600" y="3291840"/>
                <a:ext cx="273640" cy="532832"/>
              </a:xfrm>
              <a:custGeom>
                <a:avLst/>
                <a:gdLst>
                  <a:gd name="connsiteX0" fmla="*/ 136475 w 273640"/>
                  <a:gd name="connsiteY0" fmla="*/ 373934 h 532832"/>
                  <a:gd name="connsiteX1" fmla="*/ 111339 w 273640"/>
                  <a:gd name="connsiteY1" fmla="*/ 373934 h 532832"/>
                  <a:gd name="connsiteX2" fmla="*/ 110994 w 273640"/>
                  <a:gd name="connsiteY2" fmla="*/ 349833 h 532832"/>
                  <a:gd name="connsiteX3" fmla="*/ 117007 w 273640"/>
                  <a:gd name="connsiteY3" fmla="*/ 287338 h 532832"/>
                  <a:gd name="connsiteX4" fmla="*/ 140270 w 273640"/>
                  <a:gd name="connsiteY4" fmla="*/ 230363 h 532832"/>
                  <a:gd name="connsiteX5" fmla="*/ 169547 w 273640"/>
                  <a:gd name="connsiteY5" fmla="*/ 167721 h 532832"/>
                  <a:gd name="connsiteX6" fmla="*/ 176792 w 273640"/>
                  <a:gd name="connsiteY6" fmla="*/ 116069 h 532832"/>
                  <a:gd name="connsiteX7" fmla="*/ 159393 w 273640"/>
                  <a:gd name="connsiteY7" fmla="*/ 53081 h 532832"/>
                  <a:gd name="connsiteX8" fmla="*/ 114050 w 273640"/>
                  <a:gd name="connsiteY8" fmla="*/ 31395 h 532832"/>
                  <a:gd name="connsiteX9" fmla="*/ 77676 w 273640"/>
                  <a:gd name="connsiteY9" fmla="*/ 42435 h 532832"/>
                  <a:gd name="connsiteX10" fmla="*/ 63038 w 273640"/>
                  <a:gd name="connsiteY10" fmla="*/ 64516 h 532832"/>
                  <a:gd name="connsiteX11" fmla="*/ 74078 w 273640"/>
                  <a:gd name="connsiteY11" fmla="*/ 80731 h 532832"/>
                  <a:gd name="connsiteX12" fmla="*/ 98179 w 273640"/>
                  <a:gd name="connsiteY12" fmla="*/ 99361 h 532832"/>
                  <a:gd name="connsiteX13" fmla="*/ 106459 w 273640"/>
                  <a:gd name="connsiteY13" fmla="*/ 126912 h 532832"/>
                  <a:gd name="connsiteX14" fmla="*/ 91279 w 273640"/>
                  <a:gd name="connsiteY14" fmla="*/ 163433 h 532832"/>
                  <a:gd name="connsiteX15" fmla="*/ 55448 w 273640"/>
                  <a:gd name="connsiteY15" fmla="*/ 178958 h 532832"/>
                  <a:gd name="connsiteX16" fmla="*/ 16314 w 273640"/>
                  <a:gd name="connsiteY16" fmla="*/ 161215 h 532832"/>
                  <a:gd name="connsiteX17" fmla="*/ 0 w 273640"/>
                  <a:gd name="connsiteY17" fmla="*/ 114442 h 532832"/>
                  <a:gd name="connsiteX18" fmla="*/ 37754 w 273640"/>
                  <a:gd name="connsiteY18" fmla="*/ 33810 h 532832"/>
                  <a:gd name="connsiteX19" fmla="*/ 136475 w 273640"/>
                  <a:gd name="connsiteY19" fmla="*/ 0 h 532832"/>
                  <a:gd name="connsiteX20" fmla="*/ 235049 w 273640"/>
                  <a:gd name="connsiteY20" fmla="*/ 36521 h 532832"/>
                  <a:gd name="connsiteX21" fmla="*/ 273640 w 273640"/>
                  <a:gd name="connsiteY21" fmla="*/ 124645 h 532832"/>
                  <a:gd name="connsiteX22" fmla="*/ 266740 w 273640"/>
                  <a:gd name="connsiteY22" fmla="*/ 166488 h 532832"/>
                  <a:gd name="connsiteX23" fmla="*/ 248110 w 273640"/>
                  <a:gd name="connsiteY23" fmla="*/ 202812 h 532832"/>
                  <a:gd name="connsiteX24" fmla="*/ 204343 w 273640"/>
                  <a:gd name="connsiteY24" fmla="*/ 245149 h 532832"/>
                  <a:gd name="connsiteX25" fmla="*/ 161069 w 273640"/>
                  <a:gd name="connsiteY25" fmla="*/ 287683 h 532832"/>
                  <a:gd name="connsiteX26" fmla="*/ 142784 w 273640"/>
                  <a:gd name="connsiteY26" fmla="*/ 324549 h 532832"/>
                  <a:gd name="connsiteX27" fmla="*/ 136475 w 273640"/>
                  <a:gd name="connsiteY27" fmla="*/ 373934 h 532832"/>
                  <a:gd name="connsiteX28" fmla="*/ 124745 w 273640"/>
                  <a:gd name="connsiteY28" fmla="*/ 413560 h 532832"/>
                  <a:gd name="connsiteX29" fmla="*/ 166786 w 273640"/>
                  <a:gd name="connsiteY29" fmla="*/ 430958 h 532832"/>
                  <a:gd name="connsiteX30" fmla="*/ 184037 w 273640"/>
                  <a:gd name="connsiteY30" fmla="*/ 473196 h 532832"/>
                  <a:gd name="connsiteX31" fmla="*/ 166639 w 273640"/>
                  <a:gd name="connsiteY31" fmla="*/ 515434 h 532832"/>
                  <a:gd name="connsiteX32" fmla="*/ 124745 w 273640"/>
                  <a:gd name="connsiteY32" fmla="*/ 532832 h 532832"/>
                  <a:gd name="connsiteX33" fmla="*/ 82851 w 273640"/>
                  <a:gd name="connsiteY33" fmla="*/ 515434 h 532832"/>
                  <a:gd name="connsiteX34" fmla="*/ 65453 w 273640"/>
                  <a:gd name="connsiteY34" fmla="*/ 473196 h 532832"/>
                  <a:gd name="connsiteX35" fmla="*/ 82851 w 273640"/>
                  <a:gd name="connsiteY35" fmla="*/ 430958 h 532832"/>
                  <a:gd name="connsiteX36" fmla="*/ 124745 w 273640"/>
                  <a:gd name="connsiteY36" fmla="*/ 413560 h 5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3640" h="532832">
                    <a:moveTo>
                      <a:pt x="136475" y="373934"/>
                    </a:moveTo>
                    <a:lnTo>
                      <a:pt x="111339" y="373934"/>
                    </a:lnTo>
                    <a:lnTo>
                      <a:pt x="110994" y="349833"/>
                    </a:lnTo>
                    <a:cubicBezTo>
                      <a:pt x="110994" y="324795"/>
                      <a:pt x="113015" y="303997"/>
                      <a:pt x="117007" y="287338"/>
                    </a:cubicBezTo>
                    <a:cubicBezTo>
                      <a:pt x="120999" y="270679"/>
                      <a:pt x="128786" y="251704"/>
                      <a:pt x="140270" y="230363"/>
                    </a:cubicBezTo>
                    <a:cubicBezTo>
                      <a:pt x="156338" y="200989"/>
                      <a:pt x="166096" y="180091"/>
                      <a:pt x="169547" y="167721"/>
                    </a:cubicBezTo>
                    <a:cubicBezTo>
                      <a:pt x="174377" y="150717"/>
                      <a:pt x="176792" y="133516"/>
                      <a:pt x="176792" y="116069"/>
                    </a:cubicBezTo>
                    <a:cubicBezTo>
                      <a:pt x="176792" y="88518"/>
                      <a:pt x="170976" y="67522"/>
                      <a:pt x="159393" y="53081"/>
                    </a:cubicBezTo>
                    <a:cubicBezTo>
                      <a:pt x="147811" y="38640"/>
                      <a:pt x="132680" y="31395"/>
                      <a:pt x="114050" y="31395"/>
                    </a:cubicBezTo>
                    <a:cubicBezTo>
                      <a:pt x="99559" y="31395"/>
                      <a:pt x="87435" y="35092"/>
                      <a:pt x="77676" y="42435"/>
                    </a:cubicBezTo>
                    <a:cubicBezTo>
                      <a:pt x="67917" y="49779"/>
                      <a:pt x="63038" y="57123"/>
                      <a:pt x="63038" y="64516"/>
                    </a:cubicBezTo>
                    <a:cubicBezTo>
                      <a:pt x="63038" y="70479"/>
                      <a:pt x="66734" y="75901"/>
                      <a:pt x="74078" y="80731"/>
                    </a:cubicBezTo>
                    <a:cubicBezTo>
                      <a:pt x="86942" y="89011"/>
                      <a:pt x="94976" y="95221"/>
                      <a:pt x="98179" y="99361"/>
                    </a:cubicBezTo>
                    <a:cubicBezTo>
                      <a:pt x="103699" y="107197"/>
                      <a:pt x="106459" y="116365"/>
                      <a:pt x="106459" y="126912"/>
                    </a:cubicBezTo>
                    <a:cubicBezTo>
                      <a:pt x="106459" y="140909"/>
                      <a:pt x="101383" y="153083"/>
                      <a:pt x="91279" y="163433"/>
                    </a:cubicBezTo>
                    <a:cubicBezTo>
                      <a:pt x="81175" y="173783"/>
                      <a:pt x="69199" y="178958"/>
                      <a:pt x="55448" y="178958"/>
                    </a:cubicBezTo>
                    <a:cubicBezTo>
                      <a:pt x="40267" y="178958"/>
                      <a:pt x="27256" y="173044"/>
                      <a:pt x="16314" y="161215"/>
                    </a:cubicBezTo>
                    <a:cubicBezTo>
                      <a:pt x="5471" y="149288"/>
                      <a:pt x="0" y="133713"/>
                      <a:pt x="0" y="114442"/>
                    </a:cubicBezTo>
                    <a:cubicBezTo>
                      <a:pt x="0" y="83195"/>
                      <a:pt x="12568" y="56334"/>
                      <a:pt x="37754" y="33810"/>
                    </a:cubicBezTo>
                    <a:cubicBezTo>
                      <a:pt x="62890" y="11237"/>
                      <a:pt x="95814" y="0"/>
                      <a:pt x="136475" y="0"/>
                    </a:cubicBezTo>
                    <a:cubicBezTo>
                      <a:pt x="176447" y="0"/>
                      <a:pt x="209321" y="12174"/>
                      <a:pt x="235049" y="36521"/>
                    </a:cubicBezTo>
                    <a:cubicBezTo>
                      <a:pt x="260776" y="60868"/>
                      <a:pt x="273640" y="90243"/>
                      <a:pt x="273640" y="124645"/>
                    </a:cubicBezTo>
                    <a:cubicBezTo>
                      <a:pt x="273640" y="138642"/>
                      <a:pt x="271324" y="152590"/>
                      <a:pt x="266740" y="166488"/>
                    </a:cubicBezTo>
                    <a:cubicBezTo>
                      <a:pt x="262156" y="180387"/>
                      <a:pt x="255946" y="192512"/>
                      <a:pt x="248110" y="202812"/>
                    </a:cubicBezTo>
                    <a:cubicBezTo>
                      <a:pt x="240273" y="213162"/>
                      <a:pt x="225684" y="227258"/>
                      <a:pt x="204343" y="245149"/>
                    </a:cubicBezTo>
                    <a:cubicBezTo>
                      <a:pt x="183445" y="262596"/>
                      <a:pt x="169004" y="276791"/>
                      <a:pt x="161069" y="287683"/>
                    </a:cubicBezTo>
                    <a:cubicBezTo>
                      <a:pt x="153134" y="298575"/>
                      <a:pt x="147072" y="310897"/>
                      <a:pt x="142784" y="324549"/>
                    </a:cubicBezTo>
                    <a:cubicBezTo>
                      <a:pt x="138594" y="338201"/>
                      <a:pt x="136475" y="354663"/>
                      <a:pt x="136475" y="373934"/>
                    </a:cubicBezTo>
                    <a:close/>
                    <a:moveTo>
                      <a:pt x="124745" y="413560"/>
                    </a:moveTo>
                    <a:cubicBezTo>
                      <a:pt x="141305" y="413560"/>
                      <a:pt x="155303" y="419376"/>
                      <a:pt x="166786" y="430958"/>
                    </a:cubicBezTo>
                    <a:cubicBezTo>
                      <a:pt x="178270" y="442540"/>
                      <a:pt x="184037" y="456636"/>
                      <a:pt x="184037" y="473196"/>
                    </a:cubicBezTo>
                    <a:cubicBezTo>
                      <a:pt x="184037" y="489756"/>
                      <a:pt x="178221" y="503803"/>
                      <a:pt x="166639" y="515434"/>
                    </a:cubicBezTo>
                    <a:cubicBezTo>
                      <a:pt x="155056" y="527016"/>
                      <a:pt x="141059" y="532832"/>
                      <a:pt x="124745" y="532832"/>
                    </a:cubicBezTo>
                    <a:cubicBezTo>
                      <a:pt x="108431" y="532832"/>
                      <a:pt x="94483" y="527016"/>
                      <a:pt x="82851" y="515434"/>
                    </a:cubicBezTo>
                    <a:cubicBezTo>
                      <a:pt x="71269" y="503852"/>
                      <a:pt x="65453" y="489756"/>
                      <a:pt x="65453" y="473196"/>
                    </a:cubicBezTo>
                    <a:cubicBezTo>
                      <a:pt x="65453" y="456636"/>
                      <a:pt x="71269" y="442589"/>
                      <a:pt x="82851" y="430958"/>
                    </a:cubicBezTo>
                    <a:cubicBezTo>
                      <a:pt x="94483" y="419376"/>
                      <a:pt x="108431" y="413560"/>
                      <a:pt x="124745" y="413560"/>
                    </a:cubicBezTo>
                    <a:close/>
                  </a:path>
                </a:pathLst>
              </a:custGeom>
              <a:grpFill/>
              <a:ln w="10995" cap="flat">
                <a:noFill/>
                <a:prstDash val="solid"/>
                <a:miter/>
              </a:ln>
              <a:scene3d>
                <a:camera prst="perspectiveLeft">
                  <a:rot lat="0" lon="720000" rev="0"/>
                </a:camera>
                <a:lightRig rig="threePt" dir="t"/>
              </a:scene3d>
            </p:spPr>
            <p:txBody>
              <a:bodyPr rtlCol="0" anchor="ctr"/>
              <a:lstStyle/>
              <a:p>
                <a:endParaRPr lang="en-US"/>
              </a:p>
            </p:txBody>
          </p:sp>
          <p:sp>
            <p:nvSpPr>
              <p:cNvPr id="87" name="Graphic 34">
                <a:extLst>
                  <a:ext uri="{FF2B5EF4-FFF2-40B4-BE49-F238E27FC236}">
                    <a16:creationId xmlns:a16="http://schemas.microsoft.com/office/drawing/2014/main" id="{587F490C-F614-4E22-B8D4-321B628D9667}"/>
                  </a:ext>
                </a:extLst>
              </p:cNvPr>
              <p:cNvSpPr/>
              <p:nvPr/>
            </p:nvSpPr>
            <p:spPr>
              <a:xfrm>
                <a:off x="3267875" y="2993457"/>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88" name="Graphic 28">
                <a:extLst>
                  <a:ext uri="{FF2B5EF4-FFF2-40B4-BE49-F238E27FC236}">
                    <a16:creationId xmlns:a16="http://schemas.microsoft.com/office/drawing/2014/main" id="{002BF483-473F-418D-9963-D0C890C87A70}"/>
                  </a:ext>
                </a:extLst>
              </p:cNvPr>
              <p:cNvSpPr/>
              <p:nvPr/>
            </p:nvSpPr>
            <p:spPr>
              <a:xfrm>
                <a:off x="2476821" y="1948429"/>
                <a:ext cx="502666" cy="978793"/>
              </a:xfrm>
              <a:custGeom>
                <a:avLst/>
                <a:gdLst>
                  <a:gd name="connsiteX0" fmla="*/ 250699 w 502666"/>
                  <a:gd name="connsiteY0" fmla="*/ 686903 h 978793"/>
                  <a:gd name="connsiteX1" fmla="*/ 204525 w 502666"/>
                  <a:gd name="connsiteY1" fmla="*/ 686903 h 978793"/>
                  <a:gd name="connsiteX2" fmla="*/ 203891 w 502666"/>
                  <a:gd name="connsiteY2" fmla="*/ 642631 h 978793"/>
                  <a:gd name="connsiteX3" fmla="*/ 214937 w 502666"/>
                  <a:gd name="connsiteY3" fmla="*/ 527830 h 978793"/>
                  <a:gd name="connsiteX4" fmla="*/ 257671 w 502666"/>
                  <a:gd name="connsiteY4" fmla="*/ 423169 h 978793"/>
                  <a:gd name="connsiteX5" fmla="*/ 311450 w 502666"/>
                  <a:gd name="connsiteY5" fmla="*/ 308097 h 978793"/>
                  <a:gd name="connsiteX6" fmla="*/ 324759 w 502666"/>
                  <a:gd name="connsiteY6" fmla="*/ 213214 h 978793"/>
                  <a:gd name="connsiteX7" fmla="*/ 292799 w 502666"/>
                  <a:gd name="connsiteY7" fmla="*/ 97508 h 978793"/>
                  <a:gd name="connsiteX8" fmla="*/ 209505 w 502666"/>
                  <a:gd name="connsiteY8" fmla="*/ 57672 h 978793"/>
                  <a:gd name="connsiteX9" fmla="*/ 142688 w 502666"/>
                  <a:gd name="connsiteY9" fmla="*/ 77952 h 978793"/>
                  <a:gd name="connsiteX10" fmla="*/ 115798 w 502666"/>
                  <a:gd name="connsiteY10" fmla="*/ 118513 h 978793"/>
                  <a:gd name="connsiteX11" fmla="*/ 136078 w 502666"/>
                  <a:gd name="connsiteY11" fmla="*/ 148299 h 978793"/>
                  <a:gd name="connsiteX12" fmla="*/ 180351 w 502666"/>
                  <a:gd name="connsiteY12" fmla="*/ 182522 h 978793"/>
                  <a:gd name="connsiteX13" fmla="*/ 195562 w 502666"/>
                  <a:gd name="connsiteY13" fmla="*/ 233132 h 978793"/>
                  <a:gd name="connsiteX14" fmla="*/ 167676 w 502666"/>
                  <a:gd name="connsiteY14" fmla="*/ 300220 h 978793"/>
                  <a:gd name="connsiteX15" fmla="*/ 101855 w 502666"/>
                  <a:gd name="connsiteY15" fmla="*/ 328739 h 978793"/>
                  <a:gd name="connsiteX16" fmla="*/ 29968 w 502666"/>
                  <a:gd name="connsiteY16" fmla="*/ 296146 h 978793"/>
                  <a:gd name="connsiteX17" fmla="*/ 0 w 502666"/>
                  <a:gd name="connsiteY17" fmla="*/ 210227 h 978793"/>
                  <a:gd name="connsiteX18" fmla="*/ 69352 w 502666"/>
                  <a:gd name="connsiteY18" fmla="*/ 62108 h 978793"/>
                  <a:gd name="connsiteX19" fmla="*/ 250699 w 502666"/>
                  <a:gd name="connsiteY19" fmla="*/ 0 h 978793"/>
                  <a:gd name="connsiteX20" fmla="*/ 431775 w 502666"/>
                  <a:gd name="connsiteY20" fmla="*/ 67088 h 978793"/>
                  <a:gd name="connsiteX21" fmla="*/ 502666 w 502666"/>
                  <a:gd name="connsiteY21" fmla="*/ 228968 h 978793"/>
                  <a:gd name="connsiteX22" fmla="*/ 489991 w 502666"/>
                  <a:gd name="connsiteY22" fmla="*/ 305833 h 978793"/>
                  <a:gd name="connsiteX23" fmla="*/ 455768 w 502666"/>
                  <a:gd name="connsiteY23" fmla="*/ 372559 h 978793"/>
                  <a:gd name="connsiteX24" fmla="*/ 375370 w 502666"/>
                  <a:gd name="connsiteY24" fmla="*/ 450330 h 978793"/>
                  <a:gd name="connsiteX25" fmla="*/ 295878 w 502666"/>
                  <a:gd name="connsiteY25" fmla="*/ 528464 h 978793"/>
                  <a:gd name="connsiteX26" fmla="*/ 262288 w 502666"/>
                  <a:gd name="connsiteY26" fmla="*/ 596185 h 978793"/>
                  <a:gd name="connsiteX27" fmla="*/ 250699 w 502666"/>
                  <a:gd name="connsiteY27" fmla="*/ 686903 h 978793"/>
                  <a:gd name="connsiteX28" fmla="*/ 229151 w 502666"/>
                  <a:gd name="connsiteY28" fmla="*/ 759695 h 978793"/>
                  <a:gd name="connsiteX29" fmla="*/ 306380 w 502666"/>
                  <a:gd name="connsiteY29" fmla="*/ 791654 h 978793"/>
                  <a:gd name="connsiteX30" fmla="*/ 338068 w 502666"/>
                  <a:gd name="connsiteY30" fmla="*/ 869244 h 978793"/>
                  <a:gd name="connsiteX31" fmla="*/ 306109 w 502666"/>
                  <a:gd name="connsiteY31" fmla="*/ 946834 h 978793"/>
                  <a:gd name="connsiteX32" fmla="*/ 229151 w 502666"/>
                  <a:gd name="connsiteY32" fmla="*/ 978794 h 978793"/>
                  <a:gd name="connsiteX33" fmla="*/ 152194 w 502666"/>
                  <a:gd name="connsiteY33" fmla="*/ 946834 h 978793"/>
                  <a:gd name="connsiteX34" fmla="*/ 120234 w 502666"/>
                  <a:gd name="connsiteY34" fmla="*/ 869244 h 978793"/>
                  <a:gd name="connsiteX35" fmla="*/ 152194 w 502666"/>
                  <a:gd name="connsiteY35" fmla="*/ 791654 h 978793"/>
                  <a:gd name="connsiteX36" fmla="*/ 229151 w 502666"/>
                  <a:gd name="connsiteY36" fmla="*/ 759695 h 9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2666" h="978793">
                    <a:moveTo>
                      <a:pt x="250699" y="686903"/>
                    </a:moveTo>
                    <a:lnTo>
                      <a:pt x="204525" y="686903"/>
                    </a:lnTo>
                    <a:lnTo>
                      <a:pt x="203891" y="642631"/>
                    </a:lnTo>
                    <a:cubicBezTo>
                      <a:pt x="203891" y="596638"/>
                      <a:pt x="207603" y="558431"/>
                      <a:pt x="214937" y="527830"/>
                    </a:cubicBezTo>
                    <a:cubicBezTo>
                      <a:pt x="222270" y="497228"/>
                      <a:pt x="236575" y="462372"/>
                      <a:pt x="257671" y="423169"/>
                    </a:cubicBezTo>
                    <a:cubicBezTo>
                      <a:pt x="287186" y="369209"/>
                      <a:pt x="305113" y="330822"/>
                      <a:pt x="311450" y="308097"/>
                    </a:cubicBezTo>
                    <a:cubicBezTo>
                      <a:pt x="320323" y="276862"/>
                      <a:pt x="324759" y="245264"/>
                      <a:pt x="324759" y="213214"/>
                    </a:cubicBezTo>
                    <a:cubicBezTo>
                      <a:pt x="324759" y="162604"/>
                      <a:pt x="314076" y="124035"/>
                      <a:pt x="292799" y="97508"/>
                    </a:cubicBezTo>
                    <a:cubicBezTo>
                      <a:pt x="271523" y="70981"/>
                      <a:pt x="243728" y="57672"/>
                      <a:pt x="209505" y="57672"/>
                    </a:cubicBezTo>
                    <a:cubicBezTo>
                      <a:pt x="182886" y="57672"/>
                      <a:pt x="160614" y="64462"/>
                      <a:pt x="142688" y="77952"/>
                    </a:cubicBezTo>
                    <a:cubicBezTo>
                      <a:pt x="124761" y="91442"/>
                      <a:pt x="115798" y="104932"/>
                      <a:pt x="115798" y="118513"/>
                    </a:cubicBezTo>
                    <a:cubicBezTo>
                      <a:pt x="115798" y="129468"/>
                      <a:pt x="122588" y="139427"/>
                      <a:pt x="136078" y="148299"/>
                    </a:cubicBezTo>
                    <a:cubicBezTo>
                      <a:pt x="159709" y="163510"/>
                      <a:pt x="174466" y="174917"/>
                      <a:pt x="180351" y="182522"/>
                    </a:cubicBezTo>
                    <a:cubicBezTo>
                      <a:pt x="190492" y="196918"/>
                      <a:pt x="195562" y="213758"/>
                      <a:pt x="195562" y="233132"/>
                    </a:cubicBezTo>
                    <a:cubicBezTo>
                      <a:pt x="195562" y="258845"/>
                      <a:pt x="186236" y="281207"/>
                      <a:pt x="167676" y="300220"/>
                    </a:cubicBezTo>
                    <a:cubicBezTo>
                      <a:pt x="149116" y="319233"/>
                      <a:pt x="127115" y="328739"/>
                      <a:pt x="101855" y="328739"/>
                    </a:cubicBezTo>
                    <a:cubicBezTo>
                      <a:pt x="73969" y="328739"/>
                      <a:pt x="50067" y="317875"/>
                      <a:pt x="29968" y="296146"/>
                    </a:cubicBezTo>
                    <a:cubicBezTo>
                      <a:pt x="10050" y="274236"/>
                      <a:pt x="0" y="245626"/>
                      <a:pt x="0" y="210227"/>
                    </a:cubicBezTo>
                    <a:cubicBezTo>
                      <a:pt x="0" y="152826"/>
                      <a:pt x="23087" y="103484"/>
                      <a:pt x="69352" y="62108"/>
                    </a:cubicBezTo>
                    <a:cubicBezTo>
                      <a:pt x="115526" y="20642"/>
                      <a:pt x="176006" y="0"/>
                      <a:pt x="250699" y="0"/>
                    </a:cubicBezTo>
                    <a:cubicBezTo>
                      <a:pt x="324126" y="0"/>
                      <a:pt x="384514" y="22363"/>
                      <a:pt x="431775" y="67088"/>
                    </a:cubicBezTo>
                    <a:cubicBezTo>
                      <a:pt x="479036" y="111813"/>
                      <a:pt x="502666" y="165773"/>
                      <a:pt x="502666" y="228968"/>
                    </a:cubicBezTo>
                    <a:cubicBezTo>
                      <a:pt x="502666" y="254680"/>
                      <a:pt x="498411" y="280302"/>
                      <a:pt x="489991" y="305833"/>
                    </a:cubicBezTo>
                    <a:cubicBezTo>
                      <a:pt x="481571" y="331365"/>
                      <a:pt x="470163" y="353637"/>
                      <a:pt x="455768" y="372559"/>
                    </a:cubicBezTo>
                    <a:cubicBezTo>
                      <a:pt x="441372" y="391572"/>
                      <a:pt x="414573" y="417465"/>
                      <a:pt x="375370" y="450330"/>
                    </a:cubicBezTo>
                    <a:cubicBezTo>
                      <a:pt x="336982" y="482380"/>
                      <a:pt x="310454" y="508455"/>
                      <a:pt x="295878" y="528464"/>
                    </a:cubicBezTo>
                    <a:cubicBezTo>
                      <a:pt x="281301" y="548472"/>
                      <a:pt x="270165" y="571107"/>
                      <a:pt x="262288" y="596185"/>
                    </a:cubicBezTo>
                    <a:cubicBezTo>
                      <a:pt x="254592" y="621264"/>
                      <a:pt x="250699" y="651503"/>
                      <a:pt x="250699" y="686903"/>
                    </a:cubicBezTo>
                    <a:close/>
                    <a:moveTo>
                      <a:pt x="229151" y="759695"/>
                    </a:moveTo>
                    <a:cubicBezTo>
                      <a:pt x="259572" y="759695"/>
                      <a:pt x="285285" y="770378"/>
                      <a:pt x="306380" y="791654"/>
                    </a:cubicBezTo>
                    <a:cubicBezTo>
                      <a:pt x="327475" y="812930"/>
                      <a:pt x="338068" y="838824"/>
                      <a:pt x="338068" y="869244"/>
                    </a:cubicBezTo>
                    <a:cubicBezTo>
                      <a:pt x="338068" y="899665"/>
                      <a:pt x="327385" y="925468"/>
                      <a:pt x="306109" y="946834"/>
                    </a:cubicBezTo>
                    <a:cubicBezTo>
                      <a:pt x="284832" y="968111"/>
                      <a:pt x="259119" y="978794"/>
                      <a:pt x="229151" y="978794"/>
                    </a:cubicBezTo>
                    <a:cubicBezTo>
                      <a:pt x="199183" y="978794"/>
                      <a:pt x="173561" y="968111"/>
                      <a:pt x="152194" y="946834"/>
                    </a:cubicBezTo>
                    <a:cubicBezTo>
                      <a:pt x="130918" y="925558"/>
                      <a:pt x="120234" y="899665"/>
                      <a:pt x="120234" y="869244"/>
                    </a:cubicBezTo>
                    <a:cubicBezTo>
                      <a:pt x="120234" y="838824"/>
                      <a:pt x="130918" y="813021"/>
                      <a:pt x="152194" y="791654"/>
                    </a:cubicBezTo>
                    <a:cubicBezTo>
                      <a:pt x="173561" y="770378"/>
                      <a:pt x="199183" y="759695"/>
                      <a:pt x="229151" y="759695"/>
                    </a:cubicBezTo>
                    <a:close/>
                  </a:path>
                </a:pathLst>
              </a:custGeom>
              <a:grpFill/>
              <a:ln w="20811" cap="flat">
                <a:noFill/>
                <a:prstDash val="solid"/>
                <a:miter/>
              </a:ln>
              <a:scene3d>
                <a:camera prst="perspectiveLeft">
                  <a:rot lat="0" lon="720000" rev="0"/>
                </a:camera>
                <a:lightRig rig="threePt" dir="t"/>
              </a:scene3d>
            </p:spPr>
            <p:txBody>
              <a:bodyPr rtlCol="0" anchor="ctr"/>
              <a:lstStyle/>
              <a:p>
                <a:endParaRPr lang="en-US"/>
              </a:p>
            </p:txBody>
          </p:sp>
          <p:sp>
            <p:nvSpPr>
              <p:cNvPr id="89" name="Graphic 29">
                <a:extLst>
                  <a:ext uri="{FF2B5EF4-FFF2-40B4-BE49-F238E27FC236}">
                    <a16:creationId xmlns:a16="http://schemas.microsoft.com/office/drawing/2014/main" id="{B39E307F-8D21-4799-8736-027349CCAE32}"/>
                  </a:ext>
                </a:extLst>
              </p:cNvPr>
              <p:cNvSpPr/>
              <p:nvPr/>
            </p:nvSpPr>
            <p:spPr>
              <a:xfrm>
                <a:off x="1706799" y="1159158"/>
                <a:ext cx="388152" cy="755812"/>
              </a:xfrm>
              <a:custGeom>
                <a:avLst/>
                <a:gdLst>
                  <a:gd name="connsiteX0" fmla="*/ 193587 w 388152"/>
                  <a:gd name="connsiteY0" fmla="*/ 530418 h 755812"/>
                  <a:gd name="connsiteX1" fmla="*/ 157932 w 388152"/>
                  <a:gd name="connsiteY1" fmla="*/ 530418 h 755812"/>
                  <a:gd name="connsiteX2" fmla="*/ 157442 w 388152"/>
                  <a:gd name="connsiteY2" fmla="*/ 496231 h 755812"/>
                  <a:gd name="connsiteX3" fmla="*/ 165971 w 388152"/>
                  <a:gd name="connsiteY3" fmla="*/ 407583 h 755812"/>
                  <a:gd name="connsiteX4" fmla="*/ 198970 w 388152"/>
                  <a:gd name="connsiteY4" fmla="*/ 326766 h 755812"/>
                  <a:gd name="connsiteX5" fmla="*/ 240498 w 388152"/>
                  <a:gd name="connsiteY5" fmla="*/ 237908 h 755812"/>
                  <a:gd name="connsiteX6" fmla="*/ 250775 w 388152"/>
                  <a:gd name="connsiteY6" fmla="*/ 164641 h 755812"/>
                  <a:gd name="connsiteX7" fmla="*/ 226096 w 388152"/>
                  <a:gd name="connsiteY7" fmla="*/ 75295 h 755812"/>
                  <a:gd name="connsiteX8" fmla="*/ 161777 w 388152"/>
                  <a:gd name="connsiteY8" fmla="*/ 44534 h 755812"/>
                  <a:gd name="connsiteX9" fmla="*/ 110182 w 388152"/>
                  <a:gd name="connsiteY9" fmla="*/ 60194 h 755812"/>
                  <a:gd name="connsiteX10" fmla="*/ 89418 w 388152"/>
                  <a:gd name="connsiteY10" fmla="*/ 91514 h 755812"/>
                  <a:gd name="connsiteX11" fmla="*/ 105078 w 388152"/>
                  <a:gd name="connsiteY11" fmla="*/ 114515 h 755812"/>
                  <a:gd name="connsiteX12" fmla="*/ 139265 w 388152"/>
                  <a:gd name="connsiteY12" fmla="*/ 140941 h 755812"/>
                  <a:gd name="connsiteX13" fmla="*/ 151010 w 388152"/>
                  <a:gd name="connsiteY13" fmla="*/ 180022 h 755812"/>
                  <a:gd name="connsiteX14" fmla="*/ 129477 w 388152"/>
                  <a:gd name="connsiteY14" fmla="*/ 231826 h 755812"/>
                  <a:gd name="connsiteX15" fmla="*/ 78651 w 388152"/>
                  <a:gd name="connsiteY15" fmla="*/ 253848 h 755812"/>
                  <a:gd name="connsiteX16" fmla="*/ 23141 w 388152"/>
                  <a:gd name="connsiteY16" fmla="*/ 228680 h 755812"/>
                  <a:gd name="connsiteX17" fmla="*/ 0 w 388152"/>
                  <a:gd name="connsiteY17" fmla="*/ 162334 h 755812"/>
                  <a:gd name="connsiteX18" fmla="*/ 53553 w 388152"/>
                  <a:gd name="connsiteY18" fmla="*/ 47959 h 755812"/>
                  <a:gd name="connsiteX19" fmla="*/ 193587 w 388152"/>
                  <a:gd name="connsiteY19" fmla="*/ 0 h 755812"/>
                  <a:gd name="connsiteX20" fmla="*/ 333411 w 388152"/>
                  <a:gd name="connsiteY20" fmla="*/ 51804 h 755812"/>
                  <a:gd name="connsiteX21" fmla="*/ 388152 w 388152"/>
                  <a:gd name="connsiteY21" fmla="*/ 176806 h 755812"/>
                  <a:gd name="connsiteX22" fmla="*/ 378365 w 388152"/>
                  <a:gd name="connsiteY22" fmla="*/ 236161 h 755812"/>
                  <a:gd name="connsiteX23" fmla="*/ 351938 w 388152"/>
                  <a:gd name="connsiteY23" fmla="*/ 287685 h 755812"/>
                  <a:gd name="connsiteX24" fmla="*/ 289856 w 388152"/>
                  <a:gd name="connsiteY24" fmla="*/ 347739 h 755812"/>
                  <a:gd name="connsiteX25" fmla="*/ 228473 w 388152"/>
                  <a:gd name="connsiteY25" fmla="*/ 408073 h 755812"/>
                  <a:gd name="connsiteX26" fmla="*/ 202535 w 388152"/>
                  <a:gd name="connsiteY26" fmla="*/ 460367 h 755812"/>
                  <a:gd name="connsiteX27" fmla="*/ 193587 w 388152"/>
                  <a:gd name="connsiteY27" fmla="*/ 530418 h 755812"/>
                  <a:gd name="connsiteX28" fmla="*/ 176948 w 388152"/>
                  <a:gd name="connsiteY28" fmla="*/ 586627 h 755812"/>
                  <a:gd name="connsiteX29" fmla="*/ 236583 w 388152"/>
                  <a:gd name="connsiteY29" fmla="*/ 611305 h 755812"/>
                  <a:gd name="connsiteX30" fmla="*/ 261052 w 388152"/>
                  <a:gd name="connsiteY30" fmla="*/ 671219 h 755812"/>
                  <a:gd name="connsiteX31" fmla="*/ 236373 w 388152"/>
                  <a:gd name="connsiteY31" fmla="*/ 731133 h 755812"/>
                  <a:gd name="connsiteX32" fmla="*/ 176948 w 388152"/>
                  <a:gd name="connsiteY32" fmla="*/ 755812 h 755812"/>
                  <a:gd name="connsiteX33" fmla="*/ 117522 w 388152"/>
                  <a:gd name="connsiteY33" fmla="*/ 731133 h 755812"/>
                  <a:gd name="connsiteX34" fmla="*/ 92843 w 388152"/>
                  <a:gd name="connsiteY34" fmla="*/ 671219 h 755812"/>
                  <a:gd name="connsiteX35" fmla="*/ 117522 w 388152"/>
                  <a:gd name="connsiteY35" fmla="*/ 611305 h 755812"/>
                  <a:gd name="connsiteX36" fmla="*/ 176948 w 388152"/>
                  <a:gd name="connsiteY36" fmla="*/ 586627 h 7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2" h="755812">
                    <a:moveTo>
                      <a:pt x="193587" y="530418"/>
                    </a:moveTo>
                    <a:lnTo>
                      <a:pt x="157932" y="530418"/>
                    </a:lnTo>
                    <a:lnTo>
                      <a:pt x="157442" y="496231"/>
                    </a:lnTo>
                    <a:cubicBezTo>
                      <a:pt x="157442" y="460716"/>
                      <a:pt x="160309" y="431213"/>
                      <a:pt x="165971" y="407583"/>
                    </a:cubicBezTo>
                    <a:cubicBezTo>
                      <a:pt x="171634" y="383953"/>
                      <a:pt x="182680" y="357037"/>
                      <a:pt x="198970" y="326766"/>
                    </a:cubicBezTo>
                    <a:cubicBezTo>
                      <a:pt x="221761" y="285099"/>
                      <a:pt x="235604" y="255456"/>
                      <a:pt x="240498" y="237908"/>
                    </a:cubicBezTo>
                    <a:cubicBezTo>
                      <a:pt x="247349" y="213789"/>
                      <a:pt x="250775" y="189390"/>
                      <a:pt x="250775" y="164641"/>
                    </a:cubicBezTo>
                    <a:cubicBezTo>
                      <a:pt x="250775" y="125561"/>
                      <a:pt x="242525" y="95779"/>
                      <a:pt x="226096" y="75295"/>
                    </a:cubicBezTo>
                    <a:cubicBezTo>
                      <a:pt x="209667" y="54811"/>
                      <a:pt x="188203" y="44534"/>
                      <a:pt x="161777" y="44534"/>
                    </a:cubicBezTo>
                    <a:cubicBezTo>
                      <a:pt x="141223" y="44534"/>
                      <a:pt x="124024" y="49777"/>
                      <a:pt x="110182" y="60194"/>
                    </a:cubicBezTo>
                    <a:cubicBezTo>
                      <a:pt x="96339" y="70611"/>
                      <a:pt x="89418" y="81027"/>
                      <a:pt x="89418" y="91514"/>
                    </a:cubicBezTo>
                    <a:cubicBezTo>
                      <a:pt x="89418" y="99973"/>
                      <a:pt x="94661" y="107664"/>
                      <a:pt x="105078" y="114515"/>
                    </a:cubicBezTo>
                    <a:cubicBezTo>
                      <a:pt x="123325" y="126260"/>
                      <a:pt x="134721" y="135069"/>
                      <a:pt x="139265" y="140941"/>
                    </a:cubicBezTo>
                    <a:cubicBezTo>
                      <a:pt x="147095" y="152057"/>
                      <a:pt x="151010" y="165061"/>
                      <a:pt x="151010" y="180022"/>
                    </a:cubicBezTo>
                    <a:cubicBezTo>
                      <a:pt x="151010" y="199877"/>
                      <a:pt x="143809" y="217145"/>
                      <a:pt x="129477" y="231826"/>
                    </a:cubicBezTo>
                    <a:cubicBezTo>
                      <a:pt x="115145" y="246508"/>
                      <a:pt x="98157" y="253848"/>
                      <a:pt x="78651" y="253848"/>
                    </a:cubicBezTo>
                    <a:cubicBezTo>
                      <a:pt x="57118" y="253848"/>
                      <a:pt x="38661" y="245459"/>
                      <a:pt x="23141" y="228680"/>
                    </a:cubicBezTo>
                    <a:cubicBezTo>
                      <a:pt x="7760" y="211762"/>
                      <a:pt x="0" y="189670"/>
                      <a:pt x="0" y="162334"/>
                    </a:cubicBezTo>
                    <a:cubicBezTo>
                      <a:pt x="0" y="118010"/>
                      <a:pt x="17828" y="79909"/>
                      <a:pt x="53553" y="47959"/>
                    </a:cubicBezTo>
                    <a:cubicBezTo>
                      <a:pt x="89208" y="15940"/>
                      <a:pt x="135909" y="0"/>
                      <a:pt x="193587" y="0"/>
                    </a:cubicBezTo>
                    <a:cubicBezTo>
                      <a:pt x="250285" y="0"/>
                      <a:pt x="296917" y="17268"/>
                      <a:pt x="333411" y="51804"/>
                    </a:cubicBezTo>
                    <a:cubicBezTo>
                      <a:pt x="369905" y="86341"/>
                      <a:pt x="388152" y="128008"/>
                      <a:pt x="388152" y="176806"/>
                    </a:cubicBezTo>
                    <a:cubicBezTo>
                      <a:pt x="388152" y="196661"/>
                      <a:pt x="384866" y="216446"/>
                      <a:pt x="378365" y="236161"/>
                    </a:cubicBezTo>
                    <a:cubicBezTo>
                      <a:pt x="371863" y="255876"/>
                      <a:pt x="363054" y="273074"/>
                      <a:pt x="351938" y="287685"/>
                    </a:cubicBezTo>
                    <a:cubicBezTo>
                      <a:pt x="340822" y="302367"/>
                      <a:pt x="320128" y="322361"/>
                      <a:pt x="289856" y="347739"/>
                    </a:cubicBezTo>
                    <a:cubicBezTo>
                      <a:pt x="260213" y="372488"/>
                      <a:pt x="239729" y="392622"/>
                      <a:pt x="228473" y="408073"/>
                    </a:cubicBezTo>
                    <a:cubicBezTo>
                      <a:pt x="217217" y="423523"/>
                      <a:pt x="208618" y="441001"/>
                      <a:pt x="202535" y="460367"/>
                    </a:cubicBezTo>
                    <a:cubicBezTo>
                      <a:pt x="196593" y="479732"/>
                      <a:pt x="193587" y="503082"/>
                      <a:pt x="193587" y="530418"/>
                    </a:cubicBezTo>
                    <a:close/>
                    <a:moveTo>
                      <a:pt x="176948" y="586627"/>
                    </a:moveTo>
                    <a:cubicBezTo>
                      <a:pt x="200438" y="586627"/>
                      <a:pt x="220293" y="594876"/>
                      <a:pt x="236583" y="611305"/>
                    </a:cubicBezTo>
                    <a:cubicBezTo>
                      <a:pt x="252872" y="627734"/>
                      <a:pt x="261052" y="647729"/>
                      <a:pt x="261052" y="671219"/>
                    </a:cubicBezTo>
                    <a:cubicBezTo>
                      <a:pt x="261052" y="694710"/>
                      <a:pt x="252802" y="714634"/>
                      <a:pt x="236373" y="731133"/>
                    </a:cubicBezTo>
                    <a:cubicBezTo>
                      <a:pt x="219944" y="747563"/>
                      <a:pt x="200089" y="755812"/>
                      <a:pt x="176948" y="755812"/>
                    </a:cubicBezTo>
                    <a:cubicBezTo>
                      <a:pt x="153807" y="755812"/>
                      <a:pt x="134022" y="747563"/>
                      <a:pt x="117522" y="731133"/>
                    </a:cubicBezTo>
                    <a:cubicBezTo>
                      <a:pt x="101093" y="714704"/>
                      <a:pt x="92843" y="694710"/>
                      <a:pt x="92843" y="671219"/>
                    </a:cubicBezTo>
                    <a:cubicBezTo>
                      <a:pt x="92843" y="647729"/>
                      <a:pt x="101093" y="627804"/>
                      <a:pt x="117522" y="611305"/>
                    </a:cubicBezTo>
                    <a:cubicBezTo>
                      <a:pt x="134022" y="594876"/>
                      <a:pt x="153807" y="586627"/>
                      <a:pt x="176948" y="586627"/>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90" name="Graphic 37">
                <a:extLst>
                  <a:ext uri="{FF2B5EF4-FFF2-40B4-BE49-F238E27FC236}">
                    <a16:creationId xmlns:a16="http://schemas.microsoft.com/office/drawing/2014/main" id="{17FE0B7A-1191-42CD-BC93-A499E151FF2F}"/>
                  </a:ext>
                </a:extLst>
              </p:cNvPr>
              <p:cNvSpPr/>
              <p:nvPr/>
            </p:nvSpPr>
            <p:spPr>
              <a:xfrm>
                <a:off x="748599" y="1221182"/>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91" name="Graphic 39">
                <a:extLst>
                  <a:ext uri="{FF2B5EF4-FFF2-40B4-BE49-F238E27FC236}">
                    <a16:creationId xmlns:a16="http://schemas.microsoft.com/office/drawing/2014/main" id="{02282174-516F-4C6E-BA08-2579DDD5DDFA}"/>
                  </a:ext>
                </a:extLst>
              </p:cNvPr>
              <p:cNvSpPr/>
              <p:nvPr/>
            </p:nvSpPr>
            <p:spPr>
              <a:xfrm>
                <a:off x="231285" y="2042146"/>
                <a:ext cx="388152" cy="755812"/>
              </a:xfrm>
              <a:custGeom>
                <a:avLst/>
                <a:gdLst>
                  <a:gd name="connsiteX0" fmla="*/ 193587 w 388152"/>
                  <a:gd name="connsiteY0" fmla="*/ 530418 h 755812"/>
                  <a:gd name="connsiteX1" fmla="*/ 157932 w 388152"/>
                  <a:gd name="connsiteY1" fmla="*/ 530418 h 755812"/>
                  <a:gd name="connsiteX2" fmla="*/ 157442 w 388152"/>
                  <a:gd name="connsiteY2" fmla="*/ 496231 h 755812"/>
                  <a:gd name="connsiteX3" fmla="*/ 165971 w 388152"/>
                  <a:gd name="connsiteY3" fmla="*/ 407583 h 755812"/>
                  <a:gd name="connsiteX4" fmla="*/ 198970 w 388152"/>
                  <a:gd name="connsiteY4" fmla="*/ 326766 h 755812"/>
                  <a:gd name="connsiteX5" fmla="*/ 240498 w 388152"/>
                  <a:gd name="connsiteY5" fmla="*/ 237908 h 755812"/>
                  <a:gd name="connsiteX6" fmla="*/ 250775 w 388152"/>
                  <a:gd name="connsiteY6" fmla="*/ 164641 h 755812"/>
                  <a:gd name="connsiteX7" fmla="*/ 226096 w 388152"/>
                  <a:gd name="connsiteY7" fmla="*/ 75295 h 755812"/>
                  <a:gd name="connsiteX8" fmla="*/ 161777 w 388152"/>
                  <a:gd name="connsiteY8" fmla="*/ 44534 h 755812"/>
                  <a:gd name="connsiteX9" fmla="*/ 110182 w 388152"/>
                  <a:gd name="connsiteY9" fmla="*/ 60194 h 755812"/>
                  <a:gd name="connsiteX10" fmla="*/ 89418 w 388152"/>
                  <a:gd name="connsiteY10" fmla="*/ 91514 h 755812"/>
                  <a:gd name="connsiteX11" fmla="*/ 105078 w 388152"/>
                  <a:gd name="connsiteY11" fmla="*/ 114515 h 755812"/>
                  <a:gd name="connsiteX12" fmla="*/ 139265 w 388152"/>
                  <a:gd name="connsiteY12" fmla="*/ 140941 h 755812"/>
                  <a:gd name="connsiteX13" fmla="*/ 151010 w 388152"/>
                  <a:gd name="connsiteY13" fmla="*/ 180022 h 755812"/>
                  <a:gd name="connsiteX14" fmla="*/ 129477 w 388152"/>
                  <a:gd name="connsiteY14" fmla="*/ 231826 h 755812"/>
                  <a:gd name="connsiteX15" fmla="*/ 78651 w 388152"/>
                  <a:gd name="connsiteY15" fmla="*/ 253848 h 755812"/>
                  <a:gd name="connsiteX16" fmla="*/ 23141 w 388152"/>
                  <a:gd name="connsiteY16" fmla="*/ 228680 h 755812"/>
                  <a:gd name="connsiteX17" fmla="*/ 0 w 388152"/>
                  <a:gd name="connsiteY17" fmla="*/ 162334 h 755812"/>
                  <a:gd name="connsiteX18" fmla="*/ 53553 w 388152"/>
                  <a:gd name="connsiteY18" fmla="*/ 47959 h 755812"/>
                  <a:gd name="connsiteX19" fmla="*/ 193587 w 388152"/>
                  <a:gd name="connsiteY19" fmla="*/ 0 h 755812"/>
                  <a:gd name="connsiteX20" fmla="*/ 333411 w 388152"/>
                  <a:gd name="connsiteY20" fmla="*/ 51804 h 755812"/>
                  <a:gd name="connsiteX21" fmla="*/ 388152 w 388152"/>
                  <a:gd name="connsiteY21" fmla="*/ 176806 h 755812"/>
                  <a:gd name="connsiteX22" fmla="*/ 378365 w 388152"/>
                  <a:gd name="connsiteY22" fmla="*/ 236161 h 755812"/>
                  <a:gd name="connsiteX23" fmla="*/ 351938 w 388152"/>
                  <a:gd name="connsiteY23" fmla="*/ 287685 h 755812"/>
                  <a:gd name="connsiteX24" fmla="*/ 289856 w 388152"/>
                  <a:gd name="connsiteY24" fmla="*/ 347739 h 755812"/>
                  <a:gd name="connsiteX25" fmla="*/ 228473 w 388152"/>
                  <a:gd name="connsiteY25" fmla="*/ 408073 h 755812"/>
                  <a:gd name="connsiteX26" fmla="*/ 202535 w 388152"/>
                  <a:gd name="connsiteY26" fmla="*/ 460367 h 755812"/>
                  <a:gd name="connsiteX27" fmla="*/ 193587 w 388152"/>
                  <a:gd name="connsiteY27" fmla="*/ 530418 h 755812"/>
                  <a:gd name="connsiteX28" fmla="*/ 176948 w 388152"/>
                  <a:gd name="connsiteY28" fmla="*/ 586627 h 755812"/>
                  <a:gd name="connsiteX29" fmla="*/ 236583 w 388152"/>
                  <a:gd name="connsiteY29" fmla="*/ 611305 h 755812"/>
                  <a:gd name="connsiteX30" fmla="*/ 261052 w 388152"/>
                  <a:gd name="connsiteY30" fmla="*/ 671219 h 755812"/>
                  <a:gd name="connsiteX31" fmla="*/ 236373 w 388152"/>
                  <a:gd name="connsiteY31" fmla="*/ 731133 h 755812"/>
                  <a:gd name="connsiteX32" fmla="*/ 176948 w 388152"/>
                  <a:gd name="connsiteY32" fmla="*/ 755812 h 755812"/>
                  <a:gd name="connsiteX33" fmla="*/ 117522 w 388152"/>
                  <a:gd name="connsiteY33" fmla="*/ 731133 h 755812"/>
                  <a:gd name="connsiteX34" fmla="*/ 92843 w 388152"/>
                  <a:gd name="connsiteY34" fmla="*/ 671219 h 755812"/>
                  <a:gd name="connsiteX35" fmla="*/ 117522 w 388152"/>
                  <a:gd name="connsiteY35" fmla="*/ 611305 h 755812"/>
                  <a:gd name="connsiteX36" fmla="*/ 176948 w 388152"/>
                  <a:gd name="connsiteY36" fmla="*/ 586627 h 7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2" h="755812">
                    <a:moveTo>
                      <a:pt x="193587" y="530418"/>
                    </a:moveTo>
                    <a:lnTo>
                      <a:pt x="157932" y="530418"/>
                    </a:lnTo>
                    <a:lnTo>
                      <a:pt x="157442" y="496231"/>
                    </a:lnTo>
                    <a:cubicBezTo>
                      <a:pt x="157442" y="460716"/>
                      <a:pt x="160309" y="431213"/>
                      <a:pt x="165971" y="407583"/>
                    </a:cubicBezTo>
                    <a:cubicBezTo>
                      <a:pt x="171634" y="383953"/>
                      <a:pt x="182680" y="357037"/>
                      <a:pt x="198970" y="326766"/>
                    </a:cubicBezTo>
                    <a:cubicBezTo>
                      <a:pt x="221761" y="285099"/>
                      <a:pt x="235604" y="255456"/>
                      <a:pt x="240498" y="237908"/>
                    </a:cubicBezTo>
                    <a:cubicBezTo>
                      <a:pt x="247349" y="213789"/>
                      <a:pt x="250775" y="189390"/>
                      <a:pt x="250775" y="164641"/>
                    </a:cubicBezTo>
                    <a:cubicBezTo>
                      <a:pt x="250775" y="125561"/>
                      <a:pt x="242525" y="95779"/>
                      <a:pt x="226096" y="75295"/>
                    </a:cubicBezTo>
                    <a:cubicBezTo>
                      <a:pt x="209667" y="54811"/>
                      <a:pt x="188203" y="44534"/>
                      <a:pt x="161777" y="44534"/>
                    </a:cubicBezTo>
                    <a:cubicBezTo>
                      <a:pt x="141223" y="44534"/>
                      <a:pt x="124024" y="49777"/>
                      <a:pt x="110182" y="60194"/>
                    </a:cubicBezTo>
                    <a:cubicBezTo>
                      <a:pt x="96339" y="70611"/>
                      <a:pt x="89418" y="81027"/>
                      <a:pt x="89418" y="91514"/>
                    </a:cubicBezTo>
                    <a:cubicBezTo>
                      <a:pt x="89418" y="99973"/>
                      <a:pt x="94661" y="107664"/>
                      <a:pt x="105078" y="114515"/>
                    </a:cubicBezTo>
                    <a:cubicBezTo>
                      <a:pt x="123325" y="126260"/>
                      <a:pt x="134721" y="135069"/>
                      <a:pt x="139265" y="140941"/>
                    </a:cubicBezTo>
                    <a:cubicBezTo>
                      <a:pt x="147095" y="152057"/>
                      <a:pt x="151010" y="165061"/>
                      <a:pt x="151010" y="180022"/>
                    </a:cubicBezTo>
                    <a:cubicBezTo>
                      <a:pt x="151010" y="199877"/>
                      <a:pt x="143809" y="217145"/>
                      <a:pt x="129477" y="231826"/>
                    </a:cubicBezTo>
                    <a:cubicBezTo>
                      <a:pt x="115145" y="246508"/>
                      <a:pt x="98157" y="253848"/>
                      <a:pt x="78651" y="253848"/>
                    </a:cubicBezTo>
                    <a:cubicBezTo>
                      <a:pt x="57118" y="253848"/>
                      <a:pt x="38661" y="245459"/>
                      <a:pt x="23141" y="228680"/>
                    </a:cubicBezTo>
                    <a:cubicBezTo>
                      <a:pt x="7760" y="211762"/>
                      <a:pt x="0" y="189670"/>
                      <a:pt x="0" y="162334"/>
                    </a:cubicBezTo>
                    <a:cubicBezTo>
                      <a:pt x="0" y="118010"/>
                      <a:pt x="17828" y="79909"/>
                      <a:pt x="53553" y="47959"/>
                    </a:cubicBezTo>
                    <a:cubicBezTo>
                      <a:pt x="89208" y="15940"/>
                      <a:pt x="135909" y="0"/>
                      <a:pt x="193587" y="0"/>
                    </a:cubicBezTo>
                    <a:cubicBezTo>
                      <a:pt x="250285" y="0"/>
                      <a:pt x="296917" y="17268"/>
                      <a:pt x="333411" y="51804"/>
                    </a:cubicBezTo>
                    <a:cubicBezTo>
                      <a:pt x="369905" y="86341"/>
                      <a:pt x="388152" y="128008"/>
                      <a:pt x="388152" y="176806"/>
                    </a:cubicBezTo>
                    <a:cubicBezTo>
                      <a:pt x="388152" y="196661"/>
                      <a:pt x="384866" y="216446"/>
                      <a:pt x="378365" y="236161"/>
                    </a:cubicBezTo>
                    <a:cubicBezTo>
                      <a:pt x="371863" y="255876"/>
                      <a:pt x="363054" y="273074"/>
                      <a:pt x="351938" y="287685"/>
                    </a:cubicBezTo>
                    <a:cubicBezTo>
                      <a:pt x="340822" y="302367"/>
                      <a:pt x="320128" y="322361"/>
                      <a:pt x="289856" y="347739"/>
                    </a:cubicBezTo>
                    <a:cubicBezTo>
                      <a:pt x="260213" y="372488"/>
                      <a:pt x="239729" y="392622"/>
                      <a:pt x="228473" y="408073"/>
                    </a:cubicBezTo>
                    <a:cubicBezTo>
                      <a:pt x="217217" y="423523"/>
                      <a:pt x="208618" y="441001"/>
                      <a:pt x="202535" y="460367"/>
                    </a:cubicBezTo>
                    <a:cubicBezTo>
                      <a:pt x="196593" y="479732"/>
                      <a:pt x="193587" y="503082"/>
                      <a:pt x="193587" y="530418"/>
                    </a:cubicBezTo>
                    <a:close/>
                    <a:moveTo>
                      <a:pt x="176948" y="586627"/>
                    </a:moveTo>
                    <a:cubicBezTo>
                      <a:pt x="200438" y="586627"/>
                      <a:pt x="220293" y="594876"/>
                      <a:pt x="236583" y="611305"/>
                    </a:cubicBezTo>
                    <a:cubicBezTo>
                      <a:pt x="252872" y="627734"/>
                      <a:pt x="261052" y="647729"/>
                      <a:pt x="261052" y="671219"/>
                    </a:cubicBezTo>
                    <a:cubicBezTo>
                      <a:pt x="261052" y="694710"/>
                      <a:pt x="252802" y="714634"/>
                      <a:pt x="236373" y="731133"/>
                    </a:cubicBezTo>
                    <a:cubicBezTo>
                      <a:pt x="219944" y="747563"/>
                      <a:pt x="200089" y="755812"/>
                      <a:pt x="176948" y="755812"/>
                    </a:cubicBezTo>
                    <a:cubicBezTo>
                      <a:pt x="153807" y="755812"/>
                      <a:pt x="134022" y="747563"/>
                      <a:pt x="117522" y="731133"/>
                    </a:cubicBezTo>
                    <a:cubicBezTo>
                      <a:pt x="101093" y="714704"/>
                      <a:pt x="92843" y="694710"/>
                      <a:pt x="92843" y="671219"/>
                    </a:cubicBezTo>
                    <a:cubicBezTo>
                      <a:pt x="92843" y="647729"/>
                      <a:pt x="101093" y="627804"/>
                      <a:pt x="117522" y="611305"/>
                    </a:cubicBezTo>
                    <a:cubicBezTo>
                      <a:pt x="134022" y="594876"/>
                      <a:pt x="153807" y="586627"/>
                      <a:pt x="176948" y="586627"/>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92" name="Graphic 38">
                <a:extLst>
                  <a:ext uri="{FF2B5EF4-FFF2-40B4-BE49-F238E27FC236}">
                    <a16:creationId xmlns:a16="http://schemas.microsoft.com/office/drawing/2014/main" id="{C8DF96C0-57C0-474A-B45D-674FE00E8046}"/>
                  </a:ext>
                </a:extLst>
              </p:cNvPr>
              <p:cNvSpPr/>
              <p:nvPr/>
            </p:nvSpPr>
            <p:spPr>
              <a:xfrm>
                <a:off x="1152937" y="1914201"/>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93" name="Graphic 30">
                <a:extLst>
                  <a:ext uri="{FF2B5EF4-FFF2-40B4-BE49-F238E27FC236}">
                    <a16:creationId xmlns:a16="http://schemas.microsoft.com/office/drawing/2014/main" id="{0F5E03A6-0F45-40D2-8747-3D014C23DD05}"/>
                  </a:ext>
                </a:extLst>
              </p:cNvPr>
              <p:cNvSpPr/>
              <p:nvPr/>
            </p:nvSpPr>
            <p:spPr>
              <a:xfrm>
                <a:off x="917528" y="2844959"/>
                <a:ext cx="693520" cy="1350424"/>
              </a:xfrm>
              <a:custGeom>
                <a:avLst/>
                <a:gdLst>
                  <a:gd name="connsiteX0" fmla="*/ 345886 w 693520"/>
                  <a:gd name="connsiteY0" fmla="*/ 947708 h 1350424"/>
                  <a:gd name="connsiteX1" fmla="*/ 282180 w 693520"/>
                  <a:gd name="connsiteY1" fmla="*/ 947708 h 1350424"/>
                  <a:gd name="connsiteX2" fmla="*/ 281305 w 693520"/>
                  <a:gd name="connsiteY2" fmla="*/ 886626 h 1350424"/>
                  <a:gd name="connsiteX3" fmla="*/ 296545 w 693520"/>
                  <a:gd name="connsiteY3" fmla="*/ 728237 h 1350424"/>
                  <a:gd name="connsiteX4" fmla="*/ 355504 w 693520"/>
                  <a:gd name="connsiteY4" fmla="*/ 583839 h 1350424"/>
                  <a:gd name="connsiteX5" fmla="*/ 429703 w 693520"/>
                  <a:gd name="connsiteY5" fmla="*/ 425076 h 1350424"/>
                  <a:gd name="connsiteX6" fmla="*/ 448065 w 693520"/>
                  <a:gd name="connsiteY6" fmla="*/ 294168 h 1350424"/>
                  <a:gd name="connsiteX7" fmla="*/ 403971 w 693520"/>
                  <a:gd name="connsiteY7" fmla="*/ 134530 h 1350424"/>
                  <a:gd name="connsiteX8" fmla="*/ 289050 w 693520"/>
                  <a:gd name="connsiteY8" fmla="*/ 79569 h 1350424"/>
                  <a:gd name="connsiteX9" fmla="*/ 196864 w 693520"/>
                  <a:gd name="connsiteY9" fmla="*/ 107549 h 1350424"/>
                  <a:gd name="connsiteX10" fmla="*/ 159764 w 693520"/>
                  <a:gd name="connsiteY10" fmla="*/ 163510 h 1350424"/>
                  <a:gd name="connsiteX11" fmla="*/ 187745 w 693520"/>
                  <a:gd name="connsiteY11" fmla="*/ 204606 h 1350424"/>
                  <a:gd name="connsiteX12" fmla="*/ 248828 w 693520"/>
                  <a:gd name="connsiteY12" fmla="*/ 251823 h 1350424"/>
                  <a:gd name="connsiteX13" fmla="*/ 269813 w 693520"/>
                  <a:gd name="connsiteY13" fmla="*/ 321649 h 1350424"/>
                  <a:gd name="connsiteX14" fmla="*/ 231340 w 693520"/>
                  <a:gd name="connsiteY14" fmla="*/ 414208 h 1350424"/>
                  <a:gd name="connsiteX15" fmla="*/ 140528 w 693520"/>
                  <a:gd name="connsiteY15" fmla="*/ 453556 h 1350424"/>
                  <a:gd name="connsiteX16" fmla="*/ 41346 w 693520"/>
                  <a:gd name="connsiteY16" fmla="*/ 408587 h 1350424"/>
                  <a:gd name="connsiteX17" fmla="*/ 0 w 693520"/>
                  <a:gd name="connsiteY17" fmla="*/ 290046 h 1350424"/>
                  <a:gd name="connsiteX18" fmla="*/ 95684 w 693520"/>
                  <a:gd name="connsiteY18" fmla="*/ 85690 h 1350424"/>
                  <a:gd name="connsiteX19" fmla="*/ 345886 w 693520"/>
                  <a:gd name="connsiteY19" fmla="*/ 0 h 1350424"/>
                  <a:gd name="connsiteX20" fmla="*/ 595713 w 693520"/>
                  <a:gd name="connsiteY20" fmla="*/ 92560 h 1350424"/>
                  <a:gd name="connsiteX21" fmla="*/ 693520 w 693520"/>
                  <a:gd name="connsiteY21" fmla="*/ 315903 h 1350424"/>
                  <a:gd name="connsiteX22" fmla="*/ 676032 w 693520"/>
                  <a:gd name="connsiteY22" fmla="*/ 421953 h 1350424"/>
                  <a:gd name="connsiteX23" fmla="*/ 628815 w 693520"/>
                  <a:gd name="connsiteY23" fmla="*/ 514013 h 1350424"/>
                  <a:gd name="connsiteX24" fmla="*/ 517892 w 693520"/>
                  <a:gd name="connsiteY24" fmla="*/ 621313 h 1350424"/>
                  <a:gd name="connsiteX25" fmla="*/ 408218 w 693520"/>
                  <a:gd name="connsiteY25" fmla="*/ 729112 h 1350424"/>
                  <a:gd name="connsiteX26" fmla="*/ 361875 w 693520"/>
                  <a:gd name="connsiteY26" fmla="*/ 822546 h 1350424"/>
                  <a:gd name="connsiteX27" fmla="*/ 345886 w 693520"/>
                  <a:gd name="connsiteY27" fmla="*/ 947708 h 1350424"/>
                  <a:gd name="connsiteX28" fmla="*/ 316156 w 693520"/>
                  <a:gd name="connsiteY28" fmla="*/ 1048137 h 1350424"/>
                  <a:gd name="connsiteX29" fmla="*/ 422708 w 693520"/>
                  <a:gd name="connsiteY29" fmla="*/ 1092231 h 1350424"/>
                  <a:gd name="connsiteX30" fmla="*/ 466427 w 693520"/>
                  <a:gd name="connsiteY30" fmla="*/ 1199281 h 1350424"/>
                  <a:gd name="connsiteX31" fmla="*/ 422333 w 693520"/>
                  <a:gd name="connsiteY31" fmla="*/ 1306330 h 1350424"/>
                  <a:gd name="connsiteX32" fmla="*/ 316156 w 693520"/>
                  <a:gd name="connsiteY32" fmla="*/ 1350424 h 1350424"/>
                  <a:gd name="connsiteX33" fmla="*/ 209980 w 693520"/>
                  <a:gd name="connsiteY33" fmla="*/ 1306330 h 1350424"/>
                  <a:gd name="connsiteX34" fmla="*/ 165885 w 693520"/>
                  <a:gd name="connsiteY34" fmla="*/ 1199281 h 1350424"/>
                  <a:gd name="connsiteX35" fmla="*/ 209980 w 693520"/>
                  <a:gd name="connsiteY35" fmla="*/ 1092231 h 1350424"/>
                  <a:gd name="connsiteX36" fmla="*/ 316156 w 693520"/>
                  <a:gd name="connsiteY36" fmla="*/ 1048137 h 13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93520" h="1350424">
                    <a:moveTo>
                      <a:pt x="345886" y="947708"/>
                    </a:moveTo>
                    <a:lnTo>
                      <a:pt x="282180" y="947708"/>
                    </a:lnTo>
                    <a:lnTo>
                      <a:pt x="281305" y="886626"/>
                    </a:lnTo>
                    <a:cubicBezTo>
                      <a:pt x="281305" y="823170"/>
                      <a:pt x="286427" y="770457"/>
                      <a:pt x="296545" y="728237"/>
                    </a:cubicBezTo>
                    <a:cubicBezTo>
                      <a:pt x="306663" y="686017"/>
                      <a:pt x="326399" y="637926"/>
                      <a:pt x="355504" y="583839"/>
                    </a:cubicBezTo>
                    <a:cubicBezTo>
                      <a:pt x="396226" y="509391"/>
                      <a:pt x="420959" y="456429"/>
                      <a:pt x="429703" y="425076"/>
                    </a:cubicBezTo>
                    <a:cubicBezTo>
                      <a:pt x="441944" y="381981"/>
                      <a:pt x="448065" y="338387"/>
                      <a:pt x="448065" y="294168"/>
                    </a:cubicBezTo>
                    <a:cubicBezTo>
                      <a:pt x="448065" y="224342"/>
                      <a:pt x="433325" y="171129"/>
                      <a:pt x="403971" y="134530"/>
                    </a:cubicBezTo>
                    <a:cubicBezTo>
                      <a:pt x="374616" y="97931"/>
                      <a:pt x="336267" y="79569"/>
                      <a:pt x="289050" y="79569"/>
                    </a:cubicBezTo>
                    <a:cubicBezTo>
                      <a:pt x="252325" y="79569"/>
                      <a:pt x="221597" y="88937"/>
                      <a:pt x="196864" y="107549"/>
                    </a:cubicBezTo>
                    <a:cubicBezTo>
                      <a:pt x="172131" y="126161"/>
                      <a:pt x="159764" y="144773"/>
                      <a:pt x="159764" y="163510"/>
                    </a:cubicBezTo>
                    <a:cubicBezTo>
                      <a:pt x="159764" y="178624"/>
                      <a:pt x="169133" y="192365"/>
                      <a:pt x="187745" y="204606"/>
                    </a:cubicBezTo>
                    <a:cubicBezTo>
                      <a:pt x="220348" y="225591"/>
                      <a:pt x="240708" y="241330"/>
                      <a:pt x="248828" y="251823"/>
                    </a:cubicBezTo>
                    <a:cubicBezTo>
                      <a:pt x="262818" y="271684"/>
                      <a:pt x="269813" y="294917"/>
                      <a:pt x="269813" y="321649"/>
                    </a:cubicBezTo>
                    <a:cubicBezTo>
                      <a:pt x="269813" y="357124"/>
                      <a:pt x="256947" y="387977"/>
                      <a:pt x="231340" y="414208"/>
                    </a:cubicBezTo>
                    <a:cubicBezTo>
                      <a:pt x="205733" y="440440"/>
                      <a:pt x="175379" y="453556"/>
                      <a:pt x="140528" y="453556"/>
                    </a:cubicBezTo>
                    <a:cubicBezTo>
                      <a:pt x="102054" y="453556"/>
                      <a:pt x="69077" y="438566"/>
                      <a:pt x="41346" y="408587"/>
                    </a:cubicBezTo>
                    <a:cubicBezTo>
                      <a:pt x="13865" y="378359"/>
                      <a:pt x="0" y="338886"/>
                      <a:pt x="0" y="290046"/>
                    </a:cubicBezTo>
                    <a:cubicBezTo>
                      <a:pt x="0" y="210852"/>
                      <a:pt x="31853" y="142774"/>
                      <a:pt x="95684" y="85690"/>
                    </a:cubicBezTo>
                    <a:cubicBezTo>
                      <a:pt x="159390" y="28480"/>
                      <a:pt x="242832" y="0"/>
                      <a:pt x="345886" y="0"/>
                    </a:cubicBezTo>
                    <a:cubicBezTo>
                      <a:pt x="447191" y="0"/>
                      <a:pt x="530508" y="30853"/>
                      <a:pt x="595713" y="92560"/>
                    </a:cubicBezTo>
                    <a:cubicBezTo>
                      <a:pt x="660918" y="154266"/>
                      <a:pt x="693520" y="228714"/>
                      <a:pt x="693520" y="315903"/>
                    </a:cubicBezTo>
                    <a:cubicBezTo>
                      <a:pt x="693520" y="351378"/>
                      <a:pt x="687649" y="386728"/>
                      <a:pt x="676032" y="421953"/>
                    </a:cubicBezTo>
                    <a:cubicBezTo>
                      <a:pt x="664415" y="457178"/>
                      <a:pt x="648676" y="487906"/>
                      <a:pt x="628815" y="514013"/>
                    </a:cubicBezTo>
                    <a:cubicBezTo>
                      <a:pt x="608954" y="540245"/>
                      <a:pt x="571979" y="575969"/>
                      <a:pt x="517892" y="621313"/>
                    </a:cubicBezTo>
                    <a:cubicBezTo>
                      <a:pt x="464928" y="665531"/>
                      <a:pt x="428329" y="701506"/>
                      <a:pt x="408218" y="729112"/>
                    </a:cubicBezTo>
                    <a:cubicBezTo>
                      <a:pt x="388106" y="756717"/>
                      <a:pt x="372742" y="787945"/>
                      <a:pt x="361875" y="822546"/>
                    </a:cubicBezTo>
                    <a:cubicBezTo>
                      <a:pt x="351257" y="857146"/>
                      <a:pt x="345886" y="898867"/>
                      <a:pt x="345886" y="947708"/>
                    </a:cubicBezTo>
                    <a:close/>
                    <a:moveTo>
                      <a:pt x="316156" y="1048137"/>
                    </a:moveTo>
                    <a:cubicBezTo>
                      <a:pt x="358127" y="1048137"/>
                      <a:pt x="393603" y="1062877"/>
                      <a:pt x="422708" y="1092231"/>
                    </a:cubicBezTo>
                    <a:cubicBezTo>
                      <a:pt x="451812" y="1121585"/>
                      <a:pt x="466427" y="1157310"/>
                      <a:pt x="466427" y="1199281"/>
                    </a:cubicBezTo>
                    <a:cubicBezTo>
                      <a:pt x="466427" y="1241251"/>
                      <a:pt x="451687" y="1276851"/>
                      <a:pt x="422333" y="1306330"/>
                    </a:cubicBezTo>
                    <a:cubicBezTo>
                      <a:pt x="392978" y="1335684"/>
                      <a:pt x="357503" y="1350424"/>
                      <a:pt x="316156" y="1350424"/>
                    </a:cubicBezTo>
                    <a:cubicBezTo>
                      <a:pt x="274810" y="1350424"/>
                      <a:pt x="239459" y="1335684"/>
                      <a:pt x="209980" y="1306330"/>
                    </a:cubicBezTo>
                    <a:cubicBezTo>
                      <a:pt x="180625" y="1276976"/>
                      <a:pt x="165885" y="1241251"/>
                      <a:pt x="165885" y="1199281"/>
                    </a:cubicBezTo>
                    <a:cubicBezTo>
                      <a:pt x="165885" y="1157310"/>
                      <a:pt x="180625" y="1121710"/>
                      <a:pt x="209980" y="1092231"/>
                    </a:cubicBezTo>
                    <a:cubicBezTo>
                      <a:pt x="239459" y="1062877"/>
                      <a:pt x="274810" y="1048137"/>
                      <a:pt x="316156" y="1048137"/>
                    </a:cubicBezTo>
                    <a:close/>
                  </a:path>
                </a:pathLst>
              </a:custGeom>
              <a:grpFill/>
              <a:ln w="28664" cap="flat">
                <a:noFill/>
                <a:prstDash val="solid"/>
                <a:miter/>
              </a:ln>
              <a:scene3d>
                <a:camera prst="perspectiveLeft">
                  <a:rot lat="0" lon="720000" rev="0"/>
                </a:camera>
                <a:lightRig rig="threePt" dir="t"/>
              </a:scene3d>
            </p:spPr>
            <p:txBody>
              <a:bodyPr rtlCol="0" anchor="ctr"/>
              <a:lstStyle/>
              <a:p>
                <a:endParaRPr lang="en-US"/>
              </a:p>
            </p:txBody>
          </p:sp>
          <p:sp>
            <p:nvSpPr>
              <p:cNvPr id="94" name="Graphic 32">
                <a:extLst>
                  <a:ext uri="{FF2B5EF4-FFF2-40B4-BE49-F238E27FC236}">
                    <a16:creationId xmlns:a16="http://schemas.microsoft.com/office/drawing/2014/main" id="{63785B27-3A0E-4DED-A1E9-D581B4E57FED}"/>
                  </a:ext>
                </a:extLst>
              </p:cNvPr>
              <p:cNvSpPr/>
              <p:nvPr/>
            </p:nvSpPr>
            <p:spPr>
              <a:xfrm>
                <a:off x="1991280" y="4052236"/>
                <a:ext cx="243948" cy="475019"/>
              </a:xfrm>
              <a:custGeom>
                <a:avLst/>
                <a:gdLst>
                  <a:gd name="connsiteX0" fmla="*/ 121667 w 243948"/>
                  <a:gd name="connsiteY0" fmla="*/ 333362 h 475019"/>
                  <a:gd name="connsiteX1" fmla="*/ 99258 w 243948"/>
                  <a:gd name="connsiteY1" fmla="*/ 333362 h 475019"/>
                  <a:gd name="connsiteX2" fmla="*/ 98950 w 243948"/>
                  <a:gd name="connsiteY2" fmla="*/ 311876 h 475019"/>
                  <a:gd name="connsiteX3" fmla="*/ 104311 w 243948"/>
                  <a:gd name="connsiteY3" fmla="*/ 256162 h 475019"/>
                  <a:gd name="connsiteX4" fmla="*/ 125050 w 243948"/>
                  <a:gd name="connsiteY4" fmla="*/ 205369 h 475019"/>
                  <a:gd name="connsiteX5" fmla="*/ 151150 w 243948"/>
                  <a:gd name="connsiteY5" fmla="*/ 149523 h 475019"/>
                  <a:gd name="connsiteX6" fmla="*/ 157609 w 243948"/>
                  <a:gd name="connsiteY6" fmla="*/ 103475 h 475019"/>
                  <a:gd name="connsiteX7" fmla="*/ 142099 w 243948"/>
                  <a:gd name="connsiteY7" fmla="*/ 47322 h 475019"/>
                  <a:gd name="connsiteX8" fmla="*/ 101675 w 243948"/>
                  <a:gd name="connsiteY8" fmla="*/ 27989 h 475019"/>
                  <a:gd name="connsiteX9" fmla="*/ 69248 w 243948"/>
                  <a:gd name="connsiteY9" fmla="*/ 37831 h 475019"/>
                  <a:gd name="connsiteX10" fmla="*/ 56198 w 243948"/>
                  <a:gd name="connsiteY10" fmla="*/ 57516 h 475019"/>
                  <a:gd name="connsiteX11" fmla="*/ 66040 w 243948"/>
                  <a:gd name="connsiteY11" fmla="*/ 71971 h 475019"/>
                  <a:gd name="connsiteX12" fmla="*/ 87526 w 243948"/>
                  <a:gd name="connsiteY12" fmla="*/ 88580 h 475019"/>
                  <a:gd name="connsiteX13" fmla="*/ 94908 w 243948"/>
                  <a:gd name="connsiteY13" fmla="*/ 113142 h 475019"/>
                  <a:gd name="connsiteX14" fmla="*/ 81375 w 243948"/>
                  <a:gd name="connsiteY14" fmla="*/ 145700 h 475019"/>
                  <a:gd name="connsiteX15" fmla="*/ 49431 w 243948"/>
                  <a:gd name="connsiteY15" fmla="*/ 159541 h 475019"/>
                  <a:gd name="connsiteX16" fmla="*/ 14544 w 243948"/>
                  <a:gd name="connsiteY16" fmla="*/ 143723 h 475019"/>
                  <a:gd name="connsiteX17" fmla="*/ 0 w 243948"/>
                  <a:gd name="connsiteY17" fmla="*/ 102025 h 475019"/>
                  <a:gd name="connsiteX18" fmla="*/ 33657 w 243948"/>
                  <a:gd name="connsiteY18" fmla="*/ 30142 h 475019"/>
                  <a:gd name="connsiteX19" fmla="*/ 121667 w 243948"/>
                  <a:gd name="connsiteY19" fmla="*/ 0 h 475019"/>
                  <a:gd name="connsiteX20" fmla="*/ 209545 w 243948"/>
                  <a:gd name="connsiteY20" fmla="*/ 32558 h 475019"/>
                  <a:gd name="connsiteX21" fmla="*/ 243949 w 243948"/>
                  <a:gd name="connsiteY21" fmla="*/ 111121 h 475019"/>
                  <a:gd name="connsiteX22" fmla="*/ 237797 w 243948"/>
                  <a:gd name="connsiteY22" fmla="*/ 148424 h 475019"/>
                  <a:gd name="connsiteX23" fmla="*/ 221189 w 243948"/>
                  <a:gd name="connsiteY23" fmla="*/ 180807 h 475019"/>
                  <a:gd name="connsiteX24" fmla="*/ 182171 w 243948"/>
                  <a:gd name="connsiteY24" fmla="*/ 218550 h 475019"/>
                  <a:gd name="connsiteX25" fmla="*/ 143592 w 243948"/>
                  <a:gd name="connsiteY25" fmla="*/ 256469 h 475019"/>
                  <a:gd name="connsiteX26" fmla="*/ 127291 w 243948"/>
                  <a:gd name="connsiteY26" fmla="*/ 289335 h 475019"/>
                  <a:gd name="connsiteX27" fmla="*/ 121667 w 243948"/>
                  <a:gd name="connsiteY27" fmla="*/ 333362 h 475019"/>
                  <a:gd name="connsiteX28" fmla="*/ 111209 w 243948"/>
                  <a:gd name="connsiteY28" fmla="*/ 368688 h 475019"/>
                  <a:gd name="connsiteX29" fmla="*/ 148689 w 243948"/>
                  <a:gd name="connsiteY29" fmla="*/ 384198 h 475019"/>
                  <a:gd name="connsiteX30" fmla="*/ 164068 w 243948"/>
                  <a:gd name="connsiteY30" fmla="*/ 421854 h 475019"/>
                  <a:gd name="connsiteX31" fmla="*/ 148558 w 243948"/>
                  <a:gd name="connsiteY31" fmla="*/ 459509 h 475019"/>
                  <a:gd name="connsiteX32" fmla="*/ 111209 w 243948"/>
                  <a:gd name="connsiteY32" fmla="*/ 475019 h 475019"/>
                  <a:gd name="connsiteX33" fmla="*/ 73861 w 243948"/>
                  <a:gd name="connsiteY33" fmla="*/ 459509 h 475019"/>
                  <a:gd name="connsiteX34" fmla="*/ 58351 w 243948"/>
                  <a:gd name="connsiteY34" fmla="*/ 421854 h 475019"/>
                  <a:gd name="connsiteX35" fmla="*/ 73861 w 243948"/>
                  <a:gd name="connsiteY35" fmla="*/ 384198 h 475019"/>
                  <a:gd name="connsiteX36" fmla="*/ 111209 w 243948"/>
                  <a:gd name="connsiteY36" fmla="*/ 368688 h 47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3948" h="475019">
                    <a:moveTo>
                      <a:pt x="121667" y="333362"/>
                    </a:moveTo>
                    <a:lnTo>
                      <a:pt x="99258" y="333362"/>
                    </a:lnTo>
                    <a:lnTo>
                      <a:pt x="98950" y="311876"/>
                    </a:lnTo>
                    <a:cubicBezTo>
                      <a:pt x="98950" y="289555"/>
                      <a:pt x="100752" y="271013"/>
                      <a:pt x="104311" y="256162"/>
                    </a:cubicBezTo>
                    <a:cubicBezTo>
                      <a:pt x="107870" y="241310"/>
                      <a:pt x="114812" y="224394"/>
                      <a:pt x="125050" y="205369"/>
                    </a:cubicBezTo>
                    <a:cubicBezTo>
                      <a:pt x="139374" y="179181"/>
                      <a:pt x="148074" y="160551"/>
                      <a:pt x="151150" y="149523"/>
                    </a:cubicBezTo>
                    <a:cubicBezTo>
                      <a:pt x="155456" y="134364"/>
                      <a:pt x="157609" y="119029"/>
                      <a:pt x="157609" y="103475"/>
                    </a:cubicBezTo>
                    <a:cubicBezTo>
                      <a:pt x="157609" y="78914"/>
                      <a:pt x="152424" y="60196"/>
                      <a:pt x="142099" y="47322"/>
                    </a:cubicBezTo>
                    <a:cubicBezTo>
                      <a:pt x="131773" y="34448"/>
                      <a:pt x="118284" y="27989"/>
                      <a:pt x="101675" y="27989"/>
                    </a:cubicBezTo>
                    <a:cubicBezTo>
                      <a:pt x="88757" y="27989"/>
                      <a:pt x="77948" y="31284"/>
                      <a:pt x="69248" y="37831"/>
                    </a:cubicBezTo>
                    <a:cubicBezTo>
                      <a:pt x="60548" y="44378"/>
                      <a:pt x="56198" y="50925"/>
                      <a:pt x="56198" y="57516"/>
                    </a:cubicBezTo>
                    <a:cubicBezTo>
                      <a:pt x="56198" y="62832"/>
                      <a:pt x="59493" y="67665"/>
                      <a:pt x="66040" y="71971"/>
                    </a:cubicBezTo>
                    <a:cubicBezTo>
                      <a:pt x="77508" y="79353"/>
                      <a:pt x="84670" y="84889"/>
                      <a:pt x="87526" y="88580"/>
                    </a:cubicBezTo>
                    <a:cubicBezTo>
                      <a:pt x="92448" y="95566"/>
                      <a:pt x="94908" y="103739"/>
                      <a:pt x="94908" y="113142"/>
                    </a:cubicBezTo>
                    <a:cubicBezTo>
                      <a:pt x="94908" y="125620"/>
                      <a:pt x="90382" y="136473"/>
                      <a:pt x="81375" y="145700"/>
                    </a:cubicBezTo>
                    <a:cubicBezTo>
                      <a:pt x="72367" y="154927"/>
                      <a:pt x="61690" y="159541"/>
                      <a:pt x="49431" y="159541"/>
                    </a:cubicBezTo>
                    <a:cubicBezTo>
                      <a:pt x="35898" y="159541"/>
                      <a:pt x="24298" y="154268"/>
                      <a:pt x="14544" y="143723"/>
                    </a:cubicBezTo>
                    <a:cubicBezTo>
                      <a:pt x="4877" y="133090"/>
                      <a:pt x="0" y="119205"/>
                      <a:pt x="0" y="102025"/>
                    </a:cubicBezTo>
                    <a:cubicBezTo>
                      <a:pt x="0" y="74168"/>
                      <a:pt x="11204" y="50222"/>
                      <a:pt x="33657" y="30142"/>
                    </a:cubicBezTo>
                    <a:cubicBezTo>
                      <a:pt x="56066" y="10018"/>
                      <a:pt x="85417" y="0"/>
                      <a:pt x="121667" y="0"/>
                    </a:cubicBezTo>
                    <a:cubicBezTo>
                      <a:pt x="157301" y="0"/>
                      <a:pt x="186609" y="10853"/>
                      <a:pt x="209545" y="32558"/>
                    </a:cubicBezTo>
                    <a:cubicBezTo>
                      <a:pt x="232481" y="54264"/>
                      <a:pt x="243949" y="80451"/>
                      <a:pt x="243949" y="111121"/>
                    </a:cubicBezTo>
                    <a:cubicBezTo>
                      <a:pt x="243949" y="123599"/>
                      <a:pt x="241884" y="136034"/>
                      <a:pt x="237797" y="148424"/>
                    </a:cubicBezTo>
                    <a:cubicBezTo>
                      <a:pt x="233711" y="160815"/>
                      <a:pt x="228175" y="171624"/>
                      <a:pt x="221189" y="180807"/>
                    </a:cubicBezTo>
                    <a:cubicBezTo>
                      <a:pt x="214202" y="190034"/>
                      <a:pt x="201196" y="202601"/>
                      <a:pt x="182171" y="218550"/>
                    </a:cubicBezTo>
                    <a:cubicBezTo>
                      <a:pt x="163541" y="234104"/>
                      <a:pt x="150667" y="246759"/>
                      <a:pt x="143592" y="256469"/>
                    </a:cubicBezTo>
                    <a:cubicBezTo>
                      <a:pt x="136518" y="266180"/>
                      <a:pt x="131114" y="277164"/>
                      <a:pt x="127291" y="289335"/>
                    </a:cubicBezTo>
                    <a:cubicBezTo>
                      <a:pt x="123556" y="301506"/>
                      <a:pt x="121667" y="316182"/>
                      <a:pt x="121667" y="333362"/>
                    </a:cubicBezTo>
                    <a:close/>
                    <a:moveTo>
                      <a:pt x="111209" y="368688"/>
                    </a:moveTo>
                    <a:cubicBezTo>
                      <a:pt x="125973" y="368688"/>
                      <a:pt x="138452" y="373873"/>
                      <a:pt x="148689" y="384198"/>
                    </a:cubicBezTo>
                    <a:cubicBezTo>
                      <a:pt x="158927" y="394524"/>
                      <a:pt x="164068" y="407090"/>
                      <a:pt x="164068" y="421854"/>
                    </a:cubicBezTo>
                    <a:cubicBezTo>
                      <a:pt x="164068" y="436617"/>
                      <a:pt x="158883" y="449140"/>
                      <a:pt x="148558" y="459509"/>
                    </a:cubicBezTo>
                    <a:cubicBezTo>
                      <a:pt x="138232" y="469835"/>
                      <a:pt x="125753" y="475019"/>
                      <a:pt x="111209" y="475019"/>
                    </a:cubicBezTo>
                    <a:cubicBezTo>
                      <a:pt x="96666" y="475019"/>
                      <a:pt x="84231" y="469835"/>
                      <a:pt x="73861" y="459509"/>
                    </a:cubicBezTo>
                    <a:cubicBezTo>
                      <a:pt x="63536" y="449184"/>
                      <a:pt x="58351" y="436617"/>
                      <a:pt x="58351" y="421854"/>
                    </a:cubicBezTo>
                    <a:cubicBezTo>
                      <a:pt x="58351" y="407090"/>
                      <a:pt x="63536" y="394568"/>
                      <a:pt x="73861" y="384198"/>
                    </a:cubicBezTo>
                    <a:cubicBezTo>
                      <a:pt x="84231" y="373873"/>
                      <a:pt x="96666" y="368688"/>
                      <a:pt x="111209" y="368688"/>
                    </a:cubicBezTo>
                    <a:close/>
                  </a:path>
                </a:pathLst>
              </a:custGeom>
              <a:grpFill/>
              <a:ln w="9817" cap="flat">
                <a:noFill/>
                <a:prstDash val="solid"/>
                <a:miter/>
              </a:ln>
              <a:scene3d>
                <a:camera prst="perspectiveLeft">
                  <a:rot lat="0" lon="720000" rev="0"/>
                </a:camera>
                <a:lightRig rig="threePt" dir="t"/>
              </a:scene3d>
            </p:spPr>
            <p:txBody>
              <a:bodyPr rtlCol="0" anchor="ctr"/>
              <a:lstStyle/>
              <a:p>
                <a:endParaRPr lang="en-US"/>
              </a:p>
            </p:txBody>
          </p:sp>
          <p:sp>
            <p:nvSpPr>
              <p:cNvPr id="95" name="Graphic 31">
                <a:extLst>
                  <a:ext uri="{FF2B5EF4-FFF2-40B4-BE49-F238E27FC236}">
                    <a16:creationId xmlns:a16="http://schemas.microsoft.com/office/drawing/2014/main" id="{8BC9D511-ED0D-49D9-AA38-EA08F463E144}"/>
                  </a:ext>
                </a:extLst>
              </p:cNvPr>
              <p:cNvSpPr/>
              <p:nvPr/>
            </p:nvSpPr>
            <p:spPr>
              <a:xfrm>
                <a:off x="2486444" y="3553096"/>
                <a:ext cx="311812" cy="607161"/>
              </a:xfrm>
              <a:custGeom>
                <a:avLst/>
                <a:gdLst>
                  <a:gd name="connsiteX0" fmla="*/ 155513 w 311812"/>
                  <a:gd name="connsiteY0" fmla="*/ 426097 h 607161"/>
                  <a:gd name="connsiteX1" fmla="*/ 126870 w 311812"/>
                  <a:gd name="connsiteY1" fmla="*/ 426097 h 607161"/>
                  <a:gd name="connsiteX2" fmla="*/ 126477 w 311812"/>
                  <a:gd name="connsiteY2" fmla="*/ 398634 h 607161"/>
                  <a:gd name="connsiteX3" fmla="*/ 133329 w 311812"/>
                  <a:gd name="connsiteY3" fmla="*/ 327421 h 607161"/>
                  <a:gd name="connsiteX4" fmla="*/ 159837 w 311812"/>
                  <a:gd name="connsiteY4" fmla="*/ 262499 h 607161"/>
                  <a:gd name="connsiteX5" fmla="*/ 193198 w 311812"/>
                  <a:gd name="connsiteY5" fmla="*/ 191118 h 607161"/>
                  <a:gd name="connsiteX6" fmla="*/ 201454 w 311812"/>
                  <a:gd name="connsiteY6" fmla="*/ 132260 h 607161"/>
                  <a:gd name="connsiteX7" fmla="*/ 181628 w 311812"/>
                  <a:gd name="connsiteY7" fmla="*/ 60486 h 607161"/>
                  <a:gd name="connsiteX8" fmla="*/ 129959 w 311812"/>
                  <a:gd name="connsiteY8" fmla="*/ 35775 h 607161"/>
                  <a:gd name="connsiteX9" fmla="*/ 88512 w 311812"/>
                  <a:gd name="connsiteY9" fmla="*/ 48355 h 607161"/>
                  <a:gd name="connsiteX10" fmla="*/ 71831 w 311812"/>
                  <a:gd name="connsiteY10" fmla="*/ 73515 h 607161"/>
                  <a:gd name="connsiteX11" fmla="*/ 84412 w 311812"/>
                  <a:gd name="connsiteY11" fmla="*/ 91993 h 607161"/>
                  <a:gd name="connsiteX12" fmla="*/ 111875 w 311812"/>
                  <a:gd name="connsiteY12" fmla="*/ 113222 h 607161"/>
                  <a:gd name="connsiteX13" fmla="*/ 121310 w 311812"/>
                  <a:gd name="connsiteY13" fmla="*/ 144616 h 607161"/>
                  <a:gd name="connsiteX14" fmla="*/ 104012 w 311812"/>
                  <a:gd name="connsiteY14" fmla="*/ 186231 h 607161"/>
                  <a:gd name="connsiteX15" fmla="*/ 63182 w 311812"/>
                  <a:gd name="connsiteY15" fmla="*/ 203922 h 607161"/>
                  <a:gd name="connsiteX16" fmla="*/ 18590 w 311812"/>
                  <a:gd name="connsiteY16" fmla="*/ 183704 h 607161"/>
                  <a:gd name="connsiteX17" fmla="*/ 0 w 311812"/>
                  <a:gd name="connsiteY17" fmla="*/ 130407 h 607161"/>
                  <a:gd name="connsiteX18" fmla="*/ 43020 w 311812"/>
                  <a:gd name="connsiteY18" fmla="*/ 38527 h 607161"/>
                  <a:gd name="connsiteX19" fmla="*/ 155513 w 311812"/>
                  <a:gd name="connsiteY19" fmla="*/ 0 h 607161"/>
                  <a:gd name="connsiteX20" fmla="*/ 267837 w 311812"/>
                  <a:gd name="connsiteY20" fmla="*/ 41616 h 607161"/>
                  <a:gd name="connsiteX21" fmla="*/ 311812 w 311812"/>
                  <a:gd name="connsiteY21" fmla="*/ 142032 h 607161"/>
                  <a:gd name="connsiteX22" fmla="*/ 303950 w 311812"/>
                  <a:gd name="connsiteY22" fmla="*/ 189713 h 607161"/>
                  <a:gd name="connsiteX23" fmla="*/ 282720 w 311812"/>
                  <a:gd name="connsiteY23" fmla="*/ 231105 h 607161"/>
                  <a:gd name="connsiteX24" fmla="*/ 232848 w 311812"/>
                  <a:gd name="connsiteY24" fmla="*/ 279347 h 607161"/>
                  <a:gd name="connsiteX25" fmla="*/ 183538 w 311812"/>
                  <a:gd name="connsiteY25" fmla="*/ 327815 h 607161"/>
                  <a:gd name="connsiteX26" fmla="*/ 162702 w 311812"/>
                  <a:gd name="connsiteY26" fmla="*/ 369823 h 607161"/>
                  <a:gd name="connsiteX27" fmla="*/ 155513 w 311812"/>
                  <a:gd name="connsiteY27" fmla="*/ 426097 h 607161"/>
                  <a:gd name="connsiteX28" fmla="*/ 142146 w 311812"/>
                  <a:gd name="connsiteY28" fmla="*/ 471251 h 607161"/>
                  <a:gd name="connsiteX29" fmla="*/ 190053 w 311812"/>
                  <a:gd name="connsiteY29" fmla="*/ 491076 h 607161"/>
                  <a:gd name="connsiteX30" fmla="*/ 209709 w 311812"/>
                  <a:gd name="connsiteY30" fmla="*/ 539206 h 607161"/>
                  <a:gd name="connsiteX31" fmla="*/ 189884 w 311812"/>
                  <a:gd name="connsiteY31" fmla="*/ 587337 h 607161"/>
                  <a:gd name="connsiteX32" fmla="*/ 142146 w 311812"/>
                  <a:gd name="connsiteY32" fmla="*/ 607162 h 607161"/>
                  <a:gd name="connsiteX33" fmla="*/ 94409 w 311812"/>
                  <a:gd name="connsiteY33" fmla="*/ 587337 h 607161"/>
                  <a:gd name="connsiteX34" fmla="*/ 74583 w 311812"/>
                  <a:gd name="connsiteY34" fmla="*/ 539206 h 607161"/>
                  <a:gd name="connsiteX35" fmla="*/ 94409 w 311812"/>
                  <a:gd name="connsiteY35" fmla="*/ 491076 h 607161"/>
                  <a:gd name="connsiteX36" fmla="*/ 142146 w 311812"/>
                  <a:gd name="connsiteY36" fmla="*/ 471251 h 6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12" h="607161">
                    <a:moveTo>
                      <a:pt x="155513" y="426097"/>
                    </a:moveTo>
                    <a:lnTo>
                      <a:pt x="126870" y="426097"/>
                    </a:lnTo>
                    <a:lnTo>
                      <a:pt x="126477" y="398634"/>
                    </a:lnTo>
                    <a:cubicBezTo>
                      <a:pt x="126477" y="370104"/>
                      <a:pt x="128780" y="346404"/>
                      <a:pt x="133329" y="327421"/>
                    </a:cubicBezTo>
                    <a:cubicBezTo>
                      <a:pt x="137878" y="308439"/>
                      <a:pt x="146752" y="286817"/>
                      <a:pt x="159837" y="262499"/>
                    </a:cubicBezTo>
                    <a:cubicBezTo>
                      <a:pt x="178146" y="229027"/>
                      <a:pt x="189266" y="205214"/>
                      <a:pt x="193198" y="191118"/>
                    </a:cubicBezTo>
                    <a:cubicBezTo>
                      <a:pt x="198702" y="171742"/>
                      <a:pt x="201454" y="152141"/>
                      <a:pt x="201454" y="132260"/>
                    </a:cubicBezTo>
                    <a:cubicBezTo>
                      <a:pt x="201454" y="100866"/>
                      <a:pt x="194826" y="76941"/>
                      <a:pt x="181628" y="60486"/>
                    </a:cubicBezTo>
                    <a:cubicBezTo>
                      <a:pt x="168430" y="44031"/>
                      <a:pt x="151188" y="35775"/>
                      <a:pt x="129959" y="35775"/>
                    </a:cubicBezTo>
                    <a:cubicBezTo>
                      <a:pt x="113448" y="35775"/>
                      <a:pt x="99632" y="39987"/>
                      <a:pt x="88512" y="48355"/>
                    </a:cubicBezTo>
                    <a:cubicBezTo>
                      <a:pt x="77391" y="56723"/>
                      <a:pt x="71831" y="65091"/>
                      <a:pt x="71831" y="73515"/>
                    </a:cubicBezTo>
                    <a:cubicBezTo>
                      <a:pt x="71831" y="80311"/>
                      <a:pt x="76044" y="86489"/>
                      <a:pt x="84412" y="91993"/>
                    </a:cubicBezTo>
                    <a:cubicBezTo>
                      <a:pt x="99070" y="101428"/>
                      <a:pt x="108224" y="108504"/>
                      <a:pt x="111875" y="113222"/>
                    </a:cubicBezTo>
                    <a:cubicBezTo>
                      <a:pt x="118165" y="122151"/>
                      <a:pt x="121310" y="132597"/>
                      <a:pt x="121310" y="144616"/>
                    </a:cubicBezTo>
                    <a:cubicBezTo>
                      <a:pt x="121310" y="160566"/>
                      <a:pt x="115526" y="174438"/>
                      <a:pt x="104012" y="186231"/>
                    </a:cubicBezTo>
                    <a:cubicBezTo>
                      <a:pt x="92499" y="198025"/>
                      <a:pt x="78852" y="203922"/>
                      <a:pt x="63182" y="203922"/>
                    </a:cubicBezTo>
                    <a:cubicBezTo>
                      <a:pt x="45884" y="203922"/>
                      <a:pt x="31058" y="197183"/>
                      <a:pt x="18590" y="183704"/>
                    </a:cubicBezTo>
                    <a:cubicBezTo>
                      <a:pt x="6234" y="170113"/>
                      <a:pt x="0" y="152366"/>
                      <a:pt x="0" y="130407"/>
                    </a:cubicBezTo>
                    <a:cubicBezTo>
                      <a:pt x="0" y="94801"/>
                      <a:pt x="14321" y="64193"/>
                      <a:pt x="43020" y="38527"/>
                    </a:cubicBezTo>
                    <a:cubicBezTo>
                      <a:pt x="71663" y="12805"/>
                      <a:pt x="109179" y="0"/>
                      <a:pt x="155513" y="0"/>
                    </a:cubicBezTo>
                    <a:cubicBezTo>
                      <a:pt x="201060" y="0"/>
                      <a:pt x="238521" y="13872"/>
                      <a:pt x="267837" y="41616"/>
                    </a:cubicBezTo>
                    <a:cubicBezTo>
                      <a:pt x="297154" y="69359"/>
                      <a:pt x="311812" y="102832"/>
                      <a:pt x="311812" y="142032"/>
                    </a:cubicBezTo>
                    <a:cubicBezTo>
                      <a:pt x="311812" y="157982"/>
                      <a:pt x="309173" y="173876"/>
                      <a:pt x="303950" y="189713"/>
                    </a:cubicBezTo>
                    <a:cubicBezTo>
                      <a:pt x="298726" y="205551"/>
                      <a:pt x="291650" y="219367"/>
                      <a:pt x="282720" y="231105"/>
                    </a:cubicBezTo>
                    <a:cubicBezTo>
                      <a:pt x="273790" y="242898"/>
                      <a:pt x="257166" y="258961"/>
                      <a:pt x="232848" y="279347"/>
                    </a:cubicBezTo>
                    <a:cubicBezTo>
                      <a:pt x="209036" y="299228"/>
                      <a:pt x="192580" y="315403"/>
                      <a:pt x="183538" y="327815"/>
                    </a:cubicBezTo>
                    <a:cubicBezTo>
                      <a:pt x="174496" y="340226"/>
                      <a:pt x="167588" y="354267"/>
                      <a:pt x="162702" y="369823"/>
                    </a:cubicBezTo>
                    <a:cubicBezTo>
                      <a:pt x="157928" y="385380"/>
                      <a:pt x="155513" y="404138"/>
                      <a:pt x="155513" y="426097"/>
                    </a:cubicBezTo>
                    <a:close/>
                    <a:moveTo>
                      <a:pt x="142146" y="471251"/>
                    </a:moveTo>
                    <a:cubicBezTo>
                      <a:pt x="161017" y="471251"/>
                      <a:pt x="176967" y="477878"/>
                      <a:pt x="190053" y="491076"/>
                    </a:cubicBezTo>
                    <a:cubicBezTo>
                      <a:pt x="203138" y="504274"/>
                      <a:pt x="209709" y="520336"/>
                      <a:pt x="209709" y="539206"/>
                    </a:cubicBezTo>
                    <a:cubicBezTo>
                      <a:pt x="209709" y="558077"/>
                      <a:pt x="203082" y="574083"/>
                      <a:pt x="189884" y="587337"/>
                    </a:cubicBezTo>
                    <a:cubicBezTo>
                      <a:pt x="176686" y="600535"/>
                      <a:pt x="160736" y="607162"/>
                      <a:pt x="142146" y="607162"/>
                    </a:cubicBezTo>
                    <a:cubicBezTo>
                      <a:pt x="123557" y="607162"/>
                      <a:pt x="107663" y="600535"/>
                      <a:pt x="94409" y="587337"/>
                    </a:cubicBezTo>
                    <a:cubicBezTo>
                      <a:pt x="81210" y="574139"/>
                      <a:pt x="74583" y="558077"/>
                      <a:pt x="74583" y="539206"/>
                    </a:cubicBezTo>
                    <a:cubicBezTo>
                      <a:pt x="74583" y="520336"/>
                      <a:pt x="81210" y="504330"/>
                      <a:pt x="94409" y="491076"/>
                    </a:cubicBezTo>
                    <a:cubicBezTo>
                      <a:pt x="107663" y="477878"/>
                      <a:pt x="123557" y="471251"/>
                      <a:pt x="142146" y="471251"/>
                    </a:cubicBezTo>
                    <a:close/>
                  </a:path>
                </a:pathLst>
              </a:custGeom>
              <a:grpFill/>
              <a:ln w="12958" cap="flat">
                <a:noFill/>
                <a:prstDash val="solid"/>
                <a:miter/>
              </a:ln>
              <a:scene3d>
                <a:camera prst="perspectiveLeft">
                  <a:rot lat="0" lon="720000" rev="0"/>
                </a:camera>
                <a:lightRig rig="threePt" dir="t"/>
              </a:scene3d>
            </p:spPr>
            <p:txBody>
              <a:bodyPr rtlCol="0" anchor="ctr"/>
              <a:lstStyle/>
              <a:p>
                <a:endParaRPr lang="en-US"/>
              </a:p>
            </p:txBody>
          </p:sp>
          <p:sp>
            <p:nvSpPr>
              <p:cNvPr id="96" name="Graphic 33">
                <a:extLst>
                  <a:ext uri="{FF2B5EF4-FFF2-40B4-BE49-F238E27FC236}">
                    <a16:creationId xmlns:a16="http://schemas.microsoft.com/office/drawing/2014/main" id="{512491B0-B80B-47C9-82C7-0D5C554CA2CF}"/>
                  </a:ext>
                </a:extLst>
              </p:cNvPr>
              <p:cNvSpPr/>
              <p:nvPr/>
            </p:nvSpPr>
            <p:spPr>
              <a:xfrm>
                <a:off x="3189087" y="4232361"/>
                <a:ext cx="197300" cy="384184"/>
              </a:xfrm>
              <a:custGeom>
                <a:avLst/>
                <a:gdLst>
                  <a:gd name="connsiteX0" fmla="*/ 98401 w 197300"/>
                  <a:gd name="connsiteY0" fmla="*/ 269615 h 384184"/>
                  <a:gd name="connsiteX1" fmla="*/ 80278 w 197300"/>
                  <a:gd name="connsiteY1" fmla="*/ 269615 h 384184"/>
                  <a:gd name="connsiteX2" fmla="*/ 80029 w 197300"/>
                  <a:gd name="connsiteY2" fmla="*/ 252238 h 384184"/>
                  <a:gd name="connsiteX3" fmla="*/ 84364 w 197300"/>
                  <a:gd name="connsiteY3" fmla="*/ 207178 h 384184"/>
                  <a:gd name="connsiteX4" fmla="*/ 101138 w 197300"/>
                  <a:gd name="connsiteY4" fmla="*/ 166098 h 384184"/>
                  <a:gd name="connsiteX5" fmla="*/ 122247 w 197300"/>
                  <a:gd name="connsiteY5" fmla="*/ 120931 h 384184"/>
                  <a:gd name="connsiteX6" fmla="*/ 127470 w 197300"/>
                  <a:gd name="connsiteY6" fmla="*/ 83688 h 384184"/>
                  <a:gd name="connsiteX7" fmla="*/ 114926 w 197300"/>
                  <a:gd name="connsiteY7" fmla="*/ 38273 h 384184"/>
                  <a:gd name="connsiteX8" fmla="*/ 82232 w 197300"/>
                  <a:gd name="connsiteY8" fmla="*/ 22637 h 384184"/>
                  <a:gd name="connsiteX9" fmla="*/ 56006 w 197300"/>
                  <a:gd name="connsiteY9" fmla="*/ 30597 h 384184"/>
                  <a:gd name="connsiteX10" fmla="*/ 45452 w 197300"/>
                  <a:gd name="connsiteY10" fmla="*/ 46517 h 384184"/>
                  <a:gd name="connsiteX11" fmla="*/ 53412 w 197300"/>
                  <a:gd name="connsiteY11" fmla="*/ 58209 h 384184"/>
                  <a:gd name="connsiteX12" fmla="*/ 70789 w 197300"/>
                  <a:gd name="connsiteY12" fmla="*/ 71642 h 384184"/>
                  <a:gd name="connsiteX13" fmla="*/ 76759 w 197300"/>
                  <a:gd name="connsiteY13" fmla="*/ 91506 h 384184"/>
                  <a:gd name="connsiteX14" fmla="*/ 65814 w 197300"/>
                  <a:gd name="connsiteY14" fmla="*/ 117839 h 384184"/>
                  <a:gd name="connsiteX15" fmla="*/ 39979 w 197300"/>
                  <a:gd name="connsiteY15" fmla="*/ 129033 h 384184"/>
                  <a:gd name="connsiteX16" fmla="*/ 11763 w 197300"/>
                  <a:gd name="connsiteY16" fmla="*/ 116240 h 384184"/>
                  <a:gd name="connsiteX17" fmla="*/ 0 w 197300"/>
                  <a:gd name="connsiteY17" fmla="*/ 82516 h 384184"/>
                  <a:gd name="connsiteX18" fmla="*/ 27221 w 197300"/>
                  <a:gd name="connsiteY18" fmla="*/ 24378 h 384184"/>
                  <a:gd name="connsiteX19" fmla="*/ 98401 w 197300"/>
                  <a:gd name="connsiteY19" fmla="*/ 0 h 384184"/>
                  <a:gd name="connsiteX20" fmla="*/ 169475 w 197300"/>
                  <a:gd name="connsiteY20" fmla="*/ 26333 h 384184"/>
                  <a:gd name="connsiteX21" fmla="*/ 197300 w 197300"/>
                  <a:gd name="connsiteY21" fmla="*/ 89872 h 384184"/>
                  <a:gd name="connsiteX22" fmla="*/ 192325 w 197300"/>
                  <a:gd name="connsiteY22" fmla="*/ 120042 h 384184"/>
                  <a:gd name="connsiteX23" fmla="*/ 178892 w 197300"/>
                  <a:gd name="connsiteY23" fmla="*/ 146233 h 384184"/>
                  <a:gd name="connsiteX24" fmla="*/ 147336 w 197300"/>
                  <a:gd name="connsiteY24" fmla="*/ 176758 h 384184"/>
                  <a:gd name="connsiteX25" fmla="*/ 116134 w 197300"/>
                  <a:gd name="connsiteY25" fmla="*/ 207426 h 384184"/>
                  <a:gd name="connsiteX26" fmla="*/ 102950 w 197300"/>
                  <a:gd name="connsiteY26" fmla="*/ 234008 h 384184"/>
                  <a:gd name="connsiteX27" fmla="*/ 98401 w 197300"/>
                  <a:gd name="connsiteY27" fmla="*/ 269615 h 384184"/>
                  <a:gd name="connsiteX28" fmla="*/ 89944 w 197300"/>
                  <a:gd name="connsiteY28" fmla="*/ 298187 h 384184"/>
                  <a:gd name="connsiteX29" fmla="*/ 120256 w 197300"/>
                  <a:gd name="connsiteY29" fmla="*/ 310731 h 384184"/>
                  <a:gd name="connsiteX30" fmla="*/ 132694 w 197300"/>
                  <a:gd name="connsiteY30" fmla="*/ 341186 h 384184"/>
                  <a:gd name="connsiteX31" fmla="*/ 120150 w 197300"/>
                  <a:gd name="connsiteY31" fmla="*/ 371641 h 384184"/>
                  <a:gd name="connsiteX32" fmla="*/ 89944 w 197300"/>
                  <a:gd name="connsiteY32" fmla="*/ 384185 h 384184"/>
                  <a:gd name="connsiteX33" fmla="*/ 59737 w 197300"/>
                  <a:gd name="connsiteY33" fmla="*/ 371641 h 384184"/>
                  <a:gd name="connsiteX34" fmla="*/ 47193 w 197300"/>
                  <a:gd name="connsiteY34" fmla="*/ 341186 h 384184"/>
                  <a:gd name="connsiteX35" fmla="*/ 59737 w 197300"/>
                  <a:gd name="connsiteY35" fmla="*/ 310731 h 384184"/>
                  <a:gd name="connsiteX36" fmla="*/ 89944 w 197300"/>
                  <a:gd name="connsiteY36" fmla="*/ 298187 h 38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7300" h="384184">
                    <a:moveTo>
                      <a:pt x="98401" y="269615"/>
                    </a:moveTo>
                    <a:lnTo>
                      <a:pt x="80278" y="269615"/>
                    </a:lnTo>
                    <a:lnTo>
                      <a:pt x="80029" y="252238"/>
                    </a:lnTo>
                    <a:cubicBezTo>
                      <a:pt x="80029" y="234185"/>
                      <a:pt x="81486" y="219189"/>
                      <a:pt x="84364" y="207178"/>
                    </a:cubicBezTo>
                    <a:cubicBezTo>
                      <a:pt x="87243" y="195166"/>
                      <a:pt x="92858" y="181485"/>
                      <a:pt x="101138" y="166098"/>
                    </a:cubicBezTo>
                    <a:cubicBezTo>
                      <a:pt x="112723" y="144918"/>
                      <a:pt x="119759" y="129850"/>
                      <a:pt x="122247" y="120931"/>
                    </a:cubicBezTo>
                    <a:cubicBezTo>
                      <a:pt x="125729" y="108671"/>
                      <a:pt x="127470" y="96268"/>
                      <a:pt x="127470" y="83688"/>
                    </a:cubicBezTo>
                    <a:cubicBezTo>
                      <a:pt x="127470" y="63824"/>
                      <a:pt x="123277" y="48685"/>
                      <a:pt x="114926" y="38273"/>
                    </a:cubicBezTo>
                    <a:cubicBezTo>
                      <a:pt x="106575" y="27861"/>
                      <a:pt x="95665" y="22637"/>
                      <a:pt x="82232" y="22637"/>
                    </a:cubicBezTo>
                    <a:cubicBezTo>
                      <a:pt x="71784" y="22637"/>
                      <a:pt x="63042" y="25302"/>
                      <a:pt x="56006" y="30597"/>
                    </a:cubicBezTo>
                    <a:cubicBezTo>
                      <a:pt x="48970" y="35892"/>
                      <a:pt x="45452" y="41187"/>
                      <a:pt x="45452" y="46517"/>
                    </a:cubicBezTo>
                    <a:cubicBezTo>
                      <a:pt x="45452" y="50817"/>
                      <a:pt x="48117" y="54726"/>
                      <a:pt x="53412" y="58209"/>
                    </a:cubicBezTo>
                    <a:cubicBezTo>
                      <a:pt x="62687" y="64179"/>
                      <a:pt x="68479" y="68656"/>
                      <a:pt x="70789" y="71642"/>
                    </a:cubicBezTo>
                    <a:cubicBezTo>
                      <a:pt x="74769" y="77292"/>
                      <a:pt x="76759" y="83902"/>
                      <a:pt x="76759" y="91506"/>
                    </a:cubicBezTo>
                    <a:cubicBezTo>
                      <a:pt x="76759" y="101599"/>
                      <a:pt x="73099" y="110376"/>
                      <a:pt x="65814" y="117839"/>
                    </a:cubicBezTo>
                    <a:cubicBezTo>
                      <a:pt x="58529" y="125302"/>
                      <a:pt x="49894" y="129033"/>
                      <a:pt x="39979" y="129033"/>
                    </a:cubicBezTo>
                    <a:cubicBezTo>
                      <a:pt x="29034" y="129033"/>
                      <a:pt x="19652" y="124769"/>
                      <a:pt x="11763" y="116240"/>
                    </a:cubicBezTo>
                    <a:cubicBezTo>
                      <a:pt x="3945" y="107640"/>
                      <a:pt x="0" y="96410"/>
                      <a:pt x="0" y="82516"/>
                    </a:cubicBezTo>
                    <a:cubicBezTo>
                      <a:pt x="0" y="59986"/>
                      <a:pt x="9062" y="40618"/>
                      <a:pt x="27221" y="24378"/>
                    </a:cubicBezTo>
                    <a:cubicBezTo>
                      <a:pt x="45345" y="8102"/>
                      <a:pt x="69084" y="0"/>
                      <a:pt x="98401" y="0"/>
                    </a:cubicBezTo>
                    <a:cubicBezTo>
                      <a:pt x="127222" y="0"/>
                      <a:pt x="150925" y="8778"/>
                      <a:pt x="169475" y="26333"/>
                    </a:cubicBezTo>
                    <a:cubicBezTo>
                      <a:pt x="188025" y="43888"/>
                      <a:pt x="197300" y="65067"/>
                      <a:pt x="197300" y="89872"/>
                    </a:cubicBezTo>
                    <a:cubicBezTo>
                      <a:pt x="197300" y="99964"/>
                      <a:pt x="195630" y="110021"/>
                      <a:pt x="192325" y="120042"/>
                    </a:cubicBezTo>
                    <a:cubicBezTo>
                      <a:pt x="189020" y="130064"/>
                      <a:pt x="184543" y="138806"/>
                      <a:pt x="178892" y="146233"/>
                    </a:cubicBezTo>
                    <a:cubicBezTo>
                      <a:pt x="173242" y="153695"/>
                      <a:pt x="162723" y="163859"/>
                      <a:pt x="147336" y="176758"/>
                    </a:cubicBezTo>
                    <a:cubicBezTo>
                      <a:pt x="132268" y="189338"/>
                      <a:pt x="121856" y="199573"/>
                      <a:pt x="116134" y="207426"/>
                    </a:cubicBezTo>
                    <a:cubicBezTo>
                      <a:pt x="110413" y="215280"/>
                      <a:pt x="106042" y="224164"/>
                      <a:pt x="102950" y="234008"/>
                    </a:cubicBezTo>
                    <a:cubicBezTo>
                      <a:pt x="99929" y="243851"/>
                      <a:pt x="98401" y="255721"/>
                      <a:pt x="98401" y="269615"/>
                    </a:cubicBezTo>
                    <a:close/>
                    <a:moveTo>
                      <a:pt x="89944" y="298187"/>
                    </a:moveTo>
                    <a:cubicBezTo>
                      <a:pt x="101884" y="298187"/>
                      <a:pt x="111976" y="302380"/>
                      <a:pt x="120256" y="310731"/>
                    </a:cubicBezTo>
                    <a:cubicBezTo>
                      <a:pt x="128537" y="319082"/>
                      <a:pt x="132694" y="329246"/>
                      <a:pt x="132694" y="341186"/>
                    </a:cubicBezTo>
                    <a:cubicBezTo>
                      <a:pt x="132694" y="353126"/>
                      <a:pt x="128501" y="363254"/>
                      <a:pt x="120150" y="371641"/>
                    </a:cubicBezTo>
                    <a:cubicBezTo>
                      <a:pt x="111799" y="379992"/>
                      <a:pt x="101706" y="384185"/>
                      <a:pt x="89944" y="384185"/>
                    </a:cubicBezTo>
                    <a:cubicBezTo>
                      <a:pt x="78181" y="384185"/>
                      <a:pt x="68124" y="379992"/>
                      <a:pt x="59737" y="371641"/>
                    </a:cubicBezTo>
                    <a:cubicBezTo>
                      <a:pt x="51386" y="363289"/>
                      <a:pt x="47193" y="353126"/>
                      <a:pt x="47193" y="341186"/>
                    </a:cubicBezTo>
                    <a:cubicBezTo>
                      <a:pt x="47193" y="329246"/>
                      <a:pt x="51386" y="319118"/>
                      <a:pt x="59737" y="310731"/>
                    </a:cubicBezTo>
                    <a:cubicBezTo>
                      <a:pt x="68124" y="302380"/>
                      <a:pt x="78181" y="298187"/>
                      <a:pt x="89944" y="298187"/>
                    </a:cubicBezTo>
                    <a:close/>
                  </a:path>
                </a:pathLst>
              </a:custGeom>
              <a:grpFill/>
              <a:ln w="7853" cap="flat">
                <a:noFill/>
                <a:prstDash val="solid"/>
                <a:miter/>
              </a:ln>
              <a:scene3d>
                <a:camera prst="perspectiveLeft">
                  <a:rot lat="0" lon="720000" rev="0"/>
                </a:camera>
                <a:lightRig rig="threePt" dir="t"/>
              </a:scene3d>
            </p:spPr>
            <p:txBody>
              <a:bodyPr rtlCol="0" anchor="ctr"/>
              <a:lstStyle/>
              <a:p>
                <a:endParaRPr lang="en-US"/>
              </a:p>
            </p:txBody>
          </p:sp>
          <p:sp>
            <p:nvSpPr>
              <p:cNvPr id="97" name="Graphic 40">
                <a:extLst>
                  <a:ext uri="{FF2B5EF4-FFF2-40B4-BE49-F238E27FC236}">
                    <a16:creationId xmlns:a16="http://schemas.microsoft.com/office/drawing/2014/main" id="{8336BAFE-CF7E-456A-9A05-5E7458369205}"/>
                  </a:ext>
                </a:extLst>
              </p:cNvPr>
              <p:cNvSpPr/>
              <p:nvPr/>
            </p:nvSpPr>
            <p:spPr>
              <a:xfrm>
                <a:off x="332170" y="4254366"/>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grpSp>
      </p:grpSp>
      <p:sp>
        <p:nvSpPr>
          <p:cNvPr id="7" name="TextBox 12"/>
          <p:cNvSpPr txBox="1"/>
          <p:nvPr userDrawn="1"/>
        </p:nvSpPr>
        <p:spPr>
          <a:xfrm>
            <a:off x="231285" y="6593330"/>
            <a:ext cx="2156360" cy="123111"/>
          </a:xfrm>
          <a:prstGeom prst="rect">
            <a:avLst/>
          </a:prstGeom>
          <a:noFill/>
        </p:spPr>
        <p:txBody>
          <a:bodyPr wrap="non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2022 NTT DATA, Inc. All rights reserved.</a:t>
            </a:r>
          </a:p>
        </p:txBody>
      </p:sp>
      <p:sp>
        <p:nvSpPr>
          <p:cNvPr id="10" name="Slide Number Placeholder 2">
            <a:extLst>
              <a:ext uri="{FF2B5EF4-FFF2-40B4-BE49-F238E27FC236}">
                <a16:creationId xmlns:a16="http://schemas.microsoft.com/office/drawing/2014/main" id="{00B6DA85-F38E-4FEE-8175-691509488228}"/>
              </a:ext>
            </a:extLst>
          </p:cNvPr>
          <p:cNvSpPr>
            <a:spLocks noGrp="1"/>
          </p:cNvSpPr>
          <p:nvPr userDrawn="1">
            <p:ph type="sldNum" sz="quarter" idx="11"/>
          </p:nvPr>
        </p:nvSpPr>
        <p:spPr>
          <a:xfrm>
            <a:off x="5762244" y="6556248"/>
            <a:ext cx="667512" cy="182880"/>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1" lang="en-US" sz="800" b="0" i="0" u="none" strike="noStrike" kern="1200" cap="none" spc="0" normalizeH="0" baseline="0" noProof="0" smtClean="0">
                <a:ln>
                  <a:noFill/>
                </a:ln>
                <a:solidFill>
                  <a:srgbClr val="FFFFFF"/>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en-US" sz="800" b="0" i="0" u="none" strike="noStrike" kern="1200" cap="none" spc="0" normalizeH="0" baseline="0" noProof="0">
              <a:ln>
                <a:noFill/>
              </a:ln>
              <a:solidFill>
                <a:srgbClr val="FFFFFF"/>
              </a:solidFill>
              <a:effectLst/>
              <a:uLnTx/>
              <a:uFillTx/>
              <a:latin typeface="Arial"/>
              <a:cs typeface="+mn-cs"/>
            </a:endParaRPr>
          </a:p>
        </p:txBody>
      </p:sp>
      <p:sp>
        <p:nvSpPr>
          <p:cNvPr id="16" name="Freeform 5">
            <a:extLst>
              <a:ext uri="{FF2B5EF4-FFF2-40B4-BE49-F238E27FC236}">
                <a16:creationId xmlns:a16="http://schemas.microsoft.com/office/drawing/2014/main" id="{EE072C8E-F6CE-41E6-A18D-339C873EA981}"/>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1C1C1C"/>
              </a:solidFill>
              <a:effectLst/>
              <a:uLnTx/>
              <a:uFillTx/>
              <a:latin typeface="Arial"/>
              <a:cs typeface="+mn-cs"/>
            </a:endParaRPr>
          </a:p>
        </p:txBody>
      </p:sp>
      <p:sp>
        <p:nvSpPr>
          <p:cNvPr id="2" name="Title 1">
            <a:extLst>
              <a:ext uri="{FF2B5EF4-FFF2-40B4-BE49-F238E27FC236}">
                <a16:creationId xmlns:a16="http://schemas.microsoft.com/office/drawing/2014/main" id="{294DE679-ECB3-4BF1-A701-ADEB69FE493C}"/>
              </a:ext>
            </a:extLst>
          </p:cNvPr>
          <p:cNvSpPr>
            <a:spLocks noGrp="1"/>
          </p:cNvSpPr>
          <p:nvPr userDrawn="1">
            <p:ph type="title"/>
          </p:nvPr>
        </p:nvSpPr>
        <p:spPr>
          <a:xfrm>
            <a:off x="4019550" y="3078398"/>
            <a:ext cx="8172450" cy="685800"/>
          </a:xfrm>
          <a:gradFill>
            <a:gsLst>
              <a:gs pos="0">
                <a:schemeClr val="tx1">
                  <a:alpha val="0"/>
                </a:schemeClr>
              </a:gs>
              <a:gs pos="54000">
                <a:schemeClr val="tx1"/>
              </a:gs>
              <a:gs pos="100000">
                <a:schemeClr val="tx1">
                  <a:alpha val="0"/>
                </a:schemeClr>
              </a:gs>
            </a:gsLst>
            <a:lin ang="0" scaled="0"/>
          </a:gradFill>
        </p:spPr>
        <p:txBody>
          <a:bodyPr vert="horz" lIns="91440" tIns="45720" rIns="91440" bIns="45720" rtlCol="0" anchor="ctr">
            <a:normAutofit/>
          </a:bodyPr>
          <a:lstStyle>
            <a:lvl1pPr>
              <a:defRPr lang="en-US" sz="3200" b="1" dirty="0">
                <a:solidFill>
                  <a:schemeClr val="bg1"/>
                </a:solidFill>
                <a:effectLst>
                  <a:outerShdw blurRad="38100" dist="38100" dir="2700000" algn="tl">
                    <a:srgbClr val="000000">
                      <a:alpha val="43137"/>
                    </a:srgbClr>
                  </a:outerShdw>
                </a:effectLst>
                <a:latin typeface="+mn-lt"/>
                <a:ea typeface="+mn-ea"/>
                <a:cs typeface="Arial"/>
              </a:defRPr>
            </a:lvl1pPr>
          </a:lstStyle>
          <a:p>
            <a:pPr marL="0" lvl="0" indent="0">
              <a:spcBef>
                <a:spcPct val="20000"/>
              </a:spcBef>
              <a:buClr>
                <a:schemeClr val="bg2"/>
              </a:buClr>
              <a:buFont typeface="Arial" pitchFamily="34" charset="0"/>
              <a:buNone/>
            </a:pPr>
            <a:r>
              <a:rPr lang="en-US"/>
              <a:t>Click to edit Master title style</a:t>
            </a:r>
          </a:p>
        </p:txBody>
      </p:sp>
    </p:spTree>
    <p:extLst>
      <p:ext uri="{BB962C8B-B14F-4D97-AF65-F5344CB8AC3E}">
        <p14:creationId xmlns:p14="http://schemas.microsoft.com/office/powerpoint/2010/main" val="279585890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0AD5-9814-C948-9E35-6B2AF5EFFC0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3E5DFC-3A99-CB45-A324-CCDCCE1331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40DC572-372F-1D4A-A17D-84C8997FB3D6}"/>
              </a:ext>
            </a:extLst>
          </p:cNvPr>
          <p:cNvSpPr>
            <a:spLocks noGrp="1"/>
          </p:cNvSpPr>
          <p:nvPr>
            <p:ph type="dt" sz="half" idx="10"/>
          </p:nvPr>
        </p:nvSpPr>
        <p:spPr/>
        <p:txBody>
          <a:bodyPr/>
          <a:lstStyle/>
          <a:p>
            <a:fld id="{180A0DF1-9FB1-2F40-99AF-B5B05E9955B9}" type="datetimeFigureOut">
              <a:rPr lang="en-US" smtClean="0"/>
              <a:t>3/18/2025</a:t>
            </a:fld>
            <a:endParaRPr lang="en-US"/>
          </a:p>
        </p:txBody>
      </p:sp>
      <p:sp>
        <p:nvSpPr>
          <p:cNvPr id="5" name="Footer Placeholder 4">
            <a:extLst>
              <a:ext uri="{FF2B5EF4-FFF2-40B4-BE49-F238E27FC236}">
                <a16:creationId xmlns:a16="http://schemas.microsoft.com/office/drawing/2014/main" id="{9DF1FC2A-B59A-6E4E-BE40-1D999029A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91C1-9BC3-EF42-8E6A-BEBE22D9D10D}"/>
              </a:ext>
            </a:extLst>
          </p:cNvPr>
          <p:cNvSpPr>
            <a:spLocks noGrp="1"/>
          </p:cNvSpPr>
          <p:nvPr>
            <p:ph type="sldNum" sz="quarter" idx="12"/>
          </p:nvPr>
        </p:nvSpPr>
        <p:spPr/>
        <p:txBody>
          <a:bodyPr/>
          <a:lstStyle/>
          <a:p>
            <a:fld id="{9A95C7E6-EBC5-044C-99D7-26A6A34FBB7E}" type="slidenum">
              <a:rPr lang="en-US" smtClean="0"/>
              <a:t>‹#›</a:t>
            </a:fld>
            <a:endParaRPr lang="en-US"/>
          </a:p>
        </p:txBody>
      </p:sp>
    </p:spTree>
    <p:extLst>
      <p:ext uri="{BB962C8B-B14F-4D97-AF65-F5344CB8AC3E}">
        <p14:creationId xmlns:p14="http://schemas.microsoft.com/office/powerpoint/2010/main" val="164780849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333566395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Agenda Slide - BF-H">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4" name="タイトル 1">
            <a:extLst>
              <a:ext uri="{FF2B5EF4-FFF2-40B4-BE49-F238E27FC236}">
                <a16:creationId xmlns:a16="http://schemas.microsoft.com/office/drawing/2014/main" id="{E209CA9E-EA71-4D07-95CE-EA78E13E3F63}"/>
              </a:ext>
            </a:extLst>
          </p:cNvPr>
          <p:cNvSpPr>
            <a:spLocks noGrp="1"/>
          </p:cNvSpPr>
          <p:nvPr>
            <p:ph type="title" hasCustomPrompt="1"/>
          </p:nvPr>
        </p:nvSpPr>
        <p:spPr>
          <a:xfrm>
            <a:off x="228600"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[Agenda]</a:t>
            </a:r>
          </a:p>
        </p:txBody>
      </p:sp>
      <p:sp>
        <p:nvSpPr>
          <p:cNvPr id="17" name="Content Placeholder 2">
            <a:extLst>
              <a:ext uri="{FF2B5EF4-FFF2-40B4-BE49-F238E27FC236}">
                <a16:creationId xmlns:a16="http://schemas.microsoft.com/office/drawing/2014/main" id="{A97DDC82-36D5-4738-989D-30338EA824B8}"/>
              </a:ext>
            </a:extLst>
          </p:cNvPr>
          <p:cNvSpPr>
            <a:spLocks noGrp="1"/>
          </p:cNvSpPr>
          <p:nvPr>
            <p:ph idx="1"/>
          </p:nvPr>
        </p:nvSpPr>
        <p:spPr>
          <a:xfrm>
            <a:off x="3352800" y="1143000"/>
            <a:ext cx="8229600" cy="5257800"/>
          </a:xfrm>
          <a:prstGeom prst="rect">
            <a:avLst/>
          </a:prstGeom>
        </p:spPr>
        <p:txBody>
          <a:bodyPr/>
          <a:lstStyle>
            <a:lvl1pPr marL="457200" indent="-457200" algn="l" defTabSz="914400" rtl="0" eaLnBrk="1" latinLnBrk="0" hangingPunct="1">
              <a:lnSpc>
                <a:spcPct val="100000"/>
              </a:lnSpc>
              <a:buClr>
                <a:schemeClr val="bg2"/>
              </a:buClr>
              <a:buSzPct val="100000"/>
              <a:buFont typeface="+mj-lt"/>
              <a:buAutoNum type="arabicPeriod"/>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1">
            <a:extLst>
              <a:ext uri="{FF2B5EF4-FFF2-40B4-BE49-F238E27FC236}">
                <a16:creationId xmlns:a16="http://schemas.microsoft.com/office/drawing/2014/main" id="{F93CD1FC-848D-4FBD-B222-AB1FF81F9C31}"/>
              </a:ext>
            </a:extLst>
          </p:cNvPr>
          <p:cNvSpPr>
            <a:spLocks noGrp="1"/>
          </p:cNvSpPr>
          <p:nvPr>
            <p:ph type="ftr" sz="quarter" idx="10"/>
          </p:nvPr>
        </p:nvSpPr>
        <p:spPr>
          <a:xfrm>
            <a:off x="1752600" y="6556248"/>
            <a:ext cx="256032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10" name="Slide Number Placeholder 2">
            <a:extLst>
              <a:ext uri="{FF2B5EF4-FFF2-40B4-BE49-F238E27FC236}">
                <a16:creationId xmlns:a16="http://schemas.microsoft.com/office/drawing/2014/main" id="{6046D4B9-1B5E-4C59-9152-A25FEA8BF9A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2" name="Freeform 5">
            <a:extLst>
              <a:ext uri="{FF2B5EF4-FFF2-40B4-BE49-F238E27FC236}">
                <a16:creationId xmlns:a16="http://schemas.microsoft.com/office/drawing/2014/main" id="{F3D31B2B-5576-40AE-B059-57C11E6089DF}"/>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6785C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6470182"/>
      </p:ext>
    </p:extLst>
  </p:cSld>
  <p:clrMapOvr>
    <a:masterClrMapping/>
  </p:clrMapOvr>
  <p:extLst>
    <p:ext uri="{DCECCB84-F9BA-43D5-87BE-67443E8EF086}">
      <p15:sldGuideLst xmlns:p15="http://schemas.microsoft.com/office/powerpoint/2012/main">
        <p15:guide id="1" orient="horz" pos="480">
          <p15:clr>
            <a:srgbClr val="FBAE40"/>
          </p15:clr>
        </p15:guide>
        <p15:guide id="2" pos="3840">
          <p15:clr>
            <a:srgbClr val="FBAE40"/>
          </p15:clr>
        </p15:guide>
        <p15:guide id="3" pos="144">
          <p15:clr>
            <a:srgbClr val="FBAE40"/>
          </p15:clr>
        </p15:guide>
        <p15:guide id="4" pos="7536">
          <p15:clr>
            <a:srgbClr val="FBAE40"/>
          </p15:clr>
        </p15:guide>
        <p15:guide id="5" orient="horz" pos="144">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s - BF-H">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228601" y="228600"/>
            <a:ext cx="11734799"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
        <p:nvSpPr>
          <p:cNvPr id="2" name="Footer Placeholder 1">
            <a:extLst>
              <a:ext uri="{FF2B5EF4-FFF2-40B4-BE49-F238E27FC236}">
                <a16:creationId xmlns:a16="http://schemas.microsoft.com/office/drawing/2014/main" id="{3A6E617D-734F-4979-AA28-151FD13FA134}"/>
              </a:ext>
            </a:extLst>
          </p:cNvPr>
          <p:cNvSpPr>
            <a:spLocks noGrp="1"/>
          </p:cNvSpPr>
          <p:nvPr>
            <p:ph type="ftr" sz="quarter" idx="10"/>
          </p:nvPr>
        </p:nvSpPr>
        <p:spPr/>
        <p:txBody>
          <a:bodyPr/>
          <a:lstStyle/>
          <a:p>
            <a:pPr defTabSz="609555"/>
            <a:r>
              <a:rPr lang="en-US"/>
              <a:t>© 2023 NTT DATA, Inc. All rights reserved.</a:t>
            </a:r>
          </a:p>
        </p:txBody>
      </p:sp>
      <p:sp>
        <p:nvSpPr>
          <p:cNvPr id="3" name="Slide Number Placeholder 2">
            <a:extLst>
              <a:ext uri="{FF2B5EF4-FFF2-40B4-BE49-F238E27FC236}">
                <a16:creationId xmlns:a16="http://schemas.microsoft.com/office/drawing/2014/main" id="{448A4EEE-264C-42B7-9C67-2AF5171A4FA0}"/>
              </a:ext>
            </a:extLst>
          </p:cNvPr>
          <p:cNvSpPr>
            <a:spLocks noGrp="1"/>
          </p:cNvSpPr>
          <p:nvPr>
            <p:ph type="sldNum" sz="quarter" idx="11"/>
          </p:nvPr>
        </p:nvSpPr>
        <p:spPr/>
        <p:txBody>
          <a:bodyPr/>
          <a:lstStyle/>
          <a:p>
            <a:pPr algn="ctr"/>
            <a:fld id="{92EA2340-BE12-4138-BE15-7C339B03EB4B}" type="slidenum">
              <a:rPr lang="en-US" smtClean="0"/>
              <a:pPr algn="ctr"/>
              <a:t>‹#›</a:t>
            </a:fld>
            <a:endParaRPr lang="en-US"/>
          </a:p>
        </p:txBody>
      </p:sp>
      <p:sp>
        <p:nvSpPr>
          <p:cNvPr id="6" name="Content Placeholder 2">
            <a:extLst>
              <a:ext uri="{FF2B5EF4-FFF2-40B4-BE49-F238E27FC236}">
                <a16:creationId xmlns:a16="http://schemas.microsoft.com/office/drawing/2014/main" id="{C0E1A09D-4386-4027-B225-F549DC0B419D}"/>
              </a:ext>
            </a:extLst>
          </p:cNvPr>
          <p:cNvSpPr>
            <a:spLocks noGrp="1"/>
          </p:cNvSpPr>
          <p:nvPr>
            <p:ph idx="1"/>
          </p:nvPr>
        </p:nvSpPr>
        <p:spPr>
          <a:xfrm>
            <a:off x="228601" y="1066800"/>
            <a:ext cx="11734799" cy="5029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185723142"/>
      </p:ext>
    </p:extLst>
  </p:cSld>
  <p:clrMapOvr>
    <a:masterClrMapping/>
  </p:clrMapOvr>
  <p:extLst>
    <p:ext uri="{DCECCB84-F9BA-43D5-87BE-67443E8EF086}">
      <p15:sldGuideLst xmlns:p15="http://schemas.microsoft.com/office/powerpoint/2012/main">
        <p15:guide id="1" orient="horz" pos="480">
          <p15:clr>
            <a:srgbClr val="FBAE40"/>
          </p15:clr>
        </p15:guide>
        <p15:guide id="2" pos="144">
          <p15:clr>
            <a:srgbClr val="FBAE40"/>
          </p15:clr>
        </p15:guide>
        <p15:guide id="3" pos="7536">
          <p15:clr>
            <a:srgbClr val="FBAE40"/>
          </p15:clr>
        </p15:guide>
        <p15:guide id="4" orient="horz" pos="144">
          <p15:clr>
            <a:srgbClr val="FBAE40"/>
          </p15:clr>
        </p15:guide>
        <p15:guide id="6" pos="3840">
          <p15:clr>
            <a:srgbClr val="FBAE40"/>
          </p15:clr>
        </p15:guide>
        <p15:guide id="7" orient="horz" pos="3840">
          <p15:clr>
            <a:srgbClr val="FBAE40"/>
          </p15:clr>
        </p15:guide>
        <p15:guide id="8" orient="horz" pos="2256">
          <p15:clr>
            <a:srgbClr val="FBAE40"/>
          </p15:clr>
        </p15:guide>
        <p15:guide id="9" orient="horz" pos="67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2 Column - BF-H">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cxnSp>
        <p:nvCxnSpPr>
          <p:cNvPr id="5" name="Straight Connector 4">
            <a:extLst>
              <a:ext uri="{FF2B5EF4-FFF2-40B4-BE49-F238E27FC236}">
                <a16:creationId xmlns:a16="http://schemas.microsoft.com/office/drawing/2014/main" id="{89D32AD7-4EC4-4336-8E66-DAF3CD63E129}"/>
              </a:ext>
            </a:extLst>
          </p:cNvPr>
          <p:cNvCxnSpPr/>
          <p:nvPr userDrawn="1"/>
        </p:nvCxnSpPr>
        <p:spPr>
          <a:xfrm>
            <a:off x="6094413" y="1066800"/>
            <a:ext cx="0" cy="51054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A3F0FF2-9D07-4173-8901-D515EA8C808F}"/>
              </a:ext>
            </a:extLst>
          </p:cNvPr>
          <p:cNvSpPr>
            <a:spLocks noGrp="1"/>
          </p:cNvSpPr>
          <p:nvPr>
            <p:ph idx="1"/>
          </p:nvPr>
        </p:nvSpPr>
        <p:spPr>
          <a:xfrm>
            <a:off x="609441" y="1066800"/>
            <a:ext cx="5257959" cy="5029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Content Placeholder 2">
            <a:extLst>
              <a:ext uri="{FF2B5EF4-FFF2-40B4-BE49-F238E27FC236}">
                <a16:creationId xmlns:a16="http://schemas.microsoft.com/office/drawing/2014/main" id="{A5085B24-6983-47FE-AA4D-FD610A3D3BE7}"/>
              </a:ext>
            </a:extLst>
          </p:cNvPr>
          <p:cNvSpPr>
            <a:spLocks noGrp="1"/>
          </p:cNvSpPr>
          <p:nvPr>
            <p:ph idx="11"/>
          </p:nvPr>
        </p:nvSpPr>
        <p:spPr>
          <a:xfrm>
            <a:off x="6321427" y="1066800"/>
            <a:ext cx="5257959" cy="5029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A2C65324-DF08-40A7-8C24-F703E437B0E6}"/>
              </a:ext>
            </a:extLst>
          </p:cNvPr>
          <p:cNvSpPr>
            <a:spLocks noGrp="1"/>
          </p:cNvSpPr>
          <p:nvPr>
            <p:ph type="ftr" sz="quarter" idx="12"/>
          </p:nvPr>
        </p:nvSpPr>
        <p:spPr/>
        <p:txBody>
          <a:bodyPr/>
          <a:lstStyle/>
          <a:p>
            <a:pPr defTabSz="609555"/>
            <a:r>
              <a:rPr lang="en-US"/>
              <a:t>© 2023 NTT DATA, Inc. All rights reserved.</a:t>
            </a:r>
          </a:p>
        </p:txBody>
      </p:sp>
      <p:sp>
        <p:nvSpPr>
          <p:cNvPr id="3" name="Slide Number Placeholder 2">
            <a:extLst>
              <a:ext uri="{FF2B5EF4-FFF2-40B4-BE49-F238E27FC236}">
                <a16:creationId xmlns:a16="http://schemas.microsoft.com/office/drawing/2014/main" id="{8FE53064-8875-4497-9F5F-2E32679407C2}"/>
              </a:ext>
            </a:extLst>
          </p:cNvPr>
          <p:cNvSpPr>
            <a:spLocks noGrp="1"/>
          </p:cNvSpPr>
          <p:nvPr>
            <p:ph type="sldNum" sz="quarter" idx="13"/>
          </p:nvPr>
        </p:nvSpPr>
        <p:spPr/>
        <p:txBody>
          <a:body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486853641"/>
      </p:ext>
    </p:extLst>
  </p:cSld>
  <p:clrMapOvr>
    <a:masterClrMapping/>
  </p:clrMapOvr>
  <p:extLst>
    <p:ext uri="{DCECCB84-F9BA-43D5-87BE-67443E8EF086}">
      <p15:sldGuideLst xmlns:p15="http://schemas.microsoft.com/office/powerpoint/2012/main">
        <p15:guide id="1" orient="horz" pos="480">
          <p15:clr>
            <a:srgbClr val="FBAE40"/>
          </p15:clr>
        </p15:guide>
        <p15:guide id="2" pos="144">
          <p15:clr>
            <a:srgbClr val="FBAE40"/>
          </p15:clr>
        </p15:guide>
        <p15:guide id="3" pos="7536">
          <p15:clr>
            <a:srgbClr val="FBAE40"/>
          </p15:clr>
        </p15:guide>
        <p15:guide id="4" orient="horz" pos="672">
          <p15:clr>
            <a:srgbClr val="FBAE40"/>
          </p15:clr>
        </p15:guide>
        <p15:guide id="5" orient="horz" pos="144">
          <p15:clr>
            <a:srgbClr val="FBAE40"/>
          </p15:clr>
        </p15:guide>
        <p15:guide id="6" orient="horz" pos="2256">
          <p15:clr>
            <a:srgbClr val="FBAE40"/>
          </p15:clr>
        </p15:guide>
        <p15:guide id="7" pos="3840">
          <p15:clr>
            <a:srgbClr val="FBAE40"/>
          </p15:clr>
        </p15:guide>
        <p15:guide id="8" orient="horz"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3 Column - BF-H">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53D318D-5BC0-4FD7-84F6-570AAD7A014D}"/>
              </a:ext>
            </a:extLst>
          </p:cNvPr>
          <p:cNvCxnSpPr/>
          <p:nvPr userDrawn="1"/>
        </p:nvCxnSpPr>
        <p:spPr>
          <a:xfrm>
            <a:off x="4184986" y="1066800"/>
            <a:ext cx="0" cy="51054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893623-AAB5-4C02-BC15-F45AA3A235AA}"/>
              </a:ext>
            </a:extLst>
          </p:cNvPr>
          <p:cNvCxnSpPr/>
          <p:nvPr userDrawn="1"/>
        </p:nvCxnSpPr>
        <p:spPr>
          <a:xfrm>
            <a:off x="8007007" y="1066800"/>
            <a:ext cx="0" cy="51054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E16C34B-1F98-482E-9707-9104D28E0B23}"/>
              </a:ext>
            </a:extLst>
          </p:cNvPr>
          <p:cNvSpPr>
            <a:spLocks noGrp="1"/>
          </p:cNvSpPr>
          <p:nvPr>
            <p:ph type="ftr" sz="quarter" idx="13"/>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C68E32ED-97A5-4487-AA5E-D634C8C951B9}"/>
              </a:ext>
            </a:extLst>
          </p:cNvPr>
          <p:cNvSpPr>
            <a:spLocks noGrp="1"/>
          </p:cNvSpPr>
          <p:nvPr>
            <p:ph type="sldNum" sz="quarter" idx="14"/>
          </p:nvPr>
        </p:nvSpPr>
        <p:spPr/>
        <p:txBody>
          <a:bodyPr/>
          <a:lstStyle/>
          <a:p>
            <a:pPr algn="ctr"/>
            <a:fld id="{92EA2340-BE12-4138-BE15-7C339B03EB4B}" type="slidenum">
              <a:rPr lang="en-US" smtClean="0"/>
              <a:pPr algn="ctr"/>
              <a:t>‹#›</a:t>
            </a:fld>
            <a:endParaRPr lang="en-US"/>
          </a:p>
        </p:txBody>
      </p:sp>
      <p:sp>
        <p:nvSpPr>
          <p:cNvPr id="14" name="タイトル 1">
            <a:extLst>
              <a:ext uri="{FF2B5EF4-FFF2-40B4-BE49-F238E27FC236}">
                <a16:creationId xmlns:a16="http://schemas.microsoft.com/office/drawing/2014/main" id="{D42E8D99-ACDC-4B18-BB03-6B2FDEC2F100}"/>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
        <p:nvSpPr>
          <p:cNvPr id="15" name="Content Placeholder 2">
            <a:extLst>
              <a:ext uri="{FF2B5EF4-FFF2-40B4-BE49-F238E27FC236}">
                <a16:creationId xmlns:a16="http://schemas.microsoft.com/office/drawing/2014/main" id="{E6B707C5-9432-42A5-AF05-9DC709A237DB}"/>
              </a:ext>
            </a:extLst>
          </p:cNvPr>
          <p:cNvSpPr>
            <a:spLocks noGrp="1"/>
          </p:cNvSpPr>
          <p:nvPr>
            <p:ph idx="1"/>
          </p:nvPr>
        </p:nvSpPr>
        <p:spPr>
          <a:xfrm>
            <a:off x="457199" y="1066800"/>
            <a:ext cx="3633553" cy="50292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a:extLst>
              <a:ext uri="{FF2B5EF4-FFF2-40B4-BE49-F238E27FC236}">
                <a16:creationId xmlns:a16="http://schemas.microsoft.com/office/drawing/2014/main" id="{E458842B-A662-4100-A167-60B0C97821D5}"/>
              </a:ext>
            </a:extLst>
          </p:cNvPr>
          <p:cNvSpPr>
            <a:spLocks noGrp="1"/>
          </p:cNvSpPr>
          <p:nvPr>
            <p:ph idx="15"/>
          </p:nvPr>
        </p:nvSpPr>
        <p:spPr>
          <a:xfrm>
            <a:off x="4279220" y="1066800"/>
            <a:ext cx="3633553" cy="50292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7" name="Content Placeholder 2">
            <a:extLst>
              <a:ext uri="{FF2B5EF4-FFF2-40B4-BE49-F238E27FC236}">
                <a16:creationId xmlns:a16="http://schemas.microsoft.com/office/drawing/2014/main" id="{D40AEB42-84B1-4A48-AC27-91C814F36F7B}"/>
              </a:ext>
            </a:extLst>
          </p:cNvPr>
          <p:cNvSpPr>
            <a:spLocks noGrp="1"/>
          </p:cNvSpPr>
          <p:nvPr>
            <p:ph idx="16"/>
          </p:nvPr>
        </p:nvSpPr>
        <p:spPr>
          <a:xfrm>
            <a:off x="8101242" y="1066800"/>
            <a:ext cx="3633553" cy="50292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317335583"/>
      </p:ext>
    </p:extLst>
  </p:cSld>
  <p:clrMapOvr>
    <a:masterClrMapping/>
  </p:clrMapOvr>
  <p:extLst>
    <p:ext uri="{DCECCB84-F9BA-43D5-87BE-67443E8EF086}">
      <p15:sldGuideLst xmlns:p15="http://schemas.microsoft.com/office/powerpoint/2012/main">
        <p15:guide id="1" pos="3840">
          <p15:clr>
            <a:srgbClr val="FBAE40"/>
          </p15:clr>
        </p15:guide>
        <p15:guide id="2" orient="horz" pos="2256">
          <p15:clr>
            <a:srgbClr val="FBAE40"/>
          </p15:clr>
        </p15:guide>
        <p15:guide id="3" orient="horz" pos="144">
          <p15:clr>
            <a:srgbClr val="FBAE40"/>
          </p15:clr>
        </p15:guide>
        <p15:guide id="4" orient="horz" pos="480">
          <p15:clr>
            <a:srgbClr val="FBAE40"/>
          </p15:clr>
        </p15:guide>
        <p15:guide id="5" orient="horz" pos="672">
          <p15:clr>
            <a:srgbClr val="FBAE40"/>
          </p15:clr>
        </p15:guide>
        <p15:guide id="6" pos="144">
          <p15:clr>
            <a:srgbClr val="FBAE40"/>
          </p15:clr>
        </p15:guide>
        <p15:guide id="7" pos="7536">
          <p15:clr>
            <a:srgbClr val="FBAE40"/>
          </p15:clr>
        </p15:guide>
        <p15:guide id="8" orient="horz"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266790387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3 Horiz Column - BF-H">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D1B004D-3DA5-4FB1-86C3-AEE8370F2FDB}"/>
              </a:ext>
            </a:extLst>
          </p:cNvPr>
          <p:cNvCxnSpPr>
            <a:cxnSpLocks/>
          </p:cNvCxnSpPr>
          <p:nvPr userDrawn="1"/>
        </p:nvCxnSpPr>
        <p:spPr>
          <a:xfrm>
            <a:off x="539768" y="2763043"/>
            <a:ext cx="11129710"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C906EE-1306-469E-9B3A-03111095D817}"/>
              </a:ext>
            </a:extLst>
          </p:cNvPr>
          <p:cNvCxnSpPr>
            <a:cxnSpLocks/>
          </p:cNvCxnSpPr>
          <p:nvPr userDrawn="1"/>
        </p:nvCxnSpPr>
        <p:spPr>
          <a:xfrm>
            <a:off x="539768" y="4399756"/>
            <a:ext cx="11129710"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B054C7E-EC6C-4C07-AE9B-BE8CF5827384}"/>
              </a:ext>
            </a:extLst>
          </p:cNvPr>
          <p:cNvSpPr>
            <a:spLocks noGrp="1"/>
          </p:cNvSpPr>
          <p:nvPr>
            <p:ph sz="half" idx="1"/>
          </p:nvPr>
        </p:nvSpPr>
        <p:spPr>
          <a:xfrm>
            <a:off x="542026" y="1219200"/>
            <a:ext cx="11125200" cy="1450973"/>
          </a:xfrm>
          <a:prstGeom prst="rect">
            <a:avLst/>
          </a:prstGeom>
        </p:spPr>
        <p:txBody>
          <a:bodyPr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AE00503B-625A-40D6-A09F-268AABD4BA0D}"/>
              </a:ext>
            </a:extLst>
          </p:cNvPr>
          <p:cNvSpPr>
            <a:spLocks noGrp="1"/>
          </p:cNvSpPr>
          <p:nvPr>
            <p:ph sz="half" idx="10"/>
          </p:nvPr>
        </p:nvSpPr>
        <p:spPr>
          <a:xfrm>
            <a:off x="542026" y="2855913"/>
            <a:ext cx="11125200" cy="1450973"/>
          </a:xfrm>
          <a:prstGeom prst="rect">
            <a:avLst/>
          </a:prstGeom>
        </p:spPr>
        <p:txBody>
          <a:bodyPr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2085E28-D41A-4AB4-A103-F6E2760E09CD}"/>
              </a:ext>
            </a:extLst>
          </p:cNvPr>
          <p:cNvSpPr>
            <a:spLocks noGrp="1"/>
          </p:cNvSpPr>
          <p:nvPr>
            <p:ph sz="half" idx="11"/>
          </p:nvPr>
        </p:nvSpPr>
        <p:spPr>
          <a:xfrm>
            <a:off x="542026" y="4492627"/>
            <a:ext cx="11125200" cy="1450973"/>
          </a:xfrm>
          <a:prstGeom prst="rect">
            <a:avLst/>
          </a:prstGeom>
        </p:spPr>
        <p:txBody>
          <a:bodyPr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D465562C-9532-42CA-8773-230E46F36A96}"/>
              </a:ext>
            </a:extLst>
          </p:cNvPr>
          <p:cNvSpPr>
            <a:spLocks noGrp="1"/>
          </p:cNvSpPr>
          <p:nvPr>
            <p:ph type="ftr" sz="quarter" idx="12"/>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2A08A776-01DF-46FF-806F-860D46A35598}"/>
              </a:ext>
            </a:extLst>
          </p:cNvPr>
          <p:cNvSpPr>
            <a:spLocks noGrp="1"/>
          </p:cNvSpPr>
          <p:nvPr>
            <p:ph type="sldNum" sz="quarter" idx="13"/>
          </p:nvPr>
        </p:nvSpPr>
        <p:spPr/>
        <p:txBody>
          <a:bodyPr/>
          <a:lstStyle/>
          <a:p>
            <a:pPr algn="ctr"/>
            <a:fld id="{92EA2340-BE12-4138-BE15-7C339B03EB4B}" type="slidenum">
              <a:rPr lang="en-US" smtClean="0"/>
              <a:pPr algn="ctr"/>
              <a:t>‹#›</a:t>
            </a:fld>
            <a:endParaRPr lang="en-US"/>
          </a:p>
        </p:txBody>
      </p:sp>
      <p:sp>
        <p:nvSpPr>
          <p:cNvPr id="10" name="タイトル 1">
            <a:extLst>
              <a:ext uri="{FF2B5EF4-FFF2-40B4-BE49-F238E27FC236}">
                <a16:creationId xmlns:a16="http://schemas.microsoft.com/office/drawing/2014/main" id="{AA8F8661-4F4A-4873-B6AD-B80E3F5C2774}"/>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798422617"/>
      </p:ext>
    </p:extLst>
  </p:cSld>
  <p:clrMapOvr>
    <a:masterClrMapping/>
  </p:clrMapOvr>
  <p:extLst>
    <p:ext uri="{DCECCB84-F9BA-43D5-87BE-67443E8EF086}">
      <p15:sldGuideLst xmlns:p15="http://schemas.microsoft.com/office/powerpoint/2012/main">
        <p15:guide id="1" pos="3840">
          <p15:clr>
            <a:srgbClr val="FBAE40"/>
          </p15:clr>
        </p15:guide>
        <p15:guide id="2" orient="horz" pos="2256">
          <p15:clr>
            <a:srgbClr val="FBAE40"/>
          </p15:clr>
        </p15:guide>
        <p15:guide id="3" orient="horz" pos="480">
          <p15:clr>
            <a:srgbClr val="FBAE40"/>
          </p15:clr>
        </p15:guide>
        <p15:guide id="4" orient="horz" pos="144">
          <p15:clr>
            <a:srgbClr val="FBAE40"/>
          </p15:clr>
        </p15:guide>
        <p15:guide id="5" orient="horz" pos="672">
          <p15:clr>
            <a:srgbClr val="FBAE40"/>
          </p15:clr>
        </p15:guide>
        <p15:guide id="6" orient="horz" pos="3840">
          <p15:clr>
            <a:srgbClr val="FBAE40"/>
          </p15:clr>
        </p15:guide>
        <p15:guide id="7" pos="144">
          <p15:clr>
            <a:srgbClr val="FBAE40"/>
          </p15:clr>
        </p15:guide>
        <p15:guide id="8" pos="753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w/Subtitle and Contents - BF-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228601" y="822702"/>
            <a:ext cx="11734800" cy="381000"/>
          </a:xfrm>
          <a:prstGeom prst="rect">
            <a:avLst/>
          </a:prstGeom>
        </p:spPr>
        <p:txBody>
          <a:bodyPr anchor="t" anchorCtr="0"/>
          <a:lstStyle>
            <a:lvl1pPr marL="0" indent="0">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228601" y="1447800"/>
            <a:ext cx="11734798" cy="4648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84DCE89E-B0BB-4DB0-B64E-C47E9E11292A}"/>
              </a:ext>
            </a:extLst>
          </p:cNvPr>
          <p:cNvSpPr>
            <a:spLocks noGrp="1"/>
          </p:cNvSpPr>
          <p:nvPr>
            <p:ph type="ftr" sz="quarter" idx="13"/>
          </p:nvPr>
        </p:nvSpPr>
        <p:spPr/>
        <p:txBody>
          <a:bodyPr/>
          <a:lstStyle/>
          <a:p>
            <a:pPr defTabSz="609555"/>
            <a:r>
              <a:rPr lang="en-US"/>
              <a:t>© 2022 NTT DATA, Inc. All rights reserved.</a:t>
            </a:r>
          </a:p>
        </p:txBody>
      </p:sp>
      <p:sp>
        <p:nvSpPr>
          <p:cNvPr id="4" name="Slide Number Placeholder 3">
            <a:extLst>
              <a:ext uri="{FF2B5EF4-FFF2-40B4-BE49-F238E27FC236}">
                <a16:creationId xmlns:a16="http://schemas.microsoft.com/office/drawing/2014/main" id="{C5866104-F1BE-4312-8D6F-A1C9DCFA9D9B}"/>
              </a:ext>
            </a:extLst>
          </p:cNvPr>
          <p:cNvSpPr>
            <a:spLocks noGrp="1"/>
          </p:cNvSpPr>
          <p:nvPr>
            <p:ph type="sldNum" sz="quarter" idx="14"/>
          </p:nvPr>
        </p:nvSpPr>
        <p:spPr/>
        <p:txBody>
          <a:bodyPr/>
          <a:lstStyle/>
          <a:p>
            <a:pPr algn="ctr"/>
            <a:fld id="{92EA2340-BE12-4138-BE15-7C339B03EB4B}" type="slidenum">
              <a:rPr lang="en-US" smtClean="0"/>
              <a:pPr algn="ctr"/>
              <a:t>‹#›</a:t>
            </a:fld>
            <a:endParaRPr lang="en-US"/>
          </a:p>
        </p:txBody>
      </p:sp>
      <p:sp>
        <p:nvSpPr>
          <p:cNvPr id="11" name="タイトル 1">
            <a:extLst>
              <a:ext uri="{FF2B5EF4-FFF2-40B4-BE49-F238E27FC236}">
                <a16:creationId xmlns:a16="http://schemas.microsoft.com/office/drawing/2014/main" id="{3372FC32-76FC-4A0B-BE6A-7BF0D18AE9B3}"/>
              </a:ext>
            </a:extLst>
          </p:cNvPr>
          <p:cNvSpPr>
            <a:spLocks noGrp="1"/>
          </p:cNvSpPr>
          <p:nvPr>
            <p:ph type="title" hasCustomPrompt="1"/>
          </p:nvPr>
        </p:nvSpPr>
        <p:spPr>
          <a:xfrm>
            <a:off x="228601" y="238125"/>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349693827"/>
      </p:ext>
    </p:extLst>
  </p:cSld>
  <p:clrMapOvr>
    <a:masterClrMapping/>
  </p:clrMapOvr>
  <p:extLst>
    <p:ext uri="{DCECCB84-F9BA-43D5-87BE-67443E8EF086}">
      <p15:sldGuideLst xmlns:p15="http://schemas.microsoft.com/office/powerpoint/2012/main">
        <p15:guide id="1" pos="3840">
          <p15:clr>
            <a:srgbClr val="FBAE40"/>
          </p15:clr>
        </p15:guide>
        <p15:guide id="2" orient="horz" pos="480">
          <p15:clr>
            <a:srgbClr val="FBAE40"/>
          </p15:clr>
        </p15:guide>
        <p15:guide id="3" pos="144">
          <p15:clr>
            <a:srgbClr val="FBAE40"/>
          </p15:clr>
        </p15:guide>
        <p15:guide id="4" pos="7536">
          <p15:clr>
            <a:srgbClr val="FBAE40"/>
          </p15:clr>
        </p15:guide>
        <p15:guide id="5" orient="horz" pos="912">
          <p15:clr>
            <a:srgbClr val="FBAE40"/>
          </p15:clr>
        </p15:guide>
        <p15:guide id="6" orient="horz" pos="2352">
          <p15:clr>
            <a:srgbClr val="FBAE40"/>
          </p15:clr>
        </p15:guide>
        <p15:guide id="7" orient="horz" pos="384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mpany Profile - BF-H">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33D873-0981-44B3-9F23-FE6A66F25CCB}"/>
              </a:ext>
            </a:extLst>
          </p:cNvPr>
          <p:cNvSpPr/>
          <p:nvPr userDrawn="1"/>
        </p:nvSpPr>
        <p:spPr bwMode="gray">
          <a:xfrm>
            <a:off x="4060824" y="16764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6" name="Picture Placeholder 7">
            <a:extLst>
              <a:ext uri="{FF2B5EF4-FFF2-40B4-BE49-F238E27FC236}">
                <a16:creationId xmlns:a16="http://schemas.microsoft.com/office/drawing/2014/main" id="{7F5A84BC-8CC7-416E-9A02-8994A246FEE1}"/>
              </a:ext>
            </a:extLst>
          </p:cNvPr>
          <p:cNvSpPr>
            <a:spLocks noGrp="1"/>
          </p:cNvSpPr>
          <p:nvPr>
            <p:ph type="pic" sz="quarter" idx="13"/>
          </p:nvPr>
        </p:nvSpPr>
        <p:spPr>
          <a:xfrm>
            <a:off x="0" y="16764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Picture Placeholder 7">
            <a:extLst>
              <a:ext uri="{FF2B5EF4-FFF2-40B4-BE49-F238E27FC236}">
                <a16:creationId xmlns:a16="http://schemas.microsoft.com/office/drawing/2014/main" id="{24F236D9-79B7-45F4-A450-3A5A22D976BE}"/>
              </a:ext>
            </a:extLst>
          </p:cNvPr>
          <p:cNvSpPr>
            <a:spLocks noGrp="1"/>
          </p:cNvSpPr>
          <p:nvPr>
            <p:ph type="pic" sz="quarter" idx="14"/>
          </p:nvPr>
        </p:nvSpPr>
        <p:spPr>
          <a:xfrm>
            <a:off x="8128000" y="16764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8" name="Text Placeholder 10">
            <a:extLst>
              <a:ext uri="{FF2B5EF4-FFF2-40B4-BE49-F238E27FC236}">
                <a16:creationId xmlns:a16="http://schemas.microsoft.com/office/drawing/2014/main" id="{62C69F86-EB6F-4E6A-A481-EF2943D418E2}"/>
              </a:ext>
            </a:extLst>
          </p:cNvPr>
          <p:cNvSpPr>
            <a:spLocks noGrp="1"/>
          </p:cNvSpPr>
          <p:nvPr>
            <p:ph type="body" sz="quarter" idx="15" hasCustomPrompt="1"/>
          </p:nvPr>
        </p:nvSpPr>
        <p:spPr bwMode="white">
          <a:xfrm>
            <a:off x="4265612" y="31142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10" name="Text Placeholder 10">
            <a:extLst>
              <a:ext uri="{FF2B5EF4-FFF2-40B4-BE49-F238E27FC236}">
                <a16:creationId xmlns:a16="http://schemas.microsoft.com/office/drawing/2014/main" id="{72265DCB-702C-4B39-866D-759DBA9B8EFF}"/>
              </a:ext>
            </a:extLst>
          </p:cNvPr>
          <p:cNvSpPr>
            <a:spLocks noGrp="1"/>
          </p:cNvSpPr>
          <p:nvPr>
            <p:ph type="body" sz="quarter" idx="16"/>
          </p:nvPr>
        </p:nvSpPr>
        <p:spPr bwMode="white">
          <a:xfrm>
            <a:off x="4265612" y="39624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2" name="Footer Placeholder 1">
            <a:extLst>
              <a:ext uri="{FF2B5EF4-FFF2-40B4-BE49-F238E27FC236}">
                <a16:creationId xmlns:a16="http://schemas.microsoft.com/office/drawing/2014/main" id="{64A12A54-C04E-4D3E-A356-18832C413EB2}"/>
              </a:ext>
            </a:extLst>
          </p:cNvPr>
          <p:cNvSpPr>
            <a:spLocks noGrp="1"/>
          </p:cNvSpPr>
          <p:nvPr>
            <p:ph type="ftr" sz="quarter" idx="17"/>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69476D62-9095-4CC9-AAEC-54D9B8D81785}"/>
              </a:ext>
            </a:extLst>
          </p:cNvPr>
          <p:cNvSpPr>
            <a:spLocks noGrp="1"/>
          </p:cNvSpPr>
          <p:nvPr>
            <p:ph type="sldNum" sz="quarter" idx="18"/>
          </p:nvPr>
        </p:nvSpPr>
        <p:spPr/>
        <p:txBody>
          <a:bodyPr/>
          <a:lstStyle/>
          <a:p>
            <a:pPr algn="ctr"/>
            <a:fld id="{92EA2340-BE12-4138-BE15-7C339B03EB4B}" type="slidenum">
              <a:rPr lang="en-US" smtClean="0"/>
              <a:pPr algn="ctr"/>
              <a:t>‹#›</a:t>
            </a:fld>
            <a:endParaRPr lang="en-US"/>
          </a:p>
        </p:txBody>
      </p:sp>
      <p:sp>
        <p:nvSpPr>
          <p:cNvPr id="11" name="タイトル 1">
            <a:extLst>
              <a:ext uri="{FF2B5EF4-FFF2-40B4-BE49-F238E27FC236}">
                <a16:creationId xmlns:a16="http://schemas.microsoft.com/office/drawing/2014/main" id="{475224CC-0348-4098-8942-204F9E67E526}"/>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3704367123"/>
      </p:ext>
    </p:extLst>
  </p:cSld>
  <p:clrMapOvr>
    <a:masterClrMapping/>
  </p:clrMapOvr>
  <p:extLst>
    <p:ext uri="{DCECCB84-F9BA-43D5-87BE-67443E8EF086}">
      <p15:sldGuideLst xmlns:p15="http://schemas.microsoft.com/office/powerpoint/2012/main">
        <p15:guide id="1" pos="3840">
          <p15:clr>
            <a:srgbClr val="FBAE40"/>
          </p15:clr>
        </p15:guide>
        <p15:guide id="2" orient="horz" pos="480">
          <p15:clr>
            <a:srgbClr val="FBAE40"/>
          </p15:clr>
        </p15:guide>
        <p15:guide id="3" orient="horz" pos="144">
          <p15:clr>
            <a:srgbClr val="FBAE40"/>
          </p15:clr>
        </p15:guide>
        <p15:guide id="4" pos="144">
          <p15:clr>
            <a:srgbClr val="FBAE40"/>
          </p15:clr>
        </p15:guide>
        <p15:guide id="5" pos="7536">
          <p15:clr>
            <a:srgbClr val="FBAE40"/>
          </p15:clr>
        </p15:guide>
        <p15:guide id="6" orient="horz" pos="2256">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ar Title and Contents - BF-H">
    <p:spTree>
      <p:nvGrpSpPr>
        <p:cNvPr id="1" name=""/>
        <p:cNvGrpSpPr/>
        <p:nvPr/>
      </p:nvGrpSpPr>
      <p:grpSpPr>
        <a:xfrm>
          <a:off x="0" y="0"/>
          <a:ext cx="0" cy="0"/>
          <a:chOff x="0" y="0"/>
          <a:chExt cx="0" cy="0"/>
        </a:xfrm>
      </p:grpSpPr>
      <p:sp>
        <p:nvSpPr>
          <p:cNvPr id="5" name="Rectangle 20"/>
          <p:cNvSpPr/>
          <p:nvPr userDrawn="1"/>
        </p:nvSpPr>
        <p:spPr>
          <a:xfrm>
            <a:off x="0" y="70"/>
            <a:ext cx="12192000" cy="7619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p>
        </p:txBody>
      </p:sp>
      <p:sp>
        <p:nvSpPr>
          <p:cNvPr id="9" name="タイトル 1">
            <a:extLst>
              <a:ext uri="{FF2B5EF4-FFF2-40B4-BE49-F238E27FC236}">
                <a16:creationId xmlns:a16="http://schemas.microsoft.com/office/drawing/2014/main" id="{4FBAFDBD-4F80-4A0F-A248-507747BC9910}"/>
              </a:ext>
            </a:extLst>
          </p:cNvPr>
          <p:cNvSpPr>
            <a:spLocks noGrp="1"/>
          </p:cNvSpPr>
          <p:nvPr>
            <p:ph type="title" hasCustomPrompt="1"/>
          </p:nvPr>
        </p:nvSpPr>
        <p:spPr>
          <a:xfrm>
            <a:off x="228600" y="0"/>
            <a:ext cx="11734800" cy="762000"/>
          </a:xfrm>
          <a:prstGeom prst="rect">
            <a:avLst/>
          </a:prstGeom>
        </p:spPr>
        <p:txBody>
          <a:bodyPr lIns="91440" tIns="0" bIns="0" anchor="ctr" anchorCtr="0">
            <a:normAutofit/>
          </a:bodyPr>
          <a:lstStyle>
            <a:lvl1pPr>
              <a:defRPr lang="en-US" altLang="ja-JP" spc="0" dirty="0" smtClean="0">
                <a:solidFill>
                  <a:schemeClr val="bg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
        <p:nvSpPr>
          <p:cNvPr id="10" name="Content Placeholder 2">
            <a:extLst>
              <a:ext uri="{FF2B5EF4-FFF2-40B4-BE49-F238E27FC236}">
                <a16:creationId xmlns:a16="http://schemas.microsoft.com/office/drawing/2014/main" id="{B2FC0774-65A7-4809-A081-4833B76F7533}"/>
              </a:ext>
            </a:extLst>
          </p:cNvPr>
          <p:cNvSpPr>
            <a:spLocks noGrp="1"/>
          </p:cNvSpPr>
          <p:nvPr>
            <p:ph idx="1"/>
          </p:nvPr>
        </p:nvSpPr>
        <p:spPr>
          <a:xfrm>
            <a:off x="618226" y="1066800"/>
            <a:ext cx="10972800"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E5F47BE6-3BD8-4958-B41B-C016D80DD3F6}"/>
              </a:ext>
            </a:extLst>
          </p:cNvPr>
          <p:cNvSpPr>
            <a:spLocks noGrp="1"/>
          </p:cNvSpPr>
          <p:nvPr>
            <p:ph type="ftr" sz="quarter" idx="10"/>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B5BD79A7-C516-4193-99B9-AD23DD1E4C08}"/>
              </a:ext>
            </a:extLst>
          </p:cNvPr>
          <p:cNvSpPr>
            <a:spLocks noGrp="1"/>
          </p:cNvSpPr>
          <p:nvPr>
            <p:ph type="sldNum" sz="quarter" idx="11"/>
          </p:nvPr>
        </p:nvSpPr>
        <p:spPr/>
        <p:txBody>
          <a:body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163119030"/>
      </p:ext>
    </p:extLst>
  </p:cSld>
  <p:clrMapOvr>
    <a:masterClrMapping/>
  </p:clrMapOvr>
  <p:extLst>
    <p:ext uri="{DCECCB84-F9BA-43D5-87BE-67443E8EF086}">
      <p15:sldGuideLst xmlns:p15="http://schemas.microsoft.com/office/powerpoint/2012/main">
        <p15:guide id="1" orient="horz" pos="2256">
          <p15:clr>
            <a:srgbClr val="FBAE40"/>
          </p15:clr>
        </p15:guide>
        <p15:guide id="2" pos="3840">
          <p15:clr>
            <a:srgbClr val="FBAE40"/>
          </p15:clr>
        </p15:guide>
        <p15:guide id="3" pos="144">
          <p15:clr>
            <a:srgbClr val="FBAE40"/>
          </p15:clr>
        </p15:guide>
        <p15:guide id="4" pos="7536">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with Full Image - BF-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EF39AFFB-49B2-40F2-A0B2-F831AF01E2D2}"/>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7A788E5C-D83B-4B39-B96E-D2F8F9AB1E76}"/>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
        <p:nvSpPr>
          <p:cNvPr id="6" name="タイトル 1">
            <a:extLst>
              <a:ext uri="{FF2B5EF4-FFF2-40B4-BE49-F238E27FC236}">
                <a16:creationId xmlns:a16="http://schemas.microsoft.com/office/drawing/2014/main" id="{9E33CB52-140F-43B8-9740-0B9705DE1117}"/>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1007449387"/>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with Image Band - BF-H">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28220791-D495-4D87-90C8-E922F6083CCD}"/>
              </a:ext>
            </a:extLst>
          </p:cNvPr>
          <p:cNvSpPr>
            <a:spLocks noGrp="1"/>
          </p:cNvSpPr>
          <p:nvPr>
            <p:ph type="pic" sz="quarter" idx="10"/>
          </p:nvPr>
        </p:nvSpPr>
        <p:spPr>
          <a:xfrm>
            <a:off x="0" y="1803400"/>
            <a:ext cx="12192000" cy="33782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29EA3AB6-365F-458D-8ADF-AF1ABAE3C11F}"/>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675AD6A1-5123-4132-BA3B-7EAFBD4F151D}"/>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
        <p:nvSpPr>
          <p:cNvPr id="7" name="タイトル 1">
            <a:extLst>
              <a:ext uri="{FF2B5EF4-FFF2-40B4-BE49-F238E27FC236}">
                <a16:creationId xmlns:a16="http://schemas.microsoft.com/office/drawing/2014/main" id="{28D4509B-79EF-4773-9AA3-D9B05AB2C027}"/>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3530635373"/>
      </p:ext>
    </p:extLst>
  </p:cSld>
  <p:clrMapOvr>
    <a:masterClrMapping/>
  </p:clrMapOvr>
  <p:extLst>
    <p:ext uri="{DCECCB84-F9BA-43D5-87BE-67443E8EF086}">
      <p15:sldGuideLst xmlns:p15="http://schemas.microsoft.com/office/powerpoint/2012/main">
        <p15:guide id="1" pos="3840">
          <p15:clr>
            <a:srgbClr val="FBAE40"/>
          </p15:clr>
        </p15:guide>
        <p15:guide id="2" orient="horz" pos="672">
          <p15:clr>
            <a:srgbClr val="FBAE40"/>
          </p15:clr>
        </p15:guide>
        <p15:guide id="3" pos="7536">
          <p15:clr>
            <a:srgbClr val="FBAE40"/>
          </p15:clr>
        </p15:guide>
        <p15:guide id="4" pos="144">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ull Image Slide - BF-H">
    <p:spTree>
      <p:nvGrpSpPr>
        <p:cNvPr id="1" name=""/>
        <p:cNvGrpSpPr/>
        <p:nvPr/>
      </p:nvGrpSpPr>
      <p:grpSpPr>
        <a:xfrm>
          <a:off x="0" y="0"/>
          <a:ext cx="0" cy="0"/>
          <a:chOff x="0" y="0"/>
          <a:chExt cx="0" cy="0"/>
        </a:xfrm>
      </p:grpSpPr>
      <p:sp>
        <p:nvSpPr>
          <p:cNvPr id="8" name="Picture Placeholder 15">
            <a:extLst>
              <a:ext uri="{FF2B5EF4-FFF2-40B4-BE49-F238E27FC236}">
                <a16:creationId xmlns:a16="http://schemas.microsoft.com/office/drawing/2014/main" id="{580AF351-5E3F-4D4F-B815-A3641CC4C1B5}"/>
              </a:ext>
            </a:extLst>
          </p:cNvPr>
          <p:cNvSpPr>
            <a:spLocks noGrp="1"/>
          </p:cNvSpPr>
          <p:nvPr>
            <p:ph type="pic" sz="quarter" idx="10"/>
          </p:nvPr>
        </p:nvSpPr>
        <p:spPr>
          <a:xfrm>
            <a:off x="1"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34E9DA52-4E40-491D-BA4C-899F8CADB92B}"/>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3AAB899D-0E58-43A5-A90C-0F2D79E5B9C7}"/>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09068496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uccess Story (Unname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39AFFB-49B2-40F2-A0B2-F831AF01E2D2}"/>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7A788E5C-D83B-4B39-B96E-D2F8F9AB1E76}"/>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
        <p:nvSpPr>
          <p:cNvPr id="7" name="Picture Placeholder 15">
            <a:extLst>
              <a:ext uri="{FF2B5EF4-FFF2-40B4-BE49-F238E27FC236}">
                <a16:creationId xmlns:a16="http://schemas.microsoft.com/office/drawing/2014/main" id="{9F260035-2659-46AC-BDD3-C534795A102A}"/>
              </a:ext>
            </a:extLst>
          </p:cNvPr>
          <p:cNvSpPr>
            <a:spLocks noGrp="1"/>
          </p:cNvSpPr>
          <p:nvPr>
            <p:ph type="pic" sz="quarter" idx="10" hasCustomPrompt="1"/>
          </p:nvPr>
        </p:nvSpPr>
        <p:spPr>
          <a:xfrm>
            <a:off x="0" y="0"/>
            <a:ext cx="4114800" cy="6400800"/>
          </a:xfrm>
          <a:prstGeom prst="rect">
            <a:avLst/>
          </a:prstGeom>
        </p:spPr>
        <p:txBody>
          <a:bodyPr anchor="ctr"/>
          <a:lstStyle>
            <a:lvl1pPr marL="0" indent="0" algn="ctr">
              <a:buNone/>
              <a:defRPr sz="2000"/>
            </a:lvl1pPr>
          </a:lstStyle>
          <a:p>
            <a:r>
              <a:rPr lang="en-US"/>
              <a:t>7” x ‘ 4.5” @ 96dpi</a:t>
            </a:r>
          </a:p>
        </p:txBody>
      </p:sp>
      <p:sp>
        <p:nvSpPr>
          <p:cNvPr id="9" name="Title 3">
            <a:extLst>
              <a:ext uri="{FF2B5EF4-FFF2-40B4-BE49-F238E27FC236}">
                <a16:creationId xmlns:a16="http://schemas.microsoft.com/office/drawing/2014/main" id="{3D3F4D71-4452-43DF-A863-B46E2CA26340}"/>
              </a:ext>
            </a:extLst>
          </p:cNvPr>
          <p:cNvSpPr>
            <a:spLocks noGrp="1"/>
          </p:cNvSpPr>
          <p:nvPr>
            <p:ph type="title" hasCustomPrompt="1"/>
          </p:nvPr>
        </p:nvSpPr>
        <p:spPr>
          <a:xfrm>
            <a:off x="4419600" y="182880"/>
            <a:ext cx="7467600" cy="552204"/>
          </a:xfrm>
          <a:prstGeom prst="rect">
            <a:avLst/>
          </a:prstGeom>
        </p:spPr>
        <p:txBody>
          <a:bodyPr lIns="0" tIns="0" rIns="0" bIns="0" anchor="ctr" anchorCtr="0"/>
          <a:lstStyle>
            <a:lvl1pPr>
              <a:defRPr lang="en-US" sz="1800" b="1" spc="0" dirty="0">
                <a:solidFill>
                  <a:schemeClr val="tx1"/>
                </a:solidFill>
                <a:latin typeface="+mj-ea"/>
                <a:ea typeface="+mj-ea"/>
                <a:cs typeface="Arial"/>
              </a:defRPr>
            </a:lvl1pPr>
          </a:lstStyle>
          <a:p>
            <a:pPr marL="0" lvl="0" indent="0">
              <a:tabLst/>
            </a:pPr>
            <a:r>
              <a:rPr lang="en-US"/>
              <a:t>Generic Description of Client (Title Case)</a:t>
            </a:r>
          </a:p>
        </p:txBody>
      </p:sp>
      <p:sp>
        <p:nvSpPr>
          <p:cNvPr id="21" name="Text Placeholder 17">
            <a:extLst>
              <a:ext uri="{FF2B5EF4-FFF2-40B4-BE49-F238E27FC236}">
                <a16:creationId xmlns:a16="http://schemas.microsoft.com/office/drawing/2014/main" id="{8DDCF63A-AB83-4581-9239-762B7C6632A2}"/>
              </a:ext>
            </a:extLst>
          </p:cNvPr>
          <p:cNvSpPr>
            <a:spLocks noGrp="1"/>
          </p:cNvSpPr>
          <p:nvPr>
            <p:ph type="body" sz="quarter" idx="17" hasCustomPrompt="1"/>
          </p:nvPr>
        </p:nvSpPr>
        <p:spPr>
          <a:xfrm>
            <a:off x="4114800" y="4876800"/>
            <a:ext cx="8077200" cy="1060839"/>
          </a:xfrm>
          <a:prstGeom prst="rect">
            <a:avLst/>
          </a:prstGeom>
          <a:solidFill>
            <a:schemeClr val="tx2"/>
          </a:solidFill>
        </p:spPr>
        <p:txBody>
          <a:bodyPr anchor="ctr"/>
          <a:lstStyle>
            <a:lvl1pPr marL="0" indent="0" algn="ctr">
              <a:buNone/>
              <a:defRPr sz="1800" b="0">
                <a:solidFill>
                  <a:schemeClr val="bg1"/>
                </a:solidFill>
              </a:defRPr>
            </a:lvl1pPr>
          </a:lstStyle>
          <a:p>
            <a:pPr marL="168275" lvl="0" algn="l"/>
            <a:r>
              <a:rPr lang="en-US" sz="1800"/>
              <a:t>For the development of unnamed “Success Stories” only – call-out</a:t>
            </a:r>
          </a:p>
        </p:txBody>
      </p:sp>
      <p:graphicFrame>
        <p:nvGraphicFramePr>
          <p:cNvPr id="22" name="Body Copy">
            <a:extLst>
              <a:ext uri="{FF2B5EF4-FFF2-40B4-BE49-F238E27FC236}">
                <a16:creationId xmlns:a16="http://schemas.microsoft.com/office/drawing/2014/main" id="{06AB71E6-A597-4A81-9D63-F31B5812D12A}"/>
              </a:ext>
            </a:extLst>
          </p:cNvPr>
          <p:cNvGraphicFramePr>
            <a:graphicFrameLocks noGrp="1"/>
          </p:cNvGraphicFramePr>
          <p:nvPr userDrawn="1"/>
        </p:nvGraphicFramePr>
        <p:xfrm>
          <a:off x="4419600" y="113525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600" b="0" kern="1200">
                          <a:solidFill>
                            <a:schemeClr val="accent2">
                              <a:lumMod val="75000"/>
                            </a:schemeClr>
                          </a:solidFill>
                          <a:latin typeface="+mn-lt"/>
                          <a:ea typeface="+mn-ea"/>
                          <a:cs typeface="+mn-cs"/>
                        </a:rPr>
                        <a:t>Business need</a:t>
                      </a:r>
                      <a:r>
                        <a:rPr kumimoji="1" lang="en-US" sz="1800" b="0" kern="1200">
                          <a:solidFill>
                            <a:schemeClr val="accent2">
                              <a:lumMod val="75000"/>
                            </a:schemeClr>
                          </a:solidFill>
                          <a:latin typeface="+mn-lt"/>
                          <a:ea typeface="+mn-ea"/>
                          <a:cs typeface="+mn-cs"/>
                        </a:rPr>
                        <a:t> </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1800" b="0" kern="1200">
                        <a:solidFill>
                          <a:schemeClr val="accent2">
                            <a:lumMod val="75000"/>
                          </a:schemeClr>
                        </a:solidFill>
                        <a:latin typeface="+mn-lt"/>
                        <a:ea typeface="+mn-ea"/>
                        <a:cs typeface="+mn-cs"/>
                      </a:endParaRP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600" b="0" kern="1200">
                          <a:solidFill>
                            <a:schemeClr val="accent2">
                              <a:lumMod val="75000"/>
                            </a:schemeClr>
                          </a:solidFill>
                          <a:latin typeface="+mn-lt"/>
                          <a:ea typeface="+mn-ea"/>
                          <a:cs typeface="+mn-cs"/>
                        </a:rPr>
                        <a:t>Solution</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1800" b="0" kern="1200">
                        <a:solidFill>
                          <a:schemeClr val="accent2">
                            <a:lumMod val="75000"/>
                          </a:schemeClr>
                        </a:solidFill>
                        <a:latin typeface="+mn-lt"/>
                        <a:ea typeface="+mn-ea"/>
                        <a:cs typeface="+mn-cs"/>
                      </a:endParaRP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600" b="0" kern="1200">
                          <a:solidFill>
                            <a:schemeClr val="accent2">
                              <a:lumMod val="75000"/>
                            </a:schemeClr>
                          </a:solidFill>
                          <a:latin typeface="+mn-lt"/>
                          <a:ea typeface="+mn-ea"/>
                          <a:cs typeface="+mn-cs"/>
                        </a:rPr>
                        <a:t>Outcomes</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23" name="Text Placeholder 10">
            <a:extLst>
              <a:ext uri="{FF2B5EF4-FFF2-40B4-BE49-F238E27FC236}">
                <a16:creationId xmlns:a16="http://schemas.microsoft.com/office/drawing/2014/main" id="{5450EF1C-CF5C-4C55-A2AB-FC976D5D9DAB}"/>
              </a:ext>
            </a:extLst>
          </p:cNvPr>
          <p:cNvSpPr>
            <a:spLocks noGrp="1"/>
          </p:cNvSpPr>
          <p:nvPr>
            <p:ph type="body" sz="quarter" idx="14" hasCustomPrompt="1"/>
          </p:nvPr>
        </p:nvSpPr>
        <p:spPr>
          <a:xfrm>
            <a:off x="4419599" y="1620785"/>
            <a:ext cx="2359152" cy="3886200"/>
          </a:xfrm>
          <a:prstGeom prst="rect">
            <a:avLst/>
          </a:prstGeom>
        </p:spPr>
        <p:txBody>
          <a:bodyPr lIns="0"/>
          <a:lstStyle>
            <a:lvl1pPr marL="171450" indent="-171450" fontAlgn="base">
              <a:spcBef>
                <a:spcPct val="0"/>
              </a:spcBef>
              <a:spcAft>
                <a:spcPct val="0"/>
              </a:spcAft>
              <a:buClr>
                <a:schemeClr val="accent2"/>
              </a:buClr>
              <a:buFont typeface="Arial" panose="020B0604020202020204" pitchFamily="34" charset="0"/>
              <a:buChar char="•"/>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a:t>Business need</a:t>
            </a:r>
          </a:p>
          <a:p>
            <a:endParaRPr lang="en-GB" sz="1050"/>
          </a:p>
          <a:p>
            <a:endParaRPr lang="en-GB" sz="1050"/>
          </a:p>
        </p:txBody>
      </p:sp>
      <p:sp>
        <p:nvSpPr>
          <p:cNvPr id="24" name="Text Placeholder 10">
            <a:extLst>
              <a:ext uri="{FF2B5EF4-FFF2-40B4-BE49-F238E27FC236}">
                <a16:creationId xmlns:a16="http://schemas.microsoft.com/office/drawing/2014/main" id="{E8246CDC-54D7-4A62-95B8-CD49F15EB34E}"/>
              </a:ext>
            </a:extLst>
          </p:cNvPr>
          <p:cNvSpPr>
            <a:spLocks noGrp="1"/>
          </p:cNvSpPr>
          <p:nvPr>
            <p:ph type="body" sz="quarter" idx="15" hasCustomPrompt="1"/>
          </p:nvPr>
        </p:nvSpPr>
        <p:spPr>
          <a:xfrm>
            <a:off x="6981825" y="1620785"/>
            <a:ext cx="2359152" cy="3886200"/>
          </a:xfrm>
          <a:prstGeom prst="rect">
            <a:avLst/>
          </a:prstGeom>
        </p:spPr>
        <p:txBody>
          <a:bodyPr lIns="0"/>
          <a:lstStyle>
            <a:lvl1pPr marL="171450" indent="-171450" fontAlgn="base">
              <a:spcBef>
                <a:spcPct val="0"/>
              </a:spcBef>
              <a:spcAft>
                <a:spcPct val="0"/>
              </a:spcAft>
              <a:buClr>
                <a:schemeClr val="accent2"/>
              </a:buClr>
              <a:buFont typeface="Arial" panose="020B0604020202020204" pitchFamily="34" charset="0"/>
              <a:buChar char="•"/>
              <a:defRPr kumimoji="1" lang="en-GB" sz="105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US" sz="1050" b="0" i="0" u="none" strike="noStrike" kern="1200" cap="none" spc="0" normalizeH="0" baseline="0" noProof="0">
                <a:ln>
                  <a:noFill/>
                </a:ln>
                <a:solidFill>
                  <a:srgbClr val="404040"/>
                </a:solidFill>
                <a:effectLst/>
                <a:uLnTx/>
                <a:uFillTx/>
                <a:latin typeface="+mn-lt"/>
                <a:cs typeface="+mn-cs"/>
              </a:rPr>
              <a:t>Solution</a:t>
            </a:r>
            <a:endParaRPr lang="en-US" sz="1050"/>
          </a:p>
        </p:txBody>
      </p:sp>
      <p:sp>
        <p:nvSpPr>
          <p:cNvPr id="25" name="Text Placeholder 10">
            <a:extLst>
              <a:ext uri="{FF2B5EF4-FFF2-40B4-BE49-F238E27FC236}">
                <a16:creationId xmlns:a16="http://schemas.microsoft.com/office/drawing/2014/main" id="{B36FC245-18E3-4DE2-BF50-6C05F1B744C0}"/>
              </a:ext>
            </a:extLst>
          </p:cNvPr>
          <p:cNvSpPr>
            <a:spLocks noGrp="1"/>
          </p:cNvSpPr>
          <p:nvPr>
            <p:ph type="body" sz="quarter" idx="16" hasCustomPrompt="1"/>
          </p:nvPr>
        </p:nvSpPr>
        <p:spPr>
          <a:xfrm>
            <a:off x="9528048" y="1620785"/>
            <a:ext cx="2359152" cy="3886200"/>
          </a:xfrm>
          <a:prstGeom prst="rect">
            <a:avLst/>
          </a:prstGeom>
        </p:spPr>
        <p:txBody>
          <a:bodyPr lIns="0"/>
          <a:lstStyle>
            <a:lvl1pPr marL="166688" indent="-111125" fontAlgn="base">
              <a:spcBef>
                <a:spcPct val="0"/>
              </a:spcBef>
              <a:spcAft>
                <a:spcPts val="600"/>
              </a:spcAft>
              <a:buClr>
                <a:schemeClr val="accent2"/>
              </a:buClr>
              <a:buFont typeface="Arial" panose="020B0604020202020204" pitchFamily="34" charset="0"/>
              <a:buChar char="•"/>
              <a:defRPr kumimoji="1" lang="en-GB" sz="105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a:solidFill>
                  <a:srgbClr val="444444"/>
                </a:solidFill>
                <a:ea typeface="Museo Sans For Dell" pitchFamily="2" charset="0"/>
              </a:rPr>
              <a:t>Outcomes</a:t>
            </a:r>
            <a:endParaRPr kumimoji="1" lang="en-US" sz="1050">
              <a:solidFill>
                <a:srgbClr val="444444"/>
              </a:solidFill>
              <a:ea typeface="Museo Sans For Dell" pitchFamily="2" charset="0"/>
            </a:endParaRPr>
          </a:p>
        </p:txBody>
      </p:sp>
    </p:spTree>
    <p:extLst>
      <p:ext uri="{BB962C8B-B14F-4D97-AF65-F5344CB8AC3E}">
        <p14:creationId xmlns:p14="http://schemas.microsoft.com/office/powerpoint/2010/main" val="1835843801"/>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Divider Slide - Smart Navy">
    <p:bg>
      <p:bgPr>
        <a:solidFill>
          <a:schemeClr val="tx2"/>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0B153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ooter Placeholder 1">
            <a:extLst>
              <a:ext uri="{FF2B5EF4-FFF2-40B4-BE49-F238E27FC236}">
                <a16:creationId xmlns:a16="http://schemas.microsoft.com/office/drawing/2014/main" id="{B94F3CAE-F017-42CE-84B2-45CA729003B4}"/>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bg1"/>
                </a:solidFill>
              </a:defRPr>
            </a:lvl1pPr>
          </a:lstStyle>
          <a:p>
            <a:pPr defTabSz="609555"/>
            <a:r>
              <a:rPr lang="en-US"/>
              <a:t>© 2022 NTT DATA, Inc. All rights reserved.</a:t>
            </a:r>
          </a:p>
        </p:txBody>
      </p:sp>
      <p:sp>
        <p:nvSpPr>
          <p:cNvPr id="8" name="Slide Number Placeholder 2">
            <a:extLst>
              <a:ext uri="{FF2B5EF4-FFF2-40B4-BE49-F238E27FC236}">
                <a16:creationId xmlns:a16="http://schemas.microsoft.com/office/drawing/2014/main" id="{C88D7D23-6380-4790-9407-F2DB10096D06}"/>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0" name="Text Placeholder 2">
            <a:extLst>
              <a:ext uri="{FF2B5EF4-FFF2-40B4-BE49-F238E27FC236}">
                <a16:creationId xmlns:a16="http://schemas.microsoft.com/office/drawing/2014/main" id="{9EED1E5A-B740-4A27-9D93-3496F12EADDD}"/>
              </a:ext>
            </a:extLst>
          </p:cNvPr>
          <p:cNvSpPr>
            <a:spLocks noGrp="1"/>
          </p:cNvSpPr>
          <p:nvPr>
            <p:ph type="body" sz="quarter" idx="12" hasCustomPrompt="1"/>
          </p:nvPr>
        </p:nvSpPr>
        <p:spPr>
          <a:xfrm>
            <a:off x="3962400" y="1295400"/>
            <a:ext cx="7543800" cy="4343400"/>
          </a:xfrm>
          <a:prstGeom prst="rect">
            <a:avLst/>
          </a:prstGeom>
        </p:spPr>
        <p:txBody>
          <a:bodyPr anchor="ctr"/>
          <a:lstStyle>
            <a:lvl1pPr marL="0" indent="0" algn="ctr">
              <a:buNone/>
              <a:defRPr>
                <a:solidFill>
                  <a:schemeClr val="bg1"/>
                </a:solidFill>
              </a:defRPr>
            </a:lvl1pPr>
            <a:lvl2pPr marL="609556" indent="0">
              <a:buNone/>
              <a:defRPr>
                <a:solidFill>
                  <a:schemeClr val="bg1"/>
                </a:solidFill>
              </a:defRPr>
            </a:lvl2pPr>
            <a:lvl3pPr marL="1219109" indent="0">
              <a:buNone/>
              <a:defRPr>
                <a:solidFill>
                  <a:schemeClr val="bg1"/>
                </a:solidFill>
              </a:defRPr>
            </a:lvl3pPr>
            <a:lvl4pPr marL="1828662" indent="0">
              <a:buNone/>
              <a:defRPr>
                <a:solidFill>
                  <a:schemeClr val="bg1"/>
                </a:solidFill>
              </a:defRPr>
            </a:lvl4pPr>
            <a:lvl5pPr marL="2438216" indent="0">
              <a:buNone/>
              <a:defRPr>
                <a:solidFill>
                  <a:schemeClr val="bg1"/>
                </a:solidFill>
              </a:defRPr>
            </a:lvl5pPr>
          </a:lstStyle>
          <a:p>
            <a:pPr lvl="0"/>
            <a:r>
              <a:rPr lang="en-US"/>
              <a:t>[Middle Title Page]</a:t>
            </a:r>
          </a:p>
        </p:txBody>
      </p:sp>
      <p:sp>
        <p:nvSpPr>
          <p:cNvPr id="12" name="Freeform 5">
            <a:extLst>
              <a:ext uri="{FF2B5EF4-FFF2-40B4-BE49-F238E27FC236}">
                <a16:creationId xmlns:a16="http://schemas.microsoft.com/office/drawing/2014/main" id="{1DB5E23D-9A6F-46FB-82D8-1B163F8593FD}"/>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39932001"/>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Logo - White 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pic>
        <p:nvPicPr>
          <p:cNvPr id="6" name="図 5">
            <a:extLst>
              <a:ext uri="{FF2B5EF4-FFF2-40B4-BE49-F238E27FC236}">
                <a16:creationId xmlns:a16="http://schemas.microsoft.com/office/drawing/2014/main" id="{233CCCD6-2B32-724F-8E6B-82620F2B107D}"/>
              </a:ext>
            </a:extLst>
          </p:cNvPr>
          <p:cNvPicPr>
            <a:picLocks noChangeAspect="1"/>
          </p:cNvPicPr>
          <p:nvPr userDrawn="1"/>
        </p:nvPicPr>
        <p:blipFill>
          <a:blip r:embed="rId3"/>
          <a:stretch>
            <a:fillRect/>
          </a:stretch>
        </p:blipFill>
        <p:spPr>
          <a:xfrm>
            <a:off x="4026850" y="2714625"/>
            <a:ext cx="4125600" cy="1413400"/>
          </a:xfrm>
          <a:prstGeom prst="rect">
            <a:avLst/>
          </a:prstGeom>
        </p:spPr>
      </p:pic>
      <p:sp>
        <p:nvSpPr>
          <p:cNvPr id="3" name="Footer Placeholder 2">
            <a:extLst>
              <a:ext uri="{FF2B5EF4-FFF2-40B4-BE49-F238E27FC236}">
                <a16:creationId xmlns:a16="http://schemas.microsoft.com/office/drawing/2014/main" id="{37B9257D-02E0-47E5-8066-3653BB63A0F1}"/>
              </a:ext>
            </a:extLst>
          </p:cNvPr>
          <p:cNvSpPr>
            <a:spLocks noGrp="1"/>
          </p:cNvSpPr>
          <p:nvPr>
            <p:ph type="ftr" sz="quarter" idx="10"/>
          </p:nvPr>
        </p:nvSpPr>
        <p:spPr>
          <a:xfrm>
            <a:off x="7772400" y="6556248"/>
            <a:ext cx="4114800" cy="123111"/>
          </a:xfrm>
          <a:prstGeom prst="rect">
            <a:avLst/>
          </a:prstGeom>
        </p:spPr>
        <p:txBody>
          <a:bodyPr anchor="ctr"/>
          <a:lstStyle>
            <a:lvl1pPr algn="r">
              <a:defRPr sz="800">
                <a:solidFill>
                  <a:schemeClr val="accent2"/>
                </a:solidFill>
              </a:defRPr>
            </a:lvl1pPr>
          </a:lstStyle>
          <a:p>
            <a:pPr defTabSz="609555"/>
            <a:r>
              <a:rPr lang="en-US"/>
              <a:t>© 2023 NTT DATA Americas, Inc. All rights reserved.</a:t>
            </a:r>
          </a:p>
        </p:txBody>
      </p:sp>
    </p:spTree>
    <p:extLst>
      <p:ext uri="{BB962C8B-B14F-4D97-AF65-F5344CB8AC3E}">
        <p14:creationId xmlns:p14="http://schemas.microsoft.com/office/powerpoint/2010/main" val="376483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2A1B-9B6A-1198-451E-B5941CAD456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DC7196-ACE2-25A2-730F-005A240D29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A85A93-6B40-ACB4-2930-E9E3F4C74579}"/>
              </a:ext>
            </a:extLst>
          </p:cNvPr>
          <p:cNvSpPr>
            <a:spLocks noGrp="1"/>
          </p:cNvSpPr>
          <p:nvPr>
            <p:ph type="dt" sz="half" idx="10"/>
          </p:nvPr>
        </p:nvSpPr>
        <p:spPr/>
        <p:txBody>
          <a:bodyPr/>
          <a:lstStyle/>
          <a:p>
            <a:fld id="{B8E02BAB-E339-4EC3-BDDC-117D065D358F}" type="datetimeFigureOut">
              <a:rPr lang="en-GB" smtClean="0"/>
              <a:t>18/03/2025</a:t>
            </a:fld>
            <a:endParaRPr lang="en-GB"/>
          </a:p>
        </p:txBody>
      </p:sp>
      <p:sp>
        <p:nvSpPr>
          <p:cNvPr id="5" name="Footer Placeholder 4">
            <a:extLst>
              <a:ext uri="{FF2B5EF4-FFF2-40B4-BE49-F238E27FC236}">
                <a16:creationId xmlns:a16="http://schemas.microsoft.com/office/drawing/2014/main" id="{06DD513F-AF98-0260-050F-FB5AD04C07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C476DD-69D7-34D6-86A2-60BE6D36EC2E}"/>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21473851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novation Curve with Embedded Image on Left">
    <p:spTree>
      <p:nvGrpSpPr>
        <p:cNvPr id="1" name=""/>
        <p:cNvGrpSpPr/>
        <p:nvPr/>
      </p:nvGrpSpPr>
      <p:grpSpPr>
        <a:xfrm>
          <a:off x="0" y="0"/>
          <a:ext cx="0" cy="0"/>
          <a:chOff x="0" y="0"/>
          <a:chExt cx="0" cy="0"/>
        </a:xfrm>
      </p:grpSpPr>
      <p:pic>
        <p:nvPicPr>
          <p:cNvPr id="7" name="Innovation Curve Grid">
            <a:extLst>
              <a:ext uri="{FF2B5EF4-FFF2-40B4-BE49-F238E27FC236}">
                <a16:creationId xmlns:a16="http://schemas.microsoft.com/office/drawing/2014/main" id="{5F909AEB-096B-408B-7E00-05020CE68BE1}"/>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 y="2447060"/>
            <a:ext cx="3718800" cy="3718800"/>
          </a:xfrm>
          <a:prstGeom prst="rect">
            <a:avLst/>
          </a:prstGeom>
        </p:spPr>
      </p:pic>
      <p:sp>
        <p:nvSpPr>
          <p:cNvPr id="6" name="Picture Placeholder 9">
            <a:extLst>
              <a:ext uri="{FF2B5EF4-FFF2-40B4-BE49-F238E27FC236}">
                <a16:creationId xmlns:a16="http://schemas.microsoft.com/office/drawing/2014/main" id="{AFEDEDAD-5176-6B46-6061-8EFC6B390607}"/>
              </a:ext>
            </a:extLst>
          </p:cNvPr>
          <p:cNvSpPr>
            <a:spLocks noGrp="1"/>
          </p:cNvSpPr>
          <p:nvPr>
            <p:ph type="pic" sz="quarter" idx="17" hasCustomPrompt="1"/>
          </p:nvPr>
        </p:nvSpPr>
        <p:spPr bwMode="gray">
          <a:xfrm>
            <a:off x="396000"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solidFill>
              <a:schemeClr val="tx1">
                <a:lumMod val="65000"/>
              </a:schemeClr>
            </a:solidFill>
          </a:ln>
          <a:effectLst/>
        </p:spPr>
        <p:txBody>
          <a:bodyPr wrap="none" lIns="0" tIns="1371600" rIns="0" anchor="t">
            <a:noAutofit/>
          </a:bodyPr>
          <a:lstStyle>
            <a:lvl1pPr marL="0" indent="0" algn="ctr">
              <a:buFontTx/>
              <a:buNone/>
              <a:defRPr sz="1100">
                <a:solidFill>
                  <a:schemeClr val="bg1"/>
                </a:solidFill>
              </a:defRPr>
            </a:lvl1pPr>
          </a:lstStyle>
          <a:p>
            <a:r>
              <a:rPr lang="en-US"/>
              <a:t>      Click to add picture</a:t>
            </a:r>
          </a:p>
        </p:txBody>
      </p:sp>
      <p:sp>
        <p:nvSpPr>
          <p:cNvPr id="8" name="Legal">
            <a:extLst>
              <a:ext uri="{FF2B5EF4-FFF2-40B4-BE49-F238E27FC236}">
                <a16:creationId xmlns:a16="http://schemas.microsoft.com/office/drawing/2014/main" id="{6897360E-9D4A-FD52-676D-E4BF4B702EF7}"/>
              </a:ext>
              <a:ext uri="{C183D7F6-B498-43B3-948B-1728B52AA6E4}">
                <adec:decorative xmlns:adec="http://schemas.microsoft.com/office/drawing/2017/decorative" val="1"/>
              </a:ext>
            </a:extLst>
          </p:cNvPr>
          <p:cNvSpPr>
            <a:spLocks noGrp="1"/>
          </p:cNvSpPr>
          <p:nvPr>
            <p:ph type="ftr" sz="quarter" idx="19"/>
          </p:nvPr>
        </p:nvSpPr>
        <p:spPr/>
        <p:txBody>
          <a:bodyPr/>
          <a:lstStyle>
            <a:lvl1pPr>
              <a:defRPr b="0" i="0">
                <a:latin typeface="Arial" panose="020B0604020202020204" pitchFamily="34" charset="0"/>
              </a:defRPr>
            </a:lvl1pPr>
          </a:lstStyle>
          <a:p>
            <a:r>
              <a:rPr lang="en-US" noProof="0"/>
              <a:t> </a:t>
            </a:r>
          </a:p>
        </p:txBody>
      </p:sp>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286000"/>
            <a:ext cx="7315200" cy="3886200"/>
          </a:xfrm>
        </p:spPr>
        <p:txBody>
          <a:bodyPr/>
          <a:lstStyle>
            <a:lvl1pPr>
              <a:defRPr sz="3600"/>
            </a:lvl1pPr>
          </a:lstStyle>
          <a:p>
            <a:r>
              <a:rPr lang="en-US" noProof="0"/>
              <a:t>Click to edit title</a:t>
            </a:r>
          </a:p>
        </p:txBody>
      </p:sp>
      <p:sp>
        <p:nvSpPr>
          <p:cNvPr id="4" name="Slide Number">
            <a:extLst>
              <a:ext uri="{FF2B5EF4-FFF2-40B4-BE49-F238E27FC236}">
                <a16:creationId xmlns:a16="http://schemas.microsoft.com/office/drawing/2014/main" id="{FA7AEA8C-8EEB-CD6B-7753-A7002EA38C6B}"/>
              </a:ext>
            </a:extLst>
          </p:cNvPr>
          <p:cNvSpPr>
            <a:spLocks noGrp="1"/>
          </p:cNvSpPr>
          <p:nvPr>
            <p:ph type="sldNum" sz="quarter" idx="11"/>
          </p:nvPr>
        </p:nvSpPr>
        <p:spPr/>
        <p:txBody>
          <a:bodyPr lIns="0" tIns="0" rIns="0" bIns="0"/>
          <a:lstStyle/>
          <a:p>
            <a:fld id="{58D24BC2-2B9E-4076-8133-31C4983A0EB9}" type="slidenum">
              <a:rPr lang="en-US" noProof="0" smtClean="0"/>
              <a:pPr/>
              <a:t>‹#›</a:t>
            </a:fld>
            <a:endParaRPr lang="en-US" noProof="0"/>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marL="0" indent="0">
              <a:buNone/>
              <a:defRPr lang="en-US" sz="9600" b="1" dirty="0" smtClean="0">
                <a:solidFill>
                  <a:schemeClr val="bg2"/>
                </a:solidFill>
              </a:defRPr>
            </a:lvl1pPr>
          </a:lstStyle>
          <a:p>
            <a:pPr lvl="0">
              <a:lnSpc>
                <a:spcPct val="100000"/>
              </a:lnSpc>
            </a:pPr>
            <a:r>
              <a:rPr lang="en-US" noProof="0"/>
              <a:t>#</a:t>
            </a:r>
          </a:p>
        </p:txBody>
      </p:sp>
    </p:spTree>
    <p:extLst>
      <p:ext uri="{BB962C8B-B14F-4D97-AF65-F5344CB8AC3E}">
        <p14:creationId xmlns:p14="http://schemas.microsoft.com/office/powerpoint/2010/main" val="252020129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1069939923"/>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4816-1EA7-40B5-B40B-F28F11335C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935643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301752" y="885066"/>
            <a:ext cx="11585448"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166568439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A_Cover_Full Image, Full Innovation Curve">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noProof="0"/>
              <a:t> </a:t>
            </a:r>
          </a:p>
        </p:txBody>
      </p:sp>
      <p:sp>
        <p:nvSpPr>
          <p:cNvPr id="8" name="Footer Placeholder 4">
            <a:extLst>
              <a:ext uri="{FF2B5EF4-FFF2-40B4-BE49-F238E27FC236}">
                <a16:creationId xmlns:a16="http://schemas.microsoft.com/office/drawing/2014/main" id="{5E9A5FE8-62E3-0D2E-834A-D1F1B8269B75}"/>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3" name="Innovation Curve">
            <a:extLst>
              <a:ext uri="{FF2B5EF4-FFF2-40B4-BE49-F238E27FC236}">
                <a16:creationId xmlns:a16="http://schemas.microsoft.com/office/drawing/2014/main" id="{18332D96-F8AA-AD1E-863A-6EA58DA26D4A}"/>
              </a:ext>
            </a:extLst>
          </p:cNvPr>
          <p:cNvSpPr>
            <a:spLocks noGrp="1"/>
          </p:cNvSpPr>
          <p:nvPr>
            <p:ph type="body" sz="quarter" idx="21" hasCustomPrompt="1"/>
          </p:nvPr>
        </p:nvSpPr>
        <p:spPr>
          <a:xfrm>
            <a:off x="5365655" y="0"/>
            <a:ext cx="6835842" cy="6858000"/>
          </a:xfrm>
          <a:blipFill>
            <a:blip r:embed="rId2"/>
            <a:stretch>
              <a:fillRect/>
            </a:stretch>
          </a:blipFill>
        </p:spPr>
        <p:txBody>
          <a:bodyPr/>
          <a:lstStyle>
            <a:lvl1pPr>
              <a:defRPr sz="200"/>
            </a:lvl1pPr>
          </a:lstStyle>
          <a:p>
            <a:pPr lvl="0"/>
            <a:r>
              <a:rPr lang="de-DE"/>
              <a:t>.</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noProof="0"/>
              <a:t>Click to add image. Then Reorder: Send to back</a:t>
            </a:r>
          </a:p>
        </p:txBody>
      </p:sp>
      <p:sp>
        <p:nvSpPr>
          <p:cNvPr id="2" name="Info box">
            <a:extLst>
              <a:ext uri="{FF2B5EF4-FFF2-40B4-BE49-F238E27FC236}">
                <a16:creationId xmlns:a16="http://schemas.microsoft.com/office/drawing/2014/main" id="{CDC6CD3E-31EA-EA2F-BE3B-37D4E6526A11}"/>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4" name="Date Placeholder 3">
            <a:extLst>
              <a:ext uri="{FF2B5EF4-FFF2-40B4-BE49-F238E27FC236}">
                <a16:creationId xmlns:a16="http://schemas.microsoft.com/office/drawing/2014/main" id="{C81BBD22-02FF-5EAB-ABA3-3C0BB396027D}"/>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18" name="Title 1">
            <a:extLst>
              <a:ext uri="{FF2B5EF4-FFF2-40B4-BE49-F238E27FC236}">
                <a16:creationId xmlns:a16="http://schemas.microsoft.com/office/drawing/2014/main" id="{6566C0A6-4FFE-882A-7F2D-B9B9A23AB5FB}"/>
              </a:ext>
            </a:extLst>
          </p:cNvPr>
          <p:cNvSpPr>
            <a:spLocks noGrp="1"/>
          </p:cNvSpPr>
          <p:nvPr>
            <p:ph type="ctrTitle" hasCustomPrompt="1"/>
          </p:nvPr>
        </p:nvSpPr>
        <p:spPr bwMode="gray">
          <a:xfrm>
            <a:off x="380048" y="2438400"/>
            <a:ext cx="479393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noProof="0"/>
              <a:t>Click to edit Master title Style</a:t>
            </a:r>
          </a:p>
        </p:txBody>
      </p:sp>
      <p:sp>
        <p:nvSpPr>
          <p:cNvPr id="19" name="Subtitle 2">
            <a:extLst>
              <a:ext uri="{FF2B5EF4-FFF2-40B4-BE49-F238E27FC236}">
                <a16:creationId xmlns:a16="http://schemas.microsoft.com/office/drawing/2014/main" id="{4FACCEEE-5469-CC54-C90B-C9C1BF3F2B90}"/>
              </a:ext>
            </a:extLst>
          </p:cNvPr>
          <p:cNvSpPr>
            <a:spLocks noGrp="1"/>
          </p:cNvSpPr>
          <p:nvPr>
            <p:ph type="subTitle" idx="1" hasCustomPrompt="1"/>
          </p:nvPr>
        </p:nvSpPr>
        <p:spPr bwMode="gray">
          <a:xfrm>
            <a:off x="380048" y="3810000"/>
            <a:ext cx="479393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noProof="0"/>
              <a:t>Click to edit Master subtitle style</a:t>
            </a:r>
          </a:p>
        </p:txBody>
      </p:sp>
      <p:sp>
        <p:nvSpPr>
          <p:cNvPr id="13" name="NTT DATA Global Logo" descr="NTT DATA Global Logo">
            <a:extLst>
              <a:ext uri="{FF2B5EF4-FFF2-40B4-BE49-F238E27FC236}">
                <a16:creationId xmlns:a16="http://schemas.microsoft.com/office/drawing/2014/main" id="{A6808F4F-EA69-F71A-723C-E607F8187929}"/>
              </a:ext>
            </a:extLst>
          </p:cNvPr>
          <p:cNvSpPr>
            <a:spLocks noGrp="1"/>
          </p:cNvSpPr>
          <p:nvPr>
            <p:ph type="body" sz="quarter" idx="15" hasCustomPrompt="1"/>
          </p:nvPr>
        </p:nvSpPr>
        <p:spPr bwMode="gray">
          <a:xfrm>
            <a:off x="371475" y="320040"/>
            <a:ext cx="1959724" cy="40007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291978991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A_Cover_Full Image, Partial Innovation Curve">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2" name="Footer Placeholder 4">
            <a:extLst>
              <a:ext uri="{FF2B5EF4-FFF2-40B4-BE49-F238E27FC236}">
                <a16:creationId xmlns:a16="http://schemas.microsoft.com/office/drawing/2014/main" id="{EB69904B-F3B0-9924-1277-D5E10CC8F93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8" name="Innovation Curve">
            <a:extLst>
              <a:ext uri="{FF2B5EF4-FFF2-40B4-BE49-F238E27FC236}">
                <a16:creationId xmlns:a16="http://schemas.microsoft.com/office/drawing/2014/main" id="{F707DE12-3594-93EB-F056-2B2C43B24781}"/>
              </a:ext>
            </a:extLst>
          </p:cNvPr>
          <p:cNvSpPr>
            <a:spLocks noGrp="1"/>
          </p:cNvSpPr>
          <p:nvPr>
            <p:ph type="body" sz="quarter" idx="22" hasCustomPrompt="1"/>
          </p:nvPr>
        </p:nvSpPr>
        <p:spPr>
          <a:xfrm>
            <a:off x="7637463" y="3175"/>
            <a:ext cx="4554537" cy="6856413"/>
          </a:xfrm>
          <a:blipFill>
            <a:blip r:embed="rId2"/>
            <a:stretch>
              <a:fillRect/>
            </a:stretch>
          </a:blipFill>
        </p:spPr>
        <p:txBody>
          <a:bodyPr/>
          <a:lstStyle>
            <a:lvl1pPr>
              <a:defRPr sz="200"/>
            </a:lvl1pPr>
          </a:lstStyle>
          <a:p>
            <a:pPr lvl="0"/>
            <a:r>
              <a:rPr lang="de-DE"/>
              <a:t>.</a:t>
            </a:r>
          </a:p>
        </p:txBody>
      </p:sp>
      <p:sp>
        <p:nvSpPr>
          <p:cNvPr id="11" name="Date Placeholder 3">
            <a:extLst>
              <a:ext uri="{FF2B5EF4-FFF2-40B4-BE49-F238E27FC236}">
                <a16:creationId xmlns:a16="http://schemas.microsoft.com/office/drawing/2014/main" id="{612179AF-A82A-2C38-AA6E-ADD8AE770B1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8" y="2438400"/>
            <a:ext cx="679799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8" y="3810000"/>
            <a:ext cx="679799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13" name="NTT DATA Global Logo" descr="NTT DATA Global Logo">
            <a:extLst>
              <a:ext uri="{FF2B5EF4-FFF2-40B4-BE49-F238E27FC236}">
                <a16:creationId xmlns:a16="http://schemas.microsoft.com/office/drawing/2014/main" id="{F1A70F1C-0C1D-4983-5A07-15932C342795}"/>
              </a:ext>
            </a:extLst>
          </p:cNvPr>
          <p:cNvSpPr>
            <a:spLocks noGrp="1"/>
          </p:cNvSpPr>
          <p:nvPr>
            <p:ph type="body" sz="quarter" idx="15" hasCustomPrompt="1"/>
          </p:nvPr>
        </p:nvSpPr>
        <p:spPr bwMode="gray">
          <a:xfrm>
            <a:off x="371475" y="320040"/>
            <a:ext cx="1959724" cy="40007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Info box">
            <a:extLst>
              <a:ext uri="{FF2B5EF4-FFF2-40B4-BE49-F238E27FC236}">
                <a16:creationId xmlns:a16="http://schemas.microsoft.com/office/drawing/2014/main" id="{3CEDB687-72D7-CB65-F36A-20FAF24C2355}"/>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lang="en-US" sz="700" kern="1200" noProof="0" dirty="0">
                <a:solidFill>
                  <a:schemeClr val="accent6">
                    <a:lumMod val="40000"/>
                    <a:lumOff val="60000"/>
                  </a:schemeClr>
                </a:solidFill>
                <a:latin typeface="+mn-lt"/>
                <a:ea typeface="+mn-ea"/>
                <a:cs typeface="+mn-cs"/>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35967950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A_Cover_Full Image Only">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7" y="2438400"/>
            <a:ext cx="11440477"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7" y="3810000"/>
            <a:ext cx="11440477"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8" name="Date Placeholder 3">
            <a:extLst>
              <a:ext uri="{FF2B5EF4-FFF2-40B4-BE49-F238E27FC236}">
                <a16:creationId xmlns:a16="http://schemas.microsoft.com/office/drawing/2014/main" id="{3FF38E4A-7B13-70A1-52C6-61A780336E87}"/>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9" name="Footer Placeholder 4">
            <a:extLst>
              <a:ext uri="{FF2B5EF4-FFF2-40B4-BE49-F238E27FC236}">
                <a16:creationId xmlns:a16="http://schemas.microsoft.com/office/drawing/2014/main" id="{A3B868D7-8467-2439-DEEF-BBA9DFE908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3" name="Info Box">
            <a:extLst>
              <a:ext uri="{FF2B5EF4-FFF2-40B4-BE49-F238E27FC236}">
                <a16:creationId xmlns:a16="http://schemas.microsoft.com/office/drawing/2014/main" id="{60ABE840-6E2F-413E-A4F2-D50BE7A3C8B3}"/>
              </a:ext>
            </a:extLst>
          </p:cNvPr>
          <p:cNvSpPr>
            <a:spLocks noGrp="1"/>
          </p:cNvSpPr>
          <p:nvPr>
            <p:ph sz="quarter" idx="21"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11" name="NTT DATA Global Logo" descr="NTT DATA Global Logo">
            <a:extLst>
              <a:ext uri="{FF2B5EF4-FFF2-40B4-BE49-F238E27FC236}">
                <a16:creationId xmlns:a16="http://schemas.microsoft.com/office/drawing/2014/main" id="{A2A24C7A-90C2-A7EA-697B-7A559561F657}"/>
              </a:ext>
            </a:extLst>
          </p:cNvPr>
          <p:cNvSpPr>
            <a:spLocks noGrp="1"/>
          </p:cNvSpPr>
          <p:nvPr>
            <p:ph type="body" sz="quarter" idx="15" hasCustomPrompt="1"/>
          </p:nvPr>
        </p:nvSpPr>
        <p:spPr bwMode="gray">
          <a:xfrm>
            <a:off x="371475" y="320040"/>
            <a:ext cx="1959724" cy="40007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215552914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A_Cover_Dark_Image Bottom">
    <p:bg>
      <p:bgPr>
        <a:solidFill>
          <a:schemeClr val="accent1"/>
        </a:solidFill>
        <a:effectLst/>
      </p:bgPr>
    </p:bg>
    <p:spTree>
      <p:nvGrpSpPr>
        <p:cNvPr id="1" name=""/>
        <p:cNvGrpSpPr/>
        <p:nvPr/>
      </p:nvGrpSpPr>
      <p:grpSpPr>
        <a:xfrm>
          <a:off x="0" y="0"/>
          <a:ext cx="0" cy="0"/>
          <a:chOff x="0" y="0"/>
          <a:chExt cx="0" cy="0"/>
        </a:xfrm>
      </p:grpSpPr>
      <p:sp>
        <p:nvSpPr>
          <p:cNvPr id="2" name="Smart Navy SemiTrans Overlay">
            <a:extLst>
              <a:ext uri="{FF2B5EF4-FFF2-40B4-BE49-F238E27FC236}">
                <a16:creationId xmlns:a16="http://schemas.microsoft.com/office/drawing/2014/main" id="{814008A9-48D1-A825-2133-305473A22B10}"/>
              </a:ext>
            </a:extLst>
          </p:cNvPr>
          <p:cNvSpPr>
            <a:spLocks noGrp="1"/>
          </p:cNvSpPr>
          <p:nvPr>
            <p:ph type="body" sz="quarter" idx="25" hasCustomPrompt="1"/>
          </p:nvPr>
        </p:nvSpPr>
        <p:spPr>
          <a:xfrm>
            <a:off x="0" y="3348318"/>
            <a:ext cx="12192000" cy="3509682"/>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48318"/>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96604"/>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bg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lvl1pPr>
          </a:lstStyle>
          <a:p>
            <a:r>
              <a:rPr lang="en-US"/>
              <a:t>Click to edit title</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31855" y="3147301"/>
            <a:ext cx="788669"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71690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5" name="Innovation Curve Over v02">
            <a:extLst>
              <a:ext uri="{FF2B5EF4-FFF2-40B4-BE49-F238E27FC236}">
                <a16:creationId xmlns:a16="http://schemas.microsoft.com/office/drawing/2014/main" id="{7A6AA644-177D-9E4C-8A3F-250C66632BB5}"/>
              </a:ext>
            </a:extLst>
          </p:cNvPr>
          <p:cNvSpPr>
            <a:spLocks noGrp="1"/>
          </p:cNvSpPr>
          <p:nvPr>
            <p:ph type="body" sz="quarter" idx="24" hasCustomPrompt="1"/>
          </p:nvPr>
        </p:nvSpPr>
        <p:spPr>
          <a:xfrm>
            <a:off x="9067800" y="3733800"/>
            <a:ext cx="2752725" cy="2743200"/>
          </a:xfrm>
          <a:blipFill>
            <a:blip r:embed="rId2" cstate="email">
              <a:extLst>
                <a:ext uri="{28A0092B-C50C-407E-A947-70E740481C1C}">
                  <a14:useLocalDpi xmlns:a14="http://schemas.microsoft.com/office/drawing/2010/main"/>
                </a:ext>
              </a:extLst>
            </a:blip>
            <a:stretch>
              <a:fillRect/>
            </a:stretch>
          </a:blipFill>
        </p:spPr>
        <p:txBody>
          <a:bodyPr/>
          <a:lstStyle>
            <a:lvl1pPr>
              <a:defRPr sz="200"/>
            </a:lvl1pPr>
            <a:lvl2pPr>
              <a:defRPr sz="200"/>
            </a:lvl2pPr>
            <a:lvl3pPr>
              <a:defRPr sz="200"/>
            </a:lvl3pPr>
            <a:lvl4pPr>
              <a:defRPr sz="200"/>
            </a:lvl4pPr>
            <a:lvl5pPr>
              <a:defRPr sz="200"/>
            </a:lvl5pPr>
          </a:lstStyle>
          <a:p>
            <a:pPr lvl="0"/>
            <a:r>
              <a:rPr lang="de-DE"/>
              <a:t>.</a:t>
            </a:r>
          </a:p>
        </p:txBody>
      </p:sp>
      <p:sp>
        <p:nvSpPr>
          <p:cNvPr id="8" name="Info box">
            <a:extLst>
              <a:ext uri="{FF2B5EF4-FFF2-40B4-BE49-F238E27FC236}">
                <a16:creationId xmlns:a16="http://schemas.microsoft.com/office/drawing/2014/main" id="{56B3E0DC-CFF6-D134-CAF5-A5425EB6CB85}"/>
              </a:ext>
            </a:extLst>
          </p:cNvPr>
          <p:cNvSpPr>
            <a:spLocks noGrp="1"/>
          </p:cNvSpPr>
          <p:nvPr>
            <p:ph sz="quarter" idx="21"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14" name="NTT DATA Global Logo" descr="NTT DATA Global Logo">
            <a:extLst>
              <a:ext uri="{FF2B5EF4-FFF2-40B4-BE49-F238E27FC236}">
                <a16:creationId xmlns:a16="http://schemas.microsoft.com/office/drawing/2014/main" id="{94BFDE7A-6BFD-69BD-47EF-32959BB94847}"/>
              </a:ext>
            </a:extLst>
          </p:cNvPr>
          <p:cNvSpPr>
            <a:spLocks noGrp="1"/>
          </p:cNvSpPr>
          <p:nvPr>
            <p:ph type="body" sz="quarter" idx="15" hasCustomPrompt="1"/>
          </p:nvPr>
        </p:nvSpPr>
        <p:spPr bwMode="black">
          <a:xfrm>
            <a:off x="371475" y="320040"/>
            <a:ext cx="1959724" cy="40007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368545407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19303638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noProof="0"/>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11449050" cy="4824413"/>
          </a:xfrm>
          <a:prstGeom prst="rect">
            <a:avLst/>
          </a:prstGeom>
        </p:spPr>
        <p:txBody>
          <a:bodyPr/>
          <a:lstStyle>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noProof="0" smtClean="0"/>
              <a:pPr/>
              <a:t>‹#›</a:t>
            </a:fld>
            <a:endParaRPr lang="en-US" noProof="0"/>
          </a:p>
        </p:txBody>
      </p:sp>
    </p:spTree>
    <p:extLst>
      <p:ext uri="{BB962C8B-B14F-4D97-AF65-F5344CB8AC3E}">
        <p14:creationId xmlns:p14="http://schemas.microsoft.com/office/powerpoint/2010/main" val="19771532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noProof="0"/>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noProof="0" smtClean="0"/>
              <a:pPr/>
              <a:t>‹#›</a:t>
            </a:fld>
            <a:endParaRPr lang="en-US" noProof="0"/>
          </a:p>
        </p:txBody>
      </p:sp>
    </p:spTree>
    <p:extLst>
      <p:ext uri="{BB962C8B-B14F-4D97-AF65-F5344CB8AC3E}">
        <p14:creationId xmlns:p14="http://schemas.microsoft.com/office/powerpoint/2010/main" val="2813454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135936310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600829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a:prstGeom prst="rect">
            <a:avLst/>
          </a:prstGeom>
        </p:spPr>
        <p:txBody>
          <a:bodyPr/>
          <a:lstStyle>
            <a:lvl1pPr>
              <a:lnSpc>
                <a:spcPct val="100000"/>
              </a:lnSpc>
              <a:spcBef>
                <a:spcPts val="0"/>
              </a:spcBef>
              <a:defRPr sz="1800">
                <a:solidFill>
                  <a:schemeClr val="bg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210369290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B_Blank_Dar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11936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_Blank_Dark with footer">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88475008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_Picture Full Dark">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prstGeom prst="rect">
            <a:avLst/>
          </a:prstGeom>
          <a:gradFill>
            <a:gsLst>
              <a:gs pos="0">
                <a:schemeClr val="accent1"/>
              </a:gs>
              <a:gs pos="80000">
                <a:schemeClr val="accent1"/>
              </a:gs>
            </a:gsLst>
            <a:lin ang="16200000" scaled="1"/>
          </a:gradFill>
        </p:spPr>
        <p:txBody>
          <a:bodyPr vert="horz" wrap="square" lIns="0" tIns="0" rIns="0" bIns="0" rtlCol="0">
            <a:noAutofit/>
          </a:bodyPr>
          <a:lstStyle>
            <a:lvl1pPr>
              <a:defRPr lang="en-US" sz="100" dirty="0"/>
            </a:lvl1pPr>
          </a:lstStyle>
          <a:p>
            <a:pPr lvl="0"/>
            <a:r>
              <a:rPr lang="en-US"/>
              <a:t>.</a:t>
            </a:r>
          </a:p>
        </p:txBody>
      </p:sp>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prstGeom prst="rect">
            <a:avLst/>
          </a:prstGeom>
          <a:noFill/>
        </p:spPr>
        <p:txBody>
          <a:bodyPr anchor="ctr" anchorCtr="0"/>
          <a:lstStyle>
            <a:lvl1pPr algn="ctr">
              <a:defRPr sz="2000">
                <a:solidFill>
                  <a:schemeClr val="bg1"/>
                </a:solidFill>
              </a:defRPr>
            </a:lvl1pPr>
          </a:lstStyle>
          <a:p>
            <a:r>
              <a:rPr lang="en-US"/>
              <a:t>Click to add picture</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3" name="NTT DATA Global Logo" descr="NTT DATA Global Logo">
            <a:extLst>
              <a:ext uri="{FF2B5EF4-FFF2-40B4-BE49-F238E27FC236}">
                <a16:creationId xmlns:a16="http://schemas.microsoft.com/office/drawing/2014/main" id="{5AC7748B-57B0-6A46-ED50-8FBD40E607A6}"/>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406212166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B_Picture Right Dark">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prstGeom prst="rect">
            <a:avLst/>
          </a:prstGeo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E3C760B8-DB89-2960-48EE-7551EFCFDEA7}"/>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3486769812"/>
      </p:ext>
    </p:extLst>
  </p:cSld>
  <p:clrMapOvr>
    <a:masterClrMapping/>
  </p:clrMapOvr>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_Picture Left Dark">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6829493"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prstGeom prst="rect">
            <a:avLst/>
          </a:prstGeo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586909" y="6563358"/>
            <a:ext cx="3111831"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Tree>
    <p:extLst>
      <p:ext uri="{BB962C8B-B14F-4D97-AF65-F5344CB8AC3E}">
        <p14:creationId xmlns:p14="http://schemas.microsoft.com/office/powerpoint/2010/main" val="1442486557"/>
      </p:ext>
    </p:extLst>
  </p:cSld>
  <p:clrMapOvr>
    <a:masterClrMapping/>
  </p:clrMapOvr>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_Picture Bottom Dark">
    <p:bg>
      <p:bgPr>
        <a:solidFill>
          <a:schemeClr val="accent1"/>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48318"/>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prstGeom prst="rect">
            <a:avLst/>
          </a:prstGeo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53191FB2-5C06-3B67-1454-1D220DA037E1}"/>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164816738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_Picture Three Dar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prstGeom prst="rect">
            <a:avLst/>
          </a:prstGeo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prstGeom prst="rect">
            <a:avLst/>
          </a:prstGeo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prstGeom prst="rect">
            <a:avLst/>
          </a:prstGeo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4288797865"/>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_Picture Collection Dark">
    <p:bg bwMode="gray">
      <p:bgPr>
        <a:solidFill>
          <a:schemeClr val="accent1"/>
        </a:solidFill>
        <a:effectLst/>
      </p:bgPr>
    </p:bg>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91928" y="3987606"/>
            <a:ext cx="5365113"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377440"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66160"/>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59747" y="2140169"/>
            <a:ext cx="2460778"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3840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3"/>
            <a:ext cx="4353503" cy="3566160"/>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3"/>
            <a:ext cx="2460778"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377440"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59747" y="4926695"/>
            <a:ext cx="2460778"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751105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10" name="Slide Number Placeholder 9">
            <a:extLst>
              <a:ext uri="{FF2B5EF4-FFF2-40B4-BE49-F238E27FC236}">
                <a16:creationId xmlns:a16="http://schemas.microsoft.com/office/drawing/2014/main" id="{CFD3D2A9-7E5C-76C9-97C8-58E4FB7D1016}"/>
              </a:ext>
            </a:extLst>
          </p:cNvPr>
          <p:cNvSpPr>
            <a:spLocks noGrp="1"/>
          </p:cNvSpPr>
          <p:nvPr>
            <p:ph type="sldNum" sz="quarter" idx="16"/>
          </p:nvPr>
        </p:nvSpPr>
        <p:spPr/>
        <p:txBody>
          <a:bodyPr/>
          <a:lstStyle/>
          <a:p>
            <a:fld id="{C7C36536-19A1-4ECD-82E1-612C9AA349EE}" type="slidenum">
              <a:rPr lang="en-US" smtClean="0"/>
              <a:pPr/>
              <a:t>‹#›</a:t>
            </a:fld>
            <a:endParaRPr lang="en-US"/>
          </a:p>
        </p:txBody>
      </p:sp>
      <p:sp>
        <p:nvSpPr>
          <p:cNvPr id="4" name="Text Placeholder 3">
            <a:extLst>
              <a:ext uri="{FF2B5EF4-FFF2-40B4-BE49-F238E27FC236}">
                <a16:creationId xmlns:a16="http://schemas.microsoft.com/office/drawing/2014/main" id="{27A6727B-17B0-07C8-751A-D13318AA917E}"/>
              </a:ext>
            </a:extLst>
          </p:cNvPr>
          <p:cNvSpPr>
            <a:spLocks noGrp="1"/>
          </p:cNvSpPr>
          <p:nvPr>
            <p:ph type="body" sz="quarter" idx="17"/>
          </p:nvPr>
        </p:nvSpPr>
        <p:spPr>
          <a:xfrm>
            <a:off x="381000" y="851992"/>
            <a:ext cx="11430000" cy="685800"/>
          </a:xfrm>
        </p:spPr>
        <p:txBody>
          <a:bodyPr/>
          <a:lstStyle>
            <a:lvl1pPr marL="0" indent="0">
              <a:buNone/>
              <a:defRPr>
                <a:solidFill>
                  <a:srgbClr val="0072BC"/>
                </a:solidFill>
              </a:defRPr>
            </a:lvl1pPr>
          </a:lstStyle>
          <a:p>
            <a:pPr lvl="0"/>
            <a:r>
              <a:rPr lang="en-US"/>
              <a:t>Click to edit Master text styles</a:t>
            </a:r>
          </a:p>
        </p:txBody>
      </p:sp>
    </p:spTree>
    <p:extLst>
      <p:ext uri="{BB962C8B-B14F-4D97-AF65-F5344CB8AC3E}">
        <p14:creationId xmlns:p14="http://schemas.microsoft.com/office/powerpoint/2010/main" val="43169273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87ED33-6A4E-4B88-9978-60E9E0EBFC9F}"/>
              </a:ext>
            </a:extLst>
          </p:cNvPr>
          <p:cNvSpPr/>
          <p:nvPr/>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NTT DATA Global Logo">
            <a:extLst>
              <a:ext uri="{FF2B5EF4-FFF2-40B4-BE49-F238E27FC236}">
                <a16:creationId xmlns:a16="http://schemas.microsoft.com/office/drawing/2014/main" id="{3F03F05C-59F6-715B-5A33-907AD87C663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116458993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C_Closing Slide Navy Dark with picture dark">
    <p:bg bwMode="gray">
      <p:bgPr>
        <a:solidFill>
          <a:schemeClr val="accent1"/>
        </a:solidFill>
        <a:effectLst/>
      </p:bgPr>
    </p:bg>
    <p:spTree>
      <p:nvGrpSpPr>
        <p:cNvPr id="1" name=""/>
        <p:cNvGrpSpPr/>
        <p:nvPr/>
      </p:nvGrpSpPr>
      <p:grpSpPr>
        <a:xfrm>
          <a:off x="0" y="0"/>
          <a:ext cx="0" cy="0"/>
          <a:chOff x="0" y="0"/>
          <a:chExt cx="0" cy="0"/>
        </a:xfrm>
      </p:grpSpPr>
      <p:sp>
        <p:nvSpPr>
          <p:cNvPr id="7" name="Smart Navy SemiTrans Overlay">
            <a:extLst>
              <a:ext uri="{FF2B5EF4-FFF2-40B4-BE49-F238E27FC236}">
                <a16:creationId xmlns:a16="http://schemas.microsoft.com/office/drawing/2014/main" id="{6E4F8208-B33A-86C1-C4BF-6C513A841DF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11" name="Picture Placeholder 4">
            <a:extLst>
              <a:ext uri="{FF2B5EF4-FFF2-40B4-BE49-F238E27FC236}">
                <a16:creationId xmlns:a16="http://schemas.microsoft.com/office/drawing/2014/main" id="{DCE6D5FB-5128-84ED-8909-686C6A399387}"/>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0" name="NTT DATA Global Logo" descr="NTT DATA Global Logo">
            <a:extLst>
              <a:ext uri="{FF2B5EF4-FFF2-40B4-BE49-F238E27FC236}">
                <a16:creationId xmlns:a16="http://schemas.microsoft.com/office/drawing/2014/main" id="{188EBC45-4F1C-E0B0-9BB4-2942DDBDBEAF}"/>
              </a:ext>
            </a:extLst>
          </p:cNvPr>
          <p:cNvSpPr>
            <a:spLocks noGrp="1" noChangeAspect="1"/>
          </p:cNvSpPr>
          <p:nvPr>
            <p:ph type="body" sz="quarter" idx="17" hasCustomPrompt="1"/>
          </p:nvPr>
        </p:nvSpPr>
        <p:spPr bwMode="gray">
          <a:xfrm>
            <a:off x="3403200" y="2879266"/>
            <a:ext cx="5385600" cy="109946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52578125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_Divider_Image Left Dark">
    <p:bg bwMode="gray">
      <p:bgPr>
        <a:solidFill>
          <a:schemeClr val="accent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bg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bg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prstGeom prst="rect">
            <a:avLst/>
          </a:prstGeo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lvl1pPr>
          </a:lstStyle>
          <a:p>
            <a:pPr lvl="0"/>
            <a:r>
              <a:rPr lang="en-US"/>
              <a:t> </a:t>
            </a:r>
          </a:p>
        </p:txBody>
      </p:sp>
      <p:sp>
        <p:nvSpPr>
          <p:cNvPr id="2" name="Slide Number Placeholder 5">
            <a:extLst>
              <a:ext uri="{FF2B5EF4-FFF2-40B4-BE49-F238E27FC236}">
                <a16:creationId xmlns:a16="http://schemas.microsoft.com/office/drawing/2014/main" id="{0E3EC910-66B9-7290-6910-39097643AEA8}"/>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7" name="Footer Placeholder 4">
            <a:extLst>
              <a:ext uri="{FF2B5EF4-FFF2-40B4-BE49-F238E27FC236}">
                <a16:creationId xmlns:a16="http://schemas.microsoft.com/office/drawing/2014/main" id="{E28FF710-A250-66BE-1682-899EBECEAA90}"/>
              </a:ext>
            </a:extLst>
          </p:cNvPr>
          <p:cNvSpPr>
            <a:spLocks noGrp="1"/>
          </p:cNvSpPr>
          <p:nvPr>
            <p:ph type="ftr" sz="quarter" idx="3"/>
          </p:nvPr>
        </p:nvSpPr>
        <p:spPr bwMode="gray">
          <a:xfrm>
            <a:off x="4495800" y="6563358"/>
            <a:ext cx="324421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Tree>
    <p:extLst>
      <p:ext uri="{BB962C8B-B14F-4D97-AF65-F5344CB8AC3E}">
        <p14:creationId xmlns:p14="http://schemas.microsoft.com/office/powerpoint/2010/main" val="239116967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Dark">
    <p:bg bwMode="gray">
      <p:bgPr>
        <a:solidFill>
          <a:schemeClr val="accent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bg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bg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endParaRPr lang="pt-BR" noProof="0"/>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pic>
        <p:nvPicPr>
          <p:cNvPr id="8" name="Innovation Curve">
            <a:extLst>
              <a:ext uri="{FF2B5EF4-FFF2-40B4-BE49-F238E27FC236}">
                <a16:creationId xmlns:a16="http://schemas.microsoft.com/office/drawing/2014/main" id="{8FAD0C94-F295-1BA4-75E9-C0403855E0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0970" y="2281852"/>
            <a:ext cx="3879556" cy="3890348"/>
          </a:xfrm>
          <a:prstGeom prst="rect">
            <a:avLst/>
          </a:prstGeom>
        </p:spPr>
      </p:pic>
    </p:spTree>
    <p:extLst>
      <p:ext uri="{BB962C8B-B14F-4D97-AF65-F5344CB8AC3E}">
        <p14:creationId xmlns:p14="http://schemas.microsoft.com/office/powerpoint/2010/main" val="411490975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Dark">
    <p:bg bwMode="gray">
      <p:bgPr>
        <a:solidFill>
          <a:schemeClr val="accent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bg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7" name="Grid">
            <a:extLst>
              <a:ext uri="{FF2B5EF4-FFF2-40B4-BE49-F238E27FC236}">
                <a16:creationId xmlns:a16="http://schemas.microsoft.com/office/drawing/2014/main" id="{7C23E814-83D3-3A4C-E7C1-1CC5AAE30DD9}"/>
              </a:ext>
            </a:extLst>
          </p:cNvPr>
          <p:cNvSpPr>
            <a:spLocks noGrp="1"/>
          </p:cNvSpPr>
          <p:nvPr>
            <p:ph type="body" sz="quarter" idx="14" hasCustomPrompt="1"/>
          </p:nvPr>
        </p:nvSpPr>
        <p:spPr>
          <a:xfrm>
            <a:off x="389852" y="2403913"/>
            <a:ext cx="3755940" cy="3767718"/>
          </a:xfrm>
          <a:blipFill>
            <a:blip r:embed="rId2" cstate="email">
              <a:extLst>
                <a:ext uri="{28A0092B-C50C-407E-A947-70E740481C1C}">
                  <a14:useLocalDpi xmlns:a14="http://schemas.microsoft.com/office/drawing/2010/main"/>
                </a:ext>
              </a:extLst>
            </a:blip>
            <a:stretch>
              <a:fillRect/>
            </a:stretch>
          </a:blipFill>
        </p:spPr>
        <p:txBody>
          <a:bodyPr/>
          <a:lstStyle>
            <a:lvl1pPr>
              <a:defRPr sz="200"/>
            </a:lvl1pPr>
          </a:lstStyle>
          <a:p>
            <a:pPr lvl="0"/>
            <a:r>
              <a:rPr lang="de-DE"/>
              <a:t>.</a:t>
            </a:r>
          </a:p>
        </p:txBody>
      </p:sp>
      <p:sp>
        <p:nvSpPr>
          <p:cNvPr id="8" name="Mask">
            <a:extLst>
              <a:ext uri="{FF2B5EF4-FFF2-40B4-BE49-F238E27FC236}">
                <a16:creationId xmlns:a16="http://schemas.microsoft.com/office/drawing/2014/main" id="{6A3F8A03-35AC-7457-3761-25EFCA9E3C9A}"/>
              </a:ext>
            </a:extLst>
          </p:cNvPr>
          <p:cNvSpPr>
            <a:spLocks noGrp="1"/>
          </p:cNvSpPr>
          <p:nvPr>
            <p:ph type="pic" sz="quarter" idx="15"/>
          </p:nvPr>
        </p:nvSpPr>
        <p:spPr bwMode="gray">
          <a:xfrm>
            <a:off x="389852" y="2403913"/>
            <a:ext cx="3755940" cy="3767718"/>
          </a:xfrm>
          <a:custGeom>
            <a:avLst/>
            <a:gdLst>
              <a:gd name="connsiteX0" fmla="*/ 1221722 w 3755940"/>
              <a:gd name="connsiteY0" fmla="*/ 0 h 3767718"/>
              <a:gd name="connsiteX1" fmla="*/ 2020606 w 3755940"/>
              <a:gd name="connsiteY1" fmla="*/ 439029 h 3767718"/>
              <a:gd name="connsiteX2" fmla="*/ 2500058 w 3755940"/>
              <a:gd name="connsiteY2" fmla="*/ 1241044 h 3767718"/>
              <a:gd name="connsiteX3" fmla="*/ 3753449 w 3755940"/>
              <a:gd name="connsiteY3" fmla="*/ 3762701 h 3767718"/>
              <a:gd name="connsiteX4" fmla="*/ 3755940 w 3755940"/>
              <a:gd name="connsiteY4" fmla="*/ 3767718 h 3767718"/>
              <a:gd name="connsiteX5" fmla="*/ 2499239 w 3755940"/>
              <a:gd name="connsiteY5" fmla="*/ 3767718 h 3767718"/>
              <a:gd name="connsiteX6" fmla="*/ 2498278 w 3755940"/>
              <a:gd name="connsiteY6" fmla="*/ 3765796 h 3767718"/>
              <a:gd name="connsiteX7" fmla="*/ 1255918 w 3755940"/>
              <a:gd name="connsiteY7" fmla="*/ 1279154 h 3767718"/>
              <a:gd name="connsiteX8" fmla="*/ 1255918 w 3755940"/>
              <a:gd name="connsiteY8" fmla="*/ 3767718 h 3767718"/>
              <a:gd name="connsiteX9" fmla="*/ 1252431 w 3755940"/>
              <a:gd name="connsiteY9" fmla="*/ 3767718 h 3767718"/>
              <a:gd name="connsiteX10" fmla="*/ 0 w 3755940"/>
              <a:gd name="connsiteY10" fmla="*/ 3767718 h 3767718"/>
              <a:gd name="connsiteX11" fmla="*/ 0 w 3755940"/>
              <a:gd name="connsiteY11" fmla="*/ 1264422 h 3767718"/>
              <a:gd name="connsiteX12" fmla="*/ 299364 w 3755940"/>
              <a:gd name="connsiteY12" fmla="*/ 383020 h 3767718"/>
              <a:gd name="connsiteX13" fmla="*/ 1221722 w 3755940"/>
              <a:gd name="connsiteY13" fmla="*/ 0 h 376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5940" h="3767718">
                <a:moveTo>
                  <a:pt x="1221722" y="0"/>
                </a:moveTo>
                <a:cubicBezTo>
                  <a:pt x="1554534" y="0"/>
                  <a:pt x="1814293" y="189446"/>
                  <a:pt x="2020606" y="439029"/>
                </a:cubicBezTo>
                <a:cubicBezTo>
                  <a:pt x="2226883" y="688575"/>
                  <a:pt x="2380212" y="998721"/>
                  <a:pt x="2500058" y="1241044"/>
                </a:cubicBezTo>
                <a:lnTo>
                  <a:pt x="3753449" y="3762701"/>
                </a:lnTo>
                <a:lnTo>
                  <a:pt x="3755940" y="3767718"/>
                </a:lnTo>
                <a:lnTo>
                  <a:pt x="2499239" y="3767718"/>
                </a:lnTo>
                <a:lnTo>
                  <a:pt x="2498278" y="3765796"/>
                </a:lnTo>
                <a:lnTo>
                  <a:pt x="1255918" y="1279154"/>
                </a:lnTo>
                <a:lnTo>
                  <a:pt x="1255918" y="3767718"/>
                </a:lnTo>
                <a:cubicBezTo>
                  <a:pt x="1255918" y="3767718"/>
                  <a:pt x="1252431" y="3767718"/>
                  <a:pt x="1252431" y="3767718"/>
                </a:cubicBezTo>
                <a:lnTo>
                  <a:pt x="0" y="3767718"/>
                </a:lnTo>
                <a:lnTo>
                  <a:pt x="0" y="1264422"/>
                </a:lnTo>
                <a:cubicBezTo>
                  <a:pt x="0" y="932251"/>
                  <a:pt x="97677" y="616163"/>
                  <a:pt x="299364" y="383020"/>
                </a:cubicBezTo>
                <a:cubicBezTo>
                  <a:pt x="501086" y="149842"/>
                  <a:pt x="806677" y="0"/>
                  <a:pt x="1221722" y="0"/>
                </a:cubicBezTo>
                <a:close/>
              </a:path>
            </a:pathLst>
          </a:custGeom>
          <a:solidFill>
            <a:schemeClr val="accent6"/>
          </a:solidFill>
        </p:spPr>
        <p:txBody>
          <a:bodyPr wrap="square">
            <a:noAutofit/>
          </a:bodyPr>
          <a:lstStyle>
            <a:lvl1pPr>
              <a:defRPr sz="200">
                <a:solidFill>
                  <a:srgbClr val="070F26"/>
                </a:solidFill>
              </a:defRPr>
            </a:lvl1pPr>
          </a:lstStyle>
          <a:p>
            <a:endParaRPr lang="de-DE"/>
          </a:p>
        </p:txBody>
      </p:sp>
    </p:spTree>
    <p:extLst>
      <p:ext uri="{BB962C8B-B14F-4D97-AF65-F5344CB8AC3E}">
        <p14:creationId xmlns:p14="http://schemas.microsoft.com/office/powerpoint/2010/main" val="20608795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ccess Story (blinded client)">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818141" y="1701800"/>
            <a:ext cx="2438400" cy="4612736"/>
          </a:xfrm>
        </p:spPr>
        <p:txBody>
          <a:bodyPr lIns="0" tIns="0" rIns="0" bIns="0">
            <a:normAutofit/>
          </a:bodyPr>
          <a:lstStyle>
            <a:lvl1pPr marL="0" indent="0">
              <a:buNone/>
              <a:defRPr sz="1100">
                <a:solidFill>
                  <a:schemeClr val="tx2"/>
                </a:solidFill>
              </a:defRPr>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187483" y="1701800"/>
            <a:ext cx="2438400" cy="4612736"/>
          </a:xfrm>
        </p:spPr>
        <p:txBody>
          <a:bodyPr lIns="0" tIns="0" rIns="0" bIns="0">
            <a:normAutofit/>
          </a:bodyPr>
          <a:lstStyle>
            <a:lvl1pPr marL="0" indent="0">
              <a:buNone/>
              <a:defRPr sz="1100">
                <a:solidFill>
                  <a:schemeClr val="tx2"/>
                </a:solidFill>
              </a:defRPr>
            </a:lvl1pPr>
          </a:lstStyle>
          <a:p>
            <a:r>
              <a:rPr lang="en-GB" sz="1200"/>
              <a:t>Example: The client needed to boost operational efficiency, flexibility and agility so it could continuously respond to customer demand.</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187483" y="758436"/>
            <a:ext cx="7699717" cy="457200"/>
          </a:xfrm>
          <a:prstGeom prst="rect">
            <a:avLst/>
          </a:prstGeom>
        </p:spPr>
        <p:txBody>
          <a:bodyPr lIns="0"/>
          <a:lstStyle>
            <a:lvl1pPr marL="0" indent="0">
              <a:buNone/>
              <a:defRPr sz="1800">
                <a:solidFill>
                  <a:schemeClr val="tx2"/>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448802" y="1701800"/>
            <a:ext cx="2438400" cy="4612736"/>
          </a:xfrm>
        </p:spPr>
        <p:txBody>
          <a:bodyPr lIns="0" tIns="0" rIns="0" bIns="0">
            <a:normAutofit/>
          </a:bodyPr>
          <a:lstStyle>
            <a:lvl1pPr marL="171450" indent="-171450">
              <a:buFont typeface="Arial" panose="020B0604020202020204" pitchFamily="34" charset="0"/>
              <a:buChar char="•"/>
              <a:defRPr sz="1100">
                <a:solidFill>
                  <a:schemeClr val="tx2"/>
                </a:solidFill>
              </a:defRPr>
            </a:lvl1pPr>
          </a:lstStyle>
          <a:p>
            <a:r>
              <a:rPr kumimoji="1" lang="en-US" sz="1200" b="0" i="0" u="none" strike="noStrike" kern="1200" cap="none" spc="0" normalizeH="0" baseline="0" noProof="0">
                <a:ln>
                  <a:noFill/>
                </a:ln>
                <a:solidFill>
                  <a:srgbClr val="404040"/>
                </a:solidFill>
                <a:effectLst/>
                <a:uLnTx/>
                <a:uFillTx/>
                <a:latin typeface="+mn-lt"/>
                <a:cs typeface="+mn-cs"/>
              </a:rPr>
              <a:t>Bullets</a:t>
            </a:r>
            <a:endParaRPr lang="en-US" sz="1200"/>
          </a:p>
        </p:txBody>
      </p:sp>
      <p:sp>
        <p:nvSpPr>
          <p:cNvPr id="5" name="Picture Placeholder 4">
            <a:extLst>
              <a:ext uri="{FF2B5EF4-FFF2-40B4-BE49-F238E27FC236}">
                <a16:creationId xmlns:a16="http://schemas.microsoft.com/office/drawing/2014/main" id="{946EE16B-8E68-CC91-ABE0-5F7023DFDD06}"/>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E2E28192-5F21-C56B-F3D8-D7ED6A134B7A}"/>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1" name="Title 10">
            <a:extLst>
              <a:ext uri="{FF2B5EF4-FFF2-40B4-BE49-F238E27FC236}">
                <a16:creationId xmlns:a16="http://schemas.microsoft.com/office/drawing/2014/main" id="{2D3EA3EA-221F-9AD0-61D0-3DDF1790F78D}"/>
              </a:ext>
            </a:extLst>
          </p:cNvPr>
          <p:cNvSpPr>
            <a:spLocks noGrp="1"/>
          </p:cNvSpPr>
          <p:nvPr>
            <p:ph type="title"/>
          </p:nvPr>
        </p:nvSpPr>
        <p:spPr>
          <a:xfrm>
            <a:off x="4187483" y="149104"/>
            <a:ext cx="7633042" cy="609332"/>
          </a:xfrm>
        </p:spPr>
        <p:txBody>
          <a:bodyPr/>
          <a:lstStyle>
            <a:lvl1pPr>
              <a:defRPr sz="2800"/>
            </a:lvl1pPr>
          </a:lstStyle>
          <a:p>
            <a:r>
              <a:rPr lang="en-US"/>
              <a:t>Click to edit Master title style</a:t>
            </a:r>
          </a:p>
        </p:txBody>
      </p:sp>
      <p:sp>
        <p:nvSpPr>
          <p:cNvPr id="7" name="Legal">
            <a:extLst>
              <a:ext uri="{FF2B5EF4-FFF2-40B4-BE49-F238E27FC236}">
                <a16:creationId xmlns:a16="http://schemas.microsoft.com/office/drawing/2014/main" id="{37E96625-647E-0881-3D11-34314A21E125}"/>
              </a:ext>
              <a:ext uri="{C183D7F6-B498-43B3-948B-1728B52AA6E4}">
                <adec:decorative xmlns:adec="http://schemas.microsoft.com/office/drawing/2017/decorative" val="1"/>
              </a:ext>
            </a:extLst>
          </p:cNvPr>
          <p:cNvSpPr>
            <a:spLocks noGrp="1"/>
          </p:cNvSpPr>
          <p:nvPr>
            <p:ph type="ftr" sz="quarter" idx="15"/>
          </p:nvPr>
        </p:nvSpPr>
        <p:spPr>
          <a:xfrm>
            <a:off x="4495800" y="6400801"/>
            <a:ext cx="2364251" cy="304799"/>
          </a:xfrm>
          <a:ln w="3175">
            <a:noFill/>
          </a:ln>
        </p:spPr>
        <p:txBody>
          <a:bodyPr/>
          <a:lstStyle>
            <a:lvl1pPr>
              <a:defRPr b="0" i="0">
                <a:latin typeface="Arial" panose="020B0604020202020204" pitchFamily="34" charset="0"/>
              </a:defRPr>
            </a:lvl1pPr>
          </a:lstStyle>
          <a:p>
            <a:r>
              <a:rPr lang="en-US" noProof="0"/>
              <a:t> </a:t>
            </a:r>
          </a:p>
        </p:txBody>
      </p:sp>
      <p:sp>
        <p:nvSpPr>
          <p:cNvPr id="9" name="Slide Number">
            <a:extLst>
              <a:ext uri="{FF2B5EF4-FFF2-40B4-BE49-F238E27FC236}">
                <a16:creationId xmlns:a16="http://schemas.microsoft.com/office/drawing/2014/main" id="{69E1C9DC-7FE4-CAE1-18B7-D52E6CCE41A7}"/>
              </a:ext>
            </a:extLst>
          </p:cNvPr>
          <p:cNvSpPr>
            <a:spLocks noGrp="1"/>
          </p:cNvSpPr>
          <p:nvPr>
            <p:ph type="sldNum" sz="quarter" idx="11"/>
          </p:nvPr>
        </p:nvSpPr>
        <p:spPr>
          <a:xfrm>
            <a:off x="7973400" y="6400800"/>
            <a:ext cx="360000" cy="304801"/>
          </a:xfrm>
          <a:ln w="3175">
            <a:noFill/>
          </a:ln>
        </p:spPr>
        <p:txBody>
          <a:bodyPr/>
          <a:lstStyle/>
          <a:p>
            <a:fld id="{58D24BC2-2B9E-4076-8133-31C4983A0EB9}" type="slidenum">
              <a:rPr lang="en-US" noProof="0" smtClean="0"/>
              <a:pPr/>
              <a:t>‹#›</a:t>
            </a:fld>
            <a:endParaRPr lang="en-US" noProof="0"/>
          </a:p>
        </p:txBody>
      </p:sp>
      <p:sp>
        <p:nvSpPr>
          <p:cNvPr id="12" name="Rectangle: Rounded Corners 11">
            <a:extLst>
              <a:ext uri="{FF2B5EF4-FFF2-40B4-BE49-F238E27FC236}">
                <a16:creationId xmlns:a16="http://schemas.microsoft.com/office/drawing/2014/main" id="{A2BD53C6-4A3A-7225-F628-2415CF81A38F}"/>
              </a:ext>
            </a:extLst>
          </p:cNvPr>
          <p:cNvSpPr/>
          <p:nvPr userDrawn="1"/>
        </p:nvSpPr>
        <p:spPr>
          <a:xfrm>
            <a:off x="4187483" y="1285084"/>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Business Need</a:t>
            </a:r>
          </a:p>
        </p:txBody>
      </p:sp>
      <p:sp>
        <p:nvSpPr>
          <p:cNvPr id="13" name="Rectangle: Rounded Corners 12">
            <a:extLst>
              <a:ext uri="{FF2B5EF4-FFF2-40B4-BE49-F238E27FC236}">
                <a16:creationId xmlns:a16="http://schemas.microsoft.com/office/drawing/2014/main" id="{C6E67A23-183E-A206-88BD-C71AF49CE0B6}"/>
              </a:ext>
            </a:extLst>
          </p:cNvPr>
          <p:cNvSpPr/>
          <p:nvPr userDrawn="1"/>
        </p:nvSpPr>
        <p:spPr>
          <a:xfrm>
            <a:off x="6758171" y="1285084"/>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Solution</a:t>
            </a:r>
          </a:p>
        </p:txBody>
      </p:sp>
      <p:sp>
        <p:nvSpPr>
          <p:cNvPr id="14" name="Rectangle: Rounded Corners 13">
            <a:extLst>
              <a:ext uri="{FF2B5EF4-FFF2-40B4-BE49-F238E27FC236}">
                <a16:creationId xmlns:a16="http://schemas.microsoft.com/office/drawing/2014/main" id="{B461B99A-802B-50C4-4FE3-9BA219EDFCD0}"/>
              </a:ext>
            </a:extLst>
          </p:cNvPr>
          <p:cNvSpPr/>
          <p:nvPr userDrawn="1"/>
        </p:nvSpPr>
        <p:spPr>
          <a:xfrm>
            <a:off x="9347909" y="1279675"/>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Outcomes</a:t>
            </a:r>
          </a:p>
        </p:txBody>
      </p:sp>
    </p:spTree>
    <p:extLst>
      <p:ext uri="{BB962C8B-B14F-4D97-AF65-F5344CB8AC3E}">
        <p14:creationId xmlns:p14="http://schemas.microsoft.com/office/powerpoint/2010/main" val="663521234"/>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90FF24-6169-E59B-888B-2DF4175F4E6E}"/>
              </a:ext>
            </a:extLst>
          </p:cNvPr>
          <p:cNvSpPr>
            <a:spLocks noGrp="1"/>
          </p:cNvSpPr>
          <p:nvPr>
            <p:ph idx="1" hasCustomPrompt="1"/>
          </p:nvPr>
        </p:nvSpPr>
        <p:spPr>
          <a:xfrm>
            <a:off x="451556" y="1646239"/>
            <a:ext cx="11300177" cy="965203"/>
          </a:xfrm>
        </p:spPr>
        <p:txBody>
          <a:bodyPr/>
          <a:lstStyle>
            <a:lvl1pPr marL="0" indent="0">
              <a:buNone/>
              <a:defRPr/>
            </a:lvl1pPr>
          </a:lstStyle>
          <a:p>
            <a:pPr lvl="0"/>
            <a:r>
              <a:rPr lang="en-US"/>
              <a:t>Here’s a body headline</a:t>
            </a:r>
          </a:p>
        </p:txBody>
      </p:sp>
      <p:sp>
        <p:nvSpPr>
          <p:cNvPr id="8" name="Slide Number Placeholder 5">
            <a:extLst>
              <a:ext uri="{FF2B5EF4-FFF2-40B4-BE49-F238E27FC236}">
                <a16:creationId xmlns:a16="http://schemas.microsoft.com/office/drawing/2014/main" id="{ECD75518-9CB2-1243-401E-A56A5AED39C5}"/>
              </a:ext>
            </a:extLst>
          </p:cNvPr>
          <p:cNvSpPr>
            <a:spLocks noGrp="1"/>
          </p:cNvSpPr>
          <p:nvPr>
            <p:ph type="sldNum" sz="quarter" idx="4"/>
          </p:nvPr>
        </p:nvSpPr>
        <p:spPr>
          <a:xfrm>
            <a:off x="4724400" y="6541477"/>
            <a:ext cx="2743200" cy="316523"/>
          </a:xfrm>
          <a:prstGeom prst="rect">
            <a:avLst/>
          </a:prstGeom>
        </p:spPr>
        <p:txBody>
          <a:bodyPr vert="horz" lIns="91440" tIns="45720" rIns="91440" bIns="45720" rtlCol="0" anchor="ctr"/>
          <a:lstStyle>
            <a:lvl1pPr algn="ctr">
              <a:defRPr sz="1200" b="0" i="0">
                <a:solidFill>
                  <a:srgbClr val="1C1B1F"/>
                </a:solidFill>
                <a:latin typeface="Avenir Next LT Pro" panose="020B0504020202020204" pitchFamily="34" charset="77"/>
                <a:ea typeface="Roboto" panose="02000000000000000000" pitchFamily="2" charset="0"/>
              </a:defRPr>
            </a:lvl1pPr>
          </a:lstStyle>
          <a:p>
            <a:fld id="{6E30B851-E0C1-F74D-B977-A5BFA4C7F3E3}" type="slidenum">
              <a:rPr lang="en-US" smtClean="0"/>
              <a:pPr/>
              <a:t>‹#›</a:t>
            </a:fld>
            <a:endParaRPr lang="en-US"/>
          </a:p>
        </p:txBody>
      </p:sp>
      <p:sp>
        <p:nvSpPr>
          <p:cNvPr id="10" name="Date Placeholder 3">
            <a:extLst>
              <a:ext uri="{FF2B5EF4-FFF2-40B4-BE49-F238E27FC236}">
                <a16:creationId xmlns:a16="http://schemas.microsoft.com/office/drawing/2014/main" id="{86E5F966-34EC-2715-678D-1B1E0A77CDED}"/>
              </a:ext>
            </a:extLst>
          </p:cNvPr>
          <p:cNvSpPr txBox="1">
            <a:spLocks/>
          </p:cNvSpPr>
          <p:nvPr userDrawn="1"/>
        </p:nvSpPr>
        <p:spPr>
          <a:xfrm>
            <a:off x="337625" y="6541477"/>
            <a:ext cx="4400843" cy="316523"/>
          </a:xfrm>
          <a:prstGeom prst="rect">
            <a:avLst/>
          </a:prstGeom>
        </p:spPr>
        <p:txBody>
          <a:bodyPr vert="horz" lIns="91440" tIns="45720" rIns="91440" bIns="45720" rtlCol="0" anchor="ctr"/>
          <a:lstStyle>
            <a:defPPr>
              <a:defRPr lang="en-US"/>
            </a:defPPr>
            <a:lvl1pPr marL="0" algn="l" defTabSz="914263" rtl="0" eaLnBrk="1" latinLnBrk="0" hangingPunct="1">
              <a:defRPr sz="800" b="0" i="0" kern="1200">
                <a:solidFill>
                  <a:schemeClr val="tx1">
                    <a:tint val="75000"/>
                  </a:schemeClr>
                </a:solidFill>
                <a:latin typeface="Roboto Light" panose="02000000000000000000" pitchFamily="2" charset="0"/>
                <a:ea typeface="Roboto Light" panose="02000000000000000000" pitchFamily="2" charset="0"/>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r>
              <a:rPr lang="en-US" b="0" i="0">
                <a:solidFill>
                  <a:srgbClr val="1D1C1D"/>
                </a:solidFill>
                <a:latin typeface="Avenir Next LT Pro Light" panose="020B0304020202020204" pitchFamily="34" charset="77"/>
              </a:rPr>
              <a:t>© 2023 NTT DATA Americas, Inc. All rights reserved.</a:t>
            </a:r>
            <a:endParaRPr lang="en-US" b="0" i="0">
              <a:latin typeface="Avenir Next LT Pro Light" panose="020B0304020202020204" pitchFamily="34" charset="77"/>
            </a:endParaRPr>
          </a:p>
        </p:txBody>
      </p:sp>
      <p:sp>
        <p:nvSpPr>
          <p:cNvPr id="12" name="Text Placeholder 1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0850" y="2794000"/>
            <a:ext cx="5645150" cy="2820988"/>
          </a:xfrm>
        </p:spPr>
        <p:txBody>
          <a:bodyPr>
            <a:noAutofit/>
          </a:bodyPr>
          <a:lstStyle>
            <a:lvl1pPr>
              <a:lnSpc>
                <a:spcPts val="2400"/>
              </a:lnSpc>
              <a:defRPr sz="1600" b="0" i="0">
                <a:solidFill>
                  <a:srgbClr val="1C1B1F"/>
                </a:solidFill>
                <a:latin typeface="Avenir Next LT Pro" panose="020B0504020202020204" pitchFamily="34" charset="77"/>
                <a:ea typeface="Roboto" panose="02000000000000000000" pitchFamily="2" charset="0"/>
                <a:cs typeface="Segoe UI" panose="020B0502040204020203" pitchFamily="34" charset="0"/>
              </a:defRPr>
            </a:lvl1pPr>
          </a:lstStyle>
          <a:p>
            <a:pPr lvl="0"/>
            <a:r>
              <a:rPr lang="en-US"/>
              <a:t>Here’s some body text you can include: Lorem ipsum dolor sit </a:t>
            </a:r>
            <a:r>
              <a:rPr lang="en-US" err="1"/>
              <a:t>amet</a:t>
            </a:r>
            <a:r>
              <a:rPr lang="en-US"/>
              <a:t>, </a:t>
            </a:r>
            <a:r>
              <a:rPr lang="en-US" err="1"/>
              <a:t>consectetur</a:t>
            </a:r>
            <a:r>
              <a:rPr lang="en-US"/>
              <a:t> </a:t>
            </a:r>
            <a:r>
              <a:rPr lang="en-US" err="1"/>
              <a:t>adipiscing</a:t>
            </a:r>
            <a:r>
              <a:rPr lang="en-US"/>
              <a:t> </a:t>
            </a:r>
            <a:r>
              <a:rPr lang="en-US" err="1"/>
              <a:t>elit</a:t>
            </a:r>
            <a:r>
              <a:rPr lang="en-US"/>
              <a:t>. Proin </a:t>
            </a:r>
            <a:r>
              <a:rPr lang="en-US" err="1"/>
              <a:t>eget</a:t>
            </a:r>
            <a:r>
              <a:rPr lang="en-US"/>
              <a:t> </a:t>
            </a:r>
            <a:r>
              <a:rPr lang="en-US" err="1"/>
              <a:t>urna</a:t>
            </a:r>
            <a:r>
              <a:rPr lang="en-US"/>
              <a:t> sit </a:t>
            </a:r>
            <a:r>
              <a:rPr lang="en-US" err="1"/>
              <a:t>amet</a:t>
            </a:r>
            <a:r>
              <a:rPr lang="en-US"/>
              <a:t> </a:t>
            </a:r>
            <a:r>
              <a:rPr lang="en-US" err="1"/>
              <a:t>massa</a:t>
            </a:r>
            <a:r>
              <a:rPr lang="en-US"/>
              <a:t> </a:t>
            </a:r>
            <a:r>
              <a:rPr lang="en-US" err="1"/>
              <a:t>lobortis</a:t>
            </a:r>
            <a:r>
              <a:rPr lang="en-US"/>
              <a:t> </a:t>
            </a:r>
            <a:r>
              <a:rPr lang="en-US" err="1"/>
              <a:t>faucibus</a:t>
            </a:r>
            <a:r>
              <a:rPr lang="en-US"/>
              <a:t> </a:t>
            </a:r>
            <a:r>
              <a:rPr lang="en-US" err="1"/>
              <a:t>finibus</a:t>
            </a:r>
            <a:r>
              <a:rPr lang="en-US"/>
              <a:t> </a:t>
            </a:r>
            <a:r>
              <a:rPr lang="en-US" err="1"/>
              <a:t>nec</a:t>
            </a:r>
            <a:r>
              <a:rPr lang="en-US"/>
              <a:t> </a:t>
            </a:r>
            <a:r>
              <a:rPr lang="en-US" err="1"/>
              <a:t>velit</a:t>
            </a:r>
            <a:r>
              <a:rPr lang="en-US"/>
              <a:t>. Maecenas sit </a:t>
            </a:r>
            <a:r>
              <a:rPr lang="en-US" err="1"/>
              <a:t>amet</a:t>
            </a:r>
            <a:r>
              <a:rPr lang="en-US"/>
              <a:t> ligula fermentum, </a:t>
            </a:r>
            <a:r>
              <a:rPr lang="en-US" err="1"/>
              <a:t>rutrum</a:t>
            </a:r>
            <a:r>
              <a:rPr lang="en-US"/>
              <a:t> ante </a:t>
            </a:r>
            <a:r>
              <a:rPr lang="en-US" err="1"/>
              <a:t>eu</a:t>
            </a:r>
            <a:r>
              <a:rPr lang="en-US"/>
              <a:t>, </a:t>
            </a:r>
            <a:r>
              <a:rPr lang="en-US" err="1"/>
              <a:t>iaculis</a:t>
            </a:r>
            <a:r>
              <a:rPr lang="en-US"/>
              <a:t> sem. </a:t>
            </a:r>
          </a:p>
          <a:p>
            <a:pPr lvl="0"/>
            <a:r>
              <a:rPr lang="en-US"/>
              <a:t>Donec </a:t>
            </a:r>
            <a:r>
              <a:rPr lang="en-US" err="1"/>
              <a:t>sem</a:t>
            </a:r>
            <a:r>
              <a:rPr lang="en-US"/>
              <a:t> </a:t>
            </a:r>
            <a:r>
              <a:rPr lang="en-US" err="1"/>
              <a:t>sapien</a:t>
            </a:r>
            <a:r>
              <a:rPr lang="en-US"/>
              <a:t>, </a:t>
            </a:r>
            <a:r>
              <a:rPr lang="en-US" err="1"/>
              <a:t>tristique</a:t>
            </a:r>
            <a:r>
              <a:rPr lang="en-US"/>
              <a:t> id </a:t>
            </a:r>
            <a:r>
              <a:rPr lang="en-US" err="1"/>
              <a:t>dignissim</a:t>
            </a:r>
            <a:r>
              <a:rPr lang="en-US"/>
              <a:t> a, </a:t>
            </a:r>
            <a:r>
              <a:rPr lang="en-US" err="1"/>
              <a:t>tincidunt</a:t>
            </a:r>
            <a:r>
              <a:rPr lang="en-US"/>
              <a:t> vitae libero. Integer </a:t>
            </a:r>
            <a:r>
              <a:rPr lang="en-US" err="1"/>
              <a:t>nec</a:t>
            </a:r>
            <a:r>
              <a:rPr lang="en-US"/>
              <a:t> </a:t>
            </a:r>
            <a:r>
              <a:rPr lang="en-US" err="1"/>
              <a:t>dignissim</a:t>
            </a:r>
            <a:r>
              <a:rPr lang="en-US"/>
              <a:t> </a:t>
            </a:r>
            <a:r>
              <a:rPr lang="en-US" err="1"/>
              <a:t>justo</a:t>
            </a:r>
            <a:r>
              <a:rPr lang="en-US"/>
              <a:t>, </a:t>
            </a:r>
            <a:r>
              <a:rPr lang="en-US" err="1"/>
              <a:t>consectetur</a:t>
            </a:r>
            <a:r>
              <a:rPr lang="en-US"/>
              <a:t> </a:t>
            </a:r>
            <a:r>
              <a:rPr lang="en-US" err="1"/>
              <a:t>rutrum</a:t>
            </a:r>
            <a:r>
              <a:rPr lang="en-US"/>
              <a:t> </a:t>
            </a:r>
            <a:r>
              <a:rPr lang="en-US" err="1"/>
              <a:t>lacus</a:t>
            </a:r>
            <a:r>
              <a:rPr lang="en-US"/>
              <a:t>. Aenean </a:t>
            </a:r>
            <a:r>
              <a:rPr lang="en-US" err="1"/>
              <a:t>sodales</a:t>
            </a:r>
            <a:r>
              <a:rPr lang="en-US"/>
              <a:t> </a:t>
            </a:r>
            <a:r>
              <a:rPr lang="en-US" err="1"/>
              <a:t>elit</a:t>
            </a:r>
            <a:r>
              <a:rPr lang="en-US"/>
              <a:t> </a:t>
            </a:r>
            <a:r>
              <a:rPr lang="en-US" err="1"/>
              <a:t>orci</a:t>
            </a:r>
            <a:r>
              <a:rPr lang="en-US"/>
              <a:t>, vitae </a:t>
            </a:r>
            <a:r>
              <a:rPr lang="en-US" err="1"/>
              <a:t>tincidunt</a:t>
            </a:r>
            <a:r>
              <a:rPr lang="en-US"/>
              <a:t> </a:t>
            </a:r>
            <a:r>
              <a:rPr lang="en-US" err="1"/>
              <a:t>nunc</a:t>
            </a:r>
            <a:r>
              <a:rPr lang="en-US"/>
              <a:t> semper </a:t>
            </a:r>
            <a:r>
              <a:rPr lang="en-US" err="1"/>
              <a:t>quis</a:t>
            </a:r>
            <a:r>
              <a:rPr lang="en-US"/>
              <a:t>. </a:t>
            </a:r>
            <a:r>
              <a:rPr lang="en-US" err="1"/>
              <a:t>Fusce</a:t>
            </a:r>
            <a:r>
              <a:rPr lang="en-US"/>
              <a:t> </a:t>
            </a:r>
            <a:r>
              <a:rPr lang="en-US" err="1"/>
              <a:t>efficitur</a:t>
            </a:r>
            <a:r>
              <a:rPr lang="en-US"/>
              <a:t> </a:t>
            </a:r>
            <a:r>
              <a:rPr lang="en-US" err="1"/>
              <a:t>augue</a:t>
            </a:r>
            <a:r>
              <a:rPr lang="en-US"/>
              <a:t> </a:t>
            </a:r>
            <a:r>
              <a:rPr lang="en-US" err="1"/>
              <a:t>ornare</a:t>
            </a:r>
            <a:r>
              <a:rPr lang="en-US"/>
              <a:t> </a:t>
            </a:r>
            <a:r>
              <a:rPr lang="en-US" err="1"/>
              <a:t>urna</a:t>
            </a:r>
            <a:r>
              <a:rPr lang="en-US"/>
              <a:t> </a:t>
            </a:r>
            <a:r>
              <a:rPr lang="en-US" err="1"/>
              <a:t>aliquam</a:t>
            </a:r>
            <a:r>
              <a:rPr lang="en-US"/>
              <a:t> gravida. Sed </a:t>
            </a:r>
            <a:r>
              <a:rPr lang="en-US" err="1"/>
              <a:t>aliquet</a:t>
            </a:r>
            <a:r>
              <a:rPr lang="en-US"/>
              <a:t> </a:t>
            </a:r>
            <a:r>
              <a:rPr lang="en-US" err="1"/>
              <a:t>turpis</a:t>
            </a:r>
            <a:r>
              <a:rPr lang="en-US"/>
              <a:t> sit </a:t>
            </a:r>
            <a:r>
              <a:rPr lang="en-US" err="1"/>
              <a:t>amet</a:t>
            </a:r>
            <a:r>
              <a:rPr lang="en-US"/>
              <a:t> </a:t>
            </a:r>
            <a:r>
              <a:rPr lang="en-US" err="1"/>
              <a:t>congue</a:t>
            </a:r>
            <a:r>
              <a:rPr lang="en-US"/>
              <a:t> </a:t>
            </a:r>
            <a:r>
              <a:rPr lang="en-US" err="1"/>
              <a:t>varius</a:t>
            </a:r>
            <a:r>
              <a:rPr lang="en-US"/>
              <a:t>.</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p:nvPr>
        </p:nvSpPr>
        <p:spPr>
          <a:xfrm>
            <a:off x="451556" y="681036"/>
            <a:ext cx="11300177" cy="965203"/>
          </a:xfrm>
        </p:spPr>
        <p:txBody>
          <a:bodyPr/>
          <a:lstStyle>
            <a:lvl1pPr>
              <a:defRPr b="1" i="0">
                <a:latin typeface="Avenir Next LT Pro" panose="020B0504020202020204" pitchFamily="34" charset="77"/>
              </a:defRPr>
            </a:lvl1pPr>
          </a:lstStyle>
          <a:p>
            <a:r>
              <a:rPr lang="en-US"/>
              <a:t>Click to edit Master title style</a:t>
            </a:r>
          </a:p>
        </p:txBody>
      </p:sp>
    </p:spTree>
    <p:extLst>
      <p:ext uri="{BB962C8B-B14F-4D97-AF65-F5344CB8AC3E}">
        <p14:creationId xmlns:p14="http://schemas.microsoft.com/office/powerpoint/2010/main" val="2653695673"/>
      </p:ext>
    </p:extLst>
  </p:cSld>
  <p:clrMapOvr>
    <a:masterClrMapping/>
  </p:clrMapOvr>
  <p:extLst>
    <p:ext uri="{DCECCB84-F9BA-43D5-87BE-67443E8EF086}">
      <p15:sldGuideLst xmlns:p15="http://schemas.microsoft.com/office/powerpoint/2012/main">
        <p15:guide id="1" orient="horz" pos="108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0304-Content-ColumnsTwo(Light)">
    <p:spTree>
      <p:nvGrpSpPr>
        <p:cNvPr id="1" name=""/>
        <p:cNvGrpSpPr/>
        <p:nvPr/>
      </p:nvGrpSpPr>
      <p:grpSpPr>
        <a:xfrm>
          <a:off x="0" y="0"/>
          <a:ext cx="0" cy="0"/>
          <a:chOff x="0" y="0"/>
          <a:chExt cx="0" cy="0"/>
        </a:xfrm>
      </p:grpSpPr>
      <p:sp>
        <p:nvSpPr>
          <p:cNvPr id="14" name="Text Placeholder 10">
            <a:extLst>
              <a:ext uri="{FF2B5EF4-FFF2-40B4-BE49-F238E27FC236}">
                <a16:creationId xmlns:a16="http://schemas.microsoft.com/office/drawing/2014/main" id="{EA8D2A1E-CDDF-7A50-0E08-E40E35E14A49}"/>
              </a:ext>
            </a:extLst>
          </p:cNvPr>
          <p:cNvSpPr>
            <a:spLocks noGrp="1"/>
          </p:cNvSpPr>
          <p:nvPr>
            <p:ph type="body" sz="quarter" idx="15" hasCustomPrompt="1"/>
          </p:nvPr>
        </p:nvSpPr>
        <p:spPr>
          <a:xfrm>
            <a:off x="427038" y="411513"/>
            <a:ext cx="11337925"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399A5F88-8998-DEB9-A652-E394A896C76F}"/>
              </a:ext>
            </a:extLst>
          </p:cNvPr>
          <p:cNvSpPr>
            <a:spLocks noGrp="1"/>
          </p:cNvSpPr>
          <p:nvPr>
            <p:ph type="title" hasCustomPrompt="1"/>
          </p:nvPr>
        </p:nvSpPr>
        <p:spPr>
          <a:xfrm>
            <a:off x="426781" y="685830"/>
            <a:ext cx="11338437" cy="548640"/>
          </a:xfrm>
        </p:spPr>
        <p:txBody>
          <a:bodyPr/>
          <a:lstStyle/>
          <a:p>
            <a:r>
              <a:rPr lang="en-US"/>
              <a:t>Headline Avenir Bold (36pt)</a:t>
            </a:r>
          </a:p>
        </p:txBody>
      </p:sp>
      <p:sp>
        <p:nvSpPr>
          <p:cNvPr id="10" name="Text Placeholder 9">
            <a:extLst>
              <a:ext uri="{FF2B5EF4-FFF2-40B4-BE49-F238E27FC236}">
                <a16:creationId xmlns:a16="http://schemas.microsoft.com/office/drawing/2014/main" id="{A1ADCBAA-F88D-7B5A-2FA2-295AE1B9A806}"/>
              </a:ext>
            </a:extLst>
          </p:cNvPr>
          <p:cNvSpPr>
            <a:spLocks noGrp="1"/>
          </p:cNvSpPr>
          <p:nvPr>
            <p:ph type="body" sz="quarter" idx="18" hasCustomPrompt="1"/>
          </p:nvPr>
        </p:nvSpPr>
        <p:spPr>
          <a:xfrm>
            <a:off x="427038" y="1188720"/>
            <a:ext cx="11337925" cy="640734"/>
          </a:xfrm>
        </p:spPr>
        <p:txBody>
          <a:bodyP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26780" y="1874536"/>
            <a:ext cx="5486342" cy="4297631"/>
          </a:xfrm>
          <a:prstGeom prst="rect">
            <a:avLst/>
          </a:prstGeom>
        </p:spPr>
        <p:txBody>
          <a:bodyPr vert="horz" lIns="0" tIns="45720" rIns="0" bIns="45720" rtlCol="0">
            <a:normAutofit/>
          </a:body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278878" y="1874536"/>
            <a:ext cx="5486340" cy="4297631"/>
          </a:xfrm>
          <a:prstGeom prst="rect">
            <a:avLst/>
          </a:prstGeom>
        </p:spPr>
        <p:txBody>
          <a:bodyPr vert="horz" lIns="0" tIns="45720" rIns="0" bIns="45720" rtlCol="0">
            <a:normAutofit/>
          </a:body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2" name="Footer Placeholder 1">
            <a:extLst>
              <a:ext uri="{FF2B5EF4-FFF2-40B4-BE49-F238E27FC236}">
                <a16:creationId xmlns:a16="http://schemas.microsoft.com/office/drawing/2014/main" id="{6B322C3B-FB12-4018-4B05-7B0944B94070}"/>
              </a:ext>
            </a:extLst>
          </p:cNvPr>
          <p:cNvSpPr>
            <a:spLocks noGrp="1"/>
          </p:cNvSpPr>
          <p:nvPr>
            <p:ph type="ftr" sz="quarter" idx="16"/>
          </p:nvPr>
        </p:nvSpPr>
        <p:spPr/>
        <p:txBody>
          <a:bodyPr/>
          <a:lstStyle/>
          <a:p>
            <a:r>
              <a:rPr lang="en-US"/>
              <a:t> </a:t>
            </a:r>
          </a:p>
        </p:txBody>
      </p:sp>
      <p:sp>
        <p:nvSpPr>
          <p:cNvPr id="9" name="Slide Number Placeholder 1">
            <a:extLst>
              <a:ext uri="{FF2B5EF4-FFF2-40B4-BE49-F238E27FC236}">
                <a16:creationId xmlns:a16="http://schemas.microsoft.com/office/drawing/2014/main" id="{BD3FD805-F94F-670D-06C3-0A4DAF63336B}"/>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22364698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2389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Full Image - BF-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EF39AFFB-49B2-40F2-A0B2-F831AF01E2D2}"/>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7A788E5C-D83B-4B39-B96E-D2F8F9AB1E76}"/>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
        <p:nvSpPr>
          <p:cNvPr id="6" name="タイトル 1">
            <a:extLst>
              <a:ext uri="{FF2B5EF4-FFF2-40B4-BE49-F238E27FC236}">
                <a16:creationId xmlns:a16="http://schemas.microsoft.com/office/drawing/2014/main" id="{9E33CB52-140F-43B8-9740-0B9705DE1117}"/>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1454637312"/>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9" y="2438400"/>
            <a:ext cx="4843462" cy="1371600"/>
          </a:xfrm>
        </p:spPr>
        <p:txBody>
          <a:bodyPr vert="horz" lIns="0" tIns="45720" rIns="0" bIns="45720" rtlCol="0" anchor="b">
            <a:noAutofit/>
          </a:bodyPr>
          <a:lstStyle>
            <a:lvl1pPr>
              <a:defRPr lang="en-GB" sz="4399"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9" y="3810001"/>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6" y="6563359"/>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sp>
        <p:nvSpPr>
          <p:cNvPr id="3" name="Footer Placeholder 4">
            <a:extLst>
              <a:ext uri="{FF2B5EF4-FFF2-40B4-BE49-F238E27FC236}">
                <a16:creationId xmlns:a16="http://schemas.microsoft.com/office/drawing/2014/main" id="{0453B208-9097-2E2C-EC03-BD8A67670037}"/>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6" y="333377"/>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32302819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9" y="2438400"/>
            <a:ext cx="6969876" cy="1371600"/>
          </a:xfrm>
        </p:spPr>
        <p:txBody>
          <a:bodyPr vert="horz" lIns="0" tIns="45720" rIns="0" bIns="45720" rtlCol="0" anchor="b">
            <a:noAutofit/>
          </a:bodyPr>
          <a:lstStyle>
            <a:lvl1pPr>
              <a:defRPr lang="en-GB" sz="4399"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9"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6" y="6563359"/>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5"/>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989358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4263-F017-3D15-DA97-1334122F11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6CB274-5F00-B513-A467-85906DA20A3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308D44-680A-4D72-A35D-4F3E66F07CB0}"/>
              </a:ext>
            </a:extLst>
          </p:cNvPr>
          <p:cNvSpPr>
            <a:spLocks noGrp="1"/>
          </p:cNvSpPr>
          <p:nvPr>
            <p:ph type="dt" sz="half" idx="10"/>
          </p:nvPr>
        </p:nvSpPr>
        <p:spPr/>
        <p:txBody>
          <a:bodyPr/>
          <a:lstStyle/>
          <a:p>
            <a:fld id="{B8E02BAB-E339-4EC3-BDDC-117D065D358F}" type="datetimeFigureOut">
              <a:rPr lang="en-GB" smtClean="0"/>
              <a:t>18/03/2025</a:t>
            </a:fld>
            <a:endParaRPr lang="en-GB"/>
          </a:p>
        </p:txBody>
      </p:sp>
      <p:sp>
        <p:nvSpPr>
          <p:cNvPr id="5" name="Footer Placeholder 4">
            <a:extLst>
              <a:ext uri="{FF2B5EF4-FFF2-40B4-BE49-F238E27FC236}">
                <a16:creationId xmlns:a16="http://schemas.microsoft.com/office/drawing/2014/main" id="{0F704D4C-2317-0EE8-C867-7A897379F0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608B5A-48EA-B19F-DED7-267974D05567}"/>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1097510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9" y="2438400"/>
            <a:ext cx="11440477" cy="1371600"/>
          </a:xfrm>
        </p:spPr>
        <p:txBody>
          <a:bodyPr vert="horz" lIns="0" tIns="45720" rIns="0" bIns="45720" rtlCol="0" anchor="b">
            <a:noAutofit/>
          </a:bodyPr>
          <a:lstStyle>
            <a:lvl1pPr>
              <a:defRPr lang="en-GB" sz="4399"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9"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6" y="6563359"/>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4" name="Footer Placeholder 4">
            <a:extLst>
              <a:ext uri="{FF2B5EF4-FFF2-40B4-BE49-F238E27FC236}">
                <a16:creationId xmlns:a16="http://schemas.microsoft.com/office/drawing/2014/main" id="{EE186BE1-1DE6-82D8-B7EF-529F2205B840}"/>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80" y="333377"/>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3834392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313" indent="0">
              <a:buNone/>
              <a:defRPr>
                <a:noFill/>
              </a:defRPr>
            </a:lvl3pPr>
            <a:lvl4pPr marL="1371470" indent="0">
              <a:buNone/>
              <a:defRPr>
                <a:noFill/>
              </a:defRPr>
            </a:lvl4pPr>
            <a:lvl5pPr marL="1828626"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1"/>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313"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6" y="2050183"/>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157" indent="0">
              <a:buFont typeface="Arial" panose="020B0604020202020204" pitchFamily="34" charset="0"/>
              <a:buNone/>
              <a:defRPr/>
            </a:lvl2pPr>
            <a:lvl3pPr marL="914313" indent="0">
              <a:buNone/>
              <a:defRPr/>
            </a:lvl3pPr>
            <a:lvl4pPr marL="1371470" indent="0">
              <a:buNone/>
              <a:defRPr/>
            </a:lvl4pPr>
            <a:lvl5pPr marL="1828626"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399"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1" y="3147302"/>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2"/>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80" y="333377"/>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1196730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061414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9974615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6"/>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6"/>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9705119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6"/>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1" y="1412876"/>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6" y="1412876"/>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7648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6"/>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6"/>
            <a:ext cx="1144904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4280005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496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5007272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rgbClr val="0072BC"/>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gray">
          <a:xfrm>
            <a:off x="10531725" y="6449438"/>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sz="200"/>
              <a:t> </a:t>
            </a:r>
          </a:p>
        </p:txBody>
      </p:sp>
    </p:spTree>
    <p:extLst>
      <p:ext uri="{BB962C8B-B14F-4D97-AF65-F5344CB8AC3E}">
        <p14:creationId xmlns:p14="http://schemas.microsoft.com/office/powerpoint/2010/main" val="3942301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8E6F-F665-E8BE-DF7A-5E925B2BB02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A090FB-AB9B-3A93-2249-9A2E162661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1D7D2A-B921-8860-B6CB-9AFFBF406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4C663D6-6C8F-DCCC-AD1E-A9FBC0AF7D1F}"/>
              </a:ext>
            </a:extLst>
          </p:cNvPr>
          <p:cNvSpPr>
            <a:spLocks noGrp="1"/>
          </p:cNvSpPr>
          <p:nvPr>
            <p:ph type="dt" sz="half" idx="10"/>
          </p:nvPr>
        </p:nvSpPr>
        <p:spPr/>
        <p:txBody>
          <a:bodyPr/>
          <a:lstStyle/>
          <a:p>
            <a:fld id="{B8E02BAB-E339-4EC3-BDDC-117D065D358F}" type="datetimeFigureOut">
              <a:rPr lang="en-GB" smtClean="0"/>
              <a:t>18/03/2025</a:t>
            </a:fld>
            <a:endParaRPr lang="en-GB"/>
          </a:p>
        </p:txBody>
      </p:sp>
      <p:sp>
        <p:nvSpPr>
          <p:cNvPr id="6" name="Footer Placeholder 5">
            <a:extLst>
              <a:ext uri="{FF2B5EF4-FFF2-40B4-BE49-F238E27FC236}">
                <a16:creationId xmlns:a16="http://schemas.microsoft.com/office/drawing/2014/main" id="{78D81BE6-ED9C-4239-C545-3CABEB601DD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8E91B0-6AB2-7D69-3637-CD2DB58FDE42}"/>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13155788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1"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1"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gray">
          <a:xfrm>
            <a:off x="10531725" y="6449438"/>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sz="200"/>
              <a:t> </a:t>
            </a:r>
          </a:p>
        </p:txBody>
      </p:sp>
    </p:spTree>
    <p:extLst>
      <p:ext uri="{BB962C8B-B14F-4D97-AF65-F5344CB8AC3E}">
        <p14:creationId xmlns:p14="http://schemas.microsoft.com/office/powerpoint/2010/main" val="2040286241"/>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338956" y="6563359"/>
            <a:ext cx="3524884"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Tree>
    <p:extLst>
      <p:ext uri="{BB962C8B-B14F-4D97-AF65-F5344CB8AC3E}">
        <p14:creationId xmlns:p14="http://schemas.microsoft.com/office/powerpoint/2010/main" val="207403789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1"/>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313"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gray">
          <a:xfrm>
            <a:off x="10531725" y="6449438"/>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sz="200"/>
              <a:t> </a:t>
            </a:r>
          </a:p>
        </p:txBody>
      </p:sp>
    </p:spTree>
    <p:extLst>
      <p:ext uri="{BB962C8B-B14F-4D97-AF65-F5344CB8AC3E}">
        <p14:creationId xmlns:p14="http://schemas.microsoft.com/office/powerpoint/2010/main" val="37574723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2"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6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061001500"/>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80" y="3987606"/>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055"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6"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055"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1"/>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055"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6" y="2422523"/>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9" y="333376"/>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199"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6"/>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7"/>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6"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80"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9" y="4926696"/>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sz="2551">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4744348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403288" y="2880000"/>
            <a:ext cx="5385427" cy="1098000"/>
          </a:xfrm>
          <a:prstGeom prst="rect">
            <a:avLst/>
          </a:prstGeom>
        </p:spPr>
      </p:pic>
    </p:spTree>
    <p:extLst>
      <p:ext uri="{BB962C8B-B14F-4D97-AF65-F5344CB8AC3E}">
        <p14:creationId xmlns:p14="http://schemas.microsoft.com/office/powerpoint/2010/main" val="22837275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1"/>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313"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21616546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599"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4495800" y="6563359"/>
            <a:ext cx="3202940"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1097564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1"/>
            <a:ext cx="7315200" cy="3886200"/>
          </a:xfrm>
        </p:spPr>
        <p:txBody>
          <a:bodyPr/>
          <a:lstStyle>
            <a:lvl1pPr>
              <a:defRPr sz="3999">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599" b="1" dirty="0" smtClean="0">
                <a:solidFill>
                  <a:schemeClr val="accent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4" y="2431974"/>
            <a:ext cx="3740227" cy="3740227"/>
          </a:xfrm>
          <a:prstGeom prst="rect">
            <a:avLst/>
          </a:prstGeom>
        </p:spPr>
      </p:pic>
    </p:spTree>
    <p:extLst>
      <p:ext uri="{BB962C8B-B14F-4D97-AF65-F5344CB8AC3E}">
        <p14:creationId xmlns:p14="http://schemas.microsoft.com/office/powerpoint/2010/main" val="23177579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3999">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599"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6" y="6563359"/>
            <a:ext cx="218376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4575" y="2447061"/>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1"/>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11382764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BD32-88AD-E23C-BBE2-EF04A183B0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899DD3-BFF5-5A27-8145-9EDEECD3C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C9A1A8-C7AB-D58A-B66E-39A296B502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AC704A4-59EB-05A8-4EE2-F5E71B4C8F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201B2C-FE33-5D98-BFA2-46F54DB44C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CD369E7-73FC-360D-BB49-E9291E86CD85}"/>
              </a:ext>
            </a:extLst>
          </p:cNvPr>
          <p:cNvSpPr>
            <a:spLocks noGrp="1"/>
          </p:cNvSpPr>
          <p:nvPr>
            <p:ph type="dt" sz="half" idx="10"/>
          </p:nvPr>
        </p:nvSpPr>
        <p:spPr/>
        <p:txBody>
          <a:bodyPr/>
          <a:lstStyle/>
          <a:p>
            <a:fld id="{B8E02BAB-E339-4EC3-BDDC-117D065D358F}" type="datetimeFigureOut">
              <a:rPr lang="en-GB" smtClean="0"/>
              <a:t>18/03/2025</a:t>
            </a:fld>
            <a:endParaRPr lang="en-GB"/>
          </a:p>
        </p:txBody>
      </p:sp>
      <p:sp>
        <p:nvSpPr>
          <p:cNvPr id="8" name="Footer Placeholder 7">
            <a:extLst>
              <a:ext uri="{FF2B5EF4-FFF2-40B4-BE49-F238E27FC236}">
                <a16:creationId xmlns:a16="http://schemas.microsoft.com/office/drawing/2014/main" id="{00F8E85C-FD51-339B-D084-9F2567BA861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B88D54F-3685-9E7F-DE52-04122134C991}"/>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25347357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_Divider_InnovationCurve on Right Dark">
    <p:bg>
      <p:bgPr>
        <a:solidFill>
          <a:schemeClr val="accent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1"/>
            <a:ext cx="7315200" cy="3886200"/>
          </a:xfrm>
        </p:spPr>
        <p:txBody>
          <a:bodyPr/>
          <a:lstStyle>
            <a:lvl1pPr>
              <a:defRPr sz="3999">
                <a:solidFill>
                  <a:schemeClr val="bg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599" b="1" dirty="0" smtClean="0">
                <a:solidFill>
                  <a:schemeClr val="bg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pic>
        <p:nvPicPr>
          <p:cNvPr id="8" name="Innovation Curve">
            <a:extLst>
              <a:ext uri="{FF2B5EF4-FFF2-40B4-BE49-F238E27FC236}">
                <a16:creationId xmlns:a16="http://schemas.microsoft.com/office/drawing/2014/main" id="{8FAD0C94-F295-1BA4-75E9-C0403855E0F0}"/>
              </a:ext>
            </a:extLst>
          </p:cNvPr>
          <p:cNvPicPr>
            <a:picLocks noChangeAspect="1"/>
          </p:cNvPicPr>
          <p:nvPr userDrawn="1"/>
        </p:nvPicPr>
        <p:blipFill>
          <a:blip r:embed="rId2"/>
          <a:stretch>
            <a:fillRect/>
          </a:stretch>
        </p:blipFill>
        <p:spPr>
          <a:xfrm>
            <a:off x="7940970" y="2281852"/>
            <a:ext cx="3879556" cy="3890348"/>
          </a:xfrm>
          <a:prstGeom prst="rect">
            <a:avLst/>
          </a:prstGeom>
        </p:spPr>
      </p:pic>
    </p:spTree>
    <p:extLst>
      <p:ext uri="{BB962C8B-B14F-4D97-AF65-F5344CB8AC3E}">
        <p14:creationId xmlns:p14="http://schemas.microsoft.com/office/powerpoint/2010/main" val="27387669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4" y="169335"/>
            <a:ext cx="9725123" cy="793751"/>
          </a:xfrm>
          <a:prstGeom prst="rect">
            <a:avLst/>
          </a:prstGeom>
        </p:spPr>
        <p:txBody>
          <a:bodyPr anchor="ctr"/>
          <a:lstStyle>
            <a:lvl1pPr>
              <a:defRPr sz="3199" b="1">
                <a:solidFill>
                  <a:schemeClr val="accent2"/>
                </a:solidFill>
                <a:latin typeface="Arial"/>
                <a:cs typeface="Arial"/>
              </a:defRPr>
            </a:lvl1pPr>
          </a:lstStyle>
          <a:p>
            <a:r>
              <a:rPr lang="en-US" altLang="ja-JP"/>
              <a:t>Click to edit Master title style</a:t>
            </a:r>
            <a:endParaRPr lang="en-ZA"/>
          </a:p>
        </p:txBody>
      </p:sp>
      <p:sp>
        <p:nvSpPr>
          <p:cNvPr id="8" name="Content Placeholder 2"/>
          <p:cNvSpPr>
            <a:spLocks noGrp="1"/>
          </p:cNvSpPr>
          <p:nvPr>
            <p:ph idx="1"/>
          </p:nvPr>
        </p:nvSpPr>
        <p:spPr>
          <a:xfrm>
            <a:off x="396696" y="1529027"/>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grpSp>
        <p:nvGrpSpPr>
          <p:cNvPr id="5" name="Group 4">
            <a:extLst>
              <a:ext uri="{FF2B5EF4-FFF2-40B4-BE49-F238E27FC236}">
                <a16:creationId xmlns:a16="http://schemas.microsoft.com/office/drawing/2014/main" id="{38D7F1C7-6695-A34D-9E94-BA54ABAE009A}"/>
              </a:ext>
            </a:extLst>
          </p:cNvPr>
          <p:cNvGrpSpPr/>
          <p:nvPr/>
        </p:nvGrpSpPr>
        <p:grpSpPr>
          <a:xfrm>
            <a:off x="10458440" y="332679"/>
            <a:ext cx="1308293" cy="484944"/>
            <a:chOff x="7843828" y="249509"/>
            <a:chExt cx="981220" cy="363708"/>
          </a:xfrm>
        </p:grpSpPr>
        <p:sp>
          <p:nvSpPr>
            <p:cNvPr id="9" name="Freeform 5">
              <a:extLst>
                <a:ext uri="{FF2B5EF4-FFF2-40B4-BE49-F238E27FC236}">
                  <a16:creationId xmlns:a16="http://schemas.microsoft.com/office/drawing/2014/main" id="{D426F0B0-CF4C-8B43-90F0-F374BA1161A6}"/>
                </a:ext>
              </a:extLst>
            </p:cNvPr>
            <p:cNvSpPr>
              <a:spLocks noEditPoints="1"/>
            </p:cNvSpPr>
            <p:nvPr/>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6">
              <a:extLst>
                <a:ext uri="{FF2B5EF4-FFF2-40B4-BE49-F238E27FC236}">
                  <a16:creationId xmlns:a16="http://schemas.microsoft.com/office/drawing/2014/main" id="{6AD97A14-CA51-B249-A18A-0D4E8BE47FE9}"/>
                </a:ext>
              </a:extLst>
            </p:cNvPr>
            <p:cNvSpPr>
              <a:spLocks noEditPoints="1"/>
            </p:cNvSpPr>
            <p:nvPr/>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13" name="Text Placeholder 2">
            <a:extLst>
              <a:ext uri="{FF2B5EF4-FFF2-40B4-BE49-F238E27FC236}">
                <a16:creationId xmlns:a16="http://schemas.microsoft.com/office/drawing/2014/main" id="{85F4C83D-6BA3-B04B-A3B2-E94C3B8DCF8B}"/>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2" name="Rectangle 28">
            <a:extLst>
              <a:ext uri="{FF2B5EF4-FFF2-40B4-BE49-F238E27FC236}">
                <a16:creationId xmlns:a16="http://schemas.microsoft.com/office/drawing/2014/main" id="{97FF7CBA-CB5D-7146-A823-A512B2B7D7A3}"/>
              </a:ext>
            </a:extLst>
          </p:cNvPr>
          <p:cNvSpPr/>
          <p:nvPr/>
        </p:nvSpPr>
        <p:spPr>
          <a:xfrm>
            <a:off x="215899" y="6463380"/>
            <a:ext cx="2409634" cy="276999"/>
          </a:xfrm>
          <a:prstGeom prst="rect">
            <a:avLst/>
          </a:prstGeom>
        </p:spPr>
        <p:txBody>
          <a:bodyPr wrap="none">
            <a:spAutoFit/>
          </a:bodyPr>
          <a:lstStyle/>
          <a:p>
            <a:pPr algn="l"/>
            <a:r>
              <a:rPr lang="en-US" sz="1200">
                <a:solidFill>
                  <a:schemeClr val="tx1"/>
                </a:solidFill>
              </a:rPr>
              <a:t>©          NTT All Rights Reserved</a:t>
            </a:r>
          </a:p>
        </p:txBody>
      </p:sp>
      <p:sp>
        <p:nvSpPr>
          <p:cNvPr id="15" name="Date Placeholder 3">
            <a:extLst>
              <a:ext uri="{FF2B5EF4-FFF2-40B4-BE49-F238E27FC236}">
                <a16:creationId xmlns:a16="http://schemas.microsoft.com/office/drawing/2014/main" id="{09E1AA00-A28E-0A4A-83D5-1CBC20F84E54}"/>
              </a:ext>
            </a:extLst>
          </p:cNvPr>
          <p:cNvSpPr>
            <a:spLocks noGrp="1"/>
          </p:cNvSpPr>
          <p:nvPr>
            <p:ph type="dt" sz="half" idx="32"/>
          </p:nvPr>
        </p:nvSpPr>
        <p:spPr>
          <a:xfrm>
            <a:off x="375328" y="6463381"/>
            <a:ext cx="641248" cy="486833"/>
          </a:xfrm>
          <a:prstGeom prst="rect">
            <a:avLst/>
          </a:prstGeom>
        </p:spPr>
        <p:txBody>
          <a:bodyPr/>
          <a:lstStyle>
            <a:lvl1pPr>
              <a:defRPr lang="en-ZA" sz="1200" kern="1200" smtClean="0">
                <a:solidFill>
                  <a:schemeClr val="tx1"/>
                </a:solidFill>
                <a:latin typeface="Arial" charset="0"/>
                <a:ea typeface="ＭＳ Ｐゴシック" charset="0"/>
                <a:cs typeface="ＭＳ Ｐゴシック" charset="0"/>
              </a:defRPr>
            </a:lvl1pPr>
          </a:lstStyle>
          <a:p>
            <a:r>
              <a:rPr lang="en-US"/>
              <a:t>2022</a:t>
            </a:r>
            <a:endParaRPr lang="en-ZA"/>
          </a:p>
        </p:txBody>
      </p:sp>
      <p:grpSp>
        <p:nvGrpSpPr>
          <p:cNvPr id="11" name="Group 10">
            <a:extLst>
              <a:ext uri="{FF2B5EF4-FFF2-40B4-BE49-F238E27FC236}">
                <a16:creationId xmlns:a16="http://schemas.microsoft.com/office/drawing/2014/main" id="{6E6710EF-4929-4810-8B6C-58CD3BAA59F2}"/>
              </a:ext>
            </a:extLst>
          </p:cNvPr>
          <p:cNvGrpSpPr/>
          <p:nvPr userDrawn="1"/>
        </p:nvGrpSpPr>
        <p:grpSpPr>
          <a:xfrm>
            <a:off x="10458440" y="332679"/>
            <a:ext cx="1308293" cy="484944"/>
            <a:chOff x="7843828" y="249509"/>
            <a:chExt cx="981220" cy="363708"/>
          </a:xfrm>
        </p:grpSpPr>
        <p:sp>
          <p:nvSpPr>
            <p:cNvPr id="16" name="Freeform 5">
              <a:extLst>
                <a:ext uri="{FF2B5EF4-FFF2-40B4-BE49-F238E27FC236}">
                  <a16:creationId xmlns:a16="http://schemas.microsoft.com/office/drawing/2014/main" id="{91D9A874-8A11-4F7D-ACD3-02F7C2615935}"/>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6">
              <a:extLst>
                <a:ext uri="{FF2B5EF4-FFF2-40B4-BE49-F238E27FC236}">
                  <a16:creationId xmlns:a16="http://schemas.microsoft.com/office/drawing/2014/main" id="{6ACEB4D2-67CE-410A-952A-6F1732F7B48A}"/>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0441437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4" y="169335"/>
            <a:ext cx="9725123" cy="793751"/>
          </a:xfrm>
          <a:prstGeom prst="rect">
            <a:avLst/>
          </a:prstGeom>
        </p:spPr>
        <p:txBody>
          <a:bodyPr anchor="ctr"/>
          <a:lstStyle>
            <a:lvl1pPr>
              <a:defRPr sz="3199"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6" y="1529027"/>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6" name="Picture 5">
            <a:extLst>
              <a:ext uri="{FF2B5EF4-FFF2-40B4-BE49-F238E27FC236}">
                <a16:creationId xmlns:a16="http://schemas.microsoft.com/office/drawing/2014/main" id="{80889D0A-8FE3-CF4D-B7B4-54652810513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67152" y="332679"/>
            <a:ext cx="1305751" cy="484944"/>
          </a:xfrm>
          <a:prstGeom prst="rect">
            <a:avLst/>
          </a:prstGeom>
        </p:spPr>
      </p:pic>
    </p:spTree>
    <p:extLst>
      <p:ext uri="{BB962C8B-B14F-4D97-AF65-F5344CB8AC3E}">
        <p14:creationId xmlns:p14="http://schemas.microsoft.com/office/powerpoint/2010/main" val="10206338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NTT_divider_page_blue">
    <p:bg>
      <p:bgPr>
        <a:solidFill>
          <a:schemeClr val="accent2"/>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EADE93CD-37DF-E343-A975-1AA1C847DAE2}"/>
              </a:ext>
            </a:extLst>
          </p:cNvPr>
          <p:cNvSpPr>
            <a:spLocks noGrp="1"/>
          </p:cNvSpPr>
          <p:nvPr>
            <p:ph type="title"/>
          </p:nvPr>
        </p:nvSpPr>
        <p:spPr>
          <a:xfrm>
            <a:off x="391599" y="2734846"/>
            <a:ext cx="11408804" cy="631775"/>
          </a:xfrm>
          <a:prstGeom prst="rect">
            <a:avLst/>
          </a:prstGeom>
        </p:spPr>
        <p:txBody>
          <a:bodyPr anchor="ctr"/>
          <a:lstStyle>
            <a:lvl1pPr algn="ctr">
              <a:defRPr sz="3199" b="1">
                <a:solidFill>
                  <a:schemeClr val="bg1"/>
                </a:solidFill>
              </a:defRPr>
            </a:lvl1pPr>
          </a:lstStyle>
          <a:p>
            <a:r>
              <a:rPr lang="en-US"/>
              <a:t>Click to edit Master title style</a:t>
            </a:r>
            <a:endParaRPr lang="en-GB"/>
          </a:p>
        </p:txBody>
      </p:sp>
      <p:sp>
        <p:nvSpPr>
          <p:cNvPr id="9" name="Text Placeholder 6">
            <a:extLst>
              <a:ext uri="{FF2B5EF4-FFF2-40B4-BE49-F238E27FC236}">
                <a16:creationId xmlns:a16="http://schemas.microsoft.com/office/drawing/2014/main" id="{E79472A9-7FF4-844C-8BB9-B7A54132FCBA}"/>
              </a:ext>
            </a:extLst>
          </p:cNvPr>
          <p:cNvSpPr>
            <a:spLocks noGrp="1"/>
          </p:cNvSpPr>
          <p:nvPr>
            <p:ph type="body" sz="quarter" idx="16" hasCustomPrompt="1"/>
          </p:nvPr>
        </p:nvSpPr>
        <p:spPr>
          <a:xfrm>
            <a:off x="391599" y="3412191"/>
            <a:ext cx="11408804" cy="530055"/>
          </a:xfrm>
          <a:prstGeom prst="rect">
            <a:avLst/>
          </a:prstGeom>
        </p:spPr>
        <p:txBody>
          <a:bodyPr anchor="ctr"/>
          <a:lstStyle>
            <a:lvl1pPr marL="0" indent="0" algn="ctr">
              <a:buNone/>
              <a:defRPr sz="2400" b="1">
                <a:solidFill>
                  <a:schemeClr val="bg1"/>
                </a:solidFill>
              </a:defRPr>
            </a:lvl1pPr>
            <a:lvl2pPr>
              <a:defRPr sz="1333"/>
            </a:lvl2pPr>
            <a:lvl3pPr>
              <a:defRPr sz="1333"/>
            </a:lvl3pPr>
            <a:lvl4pPr>
              <a:defRPr sz="1333"/>
            </a:lvl4pPr>
            <a:lvl5pPr>
              <a:defRPr sz="1333"/>
            </a:lvl5pPr>
          </a:lstStyle>
          <a:p>
            <a:pPr lvl="0"/>
            <a:r>
              <a:rPr lang="en-US"/>
              <a:t>Click to edit Master title slide</a:t>
            </a:r>
            <a:endParaRPr lang="en-GB"/>
          </a:p>
        </p:txBody>
      </p:sp>
    </p:spTree>
    <p:extLst>
      <p:ext uri="{BB962C8B-B14F-4D97-AF65-F5344CB8AC3E}">
        <p14:creationId xmlns:p14="http://schemas.microsoft.com/office/powerpoint/2010/main" val="32616741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NTT_title_and_content_page_white_small_titl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4" y="169339"/>
            <a:ext cx="9725123" cy="384521"/>
          </a:xfrm>
          <a:prstGeom prst="rect">
            <a:avLst/>
          </a:prstGeom>
        </p:spPr>
        <p:txBody>
          <a:bodyPr anchor="ctr"/>
          <a:lstStyle>
            <a:lvl1pPr>
              <a:defRPr sz="2000"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7" y="835345"/>
            <a:ext cx="11376207" cy="5765152"/>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6" name="Picture 5">
            <a:extLst>
              <a:ext uri="{FF2B5EF4-FFF2-40B4-BE49-F238E27FC236}">
                <a16:creationId xmlns:a16="http://schemas.microsoft.com/office/drawing/2014/main" id="{80889D0A-8FE3-CF4D-B7B4-5465281051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7153" y="169338"/>
            <a:ext cx="1305751" cy="484944"/>
          </a:xfrm>
          <a:prstGeom prst="rect">
            <a:avLst/>
          </a:prstGeom>
        </p:spPr>
      </p:pic>
    </p:spTree>
    <p:extLst>
      <p:ext uri="{BB962C8B-B14F-4D97-AF65-F5344CB8AC3E}">
        <p14:creationId xmlns:p14="http://schemas.microsoft.com/office/powerpoint/2010/main" val="21076118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ABEA4-C8AD-5F0C-B8A8-050E62F6BB77}"/>
              </a:ext>
            </a:extLst>
          </p:cNvPr>
          <p:cNvSpPr>
            <a:spLocks noGrp="1"/>
          </p:cNvSpPr>
          <p:nvPr>
            <p:ph type="dt" sz="half" idx="10"/>
          </p:nvPr>
        </p:nvSpPr>
        <p:spPr/>
        <p:txBody>
          <a:bodyPr/>
          <a:lstStyle/>
          <a:p>
            <a:fld id="{C659655A-ADE0-4A42-BF20-FD470331BD59}" type="datetimeFigureOut">
              <a:rPr lang="en-US" smtClean="0"/>
              <a:t>3/18/2025</a:t>
            </a:fld>
            <a:endParaRPr lang="en-US"/>
          </a:p>
        </p:txBody>
      </p:sp>
      <p:sp>
        <p:nvSpPr>
          <p:cNvPr id="3" name="Footer Placeholder 2">
            <a:extLst>
              <a:ext uri="{FF2B5EF4-FFF2-40B4-BE49-F238E27FC236}">
                <a16:creationId xmlns:a16="http://schemas.microsoft.com/office/drawing/2014/main" id="{AA12E642-2FE6-C17D-3380-172F2CA1DB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242B32-10F6-6341-49A6-CF03D81C6E18}"/>
              </a:ext>
            </a:extLst>
          </p:cNvPr>
          <p:cNvSpPr>
            <a:spLocks noGrp="1"/>
          </p:cNvSpPr>
          <p:nvPr>
            <p:ph type="sldNum" sz="quarter" idx="12"/>
          </p:nvPr>
        </p:nvSpPr>
        <p:spPr/>
        <p:txBody>
          <a:bodyPr/>
          <a:lstStyle/>
          <a:p>
            <a:fld id="{28AFB2FB-AD8D-4665-A2A0-27B84CD80CD1}" type="slidenum">
              <a:rPr lang="en-US" smtClean="0"/>
              <a:t>‹#›</a:t>
            </a:fld>
            <a:endParaRPr lang="en-US"/>
          </a:p>
        </p:txBody>
      </p:sp>
    </p:spTree>
    <p:extLst>
      <p:ext uri="{BB962C8B-B14F-4D97-AF65-F5344CB8AC3E}">
        <p14:creationId xmlns:p14="http://schemas.microsoft.com/office/powerpoint/2010/main" val="37831902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32_NTT_content_page">
    <p:bg bwMode="ltGray">
      <p:bgPr>
        <a:solidFill>
          <a:schemeClr val="tx1"/>
        </a:solidFill>
        <a:effectLst/>
      </p:bgPr>
    </p:bg>
    <p:spTree>
      <p:nvGrpSpPr>
        <p:cNvPr id="1" name=""/>
        <p:cNvGrpSpPr/>
        <p:nvPr/>
      </p:nvGrpSpPr>
      <p:grpSpPr>
        <a:xfrm>
          <a:off x="0" y="0"/>
          <a:ext cx="0" cy="0"/>
          <a:chOff x="0" y="0"/>
          <a:chExt cx="0" cy="0"/>
        </a:xfrm>
      </p:grpSpPr>
      <p:sp>
        <p:nvSpPr>
          <p:cNvPr id="16" name="Picture Placeholder 1">
            <a:extLst>
              <a:ext uri="{FF2B5EF4-FFF2-40B4-BE49-F238E27FC236}">
                <a16:creationId xmlns:a16="http://schemas.microsoft.com/office/drawing/2014/main" id="{835D2B04-2356-A640-8C36-BF74FA32E5EE}"/>
              </a:ext>
            </a:extLst>
          </p:cNvPr>
          <p:cNvSpPr>
            <a:spLocks noGrp="1"/>
          </p:cNvSpPr>
          <p:nvPr>
            <p:ph type="pic" sz="quarter" idx="26"/>
          </p:nvPr>
        </p:nvSpPr>
        <p:spPr>
          <a:xfrm>
            <a:off x="5" y="0"/>
            <a:ext cx="5065713" cy="6858000"/>
          </a:xfrm>
          <a:prstGeom prst="rect">
            <a:avLst/>
          </a:prstGeom>
          <a:solidFill>
            <a:schemeClr val="bg2">
              <a:lumMod val="20000"/>
              <a:lumOff val="80000"/>
            </a:schemeClr>
          </a:solidFill>
        </p:spPr>
        <p:txBody>
          <a:bodyPr/>
          <a:lstStyle>
            <a:lvl1pPr marL="0" indent="0">
              <a:buNone/>
              <a:defRPr sz="1867">
                <a:solidFill>
                  <a:schemeClr val="bg1"/>
                </a:solidFill>
              </a:defRPr>
            </a:lvl1pPr>
          </a:lstStyle>
          <a:p>
            <a:r>
              <a:rPr lang="en-US"/>
              <a:t>Click icon to add picture</a:t>
            </a:r>
            <a:endParaRPr lang="en-GB"/>
          </a:p>
        </p:txBody>
      </p:sp>
      <p:sp>
        <p:nvSpPr>
          <p:cNvPr id="18" name="Title 4">
            <a:extLst>
              <a:ext uri="{FF2B5EF4-FFF2-40B4-BE49-F238E27FC236}">
                <a16:creationId xmlns:a16="http://schemas.microsoft.com/office/drawing/2014/main" id="{D136005A-11B0-8D4E-9718-39BB0EC340F4}"/>
              </a:ext>
            </a:extLst>
          </p:cNvPr>
          <p:cNvSpPr>
            <a:spLocks noGrp="1"/>
          </p:cNvSpPr>
          <p:nvPr>
            <p:ph type="title" hasCustomPrompt="1"/>
          </p:nvPr>
        </p:nvSpPr>
        <p:spPr>
          <a:xfrm>
            <a:off x="5521129" y="1167038"/>
            <a:ext cx="6251773" cy="996915"/>
          </a:xfrm>
          <a:prstGeom prst="rect">
            <a:avLst/>
          </a:prstGeom>
        </p:spPr>
        <p:txBody>
          <a:bodyPr anchor="ctr"/>
          <a:lstStyle>
            <a:lvl1pPr algn="l">
              <a:lnSpc>
                <a:spcPct val="100000"/>
              </a:lnSpc>
              <a:spcBef>
                <a:spcPts val="0"/>
              </a:spcBef>
              <a:spcAft>
                <a:spcPts val="0"/>
              </a:spcAft>
              <a:defRPr sz="3199" b="1">
                <a:solidFill>
                  <a:schemeClr val="accent2"/>
                </a:solidFill>
              </a:defRPr>
            </a:lvl1pPr>
          </a:lstStyle>
          <a:p>
            <a:r>
              <a:rPr lang="en-US"/>
              <a:t>Click to edit </a:t>
            </a:r>
            <a:br>
              <a:rPr lang="en-US"/>
            </a:br>
            <a:r>
              <a:rPr lang="en-US"/>
              <a:t>Master title style</a:t>
            </a:r>
            <a:endParaRPr lang="en-GB"/>
          </a:p>
        </p:txBody>
      </p:sp>
      <p:sp>
        <p:nvSpPr>
          <p:cNvPr id="19" name="Text Placeholder 6">
            <a:extLst>
              <a:ext uri="{FF2B5EF4-FFF2-40B4-BE49-F238E27FC236}">
                <a16:creationId xmlns:a16="http://schemas.microsoft.com/office/drawing/2014/main" id="{DA5EC964-4A3C-2F47-B937-C98A2869954E}"/>
              </a:ext>
            </a:extLst>
          </p:cNvPr>
          <p:cNvSpPr>
            <a:spLocks noGrp="1"/>
          </p:cNvSpPr>
          <p:nvPr>
            <p:ph type="body" sz="quarter" idx="61"/>
          </p:nvPr>
        </p:nvSpPr>
        <p:spPr>
          <a:xfrm>
            <a:off x="5521129" y="3146594"/>
            <a:ext cx="6251773" cy="286633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2" name="Text Placeholder 6">
            <a:extLst>
              <a:ext uri="{FF2B5EF4-FFF2-40B4-BE49-F238E27FC236}">
                <a16:creationId xmlns:a16="http://schemas.microsoft.com/office/drawing/2014/main" id="{F271EA18-F1C4-5445-BC6B-2E8E13F8085B}"/>
              </a:ext>
            </a:extLst>
          </p:cNvPr>
          <p:cNvSpPr>
            <a:spLocks noGrp="1"/>
          </p:cNvSpPr>
          <p:nvPr>
            <p:ph type="body" sz="quarter" idx="16" hasCustomPrompt="1"/>
          </p:nvPr>
        </p:nvSpPr>
        <p:spPr>
          <a:xfrm>
            <a:off x="5521129" y="2311110"/>
            <a:ext cx="6251773" cy="621339"/>
          </a:xfrm>
          <a:prstGeom prst="rect">
            <a:avLst/>
          </a:prstGeom>
        </p:spPr>
        <p:txBody>
          <a:bodyPr anchor="ctr"/>
          <a:lstStyle>
            <a:lvl1pPr marL="0" indent="0" algn="l">
              <a:buNone/>
              <a:defRPr sz="2400" b="1">
                <a:solidFill>
                  <a:schemeClr val="bg1"/>
                </a:solidFill>
              </a:defRPr>
            </a:lvl1pPr>
            <a:lvl2pPr>
              <a:defRPr sz="1333"/>
            </a:lvl2pPr>
            <a:lvl3pPr>
              <a:defRPr sz="1333"/>
            </a:lvl3pPr>
            <a:lvl4pPr>
              <a:defRPr sz="1333"/>
            </a:lvl4pPr>
            <a:lvl5pPr>
              <a:defRPr sz="1333"/>
            </a:lvl5pPr>
          </a:lstStyle>
          <a:p>
            <a:pPr lvl="0"/>
            <a:r>
              <a:rPr lang="en-US"/>
              <a:t>Click to edit Master title slide</a:t>
            </a:r>
            <a:endParaRPr lang="en-GB"/>
          </a:p>
        </p:txBody>
      </p:sp>
      <p:pic>
        <p:nvPicPr>
          <p:cNvPr id="6" name="Picture 5">
            <a:extLst>
              <a:ext uri="{FF2B5EF4-FFF2-40B4-BE49-F238E27FC236}">
                <a16:creationId xmlns:a16="http://schemas.microsoft.com/office/drawing/2014/main" id="{CC552A4F-D1DB-4444-A096-6B92017E34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7153" y="332679"/>
            <a:ext cx="1305751" cy="484944"/>
          </a:xfrm>
          <a:prstGeom prst="rect">
            <a:avLst/>
          </a:prstGeom>
        </p:spPr>
      </p:pic>
    </p:spTree>
    <p:extLst>
      <p:ext uri="{BB962C8B-B14F-4D97-AF65-F5344CB8AC3E}">
        <p14:creationId xmlns:p14="http://schemas.microsoft.com/office/powerpoint/2010/main" val="3375049310"/>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9_NTT_content_page">
    <p:bg bwMode="ltGray">
      <p:bgPr>
        <a:solidFill>
          <a:schemeClr val="tx1"/>
        </a:solidFill>
        <a:effectLst/>
      </p:bgPr>
    </p:bg>
    <p:spTree>
      <p:nvGrpSpPr>
        <p:cNvPr id="1" name=""/>
        <p:cNvGrpSpPr/>
        <p:nvPr/>
      </p:nvGrpSpPr>
      <p:grpSpPr>
        <a:xfrm>
          <a:off x="0" y="0"/>
          <a:ext cx="0" cy="0"/>
          <a:chOff x="0" y="0"/>
          <a:chExt cx="0" cy="0"/>
        </a:xfrm>
      </p:grpSpPr>
      <p:sp>
        <p:nvSpPr>
          <p:cNvPr id="25" name="Picture Placeholder 13">
            <a:extLst>
              <a:ext uri="{FF2B5EF4-FFF2-40B4-BE49-F238E27FC236}">
                <a16:creationId xmlns:a16="http://schemas.microsoft.com/office/drawing/2014/main" id="{CC2F59C1-FB59-6442-AD76-AEF04666F089}"/>
              </a:ext>
            </a:extLst>
          </p:cNvPr>
          <p:cNvSpPr>
            <a:spLocks noGrp="1"/>
          </p:cNvSpPr>
          <p:nvPr>
            <p:ph type="pic" sz="quarter" idx="13"/>
          </p:nvPr>
        </p:nvSpPr>
        <p:spPr>
          <a:xfrm>
            <a:off x="5879026" y="0"/>
            <a:ext cx="6312975" cy="6858000"/>
          </a:xfrm>
          <a:prstGeom prst="rect">
            <a:avLst/>
          </a:prstGeom>
          <a:solidFill>
            <a:schemeClr val="bg2">
              <a:lumMod val="20000"/>
              <a:lumOff val="80000"/>
            </a:schemeClr>
          </a:solidFill>
          <a:effectLst/>
        </p:spPr>
        <p:txBody>
          <a:bodyPr>
            <a:normAutofit/>
          </a:bodyPr>
          <a:lstStyle>
            <a:lvl1pPr marL="0" indent="0">
              <a:buNone/>
              <a:defRPr sz="1867">
                <a:ln>
                  <a:noFill/>
                </a:ln>
                <a:solidFill>
                  <a:schemeClr val="bg1"/>
                </a:solidFill>
                <a:latin typeface="Arial" panose="020B0604020202020204" pitchFamily="34" charset="0"/>
                <a:ea typeface="Lato Light" charset="0"/>
                <a:cs typeface="Arial" panose="020B0604020202020204" pitchFamily="34" charset="0"/>
              </a:defRPr>
            </a:lvl1pPr>
          </a:lstStyle>
          <a:p>
            <a:pPr lvl="0"/>
            <a:r>
              <a:rPr lang="fr-FR" noProof="0"/>
              <a:t>Cliquez sur l'icône pour ajouter une image</a:t>
            </a:r>
            <a:endParaRPr lang="en-US" noProof="0"/>
          </a:p>
        </p:txBody>
      </p:sp>
      <p:sp>
        <p:nvSpPr>
          <p:cNvPr id="5" name="Title 4">
            <a:extLst>
              <a:ext uri="{FF2B5EF4-FFF2-40B4-BE49-F238E27FC236}">
                <a16:creationId xmlns:a16="http://schemas.microsoft.com/office/drawing/2014/main" id="{53010EE3-E153-394E-A879-6872145A81BA}"/>
              </a:ext>
            </a:extLst>
          </p:cNvPr>
          <p:cNvSpPr>
            <a:spLocks noGrp="1"/>
          </p:cNvSpPr>
          <p:nvPr>
            <p:ph type="title"/>
          </p:nvPr>
        </p:nvSpPr>
        <p:spPr>
          <a:xfrm>
            <a:off x="6540645" y="2097905"/>
            <a:ext cx="3523281" cy="996915"/>
          </a:xfrm>
          <a:prstGeom prst="rect">
            <a:avLst/>
          </a:prstGeom>
        </p:spPr>
        <p:txBody>
          <a:bodyPr anchor="ctr"/>
          <a:lstStyle>
            <a:lvl1pPr algn="l">
              <a:lnSpc>
                <a:spcPct val="100000"/>
              </a:lnSpc>
              <a:defRPr sz="3199" b="1">
                <a:solidFill>
                  <a:schemeClr val="bg1"/>
                </a:solidFill>
              </a:defRPr>
            </a:lvl1pPr>
          </a:lstStyle>
          <a:p>
            <a:r>
              <a:rPr lang="fr-FR"/>
              <a:t>Modifiez le style du titre</a:t>
            </a:r>
            <a:endParaRPr lang="en-GB"/>
          </a:p>
        </p:txBody>
      </p:sp>
      <p:sp>
        <p:nvSpPr>
          <p:cNvPr id="7" name="Text Placeholder 6">
            <a:extLst>
              <a:ext uri="{FF2B5EF4-FFF2-40B4-BE49-F238E27FC236}">
                <a16:creationId xmlns:a16="http://schemas.microsoft.com/office/drawing/2014/main" id="{5A274682-542E-EB4E-B888-5D496DB0A0AC}"/>
              </a:ext>
            </a:extLst>
          </p:cNvPr>
          <p:cNvSpPr>
            <a:spLocks noGrp="1"/>
          </p:cNvSpPr>
          <p:nvPr>
            <p:ph type="body" sz="quarter" idx="15"/>
          </p:nvPr>
        </p:nvSpPr>
        <p:spPr>
          <a:xfrm>
            <a:off x="6529918" y="3274271"/>
            <a:ext cx="3543300" cy="1422041"/>
          </a:xfrm>
          <a:prstGeom prst="rect">
            <a:avLst/>
          </a:prstGeom>
        </p:spPr>
        <p:txBody>
          <a:bodyPr/>
          <a:lstStyle>
            <a:lvl1pPr>
              <a:defRPr sz="1333">
                <a:solidFill>
                  <a:schemeClr val="bg1"/>
                </a:solidFill>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Text Placeholder 6">
            <a:extLst>
              <a:ext uri="{FF2B5EF4-FFF2-40B4-BE49-F238E27FC236}">
                <a16:creationId xmlns:a16="http://schemas.microsoft.com/office/drawing/2014/main" id="{3B4DA557-7B08-5B4D-97DB-FC7E41E181F5}"/>
              </a:ext>
            </a:extLst>
          </p:cNvPr>
          <p:cNvSpPr>
            <a:spLocks noGrp="1"/>
          </p:cNvSpPr>
          <p:nvPr>
            <p:ph type="body" sz="quarter" idx="61"/>
          </p:nvPr>
        </p:nvSpPr>
        <p:spPr>
          <a:xfrm>
            <a:off x="1415512" y="1814846"/>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8" name="Text Placeholder 6">
            <a:extLst>
              <a:ext uri="{FF2B5EF4-FFF2-40B4-BE49-F238E27FC236}">
                <a16:creationId xmlns:a16="http://schemas.microsoft.com/office/drawing/2014/main" id="{97FFF4BF-46E3-B541-AA52-FAB53E3E1054}"/>
              </a:ext>
            </a:extLst>
          </p:cNvPr>
          <p:cNvSpPr>
            <a:spLocks noGrp="1"/>
          </p:cNvSpPr>
          <p:nvPr>
            <p:ph type="body" sz="quarter" idx="16"/>
          </p:nvPr>
        </p:nvSpPr>
        <p:spPr>
          <a:xfrm>
            <a:off x="1415512" y="1386348"/>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11" name="Text Placeholder 6">
            <a:extLst>
              <a:ext uri="{FF2B5EF4-FFF2-40B4-BE49-F238E27FC236}">
                <a16:creationId xmlns:a16="http://schemas.microsoft.com/office/drawing/2014/main" id="{4BE66BA0-BAB7-6644-9195-003A679DF78A}"/>
              </a:ext>
            </a:extLst>
          </p:cNvPr>
          <p:cNvSpPr>
            <a:spLocks noGrp="1"/>
          </p:cNvSpPr>
          <p:nvPr>
            <p:ph type="body" sz="quarter" idx="62"/>
          </p:nvPr>
        </p:nvSpPr>
        <p:spPr>
          <a:xfrm>
            <a:off x="1415512" y="3240690"/>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12" name="Text Placeholder 6">
            <a:extLst>
              <a:ext uri="{FF2B5EF4-FFF2-40B4-BE49-F238E27FC236}">
                <a16:creationId xmlns:a16="http://schemas.microsoft.com/office/drawing/2014/main" id="{42D8740A-EF16-4A4B-8561-0AFE570EC69D}"/>
              </a:ext>
            </a:extLst>
          </p:cNvPr>
          <p:cNvSpPr>
            <a:spLocks noGrp="1"/>
          </p:cNvSpPr>
          <p:nvPr>
            <p:ph type="body" sz="quarter" idx="63"/>
          </p:nvPr>
        </p:nvSpPr>
        <p:spPr>
          <a:xfrm>
            <a:off x="1415512" y="2812192"/>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13" name="Text Placeholder 6">
            <a:extLst>
              <a:ext uri="{FF2B5EF4-FFF2-40B4-BE49-F238E27FC236}">
                <a16:creationId xmlns:a16="http://schemas.microsoft.com/office/drawing/2014/main" id="{F91806EC-97C9-D043-B9CB-6602A30F2D91}"/>
              </a:ext>
            </a:extLst>
          </p:cNvPr>
          <p:cNvSpPr>
            <a:spLocks noGrp="1"/>
          </p:cNvSpPr>
          <p:nvPr>
            <p:ph type="body" sz="quarter" idx="64"/>
          </p:nvPr>
        </p:nvSpPr>
        <p:spPr>
          <a:xfrm>
            <a:off x="1415512" y="4668487"/>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14" name="Text Placeholder 6">
            <a:extLst>
              <a:ext uri="{FF2B5EF4-FFF2-40B4-BE49-F238E27FC236}">
                <a16:creationId xmlns:a16="http://schemas.microsoft.com/office/drawing/2014/main" id="{BBDBDD5B-089E-2C47-B88F-38897DB817A2}"/>
              </a:ext>
            </a:extLst>
          </p:cNvPr>
          <p:cNvSpPr>
            <a:spLocks noGrp="1"/>
          </p:cNvSpPr>
          <p:nvPr>
            <p:ph type="body" sz="quarter" idx="65"/>
          </p:nvPr>
        </p:nvSpPr>
        <p:spPr>
          <a:xfrm>
            <a:off x="1415512" y="4239989"/>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15" name="Text Placeholder 6">
            <a:extLst>
              <a:ext uri="{FF2B5EF4-FFF2-40B4-BE49-F238E27FC236}">
                <a16:creationId xmlns:a16="http://schemas.microsoft.com/office/drawing/2014/main" id="{3BD2093A-8E00-AD45-A11B-BFF744448A36}"/>
              </a:ext>
            </a:extLst>
          </p:cNvPr>
          <p:cNvSpPr>
            <a:spLocks noGrp="1"/>
          </p:cNvSpPr>
          <p:nvPr>
            <p:ph type="body" sz="quarter" idx="66"/>
          </p:nvPr>
        </p:nvSpPr>
        <p:spPr>
          <a:xfrm>
            <a:off x="1415512" y="6104663"/>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16" name="Text Placeholder 6">
            <a:extLst>
              <a:ext uri="{FF2B5EF4-FFF2-40B4-BE49-F238E27FC236}">
                <a16:creationId xmlns:a16="http://schemas.microsoft.com/office/drawing/2014/main" id="{B477112C-83CB-2B4D-913A-8D32CDC29EB1}"/>
              </a:ext>
            </a:extLst>
          </p:cNvPr>
          <p:cNvSpPr>
            <a:spLocks noGrp="1"/>
          </p:cNvSpPr>
          <p:nvPr>
            <p:ph type="body" sz="quarter" idx="67"/>
          </p:nvPr>
        </p:nvSpPr>
        <p:spPr>
          <a:xfrm>
            <a:off x="1415512" y="5676165"/>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4" name="Picture Placeholder 3">
            <a:extLst>
              <a:ext uri="{FF2B5EF4-FFF2-40B4-BE49-F238E27FC236}">
                <a16:creationId xmlns:a16="http://schemas.microsoft.com/office/drawing/2014/main" id="{F2F982F2-3BB9-344E-A765-82A959FA3FC9}"/>
              </a:ext>
            </a:extLst>
          </p:cNvPr>
          <p:cNvSpPr>
            <a:spLocks noGrp="1"/>
          </p:cNvSpPr>
          <p:nvPr>
            <p:ph type="pic" sz="quarter" idx="68" hasCustomPrompt="1"/>
          </p:nvPr>
        </p:nvSpPr>
        <p:spPr>
          <a:xfrm>
            <a:off x="516542" y="1386349"/>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sp>
        <p:nvSpPr>
          <p:cNvPr id="19" name="Picture Placeholder 3">
            <a:extLst>
              <a:ext uri="{FF2B5EF4-FFF2-40B4-BE49-F238E27FC236}">
                <a16:creationId xmlns:a16="http://schemas.microsoft.com/office/drawing/2014/main" id="{B2D4BA41-426E-2046-9B18-1D5B9B503327}"/>
              </a:ext>
            </a:extLst>
          </p:cNvPr>
          <p:cNvSpPr>
            <a:spLocks noGrp="1"/>
          </p:cNvSpPr>
          <p:nvPr>
            <p:ph type="pic" sz="quarter" idx="69" hasCustomPrompt="1"/>
          </p:nvPr>
        </p:nvSpPr>
        <p:spPr>
          <a:xfrm>
            <a:off x="516542" y="2812193"/>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sp>
        <p:nvSpPr>
          <p:cNvPr id="20" name="Picture Placeholder 3">
            <a:extLst>
              <a:ext uri="{FF2B5EF4-FFF2-40B4-BE49-F238E27FC236}">
                <a16:creationId xmlns:a16="http://schemas.microsoft.com/office/drawing/2014/main" id="{E0D3D9B8-9128-5D45-BFB7-90B2ADBF75A1}"/>
              </a:ext>
            </a:extLst>
          </p:cNvPr>
          <p:cNvSpPr>
            <a:spLocks noGrp="1"/>
          </p:cNvSpPr>
          <p:nvPr>
            <p:ph type="pic" sz="quarter" idx="70" hasCustomPrompt="1"/>
          </p:nvPr>
        </p:nvSpPr>
        <p:spPr>
          <a:xfrm>
            <a:off x="516542" y="4238037"/>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sp>
        <p:nvSpPr>
          <p:cNvPr id="21" name="Picture Placeholder 3">
            <a:extLst>
              <a:ext uri="{FF2B5EF4-FFF2-40B4-BE49-F238E27FC236}">
                <a16:creationId xmlns:a16="http://schemas.microsoft.com/office/drawing/2014/main" id="{33E8DB06-0058-144F-B17F-9E476E611DF7}"/>
              </a:ext>
            </a:extLst>
          </p:cNvPr>
          <p:cNvSpPr>
            <a:spLocks noGrp="1"/>
          </p:cNvSpPr>
          <p:nvPr>
            <p:ph type="pic" sz="quarter" idx="71" hasCustomPrompt="1"/>
          </p:nvPr>
        </p:nvSpPr>
        <p:spPr>
          <a:xfrm>
            <a:off x="516542" y="5676166"/>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pic>
        <p:nvPicPr>
          <p:cNvPr id="17" name="Picture 16">
            <a:extLst>
              <a:ext uri="{FF2B5EF4-FFF2-40B4-BE49-F238E27FC236}">
                <a16:creationId xmlns:a16="http://schemas.microsoft.com/office/drawing/2014/main" id="{2614B128-702E-0744-8F65-70AF1F474C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6541" y="332679"/>
            <a:ext cx="1305751" cy="484944"/>
          </a:xfrm>
          <a:prstGeom prst="rect">
            <a:avLst/>
          </a:prstGeom>
        </p:spPr>
      </p:pic>
    </p:spTree>
    <p:extLst>
      <p:ext uri="{BB962C8B-B14F-4D97-AF65-F5344CB8AC3E}">
        <p14:creationId xmlns:p14="http://schemas.microsoft.com/office/powerpoint/2010/main" val="1179561292"/>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1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4"/>
            <a:ext cx="9810331" cy="793751"/>
          </a:xfrm>
          <a:prstGeom prst="rect">
            <a:avLst/>
          </a:prstGeom>
        </p:spPr>
        <p:txBody>
          <a:bodyPr anchor="ctr"/>
          <a:lstStyle>
            <a:lvl1pPr>
              <a:defRPr sz="3199" b="1">
                <a:solidFill>
                  <a:schemeClr val="tx1"/>
                </a:solidFill>
                <a:latin typeface="Arial"/>
                <a:cs typeface="Arial"/>
              </a:defRPr>
            </a:lvl1pPr>
          </a:lstStyle>
          <a:p>
            <a:r>
              <a:rPr lang="fr-FR"/>
              <a:t>Modifiez le style du titre</a:t>
            </a:r>
            <a:endParaRPr lang="en-ZA"/>
          </a:p>
        </p:txBody>
      </p:sp>
      <p:sp>
        <p:nvSpPr>
          <p:cNvPr id="8" name="Content Placeholder 2"/>
          <p:cNvSpPr>
            <a:spLocks noGrp="1"/>
          </p:cNvSpPr>
          <p:nvPr>
            <p:ph idx="1"/>
          </p:nvPr>
        </p:nvSpPr>
        <p:spPr>
          <a:xfrm>
            <a:off x="396694" y="1529025"/>
            <a:ext cx="11376207" cy="4566976"/>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ZA"/>
          </a:p>
        </p:txBody>
      </p:sp>
      <p:sp>
        <p:nvSpPr>
          <p:cNvPr id="6" name="Rectangle 5">
            <a:extLst>
              <a:ext uri="{FF2B5EF4-FFF2-40B4-BE49-F238E27FC236}">
                <a16:creationId xmlns:a16="http://schemas.microsoft.com/office/drawing/2014/main" id="{C1B6184E-3522-954B-A811-C22B92045F88}"/>
              </a:ext>
            </a:extLst>
          </p:cNvPr>
          <p:cNvSpPr/>
          <p:nvPr userDrawn="1"/>
        </p:nvSpPr>
        <p:spPr>
          <a:xfrm>
            <a:off x="0" y="6366934"/>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GB" sz="2133"/>
          </a:p>
        </p:txBody>
      </p:sp>
      <p:pic>
        <p:nvPicPr>
          <p:cNvPr id="11" name="Picture 10">
            <a:extLst>
              <a:ext uri="{FF2B5EF4-FFF2-40B4-BE49-F238E27FC236}">
                <a16:creationId xmlns:a16="http://schemas.microsoft.com/office/drawing/2014/main" id="{DF5856D0-B342-6443-8CFB-BC42A2CCF0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7150" y="332679"/>
            <a:ext cx="1305751" cy="484944"/>
          </a:xfrm>
          <a:prstGeom prst="rect">
            <a:avLst/>
          </a:prstGeom>
        </p:spPr>
      </p:pic>
      <p:sp>
        <p:nvSpPr>
          <p:cNvPr id="12" name="Text Placeholder 2">
            <a:extLst>
              <a:ext uri="{FF2B5EF4-FFF2-40B4-BE49-F238E27FC236}">
                <a16:creationId xmlns:a16="http://schemas.microsoft.com/office/drawing/2014/main" id="{0EE16BB2-678F-4DAC-9857-4AA50F97D992}"/>
              </a:ext>
            </a:extLst>
          </p:cNvPr>
          <p:cNvSpPr>
            <a:spLocks noGrp="1"/>
          </p:cNvSpPr>
          <p:nvPr>
            <p:ph type="body" sz="quarter" idx="10" hasCustomPrompt="1"/>
          </p:nvPr>
        </p:nvSpPr>
        <p:spPr>
          <a:xfrm>
            <a:off x="5440222" y="6499792"/>
            <a:ext cx="6535881" cy="234949"/>
          </a:xfrm>
          <a:prstGeom prst="rect">
            <a:avLst/>
          </a:prstGeom>
        </p:spPr>
        <p:txBody>
          <a:bodyPr anchor="ctr"/>
          <a:lstStyle>
            <a:lvl1pPr algn="r">
              <a:defRPr sz="1200">
                <a:solidFill>
                  <a:schemeClr val="bg1"/>
                </a:solidFill>
              </a:defRPr>
            </a:lvl1pPr>
          </a:lstStyle>
          <a:p>
            <a:r>
              <a:rPr lang="en-US" sz="1200">
                <a:solidFill>
                  <a:schemeClr val="bg1"/>
                </a:solidFill>
                <a:latin typeface="Arial" panose="020B0604020202020204" pitchFamily="34" charset="0"/>
                <a:cs typeface="Arial" panose="020B0604020202020204" pitchFamily="34" charset="0"/>
              </a:rPr>
              <a:t>2020 (insert name of document), © NTT (Ltd or Inc as the case may be) All Rights Reserved.</a:t>
            </a:r>
          </a:p>
        </p:txBody>
      </p:sp>
    </p:spTree>
    <p:extLst>
      <p:ext uri="{BB962C8B-B14F-4D97-AF65-F5344CB8AC3E}">
        <p14:creationId xmlns:p14="http://schemas.microsoft.com/office/powerpoint/2010/main" val="4243968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NTT_chart_layout_white">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395820" y="1211424"/>
            <a:ext cx="11377101" cy="381000"/>
          </a:xfrm>
          <a:prstGeom prst="rect">
            <a:avLst/>
          </a:prstGeom>
        </p:spPr>
        <p:txBody>
          <a:bodyPr/>
          <a:lstStyle>
            <a:lvl1pPr algn="ctr">
              <a:defRPr sz="1867" i="0">
                <a:solidFill>
                  <a:schemeClr val="tx1"/>
                </a:solidFill>
                <a:latin typeface="Arial" panose="020B0604020202020204" pitchFamily="34" charset="0"/>
                <a:cs typeface="Arial" panose="020B0604020202020204" pitchFamily="34" charset="0"/>
              </a:defRPr>
            </a:lvl1pPr>
            <a:lvl2pPr marL="120636" indent="0" algn="ctr">
              <a:buNone/>
              <a:defRPr sz="1867"/>
            </a:lvl2pPr>
          </a:lstStyle>
          <a:p>
            <a:pPr lvl="0"/>
            <a:r>
              <a:rPr lang="en-US"/>
              <a:t>Click to edit Master text styles</a:t>
            </a:r>
          </a:p>
        </p:txBody>
      </p:sp>
      <p:sp>
        <p:nvSpPr>
          <p:cNvPr id="6" name="Chart Placeholder 5"/>
          <p:cNvSpPr>
            <a:spLocks noGrp="1"/>
          </p:cNvSpPr>
          <p:nvPr>
            <p:ph type="chart" sz="quarter" idx="11"/>
          </p:nvPr>
        </p:nvSpPr>
        <p:spPr>
          <a:xfrm>
            <a:off x="396694" y="1683604"/>
            <a:ext cx="11376207" cy="410877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lvl1pPr>
              <a:defRPr lang="en-ZA" i="0" dirty="0">
                <a:solidFill>
                  <a:schemeClr val="tx1"/>
                </a:solidFill>
                <a:latin typeface="Arial" panose="020B0604020202020204" pitchFamily="34" charset="0"/>
                <a:cs typeface="Arial" panose="020B0604020202020204" pitchFamily="34" charset="0"/>
              </a:defRPr>
            </a:lvl1pPr>
          </a:lstStyle>
          <a:p>
            <a:pPr lvl="0" algn="ctr">
              <a:lnSpc>
                <a:spcPct val="110000"/>
              </a:lnSpc>
              <a:spcBef>
                <a:spcPts val="267"/>
              </a:spcBef>
              <a:spcAft>
                <a:spcPts val="267"/>
              </a:spcAft>
            </a:pPr>
            <a:r>
              <a:rPr lang="en-US"/>
              <a:t>Click icon to add chart</a:t>
            </a:r>
            <a:endParaRPr lang="en-ZA"/>
          </a:p>
        </p:txBody>
      </p:sp>
      <p:sp>
        <p:nvSpPr>
          <p:cNvPr id="5" name="Title 1"/>
          <p:cNvSpPr>
            <a:spLocks noGrp="1"/>
          </p:cNvSpPr>
          <p:nvPr>
            <p:ph type="title"/>
          </p:nvPr>
        </p:nvSpPr>
        <p:spPr>
          <a:xfrm>
            <a:off x="396693" y="169334"/>
            <a:ext cx="9558508" cy="793751"/>
          </a:xfrm>
          <a:prstGeom prst="rect">
            <a:avLst/>
          </a:prstGeom>
        </p:spPr>
        <p:txBody>
          <a:bodyPr anchor="ctr"/>
          <a:lstStyle>
            <a:lvl1pPr>
              <a:defRPr sz="3199" b="1" i="0">
                <a:solidFill>
                  <a:schemeClr val="accent2"/>
                </a:solidFill>
                <a:latin typeface="Arial" panose="020B0604020202020204" pitchFamily="34" charset="0"/>
                <a:cs typeface="Arial" panose="020B0604020202020204" pitchFamily="34" charset="0"/>
              </a:defRPr>
            </a:lvl1pPr>
          </a:lstStyle>
          <a:p>
            <a:r>
              <a:rPr lang="en-US"/>
              <a:t>Click to edit Master title style</a:t>
            </a:r>
            <a:endParaRPr lang="en-ZA"/>
          </a:p>
        </p:txBody>
      </p:sp>
      <p:grpSp>
        <p:nvGrpSpPr>
          <p:cNvPr id="9" name="Group 8">
            <a:extLst>
              <a:ext uri="{FF2B5EF4-FFF2-40B4-BE49-F238E27FC236}">
                <a16:creationId xmlns:a16="http://schemas.microsoft.com/office/drawing/2014/main" id="{07FBA521-5A7B-ED45-8D94-9242C956B851}"/>
              </a:ext>
            </a:extLst>
          </p:cNvPr>
          <p:cNvGrpSpPr/>
          <p:nvPr userDrawn="1"/>
        </p:nvGrpSpPr>
        <p:grpSpPr>
          <a:xfrm>
            <a:off x="10458439" y="332679"/>
            <a:ext cx="1308293" cy="484944"/>
            <a:chOff x="7843828" y="249509"/>
            <a:chExt cx="981220" cy="363708"/>
          </a:xfrm>
        </p:grpSpPr>
        <p:sp>
          <p:nvSpPr>
            <p:cNvPr id="10" name="Freeform 5">
              <a:extLst>
                <a:ext uri="{FF2B5EF4-FFF2-40B4-BE49-F238E27FC236}">
                  <a16:creationId xmlns:a16="http://schemas.microsoft.com/office/drawing/2014/main" id="{87101786-C5DE-8549-A9B0-6DA1789962E5}"/>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6">
              <a:extLst>
                <a:ext uri="{FF2B5EF4-FFF2-40B4-BE49-F238E27FC236}">
                  <a16:creationId xmlns:a16="http://schemas.microsoft.com/office/drawing/2014/main" id="{FA3D6D48-B0D4-774E-AD76-D948D67ADE46}"/>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13" name="Rectangle 12">
            <a:extLst>
              <a:ext uri="{FF2B5EF4-FFF2-40B4-BE49-F238E27FC236}">
                <a16:creationId xmlns:a16="http://schemas.microsoft.com/office/drawing/2014/main" id="{09CBABD6-10CC-F147-8B30-A4E694539B25}"/>
              </a:ext>
            </a:extLst>
          </p:cNvPr>
          <p:cNvSpPr/>
          <p:nvPr userDrawn="1"/>
        </p:nvSpPr>
        <p:spPr>
          <a:xfrm>
            <a:off x="215899" y="6463379"/>
            <a:ext cx="2479012" cy="276999"/>
          </a:xfrm>
          <a:prstGeom prst="rect">
            <a:avLst/>
          </a:prstGeom>
        </p:spPr>
        <p:txBody>
          <a:bodyPr wrap="none">
            <a:spAutoFit/>
          </a:bodyPr>
          <a:lstStyle/>
          <a:p>
            <a:pPr algn="l"/>
            <a:r>
              <a:rPr lang="en-US" sz="1200"/>
              <a:t>2020 © NTT ‘All Rights Reserved’</a:t>
            </a:r>
          </a:p>
        </p:txBody>
      </p:sp>
      <p:sp>
        <p:nvSpPr>
          <p:cNvPr id="14" name="Text Placeholder 2">
            <a:extLst>
              <a:ext uri="{FF2B5EF4-FFF2-40B4-BE49-F238E27FC236}">
                <a16:creationId xmlns:a16="http://schemas.microsoft.com/office/drawing/2014/main" id="{5E458671-E8DD-384D-A0EC-295258394AB5}"/>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5" name="Text Placeholder 2">
            <a:extLst>
              <a:ext uri="{FF2B5EF4-FFF2-40B4-BE49-F238E27FC236}">
                <a16:creationId xmlns:a16="http://schemas.microsoft.com/office/drawing/2014/main" id="{A539C75B-1142-E24A-AE9F-17303C77FA2D}"/>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Tree>
    <p:extLst>
      <p:ext uri="{BB962C8B-B14F-4D97-AF65-F5344CB8AC3E}">
        <p14:creationId xmlns:p14="http://schemas.microsoft.com/office/powerpoint/2010/main" val="368804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1D4C5-EFD9-7769-4142-0F042CF9150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181BCC4-E618-3D65-7CAB-7F43B4A46FC5}"/>
              </a:ext>
            </a:extLst>
          </p:cNvPr>
          <p:cNvSpPr>
            <a:spLocks noGrp="1"/>
          </p:cNvSpPr>
          <p:nvPr>
            <p:ph type="dt" sz="half" idx="10"/>
          </p:nvPr>
        </p:nvSpPr>
        <p:spPr/>
        <p:txBody>
          <a:bodyPr/>
          <a:lstStyle/>
          <a:p>
            <a:fld id="{B8E02BAB-E339-4EC3-BDDC-117D065D358F}" type="datetimeFigureOut">
              <a:rPr lang="en-GB" smtClean="0"/>
              <a:t>18/03/2025</a:t>
            </a:fld>
            <a:endParaRPr lang="en-GB"/>
          </a:p>
        </p:txBody>
      </p:sp>
      <p:sp>
        <p:nvSpPr>
          <p:cNvPr id="4" name="Footer Placeholder 3">
            <a:extLst>
              <a:ext uri="{FF2B5EF4-FFF2-40B4-BE49-F238E27FC236}">
                <a16:creationId xmlns:a16="http://schemas.microsoft.com/office/drawing/2014/main" id="{AB6C9E73-1D60-2FE7-884F-B2738D679E0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BBB7739-F140-553C-1DC2-7172DC608FC4}"/>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39479413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2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4"/>
            <a:ext cx="9725123" cy="793751"/>
          </a:xfrm>
          <a:prstGeom prst="rect">
            <a:avLst/>
          </a:prstGeom>
        </p:spPr>
        <p:txBody>
          <a:bodyPr anchor="ctr"/>
          <a:lstStyle>
            <a:lvl1pPr>
              <a:defRPr sz="3199"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2" name="Rectangle 1">
            <a:extLst>
              <a:ext uri="{FF2B5EF4-FFF2-40B4-BE49-F238E27FC236}">
                <a16:creationId xmlns:a16="http://schemas.microsoft.com/office/drawing/2014/main" id="{790701C0-EA30-524A-893F-5B63819429DD}"/>
              </a:ext>
            </a:extLst>
          </p:cNvPr>
          <p:cNvSpPr/>
          <p:nvPr userDrawn="1"/>
        </p:nvSpPr>
        <p:spPr>
          <a:xfrm>
            <a:off x="215899" y="6463379"/>
            <a:ext cx="2479012" cy="276999"/>
          </a:xfrm>
          <a:prstGeom prst="rect">
            <a:avLst/>
          </a:prstGeom>
        </p:spPr>
        <p:txBody>
          <a:bodyPr wrap="none">
            <a:spAutoFit/>
          </a:bodyPr>
          <a:lstStyle/>
          <a:p>
            <a:pPr algn="l"/>
            <a:r>
              <a:rPr lang="en-US" sz="1200"/>
              <a:t>2023 © NTT ‘All Rights Reserved’</a:t>
            </a:r>
          </a:p>
        </p:txBody>
      </p:sp>
      <p:sp>
        <p:nvSpPr>
          <p:cNvPr id="13" name="Text Placeholder 2">
            <a:extLst>
              <a:ext uri="{FF2B5EF4-FFF2-40B4-BE49-F238E27FC236}">
                <a16:creationId xmlns:a16="http://schemas.microsoft.com/office/drawing/2014/main" id="{85F4C83D-6BA3-B04B-A3B2-E94C3B8DCF8B}"/>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4" name="Text Placeholder 2">
            <a:extLst>
              <a:ext uri="{FF2B5EF4-FFF2-40B4-BE49-F238E27FC236}">
                <a16:creationId xmlns:a16="http://schemas.microsoft.com/office/drawing/2014/main" id="{213459C4-7224-DC47-8A1C-147786A90B27}"/>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pic>
        <p:nvPicPr>
          <p:cNvPr id="3" name="Picture 2">
            <a:extLst>
              <a:ext uri="{FF2B5EF4-FFF2-40B4-BE49-F238E27FC236}">
                <a16:creationId xmlns:a16="http://schemas.microsoft.com/office/drawing/2014/main" id="{A652EB77-0F61-6E33-AD84-B13FEF2DB2D7}"/>
              </a:ext>
            </a:extLst>
          </p:cNvPr>
          <p:cNvPicPr>
            <a:picLocks noChangeAspect="1"/>
          </p:cNvPicPr>
          <p:nvPr userDrawn="1"/>
        </p:nvPicPr>
        <p:blipFill>
          <a:blip r:embed="rId2"/>
          <a:stretch>
            <a:fillRect/>
          </a:stretch>
        </p:blipFill>
        <p:spPr>
          <a:xfrm>
            <a:off x="8385638" y="251894"/>
            <a:ext cx="3395727" cy="639928"/>
          </a:xfrm>
          <a:prstGeom prst="rect">
            <a:avLst/>
          </a:prstGeom>
        </p:spPr>
      </p:pic>
    </p:spTree>
    <p:extLst>
      <p:ext uri="{BB962C8B-B14F-4D97-AF65-F5344CB8AC3E}">
        <p14:creationId xmlns:p14="http://schemas.microsoft.com/office/powerpoint/2010/main" val="13203487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0977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ain Footer">
  <p:cSld name="Main Footer">
    <p:spTree>
      <p:nvGrpSpPr>
        <p:cNvPr id="1" name="Shape 210"/>
        <p:cNvGrpSpPr/>
        <p:nvPr/>
      </p:nvGrpSpPr>
      <p:grpSpPr>
        <a:xfrm>
          <a:off x="0" y="0"/>
          <a:ext cx="0" cy="0"/>
          <a:chOff x="0" y="0"/>
          <a:chExt cx="0" cy="0"/>
        </a:xfrm>
      </p:grpSpPr>
      <p:sp>
        <p:nvSpPr>
          <p:cNvPr id="211" name="Google Shape;211;p29"/>
          <p:cNvSpPr txBox="1">
            <a:spLocks noGrp="1"/>
          </p:cNvSpPr>
          <p:nvPr>
            <p:ph type="ftr" idx="11"/>
          </p:nvPr>
        </p:nvSpPr>
        <p:spPr>
          <a:xfrm>
            <a:off x="4038601" y="6381752"/>
            <a:ext cx="4114800" cy="3651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2" name="Google Shape;212;p29"/>
          <p:cNvSpPr txBox="1">
            <a:spLocks noGrp="1"/>
          </p:cNvSpPr>
          <p:nvPr>
            <p:ph type="sldNum" idx="12"/>
          </p:nvPr>
        </p:nvSpPr>
        <p:spPr>
          <a:xfrm>
            <a:off x="10986056" y="6389898"/>
            <a:ext cx="609600" cy="365125"/>
          </a:xfrm>
          <a:prstGeom prst="rect">
            <a:avLst/>
          </a:prstGeom>
          <a:noFill/>
          <a:ln>
            <a:noFill/>
          </a:ln>
        </p:spPr>
        <p:txBody>
          <a:bodyPr spcFirstLastPara="1" wrap="square" lIns="0"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a:lvl1pPr>
            <a:lvl2pPr marL="0" marR="0" lvl="1" indent="0" algn="r">
              <a:lnSpc>
                <a:spcPct val="100000"/>
              </a:lnSpc>
              <a:spcBef>
                <a:spcPts val="0"/>
              </a:spcBef>
              <a:spcAft>
                <a:spcPts val="0"/>
              </a:spcAft>
              <a:buClr>
                <a:srgbClr val="000000"/>
              </a:buClr>
              <a:buSzPts val="800"/>
              <a:buFont typeface="Arial"/>
              <a:buNone/>
              <a:defRPr/>
            </a:lvl2pPr>
            <a:lvl3pPr marL="0" marR="0" lvl="2" indent="0" algn="r">
              <a:lnSpc>
                <a:spcPct val="100000"/>
              </a:lnSpc>
              <a:spcBef>
                <a:spcPts val="0"/>
              </a:spcBef>
              <a:spcAft>
                <a:spcPts val="0"/>
              </a:spcAft>
              <a:buClr>
                <a:srgbClr val="000000"/>
              </a:buClr>
              <a:buSzPts val="800"/>
              <a:buFont typeface="Arial"/>
              <a:buNone/>
              <a:defRPr/>
            </a:lvl3pPr>
            <a:lvl4pPr marL="0" marR="0" lvl="3" indent="0" algn="r">
              <a:lnSpc>
                <a:spcPct val="100000"/>
              </a:lnSpc>
              <a:spcBef>
                <a:spcPts val="0"/>
              </a:spcBef>
              <a:spcAft>
                <a:spcPts val="0"/>
              </a:spcAft>
              <a:buClr>
                <a:srgbClr val="000000"/>
              </a:buClr>
              <a:buSzPts val="800"/>
              <a:buFont typeface="Arial"/>
              <a:buNone/>
              <a:defRPr/>
            </a:lvl4pPr>
            <a:lvl5pPr marL="0" marR="0" lvl="4" indent="0" algn="r">
              <a:lnSpc>
                <a:spcPct val="100000"/>
              </a:lnSpc>
              <a:spcBef>
                <a:spcPts val="0"/>
              </a:spcBef>
              <a:spcAft>
                <a:spcPts val="0"/>
              </a:spcAft>
              <a:buClr>
                <a:srgbClr val="000000"/>
              </a:buClr>
              <a:buSzPts val="800"/>
              <a:buFont typeface="Arial"/>
              <a:buNone/>
              <a:defRPr/>
            </a:lvl5pPr>
            <a:lvl6pPr marL="0" marR="0" lvl="5" indent="0" algn="r">
              <a:lnSpc>
                <a:spcPct val="100000"/>
              </a:lnSpc>
              <a:spcBef>
                <a:spcPts val="0"/>
              </a:spcBef>
              <a:spcAft>
                <a:spcPts val="0"/>
              </a:spcAft>
              <a:buClr>
                <a:srgbClr val="000000"/>
              </a:buClr>
              <a:buSzPts val="800"/>
              <a:buFont typeface="Arial"/>
              <a:buNone/>
              <a:defRPr/>
            </a:lvl6pPr>
            <a:lvl7pPr marL="0" marR="0" lvl="6" indent="0" algn="r">
              <a:lnSpc>
                <a:spcPct val="100000"/>
              </a:lnSpc>
              <a:spcBef>
                <a:spcPts val="0"/>
              </a:spcBef>
              <a:spcAft>
                <a:spcPts val="0"/>
              </a:spcAft>
              <a:buClr>
                <a:srgbClr val="000000"/>
              </a:buClr>
              <a:buSzPts val="800"/>
              <a:buFont typeface="Arial"/>
              <a:buNone/>
              <a:defRPr/>
            </a:lvl7pPr>
            <a:lvl8pPr marL="0" marR="0" lvl="7" indent="0" algn="r">
              <a:lnSpc>
                <a:spcPct val="100000"/>
              </a:lnSpc>
              <a:spcBef>
                <a:spcPts val="0"/>
              </a:spcBef>
              <a:spcAft>
                <a:spcPts val="0"/>
              </a:spcAft>
              <a:buClr>
                <a:srgbClr val="000000"/>
              </a:buClr>
              <a:buSzPts val="800"/>
              <a:buFont typeface="Arial"/>
              <a:buNone/>
              <a:defRPr/>
            </a:lvl8pPr>
            <a:lvl9pPr marL="0" marR="0" lvl="8" indent="0" algn="r">
              <a:lnSpc>
                <a:spcPct val="100000"/>
              </a:lnSpc>
              <a:spcBef>
                <a:spcPts val="0"/>
              </a:spcBef>
              <a:spcAft>
                <a:spcPts val="0"/>
              </a:spcAft>
              <a:buClr>
                <a:srgbClr val="000000"/>
              </a:buClr>
              <a:buSzPts val="8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294254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s - BF-H">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228602" y="228600"/>
            <a:ext cx="11734799"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46" marR="0" lvl="0" indent="-226446" latinLnBrk="0">
              <a:lnSpc>
                <a:spcPct val="100000"/>
              </a:lnSpc>
              <a:spcBef>
                <a:spcPct val="20000"/>
              </a:spcBef>
              <a:buClrTx/>
              <a:buSzTx/>
              <a:buFont typeface="+mj-lt"/>
              <a:buNone/>
              <a:tabLst/>
            </a:pPr>
            <a:r>
              <a:rPr kumimoji="1" lang="en-US" altLang="ja-JP"/>
              <a:t>[Title]</a:t>
            </a:r>
          </a:p>
        </p:txBody>
      </p:sp>
      <p:sp>
        <p:nvSpPr>
          <p:cNvPr id="2" name="Footer Placeholder 1">
            <a:extLst>
              <a:ext uri="{FF2B5EF4-FFF2-40B4-BE49-F238E27FC236}">
                <a16:creationId xmlns:a16="http://schemas.microsoft.com/office/drawing/2014/main" id="{3A6E617D-734F-4979-AA28-151FD13FA134}"/>
              </a:ext>
            </a:extLst>
          </p:cNvPr>
          <p:cNvSpPr>
            <a:spLocks noGrp="1"/>
          </p:cNvSpPr>
          <p:nvPr>
            <p:ph type="ftr" sz="quarter" idx="10"/>
          </p:nvPr>
        </p:nvSpPr>
        <p:spPr/>
        <p:txBody>
          <a:bodyPr/>
          <a:lstStyle/>
          <a:p>
            <a:pPr defTabSz="609497"/>
            <a:r>
              <a:rPr lang="en-US"/>
              <a:t>© 2021 NTT DATA, Inc. All rights reserved.</a:t>
            </a:r>
          </a:p>
        </p:txBody>
      </p:sp>
      <p:sp>
        <p:nvSpPr>
          <p:cNvPr id="3" name="Slide Number Placeholder 2">
            <a:extLst>
              <a:ext uri="{FF2B5EF4-FFF2-40B4-BE49-F238E27FC236}">
                <a16:creationId xmlns:a16="http://schemas.microsoft.com/office/drawing/2014/main" id="{448A4EEE-264C-42B7-9C67-2AF5171A4FA0}"/>
              </a:ext>
            </a:extLst>
          </p:cNvPr>
          <p:cNvSpPr>
            <a:spLocks noGrp="1"/>
          </p:cNvSpPr>
          <p:nvPr>
            <p:ph type="sldNum" sz="quarter" idx="11"/>
          </p:nvPr>
        </p:nvSpPr>
        <p:spPr/>
        <p:txBody>
          <a:bodyPr/>
          <a:lstStyle/>
          <a:p>
            <a:pPr algn="ctr"/>
            <a:fld id="{92EA2340-BE12-4138-BE15-7C339B03EB4B}" type="slidenum">
              <a:rPr lang="en-US" smtClean="0"/>
              <a:pPr algn="ctr"/>
              <a:t>‹#›</a:t>
            </a:fld>
            <a:endParaRPr lang="en-US"/>
          </a:p>
        </p:txBody>
      </p:sp>
      <p:sp>
        <p:nvSpPr>
          <p:cNvPr id="6" name="Content Placeholder 2">
            <a:extLst>
              <a:ext uri="{FF2B5EF4-FFF2-40B4-BE49-F238E27FC236}">
                <a16:creationId xmlns:a16="http://schemas.microsoft.com/office/drawing/2014/main" id="{C0E1A09D-4386-4027-B225-F549DC0B419D}"/>
              </a:ext>
            </a:extLst>
          </p:cNvPr>
          <p:cNvSpPr>
            <a:spLocks noGrp="1"/>
          </p:cNvSpPr>
          <p:nvPr>
            <p:ph idx="1"/>
          </p:nvPr>
        </p:nvSpPr>
        <p:spPr>
          <a:xfrm>
            <a:off x="228602" y="1066800"/>
            <a:ext cx="11734799" cy="5029200"/>
          </a:xfrm>
          <a:prstGeom prst="rect">
            <a:avLst/>
          </a:prstGeom>
        </p:spPr>
        <p:txBody>
          <a:bodyPr/>
          <a:lstStyle>
            <a:lvl1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12" indent="-300515" algn="l" defTabSz="914313"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168" indent="-230679" algn="l" defTabSz="914313"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547" indent="-228562" algn="l" defTabSz="914313"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749775893"/>
      </p:ext>
    </p:extLst>
  </p:cSld>
  <p:clrMapOvr>
    <a:masterClrMapping/>
  </p:clrMapOvr>
  <p:extLst>
    <p:ext uri="{DCECCB84-F9BA-43D5-87BE-67443E8EF086}">
      <p15:sldGuideLst xmlns:p15="http://schemas.microsoft.com/office/powerpoint/2012/main">
        <p15:guide id="1" orient="horz" pos="480">
          <p15:clr>
            <a:srgbClr val="FBAE40"/>
          </p15:clr>
        </p15:guide>
        <p15:guide id="2" pos="144">
          <p15:clr>
            <a:srgbClr val="FBAE40"/>
          </p15:clr>
        </p15:guide>
        <p15:guide id="3" pos="7536">
          <p15:clr>
            <a:srgbClr val="FBAE40"/>
          </p15:clr>
        </p15:guide>
        <p15:guide id="4" orient="horz" pos="144">
          <p15:clr>
            <a:srgbClr val="FBAE40"/>
          </p15:clr>
        </p15:guide>
        <p15:guide id="6" pos="3840">
          <p15:clr>
            <a:srgbClr val="FBAE40"/>
          </p15:clr>
        </p15:guide>
        <p15:guide id="7" orient="horz" pos="3840">
          <p15:clr>
            <a:srgbClr val="FBAE40"/>
          </p15:clr>
        </p15:guide>
        <p15:guide id="8" orient="horz" pos="2256">
          <p15:clr>
            <a:srgbClr val="FBAE40"/>
          </p15:clr>
        </p15:guide>
        <p15:guide id="9" orient="horz" pos="67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ur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F2D1CF9-7686-4D9E-A06E-656AF040316B}"/>
              </a:ext>
            </a:extLst>
          </p:cNvPr>
          <p:cNvSpPr>
            <a:spLocks noGrp="1"/>
          </p:cNvSpPr>
          <p:nvPr>
            <p:ph type="pic" sz="quarter" idx="27"/>
          </p:nvPr>
        </p:nvSpPr>
        <p:spPr bwMode="gray">
          <a:xfrm>
            <a:off x="0" y="0"/>
            <a:ext cx="6775526" cy="6858000"/>
          </a:xfrm>
          <a:custGeom>
            <a:avLst/>
            <a:gdLst>
              <a:gd name="connsiteX0" fmla="*/ 0 w 6775526"/>
              <a:gd name="connsiteY0" fmla="*/ 0 h 6858000"/>
              <a:gd name="connsiteX1" fmla="*/ 768350 w 6775526"/>
              <a:gd name="connsiteY1" fmla="*/ 0 h 6858000"/>
              <a:gd name="connsiteX2" fmla="*/ 1159714 w 6775526"/>
              <a:gd name="connsiteY2" fmla="*/ 0 h 6858000"/>
              <a:gd name="connsiteX3" fmla="*/ 1504950 w 6775526"/>
              <a:gd name="connsiteY3" fmla="*/ 0 h 6858000"/>
              <a:gd name="connsiteX4" fmla="*/ 1504950 w 6775526"/>
              <a:gd name="connsiteY4" fmla="*/ 675 h 6858000"/>
              <a:gd name="connsiteX5" fmla="*/ 1569333 w 6775526"/>
              <a:gd name="connsiteY5" fmla="*/ 0 h 6858000"/>
              <a:gd name="connsiteX6" fmla="*/ 1632109 w 6775526"/>
              <a:gd name="connsiteY6" fmla="*/ 719 h 6858000"/>
              <a:gd name="connsiteX7" fmla="*/ 1632109 w 6775526"/>
              <a:gd name="connsiteY7" fmla="*/ 0 h 6858000"/>
              <a:gd name="connsiteX8" fmla="*/ 5061063 w 6775526"/>
              <a:gd name="connsiteY8" fmla="*/ 3429060 h 6858000"/>
              <a:gd name="connsiteX9" fmla="*/ 6775526 w 6775526"/>
              <a:gd name="connsiteY9" fmla="*/ 6858000 h 6858000"/>
              <a:gd name="connsiteX10" fmla="*/ 0 w 6775526"/>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5526" h="6858000">
                <a:moveTo>
                  <a:pt x="0" y="0"/>
                </a:moveTo>
                <a:lnTo>
                  <a:pt x="768350" y="0"/>
                </a:lnTo>
                <a:lnTo>
                  <a:pt x="1159714" y="0"/>
                </a:lnTo>
                <a:lnTo>
                  <a:pt x="1504950" y="0"/>
                </a:lnTo>
                <a:lnTo>
                  <a:pt x="1504950" y="675"/>
                </a:lnTo>
                <a:lnTo>
                  <a:pt x="1569333" y="0"/>
                </a:lnTo>
                <a:lnTo>
                  <a:pt x="1632109" y="719"/>
                </a:lnTo>
                <a:lnTo>
                  <a:pt x="1632109" y="0"/>
                </a:lnTo>
                <a:cubicBezTo>
                  <a:pt x="3632192" y="46447"/>
                  <a:pt x="4506780" y="2319189"/>
                  <a:pt x="5061063" y="3429060"/>
                </a:cubicBezTo>
                <a:lnTo>
                  <a:pt x="6775526" y="6858000"/>
                </a:lnTo>
                <a:lnTo>
                  <a:pt x="0" y="6858000"/>
                </a:lnTo>
                <a:close/>
              </a:path>
            </a:pathLst>
          </a:custGeom>
          <a:noFill/>
        </p:spPr>
        <p:txBody>
          <a:bodyPr wrap="square">
            <a:noAutofit/>
          </a:bodyPr>
          <a:lstStyle/>
          <a:p>
            <a:r>
              <a:rPr lang="de-DE"/>
              <a:t>Bild durch Klicken auf Symbol hinzufügen</a:t>
            </a:r>
            <a:endParaRPr lang="en-US"/>
          </a:p>
        </p:txBody>
      </p:sp>
      <p:sp>
        <p:nvSpPr>
          <p:cNvPr id="11" name="Title 10">
            <a:extLst>
              <a:ext uri="{FF2B5EF4-FFF2-40B4-BE49-F238E27FC236}">
                <a16:creationId xmlns:a16="http://schemas.microsoft.com/office/drawing/2014/main" id="{A8CFD0A3-0F5A-4913-84C9-7B5ED31CDC30}"/>
              </a:ext>
            </a:extLst>
          </p:cNvPr>
          <p:cNvSpPr>
            <a:spLocks noGrp="1"/>
          </p:cNvSpPr>
          <p:nvPr>
            <p:ph type="title"/>
          </p:nvPr>
        </p:nvSpPr>
        <p:spPr bwMode="gray">
          <a:xfrm>
            <a:off x="4034971" y="344552"/>
            <a:ext cx="7460354" cy="792000"/>
          </a:xfrm>
        </p:spPr>
        <p:txBody>
          <a:bodyPr/>
          <a:lstStyle/>
          <a:p>
            <a:r>
              <a:rPr lang="de-DE"/>
              <a:t>Titelmasterformat durch Klicken bearbeiten</a:t>
            </a:r>
            <a:endParaRPr lang="en-US"/>
          </a:p>
        </p:txBody>
      </p:sp>
      <p:pic>
        <p:nvPicPr>
          <p:cNvPr id="29" name="図 1">
            <a:extLst>
              <a:ext uri="{FF2B5EF4-FFF2-40B4-BE49-F238E27FC236}">
                <a16:creationId xmlns:a16="http://schemas.microsoft.com/office/drawing/2014/main" id="{C7019F4B-7104-46F5-BADD-A2B909225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913088" y="6426861"/>
            <a:ext cx="1137600" cy="289571"/>
          </a:xfrm>
          <a:prstGeom prst="rect">
            <a:avLst/>
          </a:prstGeom>
        </p:spPr>
      </p:pic>
      <p:sp>
        <p:nvSpPr>
          <p:cNvPr id="34" name="Text Placeholder 33">
            <a:extLst>
              <a:ext uri="{FF2B5EF4-FFF2-40B4-BE49-F238E27FC236}">
                <a16:creationId xmlns:a16="http://schemas.microsoft.com/office/drawing/2014/main" id="{74530AF6-B720-4689-A1F7-D0B205FCE0DF}"/>
              </a:ext>
            </a:extLst>
          </p:cNvPr>
          <p:cNvSpPr>
            <a:spLocks noGrp="1"/>
          </p:cNvSpPr>
          <p:nvPr>
            <p:ph type="body" sz="quarter" idx="14" hasCustomPrompt="1"/>
          </p:nvPr>
        </p:nvSpPr>
        <p:spPr bwMode="gray">
          <a:xfrm>
            <a:off x="0" y="5194300"/>
            <a:ext cx="6775526" cy="1663700"/>
          </a:xfrm>
          <a:custGeom>
            <a:avLst/>
            <a:gdLst>
              <a:gd name="connsiteX0" fmla="*/ 0 w 6775526"/>
              <a:gd name="connsiteY0" fmla="*/ 0 h 1663700"/>
              <a:gd name="connsiteX1" fmla="*/ 5943712 w 6775526"/>
              <a:gd name="connsiteY1" fmla="*/ 0 h 1663700"/>
              <a:gd name="connsiteX2" fmla="*/ 6775526 w 6775526"/>
              <a:gd name="connsiteY2" fmla="*/ 1663636 h 1663700"/>
              <a:gd name="connsiteX3" fmla="*/ 1074574 w 6775526"/>
              <a:gd name="connsiteY3" fmla="*/ 1663636 h 1663700"/>
              <a:gd name="connsiteX4" fmla="*/ 1074574 w 6775526"/>
              <a:gd name="connsiteY4" fmla="*/ 1663700 h 1663700"/>
              <a:gd name="connsiteX5" fmla="*/ 0 w 6775526"/>
              <a:gd name="connsiteY5" fmla="*/ 1663700 h 16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5526" h="1663700">
                <a:moveTo>
                  <a:pt x="0" y="0"/>
                </a:moveTo>
                <a:lnTo>
                  <a:pt x="5943712" y="0"/>
                </a:lnTo>
                <a:lnTo>
                  <a:pt x="6775526" y="1663636"/>
                </a:lnTo>
                <a:lnTo>
                  <a:pt x="1074574" y="1663636"/>
                </a:lnTo>
                <a:lnTo>
                  <a:pt x="1074574" y="1663700"/>
                </a:lnTo>
                <a:lnTo>
                  <a:pt x="0" y="1663700"/>
                </a:lnTo>
                <a:close/>
              </a:path>
            </a:pathLst>
          </a:custGeom>
          <a:gradFill>
            <a:gsLst>
              <a:gs pos="0">
                <a:schemeClr val="accent2">
                  <a:alpha val="70000"/>
                </a:schemeClr>
              </a:gs>
              <a:gs pos="80000">
                <a:schemeClr val="accent2">
                  <a:alpha val="0"/>
                </a:schemeClr>
              </a:gs>
            </a:gsLst>
            <a:lin ang="16200000" scaled="1"/>
          </a:gradFill>
        </p:spPr>
        <p:txBody>
          <a:bodyPr vert="horz" wrap="square" lIns="0" tIns="0" rIns="0" bIns="0" rtlCol="0">
            <a:noAutofit/>
          </a:bodyPr>
          <a:lstStyle>
            <a:lvl1pPr>
              <a:defRPr lang="en-US" sz="100" dirty="0"/>
            </a:lvl1pPr>
          </a:lstStyle>
          <a:p>
            <a:pPr lvl="0"/>
            <a:r>
              <a:rPr lang="en-US"/>
              <a:t>.</a:t>
            </a:r>
          </a:p>
        </p:txBody>
      </p:sp>
      <p:sp>
        <p:nvSpPr>
          <p:cNvPr id="7" name="Slide Number Placeholder 4">
            <a:extLst>
              <a:ext uri="{FF2B5EF4-FFF2-40B4-BE49-F238E27FC236}">
                <a16:creationId xmlns:a16="http://schemas.microsoft.com/office/drawing/2014/main" id="{DFDF9657-A622-495E-AF9E-A463C102B635}"/>
              </a:ext>
            </a:extLst>
          </p:cNvPr>
          <p:cNvSpPr>
            <a:spLocks noGrp="1"/>
          </p:cNvSpPr>
          <p:nvPr>
            <p:ph type="sldNum" sz="quarter" idx="25"/>
          </p:nvPr>
        </p:nvSpPr>
        <p:spPr bwMode="gray">
          <a:xfrm>
            <a:off x="164045" y="6563359"/>
            <a:ext cx="304800" cy="88901"/>
          </a:xfrm>
        </p:spPr>
        <p:txBody>
          <a:bodyPr/>
          <a:lstStyle>
            <a:lvl1pPr>
              <a:defRPr>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151131235"/>
      </p:ext>
    </p:extLst>
  </p:cSld>
  <p:clrMapOvr>
    <a:masterClrMapping/>
  </p:clrMapOvr>
  <p:extLst>
    <p:ext uri="{DCECCB84-F9BA-43D5-87BE-67443E8EF086}">
      <p15:sldGuideLst xmlns:p15="http://schemas.microsoft.com/office/powerpoint/2012/main">
        <p15:guide id="1" pos="254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cSld name="2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4"/>
            <a:ext cx="11376207" cy="793751"/>
          </a:xfrm>
          <a:prstGeom prst="rect">
            <a:avLst/>
          </a:prstGeom>
        </p:spPr>
        <p:txBody>
          <a:bodyPr anchor="ctr"/>
          <a:lstStyle>
            <a:lvl1pPr>
              <a:defRPr sz="3199" b="1">
                <a:solidFill>
                  <a:schemeClr val="tx1"/>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26614598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1_NTT_title_and_content_page_blue">
    <p:bg bwMode="ltGray">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4" y="169335"/>
            <a:ext cx="9725123" cy="793751"/>
          </a:xfrm>
          <a:prstGeom prst="rect">
            <a:avLst/>
          </a:prstGeom>
        </p:spPr>
        <p:txBody>
          <a:bodyPr anchor="ctr"/>
          <a:lstStyle>
            <a:lvl1pPr>
              <a:defRPr sz="3199" b="1">
                <a:solidFill>
                  <a:schemeClr val="tx1"/>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6" y="1529027"/>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grpSp>
        <p:nvGrpSpPr>
          <p:cNvPr id="6" name="Group 5">
            <a:extLst>
              <a:ext uri="{FF2B5EF4-FFF2-40B4-BE49-F238E27FC236}">
                <a16:creationId xmlns:a16="http://schemas.microsoft.com/office/drawing/2014/main" id="{219E7F25-2EF7-AC46-BE52-64D82B8A6273}"/>
              </a:ext>
            </a:extLst>
          </p:cNvPr>
          <p:cNvGrpSpPr/>
          <p:nvPr userDrawn="1"/>
        </p:nvGrpSpPr>
        <p:grpSpPr>
          <a:xfrm>
            <a:off x="10458440" y="332679"/>
            <a:ext cx="1308293" cy="484944"/>
            <a:chOff x="7843828" y="249509"/>
            <a:chExt cx="981220" cy="363708"/>
          </a:xfrm>
          <a:solidFill>
            <a:schemeClr val="tx1"/>
          </a:solidFill>
        </p:grpSpPr>
        <p:sp>
          <p:nvSpPr>
            <p:cNvPr id="9" name="Freeform 5">
              <a:extLst>
                <a:ext uri="{FF2B5EF4-FFF2-40B4-BE49-F238E27FC236}">
                  <a16:creationId xmlns:a16="http://schemas.microsoft.com/office/drawing/2014/main" id="{4A00651C-630D-2848-8A6C-1E402542AC62}"/>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6">
              <a:extLst>
                <a:ext uri="{FF2B5EF4-FFF2-40B4-BE49-F238E27FC236}">
                  <a16:creationId xmlns:a16="http://schemas.microsoft.com/office/drawing/2014/main" id="{104E9F5D-D76D-464B-8603-B48994E271E3}"/>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13" name="Rectangle 12">
            <a:extLst>
              <a:ext uri="{FF2B5EF4-FFF2-40B4-BE49-F238E27FC236}">
                <a16:creationId xmlns:a16="http://schemas.microsoft.com/office/drawing/2014/main" id="{DF6AFE03-9868-924A-868D-3114D133DE8D}"/>
              </a:ext>
            </a:extLst>
          </p:cNvPr>
          <p:cNvSpPr/>
          <p:nvPr userDrawn="1"/>
        </p:nvSpPr>
        <p:spPr>
          <a:xfrm>
            <a:off x="215901" y="6463381"/>
            <a:ext cx="2479012" cy="276999"/>
          </a:xfrm>
          <a:prstGeom prst="rect">
            <a:avLst/>
          </a:prstGeom>
        </p:spPr>
        <p:txBody>
          <a:bodyPr wrap="none">
            <a:spAutoFit/>
          </a:bodyPr>
          <a:lstStyle/>
          <a:p>
            <a:pPr algn="l"/>
            <a:r>
              <a:rPr lang="en-US" sz="1200"/>
              <a:t>2021 © NTT ‘All Rights Reserved’</a:t>
            </a:r>
          </a:p>
        </p:txBody>
      </p:sp>
      <p:sp>
        <p:nvSpPr>
          <p:cNvPr id="14" name="Text Placeholder 2">
            <a:extLst>
              <a:ext uri="{FF2B5EF4-FFF2-40B4-BE49-F238E27FC236}">
                <a16:creationId xmlns:a16="http://schemas.microsoft.com/office/drawing/2014/main" id="{F4B87F2D-9146-5549-9517-387B0BFBA5F2}"/>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5" name="Text Placeholder 2">
            <a:extLst>
              <a:ext uri="{FF2B5EF4-FFF2-40B4-BE49-F238E27FC236}">
                <a16:creationId xmlns:a16="http://schemas.microsoft.com/office/drawing/2014/main" id="{A51DD9DF-6CF5-DD46-9D17-0EBC75D93F2F}"/>
              </a:ext>
            </a:extLst>
          </p:cNvPr>
          <p:cNvSpPr>
            <a:spLocks noGrp="1"/>
          </p:cNvSpPr>
          <p:nvPr>
            <p:ph type="body" sz="quarter" idx="31" hasCustomPrompt="1"/>
          </p:nvPr>
        </p:nvSpPr>
        <p:spPr>
          <a:xfrm>
            <a:off x="11367695" y="6499875"/>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Tree>
    <p:extLst>
      <p:ext uri="{BB962C8B-B14F-4D97-AF65-F5344CB8AC3E}">
        <p14:creationId xmlns:p14="http://schemas.microsoft.com/office/powerpoint/2010/main" val="2019501347"/>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4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B720457-78E2-D349-BA3A-D34C6CC50DD8}"/>
              </a:ext>
            </a:extLst>
          </p:cNvPr>
          <p:cNvSpPr/>
          <p:nvPr userDrawn="1"/>
        </p:nvSpPr>
        <p:spPr>
          <a:xfrm>
            <a:off x="0" y="6366934"/>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marL="0" marR="0" lvl="0" indent="0" algn="ctr" defTabSz="1219024" rtl="0" eaLnBrk="1" fontAlgn="auto" latinLnBrk="0" hangingPunct="1">
              <a:lnSpc>
                <a:spcPct val="110000"/>
              </a:lnSpc>
              <a:spcBef>
                <a:spcPts val="267"/>
              </a:spcBef>
              <a:spcAft>
                <a:spcPts val="267"/>
              </a:spcAft>
              <a:buClrTx/>
              <a:buSzTx/>
              <a:buFontTx/>
              <a:buNone/>
              <a:tabLst/>
              <a:defRPr/>
            </a:pPr>
            <a:endParaRPr kumimoji="0" lang="en-GB" sz="2133" b="0" i="0" u="none" strike="noStrike" kern="1200" cap="none" spc="0" normalizeH="0" baseline="0" noProof="0">
              <a:ln>
                <a:noFill/>
              </a:ln>
              <a:solidFill>
                <a:srgbClr val="FFFFFF"/>
              </a:solidFill>
              <a:effectLst/>
              <a:uLnTx/>
              <a:uFillTx/>
              <a:latin typeface="Arial"/>
              <a:ea typeface="+mn-ea"/>
              <a:cs typeface="+mn-cs"/>
            </a:endParaRPr>
          </a:p>
        </p:txBody>
      </p:sp>
      <p:sp>
        <p:nvSpPr>
          <p:cNvPr id="7" name="Title 1"/>
          <p:cNvSpPr>
            <a:spLocks noGrp="1"/>
          </p:cNvSpPr>
          <p:nvPr>
            <p:ph type="title"/>
          </p:nvPr>
        </p:nvSpPr>
        <p:spPr>
          <a:xfrm>
            <a:off x="396696" y="169335"/>
            <a:ext cx="9951392" cy="793751"/>
          </a:xfrm>
          <a:prstGeom prst="rect">
            <a:avLst/>
          </a:prstGeom>
        </p:spPr>
        <p:txBody>
          <a:bodyPr anchor="ctr"/>
          <a:lstStyle>
            <a:lvl1pPr>
              <a:defRPr sz="3199"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6" y="1331319"/>
            <a:ext cx="11376207" cy="4730815"/>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12" name="Picture 11">
            <a:extLst>
              <a:ext uri="{FF2B5EF4-FFF2-40B4-BE49-F238E27FC236}">
                <a16:creationId xmlns:a16="http://schemas.microsoft.com/office/drawing/2014/main" id="{4394DD01-B476-4449-A74F-36512D904F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7152" y="332679"/>
            <a:ext cx="1305751" cy="484944"/>
          </a:xfrm>
          <a:prstGeom prst="rect">
            <a:avLst/>
          </a:prstGeom>
        </p:spPr>
      </p:pic>
    </p:spTree>
    <p:extLst>
      <p:ext uri="{BB962C8B-B14F-4D97-AF65-F5344CB8AC3E}">
        <p14:creationId xmlns:p14="http://schemas.microsoft.com/office/powerpoint/2010/main" val="4090962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Contents - BH-B">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1" y="1447800"/>
            <a:ext cx="11582400" cy="4953000"/>
          </a:xfrm>
          <a:prstGeom prst="rect">
            <a:avLst/>
          </a:prstGeom>
        </p:spPr>
        <p:txBody>
          <a:bodyPr/>
          <a:lstStyle>
            <a:lvl1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12" indent="-300515" algn="l" defTabSz="914313"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168" indent="-230679" algn="l" defTabSz="914313"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547" indent="-228562" algn="l" defTabSz="914313"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9864" y="6556248"/>
            <a:ext cx="667512" cy="182880"/>
          </a:xfrm>
          <a:prstGeom prst="rect">
            <a:avLst/>
          </a:prstGeom>
        </p:spPr>
        <p:txBody>
          <a:bodyPr anchor="ctr"/>
          <a:lstStyle>
            <a:lvl1pPr>
              <a:defRPr sz="800">
                <a:solidFill>
                  <a:schemeClr val="tx1"/>
                </a:solidFill>
              </a:defRPr>
            </a:lvl1pPr>
          </a:lstStyle>
          <a:p>
            <a:pPr algn="ctr"/>
            <a:fld id="{92EA2340-BE12-4138-BE15-7C339B03EB4B}" type="slidenum">
              <a:rPr lang="en-US" smtClean="0"/>
              <a:pPr algn="ctr"/>
              <a:t>‹#›</a:t>
            </a:fld>
            <a:endParaRPr lang="en-US"/>
          </a:p>
        </p:txBody>
      </p:sp>
      <p:sp>
        <p:nvSpPr>
          <p:cNvPr id="6" name="Title 3">
            <a:extLst>
              <a:ext uri="{FF2B5EF4-FFF2-40B4-BE49-F238E27FC236}">
                <a16:creationId xmlns:a16="http://schemas.microsoft.com/office/drawing/2014/main" id="{A1769206-D62B-46A2-9CF9-169444FAEF4E}"/>
              </a:ext>
            </a:extLst>
          </p:cNvPr>
          <p:cNvSpPr>
            <a:spLocks noGrp="1"/>
          </p:cNvSpPr>
          <p:nvPr>
            <p:ph type="title" hasCustomPrompt="1"/>
          </p:nvPr>
        </p:nvSpPr>
        <p:spPr>
          <a:xfrm>
            <a:off x="304801"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289834315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1" y="1347732"/>
            <a:ext cx="11582400" cy="404868"/>
          </a:xfrm>
          <a:prstGeom prst="rect">
            <a:avLst/>
          </a:prstGeom>
        </p:spPr>
        <p:txBody>
          <a:bodyPr lIns="0" rIns="0" anchor="t" anchorCtr="0"/>
          <a:lstStyle>
            <a:lvl1pPr marL="0" indent="0">
              <a:spcBef>
                <a:spcPts val="0"/>
              </a:spcBef>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1" y="1828800"/>
            <a:ext cx="11582400" cy="4572000"/>
          </a:xfrm>
          <a:prstGeom prst="rect">
            <a:avLst/>
          </a:prstGeom>
        </p:spPr>
        <p:txBody>
          <a:bodyPr lIns="0" rIns="0"/>
          <a:lstStyle>
            <a:lvl1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12" indent="-300515" algn="l" defTabSz="914313"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168" indent="-230679" algn="l" defTabSz="914313"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547" indent="-228562" algn="l" defTabSz="914313"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1"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7" name="Footer Placeholder 1">
            <a:extLst>
              <a:ext uri="{FF2B5EF4-FFF2-40B4-BE49-F238E27FC236}">
                <a16:creationId xmlns:a16="http://schemas.microsoft.com/office/drawing/2014/main" id="{9DBFC91C-8CCE-4BFA-A2DB-040D53241C3D}"/>
              </a:ext>
            </a:extLst>
          </p:cNvPr>
          <p:cNvSpPr>
            <a:spLocks noGrp="1"/>
          </p:cNvSpPr>
          <p:nvPr>
            <p:ph type="ftr" sz="quarter" idx="10"/>
          </p:nvPr>
        </p:nvSpPr>
        <p:spPr>
          <a:xfrm>
            <a:off x="228601" y="6556248"/>
            <a:ext cx="2651760" cy="182880"/>
          </a:xfrm>
          <a:prstGeom prst="rect">
            <a:avLst/>
          </a:prstGeom>
        </p:spPr>
        <p:txBody>
          <a:bodyPr anchor="ctr"/>
          <a:lstStyle>
            <a:lvl1pPr>
              <a:defRPr sz="800">
                <a:solidFill>
                  <a:schemeClr val="accent2"/>
                </a:solidFill>
              </a:defRPr>
            </a:lvl1pPr>
          </a:lstStyle>
          <a:p>
            <a:pPr defTabSz="609497"/>
            <a:r>
              <a:rPr lang="en-US"/>
              <a:t>© 2022 NTT DATA Americas, Inc. All rights reserved.</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5"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200516505"/>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3592BD-4F14-DBE2-69EA-2C8AE70FA3BF}"/>
              </a:ext>
            </a:extLst>
          </p:cNvPr>
          <p:cNvSpPr>
            <a:spLocks noGrp="1"/>
          </p:cNvSpPr>
          <p:nvPr>
            <p:ph type="dt" sz="half" idx="10"/>
          </p:nvPr>
        </p:nvSpPr>
        <p:spPr/>
        <p:txBody>
          <a:bodyPr/>
          <a:lstStyle/>
          <a:p>
            <a:fld id="{B8E02BAB-E339-4EC3-BDDC-117D065D358F}" type="datetimeFigureOut">
              <a:rPr lang="en-GB" smtClean="0"/>
              <a:t>18/03/2025</a:t>
            </a:fld>
            <a:endParaRPr lang="en-GB"/>
          </a:p>
        </p:txBody>
      </p:sp>
      <p:sp>
        <p:nvSpPr>
          <p:cNvPr id="3" name="Footer Placeholder 2">
            <a:extLst>
              <a:ext uri="{FF2B5EF4-FFF2-40B4-BE49-F238E27FC236}">
                <a16:creationId xmlns:a16="http://schemas.microsoft.com/office/drawing/2014/main" id="{8801B8FD-0571-FB16-0437-6849DA657F8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C93A6E-42A3-6FA6-0321-5F0E20B54FED}"/>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35826382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Line Title">
  <p:cSld name="2-Line Title">
    <p:spTree>
      <p:nvGrpSpPr>
        <p:cNvPr id="1" name="Shape 255"/>
        <p:cNvGrpSpPr/>
        <p:nvPr/>
      </p:nvGrpSpPr>
      <p:grpSpPr>
        <a:xfrm>
          <a:off x="0" y="0"/>
          <a:ext cx="0" cy="0"/>
          <a:chOff x="0" y="0"/>
          <a:chExt cx="0" cy="0"/>
        </a:xfrm>
      </p:grpSpPr>
      <p:sp>
        <p:nvSpPr>
          <p:cNvPr id="256" name="Google Shape;256;g245f7ef65d3_1_651"/>
          <p:cNvSpPr txBox="1">
            <a:spLocks noGrp="1"/>
          </p:cNvSpPr>
          <p:nvPr>
            <p:ph type="title"/>
          </p:nvPr>
        </p:nvSpPr>
        <p:spPr>
          <a:xfrm>
            <a:off x="190500" y="533400"/>
            <a:ext cx="11811200" cy="770800"/>
          </a:xfrm>
          <a:prstGeom prst="rect">
            <a:avLst/>
          </a:prstGeom>
          <a:noFill/>
          <a:ln>
            <a:noFill/>
          </a:ln>
        </p:spPr>
        <p:txBody>
          <a:bodyPr spcFirstLastPara="1" wrap="square" lIns="0" tIns="0" rIns="0" bIns="0" anchor="t" anchorCtr="0">
            <a:normAutofit/>
          </a:bodyPr>
          <a:lstStyle>
            <a:lvl1pPr lvl="0" algn="ctr">
              <a:lnSpc>
                <a:spcPct val="85000"/>
              </a:lnSpc>
              <a:spcBef>
                <a:spcPts val="0"/>
              </a:spcBef>
              <a:spcAft>
                <a:spcPts val="0"/>
              </a:spcAft>
              <a:buClr>
                <a:schemeClr val="dk1"/>
              </a:buClr>
              <a:buSzPts val="2000"/>
              <a:buFont typeface="Arial"/>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257" name="Google Shape;257;g245f7ef65d3_1_651"/>
          <p:cNvSpPr txBox="1">
            <a:spLocks noGrp="1"/>
          </p:cNvSpPr>
          <p:nvPr>
            <p:ph type="body" idx="1"/>
          </p:nvPr>
        </p:nvSpPr>
        <p:spPr>
          <a:xfrm>
            <a:off x="190500" y="1447271"/>
            <a:ext cx="11811200" cy="5220400"/>
          </a:xfrm>
          <a:prstGeom prst="rect">
            <a:avLst/>
          </a:prstGeom>
          <a:noFill/>
          <a:ln>
            <a:noFill/>
          </a:ln>
        </p:spPr>
        <p:txBody>
          <a:bodyPr spcFirstLastPara="1" wrap="square" lIns="0" tIns="0" rIns="0" bIns="0" anchor="t" anchorCtr="0">
            <a:normAutofit/>
          </a:bodyPr>
          <a:lstStyle>
            <a:lvl1pPr marL="609527" lvl="0" indent="-304763" algn="l">
              <a:lnSpc>
                <a:spcPct val="100000"/>
              </a:lnSpc>
              <a:spcBef>
                <a:spcPts val="1467"/>
              </a:spcBef>
              <a:spcAft>
                <a:spcPts val="0"/>
              </a:spcAft>
              <a:buClr>
                <a:schemeClr val="accent1"/>
              </a:buClr>
              <a:buSzPts val="1100"/>
              <a:buNone/>
              <a:defRPr/>
            </a:lvl1pPr>
            <a:lvl2pPr marL="1219055" lvl="1" indent="-304763" algn="l">
              <a:lnSpc>
                <a:spcPct val="100000"/>
              </a:lnSpc>
              <a:spcBef>
                <a:spcPts val="1467"/>
              </a:spcBef>
              <a:spcAft>
                <a:spcPts val="0"/>
              </a:spcAft>
              <a:buSzPts val="1400"/>
              <a:buNone/>
              <a:defRPr/>
            </a:lvl2pPr>
            <a:lvl3pPr marL="1828581" lvl="2" indent="-397885" algn="l">
              <a:lnSpc>
                <a:spcPct val="100000"/>
              </a:lnSpc>
              <a:spcBef>
                <a:spcPts val="400"/>
              </a:spcBef>
              <a:spcAft>
                <a:spcPts val="0"/>
              </a:spcAft>
              <a:buSzPts val="1100"/>
              <a:buChar char="▪"/>
              <a:defRPr/>
            </a:lvl3pPr>
            <a:lvl4pPr marL="2438108" lvl="3" indent="-397885" algn="l">
              <a:lnSpc>
                <a:spcPct val="100000"/>
              </a:lnSpc>
              <a:spcBef>
                <a:spcPts val="400"/>
              </a:spcBef>
              <a:spcAft>
                <a:spcPts val="0"/>
              </a:spcAft>
              <a:buSzPts val="1100"/>
              <a:buChar char="–"/>
              <a:defRPr/>
            </a:lvl4pPr>
            <a:lvl5pPr marL="3047635" lvl="4" indent="-397885" algn="l">
              <a:lnSpc>
                <a:spcPct val="100000"/>
              </a:lnSpc>
              <a:spcBef>
                <a:spcPts val="400"/>
              </a:spcBef>
              <a:spcAft>
                <a:spcPts val="0"/>
              </a:spcAft>
              <a:buSzPts val="1100"/>
              <a:buChar char="–"/>
              <a:defRPr/>
            </a:lvl5pPr>
            <a:lvl6pPr marL="3657162" lvl="5" indent="-397885" algn="l">
              <a:lnSpc>
                <a:spcPct val="90000"/>
              </a:lnSpc>
              <a:spcBef>
                <a:spcPts val="533"/>
              </a:spcBef>
              <a:spcAft>
                <a:spcPts val="0"/>
              </a:spcAft>
              <a:buClr>
                <a:schemeClr val="dk1"/>
              </a:buClr>
              <a:buSzPts val="1100"/>
              <a:buChar char="•"/>
              <a:defRPr/>
            </a:lvl6pPr>
            <a:lvl7pPr marL="4266688" lvl="6" indent="-397885" algn="l">
              <a:lnSpc>
                <a:spcPct val="90000"/>
              </a:lnSpc>
              <a:spcBef>
                <a:spcPts val="533"/>
              </a:spcBef>
              <a:spcAft>
                <a:spcPts val="0"/>
              </a:spcAft>
              <a:buClr>
                <a:schemeClr val="dk1"/>
              </a:buClr>
              <a:buSzPts val="1100"/>
              <a:buChar char="•"/>
              <a:defRPr/>
            </a:lvl7pPr>
            <a:lvl8pPr marL="4876216" lvl="7" indent="-397885" algn="l">
              <a:lnSpc>
                <a:spcPct val="90000"/>
              </a:lnSpc>
              <a:spcBef>
                <a:spcPts val="533"/>
              </a:spcBef>
              <a:spcAft>
                <a:spcPts val="0"/>
              </a:spcAft>
              <a:buClr>
                <a:schemeClr val="dk1"/>
              </a:buClr>
              <a:buSzPts val="1100"/>
              <a:buChar char="•"/>
              <a:defRPr/>
            </a:lvl8pPr>
            <a:lvl9pPr marL="5485743" lvl="8" indent="-397885" algn="l">
              <a:lnSpc>
                <a:spcPct val="90000"/>
              </a:lnSpc>
              <a:spcBef>
                <a:spcPts val="533"/>
              </a:spcBef>
              <a:spcAft>
                <a:spcPts val="0"/>
              </a:spcAft>
              <a:buClr>
                <a:schemeClr val="dk1"/>
              </a:buClr>
              <a:buSzPts val="1100"/>
              <a:buChar char="•"/>
              <a:defRPr/>
            </a:lvl9pPr>
          </a:lstStyle>
          <a:p>
            <a:endParaRPr/>
          </a:p>
        </p:txBody>
      </p:sp>
      <p:sp>
        <p:nvSpPr>
          <p:cNvPr id="258" name="Google Shape;258;g245f7ef65d3_1_651"/>
          <p:cNvSpPr/>
          <p:nvPr/>
        </p:nvSpPr>
        <p:spPr>
          <a:xfrm>
            <a:off x="0" y="0"/>
            <a:ext cx="12192000" cy="114400"/>
          </a:xfrm>
          <a:prstGeom prst="rect">
            <a:avLst/>
          </a:prstGeom>
          <a:gradFill>
            <a:gsLst>
              <a:gs pos="0">
                <a:schemeClr val="accent4"/>
              </a:gs>
              <a:gs pos="20000">
                <a:schemeClr val="accent4"/>
              </a:gs>
              <a:gs pos="100000">
                <a:schemeClr val="accent1"/>
              </a:gs>
            </a:gsLst>
            <a:lin ang="0" scaled="0"/>
          </a:gradFill>
          <a:ln>
            <a:noFill/>
          </a:ln>
        </p:spPr>
        <p:txBody>
          <a:bodyPr spcFirstLastPara="1" wrap="square" lIns="76198" tIns="38099" rIns="76198" bIns="38099"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30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036945"/>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_Blank_Dark with footer">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3121863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6_NTT_content_page">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7" y="0"/>
            <a:ext cx="3741139" cy="6858000"/>
          </a:xfrm>
          <a:prstGeom prst="rect">
            <a:avLst/>
          </a:prstGeom>
          <a:solidFill>
            <a:schemeClr val="bg2">
              <a:lumMod val="20000"/>
              <a:lumOff val="80000"/>
            </a:schemeClr>
          </a:solidFill>
          <a:effectLst/>
        </p:spPr>
        <p:txBody>
          <a:bodyPr>
            <a:normAutofit/>
          </a:bodyPr>
          <a:lstStyle>
            <a:lvl1pPr marL="0" indent="0">
              <a:buNone/>
              <a:defRPr sz="1867">
                <a:ln>
                  <a:noFill/>
                </a:ln>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p>
        </p:txBody>
      </p:sp>
      <p:sp>
        <p:nvSpPr>
          <p:cNvPr id="17" name="Rectangle 16">
            <a:extLst>
              <a:ext uri="{FF2B5EF4-FFF2-40B4-BE49-F238E27FC236}">
                <a16:creationId xmlns:a16="http://schemas.microsoft.com/office/drawing/2014/main" id="{D9A7F20D-739B-444F-BBE5-002C9121F465}"/>
              </a:ext>
            </a:extLst>
          </p:cNvPr>
          <p:cNvSpPr/>
          <p:nvPr userDrawn="1"/>
        </p:nvSpPr>
        <p:spPr>
          <a:xfrm>
            <a:off x="3736976" y="0"/>
            <a:ext cx="376951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07" eaLnBrk="1" fontAlgn="auto" hangingPunct="1">
              <a:spcBef>
                <a:spcPts val="0"/>
              </a:spcBef>
              <a:spcAft>
                <a:spcPts val="0"/>
              </a:spcAft>
              <a:defRPr/>
            </a:pPr>
            <a:endParaRPr lang="en-US" sz="675"/>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87213" y="951708"/>
            <a:ext cx="2469040" cy="1466028"/>
          </a:xfrm>
          <a:prstGeom prst="rect">
            <a:avLst/>
          </a:prstGeom>
        </p:spPr>
        <p:txBody>
          <a:bodyPr anchor="ctr"/>
          <a:lstStyle>
            <a:lvl1pPr algn="l">
              <a:lnSpc>
                <a:spcPct val="100000"/>
              </a:lnSpc>
              <a:defRPr sz="3199" b="1">
                <a:solidFill>
                  <a:schemeClr val="tx1"/>
                </a:solidFill>
              </a:defRPr>
            </a:lvl1pPr>
          </a:lstStyle>
          <a:p>
            <a:r>
              <a:rPr lang="en-US"/>
              <a:t>Click to edit Master title style</a:t>
            </a:r>
            <a:endParaRPr lang="en-GB"/>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87213" y="2883829"/>
            <a:ext cx="2469040" cy="3345520"/>
          </a:xfrm>
          <a:prstGeom prst="rect">
            <a:avLst/>
          </a:prstGeom>
        </p:spPr>
        <p:txBody>
          <a:bodyPr/>
          <a:lstStyle>
            <a:lvl1pPr marL="0" indent="0">
              <a:buNone/>
              <a:defRPr sz="1333">
                <a:solidFill>
                  <a:schemeClr val="tx1"/>
                </a:solidFill>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3" y="1417496"/>
            <a:ext cx="2614047" cy="710936"/>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3" y="856141"/>
            <a:ext cx="2614047" cy="465789"/>
          </a:xfrm>
          <a:prstGeom prst="rect">
            <a:avLst/>
          </a:prstGeom>
        </p:spPr>
        <p:txBody>
          <a:bodyPr anchor="ctr"/>
          <a:lstStyle>
            <a:lvl1pPr marL="0" indent="0" algn="l">
              <a:lnSpc>
                <a:spcPct val="100000"/>
              </a:lnSpc>
              <a:buNone/>
              <a:defRPr sz="1867" b="1">
                <a:solidFill>
                  <a:schemeClr val="accent2"/>
                </a:solidFill>
              </a:defRPr>
            </a:lvl1pPr>
            <a:lvl2pPr>
              <a:defRPr sz="1333"/>
            </a:lvl2pPr>
            <a:lvl3pPr>
              <a:defRPr sz="1333"/>
            </a:lvl3pPr>
            <a:lvl4pPr>
              <a:defRPr sz="1333"/>
            </a:lvl4pPr>
            <a:lvl5pPr>
              <a:defRPr sz="1333"/>
            </a:lvl5pPr>
          </a:lstStyle>
          <a:p>
            <a:pPr lvl="0"/>
            <a:r>
              <a:rPr lang="en-US"/>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3" y="3294985"/>
            <a:ext cx="2614047" cy="737992"/>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3" y="2731720"/>
            <a:ext cx="2614047" cy="465789"/>
          </a:xfrm>
          <a:prstGeom prst="rect">
            <a:avLst/>
          </a:prstGeom>
        </p:spPr>
        <p:txBody>
          <a:bodyPr anchor="ctr"/>
          <a:lstStyle>
            <a:lvl1pPr marL="0" indent="0" algn="l">
              <a:lnSpc>
                <a:spcPct val="100000"/>
              </a:lnSpc>
              <a:buNone/>
              <a:defRPr sz="1867" b="1">
                <a:solidFill>
                  <a:schemeClr val="accent2"/>
                </a:solidFill>
              </a:defRPr>
            </a:lvl1pPr>
            <a:lvl2pPr>
              <a:defRPr sz="1333"/>
            </a:lvl2pPr>
            <a:lvl3pPr>
              <a:defRPr sz="1333"/>
            </a:lvl3pPr>
            <a:lvl4pPr>
              <a:defRPr sz="1333"/>
            </a:lvl4pPr>
            <a:lvl5pPr>
              <a:defRPr sz="1333"/>
            </a:lvl5pPr>
          </a:lstStyle>
          <a:p>
            <a:pPr lvl="0"/>
            <a:r>
              <a:rPr lang="en-US"/>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3" y="5160739"/>
            <a:ext cx="2614047" cy="778224"/>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3" y="4634277"/>
            <a:ext cx="2614047" cy="465789"/>
          </a:xfrm>
          <a:prstGeom prst="rect">
            <a:avLst/>
          </a:prstGeom>
        </p:spPr>
        <p:txBody>
          <a:bodyPr anchor="ctr"/>
          <a:lstStyle>
            <a:lvl1pPr marL="0" indent="0" algn="l">
              <a:lnSpc>
                <a:spcPct val="100000"/>
              </a:lnSpc>
              <a:buNone/>
              <a:defRPr sz="1867" b="1">
                <a:solidFill>
                  <a:schemeClr val="accent2"/>
                </a:solidFill>
              </a:defRPr>
            </a:lvl1pPr>
            <a:lvl2pPr>
              <a:defRPr sz="1333"/>
            </a:lvl2pPr>
            <a:lvl3pPr>
              <a:defRPr sz="1333"/>
            </a:lvl3pPr>
            <a:lvl4pPr>
              <a:defRPr sz="1333"/>
            </a:lvl4pPr>
            <a:lvl5pPr>
              <a:defRPr sz="1333"/>
            </a:lvl5pPr>
          </a:lstStyle>
          <a:p>
            <a:pPr lvl="0"/>
            <a:r>
              <a:rPr lang="en-US"/>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7687162" y="844221"/>
            <a:ext cx="991891" cy="1284212"/>
          </a:xfrm>
          <a:prstGeom prst="rect">
            <a:avLst/>
          </a:prstGeom>
        </p:spPr>
        <p:txBody>
          <a:bodyPr anchor="ctr"/>
          <a:lstStyle>
            <a:lvl1pPr marL="0" indent="0" algn="ctr">
              <a:buNone/>
              <a:defRPr sz="7200" b="1">
                <a:solidFill>
                  <a:schemeClr val="bg1"/>
                </a:solidFill>
              </a:defRPr>
            </a:lvl1pPr>
            <a:lvl2pPr>
              <a:defRPr sz="1333"/>
            </a:lvl2pPr>
            <a:lvl3pPr>
              <a:defRPr sz="1333"/>
            </a:lvl3pPr>
            <a:lvl4pPr>
              <a:defRPr sz="1333"/>
            </a:lvl4pPr>
            <a:lvl5pPr>
              <a:defRPr sz="1333"/>
            </a:lvl5pPr>
          </a:lstStyle>
          <a:p>
            <a:pPr lvl="0"/>
            <a:r>
              <a:rPr lang="en-US"/>
              <a:t>1</a:t>
            </a:r>
            <a:endParaRPr lang="en-GB"/>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7687162" y="2748765"/>
            <a:ext cx="991891" cy="1284212"/>
          </a:xfrm>
          <a:prstGeom prst="rect">
            <a:avLst/>
          </a:prstGeom>
        </p:spPr>
        <p:txBody>
          <a:bodyPr anchor="ctr"/>
          <a:lstStyle>
            <a:lvl1pPr marL="0" indent="0" algn="ctr">
              <a:buNone/>
              <a:defRPr sz="7200" b="1">
                <a:solidFill>
                  <a:schemeClr val="bg1"/>
                </a:solidFill>
              </a:defRPr>
            </a:lvl1pPr>
            <a:lvl2pPr>
              <a:defRPr sz="1333"/>
            </a:lvl2pPr>
            <a:lvl3pPr>
              <a:defRPr sz="1333"/>
            </a:lvl3pPr>
            <a:lvl4pPr>
              <a:defRPr sz="1333"/>
            </a:lvl4pPr>
            <a:lvl5pPr>
              <a:defRPr sz="1333"/>
            </a:lvl5pPr>
          </a:lstStyle>
          <a:p>
            <a:pPr lvl="0"/>
            <a:r>
              <a:rPr lang="en-US"/>
              <a:t>2</a:t>
            </a:r>
            <a:endParaRPr lang="en-GB"/>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7687162" y="4654751"/>
            <a:ext cx="991891" cy="1284212"/>
          </a:xfrm>
          <a:prstGeom prst="rect">
            <a:avLst/>
          </a:prstGeom>
        </p:spPr>
        <p:txBody>
          <a:bodyPr anchor="ctr"/>
          <a:lstStyle>
            <a:lvl1pPr marL="0" indent="0" algn="ctr">
              <a:buNone/>
              <a:defRPr sz="7200" b="1">
                <a:solidFill>
                  <a:schemeClr val="bg1"/>
                </a:solidFill>
              </a:defRPr>
            </a:lvl1pPr>
            <a:lvl2pPr>
              <a:defRPr sz="1333"/>
            </a:lvl2pPr>
            <a:lvl3pPr>
              <a:defRPr sz="1333"/>
            </a:lvl3pPr>
            <a:lvl4pPr>
              <a:defRPr sz="1333"/>
            </a:lvl4pPr>
            <a:lvl5pPr>
              <a:defRPr sz="1333"/>
            </a:lvl5pPr>
          </a:lstStyle>
          <a:p>
            <a:pPr lvl="0"/>
            <a:r>
              <a:rPr lang="en-US"/>
              <a:t>3</a:t>
            </a:r>
            <a:endParaRPr lang="en-GB"/>
          </a:p>
        </p:txBody>
      </p:sp>
      <p:sp>
        <p:nvSpPr>
          <p:cNvPr id="29" name="Rectangle 28">
            <a:extLst>
              <a:ext uri="{FF2B5EF4-FFF2-40B4-BE49-F238E27FC236}">
                <a16:creationId xmlns:a16="http://schemas.microsoft.com/office/drawing/2014/main" id="{14B40E8F-75FD-744F-93AF-423AF3252C62}"/>
              </a:ext>
            </a:extLst>
          </p:cNvPr>
          <p:cNvSpPr/>
          <p:nvPr userDrawn="1"/>
        </p:nvSpPr>
        <p:spPr>
          <a:xfrm>
            <a:off x="215899" y="6463379"/>
            <a:ext cx="2479012" cy="276999"/>
          </a:xfrm>
          <a:prstGeom prst="rect">
            <a:avLst/>
          </a:prstGeom>
        </p:spPr>
        <p:txBody>
          <a:bodyPr wrap="none">
            <a:spAutoFit/>
          </a:bodyPr>
          <a:lstStyle/>
          <a:p>
            <a:pPr algn="l"/>
            <a:r>
              <a:rPr lang="en-US" sz="1200">
                <a:solidFill>
                  <a:schemeClr val="bg1"/>
                </a:solidFill>
              </a:rPr>
              <a:t>2020 © NTT ‘All Rights Reserved’</a:t>
            </a:r>
          </a:p>
        </p:txBody>
      </p:sp>
      <p:sp>
        <p:nvSpPr>
          <p:cNvPr id="30" name="Text Placeholder 2">
            <a:extLst>
              <a:ext uri="{FF2B5EF4-FFF2-40B4-BE49-F238E27FC236}">
                <a16:creationId xmlns:a16="http://schemas.microsoft.com/office/drawing/2014/main" id="{417966A2-9596-2049-A592-9249AD5D6FC2}"/>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31" name="Text Placeholder 2">
            <a:extLst>
              <a:ext uri="{FF2B5EF4-FFF2-40B4-BE49-F238E27FC236}">
                <a16:creationId xmlns:a16="http://schemas.microsoft.com/office/drawing/2014/main" id="{0E8DD765-7AAB-454B-B5AE-98ED84254A6E}"/>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spTree>
    <p:extLst>
      <p:ext uri="{BB962C8B-B14F-4D97-AF65-F5344CB8AC3E}">
        <p14:creationId xmlns:p14="http://schemas.microsoft.com/office/powerpoint/2010/main" val="11404424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7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4"/>
            <a:ext cx="8325613" cy="793751"/>
          </a:xfrm>
          <a:prstGeom prst="rect">
            <a:avLst/>
          </a:prstGeom>
        </p:spPr>
        <p:txBody>
          <a:bodyPr anchor="ctr"/>
          <a:lstStyle>
            <a:lvl1pPr>
              <a:defRPr sz="3199" b="1">
                <a:solidFill>
                  <a:schemeClr val="accent2"/>
                </a:solidFill>
                <a:latin typeface="Arial"/>
                <a:cs typeface="Arial"/>
              </a:defRPr>
            </a:lvl1pPr>
          </a:lstStyle>
          <a:p>
            <a:r>
              <a:rPr lang="en-US" altLang="ja-JP"/>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sp>
        <p:nvSpPr>
          <p:cNvPr id="13" name="Text Placeholder 2">
            <a:extLst>
              <a:ext uri="{FF2B5EF4-FFF2-40B4-BE49-F238E27FC236}">
                <a16:creationId xmlns:a16="http://schemas.microsoft.com/office/drawing/2014/main" id="{85F4C83D-6BA3-B04B-A3B2-E94C3B8DCF8B}"/>
              </a:ext>
              <a:ext uri="{C183D7F6-B498-43B3-948B-1728B52AA6E4}">
                <adec:decorative xmlns:adec="http://schemas.microsoft.com/office/drawing/2017/decorative" val="1"/>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4" name="Text Placeholder 2">
            <a:extLst>
              <a:ext uri="{FF2B5EF4-FFF2-40B4-BE49-F238E27FC236}">
                <a16:creationId xmlns:a16="http://schemas.microsoft.com/office/drawing/2014/main" id="{213459C4-7224-DC47-8A1C-147786A90B27}"/>
              </a:ext>
              <a:ext uri="{C183D7F6-B498-43B3-948B-1728B52AA6E4}">
                <adec:decorative xmlns:adec="http://schemas.microsoft.com/office/drawing/2017/decorative" val="0"/>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
        <p:nvSpPr>
          <p:cNvPr id="11" name="Rectangle 28">
            <a:extLst>
              <a:ext uri="{FF2B5EF4-FFF2-40B4-BE49-F238E27FC236}">
                <a16:creationId xmlns:a16="http://schemas.microsoft.com/office/drawing/2014/main" id="{8ABC7D15-9DC4-42FB-8991-3725CBACA7C2}"/>
              </a:ext>
              <a:ext uri="{C183D7F6-B498-43B3-948B-1728B52AA6E4}">
                <adec:decorative xmlns:adec="http://schemas.microsoft.com/office/drawing/2017/decorative" val="1"/>
              </a:ext>
            </a:extLst>
          </p:cNvPr>
          <p:cNvSpPr/>
          <p:nvPr userDrawn="1"/>
        </p:nvSpPr>
        <p:spPr>
          <a:xfrm>
            <a:off x="215899" y="6463379"/>
            <a:ext cx="2825582" cy="276999"/>
          </a:xfrm>
          <a:prstGeom prst="rect">
            <a:avLst/>
          </a:prstGeom>
        </p:spPr>
        <p:txBody>
          <a:bodyPr wrap="none">
            <a:spAutoFit/>
          </a:bodyPr>
          <a:lstStyle/>
          <a:p>
            <a:pPr algn="l"/>
            <a:r>
              <a:rPr lang="en-US" sz="1200"/>
              <a:t>© </a:t>
            </a:r>
            <a:fld id="{69F40DE9-7DE7-48BB-9640-7215F91CB808}" type="datetimeyyyy">
              <a:rPr lang="en-US" sz="1200" smtClean="0"/>
              <a:t>2025</a:t>
            </a:fld>
            <a:r>
              <a:rPr lang="en-US" sz="1200"/>
              <a:t> NTT DATA All Rights Reserved</a:t>
            </a:r>
          </a:p>
        </p:txBody>
      </p:sp>
      <p:grpSp>
        <p:nvGrpSpPr>
          <p:cNvPr id="2" name="Graphic 1">
            <a:extLst>
              <a:ext uri="{FF2B5EF4-FFF2-40B4-BE49-F238E27FC236}">
                <a16:creationId xmlns:a16="http://schemas.microsoft.com/office/drawing/2014/main" id="{536FB1CA-FBE4-B57C-B9BF-7BB04E763562}"/>
              </a:ext>
            </a:extLst>
          </p:cNvPr>
          <p:cNvGrpSpPr>
            <a:grpSpLocks noChangeAspect="1"/>
          </p:cNvGrpSpPr>
          <p:nvPr userDrawn="1"/>
        </p:nvGrpSpPr>
        <p:grpSpPr>
          <a:xfrm>
            <a:off x="9745735" y="361892"/>
            <a:ext cx="2112677" cy="432000"/>
            <a:chOff x="742975" y="460375"/>
            <a:chExt cx="2848777" cy="582517"/>
          </a:xfrm>
          <a:solidFill>
            <a:schemeClr val="accent2"/>
          </a:solidFill>
        </p:grpSpPr>
        <p:sp>
          <p:nvSpPr>
            <p:cNvPr id="3" name="Freeform 2">
              <a:extLst>
                <a:ext uri="{FF2B5EF4-FFF2-40B4-BE49-F238E27FC236}">
                  <a16:creationId xmlns:a16="http://schemas.microsoft.com/office/drawing/2014/main" id="{9C155833-D5AB-E472-D1B5-AD8AC528ABE4}"/>
                </a:ext>
              </a:extLst>
            </p:cNvPr>
            <p:cNvSpPr/>
            <p:nvPr/>
          </p:nvSpPr>
          <p:spPr>
            <a:xfrm>
              <a:off x="742975" y="460375"/>
              <a:ext cx="615371" cy="582517"/>
            </a:xfrm>
            <a:custGeom>
              <a:avLst/>
              <a:gdLst>
                <a:gd name="connsiteX0" fmla="*/ 307625 w 615371"/>
                <a:gd name="connsiteY0" fmla="*/ 506701 h 582517"/>
                <a:gd name="connsiteX1" fmla="*/ 75542 w 615371"/>
                <a:gd name="connsiteY1" fmla="*/ 273427 h 582517"/>
                <a:gd name="connsiteX2" fmla="*/ 229658 w 615371"/>
                <a:gd name="connsiteY2" fmla="*/ 75089 h 582517"/>
                <a:gd name="connsiteX3" fmla="*/ 178124 w 615371"/>
                <a:gd name="connsiteY3" fmla="*/ 198944 h 582517"/>
                <a:gd name="connsiteX4" fmla="*/ 307625 w 615371"/>
                <a:gd name="connsiteY4" fmla="*/ 331048 h 582517"/>
                <a:gd name="connsiteX5" fmla="*/ 437126 w 615371"/>
                <a:gd name="connsiteY5" fmla="*/ 198944 h 582517"/>
                <a:gd name="connsiteX6" fmla="*/ 385593 w 615371"/>
                <a:gd name="connsiteY6" fmla="*/ 75089 h 582517"/>
                <a:gd name="connsiteX7" fmla="*/ 539709 w 615371"/>
                <a:gd name="connsiteY7" fmla="*/ 273427 h 582517"/>
                <a:gd name="connsiteX8" fmla="*/ 307625 w 615371"/>
                <a:gd name="connsiteY8" fmla="*/ 506701 h 582517"/>
                <a:gd name="connsiteX9" fmla="*/ 307625 w 615371"/>
                <a:gd name="connsiteY9" fmla="*/ 94498 h 582517"/>
                <a:gd name="connsiteX10" fmla="*/ 362433 w 615371"/>
                <a:gd name="connsiteY10" fmla="*/ 195183 h 582517"/>
                <a:gd name="connsiteX11" fmla="*/ 307625 w 615371"/>
                <a:gd name="connsiteY11" fmla="*/ 255352 h 582517"/>
                <a:gd name="connsiteX12" fmla="*/ 252818 w 615371"/>
                <a:gd name="connsiteY12" fmla="*/ 195183 h 582517"/>
                <a:gd name="connsiteX13" fmla="*/ 307625 w 615371"/>
                <a:gd name="connsiteY13" fmla="*/ 94498 h 582517"/>
                <a:gd name="connsiteX14" fmla="*/ 382198 w 615371"/>
                <a:gd name="connsiteY14" fmla="*/ 0 h 582517"/>
                <a:gd name="connsiteX15" fmla="*/ 307625 w 615371"/>
                <a:gd name="connsiteY15" fmla="*/ 13950 h 582517"/>
                <a:gd name="connsiteX16" fmla="*/ 233174 w 615371"/>
                <a:gd name="connsiteY16" fmla="*/ 0 h 582517"/>
                <a:gd name="connsiteX17" fmla="*/ 0 w 615371"/>
                <a:gd name="connsiteY17" fmla="*/ 275004 h 582517"/>
                <a:gd name="connsiteX18" fmla="*/ 307625 w 615371"/>
                <a:gd name="connsiteY18" fmla="*/ 582518 h 582517"/>
                <a:gd name="connsiteX19" fmla="*/ 615372 w 615371"/>
                <a:gd name="connsiteY19" fmla="*/ 275004 h 582517"/>
                <a:gd name="connsiteX20" fmla="*/ 382198 w 615371"/>
                <a:gd name="connsiteY20" fmla="*/ 0 h 5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371" h="582517">
                  <a:moveTo>
                    <a:pt x="307625" y="506701"/>
                  </a:moveTo>
                  <a:cubicBezTo>
                    <a:pt x="180671" y="506701"/>
                    <a:pt x="75542" y="404439"/>
                    <a:pt x="75542" y="273427"/>
                  </a:cubicBezTo>
                  <a:cubicBezTo>
                    <a:pt x="75542" y="153818"/>
                    <a:pt x="161876" y="72057"/>
                    <a:pt x="229658" y="75089"/>
                  </a:cubicBezTo>
                  <a:cubicBezTo>
                    <a:pt x="197647" y="107114"/>
                    <a:pt x="178124" y="153818"/>
                    <a:pt x="178124" y="198944"/>
                  </a:cubicBezTo>
                  <a:cubicBezTo>
                    <a:pt x="178124" y="276581"/>
                    <a:pt x="239722" y="331048"/>
                    <a:pt x="307625" y="331048"/>
                  </a:cubicBezTo>
                  <a:cubicBezTo>
                    <a:pt x="375528" y="331048"/>
                    <a:pt x="437126" y="276581"/>
                    <a:pt x="437126" y="198944"/>
                  </a:cubicBezTo>
                  <a:cubicBezTo>
                    <a:pt x="437126" y="153696"/>
                    <a:pt x="417604" y="107114"/>
                    <a:pt x="385593" y="75089"/>
                  </a:cubicBezTo>
                  <a:cubicBezTo>
                    <a:pt x="453375" y="72057"/>
                    <a:pt x="539709" y="153818"/>
                    <a:pt x="539709" y="273427"/>
                  </a:cubicBezTo>
                  <a:cubicBezTo>
                    <a:pt x="539709" y="404560"/>
                    <a:pt x="434701" y="506701"/>
                    <a:pt x="307625" y="506701"/>
                  </a:cubicBezTo>
                  <a:moveTo>
                    <a:pt x="307625" y="94498"/>
                  </a:moveTo>
                  <a:cubicBezTo>
                    <a:pt x="331270" y="108570"/>
                    <a:pt x="362433" y="149329"/>
                    <a:pt x="362433" y="195183"/>
                  </a:cubicBezTo>
                  <a:cubicBezTo>
                    <a:pt x="362433" y="228907"/>
                    <a:pt x="340243" y="255352"/>
                    <a:pt x="307625" y="255352"/>
                  </a:cubicBezTo>
                  <a:cubicBezTo>
                    <a:pt x="275008" y="255352"/>
                    <a:pt x="252818" y="228786"/>
                    <a:pt x="252818" y="195183"/>
                  </a:cubicBezTo>
                  <a:cubicBezTo>
                    <a:pt x="252939" y="149208"/>
                    <a:pt x="284102" y="108449"/>
                    <a:pt x="307625" y="94498"/>
                  </a:cubicBezTo>
                  <a:moveTo>
                    <a:pt x="382198" y="0"/>
                  </a:moveTo>
                  <a:cubicBezTo>
                    <a:pt x="354430" y="0"/>
                    <a:pt x="327026" y="6065"/>
                    <a:pt x="307625" y="13950"/>
                  </a:cubicBezTo>
                  <a:cubicBezTo>
                    <a:pt x="288346" y="6065"/>
                    <a:pt x="260942" y="0"/>
                    <a:pt x="233174" y="0"/>
                  </a:cubicBezTo>
                  <a:cubicBezTo>
                    <a:pt x="110585" y="0"/>
                    <a:pt x="0" y="115970"/>
                    <a:pt x="0" y="275004"/>
                  </a:cubicBezTo>
                  <a:cubicBezTo>
                    <a:pt x="0" y="448352"/>
                    <a:pt x="141627" y="582518"/>
                    <a:pt x="307625" y="582518"/>
                  </a:cubicBezTo>
                  <a:cubicBezTo>
                    <a:pt x="473745" y="582518"/>
                    <a:pt x="615372" y="448473"/>
                    <a:pt x="615372" y="275004"/>
                  </a:cubicBezTo>
                  <a:cubicBezTo>
                    <a:pt x="615372" y="115970"/>
                    <a:pt x="504666" y="0"/>
                    <a:pt x="382198" y="0"/>
                  </a:cubicBezTo>
                </a:path>
              </a:pathLst>
            </a:custGeom>
            <a:grpFill/>
            <a:ln w="1212" cap="flat">
              <a:noFill/>
              <a:prstDash val="solid"/>
              <a:miter/>
            </a:ln>
          </p:spPr>
          <p:txBody>
            <a:bodyPr rtlCol="0" anchor="ctr"/>
            <a:lstStyle/>
            <a:p>
              <a:endParaRPr lang="en-US" sz="2551"/>
            </a:p>
          </p:txBody>
        </p:sp>
        <p:sp>
          <p:nvSpPr>
            <p:cNvPr id="4" name="Freeform 3">
              <a:extLst>
                <a:ext uri="{FF2B5EF4-FFF2-40B4-BE49-F238E27FC236}">
                  <a16:creationId xmlns:a16="http://schemas.microsoft.com/office/drawing/2014/main" id="{B72E576A-4493-00B9-90CB-01F59EC22047}"/>
                </a:ext>
              </a:extLst>
            </p:cNvPr>
            <p:cNvSpPr/>
            <p:nvPr/>
          </p:nvSpPr>
          <p:spPr>
            <a:xfrm>
              <a:off x="1801414" y="593085"/>
              <a:ext cx="261426" cy="301084"/>
            </a:xfrm>
            <a:custGeom>
              <a:avLst/>
              <a:gdLst>
                <a:gd name="connsiteX0" fmla="*/ 0 w 261426"/>
                <a:gd name="connsiteY0" fmla="*/ 0 h 301084"/>
                <a:gd name="connsiteX1" fmla="*/ 0 w 261426"/>
                <a:gd name="connsiteY1" fmla="*/ 63322 h 301084"/>
                <a:gd name="connsiteX2" fmla="*/ 96519 w 261426"/>
                <a:gd name="connsiteY2" fmla="*/ 63322 h 301084"/>
                <a:gd name="connsiteX3" fmla="*/ 96519 w 261426"/>
                <a:gd name="connsiteY3" fmla="*/ 301085 h 301084"/>
                <a:gd name="connsiteX4" fmla="*/ 164908 w 261426"/>
                <a:gd name="connsiteY4" fmla="*/ 301085 h 301084"/>
                <a:gd name="connsiteX5" fmla="*/ 164908 w 261426"/>
                <a:gd name="connsiteY5" fmla="*/ 63322 h 301084"/>
                <a:gd name="connsiteX6" fmla="*/ 261427 w 261426"/>
                <a:gd name="connsiteY6" fmla="*/ 63322 h 301084"/>
                <a:gd name="connsiteX7" fmla="*/ 261427 w 261426"/>
                <a:gd name="connsiteY7" fmla="*/ 0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26" h="301084">
                  <a:moveTo>
                    <a:pt x="0" y="0"/>
                  </a:moveTo>
                  <a:lnTo>
                    <a:pt x="0" y="63322"/>
                  </a:lnTo>
                  <a:lnTo>
                    <a:pt x="96519" y="63322"/>
                  </a:lnTo>
                  <a:lnTo>
                    <a:pt x="96519" y="301085"/>
                  </a:lnTo>
                  <a:lnTo>
                    <a:pt x="164908" y="301085"/>
                  </a:lnTo>
                  <a:lnTo>
                    <a:pt x="164908" y="63322"/>
                  </a:lnTo>
                  <a:lnTo>
                    <a:pt x="261427" y="63322"/>
                  </a:lnTo>
                  <a:lnTo>
                    <a:pt x="261427" y="0"/>
                  </a:lnTo>
                  <a:close/>
                </a:path>
              </a:pathLst>
            </a:custGeom>
            <a:grpFill/>
            <a:ln w="1212" cap="flat">
              <a:noFill/>
              <a:prstDash val="solid"/>
              <a:miter/>
            </a:ln>
          </p:spPr>
          <p:txBody>
            <a:bodyPr rtlCol="0" anchor="ctr"/>
            <a:lstStyle/>
            <a:p>
              <a:endParaRPr lang="en-US" sz="2551"/>
            </a:p>
          </p:txBody>
        </p:sp>
        <p:sp>
          <p:nvSpPr>
            <p:cNvPr id="6" name="Freeform 5">
              <a:extLst>
                <a:ext uri="{FF2B5EF4-FFF2-40B4-BE49-F238E27FC236}">
                  <a16:creationId xmlns:a16="http://schemas.microsoft.com/office/drawing/2014/main" id="{42C0E94C-8BC9-6D17-2037-264466B38027}"/>
                </a:ext>
              </a:extLst>
            </p:cNvPr>
            <p:cNvSpPr/>
            <p:nvPr/>
          </p:nvSpPr>
          <p:spPr>
            <a:xfrm>
              <a:off x="2738356" y="593085"/>
              <a:ext cx="285678" cy="300963"/>
            </a:xfrm>
            <a:custGeom>
              <a:avLst/>
              <a:gdLst>
                <a:gd name="connsiteX0" fmla="*/ 89123 w 285678"/>
                <a:gd name="connsiteY0" fmla="*/ 236671 h 300963"/>
                <a:gd name="connsiteX1" fmla="*/ 67176 w 285678"/>
                <a:gd name="connsiteY1" fmla="*/ 205616 h 300963"/>
                <a:gd name="connsiteX2" fmla="*/ 89123 w 285678"/>
                <a:gd name="connsiteY2" fmla="*/ 175289 h 300963"/>
                <a:gd name="connsiteX3" fmla="*/ 218018 w 285678"/>
                <a:gd name="connsiteY3" fmla="*/ 175289 h 300963"/>
                <a:gd name="connsiteX4" fmla="*/ 218018 w 285678"/>
                <a:gd name="connsiteY4" fmla="*/ 236792 h 300963"/>
                <a:gd name="connsiteX5" fmla="*/ 89123 w 285678"/>
                <a:gd name="connsiteY5" fmla="*/ 236792 h 300963"/>
                <a:gd name="connsiteX6" fmla="*/ 188310 w 285678"/>
                <a:gd name="connsiteY6" fmla="*/ 0 h 300963"/>
                <a:gd name="connsiteX7" fmla="*/ 16127 w 285678"/>
                <a:gd name="connsiteY7" fmla="*/ 0 h 300963"/>
                <a:gd name="connsiteX8" fmla="*/ 16127 w 285678"/>
                <a:gd name="connsiteY8" fmla="*/ 63808 h 300963"/>
                <a:gd name="connsiteX9" fmla="*/ 183702 w 285678"/>
                <a:gd name="connsiteY9" fmla="*/ 63808 h 300963"/>
                <a:gd name="connsiteX10" fmla="*/ 217896 w 285678"/>
                <a:gd name="connsiteY10" fmla="*/ 103839 h 300963"/>
                <a:gd name="connsiteX11" fmla="*/ 217896 w 285678"/>
                <a:gd name="connsiteY11" fmla="*/ 114514 h 300963"/>
                <a:gd name="connsiteX12" fmla="*/ 79059 w 285678"/>
                <a:gd name="connsiteY12" fmla="*/ 114514 h 300963"/>
                <a:gd name="connsiteX13" fmla="*/ 0 w 285678"/>
                <a:gd name="connsiteY13" fmla="*/ 200642 h 300963"/>
                <a:gd name="connsiteX14" fmla="*/ 0 w 285678"/>
                <a:gd name="connsiteY14" fmla="*/ 214835 h 300963"/>
                <a:gd name="connsiteX15" fmla="*/ 81969 w 285678"/>
                <a:gd name="connsiteY15" fmla="*/ 300963 h 300963"/>
                <a:gd name="connsiteX16" fmla="*/ 285678 w 285678"/>
                <a:gd name="connsiteY16" fmla="*/ 300963 h 300963"/>
                <a:gd name="connsiteX17" fmla="*/ 285678 w 285678"/>
                <a:gd name="connsiteY17" fmla="*/ 103111 h 300963"/>
                <a:gd name="connsiteX18" fmla="*/ 188310 w 285678"/>
                <a:gd name="connsiteY18" fmla="*/ 0 h 30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78" h="300963">
                  <a:moveTo>
                    <a:pt x="89123" y="236671"/>
                  </a:moveTo>
                  <a:cubicBezTo>
                    <a:pt x="78816" y="236671"/>
                    <a:pt x="67176" y="231333"/>
                    <a:pt x="67176" y="205616"/>
                  </a:cubicBezTo>
                  <a:cubicBezTo>
                    <a:pt x="67176" y="179777"/>
                    <a:pt x="78695" y="175289"/>
                    <a:pt x="89123" y="175289"/>
                  </a:cubicBezTo>
                  <a:lnTo>
                    <a:pt x="218018" y="175289"/>
                  </a:lnTo>
                  <a:lnTo>
                    <a:pt x="218018" y="236792"/>
                  </a:lnTo>
                  <a:lnTo>
                    <a:pt x="89123" y="236792"/>
                  </a:lnTo>
                  <a:close/>
                  <a:moveTo>
                    <a:pt x="188310" y="0"/>
                  </a:moveTo>
                  <a:lnTo>
                    <a:pt x="16127" y="0"/>
                  </a:lnTo>
                  <a:lnTo>
                    <a:pt x="16127" y="63808"/>
                  </a:lnTo>
                  <a:lnTo>
                    <a:pt x="183702" y="63808"/>
                  </a:lnTo>
                  <a:cubicBezTo>
                    <a:pt x="208317" y="63808"/>
                    <a:pt x="217896" y="75089"/>
                    <a:pt x="217896" y="103839"/>
                  </a:cubicBezTo>
                  <a:lnTo>
                    <a:pt x="217896" y="114514"/>
                  </a:lnTo>
                  <a:lnTo>
                    <a:pt x="79059" y="114514"/>
                  </a:lnTo>
                  <a:cubicBezTo>
                    <a:pt x="26313" y="114514"/>
                    <a:pt x="0" y="140959"/>
                    <a:pt x="0" y="200642"/>
                  </a:cubicBezTo>
                  <a:lnTo>
                    <a:pt x="0" y="214835"/>
                  </a:lnTo>
                  <a:cubicBezTo>
                    <a:pt x="0" y="276217"/>
                    <a:pt x="27283" y="300963"/>
                    <a:pt x="81969" y="300963"/>
                  </a:cubicBezTo>
                  <a:lnTo>
                    <a:pt x="285678" y="300963"/>
                  </a:lnTo>
                  <a:lnTo>
                    <a:pt x="285678" y="103111"/>
                  </a:lnTo>
                  <a:cubicBezTo>
                    <a:pt x="285678" y="27294"/>
                    <a:pt x="260578" y="0"/>
                    <a:pt x="188310" y="0"/>
                  </a:cubicBezTo>
                </a:path>
              </a:pathLst>
            </a:custGeom>
            <a:grpFill/>
            <a:ln w="1212" cap="flat">
              <a:noFill/>
              <a:prstDash val="solid"/>
              <a:miter/>
            </a:ln>
          </p:spPr>
          <p:txBody>
            <a:bodyPr rtlCol="0" anchor="ctr"/>
            <a:lstStyle/>
            <a:p>
              <a:endParaRPr lang="en-US" sz="2551"/>
            </a:p>
          </p:txBody>
        </p:sp>
        <p:sp>
          <p:nvSpPr>
            <p:cNvPr id="12" name="Freeform 11">
              <a:extLst>
                <a:ext uri="{FF2B5EF4-FFF2-40B4-BE49-F238E27FC236}">
                  <a16:creationId xmlns:a16="http://schemas.microsoft.com/office/drawing/2014/main" id="{1772FD35-815A-FDCB-2034-14AACECEC872}"/>
                </a:ext>
              </a:extLst>
            </p:cNvPr>
            <p:cNvSpPr/>
            <p:nvPr/>
          </p:nvSpPr>
          <p:spPr>
            <a:xfrm>
              <a:off x="3306074" y="593085"/>
              <a:ext cx="285677" cy="300963"/>
            </a:xfrm>
            <a:custGeom>
              <a:avLst/>
              <a:gdLst>
                <a:gd name="connsiteX0" fmla="*/ 89001 w 285677"/>
                <a:gd name="connsiteY0" fmla="*/ 236671 h 300963"/>
                <a:gd name="connsiteX1" fmla="*/ 67054 w 285677"/>
                <a:gd name="connsiteY1" fmla="*/ 205616 h 300963"/>
                <a:gd name="connsiteX2" fmla="*/ 89001 w 285677"/>
                <a:gd name="connsiteY2" fmla="*/ 175289 h 300963"/>
                <a:gd name="connsiteX3" fmla="*/ 217896 w 285677"/>
                <a:gd name="connsiteY3" fmla="*/ 175289 h 300963"/>
                <a:gd name="connsiteX4" fmla="*/ 217896 w 285677"/>
                <a:gd name="connsiteY4" fmla="*/ 236792 h 300963"/>
                <a:gd name="connsiteX5" fmla="*/ 89001 w 285677"/>
                <a:gd name="connsiteY5" fmla="*/ 236792 h 300963"/>
                <a:gd name="connsiteX6" fmla="*/ 188189 w 285677"/>
                <a:gd name="connsiteY6" fmla="*/ 0 h 300963"/>
                <a:gd name="connsiteX7" fmla="*/ 16127 w 285677"/>
                <a:gd name="connsiteY7" fmla="*/ 0 h 300963"/>
                <a:gd name="connsiteX8" fmla="*/ 16127 w 285677"/>
                <a:gd name="connsiteY8" fmla="*/ 63808 h 300963"/>
                <a:gd name="connsiteX9" fmla="*/ 183702 w 285677"/>
                <a:gd name="connsiteY9" fmla="*/ 63808 h 300963"/>
                <a:gd name="connsiteX10" fmla="*/ 217896 w 285677"/>
                <a:gd name="connsiteY10" fmla="*/ 103839 h 300963"/>
                <a:gd name="connsiteX11" fmla="*/ 217896 w 285677"/>
                <a:gd name="connsiteY11" fmla="*/ 114514 h 300963"/>
                <a:gd name="connsiteX12" fmla="*/ 79059 w 285677"/>
                <a:gd name="connsiteY12" fmla="*/ 114514 h 300963"/>
                <a:gd name="connsiteX13" fmla="*/ 0 w 285677"/>
                <a:gd name="connsiteY13" fmla="*/ 200642 h 300963"/>
                <a:gd name="connsiteX14" fmla="*/ 0 w 285677"/>
                <a:gd name="connsiteY14" fmla="*/ 214835 h 300963"/>
                <a:gd name="connsiteX15" fmla="*/ 81969 w 285677"/>
                <a:gd name="connsiteY15" fmla="*/ 300963 h 300963"/>
                <a:gd name="connsiteX16" fmla="*/ 285678 w 285677"/>
                <a:gd name="connsiteY16" fmla="*/ 300963 h 300963"/>
                <a:gd name="connsiteX17" fmla="*/ 285678 w 285677"/>
                <a:gd name="connsiteY17" fmla="*/ 103111 h 300963"/>
                <a:gd name="connsiteX18" fmla="*/ 188189 w 285677"/>
                <a:gd name="connsiteY18" fmla="*/ 0 h 30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77" h="300963">
                  <a:moveTo>
                    <a:pt x="89001" y="236671"/>
                  </a:moveTo>
                  <a:cubicBezTo>
                    <a:pt x="78695" y="236671"/>
                    <a:pt x="67054" y="231333"/>
                    <a:pt x="67054" y="205616"/>
                  </a:cubicBezTo>
                  <a:cubicBezTo>
                    <a:pt x="67054" y="179777"/>
                    <a:pt x="78574" y="175289"/>
                    <a:pt x="89001" y="175289"/>
                  </a:cubicBezTo>
                  <a:lnTo>
                    <a:pt x="217896" y="175289"/>
                  </a:lnTo>
                  <a:lnTo>
                    <a:pt x="217896" y="236792"/>
                  </a:lnTo>
                  <a:lnTo>
                    <a:pt x="89001" y="236792"/>
                  </a:lnTo>
                  <a:close/>
                  <a:moveTo>
                    <a:pt x="188189" y="0"/>
                  </a:moveTo>
                  <a:lnTo>
                    <a:pt x="16127" y="0"/>
                  </a:lnTo>
                  <a:lnTo>
                    <a:pt x="16127" y="63808"/>
                  </a:lnTo>
                  <a:lnTo>
                    <a:pt x="183702" y="63808"/>
                  </a:lnTo>
                  <a:cubicBezTo>
                    <a:pt x="208317" y="63808"/>
                    <a:pt x="217896" y="75089"/>
                    <a:pt x="217896" y="103839"/>
                  </a:cubicBezTo>
                  <a:cubicBezTo>
                    <a:pt x="217896" y="103960"/>
                    <a:pt x="217896" y="111967"/>
                    <a:pt x="217896" y="114514"/>
                  </a:cubicBezTo>
                  <a:lnTo>
                    <a:pt x="79059" y="114514"/>
                  </a:lnTo>
                  <a:cubicBezTo>
                    <a:pt x="26312" y="114514"/>
                    <a:pt x="0" y="140959"/>
                    <a:pt x="0" y="200642"/>
                  </a:cubicBezTo>
                  <a:lnTo>
                    <a:pt x="0" y="214835"/>
                  </a:lnTo>
                  <a:cubicBezTo>
                    <a:pt x="0" y="276217"/>
                    <a:pt x="27283" y="300963"/>
                    <a:pt x="81969" y="300963"/>
                  </a:cubicBezTo>
                  <a:lnTo>
                    <a:pt x="285678" y="300963"/>
                  </a:lnTo>
                  <a:lnTo>
                    <a:pt x="285678" y="103111"/>
                  </a:lnTo>
                  <a:cubicBezTo>
                    <a:pt x="285557" y="27294"/>
                    <a:pt x="260457" y="0"/>
                    <a:pt x="188189" y="0"/>
                  </a:cubicBezTo>
                </a:path>
              </a:pathLst>
            </a:custGeom>
            <a:grpFill/>
            <a:ln w="1212" cap="flat">
              <a:noFill/>
              <a:prstDash val="solid"/>
              <a:miter/>
            </a:ln>
          </p:spPr>
          <p:txBody>
            <a:bodyPr rtlCol="0" anchor="ctr"/>
            <a:lstStyle/>
            <a:p>
              <a:endParaRPr lang="en-US" sz="2551"/>
            </a:p>
          </p:txBody>
        </p:sp>
        <p:sp>
          <p:nvSpPr>
            <p:cNvPr id="15" name="Freeform 14">
              <a:extLst>
                <a:ext uri="{FF2B5EF4-FFF2-40B4-BE49-F238E27FC236}">
                  <a16:creationId xmlns:a16="http://schemas.microsoft.com/office/drawing/2014/main" id="{1F5AAEB9-603B-443B-D748-C7A4650AE064}"/>
                </a:ext>
              </a:extLst>
            </p:cNvPr>
            <p:cNvSpPr/>
            <p:nvPr/>
          </p:nvSpPr>
          <p:spPr>
            <a:xfrm>
              <a:off x="2084667" y="593085"/>
              <a:ext cx="261426" cy="301084"/>
            </a:xfrm>
            <a:custGeom>
              <a:avLst/>
              <a:gdLst>
                <a:gd name="connsiteX0" fmla="*/ 0 w 261426"/>
                <a:gd name="connsiteY0" fmla="*/ 0 h 301084"/>
                <a:gd name="connsiteX1" fmla="*/ 0 w 261426"/>
                <a:gd name="connsiteY1" fmla="*/ 63322 h 301084"/>
                <a:gd name="connsiteX2" fmla="*/ 96519 w 261426"/>
                <a:gd name="connsiteY2" fmla="*/ 63322 h 301084"/>
                <a:gd name="connsiteX3" fmla="*/ 96519 w 261426"/>
                <a:gd name="connsiteY3" fmla="*/ 301085 h 301084"/>
                <a:gd name="connsiteX4" fmla="*/ 164908 w 261426"/>
                <a:gd name="connsiteY4" fmla="*/ 301085 h 301084"/>
                <a:gd name="connsiteX5" fmla="*/ 164908 w 261426"/>
                <a:gd name="connsiteY5" fmla="*/ 63322 h 301084"/>
                <a:gd name="connsiteX6" fmla="*/ 261427 w 261426"/>
                <a:gd name="connsiteY6" fmla="*/ 63322 h 301084"/>
                <a:gd name="connsiteX7" fmla="*/ 261427 w 261426"/>
                <a:gd name="connsiteY7" fmla="*/ 0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26" h="301084">
                  <a:moveTo>
                    <a:pt x="0" y="0"/>
                  </a:moveTo>
                  <a:lnTo>
                    <a:pt x="0" y="63322"/>
                  </a:lnTo>
                  <a:lnTo>
                    <a:pt x="96519" y="63322"/>
                  </a:lnTo>
                  <a:lnTo>
                    <a:pt x="96519" y="301085"/>
                  </a:lnTo>
                  <a:lnTo>
                    <a:pt x="164908" y="301085"/>
                  </a:lnTo>
                  <a:lnTo>
                    <a:pt x="164908" y="63322"/>
                  </a:lnTo>
                  <a:lnTo>
                    <a:pt x="261427" y="63322"/>
                  </a:lnTo>
                  <a:lnTo>
                    <a:pt x="261427" y="0"/>
                  </a:lnTo>
                  <a:close/>
                </a:path>
              </a:pathLst>
            </a:custGeom>
            <a:grpFill/>
            <a:ln w="1212" cap="flat">
              <a:noFill/>
              <a:prstDash val="solid"/>
              <a:miter/>
            </a:ln>
          </p:spPr>
          <p:txBody>
            <a:bodyPr rtlCol="0" anchor="ctr"/>
            <a:lstStyle/>
            <a:p>
              <a:endParaRPr lang="en-US" sz="2551"/>
            </a:p>
          </p:txBody>
        </p:sp>
        <p:sp>
          <p:nvSpPr>
            <p:cNvPr id="16" name="Freeform 15">
              <a:extLst>
                <a:ext uri="{FF2B5EF4-FFF2-40B4-BE49-F238E27FC236}">
                  <a16:creationId xmlns:a16="http://schemas.microsoft.com/office/drawing/2014/main" id="{F2C9223A-3620-5053-6150-F804309C1E8B}"/>
                </a:ext>
              </a:extLst>
            </p:cNvPr>
            <p:cNvSpPr/>
            <p:nvPr/>
          </p:nvSpPr>
          <p:spPr>
            <a:xfrm>
              <a:off x="3037736" y="593085"/>
              <a:ext cx="261427" cy="301084"/>
            </a:xfrm>
            <a:custGeom>
              <a:avLst/>
              <a:gdLst>
                <a:gd name="connsiteX0" fmla="*/ 0 w 261427"/>
                <a:gd name="connsiteY0" fmla="*/ 0 h 301084"/>
                <a:gd name="connsiteX1" fmla="*/ 0 w 261427"/>
                <a:gd name="connsiteY1" fmla="*/ 63322 h 301084"/>
                <a:gd name="connsiteX2" fmla="*/ 96519 w 261427"/>
                <a:gd name="connsiteY2" fmla="*/ 63322 h 301084"/>
                <a:gd name="connsiteX3" fmla="*/ 96519 w 261427"/>
                <a:gd name="connsiteY3" fmla="*/ 301085 h 301084"/>
                <a:gd name="connsiteX4" fmla="*/ 164908 w 261427"/>
                <a:gd name="connsiteY4" fmla="*/ 301085 h 301084"/>
                <a:gd name="connsiteX5" fmla="*/ 164908 w 261427"/>
                <a:gd name="connsiteY5" fmla="*/ 63322 h 301084"/>
                <a:gd name="connsiteX6" fmla="*/ 261427 w 261427"/>
                <a:gd name="connsiteY6" fmla="*/ 63322 h 301084"/>
                <a:gd name="connsiteX7" fmla="*/ 261427 w 261427"/>
                <a:gd name="connsiteY7" fmla="*/ 0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27" h="301084">
                  <a:moveTo>
                    <a:pt x="0" y="0"/>
                  </a:moveTo>
                  <a:lnTo>
                    <a:pt x="0" y="63322"/>
                  </a:lnTo>
                  <a:lnTo>
                    <a:pt x="96519" y="63322"/>
                  </a:lnTo>
                  <a:lnTo>
                    <a:pt x="96519" y="301085"/>
                  </a:lnTo>
                  <a:lnTo>
                    <a:pt x="164908" y="301085"/>
                  </a:lnTo>
                  <a:lnTo>
                    <a:pt x="164908" y="63322"/>
                  </a:lnTo>
                  <a:lnTo>
                    <a:pt x="261427" y="63322"/>
                  </a:lnTo>
                  <a:lnTo>
                    <a:pt x="261427" y="0"/>
                  </a:lnTo>
                  <a:close/>
                </a:path>
              </a:pathLst>
            </a:custGeom>
            <a:grpFill/>
            <a:ln w="1212" cap="flat">
              <a:noFill/>
              <a:prstDash val="solid"/>
              <a:miter/>
            </a:ln>
          </p:spPr>
          <p:txBody>
            <a:bodyPr rtlCol="0" anchor="ctr"/>
            <a:lstStyle/>
            <a:p>
              <a:endParaRPr lang="en-US" sz="2551"/>
            </a:p>
          </p:txBody>
        </p:sp>
        <p:sp>
          <p:nvSpPr>
            <p:cNvPr id="17" name="Freeform 16">
              <a:extLst>
                <a:ext uri="{FF2B5EF4-FFF2-40B4-BE49-F238E27FC236}">
                  <a16:creationId xmlns:a16="http://schemas.microsoft.com/office/drawing/2014/main" id="{7E120B7F-518F-2892-CD72-ABFE2CC30AB6}"/>
                </a:ext>
              </a:extLst>
            </p:cNvPr>
            <p:cNvSpPr/>
            <p:nvPr/>
          </p:nvSpPr>
          <p:spPr>
            <a:xfrm>
              <a:off x="2429154" y="592963"/>
              <a:ext cx="282646" cy="301084"/>
            </a:xfrm>
            <a:custGeom>
              <a:avLst/>
              <a:gdLst>
                <a:gd name="connsiteX0" fmla="*/ 212925 w 282646"/>
                <a:gd name="connsiteY0" fmla="*/ 197003 h 301084"/>
                <a:gd name="connsiteX1" fmla="*/ 178610 w 282646"/>
                <a:gd name="connsiteY1" fmla="*/ 237034 h 301084"/>
                <a:gd name="connsiteX2" fmla="*/ 68509 w 282646"/>
                <a:gd name="connsiteY2" fmla="*/ 237034 h 301084"/>
                <a:gd name="connsiteX3" fmla="*/ 68509 w 282646"/>
                <a:gd name="connsiteY3" fmla="*/ 64172 h 301084"/>
                <a:gd name="connsiteX4" fmla="*/ 178610 w 282646"/>
                <a:gd name="connsiteY4" fmla="*/ 64172 h 301084"/>
                <a:gd name="connsiteX5" fmla="*/ 212925 w 282646"/>
                <a:gd name="connsiteY5" fmla="*/ 104203 h 301084"/>
                <a:gd name="connsiteX6" fmla="*/ 212925 w 282646"/>
                <a:gd name="connsiteY6" fmla="*/ 197003 h 301084"/>
                <a:gd name="connsiteX7" fmla="*/ 282647 w 282646"/>
                <a:gd name="connsiteY7" fmla="*/ 195669 h 301084"/>
                <a:gd name="connsiteX8" fmla="*/ 282647 w 282646"/>
                <a:gd name="connsiteY8" fmla="*/ 105537 h 301084"/>
                <a:gd name="connsiteX9" fmla="*/ 183096 w 282646"/>
                <a:gd name="connsiteY9" fmla="*/ 0 h 301084"/>
                <a:gd name="connsiteX10" fmla="*/ 0 w 282646"/>
                <a:gd name="connsiteY10" fmla="*/ 0 h 301084"/>
                <a:gd name="connsiteX11" fmla="*/ 0 w 282646"/>
                <a:gd name="connsiteY11" fmla="*/ 301085 h 301084"/>
                <a:gd name="connsiteX12" fmla="*/ 186249 w 282646"/>
                <a:gd name="connsiteY12" fmla="*/ 301085 h 301084"/>
                <a:gd name="connsiteX13" fmla="*/ 282647 w 282646"/>
                <a:gd name="connsiteY13" fmla="*/ 195669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646" h="301084">
                  <a:moveTo>
                    <a:pt x="212925" y="197003"/>
                  </a:moveTo>
                  <a:cubicBezTo>
                    <a:pt x="212925" y="225874"/>
                    <a:pt x="203224" y="237034"/>
                    <a:pt x="178610" y="237034"/>
                  </a:cubicBezTo>
                  <a:lnTo>
                    <a:pt x="68509" y="237034"/>
                  </a:lnTo>
                  <a:lnTo>
                    <a:pt x="68509" y="64172"/>
                  </a:lnTo>
                  <a:lnTo>
                    <a:pt x="178610" y="64172"/>
                  </a:lnTo>
                  <a:cubicBezTo>
                    <a:pt x="203224" y="64172"/>
                    <a:pt x="212925" y="75332"/>
                    <a:pt x="212925" y="104203"/>
                  </a:cubicBezTo>
                  <a:lnTo>
                    <a:pt x="212925" y="197003"/>
                  </a:lnTo>
                  <a:close/>
                  <a:moveTo>
                    <a:pt x="282647" y="195669"/>
                  </a:moveTo>
                  <a:lnTo>
                    <a:pt x="282647" y="105537"/>
                  </a:lnTo>
                  <a:cubicBezTo>
                    <a:pt x="282647" y="26688"/>
                    <a:pt x="252090" y="0"/>
                    <a:pt x="183096" y="0"/>
                  </a:cubicBezTo>
                  <a:lnTo>
                    <a:pt x="0" y="0"/>
                  </a:lnTo>
                  <a:lnTo>
                    <a:pt x="0" y="301085"/>
                  </a:lnTo>
                  <a:lnTo>
                    <a:pt x="186249" y="301085"/>
                  </a:lnTo>
                  <a:cubicBezTo>
                    <a:pt x="259608" y="301085"/>
                    <a:pt x="282647" y="264693"/>
                    <a:pt x="282647" y="195669"/>
                  </a:cubicBezTo>
                </a:path>
              </a:pathLst>
            </a:custGeom>
            <a:grpFill/>
            <a:ln w="1212" cap="flat">
              <a:noFill/>
              <a:prstDash val="solid"/>
              <a:miter/>
            </a:ln>
          </p:spPr>
          <p:txBody>
            <a:bodyPr rtlCol="0" anchor="ctr"/>
            <a:lstStyle/>
            <a:p>
              <a:endParaRPr lang="en-US" sz="2551"/>
            </a:p>
          </p:txBody>
        </p:sp>
        <p:sp>
          <p:nvSpPr>
            <p:cNvPr id="18" name="Freeform 17">
              <a:extLst>
                <a:ext uri="{FF2B5EF4-FFF2-40B4-BE49-F238E27FC236}">
                  <a16:creationId xmlns:a16="http://schemas.microsoft.com/office/drawing/2014/main" id="{10E9A1F3-BA80-FDB5-1CAE-1B88DB382D28}"/>
                </a:ext>
              </a:extLst>
            </p:cNvPr>
            <p:cNvSpPr/>
            <p:nvPr/>
          </p:nvSpPr>
          <p:spPr>
            <a:xfrm>
              <a:off x="1481542" y="589809"/>
              <a:ext cx="296954" cy="307635"/>
            </a:xfrm>
            <a:custGeom>
              <a:avLst/>
              <a:gdLst>
                <a:gd name="connsiteX0" fmla="*/ 223474 w 296954"/>
                <a:gd name="connsiteY0" fmla="*/ 232667 h 307635"/>
                <a:gd name="connsiteX1" fmla="*/ 119558 w 296954"/>
                <a:gd name="connsiteY1" fmla="*/ 34330 h 307635"/>
                <a:gd name="connsiteX2" fmla="*/ 60992 w 296954"/>
                <a:gd name="connsiteY2" fmla="*/ 0 h 307635"/>
                <a:gd name="connsiteX3" fmla="*/ 0 w 296954"/>
                <a:gd name="connsiteY3" fmla="*/ 79456 h 307635"/>
                <a:gd name="connsiteX4" fmla="*/ 0 w 296954"/>
                <a:gd name="connsiteY4" fmla="*/ 304603 h 307635"/>
                <a:gd name="connsiteX5" fmla="*/ 67418 w 296954"/>
                <a:gd name="connsiteY5" fmla="*/ 304603 h 307635"/>
                <a:gd name="connsiteX6" fmla="*/ 67418 w 296954"/>
                <a:gd name="connsiteY6" fmla="*/ 116698 h 307635"/>
                <a:gd name="connsiteX7" fmla="*/ 66327 w 296954"/>
                <a:gd name="connsiteY7" fmla="*/ 79214 h 307635"/>
                <a:gd name="connsiteX8" fmla="*/ 68024 w 296954"/>
                <a:gd name="connsiteY8" fmla="*/ 71814 h 307635"/>
                <a:gd name="connsiteX9" fmla="*/ 73238 w 296954"/>
                <a:gd name="connsiteY9" fmla="*/ 74968 h 307635"/>
                <a:gd name="connsiteX10" fmla="*/ 177276 w 296954"/>
                <a:gd name="connsiteY10" fmla="*/ 273305 h 307635"/>
                <a:gd name="connsiteX11" fmla="*/ 235963 w 296954"/>
                <a:gd name="connsiteY11" fmla="*/ 307635 h 307635"/>
                <a:gd name="connsiteX12" fmla="*/ 296955 w 296954"/>
                <a:gd name="connsiteY12" fmla="*/ 228179 h 307635"/>
                <a:gd name="connsiteX13" fmla="*/ 296955 w 296954"/>
                <a:gd name="connsiteY13" fmla="*/ 3154 h 307635"/>
                <a:gd name="connsiteX14" fmla="*/ 229537 w 296954"/>
                <a:gd name="connsiteY14" fmla="*/ 3154 h 307635"/>
                <a:gd name="connsiteX15" fmla="*/ 229537 w 296954"/>
                <a:gd name="connsiteY15" fmla="*/ 190938 h 307635"/>
                <a:gd name="connsiteX16" fmla="*/ 230507 w 296954"/>
                <a:gd name="connsiteY16" fmla="*/ 228422 h 307635"/>
                <a:gd name="connsiteX17" fmla="*/ 228809 w 296954"/>
                <a:gd name="connsiteY17" fmla="*/ 235821 h 307635"/>
                <a:gd name="connsiteX18" fmla="*/ 223474 w 296954"/>
                <a:gd name="connsiteY18" fmla="*/ 232667 h 3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954" h="307635">
                  <a:moveTo>
                    <a:pt x="223474" y="232667"/>
                  </a:moveTo>
                  <a:cubicBezTo>
                    <a:pt x="222019" y="229877"/>
                    <a:pt x="130714" y="51798"/>
                    <a:pt x="119558" y="34330"/>
                  </a:cubicBezTo>
                  <a:cubicBezTo>
                    <a:pt x="106705" y="14072"/>
                    <a:pt x="90942" y="0"/>
                    <a:pt x="60992" y="0"/>
                  </a:cubicBezTo>
                  <a:cubicBezTo>
                    <a:pt x="33103" y="0"/>
                    <a:pt x="0" y="12373"/>
                    <a:pt x="0" y="79456"/>
                  </a:cubicBezTo>
                  <a:lnTo>
                    <a:pt x="0" y="304603"/>
                  </a:lnTo>
                  <a:lnTo>
                    <a:pt x="67418" y="304603"/>
                  </a:lnTo>
                  <a:lnTo>
                    <a:pt x="67418" y="116698"/>
                  </a:lnTo>
                  <a:cubicBezTo>
                    <a:pt x="67418" y="103233"/>
                    <a:pt x="66569" y="83217"/>
                    <a:pt x="66327" y="79214"/>
                  </a:cubicBezTo>
                  <a:cubicBezTo>
                    <a:pt x="66206" y="75938"/>
                    <a:pt x="66327" y="72784"/>
                    <a:pt x="68024" y="71814"/>
                  </a:cubicBezTo>
                  <a:cubicBezTo>
                    <a:pt x="69964" y="70722"/>
                    <a:pt x="71905" y="72542"/>
                    <a:pt x="73238" y="74968"/>
                  </a:cubicBezTo>
                  <a:cubicBezTo>
                    <a:pt x="74572" y="77515"/>
                    <a:pt x="159209" y="245041"/>
                    <a:pt x="177276" y="273305"/>
                  </a:cubicBezTo>
                  <a:cubicBezTo>
                    <a:pt x="190129" y="293564"/>
                    <a:pt x="205892" y="307635"/>
                    <a:pt x="235963" y="307635"/>
                  </a:cubicBezTo>
                  <a:cubicBezTo>
                    <a:pt x="263852" y="307635"/>
                    <a:pt x="296955" y="295262"/>
                    <a:pt x="296955" y="228179"/>
                  </a:cubicBezTo>
                  <a:lnTo>
                    <a:pt x="296955" y="3154"/>
                  </a:lnTo>
                  <a:lnTo>
                    <a:pt x="229537" y="3154"/>
                  </a:lnTo>
                  <a:lnTo>
                    <a:pt x="229537" y="190938"/>
                  </a:lnTo>
                  <a:cubicBezTo>
                    <a:pt x="229537" y="204403"/>
                    <a:pt x="230386" y="224419"/>
                    <a:pt x="230507" y="228422"/>
                  </a:cubicBezTo>
                  <a:cubicBezTo>
                    <a:pt x="230628" y="231697"/>
                    <a:pt x="230507" y="234851"/>
                    <a:pt x="228809" y="235821"/>
                  </a:cubicBezTo>
                  <a:cubicBezTo>
                    <a:pt x="226627" y="236913"/>
                    <a:pt x="224808" y="235094"/>
                    <a:pt x="223474" y="232667"/>
                  </a:cubicBezTo>
                </a:path>
              </a:pathLst>
            </a:custGeom>
            <a:grpFill/>
            <a:ln w="1212" cap="flat">
              <a:noFill/>
              <a:prstDash val="solid"/>
              <a:miter/>
            </a:ln>
          </p:spPr>
          <p:txBody>
            <a:bodyPr rtlCol="0" anchor="ctr"/>
            <a:lstStyle/>
            <a:p>
              <a:endParaRPr lang="en-US" sz="2551"/>
            </a:p>
          </p:txBody>
        </p:sp>
      </p:grpSp>
    </p:spTree>
    <p:extLst>
      <p:ext uri="{BB962C8B-B14F-4D97-AF65-F5344CB8AC3E}">
        <p14:creationId xmlns:p14="http://schemas.microsoft.com/office/powerpoint/2010/main" val="16451182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NTT_layout_option_3_column_white">
    <p:bg bwMode="ltGray">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C46D53-15E4-2C4F-9617-DD90C161B84F}"/>
              </a:ext>
            </a:extLst>
          </p:cNvPr>
          <p:cNvSpPr/>
          <p:nvPr userDrawn="1"/>
        </p:nvSpPr>
        <p:spPr>
          <a:xfrm>
            <a:off x="0" y="2772077"/>
            <a:ext cx="4064000" cy="4085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51"/>
          </a:p>
        </p:txBody>
      </p:sp>
      <p:sp>
        <p:nvSpPr>
          <p:cNvPr id="7" name="Rectangle 6">
            <a:extLst>
              <a:ext uri="{FF2B5EF4-FFF2-40B4-BE49-F238E27FC236}">
                <a16:creationId xmlns:a16="http://schemas.microsoft.com/office/drawing/2014/main" id="{D76A6DF1-0EBD-A441-B4B6-6E5DE055B9AB}"/>
              </a:ext>
            </a:extLst>
          </p:cNvPr>
          <p:cNvSpPr/>
          <p:nvPr userDrawn="1"/>
        </p:nvSpPr>
        <p:spPr>
          <a:xfrm>
            <a:off x="8128000" y="2772077"/>
            <a:ext cx="4064000" cy="40859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51"/>
          </a:p>
        </p:txBody>
      </p:sp>
      <p:sp>
        <p:nvSpPr>
          <p:cNvPr id="3" name="Picture Placeholder 2">
            <a:extLst>
              <a:ext uri="{FF2B5EF4-FFF2-40B4-BE49-F238E27FC236}">
                <a16:creationId xmlns:a16="http://schemas.microsoft.com/office/drawing/2014/main" id="{C00DBA51-2FC2-724F-8D23-DCE9E6E22D76}"/>
              </a:ext>
            </a:extLst>
          </p:cNvPr>
          <p:cNvSpPr>
            <a:spLocks noGrp="1"/>
          </p:cNvSpPr>
          <p:nvPr>
            <p:ph type="pic" sz="quarter" idx="10"/>
          </p:nvPr>
        </p:nvSpPr>
        <p:spPr>
          <a:xfrm>
            <a:off x="4064001" y="2772835"/>
            <a:ext cx="4064000" cy="4085167"/>
          </a:xfrm>
          <a:prstGeom prst="rect">
            <a:avLst/>
          </a:prstGeom>
        </p:spPr>
        <p:txBody>
          <a:bodyPr/>
          <a:lstStyle>
            <a:lvl1pPr>
              <a:defRPr>
                <a:solidFill>
                  <a:schemeClr val="tx1"/>
                </a:solidFill>
              </a:defRPr>
            </a:lvl1pPr>
          </a:lstStyle>
          <a:p>
            <a:r>
              <a:rPr lang="en-US"/>
              <a:t>Click icon to add picture</a:t>
            </a:r>
            <a:endParaRPr lang="en-GB"/>
          </a:p>
        </p:txBody>
      </p:sp>
      <p:sp>
        <p:nvSpPr>
          <p:cNvPr id="8" name="Triangle 7">
            <a:extLst>
              <a:ext uri="{FF2B5EF4-FFF2-40B4-BE49-F238E27FC236}">
                <a16:creationId xmlns:a16="http://schemas.microsoft.com/office/drawing/2014/main" id="{EAB5410C-0EC5-894D-9939-7D4BDEA3A33B}"/>
              </a:ext>
            </a:extLst>
          </p:cNvPr>
          <p:cNvSpPr/>
          <p:nvPr userDrawn="1"/>
        </p:nvSpPr>
        <p:spPr>
          <a:xfrm rot="10800000">
            <a:off x="5698157" y="2772074"/>
            <a:ext cx="795688" cy="2916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51">
              <a:solidFill>
                <a:schemeClr val="accent1"/>
              </a:solidFill>
            </a:endParaRPr>
          </a:p>
        </p:txBody>
      </p:sp>
      <p:sp>
        <p:nvSpPr>
          <p:cNvPr id="9" name="Title 4">
            <a:extLst>
              <a:ext uri="{FF2B5EF4-FFF2-40B4-BE49-F238E27FC236}">
                <a16:creationId xmlns:a16="http://schemas.microsoft.com/office/drawing/2014/main" id="{F2179386-8ECF-2247-89E5-B3685ECA1D57}"/>
              </a:ext>
            </a:extLst>
          </p:cNvPr>
          <p:cNvSpPr>
            <a:spLocks noGrp="1"/>
          </p:cNvSpPr>
          <p:nvPr>
            <p:ph type="title"/>
          </p:nvPr>
        </p:nvSpPr>
        <p:spPr>
          <a:xfrm>
            <a:off x="391599" y="705415"/>
            <a:ext cx="11408804" cy="631775"/>
          </a:xfrm>
          <a:prstGeom prst="rect">
            <a:avLst/>
          </a:prstGeom>
        </p:spPr>
        <p:txBody>
          <a:bodyPr anchor="ctr"/>
          <a:lstStyle>
            <a:lvl1pPr algn="ctr">
              <a:defRPr sz="3199" b="1">
                <a:solidFill>
                  <a:schemeClr val="accent2"/>
                </a:solidFill>
              </a:defRPr>
            </a:lvl1pPr>
          </a:lstStyle>
          <a:p>
            <a:r>
              <a:rPr lang="en-US"/>
              <a:t>Click to edit Master title style</a:t>
            </a:r>
            <a:endParaRPr lang="en-GB"/>
          </a:p>
        </p:txBody>
      </p:sp>
      <p:sp>
        <p:nvSpPr>
          <p:cNvPr id="10" name="Text Placeholder 6">
            <a:extLst>
              <a:ext uri="{FF2B5EF4-FFF2-40B4-BE49-F238E27FC236}">
                <a16:creationId xmlns:a16="http://schemas.microsoft.com/office/drawing/2014/main" id="{DDFBDF62-760F-2942-909D-906703D9C63F}"/>
              </a:ext>
            </a:extLst>
          </p:cNvPr>
          <p:cNvSpPr>
            <a:spLocks noGrp="1"/>
          </p:cNvSpPr>
          <p:nvPr>
            <p:ph type="body" sz="quarter" idx="16" hasCustomPrompt="1"/>
          </p:nvPr>
        </p:nvSpPr>
        <p:spPr>
          <a:xfrm>
            <a:off x="391599" y="1382760"/>
            <a:ext cx="11408804" cy="530055"/>
          </a:xfrm>
          <a:prstGeom prst="rect">
            <a:avLst/>
          </a:prstGeom>
        </p:spPr>
        <p:txBody>
          <a:bodyPr anchor="ctr"/>
          <a:lstStyle>
            <a:lvl1pPr marL="0" indent="0" algn="ctr">
              <a:buNone/>
              <a:defRPr sz="2400" b="1">
                <a:solidFill>
                  <a:schemeClr val="tx1"/>
                </a:solidFill>
              </a:defRPr>
            </a:lvl1pPr>
            <a:lvl2pPr>
              <a:defRPr sz="1333"/>
            </a:lvl2pPr>
            <a:lvl3pPr>
              <a:defRPr sz="1333"/>
            </a:lvl3pPr>
            <a:lvl4pPr>
              <a:defRPr sz="1333"/>
            </a:lvl4pPr>
            <a:lvl5pPr>
              <a:defRPr sz="1333"/>
            </a:lvl5pPr>
          </a:lstStyle>
          <a:p>
            <a:pPr lvl="0"/>
            <a:r>
              <a:rPr lang="en-US"/>
              <a:t>Click to edit Master title slide</a:t>
            </a:r>
            <a:endParaRPr lang="en-GB"/>
          </a:p>
        </p:txBody>
      </p:sp>
      <p:sp>
        <p:nvSpPr>
          <p:cNvPr id="11" name="Text Placeholder 6">
            <a:extLst>
              <a:ext uri="{FF2B5EF4-FFF2-40B4-BE49-F238E27FC236}">
                <a16:creationId xmlns:a16="http://schemas.microsoft.com/office/drawing/2014/main" id="{C3140292-BA2F-5F40-B51A-1F57E8E5304C}"/>
              </a:ext>
            </a:extLst>
          </p:cNvPr>
          <p:cNvSpPr>
            <a:spLocks noGrp="1"/>
          </p:cNvSpPr>
          <p:nvPr>
            <p:ph type="body" sz="quarter" idx="52"/>
          </p:nvPr>
        </p:nvSpPr>
        <p:spPr>
          <a:xfrm>
            <a:off x="539718" y="3598154"/>
            <a:ext cx="2707204" cy="718995"/>
          </a:xfrm>
          <a:prstGeom prst="rect">
            <a:avLst/>
          </a:prstGeom>
        </p:spPr>
        <p:txBody>
          <a:bodyPr/>
          <a:lstStyle>
            <a:lvl1pPr marL="0" indent="0" algn="ctr">
              <a:lnSpc>
                <a:spcPct val="100000"/>
              </a:lnSpc>
              <a:spcBef>
                <a:spcPts val="0"/>
              </a:spcBef>
              <a:spcAft>
                <a:spcPts val="0"/>
              </a:spcAft>
              <a:buNone/>
              <a:defRPr sz="1867" b="1">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
        <p:nvSpPr>
          <p:cNvPr id="12" name="Text Placeholder 6">
            <a:extLst>
              <a:ext uri="{FF2B5EF4-FFF2-40B4-BE49-F238E27FC236}">
                <a16:creationId xmlns:a16="http://schemas.microsoft.com/office/drawing/2014/main" id="{A1906DE7-FCBA-2C47-BF59-60B682EFAE70}"/>
              </a:ext>
            </a:extLst>
          </p:cNvPr>
          <p:cNvSpPr>
            <a:spLocks noGrp="1"/>
          </p:cNvSpPr>
          <p:nvPr>
            <p:ph type="body" sz="quarter" idx="72"/>
          </p:nvPr>
        </p:nvSpPr>
        <p:spPr>
          <a:xfrm>
            <a:off x="539718" y="4403996"/>
            <a:ext cx="2707188" cy="918901"/>
          </a:xfrm>
          <a:prstGeom prst="rect">
            <a:avLst/>
          </a:prstGeom>
        </p:spPr>
        <p:txBody>
          <a:bodyPr/>
          <a:lstStyle>
            <a:lvl1pPr marL="0" indent="0" algn="ctr">
              <a:buNone/>
              <a:defRPr sz="1467" b="0">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
        <p:nvSpPr>
          <p:cNvPr id="13" name="Text Placeholder 6">
            <a:extLst>
              <a:ext uri="{FF2B5EF4-FFF2-40B4-BE49-F238E27FC236}">
                <a16:creationId xmlns:a16="http://schemas.microsoft.com/office/drawing/2014/main" id="{703A3ACC-186F-804C-B70E-77B95DB72606}"/>
              </a:ext>
            </a:extLst>
          </p:cNvPr>
          <p:cNvSpPr>
            <a:spLocks noGrp="1"/>
          </p:cNvSpPr>
          <p:nvPr>
            <p:ph type="body" sz="quarter" idx="73"/>
          </p:nvPr>
        </p:nvSpPr>
        <p:spPr>
          <a:xfrm>
            <a:off x="4698887" y="3598154"/>
            <a:ext cx="2707204" cy="718995"/>
          </a:xfrm>
          <a:prstGeom prst="rect">
            <a:avLst/>
          </a:prstGeom>
        </p:spPr>
        <p:txBody>
          <a:bodyPr/>
          <a:lstStyle>
            <a:lvl1pPr marL="0" indent="0" algn="ctr">
              <a:lnSpc>
                <a:spcPct val="100000"/>
              </a:lnSpc>
              <a:spcBef>
                <a:spcPts val="0"/>
              </a:spcBef>
              <a:spcAft>
                <a:spcPts val="0"/>
              </a:spcAft>
              <a:buNone/>
              <a:defRPr sz="1867" b="1">
                <a:solidFill>
                  <a:schemeClr val="tx1"/>
                </a:solidFill>
              </a:defRPr>
            </a:lvl1pPr>
            <a:lvl2pPr>
              <a:defRPr sz="1333"/>
            </a:lvl2pPr>
            <a:lvl3pPr>
              <a:defRPr sz="1333"/>
            </a:lvl3pPr>
            <a:lvl4pPr>
              <a:defRPr sz="1333"/>
            </a:lvl4pPr>
            <a:lvl5pPr>
              <a:defRPr sz="1333"/>
            </a:lvl5pPr>
          </a:lstStyle>
          <a:p>
            <a:pPr lvl="0"/>
            <a:r>
              <a:rPr lang="en-US"/>
              <a:t>Click to edit Master text styles</a:t>
            </a:r>
          </a:p>
        </p:txBody>
      </p:sp>
      <p:sp>
        <p:nvSpPr>
          <p:cNvPr id="14" name="Text Placeholder 6">
            <a:extLst>
              <a:ext uri="{FF2B5EF4-FFF2-40B4-BE49-F238E27FC236}">
                <a16:creationId xmlns:a16="http://schemas.microsoft.com/office/drawing/2014/main" id="{89D664C2-EB15-B941-872E-C42459621D86}"/>
              </a:ext>
            </a:extLst>
          </p:cNvPr>
          <p:cNvSpPr>
            <a:spLocks noGrp="1"/>
          </p:cNvSpPr>
          <p:nvPr>
            <p:ph type="body" sz="quarter" idx="74"/>
          </p:nvPr>
        </p:nvSpPr>
        <p:spPr>
          <a:xfrm>
            <a:off x="4698887" y="4403996"/>
            <a:ext cx="2707188" cy="918901"/>
          </a:xfrm>
          <a:prstGeom prst="rect">
            <a:avLst/>
          </a:prstGeom>
        </p:spPr>
        <p:txBody>
          <a:bodyPr/>
          <a:lstStyle>
            <a:lvl1pPr marL="0" indent="0" algn="ctr">
              <a:buNone/>
              <a:defRPr sz="1467" b="0">
                <a:solidFill>
                  <a:schemeClr val="tx1"/>
                </a:solidFill>
              </a:defRPr>
            </a:lvl1pPr>
            <a:lvl2pPr>
              <a:defRPr sz="1333"/>
            </a:lvl2pPr>
            <a:lvl3pPr>
              <a:defRPr sz="1333"/>
            </a:lvl3pPr>
            <a:lvl4pPr>
              <a:defRPr sz="1333"/>
            </a:lvl4pPr>
            <a:lvl5pPr>
              <a:defRPr sz="1333"/>
            </a:lvl5pPr>
          </a:lstStyle>
          <a:p>
            <a:pPr lvl="0"/>
            <a:r>
              <a:rPr lang="en-US"/>
              <a:t>Click to edit Master text styles</a:t>
            </a:r>
          </a:p>
        </p:txBody>
      </p:sp>
      <p:sp>
        <p:nvSpPr>
          <p:cNvPr id="15" name="Text Placeholder 6">
            <a:extLst>
              <a:ext uri="{FF2B5EF4-FFF2-40B4-BE49-F238E27FC236}">
                <a16:creationId xmlns:a16="http://schemas.microsoft.com/office/drawing/2014/main" id="{6DE93A4A-D0D5-DC49-87BA-D7EEFBB11F57}"/>
              </a:ext>
            </a:extLst>
          </p:cNvPr>
          <p:cNvSpPr>
            <a:spLocks noGrp="1"/>
          </p:cNvSpPr>
          <p:nvPr>
            <p:ph type="body" sz="quarter" idx="75"/>
          </p:nvPr>
        </p:nvSpPr>
        <p:spPr>
          <a:xfrm>
            <a:off x="8811758" y="3598154"/>
            <a:ext cx="2707204" cy="718995"/>
          </a:xfrm>
          <a:prstGeom prst="rect">
            <a:avLst/>
          </a:prstGeom>
        </p:spPr>
        <p:txBody>
          <a:bodyPr/>
          <a:lstStyle>
            <a:lvl1pPr marL="0" indent="0" algn="ctr">
              <a:lnSpc>
                <a:spcPct val="100000"/>
              </a:lnSpc>
              <a:spcBef>
                <a:spcPts val="0"/>
              </a:spcBef>
              <a:spcAft>
                <a:spcPts val="0"/>
              </a:spcAft>
              <a:buNone/>
              <a:defRPr sz="1867" b="1">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
        <p:nvSpPr>
          <p:cNvPr id="16" name="Text Placeholder 6">
            <a:extLst>
              <a:ext uri="{FF2B5EF4-FFF2-40B4-BE49-F238E27FC236}">
                <a16:creationId xmlns:a16="http://schemas.microsoft.com/office/drawing/2014/main" id="{6FE70091-2CA3-B04B-AA23-9D30A96917CE}"/>
              </a:ext>
            </a:extLst>
          </p:cNvPr>
          <p:cNvSpPr>
            <a:spLocks noGrp="1"/>
          </p:cNvSpPr>
          <p:nvPr>
            <p:ph type="body" sz="quarter" idx="76"/>
          </p:nvPr>
        </p:nvSpPr>
        <p:spPr>
          <a:xfrm>
            <a:off x="8811758" y="4403996"/>
            <a:ext cx="2707188" cy="918901"/>
          </a:xfrm>
          <a:prstGeom prst="rect">
            <a:avLst/>
          </a:prstGeom>
        </p:spPr>
        <p:txBody>
          <a:bodyPr/>
          <a:lstStyle>
            <a:lvl1pPr marL="0" indent="0" algn="ctr">
              <a:buNone/>
              <a:defRPr sz="1467" b="0">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3397943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10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5"/>
            <a:ext cx="9770027" cy="793751"/>
          </a:xfrm>
          <a:prstGeom prst="rect">
            <a:avLst/>
          </a:prstGeom>
        </p:spPr>
        <p:txBody>
          <a:bodyPr anchor="ctr"/>
          <a:lstStyle>
            <a:lvl1pPr>
              <a:defRPr sz="3199" b="1">
                <a:solidFill>
                  <a:schemeClr val="accent2"/>
                </a:solidFill>
                <a:latin typeface="Arial"/>
                <a:cs typeface="Arial"/>
              </a:defRPr>
            </a:lvl1pPr>
          </a:lstStyle>
          <a:p>
            <a:r>
              <a:rPr lang="en-GB"/>
              <a:t>Click to edit Master title style</a:t>
            </a:r>
            <a:endParaRPr lang="en-ZA"/>
          </a:p>
        </p:txBody>
      </p:sp>
      <p:sp>
        <p:nvSpPr>
          <p:cNvPr id="8" name="Content Placeholder 2"/>
          <p:cNvSpPr>
            <a:spLocks noGrp="1"/>
          </p:cNvSpPr>
          <p:nvPr>
            <p:ph idx="1"/>
          </p:nvPr>
        </p:nvSpPr>
        <p:spPr>
          <a:xfrm>
            <a:off x="396696" y="1529027"/>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9" name="Text Placeholder 2">
            <a:extLst>
              <a:ext uri="{FF2B5EF4-FFF2-40B4-BE49-F238E27FC236}">
                <a16:creationId xmlns:a16="http://schemas.microsoft.com/office/drawing/2014/main" id="{A2FD43D3-9DCE-4E30-810E-E3C88EB6F7CF}"/>
              </a:ext>
            </a:extLst>
          </p:cNvPr>
          <p:cNvSpPr>
            <a:spLocks noGrp="1"/>
          </p:cNvSpPr>
          <p:nvPr>
            <p:ph type="body" sz="quarter" idx="10" hasCustomPrompt="1"/>
          </p:nvPr>
        </p:nvSpPr>
        <p:spPr>
          <a:xfrm>
            <a:off x="396694" y="6448608"/>
            <a:ext cx="6706073" cy="234949"/>
          </a:xfrm>
          <a:prstGeom prst="rect">
            <a:avLst/>
          </a:prstGeom>
        </p:spPr>
        <p:txBody>
          <a:bodyPr anchor="ctr"/>
          <a:lstStyle>
            <a:lvl1pPr marL="0" marR="0" indent="0" algn="l" defTabSz="1219024" rtl="0" eaLnBrk="1" fontAlgn="auto" latinLnBrk="0" hangingPunct="1">
              <a:lnSpc>
                <a:spcPct val="114000"/>
              </a:lnSpc>
              <a:spcBef>
                <a:spcPts val="800"/>
              </a:spcBef>
              <a:spcAft>
                <a:spcPts val="133"/>
              </a:spcAft>
              <a:buClrTx/>
              <a:buSzTx/>
              <a:buFont typeface="Arial" pitchFamily="34" charset="0"/>
              <a:buNone/>
              <a:tabLst/>
              <a:defRPr sz="1067">
                <a:solidFill>
                  <a:schemeClr val="tx1"/>
                </a:solidFill>
              </a:defRPr>
            </a:lvl1pPr>
          </a:lstStyle>
          <a:p>
            <a:pPr marL="0" marR="0" lvl="0" indent="0" algn="l" defTabSz="1219024" rtl="0" eaLnBrk="1" fontAlgn="auto" latinLnBrk="0" hangingPunct="1">
              <a:lnSpc>
                <a:spcPct val="114000"/>
              </a:lnSpc>
              <a:spcBef>
                <a:spcPts val="800"/>
              </a:spcBef>
              <a:spcAft>
                <a:spcPts val="133"/>
              </a:spcAft>
              <a:buClrTx/>
              <a:buSzTx/>
              <a:buFont typeface="Arial" pitchFamily="34" charset="0"/>
              <a:buNone/>
              <a:tabLst/>
              <a:defRPr/>
            </a:pPr>
            <a:r>
              <a:rPr lang="en-US" sz="1200">
                <a:latin typeface="Arial" panose="020B0604020202020204" pitchFamily="34" charset="0"/>
                <a:cs typeface="Arial" panose="020B0604020202020204" pitchFamily="34" charset="0"/>
              </a:rPr>
              <a:t>2020 (insert name of document), © NTT (Ltd or Inc as the case may be) ‘All Rights Reserved’.</a:t>
            </a:r>
          </a:p>
        </p:txBody>
      </p:sp>
      <p:sp>
        <p:nvSpPr>
          <p:cNvPr id="10" name="Rectangle 9"/>
          <p:cNvSpPr/>
          <p:nvPr userDrawn="1"/>
        </p:nvSpPr>
        <p:spPr>
          <a:xfrm>
            <a:off x="1" y="-868171"/>
            <a:ext cx="745067" cy="694267"/>
          </a:xfrm>
          <a:prstGeom prst="rect">
            <a:avLst/>
          </a:prstGeom>
          <a:solidFill>
            <a:srgbClr val="0072BC"/>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1" name="Rectangle 10"/>
          <p:cNvSpPr/>
          <p:nvPr userDrawn="1"/>
        </p:nvSpPr>
        <p:spPr>
          <a:xfrm>
            <a:off x="805393" y="-868171"/>
            <a:ext cx="745067" cy="694267"/>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2" name="Rectangle 11"/>
          <p:cNvSpPr/>
          <p:nvPr userDrawn="1"/>
        </p:nvSpPr>
        <p:spPr>
          <a:xfrm>
            <a:off x="1610785" y="-868171"/>
            <a:ext cx="745067" cy="694267"/>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3" name="Rectangle 12"/>
          <p:cNvSpPr/>
          <p:nvPr userDrawn="1"/>
        </p:nvSpPr>
        <p:spPr>
          <a:xfrm>
            <a:off x="2416177" y="-868171"/>
            <a:ext cx="745067" cy="694267"/>
          </a:xfrm>
          <a:prstGeom prst="rect">
            <a:avLst/>
          </a:prstGeom>
          <a:solidFill>
            <a:srgbClr val="DB3D2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4" name="Rectangle 13"/>
          <p:cNvSpPr/>
          <p:nvPr userDrawn="1"/>
        </p:nvSpPr>
        <p:spPr>
          <a:xfrm>
            <a:off x="3221568" y="-868171"/>
            <a:ext cx="745067" cy="694267"/>
          </a:xfrm>
          <a:prstGeom prst="rect">
            <a:avLst/>
          </a:prstGeom>
          <a:solidFill>
            <a:srgbClr val="C8C8C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5" name="Rectangle 14"/>
          <p:cNvSpPr/>
          <p:nvPr userDrawn="1"/>
        </p:nvSpPr>
        <p:spPr>
          <a:xfrm>
            <a:off x="4360333" y="-868171"/>
            <a:ext cx="743712" cy="694944"/>
          </a:xfrm>
          <a:prstGeom prst="rect">
            <a:avLst/>
          </a:prstGeom>
          <a:solidFill>
            <a:srgbClr val="BAD2E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6" name="Rectangle 15"/>
          <p:cNvSpPr/>
          <p:nvPr userDrawn="1"/>
        </p:nvSpPr>
        <p:spPr>
          <a:xfrm>
            <a:off x="5217936" y="-868171"/>
            <a:ext cx="743712" cy="694944"/>
          </a:xfrm>
          <a:prstGeom prst="rect">
            <a:avLst/>
          </a:prstGeom>
          <a:solidFill>
            <a:srgbClr val="C7E8E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7" name="Rectangle 16"/>
          <p:cNvSpPr/>
          <p:nvPr userDrawn="1"/>
        </p:nvSpPr>
        <p:spPr>
          <a:xfrm>
            <a:off x="6024739" y="-868171"/>
            <a:ext cx="743712" cy="694944"/>
          </a:xfrm>
          <a:prstGeom prst="rect">
            <a:avLst/>
          </a:prstGeom>
          <a:solidFill>
            <a:srgbClr val="FCD4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8" name="Rectangle 17"/>
          <p:cNvSpPr/>
          <p:nvPr userDrawn="1"/>
        </p:nvSpPr>
        <p:spPr>
          <a:xfrm>
            <a:off x="6831541" y="-868171"/>
            <a:ext cx="743712" cy="694944"/>
          </a:xfrm>
          <a:prstGeom prst="rect">
            <a:avLst/>
          </a:prstGeom>
          <a:solidFill>
            <a:srgbClr val="9ADCC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9" name="Rectangle 18"/>
          <p:cNvSpPr/>
          <p:nvPr userDrawn="1"/>
        </p:nvSpPr>
        <p:spPr>
          <a:xfrm>
            <a:off x="7916333" y="-868171"/>
            <a:ext cx="743712" cy="694944"/>
          </a:xfrm>
          <a:prstGeom prst="rect">
            <a:avLst/>
          </a:prstGeom>
          <a:solidFill>
            <a:srgbClr val="2CD5B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20" name="Rectangle 19"/>
          <p:cNvSpPr/>
          <p:nvPr userDrawn="1"/>
        </p:nvSpPr>
        <p:spPr>
          <a:xfrm>
            <a:off x="8761236" y="-868171"/>
            <a:ext cx="743712" cy="694944"/>
          </a:xfrm>
          <a:prstGeom prst="rect">
            <a:avLst/>
          </a:prstGeom>
          <a:solidFill>
            <a:srgbClr val="0FC8F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21" name="Rectangle 20"/>
          <p:cNvSpPr/>
          <p:nvPr userDrawn="1"/>
        </p:nvSpPr>
        <p:spPr>
          <a:xfrm>
            <a:off x="9568039" y="-868171"/>
            <a:ext cx="743712" cy="694944"/>
          </a:xfrm>
          <a:prstGeom prst="rect">
            <a:avLst/>
          </a:prstGeom>
          <a:solidFill>
            <a:srgbClr val="00197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22" name="Rectangle 21"/>
          <p:cNvSpPr/>
          <p:nvPr userDrawn="1"/>
        </p:nvSpPr>
        <p:spPr>
          <a:xfrm>
            <a:off x="10374841" y="-868171"/>
            <a:ext cx="743712" cy="694944"/>
          </a:xfrm>
          <a:prstGeom prst="rect">
            <a:avLst/>
          </a:prstGeom>
          <a:solidFill>
            <a:srgbClr val="00877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grpSp>
        <p:nvGrpSpPr>
          <p:cNvPr id="23" name="Group 22">
            <a:extLst>
              <a:ext uri="{FF2B5EF4-FFF2-40B4-BE49-F238E27FC236}">
                <a16:creationId xmlns:a16="http://schemas.microsoft.com/office/drawing/2014/main" id="{CA0A8983-95AA-DE4E-8AEC-20C6C1974DE2}"/>
              </a:ext>
            </a:extLst>
          </p:cNvPr>
          <p:cNvGrpSpPr/>
          <p:nvPr userDrawn="1"/>
        </p:nvGrpSpPr>
        <p:grpSpPr>
          <a:xfrm>
            <a:off x="12459416" y="649151"/>
            <a:ext cx="495371" cy="4927523"/>
            <a:chOff x="3651829" y="1042546"/>
            <a:chExt cx="371528" cy="3695642"/>
          </a:xfrm>
        </p:grpSpPr>
        <p:cxnSp>
          <p:nvCxnSpPr>
            <p:cNvPr id="24" name="Straight Connector 23">
              <a:extLst>
                <a:ext uri="{FF2B5EF4-FFF2-40B4-BE49-F238E27FC236}">
                  <a16:creationId xmlns:a16="http://schemas.microsoft.com/office/drawing/2014/main" id="{28368E24-3301-5346-B9B3-7530E928616B}"/>
                </a:ext>
              </a:extLst>
            </p:cNvPr>
            <p:cNvCxnSpPr/>
            <p:nvPr/>
          </p:nvCxnSpPr>
          <p:spPr>
            <a:xfrm>
              <a:off x="3826835" y="1042546"/>
              <a:ext cx="0" cy="345320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BD54A53-7926-E241-9B00-054852106496}"/>
                </a:ext>
              </a:extLst>
            </p:cNvPr>
            <p:cNvSpPr/>
            <p:nvPr/>
          </p:nvSpPr>
          <p:spPr>
            <a:xfrm>
              <a:off x="3651829" y="1042546"/>
              <a:ext cx="371528" cy="371528"/>
            </a:xfrm>
            <a:prstGeom prst="ellipse">
              <a:avLst/>
            </a:prstGeom>
            <a:solidFill>
              <a:srgbClr val="FCD4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01</a:t>
              </a:r>
              <a:endParaRPr lang="en-US" sz="1867" b="1">
                <a:solidFill>
                  <a:srgbClr val="FFFFFF"/>
                </a:solidFill>
                <a:latin typeface="Arial"/>
              </a:endParaRPr>
            </a:p>
          </p:txBody>
        </p:sp>
        <p:sp>
          <p:nvSpPr>
            <p:cNvPr id="26" name="Oval 25">
              <a:extLst>
                <a:ext uri="{FF2B5EF4-FFF2-40B4-BE49-F238E27FC236}">
                  <a16:creationId xmlns:a16="http://schemas.microsoft.com/office/drawing/2014/main" id="{2632829A-491A-9E42-AC04-5F262EBC0856}"/>
                </a:ext>
              </a:extLst>
            </p:cNvPr>
            <p:cNvSpPr/>
            <p:nvPr/>
          </p:nvSpPr>
          <p:spPr>
            <a:xfrm>
              <a:off x="3651829" y="1596565"/>
              <a:ext cx="371528" cy="371528"/>
            </a:xfrm>
            <a:prstGeom prst="ellipse">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02</a:t>
              </a:r>
            </a:p>
          </p:txBody>
        </p:sp>
        <p:sp>
          <p:nvSpPr>
            <p:cNvPr id="27" name="Oval 26">
              <a:extLst>
                <a:ext uri="{FF2B5EF4-FFF2-40B4-BE49-F238E27FC236}">
                  <a16:creationId xmlns:a16="http://schemas.microsoft.com/office/drawing/2014/main" id="{491738D9-F4C4-4F4D-8F66-2DE4D4D0EDBF}"/>
                </a:ext>
              </a:extLst>
            </p:cNvPr>
            <p:cNvSpPr/>
            <p:nvPr/>
          </p:nvSpPr>
          <p:spPr>
            <a:xfrm>
              <a:off x="3651829" y="2150584"/>
              <a:ext cx="371528" cy="371528"/>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03</a:t>
              </a:r>
            </a:p>
          </p:txBody>
        </p:sp>
        <p:sp>
          <p:nvSpPr>
            <p:cNvPr id="28" name="Oval 27">
              <a:extLst>
                <a:ext uri="{FF2B5EF4-FFF2-40B4-BE49-F238E27FC236}">
                  <a16:creationId xmlns:a16="http://schemas.microsoft.com/office/drawing/2014/main" id="{0C13F83C-53F3-FF4E-9F9D-F13D0F2DE148}"/>
                </a:ext>
              </a:extLst>
            </p:cNvPr>
            <p:cNvSpPr/>
            <p:nvPr/>
          </p:nvSpPr>
          <p:spPr>
            <a:xfrm>
              <a:off x="3651829" y="2704603"/>
              <a:ext cx="371528" cy="371528"/>
            </a:xfrm>
            <a:prstGeom prst="ellipse">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04</a:t>
              </a:r>
            </a:p>
          </p:txBody>
        </p:sp>
        <p:sp>
          <p:nvSpPr>
            <p:cNvPr id="29" name="Oval 28">
              <a:extLst>
                <a:ext uri="{FF2B5EF4-FFF2-40B4-BE49-F238E27FC236}">
                  <a16:creationId xmlns:a16="http://schemas.microsoft.com/office/drawing/2014/main" id="{30F72B4F-AB77-6C43-B172-175C0C76432F}"/>
                </a:ext>
              </a:extLst>
            </p:cNvPr>
            <p:cNvSpPr/>
            <p:nvPr/>
          </p:nvSpPr>
          <p:spPr>
            <a:xfrm>
              <a:off x="3651829" y="3258622"/>
              <a:ext cx="371528" cy="371528"/>
            </a:xfrm>
            <a:prstGeom prst="ellipse">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05</a:t>
              </a:r>
            </a:p>
          </p:txBody>
        </p:sp>
        <p:sp>
          <p:nvSpPr>
            <p:cNvPr id="30" name="Oval 29">
              <a:extLst>
                <a:ext uri="{FF2B5EF4-FFF2-40B4-BE49-F238E27FC236}">
                  <a16:creationId xmlns:a16="http://schemas.microsoft.com/office/drawing/2014/main" id="{C945209F-F363-554E-9E48-4331E1CC9F62}"/>
                </a:ext>
              </a:extLst>
            </p:cNvPr>
            <p:cNvSpPr/>
            <p:nvPr/>
          </p:nvSpPr>
          <p:spPr>
            <a:xfrm>
              <a:off x="3651829" y="3812641"/>
              <a:ext cx="371528" cy="371528"/>
            </a:xfrm>
            <a:prstGeom prst="ellipse">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06</a:t>
              </a:r>
            </a:p>
          </p:txBody>
        </p:sp>
        <p:sp>
          <p:nvSpPr>
            <p:cNvPr id="31" name="Oval 30">
              <a:extLst>
                <a:ext uri="{FF2B5EF4-FFF2-40B4-BE49-F238E27FC236}">
                  <a16:creationId xmlns:a16="http://schemas.microsoft.com/office/drawing/2014/main" id="{323E6E99-6870-5E4D-9A41-78527C9F0C11}"/>
                </a:ext>
              </a:extLst>
            </p:cNvPr>
            <p:cNvSpPr/>
            <p:nvPr/>
          </p:nvSpPr>
          <p:spPr>
            <a:xfrm>
              <a:off x="3651829" y="4366660"/>
              <a:ext cx="371528" cy="371528"/>
            </a:xfrm>
            <a:prstGeom prst="ellipse">
              <a:avLst/>
            </a:prstGeom>
            <a:solidFill>
              <a:schemeClr val="accent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07</a:t>
              </a:r>
            </a:p>
          </p:txBody>
        </p:sp>
      </p:grpSp>
      <p:pic>
        <p:nvPicPr>
          <p:cNvPr id="3" name="Picture 2">
            <a:extLst>
              <a:ext uri="{FF2B5EF4-FFF2-40B4-BE49-F238E27FC236}">
                <a16:creationId xmlns:a16="http://schemas.microsoft.com/office/drawing/2014/main" id="{7DF62469-0004-D9DF-4572-07CD19FA3593}"/>
              </a:ext>
            </a:extLst>
          </p:cNvPr>
          <p:cNvPicPr>
            <a:picLocks noChangeAspect="1"/>
          </p:cNvPicPr>
          <p:nvPr userDrawn="1"/>
        </p:nvPicPr>
        <p:blipFill>
          <a:blip r:embed="rId2"/>
          <a:stretch>
            <a:fillRect/>
          </a:stretch>
        </p:blipFill>
        <p:spPr>
          <a:xfrm>
            <a:off x="9833158" y="353837"/>
            <a:ext cx="1962150" cy="400050"/>
          </a:xfrm>
          <a:prstGeom prst="rect">
            <a:avLst/>
          </a:prstGeom>
        </p:spPr>
      </p:pic>
    </p:spTree>
    <p:extLst>
      <p:ext uri="{BB962C8B-B14F-4D97-AF65-F5344CB8AC3E}">
        <p14:creationId xmlns:p14="http://schemas.microsoft.com/office/powerpoint/2010/main" val="17927424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3_NTT_title_and_content_page_light_grey_CR">
    <p:bg bwMode="ltGray">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4"/>
            <a:ext cx="9725123" cy="793751"/>
          </a:xfrm>
          <a:prstGeom prst="rect">
            <a:avLst/>
          </a:prstGeom>
        </p:spPr>
        <p:txBody>
          <a:bodyPr anchor="ctr"/>
          <a:lstStyle>
            <a:lvl1pPr>
              <a:defRPr sz="3199"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4" y="1529027"/>
            <a:ext cx="11376207" cy="4566975"/>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0" name="Rectangle 9">
            <a:extLst>
              <a:ext uri="{FF2B5EF4-FFF2-40B4-BE49-F238E27FC236}">
                <a16:creationId xmlns:a16="http://schemas.microsoft.com/office/drawing/2014/main" id="{88CE73B4-B7E7-7745-AF08-F3B6CCC9131B}"/>
              </a:ext>
            </a:extLst>
          </p:cNvPr>
          <p:cNvSpPr/>
          <p:nvPr userDrawn="1"/>
        </p:nvSpPr>
        <p:spPr>
          <a:xfrm>
            <a:off x="0" y="6366934"/>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GB" sz="2133"/>
          </a:p>
        </p:txBody>
      </p:sp>
      <p:sp>
        <p:nvSpPr>
          <p:cNvPr id="12" name="Rectangle 11">
            <a:extLst>
              <a:ext uri="{FF2B5EF4-FFF2-40B4-BE49-F238E27FC236}">
                <a16:creationId xmlns:a16="http://schemas.microsoft.com/office/drawing/2014/main" id="{F7D2D988-5D0F-2047-8D27-810E2242F74E}"/>
              </a:ext>
            </a:extLst>
          </p:cNvPr>
          <p:cNvSpPr/>
          <p:nvPr userDrawn="1"/>
        </p:nvSpPr>
        <p:spPr>
          <a:xfrm>
            <a:off x="215899" y="6463379"/>
            <a:ext cx="2479012" cy="276999"/>
          </a:xfrm>
          <a:prstGeom prst="rect">
            <a:avLst/>
          </a:prstGeom>
        </p:spPr>
        <p:txBody>
          <a:bodyPr wrap="none">
            <a:spAutoFit/>
          </a:bodyPr>
          <a:lstStyle/>
          <a:p>
            <a:pPr algn="l"/>
            <a:r>
              <a:rPr lang="en-US" sz="1200">
                <a:solidFill>
                  <a:schemeClr val="bg1"/>
                </a:solidFill>
              </a:rPr>
              <a:t>2020 © NTT ‘All Rights Reserved’</a:t>
            </a:r>
          </a:p>
        </p:txBody>
      </p:sp>
      <p:sp>
        <p:nvSpPr>
          <p:cNvPr id="16" name="Text Placeholder 2">
            <a:extLst>
              <a:ext uri="{FF2B5EF4-FFF2-40B4-BE49-F238E27FC236}">
                <a16:creationId xmlns:a16="http://schemas.microsoft.com/office/drawing/2014/main" id="{5C1707E1-12B0-E04D-BA42-7B18D5FECBD9}"/>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17" name="Text Placeholder 2">
            <a:extLst>
              <a:ext uri="{FF2B5EF4-FFF2-40B4-BE49-F238E27FC236}">
                <a16:creationId xmlns:a16="http://schemas.microsoft.com/office/drawing/2014/main" id="{4DFA9390-696B-294D-B83D-7CC238AEBE08}"/>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pic>
        <p:nvPicPr>
          <p:cNvPr id="6" name="NTT DATA Global Logo">
            <a:extLst>
              <a:ext uri="{FF2B5EF4-FFF2-40B4-BE49-F238E27FC236}">
                <a16:creationId xmlns:a16="http://schemas.microsoft.com/office/drawing/2014/main" id="{9A4EB89B-6345-0E98-81D6-32C86F5463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29376" y="344204"/>
            <a:ext cx="2343526" cy="477806"/>
          </a:xfrm>
          <a:prstGeom prst="rect">
            <a:avLst/>
          </a:prstGeom>
        </p:spPr>
      </p:pic>
    </p:spTree>
    <p:extLst>
      <p:ext uri="{BB962C8B-B14F-4D97-AF65-F5344CB8AC3E}">
        <p14:creationId xmlns:p14="http://schemas.microsoft.com/office/powerpoint/2010/main" val="26202091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3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4" y="169335"/>
            <a:ext cx="9810331" cy="793751"/>
          </a:xfrm>
          <a:prstGeom prst="rect">
            <a:avLst/>
          </a:prstGeom>
        </p:spPr>
        <p:txBody>
          <a:bodyPr anchor="ctr"/>
          <a:lstStyle>
            <a:lvl1pPr>
              <a:defRPr sz="3199" b="1">
                <a:solidFill>
                  <a:schemeClr val="tx1"/>
                </a:solidFill>
                <a:latin typeface="Arial"/>
                <a:cs typeface="Arial"/>
              </a:defRPr>
            </a:lvl1pPr>
          </a:lstStyle>
          <a:p>
            <a:r>
              <a:rPr lang="en-US" altLang="ja-JP"/>
              <a:t>Click to edit Master title style</a:t>
            </a:r>
            <a:endParaRPr lang="en-ZA"/>
          </a:p>
        </p:txBody>
      </p:sp>
      <p:sp>
        <p:nvSpPr>
          <p:cNvPr id="8" name="Content Placeholder 2"/>
          <p:cNvSpPr>
            <a:spLocks noGrp="1"/>
          </p:cNvSpPr>
          <p:nvPr>
            <p:ph idx="1"/>
          </p:nvPr>
        </p:nvSpPr>
        <p:spPr>
          <a:xfrm>
            <a:off x="396696" y="1529025"/>
            <a:ext cx="11376207" cy="4566976"/>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sp>
        <p:nvSpPr>
          <p:cNvPr id="6" name="Rectangle 5">
            <a:extLst>
              <a:ext uri="{FF2B5EF4-FFF2-40B4-BE49-F238E27FC236}">
                <a16:creationId xmlns:a16="http://schemas.microsoft.com/office/drawing/2014/main" id="{C1B6184E-3522-954B-A811-C22B92045F88}"/>
              </a:ext>
            </a:extLst>
          </p:cNvPr>
          <p:cNvSpPr/>
          <p:nvPr/>
        </p:nvSpPr>
        <p:spPr>
          <a:xfrm>
            <a:off x="0" y="6366934"/>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GB" sz="2133"/>
          </a:p>
        </p:txBody>
      </p:sp>
      <p:sp>
        <p:nvSpPr>
          <p:cNvPr id="15" name="Text Placeholder 2">
            <a:extLst>
              <a:ext uri="{FF2B5EF4-FFF2-40B4-BE49-F238E27FC236}">
                <a16:creationId xmlns:a16="http://schemas.microsoft.com/office/drawing/2014/main" id="{92A79A8A-15B8-FC49-B7D5-1C1F3ECE3BB8}"/>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16" name="Text Placeholder 2">
            <a:extLst>
              <a:ext uri="{FF2B5EF4-FFF2-40B4-BE49-F238E27FC236}">
                <a16:creationId xmlns:a16="http://schemas.microsoft.com/office/drawing/2014/main" id="{AB4BE0E2-DAE6-2045-B92B-97EC2DEACF3C}"/>
              </a:ext>
            </a:extLst>
          </p:cNvPr>
          <p:cNvSpPr>
            <a:spLocks noGrp="1"/>
          </p:cNvSpPr>
          <p:nvPr>
            <p:ph type="body" sz="quarter" idx="31" hasCustomPrompt="1"/>
          </p:nvPr>
        </p:nvSpPr>
        <p:spPr>
          <a:xfrm>
            <a:off x="11367695" y="6499875"/>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sp>
        <p:nvSpPr>
          <p:cNvPr id="12" name="Rectangle 28">
            <a:extLst>
              <a:ext uri="{FF2B5EF4-FFF2-40B4-BE49-F238E27FC236}">
                <a16:creationId xmlns:a16="http://schemas.microsoft.com/office/drawing/2014/main" id="{B6E4C600-EF32-C249-80FB-1A16FD446181}"/>
              </a:ext>
            </a:extLst>
          </p:cNvPr>
          <p:cNvSpPr/>
          <p:nvPr/>
        </p:nvSpPr>
        <p:spPr>
          <a:xfrm>
            <a:off x="215899" y="6463380"/>
            <a:ext cx="2409634" cy="276999"/>
          </a:xfrm>
          <a:prstGeom prst="rect">
            <a:avLst/>
          </a:prstGeom>
        </p:spPr>
        <p:txBody>
          <a:bodyPr wrap="none">
            <a:spAutoFit/>
          </a:bodyPr>
          <a:lstStyle/>
          <a:p>
            <a:pPr algn="l"/>
            <a:r>
              <a:rPr lang="en-US" sz="1200">
                <a:solidFill>
                  <a:schemeClr val="bg1"/>
                </a:solidFill>
              </a:rPr>
              <a:t>©          NTT All Rights Reserved</a:t>
            </a:r>
          </a:p>
        </p:txBody>
      </p:sp>
      <p:sp>
        <p:nvSpPr>
          <p:cNvPr id="14" name="Date Placeholder 3">
            <a:extLst>
              <a:ext uri="{FF2B5EF4-FFF2-40B4-BE49-F238E27FC236}">
                <a16:creationId xmlns:a16="http://schemas.microsoft.com/office/drawing/2014/main" id="{DFF1D3B8-0414-7A40-A089-69C41E12ABCE}"/>
              </a:ext>
            </a:extLst>
          </p:cNvPr>
          <p:cNvSpPr>
            <a:spLocks noGrp="1"/>
          </p:cNvSpPr>
          <p:nvPr>
            <p:ph type="dt" sz="half" idx="32"/>
          </p:nvPr>
        </p:nvSpPr>
        <p:spPr>
          <a:xfrm>
            <a:off x="375328" y="6463381"/>
            <a:ext cx="641248" cy="486833"/>
          </a:xfrm>
          <a:prstGeom prst="rect">
            <a:avLst/>
          </a:prstGeom>
        </p:spPr>
        <p:txBody>
          <a:bodyPr/>
          <a:lstStyle>
            <a:lvl1pPr>
              <a:defRPr lang="en-ZA" sz="1200" kern="1200" smtClean="0">
                <a:solidFill>
                  <a:schemeClr val="bg1"/>
                </a:solidFill>
                <a:latin typeface="Arial" charset="0"/>
                <a:ea typeface="ＭＳ Ｐゴシック" charset="0"/>
                <a:cs typeface="ＭＳ Ｐゴシック" charset="0"/>
              </a:defRPr>
            </a:lvl1pPr>
          </a:lstStyle>
          <a:p>
            <a:fld id="{8CBCE452-08C7-DC41-A37D-9E3C5E99209F}" type="datetimeyyyy">
              <a:rPr lang="en-ZA" smtClean="0"/>
              <a:t>2025</a:t>
            </a:fld>
            <a:endParaRPr lang="en-ZA"/>
          </a:p>
        </p:txBody>
      </p:sp>
      <p:sp>
        <p:nvSpPr>
          <p:cNvPr id="17" name="Rectangle 16">
            <a:extLst>
              <a:ext uri="{FF2B5EF4-FFF2-40B4-BE49-F238E27FC236}">
                <a16:creationId xmlns:a16="http://schemas.microsoft.com/office/drawing/2014/main" id="{54C4FC7C-2963-4689-BC6F-BA710AEFCC06}"/>
              </a:ext>
            </a:extLst>
          </p:cNvPr>
          <p:cNvSpPr/>
          <p:nvPr userDrawn="1"/>
        </p:nvSpPr>
        <p:spPr>
          <a:xfrm>
            <a:off x="0" y="6366934"/>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GB" sz="2133"/>
          </a:p>
        </p:txBody>
      </p:sp>
      <p:sp>
        <p:nvSpPr>
          <p:cNvPr id="21" name="Rectangle 28">
            <a:extLst>
              <a:ext uri="{FF2B5EF4-FFF2-40B4-BE49-F238E27FC236}">
                <a16:creationId xmlns:a16="http://schemas.microsoft.com/office/drawing/2014/main" id="{8EC5A6DC-C877-4CDB-9ADC-216331EADA63}"/>
              </a:ext>
            </a:extLst>
          </p:cNvPr>
          <p:cNvSpPr/>
          <p:nvPr userDrawn="1"/>
        </p:nvSpPr>
        <p:spPr>
          <a:xfrm>
            <a:off x="215899" y="6463380"/>
            <a:ext cx="2403222" cy="276999"/>
          </a:xfrm>
          <a:prstGeom prst="rect">
            <a:avLst/>
          </a:prstGeom>
        </p:spPr>
        <p:txBody>
          <a:bodyPr wrap="none">
            <a:spAutoFit/>
          </a:bodyPr>
          <a:lstStyle/>
          <a:p>
            <a:pPr algn="l"/>
            <a:r>
              <a:rPr lang="en-US" sz="1200">
                <a:solidFill>
                  <a:schemeClr val="bg1"/>
                </a:solidFill>
              </a:rPr>
              <a:t>© </a:t>
            </a:r>
            <a:fld id="{B90CFC79-BC1D-49BE-87E1-7AC76CDA1188}" type="datetimeyyyy">
              <a:rPr lang="en-US" sz="1200" smtClean="0">
                <a:solidFill>
                  <a:schemeClr val="bg1"/>
                </a:solidFill>
              </a:rPr>
              <a:t>2025</a:t>
            </a:fld>
            <a:r>
              <a:rPr lang="en-US" sz="1200">
                <a:solidFill>
                  <a:schemeClr val="bg1"/>
                </a:solidFill>
              </a:rPr>
              <a:t> NTT All Rights Reserved</a:t>
            </a:r>
          </a:p>
        </p:txBody>
      </p:sp>
      <p:pic>
        <p:nvPicPr>
          <p:cNvPr id="3" name="NTT DATA Global Logo">
            <a:extLst>
              <a:ext uri="{FF2B5EF4-FFF2-40B4-BE49-F238E27FC236}">
                <a16:creationId xmlns:a16="http://schemas.microsoft.com/office/drawing/2014/main" id="{7BBE2AE7-921A-92A1-5B67-6AF258FF0D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29376" y="344204"/>
            <a:ext cx="2343526" cy="477806"/>
          </a:xfrm>
          <a:prstGeom prst="rect">
            <a:avLst/>
          </a:prstGeom>
        </p:spPr>
      </p:pic>
    </p:spTree>
    <p:extLst>
      <p:ext uri="{BB962C8B-B14F-4D97-AF65-F5344CB8AC3E}">
        <p14:creationId xmlns:p14="http://schemas.microsoft.com/office/powerpoint/2010/main" val="33267278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5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6" y="169337"/>
            <a:ext cx="9951392" cy="793751"/>
          </a:xfrm>
          <a:prstGeom prst="rect">
            <a:avLst/>
          </a:prstGeom>
        </p:spPr>
        <p:txBody>
          <a:bodyPr anchor="ctr"/>
          <a:lstStyle>
            <a:lvl1pPr>
              <a:defRPr sz="3199"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7" y="1331321"/>
            <a:ext cx="11376207" cy="4730815"/>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5" name="Rectangle 14">
            <a:extLst>
              <a:ext uri="{FF2B5EF4-FFF2-40B4-BE49-F238E27FC236}">
                <a16:creationId xmlns:a16="http://schemas.microsoft.com/office/drawing/2014/main" id="{6FACCBFD-3A81-EE47-BCB0-B1FD3C9F30FD}"/>
              </a:ext>
            </a:extLst>
          </p:cNvPr>
          <p:cNvSpPr/>
          <p:nvPr userDrawn="1"/>
        </p:nvSpPr>
        <p:spPr>
          <a:xfrm>
            <a:off x="215901" y="6463380"/>
            <a:ext cx="2479012" cy="276999"/>
          </a:xfrm>
          <a:prstGeom prst="rect">
            <a:avLst/>
          </a:prstGeom>
        </p:spPr>
        <p:txBody>
          <a:bodyPr wrap="none">
            <a:spAutoFit/>
          </a:bodyPr>
          <a:lstStyle/>
          <a:p>
            <a:pPr algn="l"/>
            <a:r>
              <a:rPr lang="en-US" sz="1200">
                <a:solidFill>
                  <a:schemeClr val="bg1"/>
                </a:solidFill>
              </a:rPr>
              <a:t>2021 © NTT ‘All Rights Reserved’</a:t>
            </a:r>
          </a:p>
        </p:txBody>
      </p:sp>
      <p:sp>
        <p:nvSpPr>
          <p:cNvPr id="16" name="Text Placeholder 2">
            <a:extLst>
              <a:ext uri="{FF2B5EF4-FFF2-40B4-BE49-F238E27FC236}">
                <a16:creationId xmlns:a16="http://schemas.microsoft.com/office/drawing/2014/main" id="{F8E2AFCD-EF47-3546-8FB2-5B7354E88BE4}"/>
              </a:ext>
            </a:extLst>
          </p:cNvPr>
          <p:cNvSpPr>
            <a:spLocks noGrp="1"/>
          </p:cNvSpPr>
          <p:nvPr>
            <p:ph type="body" sz="quarter" idx="30" hasCustomPrompt="1"/>
          </p:nvPr>
        </p:nvSpPr>
        <p:spPr>
          <a:xfrm>
            <a:off x="6376013" y="6499792"/>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17" name="Text Placeholder 2">
            <a:extLst>
              <a:ext uri="{FF2B5EF4-FFF2-40B4-BE49-F238E27FC236}">
                <a16:creationId xmlns:a16="http://schemas.microsoft.com/office/drawing/2014/main" id="{66BC2A73-1119-2546-B0B4-0E84AC2026E5}"/>
              </a:ext>
            </a:extLst>
          </p:cNvPr>
          <p:cNvSpPr>
            <a:spLocks noGrp="1"/>
          </p:cNvSpPr>
          <p:nvPr>
            <p:ph type="body" sz="quarter" idx="31" hasCustomPrompt="1"/>
          </p:nvPr>
        </p:nvSpPr>
        <p:spPr>
          <a:xfrm>
            <a:off x="11367697" y="6499876"/>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pic>
        <p:nvPicPr>
          <p:cNvPr id="2" name="NTT DATA Global Logo">
            <a:extLst>
              <a:ext uri="{FF2B5EF4-FFF2-40B4-BE49-F238E27FC236}">
                <a16:creationId xmlns:a16="http://schemas.microsoft.com/office/drawing/2014/main" id="{1892973F-636A-EF7C-7922-97B6F89CB0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29376" y="344204"/>
            <a:ext cx="2343526" cy="477806"/>
          </a:xfrm>
          <a:prstGeom prst="rect">
            <a:avLst/>
          </a:prstGeom>
        </p:spPr>
      </p:pic>
    </p:spTree>
    <p:extLst>
      <p:ext uri="{BB962C8B-B14F-4D97-AF65-F5344CB8AC3E}">
        <p14:creationId xmlns:p14="http://schemas.microsoft.com/office/powerpoint/2010/main" val="14254241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1" y="1447800"/>
            <a:ext cx="11582400" cy="4770120"/>
          </a:xfrm>
          <a:prstGeom prst="rect">
            <a:avLst/>
          </a:prstGeom>
        </p:spPr>
        <p:txBody>
          <a:bodyPr lIns="0" rIns="0"/>
          <a:lstStyle>
            <a:lvl1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12" indent="-300515" algn="l" defTabSz="914313"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168" indent="-230679" algn="l" defTabSz="914313"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547" indent="-228562" algn="l" defTabSz="914313"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1" y="6556248"/>
            <a:ext cx="2194560" cy="182880"/>
          </a:xfrm>
          <a:prstGeom prst="rect">
            <a:avLst/>
          </a:prstGeom>
        </p:spPr>
        <p:txBody>
          <a:bodyPr anchor="ctr"/>
          <a:lstStyle>
            <a:lvl1pPr>
              <a:defRPr sz="800">
                <a:solidFill>
                  <a:schemeClr val="accent2"/>
                </a:solidFill>
              </a:defRPr>
            </a:lvl1pPr>
          </a:lstStyle>
          <a:p>
            <a:pPr defTabSz="609497"/>
            <a:r>
              <a:rPr lang="en-US"/>
              <a:t>© 2023 NTT DATA, Inc. All rights reserved.</a:t>
            </a:r>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1"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
        <p:nvSpPr>
          <p:cNvPr id="4" name="Slide Number Placeholder 2">
            <a:extLst>
              <a:ext uri="{FF2B5EF4-FFF2-40B4-BE49-F238E27FC236}">
                <a16:creationId xmlns:a16="http://schemas.microsoft.com/office/drawing/2014/main" id="{9615E738-97D5-B829-208B-977E566BB3F7}"/>
              </a:ext>
            </a:extLst>
          </p:cNvPr>
          <p:cNvSpPr>
            <a:spLocks noGrp="1"/>
          </p:cNvSpPr>
          <p:nvPr>
            <p:ph type="sldNum" sz="quarter" idx="11"/>
          </p:nvPr>
        </p:nvSpPr>
        <p:spPr>
          <a:xfrm>
            <a:off x="5762245"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347809187"/>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DF9B-BA6F-1363-EA72-720BEB117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03F5EE3-919F-3B57-87FA-8F5972B7C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AD1E318-F452-D060-AB0A-A28A1D293B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964FB0-70CB-4110-88D5-9E91D08579C2}"/>
              </a:ext>
            </a:extLst>
          </p:cNvPr>
          <p:cNvSpPr>
            <a:spLocks noGrp="1"/>
          </p:cNvSpPr>
          <p:nvPr>
            <p:ph type="dt" sz="half" idx="10"/>
          </p:nvPr>
        </p:nvSpPr>
        <p:spPr/>
        <p:txBody>
          <a:bodyPr/>
          <a:lstStyle/>
          <a:p>
            <a:fld id="{B8E02BAB-E339-4EC3-BDDC-117D065D358F}" type="datetimeFigureOut">
              <a:rPr lang="en-GB" smtClean="0"/>
              <a:t>18/03/2025</a:t>
            </a:fld>
            <a:endParaRPr lang="en-GB"/>
          </a:p>
        </p:txBody>
      </p:sp>
      <p:sp>
        <p:nvSpPr>
          <p:cNvPr id="6" name="Footer Placeholder 5">
            <a:extLst>
              <a:ext uri="{FF2B5EF4-FFF2-40B4-BE49-F238E27FC236}">
                <a16:creationId xmlns:a16="http://schemas.microsoft.com/office/drawing/2014/main" id="{065B0E71-77CD-5F95-73E6-12E5E064DB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FCCD4F7-29E2-BC07-DFD1-DF7219684D94}"/>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37852621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Full Image Slide - BF-H">
    <p:spTree>
      <p:nvGrpSpPr>
        <p:cNvPr id="1" name=""/>
        <p:cNvGrpSpPr/>
        <p:nvPr/>
      </p:nvGrpSpPr>
      <p:grpSpPr>
        <a:xfrm>
          <a:off x="0" y="0"/>
          <a:ext cx="0" cy="0"/>
          <a:chOff x="0" y="0"/>
          <a:chExt cx="0" cy="0"/>
        </a:xfrm>
      </p:grpSpPr>
      <p:sp>
        <p:nvSpPr>
          <p:cNvPr id="8" name="Picture Placeholder 15">
            <a:extLst>
              <a:ext uri="{FF2B5EF4-FFF2-40B4-BE49-F238E27FC236}">
                <a16:creationId xmlns:a16="http://schemas.microsoft.com/office/drawing/2014/main" id="{580AF351-5E3F-4D4F-B815-A3641CC4C1B5}"/>
              </a:ext>
            </a:extLst>
          </p:cNvPr>
          <p:cNvSpPr>
            <a:spLocks noGrp="1"/>
          </p:cNvSpPr>
          <p:nvPr>
            <p:ph type="pic" sz="quarter" idx="10"/>
          </p:nvPr>
        </p:nvSpPr>
        <p:spPr>
          <a:xfrm>
            <a:off x="1"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34E9DA52-4E40-491D-BA4C-899F8CADB92B}"/>
              </a:ext>
            </a:extLst>
          </p:cNvPr>
          <p:cNvSpPr>
            <a:spLocks noGrp="1"/>
          </p:cNvSpPr>
          <p:nvPr>
            <p:ph type="ftr" sz="quarter" idx="11"/>
          </p:nvPr>
        </p:nvSpPr>
        <p:spPr/>
        <p:txBody>
          <a:bodyPr/>
          <a:lstStyle/>
          <a:p>
            <a:pPr defTabSz="609497"/>
            <a:r>
              <a:rPr lang="en-US"/>
              <a:t>© 2023 NTT DATA Americas, Inc. All rights reserved.</a:t>
            </a:r>
          </a:p>
        </p:txBody>
      </p:sp>
      <p:sp>
        <p:nvSpPr>
          <p:cNvPr id="3" name="Slide Number Placeholder 2">
            <a:extLst>
              <a:ext uri="{FF2B5EF4-FFF2-40B4-BE49-F238E27FC236}">
                <a16:creationId xmlns:a16="http://schemas.microsoft.com/office/drawing/2014/main" id="{3AAB899D-0E58-43A5-A90C-0F2D79E5B9C7}"/>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1983590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07019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_Divider_Innovation Curve Image Left Dark">
    <p:bg bwMode="gray">
      <p:bgPr>
        <a:solidFill>
          <a:schemeClr val="accent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3999">
                <a:solidFill>
                  <a:schemeClr val="bg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599"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pPr>
              <a:defRPr/>
            </a:pPr>
            <a:r>
              <a:rPr kumimoji="1" lang="pt-BR">
                <a:solidFill>
                  <a:srgbClr val="FFFFFF"/>
                </a:solidFill>
              </a:rPr>
              <a:t>© 2023 NTT DATA Americas, Inc.</a:t>
            </a:r>
            <a:endParaRPr kumimoji="1" lang="en-US">
              <a:solidFill>
                <a:srgbClr val="FFFFFF"/>
              </a:solidFill>
            </a:endParaRPr>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pPr>
              <a:defRPr/>
            </a:pPr>
            <a:fld id="{13CE6DAF-806F-404B-BC68-339BFCB57E5C}" type="slidenum">
              <a:rPr kumimoji="1" lang="en-US" smtClean="0">
                <a:solidFill>
                  <a:srgbClr val="FFFFFF"/>
                </a:solidFill>
              </a:rPr>
              <a:pPr>
                <a:defRPr/>
              </a:pPr>
              <a:t>‹#›</a:t>
            </a:fld>
            <a:endParaRPr kumimoji="1" lang="en-US">
              <a:solidFill>
                <a:srgbClr val="FFFFFF"/>
              </a:solidFill>
            </a:endParaRPr>
          </a:p>
        </p:txBody>
      </p:sp>
      <p:sp>
        <p:nvSpPr>
          <p:cNvPr id="7" name="Grid">
            <a:extLst>
              <a:ext uri="{FF2B5EF4-FFF2-40B4-BE49-F238E27FC236}">
                <a16:creationId xmlns:a16="http://schemas.microsoft.com/office/drawing/2014/main" id="{7C23E814-83D3-3A4C-E7C1-1CC5AAE30DD9}"/>
              </a:ext>
            </a:extLst>
          </p:cNvPr>
          <p:cNvSpPr>
            <a:spLocks noGrp="1"/>
          </p:cNvSpPr>
          <p:nvPr>
            <p:ph type="body" sz="quarter" idx="14" hasCustomPrompt="1"/>
          </p:nvPr>
        </p:nvSpPr>
        <p:spPr>
          <a:xfrm>
            <a:off x="389852" y="2403913"/>
            <a:ext cx="3755940" cy="3767718"/>
          </a:xfrm>
          <a:blipFill>
            <a:blip r:embed="rId2"/>
            <a:stretch>
              <a:fillRect/>
            </a:stretch>
          </a:blipFill>
        </p:spPr>
        <p:txBody>
          <a:bodyPr/>
          <a:lstStyle>
            <a:lvl1pPr>
              <a:defRPr sz="200"/>
            </a:lvl1pPr>
          </a:lstStyle>
          <a:p>
            <a:pPr lvl="0"/>
            <a:r>
              <a:rPr lang="de-DE"/>
              <a:t>.</a:t>
            </a:r>
          </a:p>
        </p:txBody>
      </p:sp>
      <p:sp>
        <p:nvSpPr>
          <p:cNvPr id="8" name="Mask">
            <a:extLst>
              <a:ext uri="{FF2B5EF4-FFF2-40B4-BE49-F238E27FC236}">
                <a16:creationId xmlns:a16="http://schemas.microsoft.com/office/drawing/2014/main" id="{6A3F8A03-35AC-7457-3761-25EFCA9E3C9A}"/>
              </a:ext>
            </a:extLst>
          </p:cNvPr>
          <p:cNvSpPr>
            <a:spLocks noGrp="1"/>
          </p:cNvSpPr>
          <p:nvPr>
            <p:ph type="pic" sz="quarter" idx="15"/>
          </p:nvPr>
        </p:nvSpPr>
        <p:spPr bwMode="gray">
          <a:xfrm>
            <a:off x="389852" y="2403913"/>
            <a:ext cx="3755940" cy="3767718"/>
          </a:xfrm>
          <a:custGeom>
            <a:avLst/>
            <a:gdLst>
              <a:gd name="connsiteX0" fmla="*/ 1221722 w 3755940"/>
              <a:gd name="connsiteY0" fmla="*/ 0 h 3767718"/>
              <a:gd name="connsiteX1" fmla="*/ 2020606 w 3755940"/>
              <a:gd name="connsiteY1" fmla="*/ 439029 h 3767718"/>
              <a:gd name="connsiteX2" fmla="*/ 2500058 w 3755940"/>
              <a:gd name="connsiteY2" fmla="*/ 1241044 h 3767718"/>
              <a:gd name="connsiteX3" fmla="*/ 3753449 w 3755940"/>
              <a:gd name="connsiteY3" fmla="*/ 3762701 h 3767718"/>
              <a:gd name="connsiteX4" fmla="*/ 3755940 w 3755940"/>
              <a:gd name="connsiteY4" fmla="*/ 3767718 h 3767718"/>
              <a:gd name="connsiteX5" fmla="*/ 2499239 w 3755940"/>
              <a:gd name="connsiteY5" fmla="*/ 3767718 h 3767718"/>
              <a:gd name="connsiteX6" fmla="*/ 2498278 w 3755940"/>
              <a:gd name="connsiteY6" fmla="*/ 3765796 h 3767718"/>
              <a:gd name="connsiteX7" fmla="*/ 1255918 w 3755940"/>
              <a:gd name="connsiteY7" fmla="*/ 1279154 h 3767718"/>
              <a:gd name="connsiteX8" fmla="*/ 1255918 w 3755940"/>
              <a:gd name="connsiteY8" fmla="*/ 3767718 h 3767718"/>
              <a:gd name="connsiteX9" fmla="*/ 1252431 w 3755940"/>
              <a:gd name="connsiteY9" fmla="*/ 3767718 h 3767718"/>
              <a:gd name="connsiteX10" fmla="*/ 0 w 3755940"/>
              <a:gd name="connsiteY10" fmla="*/ 3767718 h 3767718"/>
              <a:gd name="connsiteX11" fmla="*/ 0 w 3755940"/>
              <a:gd name="connsiteY11" fmla="*/ 1264422 h 3767718"/>
              <a:gd name="connsiteX12" fmla="*/ 299364 w 3755940"/>
              <a:gd name="connsiteY12" fmla="*/ 383020 h 3767718"/>
              <a:gd name="connsiteX13" fmla="*/ 1221722 w 3755940"/>
              <a:gd name="connsiteY13" fmla="*/ 0 h 376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5940" h="3767718">
                <a:moveTo>
                  <a:pt x="1221722" y="0"/>
                </a:moveTo>
                <a:cubicBezTo>
                  <a:pt x="1554534" y="0"/>
                  <a:pt x="1814293" y="189446"/>
                  <a:pt x="2020606" y="439029"/>
                </a:cubicBezTo>
                <a:cubicBezTo>
                  <a:pt x="2226883" y="688575"/>
                  <a:pt x="2380212" y="998721"/>
                  <a:pt x="2500058" y="1241044"/>
                </a:cubicBezTo>
                <a:lnTo>
                  <a:pt x="3753449" y="3762701"/>
                </a:lnTo>
                <a:lnTo>
                  <a:pt x="3755940" y="3767718"/>
                </a:lnTo>
                <a:lnTo>
                  <a:pt x="2499239" y="3767718"/>
                </a:lnTo>
                <a:lnTo>
                  <a:pt x="2498278" y="3765796"/>
                </a:lnTo>
                <a:lnTo>
                  <a:pt x="1255918" y="1279154"/>
                </a:lnTo>
                <a:lnTo>
                  <a:pt x="1255918" y="3767718"/>
                </a:lnTo>
                <a:cubicBezTo>
                  <a:pt x="1255918" y="3767718"/>
                  <a:pt x="1252431" y="3767718"/>
                  <a:pt x="1252431" y="3767718"/>
                </a:cubicBezTo>
                <a:lnTo>
                  <a:pt x="0" y="3767718"/>
                </a:lnTo>
                <a:lnTo>
                  <a:pt x="0" y="1264422"/>
                </a:lnTo>
                <a:cubicBezTo>
                  <a:pt x="0" y="932251"/>
                  <a:pt x="97677" y="616163"/>
                  <a:pt x="299364" y="383020"/>
                </a:cubicBezTo>
                <a:cubicBezTo>
                  <a:pt x="501086" y="149842"/>
                  <a:pt x="806677" y="0"/>
                  <a:pt x="1221722" y="0"/>
                </a:cubicBezTo>
                <a:close/>
              </a:path>
            </a:pathLst>
          </a:custGeom>
          <a:solidFill>
            <a:schemeClr val="accent6"/>
          </a:solidFill>
        </p:spPr>
        <p:txBody>
          <a:bodyPr wrap="square">
            <a:noAutofit/>
          </a:bodyPr>
          <a:lstStyle>
            <a:lvl1pPr>
              <a:defRPr sz="200">
                <a:solidFill>
                  <a:srgbClr val="070F26"/>
                </a:solidFill>
              </a:defRPr>
            </a:lvl1pPr>
          </a:lstStyle>
          <a:p>
            <a:endParaRPr lang="de-DE"/>
          </a:p>
        </p:txBody>
      </p:sp>
    </p:spTree>
    <p:extLst>
      <p:ext uri="{BB962C8B-B14F-4D97-AF65-F5344CB8AC3E}">
        <p14:creationId xmlns:p14="http://schemas.microsoft.com/office/powerpoint/2010/main" val="2673980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Logotype)">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4B27061-5AF2-48CC-8556-9230A6CC6FF2}"/>
              </a:ext>
            </a:extLst>
          </p:cNvPr>
          <p:cNvGrpSpPr/>
          <p:nvPr userDrawn="1"/>
        </p:nvGrpSpPr>
        <p:grpSpPr>
          <a:xfrm>
            <a:off x="9448800" y="420688"/>
            <a:ext cx="2362201" cy="779463"/>
            <a:chOff x="9448800" y="420688"/>
            <a:chExt cx="2362201" cy="779463"/>
          </a:xfrm>
          <a:solidFill>
            <a:schemeClr val="bg1"/>
          </a:solidFill>
        </p:grpSpPr>
        <p:sp>
          <p:nvSpPr>
            <p:cNvPr id="19" name="Freeform 5">
              <a:extLst>
                <a:ext uri="{FF2B5EF4-FFF2-40B4-BE49-F238E27FC236}">
                  <a16:creationId xmlns:a16="http://schemas.microsoft.com/office/drawing/2014/main" id="{69E04FC6-6908-4CB9-B4C2-8B0A0A5D63CE}"/>
                </a:ext>
              </a:extLst>
            </p:cNvPr>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2BBBE2FA-BDBA-4942-9932-4F8F82DD70B3}"/>
                </a:ext>
              </a:extLst>
            </p:cNvPr>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EC7F2760-5126-4611-B927-B5007E68D67B}"/>
                </a:ext>
              </a:extLst>
            </p:cNvPr>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D0ED303D-7BE4-4A1A-B632-E0599CEB43BC}"/>
                </a:ext>
              </a:extLst>
            </p:cNvPr>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DC7F782-C080-408C-9E5F-34EA7FFB0D3F}"/>
                </a:ext>
              </a:extLst>
            </p:cNvPr>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1F2E750D-6C6E-4688-A105-4361832E65A4}"/>
                </a:ext>
              </a:extLst>
            </p:cNvPr>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B475BCE4-8EDC-4831-A6B2-E01A3580127C}"/>
                </a:ext>
              </a:extLst>
            </p:cNvPr>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A2C0C9B5-C1DF-4C1F-BD99-8312FB301E15}"/>
                </a:ext>
              </a:extLst>
            </p:cNvPr>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a:extLst>
                <a:ext uri="{FF2B5EF4-FFF2-40B4-BE49-F238E27FC236}">
                  <a16:creationId xmlns:a16="http://schemas.microsoft.com/office/drawing/2014/main" id="{341A7898-577A-4134-ABF5-49C53D107571}"/>
                </a:ext>
              </a:extLst>
            </p:cNvPr>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C8D3BF6B-32A7-45A6-9964-50E5482D61BB}"/>
                </a:ext>
              </a:extLst>
            </p:cNvPr>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FBA4D3C3-6032-4C49-9441-84A48D9C2952}"/>
                </a:ext>
              </a:extLst>
            </p:cNvPr>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2EF9C612-A774-4BFA-8AB2-16A9307CD053}"/>
                </a:ext>
              </a:extLst>
            </p:cNvPr>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7">
              <a:extLst>
                <a:ext uri="{FF2B5EF4-FFF2-40B4-BE49-F238E27FC236}">
                  <a16:creationId xmlns:a16="http://schemas.microsoft.com/office/drawing/2014/main" id="{EA9357DB-5102-4798-ADFB-64C7AC112DF8}"/>
                </a:ext>
              </a:extLst>
            </p:cNvPr>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8">
              <a:extLst>
                <a:ext uri="{FF2B5EF4-FFF2-40B4-BE49-F238E27FC236}">
                  <a16:creationId xmlns:a16="http://schemas.microsoft.com/office/drawing/2014/main" id="{EF046805-B3DC-46C0-8DEF-276C066AC126}"/>
                </a:ext>
              </a:extLst>
            </p:cNvPr>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9">
              <a:extLst>
                <a:ext uri="{FF2B5EF4-FFF2-40B4-BE49-F238E27FC236}">
                  <a16:creationId xmlns:a16="http://schemas.microsoft.com/office/drawing/2014/main" id="{901B3425-A768-4D84-8A03-6F550875678E}"/>
                </a:ext>
              </a:extLst>
            </p:cNvPr>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group of people standing in a room&#10;&#10;Description automatically generated">
            <a:extLst>
              <a:ext uri="{FF2B5EF4-FFF2-40B4-BE49-F238E27FC236}">
                <a16:creationId xmlns:a16="http://schemas.microsoft.com/office/drawing/2014/main" id="{78B524CF-0CFB-4DF8-8A71-3701B5598056}"/>
              </a:ext>
            </a:extLst>
          </p:cNvPr>
          <p:cNvPicPr>
            <a:picLocks noChangeAspect="1"/>
          </p:cNvPicPr>
          <p:nvPr userDrawn="1"/>
        </p:nvPicPr>
        <p:blipFill rotWithShape="1">
          <a:blip r:embed="rId2"/>
          <a:srcRect l="6529" t="24630" r="6529" b="17168"/>
          <a:stretch/>
        </p:blipFill>
        <p:spPr>
          <a:xfrm>
            <a:off x="0" y="0"/>
            <a:ext cx="12192000" cy="5295900"/>
          </a:xfrm>
          <a:prstGeom prst="rect">
            <a:avLst/>
          </a:prstGeom>
        </p:spPr>
      </p:pic>
      <p:sp>
        <p:nvSpPr>
          <p:cNvPr id="14" name="正方形/長方形 13"/>
          <p:cNvSpPr/>
          <p:nvPr userDrawn="1"/>
        </p:nvSpPr>
        <p:spPr>
          <a:xfrm>
            <a:off x="5" y="4714042"/>
            <a:ext cx="12192119" cy="213843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4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2022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sp>
        <p:nvSpPr>
          <p:cNvPr id="4" name="Rectangle 3">
            <a:extLst>
              <a:ext uri="{FF2B5EF4-FFF2-40B4-BE49-F238E27FC236}">
                <a16:creationId xmlns:a16="http://schemas.microsoft.com/office/drawing/2014/main" id="{F953DB9C-6D18-4C05-9CD4-1753A99E7045}"/>
              </a:ext>
            </a:extLst>
          </p:cNvPr>
          <p:cNvSpPr/>
          <p:nvPr userDrawn="1"/>
        </p:nvSpPr>
        <p:spPr>
          <a:xfrm>
            <a:off x="9163050" y="-112919"/>
            <a:ext cx="3028950" cy="1740313"/>
          </a:xfrm>
          <a:prstGeom prst="rect">
            <a:avLst/>
          </a:prstGeom>
          <a:solidFill>
            <a:schemeClr val="bg1">
              <a:alpha val="76000"/>
            </a:schemeClr>
          </a:solidFill>
          <a:ln w="12700" cap="flat">
            <a:noFill/>
            <a:miter lim="800000"/>
          </a:ln>
          <a:effectLst>
            <a:softEdge rad="317500"/>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grpSp>
        <p:nvGrpSpPr>
          <p:cNvPr id="52" name="Group 51">
            <a:extLst>
              <a:ext uri="{FF2B5EF4-FFF2-40B4-BE49-F238E27FC236}">
                <a16:creationId xmlns:a16="http://schemas.microsoft.com/office/drawing/2014/main" id="{3A74FF47-BDC3-40A4-A489-57DA36F97330}"/>
              </a:ext>
            </a:extLst>
          </p:cNvPr>
          <p:cNvGrpSpPr/>
          <p:nvPr userDrawn="1"/>
        </p:nvGrpSpPr>
        <p:grpSpPr>
          <a:xfrm>
            <a:off x="9601200" y="430213"/>
            <a:ext cx="2362201" cy="779463"/>
            <a:chOff x="9448800" y="420688"/>
            <a:chExt cx="2362201" cy="779463"/>
          </a:xfrm>
        </p:grpSpPr>
        <p:sp>
          <p:nvSpPr>
            <p:cNvPr id="53" name="Freeform 5">
              <a:extLst>
                <a:ext uri="{FF2B5EF4-FFF2-40B4-BE49-F238E27FC236}">
                  <a16:creationId xmlns:a16="http://schemas.microsoft.com/office/drawing/2014/main" id="{54FF187B-A50B-4D44-9C04-64AEC21CFD40}"/>
                </a:ext>
              </a:extLst>
            </p:cNvPr>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
              <a:extLst>
                <a:ext uri="{FF2B5EF4-FFF2-40B4-BE49-F238E27FC236}">
                  <a16:creationId xmlns:a16="http://schemas.microsoft.com/office/drawing/2014/main" id="{F7947B2C-1038-4DDE-B0FE-9692D48AB00C}"/>
                </a:ext>
              </a:extLst>
            </p:cNvPr>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5D572093-6B42-4060-B995-AD961B635753}"/>
                </a:ext>
              </a:extLst>
            </p:cNvPr>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48A3A3A6-C31B-4F24-AAFF-F4F08F2C1979}"/>
                </a:ext>
              </a:extLst>
            </p:cNvPr>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9">
              <a:extLst>
                <a:ext uri="{FF2B5EF4-FFF2-40B4-BE49-F238E27FC236}">
                  <a16:creationId xmlns:a16="http://schemas.microsoft.com/office/drawing/2014/main" id="{EFF298A5-8594-4516-B5D3-8CCA7E02DA57}"/>
                </a:ext>
              </a:extLst>
            </p:cNvPr>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0">
              <a:extLst>
                <a:ext uri="{FF2B5EF4-FFF2-40B4-BE49-F238E27FC236}">
                  <a16:creationId xmlns:a16="http://schemas.microsoft.com/office/drawing/2014/main" id="{E7855E22-D1D1-4FB4-9EDF-49B32C784639}"/>
                </a:ext>
              </a:extLst>
            </p:cNvPr>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1">
              <a:extLst>
                <a:ext uri="{FF2B5EF4-FFF2-40B4-BE49-F238E27FC236}">
                  <a16:creationId xmlns:a16="http://schemas.microsoft.com/office/drawing/2014/main" id="{F0464E34-5200-4F0C-983C-DFF838DE54A8}"/>
                </a:ext>
              </a:extLst>
            </p:cNvPr>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2">
              <a:extLst>
                <a:ext uri="{FF2B5EF4-FFF2-40B4-BE49-F238E27FC236}">
                  <a16:creationId xmlns:a16="http://schemas.microsoft.com/office/drawing/2014/main" id="{D9890AAC-3097-4ECE-8DAE-8C71A2ACCEC7}"/>
                </a:ext>
              </a:extLst>
            </p:cNvPr>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3">
              <a:extLst>
                <a:ext uri="{FF2B5EF4-FFF2-40B4-BE49-F238E27FC236}">
                  <a16:creationId xmlns:a16="http://schemas.microsoft.com/office/drawing/2014/main" id="{F050AA32-7383-44AF-B8D0-FA0E11498458}"/>
                </a:ext>
              </a:extLst>
            </p:cNvPr>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4">
              <a:extLst>
                <a:ext uri="{FF2B5EF4-FFF2-40B4-BE49-F238E27FC236}">
                  <a16:creationId xmlns:a16="http://schemas.microsoft.com/office/drawing/2014/main" id="{24651752-473C-40F1-A7BE-26D867D8A22F}"/>
                </a:ext>
              </a:extLst>
            </p:cNvPr>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5">
              <a:extLst>
                <a:ext uri="{FF2B5EF4-FFF2-40B4-BE49-F238E27FC236}">
                  <a16:creationId xmlns:a16="http://schemas.microsoft.com/office/drawing/2014/main" id="{5C6B54BA-181D-4176-BA02-E483B2EA19C9}"/>
                </a:ext>
              </a:extLst>
            </p:cNvPr>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6C393FF0-13E1-451B-92B3-652660873525}"/>
                </a:ext>
              </a:extLst>
            </p:cNvPr>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7">
              <a:extLst>
                <a:ext uri="{FF2B5EF4-FFF2-40B4-BE49-F238E27FC236}">
                  <a16:creationId xmlns:a16="http://schemas.microsoft.com/office/drawing/2014/main" id="{9710346D-AF35-44F0-8C31-A5EF555398DF}"/>
                </a:ext>
              </a:extLst>
            </p:cNvPr>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8">
              <a:extLst>
                <a:ext uri="{FF2B5EF4-FFF2-40B4-BE49-F238E27FC236}">
                  <a16:creationId xmlns:a16="http://schemas.microsoft.com/office/drawing/2014/main" id="{14AF1B34-B695-47AB-87B5-31535DA153A5}"/>
                </a:ext>
              </a:extLst>
            </p:cNvPr>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9">
              <a:extLst>
                <a:ext uri="{FF2B5EF4-FFF2-40B4-BE49-F238E27FC236}">
                  <a16:creationId xmlns:a16="http://schemas.microsoft.com/office/drawing/2014/main" id="{94D62507-8880-4A51-A568-B19206ED43D0}"/>
                </a:ext>
              </a:extLst>
            </p:cNvPr>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283482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 name="Rectangle 6"/>
          <p:cNvSpPr/>
          <p:nvPr userDrawn="1"/>
        </p:nvSpPr>
        <p:spPr>
          <a:xfrm>
            <a:off x="-1" y="0"/>
            <a:ext cx="3469341" cy="6858000"/>
          </a:xfrm>
          <a:prstGeom prst="rect">
            <a:avLst/>
          </a:prstGeom>
          <a:solidFill>
            <a:schemeClr val="accent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MY"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bg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4835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Slide-Title only">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7" name="Picture 6">
            <a:extLst>
              <a:ext uri="{FF2B5EF4-FFF2-40B4-BE49-F238E27FC236}">
                <a16:creationId xmlns:a16="http://schemas.microsoft.com/office/drawing/2014/main" id="{F3123F9F-5D78-41CC-9420-ADFF0BBC4296}"/>
              </a:ext>
            </a:extLst>
          </p:cNvPr>
          <p:cNvPicPr>
            <a:picLocks noChangeAspect="1"/>
          </p:cNvPicPr>
          <p:nvPr userDrawn="1"/>
        </p:nvPicPr>
        <p:blipFill rotWithShape="1">
          <a:blip r:embed="rId2">
            <a:alphaModFix amt="37000"/>
          </a:blip>
          <a:srcRect l="22363"/>
          <a:stretch/>
        </p:blipFill>
        <p:spPr>
          <a:xfrm flipH="1">
            <a:off x="3924300" y="7889"/>
            <a:ext cx="8267700" cy="6850111"/>
          </a:xfrm>
          <a:prstGeom prst="rect">
            <a:avLst/>
          </a:prstGeom>
        </p:spPr>
      </p:pic>
      <p:sp>
        <p:nvSpPr>
          <p:cNvPr id="8" name="Rectangle 7">
            <a:extLst>
              <a:ext uri="{FF2B5EF4-FFF2-40B4-BE49-F238E27FC236}">
                <a16:creationId xmlns:a16="http://schemas.microsoft.com/office/drawing/2014/main" id="{A9F569F6-01CC-4C99-93DE-790BA5601F11}"/>
              </a:ext>
            </a:extLst>
          </p:cNvPr>
          <p:cNvSpPr/>
          <p:nvPr userDrawn="1"/>
        </p:nvSpPr>
        <p:spPr>
          <a:xfrm flipH="1">
            <a:off x="-1" y="1"/>
            <a:ext cx="12191999" cy="6858000"/>
          </a:xfrm>
          <a:prstGeom prst="rect">
            <a:avLst/>
          </a:prstGeom>
          <a:gradFill>
            <a:gsLst>
              <a:gs pos="7000">
                <a:schemeClr val="bg1">
                  <a:alpha val="35000"/>
                </a:schemeClr>
              </a:gs>
              <a:gs pos="100000">
                <a:schemeClr val="accent2">
                  <a:alpha val="52000"/>
                </a:schemeClr>
              </a:gs>
            </a:gsLst>
            <a:lin ang="0" scaled="1"/>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tx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13225096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91494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80404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91366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bg2">
            <a:lumMod val="75000"/>
          </a:schemeClr>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4091969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22DB-BEF1-4F43-0FC6-9F610460F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593BB0-2B64-E0C3-FD1F-63E047357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04F003A-98E7-1C03-D1E6-EB51BF7F3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DA3712-AB28-06B8-6C98-1579CC53B0D3}"/>
              </a:ext>
            </a:extLst>
          </p:cNvPr>
          <p:cNvSpPr>
            <a:spLocks noGrp="1"/>
          </p:cNvSpPr>
          <p:nvPr>
            <p:ph type="dt" sz="half" idx="10"/>
          </p:nvPr>
        </p:nvSpPr>
        <p:spPr/>
        <p:txBody>
          <a:bodyPr/>
          <a:lstStyle/>
          <a:p>
            <a:fld id="{B8E02BAB-E339-4EC3-BDDC-117D065D358F}" type="datetimeFigureOut">
              <a:rPr lang="en-GB" smtClean="0"/>
              <a:t>18/03/2025</a:t>
            </a:fld>
            <a:endParaRPr lang="en-GB"/>
          </a:p>
        </p:txBody>
      </p:sp>
      <p:sp>
        <p:nvSpPr>
          <p:cNvPr id="6" name="Footer Placeholder 5">
            <a:extLst>
              <a:ext uri="{FF2B5EF4-FFF2-40B4-BE49-F238E27FC236}">
                <a16:creationId xmlns:a16="http://schemas.microsoft.com/office/drawing/2014/main" id="{01916DBF-BB66-AC9D-B4D4-624FF6F130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7D8B2A-1662-0DC8-A1CB-EB80B9B65F78}"/>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9667648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9591801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102052" y="6582259"/>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9880477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rgbClr val="C09700"/>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EA614"/>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6905374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rgbClr val="DB7057"/>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184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5429732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30539988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42251021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42815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34050696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5110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1093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47" Type="http://schemas.openxmlformats.org/officeDocument/2006/relationships/slideLayout" Target="../slideLayouts/slideLayout74.xml"/><Relationship Id="rId50" Type="http://schemas.openxmlformats.org/officeDocument/2006/relationships/slideLayout" Target="../slideLayouts/slideLayout77.xml"/><Relationship Id="rId55" Type="http://schemas.openxmlformats.org/officeDocument/2006/relationships/slideLayout" Target="../slideLayouts/slideLayout82.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slideLayout" Target="../slideLayouts/slideLayout72.xml"/><Relationship Id="rId53" Type="http://schemas.openxmlformats.org/officeDocument/2006/relationships/slideLayout" Target="../slideLayouts/slideLayout80.xml"/><Relationship Id="rId58" Type="http://schemas.openxmlformats.org/officeDocument/2006/relationships/image" Target="../media/image3.svg"/><Relationship Id="rId5" Type="http://schemas.openxmlformats.org/officeDocument/2006/relationships/slideLayout" Target="../slideLayouts/slideLayout32.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48" Type="http://schemas.openxmlformats.org/officeDocument/2006/relationships/slideLayout" Target="../slideLayouts/slideLayout75.xml"/><Relationship Id="rId56" Type="http://schemas.openxmlformats.org/officeDocument/2006/relationships/theme" Target="../theme/theme3.xml"/><Relationship Id="rId8" Type="http://schemas.openxmlformats.org/officeDocument/2006/relationships/slideLayout" Target="../slideLayouts/slideLayout35.xml"/><Relationship Id="rId51" Type="http://schemas.openxmlformats.org/officeDocument/2006/relationships/slideLayout" Target="../slideLayouts/slideLayout78.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slideLayout" Target="../slideLayouts/slideLayout73.xml"/><Relationship Id="rId20" Type="http://schemas.openxmlformats.org/officeDocument/2006/relationships/slideLayout" Target="../slideLayouts/slideLayout47.xml"/><Relationship Id="rId41" Type="http://schemas.openxmlformats.org/officeDocument/2006/relationships/slideLayout" Target="../slideLayouts/slideLayout68.xml"/><Relationship Id="rId54" Type="http://schemas.openxmlformats.org/officeDocument/2006/relationships/slideLayout" Target="../slideLayouts/slideLayout81.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49" Type="http://schemas.openxmlformats.org/officeDocument/2006/relationships/slideLayout" Target="../slideLayouts/slideLayout76.xml"/><Relationship Id="rId57" Type="http://schemas.openxmlformats.org/officeDocument/2006/relationships/image" Target="../media/image2.png"/><Relationship Id="rId10" Type="http://schemas.openxmlformats.org/officeDocument/2006/relationships/slideLayout" Target="../slideLayouts/slideLayout37.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5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47" Type="http://schemas.openxmlformats.org/officeDocument/2006/relationships/slideLayout" Target="../slideLayouts/slideLayout129.xml"/><Relationship Id="rId50" Type="http://schemas.openxmlformats.org/officeDocument/2006/relationships/image" Target="../media/image16.png"/><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slideLayout" Target="../slideLayouts/slideLayout127.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49"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slideLayout" Target="../slideLayouts/slideLayout126.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48" Type="http://schemas.openxmlformats.org/officeDocument/2006/relationships/slideLayout" Target="../slideLayouts/slideLayout130.xml"/><Relationship Id="rId8" Type="http://schemas.openxmlformats.org/officeDocument/2006/relationships/slideLayout" Target="../slideLayouts/slideLayout90.xml"/><Relationship Id="rId51" Type="http://schemas.openxmlformats.org/officeDocument/2006/relationships/image" Target="../media/image17.png"/><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46" Type="http://schemas.openxmlformats.org/officeDocument/2006/relationships/slideLayout" Target="../slideLayouts/slideLayout128.xml"/><Relationship Id="rId20" Type="http://schemas.openxmlformats.org/officeDocument/2006/relationships/slideLayout" Target="../slideLayouts/slideLayout102.xml"/><Relationship Id="rId41" Type="http://schemas.openxmlformats.org/officeDocument/2006/relationships/slideLayout" Target="../slideLayouts/slideLayout123.xml"/><Relationship Id="rId1" Type="http://schemas.openxmlformats.org/officeDocument/2006/relationships/slideLayout" Target="../slideLayouts/slideLayout83.xml"/><Relationship Id="rId6"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theme" Target="../theme/theme5.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theme" Target="../theme/theme6.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41" Type="http://schemas.openxmlformats.org/officeDocument/2006/relationships/image" Target="../media/image17.png"/><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image" Target="../media/image16.png"/><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8" Type="http://schemas.openxmlformats.org/officeDocument/2006/relationships/slideLayout" Target="../slideLayouts/slideLayout155.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theme" Target="../theme/theme7.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image" Target="../media/image19.png"/><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image" Target="../media/image36.svg"/><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image" Target="../media/image35.png"/><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theme" Target="../theme/theme8.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4E4ED7-76AF-8F4F-30AB-3077D30C0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80EEBB-6DEF-F095-DF03-DB7C4096C9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029A64E-C5AA-7618-1098-9350FFD224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E02BAB-E339-4EC3-BDDC-117D065D358F}" type="datetimeFigureOut">
              <a:rPr lang="en-GB" smtClean="0"/>
              <a:t>18/03/2025</a:t>
            </a:fld>
            <a:endParaRPr lang="en-GB"/>
          </a:p>
        </p:txBody>
      </p:sp>
      <p:sp>
        <p:nvSpPr>
          <p:cNvPr id="5" name="Footer Placeholder 4">
            <a:extLst>
              <a:ext uri="{FF2B5EF4-FFF2-40B4-BE49-F238E27FC236}">
                <a16:creationId xmlns:a16="http://schemas.microsoft.com/office/drawing/2014/main" id="{53FD93FB-63C9-A3D8-1BEB-A7ED952A6F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815A947-9E83-44F3-B760-C177E4AA68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153893-854B-4B07-B2B8-61334B8DBC72}" type="slidenum">
              <a:rPr lang="en-GB" smtClean="0"/>
              <a:t>‹#›</a:t>
            </a:fld>
            <a:endParaRPr lang="en-GB"/>
          </a:p>
        </p:txBody>
      </p:sp>
    </p:spTree>
    <p:extLst>
      <p:ext uri="{BB962C8B-B14F-4D97-AF65-F5344CB8AC3E}">
        <p14:creationId xmlns:p14="http://schemas.microsoft.com/office/powerpoint/2010/main" val="2521474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391609"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r>
              <a:rPr lang="en-US" noProof="0"/>
              <a:t> </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noProof="0"/>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7" name="NTT DATA Global Logo">
            <a:extLst>
              <a:ext uri="{FF2B5EF4-FFF2-40B4-BE49-F238E27FC236}">
                <a16:creationId xmlns:a16="http://schemas.microsoft.com/office/drawing/2014/main" id="{E4A297F2-4804-B5AA-637C-78C8A88550D2}"/>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endParaRPr lang="en-US"/>
          </a:p>
        </p:txBody>
      </p:sp>
      <p:sp>
        <p:nvSpPr>
          <p:cNvPr id="9" name="Slide Number Placeholder 5">
            <a:extLst>
              <a:ext uri="{FF2B5EF4-FFF2-40B4-BE49-F238E27FC236}">
                <a16:creationId xmlns:a16="http://schemas.microsoft.com/office/drawing/2014/main" id="{C730919A-842B-324C-CCDA-7945A8CEB259}"/>
              </a:ext>
            </a:extLst>
          </p:cNvPr>
          <p:cNvSpPr>
            <a:spLocks noGrp="1"/>
          </p:cNvSpPr>
          <p:nvPr>
            <p:ph type="sldNum" sz="quarter" idx="4"/>
          </p:nvPr>
        </p:nvSpPr>
        <p:spPr>
          <a:xfrm>
            <a:off x="5562600" y="6400800"/>
            <a:ext cx="1066800" cy="304800"/>
          </a:xfrm>
          <a:prstGeom prst="rect">
            <a:avLst/>
          </a:prstGeom>
          <a:ln w="3175">
            <a:noFill/>
          </a:ln>
        </p:spPr>
        <p:txBody>
          <a:bodyPr anchor="ctr"/>
          <a:lstStyle>
            <a:lvl1pPr algn="ctr">
              <a:defRPr lang="en-US" sz="800" smtClean="0">
                <a:solidFill>
                  <a:schemeClr val="tx2"/>
                </a:solidFill>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37068306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dt="0"/>
  <p:txStyles>
    <p:title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p:titleStyle>
    <p:bodyStyle>
      <a:lvl1pPr marL="227013" indent="-227013"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6"/>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57">
            <a:extLst>
              <a:ext uri="{96DAC541-7B7A-43D3-8B79-37D633B846F1}">
                <asvg:svgBlip xmlns:asvg="http://schemas.microsoft.com/office/drawing/2016/SVG/main" r:embed="rId58"/>
              </a:ext>
            </a:extLst>
          </a:blip>
          <a:stretch>
            <a:fillRect/>
          </a:stretch>
        </p:blipFill>
        <p:spPr>
          <a:xfrm>
            <a:off x="10531555" y="6449745"/>
            <a:ext cx="1288971" cy="262800"/>
          </a:xfrm>
          <a:prstGeom prst="rect">
            <a:avLst/>
          </a:prstGeom>
        </p:spPr>
      </p:pic>
    </p:spTree>
    <p:extLst>
      <p:ext uri="{BB962C8B-B14F-4D97-AF65-F5344CB8AC3E}">
        <p14:creationId xmlns:p14="http://schemas.microsoft.com/office/powerpoint/2010/main" val="88830719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 id="2147483722" r:id="rId45"/>
    <p:sldLayoutId id="2147483723" r:id="rId46"/>
    <p:sldLayoutId id="2147483724" r:id="rId47"/>
    <p:sldLayoutId id="2147483725" r:id="rId48"/>
    <p:sldLayoutId id="2147483726" r:id="rId49"/>
    <p:sldLayoutId id="2147483727" r:id="rId50"/>
    <p:sldLayoutId id="2147483728" r:id="rId51"/>
    <p:sldLayoutId id="2147483729" r:id="rId52"/>
    <p:sldLayoutId id="2147483730" r:id="rId53"/>
    <p:sldLayoutId id="2147483731" r:id="rId54"/>
    <p:sldLayoutId id="2147483732" r:id="rId55"/>
  </p:sldLayoutIdLst>
  <p:hf hdr="0"/>
  <p:txStyles>
    <p:titleStyle>
      <a:lvl1pPr algn="l" defTabSz="914313"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313"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5980" indent="-215980" algn="l" defTabSz="914313"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1959" indent="-215980" algn="l" defTabSz="914313"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7938" indent="-215980" algn="l" defTabSz="914313"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3918" indent="-215980" algn="l" defTabSz="914313"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313"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313" rtl="0" eaLnBrk="1" latinLnBrk="0" hangingPunct="1">
        <a:lnSpc>
          <a:spcPct val="110000"/>
        </a:lnSpc>
        <a:spcBef>
          <a:spcPts val="600"/>
        </a:spcBef>
        <a:buFontTx/>
        <a:buNone/>
        <a:defRPr sz="1400" kern="1200">
          <a:solidFill>
            <a:schemeClr val="tx2"/>
          </a:solidFill>
          <a:latin typeface="+mn-lt"/>
          <a:ea typeface="+mn-ea"/>
          <a:cs typeface="+mn-cs"/>
        </a:defRPr>
      </a:lvl2pPr>
      <a:lvl3pPr marL="215980" indent="-215980" algn="l" defTabSz="914313"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1959"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793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50"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MSIPCMContentMarking" descr="{&quot;HashCode&quot;:-805422396,&quot;Placement&quot;:&quot;Footer&quot;,&quot;Top&quot;:519.343,&quot;Left&quot;:454.760162,&quot;SlideWidth&quot;:960,&quot;SlideHeight&quot;:540}"/>
          <p:cNvSpPr txBox="1"/>
          <p:nvPr userDrawn="1"/>
        </p:nvSpPr>
        <p:spPr>
          <a:xfrm>
            <a:off x="5775454" y="6595656"/>
            <a:ext cx="641091"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PUBLIC</a:t>
            </a:r>
          </a:p>
        </p:txBody>
      </p:sp>
    </p:spTree>
    <p:extLst>
      <p:ext uri="{BB962C8B-B14F-4D97-AF65-F5344CB8AC3E}">
        <p14:creationId xmlns:p14="http://schemas.microsoft.com/office/powerpoint/2010/main" val="109836175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391609"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r>
              <a:rPr lang="en-US" noProof="0"/>
              <a:t> </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noProof="0"/>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7" name="NTT DATA Global Logo">
            <a:extLst>
              <a:ext uri="{FF2B5EF4-FFF2-40B4-BE49-F238E27FC236}">
                <a16:creationId xmlns:a16="http://schemas.microsoft.com/office/drawing/2014/main" id="{E4A297F2-4804-B5AA-637C-78C8A88550D2}"/>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endParaRPr lang="en-US"/>
          </a:p>
        </p:txBody>
      </p:sp>
      <p:sp>
        <p:nvSpPr>
          <p:cNvPr id="9" name="Slide Number Placeholder 5">
            <a:extLst>
              <a:ext uri="{FF2B5EF4-FFF2-40B4-BE49-F238E27FC236}">
                <a16:creationId xmlns:a16="http://schemas.microsoft.com/office/drawing/2014/main" id="{C730919A-842B-324C-CCDA-7945A8CEB259}"/>
              </a:ext>
            </a:extLst>
          </p:cNvPr>
          <p:cNvSpPr>
            <a:spLocks noGrp="1"/>
          </p:cNvSpPr>
          <p:nvPr>
            <p:ph type="sldNum" sz="quarter" idx="4"/>
          </p:nvPr>
        </p:nvSpPr>
        <p:spPr>
          <a:xfrm>
            <a:off x="5562600" y="6400800"/>
            <a:ext cx="1066800" cy="304800"/>
          </a:xfrm>
          <a:prstGeom prst="rect">
            <a:avLst/>
          </a:prstGeom>
          <a:ln w="3175">
            <a:noFill/>
          </a:ln>
        </p:spPr>
        <p:txBody>
          <a:bodyPr anchor="ctr"/>
          <a:lstStyle>
            <a:lvl1pPr algn="ctr">
              <a:defRPr lang="en-US" sz="800" smtClean="0">
                <a:solidFill>
                  <a:schemeClr val="tx2"/>
                </a:solidFill>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35521635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hf hdr="0" dt="0"/>
  <p:txStyles>
    <p:title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p:titleStyle>
    <p:bodyStyle>
      <a:lvl1pPr marL="227013" indent="-227013"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739499C2-C3F5-4016-9FA1-26C290810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0E340-CD86-425B-AC5B-183132B4E257}" type="slidenum">
              <a:rPr lang="en-US" smtClean="0"/>
              <a:t>‹#›</a:t>
            </a:fld>
            <a:endParaRPr lang="en-US"/>
          </a:p>
        </p:txBody>
      </p:sp>
      <p:pic>
        <p:nvPicPr>
          <p:cNvPr id="10" name="図 3">
            <a:extLst>
              <a:ext uri="{FF2B5EF4-FFF2-40B4-BE49-F238E27FC236}">
                <a16:creationId xmlns:a16="http://schemas.microsoft.com/office/drawing/2014/main" id="{C11071F3-ECB5-7E99-FBD3-383D74363C51}"/>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11" name="図 19">
            <a:extLst>
              <a:ext uri="{FF2B5EF4-FFF2-40B4-BE49-F238E27FC236}">
                <a16:creationId xmlns:a16="http://schemas.microsoft.com/office/drawing/2014/main" id="{4405F9CF-E657-0F91-5403-E7211C23E532}"/>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12606821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 id="2147483838" r:id="rId37"/>
    <p:sldLayoutId id="2147483839" r:id="rId38"/>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00800"/>
            <a:ext cx="12192000" cy="45812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pic>
        <p:nvPicPr>
          <p:cNvPr id="20" name="図 19"/>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 y="5486400"/>
            <a:ext cx="762000" cy="1371601"/>
          </a:xfrm>
          <a:prstGeom prst="rect">
            <a:avLst/>
          </a:prstGeom>
        </p:spPr>
      </p:pic>
      <p:sp>
        <p:nvSpPr>
          <p:cNvPr id="16" name="Footer Placeholder 1">
            <a:extLst>
              <a:ext uri="{FF2B5EF4-FFF2-40B4-BE49-F238E27FC236}">
                <a16:creationId xmlns:a16="http://schemas.microsoft.com/office/drawing/2014/main" id="{F1B08FBC-0754-4A22-9FF6-E1EB2B13AEEE}"/>
              </a:ext>
            </a:extLst>
          </p:cNvPr>
          <p:cNvSpPr>
            <a:spLocks noGrp="1"/>
          </p:cNvSpPr>
          <p:nvPr>
            <p:ph type="ftr" sz="quarter" idx="3"/>
          </p:nvPr>
        </p:nvSpPr>
        <p:spPr>
          <a:xfrm>
            <a:off x="609600" y="6556248"/>
            <a:ext cx="2194560" cy="182880"/>
          </a:xfrm>
          <a:prstGeom prst="rect">
            <a:avLst/>
          </a:prstGeom>
        </p:spPr>
        <p:txBody>
          <a:bodyPr anchor="ctr"/>
          <a:lstStyle>
            <a:lvl1pPr>
              <a:defRPr sz="800">
                <a:solidFill>
                  <a:schemeClr val="bg1"/>
                </a:solidFill>
              </a:defRPr>
            </a:lvl1pPr>
          </a:lstStyle>
          <a:p>
            <a:pPr defTabSz="609555"/>
            <a:r>
              <a:rPr lang="en-US"/>
              <a:t>© 2022 NTT DATA, Inc. All rights reserved.</a:t>
            </a:r>
          </a:p>
        </p:txBody>
      </p:sp>
      <p:sp>
        <p:nvSpPr>
          <p:cNvPr id="17" name="Slide Number Placeholder 2">
            <a:extLst>
              <a:ext uri="{FF2B5EF4-FFF2-40B4-BE49-F238E27FC236}">
                <a16:creationId xmlns:a16="http://schemas.microsoft.com/office/drawing/2014/main" id="{5F5690AF-F9D3-41D0-AF84-4591497DC2CB}"/>
              </a:ext>
            </a:extLst>
          </p:cNvPr>
          <p:cNvSpPr>
            <a:spLocks noGrp="1"/>
          </p:cNvSpPr>
          <p:nvPr>
            <p:ph type="sldNum" sz="quarter" idx="4"/>
          </p:nvPr>
        </p:nvSpPr>
        <p:spPr>
          <a:xfrm>
            <a:off x="5762244" y="6556248"/>
            <a:ext cx="667512" cy="182880"/>
          </a:xfrm>
          <a:prstGeom prst="rect">
            <a:avLst/>
          </a:prstGeom>
        </p:spPr>
        <p:txBody>
          <a:bodyPr anchor="ctr"/>
          <a:lstStyle>
            <a:lvl1pPr algn="ctr">
              <a:defRPr sz="800">
                <a:solidFill>
                  <a:schemeClr val="bg1"/>
                </a:solidFill>
              </a:defRPr>
            </a:lvl1pPr>
          </a:lstStyle>
          <a:p>
            <a:fld id="{92EA2340-BE12-4138-BE15-7C339B03EB4B}" type="slidenum">
              <a:rPr lang="en-US" smtClean="0"/>
              <a:pPr/>
              <a:t>‹#›</a:t>
            </a:fld>
            <a:endParaRPr lang="en-US"/>
          </a:p>
        </p:txBody>
      </p:sp>
      <p:sp>
        <p:nvSpPr>
          <p:cNvPr id="8" name="Freeform 5">
            <a:extLst>
              <a:ext uri="{FF2B5EF4-FFF2-40B4-BE49-F238E27FC236}">
                <a16:creationId xmlns:a16="http://schemas.microsoft.com/office/drawing/2014/main" id="{8670C703-6CA0-47CC-9863-75BA63A43367}"/>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6562785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1" name="Text Placeholder 2">
            <a:extLst>
              <a:ext uri="{FF2B5EF4-FFF2-40B4-BE49-F238E27FC236}">
                <a16:creationId xmlns:a16="http://schemas.microsoft.com/office/drawing/2014/main" id="{DB22E3CC-1B88-CF67-AD2F-D65E37E3716E}"/>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NTT DATA Global Logo">
            <a:extLst>
              <a:ext uri="{FF2B5EF4-FFF2-40B4-BE49-F238E27FC236}">
                <a16:creationId xmlns:a16="http://schemas.microsoft.com/office/drawing/2014/main" id="{D3B22713-AB91-EF03-7CF0-CCF486815A38}"/>
              </a:ext>
            </a:extLst>
          </p:cNvPr>
          <p:cNvPicPr>
            <a:picLocks noChangeAspect="1"/>
          </p:cNvPicPr>
          <p:nvPr userDrawn="1"/>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bwMode="gray">
          <a:xfrm>
            <a:off x="10531554" y="6449745"/>
            <a:ext cx="1288971" cy="262800"/>
          </a:xfrm>
          <a:prstGeom prst="rect">
            <a:avLst/>
          </a:prstGeom>
        </p:spPr>
      </p:pic>
    </p:spTree>
    <p:extLst>
      <p:ext uri="{BB962C8B-B14F-4D97-AF65-F5344CB8AC3E}">
        <p14:creationId xmlns:p14="http://schemas.microsoft.com/office/powerpoint/2010/main" val="2641968580"/>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Lst>
  <p:hf hdr="0"/>
  <p:txStyles>
    <p:titleStyle>
      <a:lvl1pPr algn="l" defTabSz="914400" rtl="0" eaLnBrk="1" latinLnBrk="0" hangingPunct="1">
        <a:lnSpc>
          <a:spcPct val="90000"/>
        </a:lnSpc>
        <a:spcBef>
          <a:spcPct val="0"/>
        </a:spcBef>
        <a:buNone/>
        <a:defRPr sz="2400" b="0" kern="1200">
          <a:solidFill>
            <a:schemeClr val="bg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bg1"/>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dirty="0">
          <a:solidFill>
            <a:schemeClr val="bg1"/>
          </a:solid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0.png"/><Relationship Id="rId2" Type="http://schemas.openxmlformats.org/officeDocument/2006/relationships/image" Target="../media/image71.jpeg"/><Relationship Id="rId1" Type="http://schemas.openxmlformats.org/officeDocument/2006/relationships/slideLayout" Target="../slideLayouts/slideLayout104.xml"/><Relationship Id="rId6" Type="http://schemas.openxmlformats.org/officeDocument/2006/relationships/image" Target="../media/image75.png"/><Relationship Id="rId11" Type="http://schemas.openxmlformats.org/officeDocument/2006/relationships/image" Target="../media/image79.jpeg"/><Relationship Id="rId5" Type="http://schemas.openxmlformats.org/officeDocument/2006/relationships/image" Target="../media/image74.png"/><Relationship Id="rId10" Type="http://schemas.openxmlformats.org/officeDocument/2006/relationships/image" Target="../media/image48.png"/><Relationship Id="rId4" Type="http://schemas.openxmlformats.org/officeDocument/2006/relationships/image" Target="../media/image73.png"/><Relationship Id="rId9" Type="http://schemas.openxmlformats.org/officeDocument/2006/relationships/image" Target="../media/image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82.png"/></Relationships>
</file>

<file path=ppt/slides/_rels/slide1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33.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0.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 Id="rId4" Type="http://schemas.openxmlformats.org/officeDocument/2006/relationships/image" Target="../media/image98.svg"/></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164.xml"/><Relationship Id="rId5" Type="http://schemas.openxmlformats.org/officeDocument/2006/relationships/image" Target="../media/image101.svg"/><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1.xml"/></Relationships>
</file>

<file path=ppt/slides/_rels/slide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87.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2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1.xml"/><Relationship Id="rId5" Type="http://schemas.openxmlformats.org/officeDocument/2006/relationships/image" Target="../media/image66.sv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4.xml"/><Relationship Id="rId5" Type="http://schemas.openxmlformats.org/officeDocument/2006/relationships/image" Target="../media/image70.jpe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8AA28-3E93-CF93-B491-D8380AE9972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B23D2D46-B927-E7F0-C73C-67BC1E276164}"/>
              </a:ext>
            </a:extLst>
          </p:cNvPr>
          <p:cNvSpPr>
            <a:spLocks noGrp="1"/>
          </p:cNvSpPr>
          <p:nvPr>
            <p:ph type="body" sz="quarter" idx="16"/>
          </p:nvPr>
        </p:nvSpPr>
        <p:spPr/>
        <p:txBody>
          <a:bodyPr/>
          <a:lstStyle/>
          <a:p>
            <a:endParaRPr lang="en-GB"/>
          </a:p>
        </p:txBody>
      </p:sp>
      <p:sp>
        <p:nvSpPr>
          <p:cNvPr id="3" name="Picture Placeholder 2">
            <a:extLst>
              <a:ext uri="{FF2B5EF4-FFF2-40B4-BE49-F238E27FC236}">
                <a16:creationId xmlns:a16="http://schemas.microsoft.com/office/drawing/2014/main" id="{7013D084-2B7E-EC0B-93B1-A644702400A7}"/>
              </a:ext>
            </a:extLst>
          </p:cNvPr>
          <p:cNvSpPr>
            <a:spLocks noGrp="1"/>
          </p:cNvSpPr>
          <p:nvPr>
            <p:ph type="pic" sz="quarter" idx="13"/>
          </p:nvPr>
        </p:nvSpPr>
        <p:spPr/>
        <p:txBody>
          <a:bodyPr/>
          <a:lstStyle/>
          <a:p>
            <a:endParaRPr lang="en-GB"/>
          </a:p>
        </p:txBody>
      </p:sp>
      <p:sp>
        <p:nvSpPr>
          <p:cNvPr id="4" name="Title 3">
            <a:extLst>
              <a:ext uri="{FF2B5EF4-FFF2-40B4-BE49-F238E27FC236}">
                <a16:creationId xmlns:a16="http://schemas.microsoft.com/office/drawing/2014/main" id="{09CABD92-5820-50A1-5255-B3842FB5DF1D}"/>
              </a:ext>
            </a:extLst>
          </p:cNvPr>
          <p:cNvSpPr>
            <a:spLocks noGrp="1"/>
          </p:cNvSpPr>
          <p:nvPr>
            <p:ph type="ctrTitle"/>
          </p:nvPr>
        </p:nvSpPr>
        <p:spPr/>
        <p:txBody>
          <a:bodyPr/>
          <a:lstStyle/>
          <a:p>
            <a:r>
              <a:rPr lang="en-GB"/>
              <a:t>What’s and Why’s of SRE</a:t>
            </a:r>
          </a:p>
        </p:txBody>
      </p:sp>
      <p:sp>
        <p:nvSpPr>
          <p:cNvPr id="2" name="Subtitle 1">
            <a:extLst>
              <a:ext uri="{FF2B5EF4-FFF2-40B4-BE49-F238E27FC236}">
                <a16:creationId xmlns:a16="http://schemas.microsoft.com/office/drawing/2014/main" id="{990208B4-607D-0262-232C-6361697B7448}"/>
              </a:ext>
            </a:extLst>
          </p:cNvPr>
          <p:cNvSpPr>
            <a:spLocks noGrp="1"/>
          </p:cNvSpPr>
          <p:nvPr>
            <p:ph type="subTitle" idx="1"/>
          </p:nvPr>
        </p:nvSpPr>
        <p:spPr>
          <a:xfrm>
            <a:off x="380047" y="3810000"/>
            <a:ext cx="11440477" cy="369332"/>
          </a:xfrm>
        </p:spPr>
        <p:txBody>
          <a:bodyPr/>
          <a:lstStyle/>
          <a:p>
            <a:pPr marL="0" indent="0">
              <a:buNone/>
            </a:pPr>
            <a:r>
              <a:rPr lang="en-GB"/>
              <a:t>Assisting our customers in their adoption of world-class SRE practice</a:t>
            </a:r>
          </a:p>
        </p:txBody>
      </p:sp>
      <p:sp>
        <p:nvSpPr>
          <p:cNvPr id="7" name="Content Placeholder 6">
            <a:extLst>
              <a:ext uri="{FF2B5EF4-FFF2-40B4-BE49-F238E27FC236}">
                <a16:creationId xmlns:a16="http://schemas.microsoft.com/office/drawing/2014/main" id="{3498CC30-B0FA-2FBF-EEBE-646E3EAC1447}"/>
              </a:ext>
            </a:extLst>
          </p:cNvPr>
          <p:cNvSpPr>
            <a:spLocks noGrp="1"/>
          </p:cNvSpPr>
          <p:nvPr>
            <p:ph sz="quarter" idx="21"/>
          </p:nvPr>
        </p:nvSpPr>
        <p:spPr/>
        <p:txBody>
          <a:bodyPr/>
          <a:lstStyle/>
          <a:p>
            <a:endParaRPr lang="en-GB"/>
          </a:p>
        </p:txBody>
      </p:sp>
      <p:sp>
        <p:nvSpPr>
          <p:cNvPr id="5" name="Text Placeholder 4">
            <a:extLst>
              <a:ext uri="{FF2B5EF4-FFF2-40B4-BE49-F238E27FC236}">
                <a16:creationId xmlns:a16="http://schemas.microsoft.com/office/drawing/2014/main" id="{A15D565C-93D5-D97A-C5CA-0DAF3F664A3B}"/>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274377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B938D1B3-62F4-4F1B-AAAF-A6DD59C6C354}"/>
              </a:ext>
            </a:extLst>
          </p:cNvPr>
          <p:cNvSpPr/>
          <p:nvPr/>
        </p:nvSpPr>
        <p:spPr>
          <a:xfrm>
            <a:off x="10031254" y="1423181"/>
            <a:ext cx="1752100" cy="4455527"/>
          </a:xfrm>
          <a:prstGeom prst="rect">
            <a:avLst/>
          </a:prstGeom>
          <a:ln>
            <a:solidFill>
              <a:schemeClr val="accent1">
                <a:lumMod val="90000"/>
              </a:schemeClr>
            </a:solidFill>
            <a:prstDash val="sys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93" name="TextBox 92">
            <a:extLst>
              <a:ext uri="{FF2B5EF4-FFF2-40B4-BE49-F238E27FC236}">
                <a16:creationId xmlns:a16="http://schemas.microsoft.com/office/drawing/2014/main" id="{2C407DDA-6A5E-44DF-AA7A-6D4C1A5F3A6B}"/>
              </a:ext>
            </a:extLst>
          </p:cNvPr>
          <p:cNvSpPr txBox="1"/>
          <p:nvPr/>
        </p:nvSpPr>
        <p:spPr>
          <a:xfrm>
            <a:off x="10436665" y="1379522"/>
            <a:ext cx="10450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404040"/>
                </a:solidFill>
                <a:effectLst/>
                <a:uLnTx/>
                <a:uFillTx/>
                <a:latin typeface="Arial" panose="020B0604020202020204"/>
                <a:ea typeface="+mn-ea"/>
                <a:cs typeface="+mn-cs"/>
              </a:rPr>
              <a:t>Internet</a:t>
            </a:r>
          </a:p>
        </p:txBody>
      </p:sp>
      <p:sp>
        <p:nvSpPr>
          <p:cNvPr id="95" name="TextBox 94">
            <a:extLst>
              <a:ext uri="{FF2B5EF4-FFF2-40B4-BE49-F238E27FC236}">
                <a16:creationId xmlns:a16="http://schemas.microsoft.com/office/drawing/2014/main" id="{EDE1A5D0-7F6F-4927-B60E-73D0D9554CE2}"/>
              </a:ext>
            </a:extLst>
          </p:cNvPr>
          <p:cNvSpPr txBox="1"/>
          <p:nvPr/>
        </p:nvSpPr>
        <p:spPr>
          <a:xfrm>
            <a:off x="10539855" y="5593082"/>
            <a:ext cx="10432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Security check</a:t>
            </a:r>
          </a:p>
        </p:txBody>
      </p:sp>
      <p:sp>
        <p:nvSpPr>
          <p:cNvPr id="96" name="Rectangle 95">
            <a:extLst>
              <a:ext uri="{FF2B5EF4-FFF2-40B4-BE49-F238E27FC236}">
                <a16:creationId xmlns:a16="http://schemas.microsoft.com/office/drawing/2014/main" id="{DC583E48-9285-42C3-A5D4-E3B7B515C10A}"/>
              </a:ext>
            </a:extLst>
          </p:cNvPr>
          <p:cNvSpPr/>
          <p:nvPr/>
        </p:nvSpPr>
        <p:spPr>
          <a:xfrm>
            <a:off x="10301001" y="4932305"/>
            <a:ext cx="1386273" cy="677933"/>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err="1">
                <a:ln>
                  <a:noFill/>
                </a:ln>
                <a:solidFill>
                  <a:srgbClr val="404040"/>
                </a:solidFill>
                <a:effectLst/>
                <a:uLnTx/>
                <a:uFillTx/>
                <a:latin typeface="Arial" panose="020B0604020202020204"/>
                <a:ea typeface="+mn-ea"/>
                <a:cs typeface="+mn-cs"/>
              </a:rPr>
              <a:t>Snyk</a:t>
            </a:r>
            <a:endParaRPr kumimoji="1" lang="en-GB" sz="14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97" name="Rectangle 96">
            <a:extLst>
              <a:ext uri="{FF2B5EF4-FFF2-40B4-BE49-F238E27FC236}">
                <a16:creationId xmlns:a16="http://schemas.microsoft.com/office/drawing/2014/main" id="{F5A3039A-D333-4AC9-95BF-71223C0D3321}"/>
              </a:ext>
            </a:extLst>
          </p:cNvPr>
          <p:cNvSpPr/>
          <p:nvPr/>
        </p:nvSpPr>
        <p:spPr>
          <a:xfrm>
            <a:off x="10266045" y="1961508"/>
            <a:ext cx="1386273" cy="767555"/>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a:ln>
                  <a:noFill/>
                </a:ln>
                <a:solidFill>
                  <a:srgbClr val="404040"/>
                </a:solidFill>
                <a:effectLst/>
                <a:uLnTx/>
                <a:uFillTx/>
                <a:latin typeface="Arial" panose="020B0604020202020204"/>
                <a:ea typeface="+mn-ea"/>
                <a:cs typeface="+mn-cs"/>
              </a:rPr>
              <a:t>GIT Repo</a:t>
            </a:r>
          </a:p>
        </p:txBody>
      </p:sp>
      <p:sp>
        <p:nvSpPr>
          <p:cNvPr id="98" name="TextBox 97">
            <a:extLst>
              <a:ext uri="{FF2B5EF4-FFF2-40B4-BE49-F238E27FC236}">
                <a16:creationId xmlns:a16="http://schemas.microsoft.com/office/drawing/2014/main" id="{CE6BEBB1-05B2-4FDB-84C8-A037733777FB}"/>
              </a:ext>
            </a:extLst>
          </p:cNvPr>
          <p:cNvSpPr txBox="1"/>
          <p:nvPr/>
        </p:nvSpPr>
        <p:spPr>
          <a:xfrm>
            <a:off x="10104065" y="2748578"/>
            <a:ext cx="185030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err="1">
                <a:ln>
                  <a:noFill/>
                </a:ln>
                <a:solidFill>
                  <a:srgbClr val="404040"/>
                </a:solidFill>
                <a:effectLst/>
                <a:uLnTx/>
                <a:uFillTx/>
                <a:latin typeface="Arial" panose="020B0604020202020204"/>
                <a:ea typeface="+mn-ea"/>
                <a:cs typeface="+mn-cs"/>
              </a:rPr>
              <a:t>github.wiqram.splunk</a:t>
            </a:r>
            <a:r>
              <a:rPr kumimoji="0" lang="en-GB" sz="800" b="0" i="0" u="none" strike="noStrike" kern="1200" cap="none" spc="0" normalizeH="0" baseline="0" noProof="0">
                <a:ln>
                  <a:noFill/>
                </a:ln>
                <a:solidFill>
                  <a:srgbClr val="404040"/>
                </a:solidFill>
                <a:effectLst/>
                <a:uLnTx/>
                <a:uFillTx/>
                <a:latin typeface="Arial" panose="020B0604020202020204"/>
                <a:ea typeface="+mn-ea"/>
                <a:cs typeface="+mn-cs"/>
              </a:rPr>
              <a:t>-Customer-demo</a:t>
            </a:r>
          </a:p>
        </p:txBody>
      </p:sp>
      <p:sp>
        <p:nvSpPr>
          <p:cNvPr id="99" name="TextBox 98">
            <a:extLst>
              <a:ext uri="{FF2B5EF4-FFF2-40B4-BE49-F238E27FC236}">
                <a16:creationId xmlns:a16="http://schemas.microsoft.com/office/drawing/2014/main" id="{9C4E8AA8-B19C-4EF3-A961-461FED15098F}"/>
              </a:ext>
            </a:extLst>
          </p:cNvPr>
          <p:cNvSpPr txBox="1"/>
          <p:nvPr/>
        </p:nvSpPr>
        <p:spPr>
          <a:xfrm>
            <a:off x="10461809" y="3696753"/>
            <a:ext cx="121756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err="1">
                <a:ln>
                  <a:noFill/>
                </a:ln>
                <a:solidFill>
                  <a:srgbClr val="404040"/>
                </a:solidFill>
                <a:effectLst/>
                <a:uLnTx/>
                <a:uFillTx/>
                <a:latin typeface="Arial" panose="020B0604020202020204"/>
                <a:ea typeface="+mn-ea"/>
                <a:cs typeface="+mn-cs"/>
              </a:rPr>
              <a:t>Xmatters</a:t>
            </a:r>
            <a:r>
              <a:rPr kumimoji="0" lang="en-GB" sz="800" b="0" i="0" u="none" strike="noStrike" kern="1200" cap="none" spc="0" normalizeH="0" baseline="0" noProof="0">
                <a:ln>
                  <a:noFill/>
                </a:ln>
                <a:solidFill>
                  <a:srgbClr val="404040"/>
                </a:solidFill>
                <a:effectLst/>
                <a:uLnTx/>
                <a:uFillTx/>
                <a:latin typeface="Arial" panose="020B0604020202020204"/>
                <a:ea typeface="+mn-ea"/>
                <a:cs typeface="+mn-cs"/>
              </a:rPr>
              <a:t> Free Trial</a:t>
            </a:r>
          </a:p>
        </p:txBody>
      </p:sp>
      <p:sp>
        <p:nvSpPr>
          <p:cNvPr id="100" name="Rectangle 99">
            <a:extLst>
              <a:ext uri="{FF2B5EF4-FFF2-40B4-BE49-F238E27FC236}">
                <a16:creationId xmlns:a16="http://schemas.microsoft.com/office/drawing/2014/main" id="{835C235D-1538-447F-B7D4-5AD135EB7B6C}"/>
              </a:ext>
            </a:extLst>
          </p:cNvPr>
          <p:cNvSpPr/>
          <p:nvPr/>
        </p:nvSpPr>
        <p:spPr>
          <a:xfrm>
            <a:off x="10284955" y="3002016"/>
            <a:ext cx="1386273" cy="677934"/>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err="1">
                <a:ln>
                  <a:noFill/>
                </a:ln>
                <a:solidFill>
                  <a:srgbClr val="404040"/>
                </a:solidFill>
                <a:effectLst/>
                <a:uLnTx/>
                <a:uFillTx/>
                <a:latin typeface="Arial" panose="020B0604020202020204"/>
                <a:ea typeface="+mn-ea"/>
                <a:cs typeface="+mn-cs"/>
              </a:rPr>
              <a:t>xMatters</a:t>
            </a:r>
            <a:endParaRPr kumimoji="1" lang="en-GB" sz="14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101" name="Picture 2">
            <a:extLst>
              <a:ext uri="{FF2B5EF4-FFF2-40B4-BE49-F238E27FC236}">
                <a16:creationId xmlns:a16="http://schemas.microsoft.com/office/drawing/2014/main" id="{F840E4F1-3D9C-4E4C-A4A8-FAAB13554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055" y="3102127"/>
            <a:ext cx="488037" cy="48803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a:extLst>
              <a:ext uri="{FF2B5EF4-FFF2-40B4-BE49-F238E27FC236}">
                <a16:creationId xmlns:a16="http://schemas.microsoft.com/office/drawing/2014/main" id="{65EF830D-C35F-4879-A9BF-23A0E7468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5211" y="2077805"/>
            <a:ext cx="465591" cy="46559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2">
            <a:extLst>
              <a:ext uri="{FF2B5EF4-FFF2-40B4-BE49-F238E27FC236}">
                <a16:creationId xmlns:a16="http://schemas.microsoft.com/office/drawing/2014/main" id="{1B2F40DB-2479-4628-836B-FD0E24012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3471" y="5062911"/>
            <a:ext cx="471359" cy="471359"/>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6974CCF3-9F79-47E4-A789-18CD7A3958EC}"/>
              </a:ext>
            </a:extLst>
          </p:cNvPr>
          <p:cNvSpPr/>
          <p:nvPr/>
        </p:nvSpPr>
        <p:spPr>
          <a:xfrm>
            <a:off x="10301001" y="3960358"/>
            <a:ext cx="1386273" cy="677933"/>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a:ln>
                  <a:noFill/>
                </a:ln>
                <a:solidFill>
                  <a:srgbClr val="404040"/>
                </a:solidFill>
                <a:effectLst/>
                <a:uLnTx/>
                <a:uFillTx/>
                <a:latin typeface="Arial" panose="020B0604020202020204"/>
                <a:ea typeface="+mn-ea"/>
                <a:cs typeface="+mn-cs"/>
              </a:rPr>
              <a:t>Venafi</a:t>
            </a:r>
          </a:p>
        </p:txBody>
      </p:sp>
      <p:sp>
        <p:nvSpPr>
          <p:cNvPr id="110" name="TextBox 109">
            <a:extLst>
              <a:ext uri="{FF2B5EF4-FFF2-40B4-BE49-F238E27FC236}">
                <a16:creationId xmlns:a16="http://schemas.microsoft.com/office/drawing/2014/main" id="{B6B1756C-39AF-4C67-9E64-C541608929A7}"/>
              </a:ext>
            </a:extLst>
          </p:cNvPr>
          <p:cNvSpPr txBox="1"/>
          <p:nvPr/>
        </p:nvSpPr>
        <p:spPr>
          <a:xfrm>
            <a:off x="10520509" y="4679268"/>
            <a:ext cx="10432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Cert store</a:t>
            </a:r>
          </a:p>
        </p:txBody>
      </p:sp>
      <p:pic>
        <p:nvPicPr>
          <p:cNvPr id="111" name="Picture 110">
            <a:extLst>
              <a:ext uri="{FF2B5EF4-FFF2-40B4-BE49-F238E27FC236}">
                <a16:creationId xmlns:a16="http://schemas.microsoft.com/office/drawing/2014/main" id="{E8A68399-C8D1-4272-9493-3F9EDAB0BA80}"/>
              </a:ext>
            </a:extLst>
          </p:cNvPr>
          <p:cNvPicPr>
            <a:picLocks noChangeAspect="1"/>
          </p:cNvPicPr>
          <p:nvPr/>
        </p:nvPicPr>
        <p:blipFill>
          <a:blip r:embed="rId5"/>
          <a:stretch>
            <a:fillRect/>
          </a:stretch>
        </p:blipFill>
        <p:spPr>
          <a:xfrm>
            <a:off x="10156735" y="4185650"/>
            <a:ext cx="363774" cy="305867"/>
          </a:xfrm>
          <a:prstGeom prst="rect">
            <a:avLst/>
          </a:prstGeom>
        </p:spPr>
      </p:pic>
      <p:sp>
        <p:nvSpPr>
          <p:cNvPr id="2" name="Title 1">
            <a:extLst>
              <a:ext uri="{FF2B5EF4-FFF2-40B4-BE49-F238E27FC236}">
                <a16:creationId xmlns:a16="http://schemas.microsoft.com/office/drawing/2014/main" id="{0F39C929-FFF3-4E0D-84B3-81A7BBFEF956}"/>
              </a:ext>
            </a:extLst>
          </p:cNvPr>
          <p:cNvSpPr>
            <a:spLocks noGrp="1"/>
          </p:cNvSpPr>
          <p:nvPr>
            <p:ph type="title"/>
          </p:nvPr>
        </p:nvSpPr>
        <p:spPr/>
        <p:txBody>
          <a:bodyPr>
            <a:normAutofit/>
          </a:bodyPr>
          <a:lstStyle/>
          <a:p>
            <a:r>
              <a:rPr lang="en-US"/>
              <a:t>Example of Automation - End-to-End Cert Renewal Automation POC Architecture</a:t>
            </a:r>
            <a:endParaRPr lang="en-GB"/>
          </a:p>
        </p:txBody>
      </p:sp>
      <p:sp>
        <p:nvSpPr>
          <p:cNvPr id="5" name="Rectangle 4">
            <a:extLst>
              <a:ext uri="{FF2B5EF4-FFF2-40B4-BE49-F238E27FC236}">
                <a16:creationId xmlns:a16="http://schemas.microsoft.com/office/drawing/2014/main" id="{DF013823-030D-4559-9F0F-67BB432E916D}"/>
              </a:ext>
            </a:extLst>
          </p:cNvPr>
          <p:cNvSpPr/>
          <p:nvPr/>
        </p:nvSpPr>
        <p:spPr>
          <a:xfrm>
            <a:off x="1976836" y="1378554"/>
            <a:ext cx="7870996" cy="422600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69ED0CF3-32D6-42D7-87FC-C54AAABE13A1}"/>
              </a:ext>
            </a:extLst>
          </p:cNvPr>
          <p:cNvSpPr/>
          <p:nvPr/>
        </p:nvSpPr>
        <p:spPr>
          <a:xfrm>
            <a:off x="4008534" y="1652180"/>
            <a:ext cx="5653838" cy="3882089"/>
          </a:xfrm>
          <a:prstGeom prst="rect">
            <a:avLst/>
          </a:prstGeom>
          <a:ln>
            <a:solidFill>
              <a:schemeClr val="tx1">
                <a:lumMod val="40000"/>
                <a:lumOff val="60000"/>
              </a:schemeClr>
            </a:solidFill>
            <a:prstDash val="sys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6CC9F941-A2D6-4FD9-8E4C-2EE073DAC331}"/>
              </a:ext>
            </a:extLst>
          </p:cNvPr>
          <p:cNvSpPr/>
          <p:nvPr/>
        </p:nvSpPr>
        <p:spPr>
          <a:xfrm>
            <a:off x="1261393" y="1378554"/>
            <a:ext cx="633225" cy="421452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a:ln>
                  <a:noFill/>
                </a:ln>
                <a:solidFill>
                  <a:srgbClr val="404040"/>
                </a:solidFill>
                <a:effectLst/>
                <a:uLnTx/>
                <a:uFillTx/>
                <a:latin typeface="Arial" panose="020B0604020202020204"/>
                <a:ea typeface="+mn-ea"/>
                <a:cs typeface="+mn-cs"/>
              </a:rPr>
              <a:t>DNS</a:t>
            </a:r>
          </a:p>
        </p:txBody>
      </p:sp>
      <p:sp>
        <p:nvSpPr>
          <p:cNvPr id="8" name="Rectangle 7">
            <a:extLst>
              <a:ext uri="{FF2B5EF4-FFF2-40B4-BE49-F238E27FC236}">
                <a16:creationId xmlns:a16="http://schemas.microsoft.com/office/drawing/2014/main" id="{4569290C-E4DA-46E4-BE7D-D6132A45A2D9}"/>
              </a:ext>
            </a:extLst>
          </p:cNvPr>
          <p:cNvSpPr/>
          <p:nvPr/>
        </p:nvSpPr>
        <p:spPr>
          <a:xfrm>
            <a:off x="2229558" y="2163805"/>
            <a:ext cx="1358537" cy="260873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a:ln>
                  <a:noFill/>
                </a:ln>
                <a:solidFill>
                  <a:srgbClr val="404040"/>
                </a:solidFill>
                <a:effectLst/>
                <a:uLnTx/>
                <a:uFillTx/>
                <a:latin typeface="Arial" panose="020B0604020202020204"/>
                <a:ea typeface="+mn-ea"/>
                <a:cs typeface="+mn-cs"/>
              </a:rPr>
              <a:t>NGINX (Reverse Proxy)</a:t>
            </a:r>
          </a:p>
        </p:txBody>
      </p:sp>
      <p:sp>
        <p:nvSpPr>
          <p:cNvPr id="9" name="Rectangle 8">
            <a:extLst>
              <a:ext uri="{FF2B5EF4-FFF2-40B4-BE49-F238E27FC236}">
                <a16:creationId xmlns:a16="http://schemas.microsoft.com/office/drawing/2014/main" id="{3313F7D7-B521-4A25-A066-929EEB369C26}"/>
              </a:ext>
            </a:extLst>
          </p:cNvPr>
          <p:cNvSpPr/>
          <p:nvPr/>
        </p:nvSpPr>
        <p:spPr>
          <a:xfrm>
            <a:off x="4647542" y="3122811"/>
            <a:ext cx="1179157" cy="78769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a:ln>
                  <a:noFill/>
                </a:ln>
                <a:solidFill>
                  <a:srgbClr val="404040"/>
                </a:solidFill>
                <a:effectLst/>
                <a:uLnTx/>
                <a:uFillTx/>
                <a:latin typeface="Arial" panose="020B0604020202020204"/>
                <a:ea typeface="+mn-ea"/>
                <a:cs typeface="+mn-cs"/>
              </a:rPr>
              <a:t>Jenkins</a:t>
            </a:r>
          </a:p>
        </p:txBody>
      </p:sp>
      <p:sp>
        <p:nvSpPr>
          <p:cNvPr id="12" name="TextBox 11">
            <a:extLst>
              <a:ext uri="{FF2B5EF4-FFF2-40B4-BE49-F238E27FC236}">
                <a16:creationId xmlns:a16="http://schemas.microsoft.com/office/drawing/2014/main" id="{5973FA6B-5604-49BE-A6DE-D7E554EFAC43}"/>
              </a:ext>
            </a:extLst>
          </p:cNvPr>
          <p:cNvSpPr txBox="1"/>
          <p:nvPr/>
        </p:nvSpPr>
        <p:spPr>
          <a:xfrm>
            <a:off x="7515988" y="1323011"/>
            <a:ext cx="24065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404040"/>
                </a:solidFill>
                <a:effectLst/>
                <a:uLnTx/>
                <a:uFillTx/>
                <a:latin typeface="Arial" panose="020B0604020202020204"/>
                <a:ea typeface="+mn-ea"/>
                <a:cs typeface="+mn-cs"/>
              </a:rPr>
              <a:t>VPC (Bare metal)</a:t>
            </a:r>
          </a:p>
        </p:txBody>
      </p:sp>
      <p:sp>
        <p:nvSpPr>
          <p:cNvPr id="13" name="TextBox 12">
            <a:extLst>
              <a:ext uri="{FF2B5EF4-FFF2-40B4-BE49-F238E27FC236}">
                <a16:creationId xmlns:a16="http://schemas.microsoft.com/office/drawing/2014/main" id="{4DBA0C11-40D8-497F-BA4A-F045703B52EE}"/>
              </a:ext>
            </a:extLst>
          </p:cNvPr>
          <p:cNvSpPr txBox="1"/>
          <p:nvPr/>
        </p:nvSpPr>
        <p:spPr>
          <a:xfrm>
            <a:off x="5636839" y="1631183"/>
            <a:ext cx="24911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rgbClr val="404040"/>
                </a:solidFill>
                <a:effectLst/>
                <a:uLnTx/>
                <a:uFillTx/>
                <a:latin typeface="Arial" panose="020B0604020202020204"/>
                <a:ea typeface="+mn-ea"/>
                <a:cs typeface="+mn-cs"/>
              </a:rPr>
              <a:t>Minikube</a:t>
            </a:r>
            <a:r>
              <a:rPr kumimoji="0" lang="en-GB" sz="1400" b="0" i="0" u="none" strike="noStrike" kern="1200" cap="none" spc="0" normalizeH="0" baseline="0" noProof="0">
                <a:ln>
                  <a:noFill/>
                </a:ln>
                <a:solidFill>
                  <a:srgbClr val="404040"/>
                </a:solidFill>
                <a:effectLst/>
                <a:uLnTx/>
                <a:uFillTx/>
                <a:latin typeface="Arial" panose="020B0604020202020204"/>
                <a:ea typeface="+mn-ea"/>
                <a:cs typeface="+mn-cs"/>
              </a:rPr>
              <a:t> K8s Cluster</a:t>
            </a:r>
          </a:p>
        </p:txBody>
      </p:sp>
      <p:sp>
        <p:nvSpPr>
          <p:cNvPr id="14" name="Right Arrow 13">
            <a:extLst>
              <a:ext uri="{FF2B5EF4-FFF2-40B4-BE49-F238E27FC236}">
                <a16:creationId xmlns:a16="http://schemas.microsoft.com/office/drawing/2014/main" id="{D76DB2F8-B4D8-47EE-BCBC-8E472A61BE62}"/>
              </a:ext>
            </a:extLst>
          </p:cNvPr>
          <p:cNvSpPr/>
          <p:nvPr/>
        </p:nvSpPr>
        <p:spPr>
          <a:xfrm>
            <a:off x="140387" y="3079249"/>
            <a:ext cx="1096220" cy="834792"/>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a:ln>
                  <a:noFill/>
                </a:ln>
                <a:solidFill>
                  <a:srgbClr val="404040"/>
                </a:solidFill>
                <a:effectLst/>
                <a:uLnTx/>
                <a:uFillTx/>
                <a:latin typeface="Arial" panose="020B0604020202020204"/>
                <a:ea typeface="+mn-ea"/>
                <a:cs typeface="+mn-cs"/>
              </a:rPr>
              <a:t>Internet</a:t>
            </a:r>
          </a:p>
        </p:txBody>
      </p:sp>
      <p:cxnSp>
        <p:nvCxnSpPr>
          <p:cNvPr id="15" name="Elbow Connector 14">
            <a:extLst>
              <a:ext uri="{FF2B5EF4-FFF2-40B4-BE49-F238E27FC236}">
                <a16:creationId xmlns:a16="http://schemas.microsoft.com/office/drawing/2014/main" id="{00480C09-D82A-413D-B6E9-D12185834073}"/>
              </a:ext>
            </a:extLst>
          </p:cNvPr>
          <p:cNvCxnSpPr>
            <a:cxnSpLocks/>
            <a:stCxn id="28" idx="2"/>
            <a:endCxn id="96" idx="3"/>
          </p:cNvCxnSpPr>
          <p:nvPr/>
        </p:nvCxnSpPr>
        <p:spPr>
          <a:xfrm rot="16200000" flipH="1">
            <a:off x="7811109" y="1395106"/>
            <a:ext cx="1410117" cy="6342213"/>
          </a:xfrm>
          <a:prstGeom prst="bentConnector4">
            <a:avLst>
              <a:gd name="adj1" fmla="val 137018"/>
              <a:gd name="adj2" fmla="val 103604"/>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08336991-7EBD-4CBC-A79A-54CB954807B6}"/>
              </a:ext>
            </a:extLst>
          </p:cNvPr>
          <p:cNvCxnSpPr>
            <a:cxnSpLocks/>
            <a:stCxn id="93" idx="0"/>
            <a:endCxn id="7" idx="0"/>
          </p:cNvCxnSpPr>
          <p:nvPr/>
        </p:nvCxnSpPr>
        <p:spPr>
          <a:xfrm rot="16200000" flipV="1">
            <a:off x="6323661" y="-3255998"/>
            <a:ext cx="967" cy="9270073"/>
          </a:xfrm>
          <a:prstGeom prst="bentConnector3">
            <a:avLst>
              <a:gd name="adj1" fmla="val 23740124"/>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6082B3D-0DAD-42B1-AE4B-F22FC3E5190A}"/>
              </a:ext>
            </a:extLst>
          </p:cNvPr>
          <p:cNvSpPr txBox="1"/>
          <p:nvPr/>
        </p:nvSpPr>
        <p:spPr>
          <a:xfrm>
            <a:off x="6030562" y="961416"/>
            <a:ext cx="28639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Webhook Triggered on Code Check-in</a:t>
            </a:r>
          </a:p>
        </p:txBody>
      </p:sp>
      <p:cxnSp>
        <p:nvCxnSpPr>
          <p:cNvPr id="20" name="Straight Arrow Connector 19">
            <a:extLst>
              <a:ext uri="{FF2B5EF4-FFF2-40B4-BE49-F238E27FC236}">
                <a16:creationId xmlns:a16="http://schemas.microsoft.com/office/drawing/2014/main" id="{739F3838-1241-4FF3-BA3D-3F154939EDD4}"/>
              </a:ext>
            </a:extLst>
          </p:cNvPr>
          <p:cNvCxnSpPr>
            <a:stCxn id="7" idx="3"/>
          </p:cNvCxnSpPr>
          <p:nvPr/>
        </p:nvCxnSpPr>
        <p:spPr>
          <a:xfrm flipV="1">
            <a:off x="1894618" y="3485817"/>
            <a:ext cx="316502" cy="1"/>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28CA8D3-21E2-4A98-AB95-C881627AAD16}"/>
              </a:ext>
            </a:extLst>
          </p:cNvPr>
          <p:cNvSpPr txBox="1"/>
          <p:nvPr/>
        </p:nvSpPr>
        <p:spPr>
          <a:xfrm rot="5400000">
            <a:off x="5377808" y="3468507"/>
            <a:ext cx="16866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404040"/>
                </a:solidFill>
                <a:effectLst/>
                <a:uLnTx/>
                <a:uFillTx/>
                <a:latin typeface="Arial" panose="020B0604020202020204"/>
                <a:ea typeface="+mn-ea"/>
                <a:cs typeface="+mn-cs"/>
              </a:rPr>
              <a:t>Deploy Config &amp; Refresh Pods</a:t>
            </a:r>
          </a:p>
        </p:txBody>
      </p:sp>
      <p:sp>
        <p:nvSpPr>
          <p:cNvPr id="22" name="Rectangle 21">
            <a:extLst>
              <a:ext uri="{FF2B5EF4-FFF2-40B4-BE49-F238E27FC236}">
                <a16:creationId xmlns:a16="http://schemas.microsoft.com/office/drawing/2014/main" id="{46FCEBD5-C337-4336-9D17-CAC9A9A05237}"/>
              </a:ext>
            </a:extLst>
          </p:cNvPr>
          <p:cNvSpPr/>
          <p:nvPr/>
        </p:nvSpPr>
        <p:spPr>
          <a:xfrm>
            <a:off x="7896338" y="4705490"/>
            <a:ext cx="1158452" cy="68110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a:ln>
                  <a:noFill/>
                </a:ln>
                <a:solidFill>
                  <a:srgbClr val="404040"/>
                </a:solidFill>
                <a:effectLst/>
                <a:uLnTx/>
                <a:uFillTx/>
                <a:latin typeface="Arial" panose="020B0604020202020204"/>
                <a:ea typeface="+mn-ea"/>
                <a:cs typeface="+mn-cs"/>
              </a:rPr>
              <a:t>Splunk</a:t>
            </a:r>
          </a:p>
        </p:txBody>
      </p:sp>
      <p:cxnSp>
        <p:nvCxnSpPr>
          <p:cNvPr id="25" name="Elbow Connector 24">
            <a:extLst>
              <a:ext uri="{FF2B5EF4-FFF2-40B4-BE49-F238E27FC236}">
                <a16:creationId xmlns:a16="http://schemas.microsoft.com/office/drawing/2014/main" id="{B2900863-37F4-48C0-B547-8064BE215207}"/>
              </a:ext>
            </a:extLst>
          </p:cNvPr>
          <p:cNvCxnSpPr>
            <a:cxnSpLocks/>
            <a:stCxn id="28" idx="3"/>
            <a:endCxn id="43" idx="1"/>
          </p:cNvCxnSpPr>
          <p:nvPr/>
        </p:nvCxnSpPr>
        <p:spPr>
          <a:xfrm>
            <a:off x="5761614" y="3738521"/>
            <a:ext cx="1737146" cy="1239845"/>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39006E5-C720-4F08-B296-A57AC26A2E2B}"/>
              </a:ext>
            </a:extLst>
          </p:cNvPr>
          <p:cNvSpPr txBox="1"/>
          <p:nvPr/>
        </p:nvSpPr>
        <p:spPr>
          <a:xfrm>
            <a:off x="8582322" y="4729331"/>
            <a:ext cx="48202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POD</a:t>
            </a:r>
          </a:p>
        </p:txBody>
      </p:sp>
      <p:sp>
        <p:nvSpPr>
          <p:cNvPr id="27" name="TextBox 26">
            <a:extLst>
              <a:ext uri="{FF2B5EF4-FFF2-40B4-BE49-F238E27FC236}">
                <a16:creationId xmlns:a16="http://schemas.microsoft.com/office/drawing/2014/main" id="{ACC1C86A-1EFF-4E1A-B8C3-0970D50DCA9E}"/>
              </a:ext>
            </a:extLst>
          </p:cNvPr>
          <p:cNvSpPr txBox="1"/>
          <p:nvPr/>
        </p:nvSpPr>
        <p:spPr>
          <a:xfrm>
            <a:off x="5345060" y="3114175"/>
            <a:ext cx="4754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POD</a:t>
            </a:r>
          </a:p>
        </p:txBody>
      </p:sp>
      <p:sp>
        <p:nvSpPr>
          <p:cNvPr id="28" name="Rectangle 27">
            <a:extLst>
              <a:ext uri="{FF2B5EF4-FFF2-40B4-BE49-F238E27FC236}">
                <a16:creationId xmlns:a16="http://schemas.microsoft.com/office/drawing/2014/main" id="{9BF944E9-058C-4383-A377-FD0912EC9034}"/>
              </a:ext>
            </a:extLst>
          </p:cNvPr>
          <p:cNvSpPr/>
          <p:nvPr/>
        </p:nvSpPr>
        <p:spPr>
          <a:xfrm>
            <a:off x="4928507" y="3615887"/>
            <a:ext cx="833107" cy="245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1200" cap="none" spc="0" normalizeH="0" baseline="0" noProof="0">
                <a:ln>
                  <a:noFill/>
                </a:ln>
                <a:solidFill>
                  <a:srgbClr val="404040"/>
                </a:solidFill>
                <a:effectLst/>
                <a:uLnTx/>
                <a:uFillTx/>
                <a:latin typeface="Arial" panose="020B0604020202020204"/>
                <a:ea typeface="+mn-ea"/>
                <a:cs typeface="+mn-cs"/>
              </a:rPr>
              <a:t>Deploy Agents</a:t>
            </a:r>
          </a:p>
        </p:txBody>
      </p:sp>
      <p:sp>
        <p:nvSpPr>
          <p:cNvPr id="29" name="TextBox 28">
            <a:extLst>
              <a:ext uri="{FF2B5EF4-FFF2-40B4-BE49-F238E27FC236}">
                <a16:creationId xmlns:a16="http://schemas.microsoft.com/office/drawing/2014/main" id="{BA52339B-505F-44CA-B01F-0CAE62C62749}"/>
              </a:ext>
            </a:extLst>
          </p:cNvPr>
          <p:cNvSpPr txBox="1"/>
          <p:nvPr/>
        </p:nvSpPr>
        <p:spPr>
          <a:xfrm>
            <a:off x="7132389" y="5586134"/>
            <a:ext cx="129198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Vulnerability Check</a:t>
            </a:r>
          </a:p>
        </p:txBody>
      </p:sp>
      <p:sp>
        <p:nvSpPr>
          <p:cNvPr id="30" name="TextBox 29">
            <a:extLst>
              <a:ext uri="{FF2B5EF4-FFF2-40B4-BE49-F238E27FC236}">
                <a16:creationId xmlns:a16="http://schemas.microsoft.com/office/drawing/2014/main" id="{D1F258C6-5885-45CA-8131-6815A9409BDD}"/>
              </a:ext>
            </a:extLst>
          </p:cNvPr>
          <p:cNvSpPr txBox="1"/>
          <p:nvPr/>
        </p:nvSpPr>
        <p:spPr>
          <a:xfrm rot="16200000">
            <a:off x="32301" y="4472057"/>
            <a:ext cx="19159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https://splunk.traderyolo.com</a:t>
            </a:r>
          </a:p>
        </p:txBody>
      </p:sp>
      <p:sp>
        <p:nvSpPr>
          <p:cNvPr id="31" name="TextBox 30">
            <a:extLst>
              <a:ext uri="{FF2B5EF4-FFF2-40B4-BE49-F238E27FC236}">
                <a16:creationId xmlns:a16="http://schemas.microsoft.com/office/drawing/2014/main" id="{3F3136FB-DD25-4274-A211-3E0F9358E124}"/>
              </a:ext>
            </a:extLst>
          </p:cNvPr>
          <p:cNvSpPr txBox="1"/>
          <p:nvPr/>
        </p:nvSpPr>
        <p:spPr>
          <a:xfrm rot="16200000">
            <a:off x="1412627" y="3159598"/>
            <a:ext cx="132734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Trusted Certificate</a:t>
            </a:r>
          </a:p>
        </p:txBody>
      </p:sp>
      <p:sp>
        <p:nvSpPr>
          <p:cNvPr id="32" name="Rectangle 31">
            <a:extLst>
              <a:ext uri="{FF2B5EF4-FFF2-40B4-BE49-F238E27FC236}">
                <a16:creationId xmlns:a16="http://schemas.microsoft.com/office/drawing/2014/main" id="{4CCFEEE7-BE11-4A28-85A2-2230D43D77D0}"/>
              </a:ext>
            </a:extLst>
          </p:cNvPr>
          <p:cNvSpPr/>
          <p:nvPr/>
        </p:nvSpPr>
        <p:spPr>
          <a:xfrm>
            <a:off x="2330074" y="5751192"/>
            <a:ext cx="1157503" cy="426082"/>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100" b="0" i="0" u="none" strike="noStrike" kern="1200" cap="none" spc="0" normalizeH="0" baseline="0" noProof="0" err="1">
                <a:ln>
                  <a:noFill/>
                </a:ln>
                <a:solidFill>
                  <a:srgbClr val="404040"/>
                </a:solidFill>
                <a:effectLst/>
                <a:uLnTx/>
                <a:uFillTx/>
                <a:latin typeface="Arial" panose="020B0604020202020204"/>
                <a:ea typeface="+mn-ea"/>
                <a:cs typeface="+mn-cs"/>
              </a:rPr>
              <a:t>LetsEncrypt</a:t>
            </a:r>
            <a:r>
              <a:rPr kumimoji="1" lang="en-GB" sz="1100" b="0" i="0" u="none" strike="noStrike" kern="1200" cap="none" spc="0" normalizeH="0" baseline="0" noProof="0">
                <a:ln>
                  <a:noFill/>
                </a:ln>
                <a:solidFill>
                  <a:srgbClr val="404040"/>
                </a:solidFill>
                <a:effectLst/>
                <a:uLnTx/>
                <a:uFillTx/>
                <a:latin typeface="Arial" panose="020B0604020202020204"/>
                <a:ea typeface="+mn-ea"/>
                <a:cs typeface="+mn-cs"/>
              </a:rPr>
              <a:t> CA</a:t>
            </a:r>
          </a:p>
        </p:txBody>
      </p:sp>
      <p:cxnSp>
        <p:nvCxnSpPr>
          <p:cNvPr id="33" name="Straight Arrow Connector 32">
            <a:extLst>
              <a:ext uri="{FF2B5EF4-FFF2-40B4-BE49-F238E27FC236}">
                <a16:creationId xmlns:a16="http://schemas.microsoft.com/office/drawing/2014/main" id="{1BC6B22A-3317-496B-B401-C87DFD62F1DB}"/>
              </a:ext>
            </a:extLst>
          </p:cNvPr>
          <p:cNvCxnSpPr>
            <a:cxnSpLocks/>
            <a:stCxn id="8" idx="2"/>
            <a:endCxn id="32" idx="0"/>
          </p:cNvCxnSpPr>
          <p:nvPr/>
        </p:nvCxnSpPr>
        <p:spPr>
          <a:xfrm flipH="1">
            <a:off x="2908826" y="4772542"/>
            <a:ext cx="1" cy="97865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4166CAD-69FF-468F-BC40-5ED54DDB4451}"/>
              </a:ext>
            </a:extLst>
          </p:cNvPr>
          <p:cNvSpPr txBox="1"/>
          <p:nvPr/>
        </p:nvSpPr>
        <p:spPr>
          <a:xfrm rot="16200000">
            <a:off x="1815882" y="3309322"/>
            <a:ext cx="41077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Access K8s cluster resources over </a:t>
            </a:r>
            <a:r>
              <a:rPr kumimoji="0" lang="en-GB" sz="1000" b="0" i="0" u="none" strike="noStrike" kern="1200" cap="none" spc="0" normalizeH="0" baseline="0" noProof="0" err="1">
                <a:ln>
                  <a:noFill/>
                </a:ln>
                <a:solidFill>
                  <a:srgbClr val="404040"/>
                </a:solidFill>
                <a:effectLst/>
                <a:uLnTx/>
                <a:uFillTx/>
                <a:latin typeface="Arial" panose="020B0604020202020204"/>
                <a:ea typeface="+mn-ea"/>
                <a:cs typeface="+mn-cs"/>
              </a:rPr>
              <a:t>NodePort</a:t>
            </a: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 OR </a:t>
            </a:r>
            <a:r>
              <a:rPr kumimoji="0" lang="en-GB" sz="1000" b="0" i="0" u="none" strike="noStrike" kern="1200" cap="none" spc="0" normalizeH="0" baseline="0" noProof="0" err="1">
                <a:ln>
                  <a:noFill/>
                </a:ln>
                <a:solidFill>
                  <a:srgbClr val="404040"/>
                </a:solidFill>
                <a:effectLst/>
                <a:uLnTx/>
                <a:uFillTx/>
                <a:latin typeface="Arial" panose="020B0604020202020204"/>
                <a:ea typeface="+mn-ea"/>
                <a:cs typeface="+mn-cs"/>
              </a:rPr>
              <a:t>LoadBalancer</a:t>
            </a:r>
            <a:endParaRPr kumimoji="0" lang="en-GB" sz="10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42" name="TextBox 41">
            <a:extLst>
              <a:ext uri="{FF2B5EF4-FFF2-40B4-BE49-F238E27FC236}">
                <a16:creationId xmlns:a16="http://schemas.microsoft.com/office/drawing/2014/main" id="{06A6A19A-037B-4AFF-981E-5651A6E0A211}"/>
              </a:ext>
            </a:extLst>
          </p:cNvPr>
          <p:cNvSpPr txBox="1"/>
          <p:nvPr/>
        </p:nvSpPr>
        <p:spPr>
          <a:xfrm>
            <a:off x="2229558" y="4788839"/>
            <a:ext cx="13273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Certificate Issuing Authority</a:t>
            </a:r>
          </a:p>
        </p:txBody>
      </p:sp>
      <p:sp>
        <p:nvSpPr>
          <p:cNvPr id="48" name="TextBox 47">
            <a:extLst>
              <a:ext uri="{FF2B5EF4-FFF2-40B4-BE49-F238E27FC236}">
                <a16:creationId xmlns:a16="http://schemas.microsoft.com/office/drawing/2014/main" id="{5853F892-AB3E-4204-9A88-6F0CC24BE296}"/>
              </a:ext>
            </a:extLst>
          </p:cNvPr>
          <p:cNvSpPr txBox="1"/>
          <p:nvPr/>
        </p:nvSpPr>
        <p:spPr>
          <a:xfrm rot="16200000">
            <a:off x="49261" y="1972126"/>
            <a:ext cx="19159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https://jenkins.traderyolo.com</a:t>
            </a:r>
          </a:p>
        </p:txBody>
      </p:sp>
      <p:sp>
        <p:nvSpPr>
          <p:cNvPr id="3" name="Rectangle 2">
            <a:extLst>
              <a:ext uri="{FF2B5EF4-FFF2-40B4-BE49-F238E27FC236}">
                <a16:creationId xmlns:a16="http://schemas.microsoft.com/office/drawing/2014/main" id="{84B52A16-F110-4565-99C3-BE7F0F548EF6}"/>
              </a:ext>
            </a:extLst>
          </p:cNvPr>
          <p:cNvSpPr/>
          <p:nvPr/>
        </p:nvSpPr>
        <p:spPr>
          <a:xfrm>
            <a:off x="4394891" y="2854383"/>
            <a:ext cx="1723078" cy="1409748"/>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47310CAB-2034-4EBD-A18D-0405980FFC97}"/>
              </a:ext>
            </a:extLst>
          </p:cNvPr>
          <p:cNvSpPr/>
          <p:nvPr/>
        </p:nvSpPr>
        <p:spPr>
          <a:xfrm>
            <a:off x="7498760" y="4470416"/>
            <a:ext cx="1723078" cy="1015899"/>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B5033910-A519-4530-BBB5-944082129DD3}"/>
              </a:ext>
            </a:extLst>
          </p:cNvPr>
          <p:cNvSpPr/>
          <p:nvPr/>
        </p:nvSpPr>
        <p:spPr>
          <a:xfrm>
            <a:off x="7499574" y="1916049"/>
            <a:ext cx="1723078" cy="1624844"/>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Rectangle 52">
            <a:extLst>
              <a:ext uri="{FF2B5EF4-FFF2-40B4-BE49-F238E27FC236}">
                <a16:creationId xmlns:a16="http://schemas.microsoft.com/office/drawing/2014/main" id="{B4B98D0B-9AE4-48B9-91C6-67CE94A112DF}"/>
              </a:ext>
            </a:extLst>
          </p:cNvPr>
          <p:cNvSpPr/>
          <p:nvPr/>
        </p:nvSpPr>
        <p:spPr>
          <a:xfrm>
            <a:off x="7772559" y="2066450"/>
            <a:ext cx="1158452" cy="68110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a:ln>
                  <a:noFill/>
                </a:ln>
                <a:solidFill>
                  <a:srgbClr val="404040"/>
                </a:solidFill>
                <a:effectLst/>
                <a:uLnTx/>
                <a:uFillTx/>
                <a:latin typeface="Arial" panose="020B0604020202020204"/>
                <a:ea typeface="+mn-ea"/>
                <a:cs typeface="+mn-cs"/>
              </a:rPr>
              <a:t>Problem App</a:t>
            </a:r>
          </a:p>
        </p:txBody>
      </p:sp>
      <p:sp>
        <p:nvSpPr>
          <p:cNvPr id="54" name="TextBox 53">
            <a:extLst>
              <a:ext uri="{FF2B5EF4-FFF2-40B4-BE49-F238E27FC236}">
                <a16:creationId xmlns:a16="http://schemas.microsoft.com/office/drawing/2014/main" id="{BF70C938-6CAA-4CC4-A81D-7091DD60F01D}"/>
              </a:ext>
            </a:extLst>
          </p:cNvPr>
          <p:cNvSpPr txBox="1"/>
          <p:nvPr/>
        </p:nvSpPr>
        <p:spPr>
          <a:xfrm>
            <a:off x="8450942" y="2499884"/>
            <a:ext cx="4754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POD</a:t>
            </a:r>
          </a:p>
        </p:txBody>
      </p:sp>
      <p:sp>
        <p:nvSpPr>
          <p:cNvPr id="55" name="Rectangle 54">
            <a:extLst>
              <a:ext uri="{FF2B5EF4-FFF2-40B4-BE49-F238E27FC236}">
                <a16:creationId xmlns:a16="http://schemas.microsoft.com/office/drawing/2014/main" id="{ADEAC6ED-7B51-48C4-9FC6-C11057C0F783}"/>
              </a:ext>
            </a:extLst>
          </p:cNvPr>
          <p:cNvSpPr/>
          <p:nvPr/>
        </p:nvSpPr>
        <p:spPr>
          <a:xfrm>
            <a:off x="7490246" y="3679535"/>
            <a:ext cx="1723078" cy="727958"/>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Rectangle 55">
            <a:extLst>
              <a:ext uri="{FF2B5EF4-FFF2-40B4-BE49-F238E27FC236}">
                <a16:creationId xmlns:a16="http://schemas.microsoft.com/office/drawing/2014/main" id="{9402545C-B9BA-4CE2-9876-51C2303EA982}"/>
              </a:ext>
            </a:extLst>
          </p:cNvPr>
          <p:cNvSpPr/>
          <p:nvPr/>
        </p:nvSpPr>
        <p:spPr>
          <a:xfrm>
            <a:off x="7944800" y="3882216"/>
            <a:ext cx="1158452" cy="45526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57" name="Picture 2">
            <a:extLst>
              <a:ext uri="{FF2B5EF4-FFF2-40B4-BE49-F238E27FC236}">
                <a16:creationId xmlns:a16="http://schemas.microsoft.com/office/drawing/2014/main" id="{FEC88C65-CB74-49EB-A5DA-F2BF3024B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374" y="3897840"/>
            <a:ext cx="408139" cy="408139"/>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D98034EB-8E9F-45AD-A808-9E3C35CE1F3C}"/>
              </a:ext>
            </a:extLst>
          </p:cNvPr>
          <p:cNvSpPr/>
          <p:nvPr/>
        </p:nvSpPr>
        <p:spPr>
          <a:xfrm>
            <a:off x="8376227" y="3996431"/>
            <a:ext cx="608531" cy="245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800" b="0" i="0" u="none" strike="noStrike" kern="1200" cap="none" spc="0" normalizeH="0" baseline="0" noProof="0" err="1">
                <a:ln>
                  <a:noFill/>
                </a:ln>
                <a:solidFill>
                  <a:srgbClr val="404040"/>
                </a:solidFill>
                <a:effectLst/>
                <a:uLnTx/>
                <a:uFillTx/>
                <a:latin typeface="Arial" panose="020B0604020202020204"/>
                <a:ea typeface="+mn-ea"/>
                <a:cs typeface="+mn-cs"/>
              </a:rPr>
              <a:t>XAgent</a:t>
            </a:r>
            <a:endParaRPr kumimoji="1" lang="en-GB" sz="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6C9FD256-9DCD-47AE-A509-475F0B4C8303}"/>
              </a:ext>
            </a:extLst>
          </p:cNvPr>
          <p:cNvSpPr txBox="1"/>
          <p:nvPr/>
        </p:nvSpPr>
        <p:spPr>
          <a:xfrm>
            <a:off x="4372794" y="2886026"/>
            <a:ext cx="93786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Jenkins Namespace</a:t>
            </a:r>
          </a:p>
        </p:txBody>
      </p:sp>
      <p:sp>
        <p:nvSpPr>
          <p:cNvPr id="61" name="TextBox 60">
            <a:extLst>
              <a:ext uri="{FF2B5EF4-FFF2-40B4-BE49-F238E27FC236}">
                <a16:creationId xmlns:a16="http://schemas.microsoft.com/office/drawing/2014/main" id="{5823B558-25F9-4E39-94DB-F29C9EBDD7AF}"/>
              </a:ext>
            </a:extLst>
          </p:cNvPr>
          <p:cNvSpPr txBox="1"/>
          <p:nvPr/>
        </p:nvSpPr>
        <p:spPr>
          <a:xfrm>
            <a:off x="7872039" y="3693232"/>
            <a:ext cx="93786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err="1">
                <a:ln>
                  <a:noFill/>
                </a:ln>
                <a:solidFill>
                  <a:srgbClr val="404040"/>
                </a:solidFill>
                <a:effectLst/>
                <a:uLnTx/>
                <a:uFillTx/>
                <a:latin typeface="Arial" panose="020B0604020202020204"/>
                <a:ea typeface="+mn-ea"/>
                <a:cs typeface="+mn-cs"/>
              </a:rPr>
              <a:t>XAgent</a:t>
            </a: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 Namespace</a:t>
            </a:r>
          </a:p>
        </p:txBody>
      </p:sp>
      <p:sp>
        <p:nvSpPr>
          <p:cNvPr id="62" name="TextBox 61">
            <a:extLst>
              <a:ext uri="{FF2B5EF4-FFF2-40B4-BE49-F238E27FC236}">
                <a16:creationId xmlns:a16="http://schemas.microsoft.com/office/drawing/2014/main" id="{28899828-CF2D-40E6-A4C7-8B89200C2753}"/>
              </a:ext>
            </a:extLst>
          </p:cNvPr>
          <p:cNvSpPr txBox="1"/>
          <p:nvPr/>
        </p:nvSpPr>
        <p:spPr>
          <a:xfrm>
            <a:off x="7906156" y="1885125"/>
            <a:ext cx="118212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Mem-Leak-Java Namespace</a:t>
            </a:r>
          </a:p>
        </p:txBody>
      </p:sp>
      <p:sp>
        <p:nvSpPr>
          <p:cNvPr id="64" name="TextBox 63">
            <a:extLst>
              <a:ext uri="{FF2B5EF4-FFF2-40B4-BE49-F238E27FC236}">
                <a16:creationId xmlns:a16="http://schemas.microsoft.com/office/drawing/2014/main" id="{29DD4D8F-5290-4861-918C-78373FAEB4B1}"/>
              </a:ext>
            </a:extLst>
          </p:cNvPr>
          <p:cNvSpPr txBox="1"/>
          <p:nvPr/>
        </p:nvSpPr>
        <p:spPr>
          <a:xfrm>
            <a:off x="7583051" y="4478351"/>
            <a:ext cx="118212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Splunk Namespace</a:t>
            </a:r>
          </a:p>
        </p:txBody>
      </p:sp>
      <p:sp>
        <p:nvSpPr>
          <p:cNvPr id="68" name="TextBox 67">
            <a:extLst>
              <a:ext uri="{FF2B5EF4-FFF2-40B4-BE49-F238E27FC236}">
                <a16:creationId xmlns:a16="http://schemas.microsoft.com/office/drawing/2014/main" id="{C2395269-EAB1-4091-BA28-BFE1E7A03646}"/>
              </a:ext>
            </a:extLst>
          </p:cNvPr>
          <p:cNvSpPr txBox="1"/>
          <p:nvPr/>
        </p:nvSpPr>
        <p:spPr>
          <a:xfrm>
            <a:off x="4039675" y="4627794"/>
            <a:ext cx="117697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All Pods within Namespace can only access Pods across cluster based on their associated and tagged Service Accounts and access given to those SAs</a:t>
            </a:r>
          </a:p>
        </p:txBody>
      </p:sp>
      <p:cxnSp>
        <p:nvCxnSpPr>
          <p:cNvPr id="70" name="Elbow Connector 24">
            <a:extLst>
              <a:ext uri="{FF2B5EF4-FFF2-40B4-BE49-F238E27FC236}">
                <a16:creationId xmlns:a16="http://schemas.microsoft.com/office/drawing/2014/main" id="{A832CE9C-4CA5-4765-9824-CACB3C152383}"/>
              </a:ext>
            </a:extLst>
          </p:cNvPr>
          <p:cNvCxnSpPr>
            <a:cxnSpLocks/>
            <a:endCxn id="55" idx="3"/>
          </p:cNvCxnSpPr>
          <p:nvPr/>
        </p:nvCxnSpPr>
        <p:spPr>
          <a:xfrm flipH="1">
            <a:off x="9213324" y="3679535"/>
            <a:ext cx="1051062" cy="363979"/>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7E1EE383-151F-47B2-8148-F14745036A76}"/>
              </a:ext>
            </a:extLst>
          </p:cNvPr>
          <p:cNvSpPr txBox="1"/>
          <p:nvPr/>
        </p:nvSpPr>
        <p:spPr>
          <a:xfrm rot="18538364">
            <a:off x="9483744" y="4045683"/>
            <a:ext cx="71536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err="1">
                <a:ln>
                  <a:noFill/>
                </a:ln>
                <a:solidFill>
                  <a:srgbClr val="404040"/>
                </a:solidFill>
                <a:effectLst/>
                <a:uLnTx/>
                <a:uFillTx/>
                <a:latin typeface="Arial" panose="020B0604020202020204"/>
                <a:ea typeface="+mn-ea"/>
                <a:cs typeface="+mn-cs"/>
              </a:rPr>
              <a:t>xMatters</a:t>
            </a: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 Alert</a:t>
            </a:r>
          </a:p>
        </p:txBody>
      </p:sp>
      <p:sp>
        <p:nvSpPr>
          <p:cNvPr id="92" name="TextBox 91">
            <a:extLst>
              <a:ext uri="{FF2B5EF4-FFF2-40B4-BE49-F238E27FC236}">
                <a16:creationId xmlns:a16="http://schemas.microsoft.com/office/drawing/2014/main" id="{DC67212A-F077-4F59-BD65-D30AFCBC55A1}"/>
              </a:ext>
            </a:extLst>
          </p:cNvPr>
          <p:cNvSpPr txBox="1"/>
          <p:nvPr/>
        </p:nvSpPr>
        <p:spPr>
          <a:xfrm rot="20475447">
            <a:off x="9308035" y="3696442"/>
            <a:ext cx="837261" cy="184666"/>
          </a:xfrm>
          <a:prstGeom prst="rect">
            <a:avLst/>
          </a:prstGeom>
          <a:noFill/>
        </p:spPr>
        <p:txBody>
          <a:bodyPr wrap="square" rtlCol="0">
            <a:spAutoFit/>
          </a:bodyPr>
          <a:lstStyle>
            <a:defPPr>
              <a:defRPr lang="en-US"/>
            </a:defPPr>
            <a:lvl1pPr>
              <a:defRPr sz="6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err="1">
                <a:ln>
                  <a:noFill/>
                </a:ln>
                <a:solidFill>
                  <a:srgbClr val="404040"/>
                </a:solidFill>
                <a:effectLst/>
                <a:uLnTx/>
                <a:uFillTx/>
                <a:latin typeface="Arial" panose="020B0604020202020204"/>
                <a:ea typeface="+mn-ea"/>
                <a:cs typeface="+mn-cs"/>
              </a:rPr>
              <a:t>xMatters</a:t>
            </a: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 Workflow</a:t>
            </a:r>
          </a:p>
        </p:txBody>
      </p:sp>
      <p:sp>
        <p:nvSpPr>
          <p:cNvPr id="105" name="Rectangle 104">
            <a:extLst>
              <a:ext uri="{FF2B5EF4-FFF2-40B4-BE49-F238E27FC236}">
                <a16:creationId xmlns:a16="http://schemas.microsoft.com/office/drawing/2014/main" id="{7BE518BF-50AF-4751-B4F8-3401848ACB04}"/>
              </a:ext>
            </a:extLst>
          </p:cNvPr>
          <p:cNvSpPr/>
          <p:nvPr/>
        </p:nvSpPr>
        <p:spPr>
          <a:xfrm>
            <a:off x="5502879" y="4817690"/>
            <a:ext cx="1590524" cy="645941"/>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6" name="Rectangle 105">
            <a:extLst>
              <a:ext uri="{FF2B5EF4-FFF2-40B4-BE49-F238E27FC236}">
                <a16:creationId xmlns:a16="http://schemas.microsoft.com/office/drawing/2014/main" id="{51E840D1-82BE-4AFF-8F6A-FECF8DA98CDA}"/>
              </a:ext>
            </a:extLst>
          </p:cNvPr>
          <p:cNvSpPr/>
          <p:nvPr/>
        </p:nvSpPr>
        <p:spPr>
          <a:xfrm>
            <a:off x="5614224" y="5052570"/>
            <a:ext cx="647872" cy="245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800" b="0" i="0" u="none" strike="noStrike" kern="1200" cap="none" spc="0" normalizeH="0" baseline="0" noProof="0">
                <a:ln>
                  <a:noFill/>
                </a:ln>
                <a:solidFill>
                  <a:srgbClr val="404040"/>
                </a:solidFill>
                <a:effectLst/>
                <a:uLnTx/>
                <a:uFillTx/>
                <a:latin typeface="Arial" panose="020B0604020202020204"/>
                <a:ea typeface="+mn-ea"/>
                <a:cs typeface="+mn-cs"/>
              </a:rPr>
              <a:t>Metrics</a:t>
            </a:r>
          </a:p>
        </p:txBody>
      </p:sp>
      <p:sp>
        <p:nvSpPr>
          <p:cNvPr id="107" name="Rectangle 106">
            <a:extLst>
              <a:ext uri="{FF2B5EF4-FFF2-40B4-BE49-F238E27FC236}">
                <a16:creationId xmlns:a16="http://schemas.microsoft.com/office/drawing/2014/main" id="{D7241E43-9E36-4510-AB23-2582B3D8DBBD}"/>
              </a:ext>
            </a:extLst>
          </p:cNvPr>
          <p:cNvSpPr/>
          <p:nvPr/>
        </p:nvSpPr>
        <p:spPr>
          <a:xfrm>
            <a:off x="6388860" y="5052570"/>
            <a:ext cx="608531" cy="245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1200" cap="none" spc="0" normalizeH="0" baseline="0" noProof="0">
                <a:ln>
                  <a:noFill/>
                </a:ln>
                <a:solidFill>
                  <a:srgbClr val="404040"/>
                </a:solidFill>
                <a:effectLst/>
                <a:uLnTx/>
                <a:uFillTx/>
                <a:latin typeface="Arial" panose="020B0604020202020204"/>
                <a:ea typeface="+mn-ea"/>
                <a:cs typeface="+mn-cs"/>
              </a:rPr>
              <a:t>Logs</a:t>
            </a:r>
          </a:p>
        </p:txBody>
      </p:sp>
      <p:sp>
        <p:nvSpPr>
          <p:cNvPr id="108" name="TextBox 107">
            <a:extLst>
              <a:ext uri="{FF2B5EF4-FFF2-40B4-BE49-F238E27FC236}">
                <a16:creationId xmlns:a16="http://schemas.microsoft.com/office/drawing/2014/main" id="{4F076B86-5436-4F43-A649-396722A5921E}"/>
              </a:ext>
            </a:extLst>
          </p:cNvPr>
          <p:cNvSpPr txBox="1"/>
          <p:nvPr/>
        </p:nvSpPr>
        <p:spPr>
          <a:xfrm>
            <a:off x="5689497" y="4802571"/>
            <a:ext cx="1217287"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Splunk-Connect Namespace</a:t>
            </a:r>
          </a:p>
        </p:txBody>
      </p:sp>
      <p:cxnSp>
        <p:nvCxnSpPr>
          <p:cNvPr id="109" name="Elbow Connector 24">
            <a:extLst>
              <a:ext uri="{FF2B5EF4-FFF2-40B4-BE49-F238E27FC236}">
                <a16:creationId xmlns:a16="http://schemas.microsoft.com/office/drawing/2014/main" id="{C896954E-1F68-4D4B-8C62-9A53307FF798}"/>
              </a:ext>
            </a:extLst>
          </p:cNvPr>
          <p:cNvCxnSpPr>
            <a:cxnSpLocks/>
            <a:endCxn id="43" idx="1"/>
          </p:cNvCxnSpPr>
          <p:nvPr/>
        </p:nvCxnSpPr>
        <p:spPr>
          <a:xfrm flipV="1">
            <a:off x="7101917" y="4978366"/>
            <a:ext cx="396843" cy="210583"/>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90BB11CE-E664-46DE-9FAC-3320EC0CBFF3}"/>
              </a:ext>
            </a:extLst>
          </p:cNvPr>
          <p:cNvSpPr txBox="1"/>
          <p:nvPr/>
        </p:nvSpPr>
        <p:spPr>
          <a:xfrm rot="16200000">
            <a:off x="8966369" y="2876887"/>
            <a:ext cx="10776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Restart Pod Command</a:t>
            </a:r>
          </a:p>
        </p:txBody>
      </p:sp>
      <p:pic>
        <p:nvPicPr>
          <p:cNvPr id="1028" name="Picture 4">
            <a:extLst>
              <a:ext uri="{FF2B5EF4-FFF2-40B4-BE49-F238E27FC236}">
                <a16:creationId xmlns:a16="http://schemas.microsoft.com/office/drawing/2014/main" id="{40B565C9-430F-482B-9DBD-57C5A485A795}"/>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545435" y="5071034"/>
            <a:ext cx="191047" cy="1910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a:extLst>
              <a:ext uri="{FF2B5EF4-FFF2-40B4-BE49-F238E27FC236}">
                <a16:creationId xmlns:a16="http://schemas.microsoft.com/office/drawing/2014/main" id="{7381B5A3-14B0-47CD-A19F-07043C8FA5AC}"/>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305861" y="5084698"/>
            <a:ext cx="191047" cy="191047"/>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a:extLst>
              <a:ext uri="{FF2B5EF4-FFF2-40B4-BE49-F238E27FC236}">
                <a16:creationId xmlns:a16="http://schemas.microsoft.com/office/drawing/2014/main" id="{C1B34C8F-DFBD-4677-8922-AC0D140FA716}"/>
              </a:ext>
            </a:extLst>
          </p:cNvPr>
          <p:cNvSpPr txBox="1"/>
          <p:nvPr/>
        </p:nvSpPr>
        <p:spPr>
          <a:xfrm>
            <a:off x="5745032" y="5289102"/>
            <a:ext cx="104327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404040"/>
                </a:solidFill>
                <a:effectLst/>
                <a:uLnTx/>
                <a:uFillTx/>
                <a:latin typeface="Arial" panose="020B0604020202020204"/>
                <a:ea typeface="+mn-ea"/>
                <a:cs typeface="+mn-cs"/>
              </a:rPr>
              <a:t>Data Collectors</a:t>
            </a:r>
          </a:p>
        </p:txBody>
      </p:sp>
      <p:pic>
        <p:nvPicPr>
          <p:cNvPr id="1030" name="Picture 6">
            <a:extLst>
              <a:ext uri="{FF2B5EF4-FFF2-40B4-BE49-F238E27FC236}">
                <a16:creationId xmlns:a16="http://schemas.microsoft.com/office/drawing/2014/main" id="{647A1D63-FD09-430F-8C6D-819E8B14CD3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540037" y="3345002"/>
            <a:ext cx="310451" cy="4291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vanced Load Balancer, Web Server, &amp; Reverse Proxy - NGINX">
            <a:extLst>
              <a:ext uri="{FF2B5EF4-FFF2-40B4-BE49-F238E27FC236}">
                <a16:creationId xmlns:a16="http://schemas.microsoft.com/office/drawing/2014/main" id="{4FFE62A8-194A-40D7-AE70-DF3F99E32FFF}"/>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650584" y="1868936"/>
            <a:ext cx="556303" cy="64414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759303AB-7D4F-4BEB-A539-93F2F62509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7941" y="4887500"/>
            <a:ext cx="305035" cy="3050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0DF6349-7645-44AB-8442-ED80D1E287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6541" y="2231827"/>
            <a:ext cx="317652" cy="3176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D503BAB-C83F-432B-B4D3-09BD02FD9A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8593" y="1427625"/>
            <a:ext cx="482923" cy="4829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ow to Start a Local Kubernetes Cluster With Minikube">
            <a:extLst>
              <a:ext uri="{FF2B5EF4-FFF2-40B4-BE49-F238E27FC236}">
                <a16:creationId xmlns:a16="http://schemas.microsoft.com/office/drawing/2014/main" id="{6AA2F105-78EA-4E47-817B-6D1E0E34C5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5719" y="1447787"/>
            <a:ext cx="872609" cy="493214"/>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Elbow Connector 24">
            <a:extLst>
              <a:ext uri="{FF2B5EF4-FFF2-40B4-BE49-F238E27FC236}">
                <a16:creationId xmlns:a16="http://schemas.microsoft.com/office/drawing/2014/main" id="{6B7DCA4E-F5B2-4DE2-BE17-CA5AD7453A32}"/>
              </a:ext>
            </a:extLst>
          </p:cNvPr>
          <p:cNvCxnSpPr>
            <a:cxnSpLocks/>
            <a:stCxn id="28" idx="3"/>
            <a:endCxn id="44" idx="1"/>
          </p:cNvCxnSpPr>
          <p:nvPr/>
        </p:nvCxnSpPr>
        <p:spPr>
          <a:xfrm flipV="1">
            <a:off x="5761614" y="2728471"/>
            <a:ext cx="1737960" cy="1010050"/>
          </a:xfrm>
          <a:prstGeom prst="straightConnector1">
            <a:avLst/>
          </a:prstGeom>
          <a:ln w="127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Elbow Connector 24">
            <a:extLst>
              <a:ext uri="{FF2B5EF4-FFF2-40B4-BE49-F238E27FC236}">
                <a16:creationId xmlns:a16="http://schemas.microsoft.com/office/drawing/2014/main" id="{2EEDA09B-4F93-4081-8459-CDF498A13DE1}"/>
              </a:ext>
            </a:extLst>
          </p:cNvPr>
          <p:cNvCxnSpPr>
            <a:cxnSpLocks/>
            <a:stCxn id="28" idx="3"/>
            <a:endCxn id="55" idx="1"/>
          </p:cNvCxnSpPr>
          <p:nvPr/>
        </p:nvCxnSpPr>
        <p:spPr>
          <a:xfrm>
            <a:off x="5761614" y="3738521"/>
            <a:ext cx="1728632" cy="304993"/>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5" name="Elbow Connector 24">
            <a:extLst>
              <a:ext uri="{FF2B5EF4-FFF2-40B4-BE49-F238E27FC236}">
                <a16:creationId xmlns:a16="http://schemas.microsoft.com/office/drawing/2014/main" id="{DDA8EB6C-B448-4116-9F58-3DA73BC8D4F8}"/>
              </a:ext>
            </a:extLst>
          </p:cNvPr>
          <p:cNvCxnSpPr>
            <a:cxnSpLocks/>
            <a:stCxn id="28" idx="3"/>
            <a:endCxn id="108" idx="0"/>
          </p:cNvCxnSpPr>
          <p:nvPr/>
        </p:nvCxnSpPr>
        <p:spPr>
          <a:xfrm>
            <a:off x="5761614" y="3738521"/>
            <a:ext cx="536527" cy="106405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Elbow Connector 24">
            <a:extLst>
              <a:ext uri="{FF2B5EF4-FFF2-40B4-BE49-F238E27FC236}">
                <a16:creationId xmlns:a16="http://schemas.microsoft.com/office/drawing/2014/main" id="{E9DCD7D6-8359-4EC5-B1CA-02229B8964FB}"/>
              </a:ext>
            </a:extLst>
          </p:cNvPr>
          <p:cNvCxnSpPr>
            <a:cxnSpLocks/>
            <a:stCxn id="44" idx="1"/>
            <a:endCxn id="108" idx="0"/>
          </p:cNvCxnSpPr>
          <p:nvPr/>
        </p:nvCxnSpPr>
        <p:spPr>
          <a:xfrm flipH="1">
            <a:off x="6298141" y="2728471"/>
            <a:ext cx="1201433" cy="207410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B5033910-A519-4530-BBB5-944082129DD3}"/>
              </a:ext>
            </a:extLst>
          </p:cNvPr>
          <p:cNvSpPr/>
          <p:nvPr/>
        </p:nvSpPr>
        <p:spPr>
          <a:xfrm>
            <a:off x="5901377" y="2058762"/>
            <a:ext cx="1202866" cy="612427"/>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Rectangle 80">
            <a:extLst>
              <a:ext uri="{FF2B5EF4-FFF2-40B4-BE49-F238E27FC236}">
                <a16:creationId xmlns:a16="http://schemas.microsoft.com/office/drawing/2014/main" id="{9402545C-B9BA-4CE2-9876-51C2303EA982}"/>
              </a:ext>
            </a:extLst>
          </p:cNvPr>
          <p:cNvSpPr/>
          <p:nvPr/>
        </p:nvSpPr>
        <p:spPr>
          <a:xfrm>
            <a:off x="6162861" y="2211618"/>
            <a:ext cx="645312" cy="393391"/>
          </a:xfrm>
          <a:prstGeom prst="rect">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a:ln>
                  <a:noFill/>
                </a:ln>
                <a:solidFill>
                  <a:srgbClr val="404040"/>
                </a:solidFill>
                <a:effectLst/>
                <a:uLnTx/>
                <a:uFillTx/>
                <a:latin typeface="Arial" panose="020B0604020202020204"/>
                <a:ea typeface="+mn-ea"/>
                <a:cs typeface="+mn-cs"/>
              </a:rPr>
              <a:t>Vault</a:t>
            </a:r>
          </a:p>
        </p:txBody>
      </p:sp>
      <p:pic>
        <p:nvPicPr>
          <p:cNvPr id="11" name="Picture 1" descr="image001"/>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6024386" y="2297414"/>
            <a:ext cx="278780" cy="27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3" name="Elbow Connector 24">
            <a:extLst>
              <a:ext uri="{FF2B5EF4-FFF2-40B4-BE49-F238E27FC236}">
                <a16:creationId xmlns:a16="http://schemas.microsoft.com/office/drawing/2014/main" id="{DDA8EB6C-B448-4116-9F58-3DA73BC8D4F8}"/>
              </a:ext>
            </a:extLst>
          </p:cNvPr>
          <p:cNvCxnSpPr>
            <a:cxnSpLocks/>
            <a:stCxn id="28" idx="3"/>
            <a:endCxn id="81" idx="2"/>
          </p:cNvCxnSpPr>
          <p:nvPr/>
        </p:nvCxnSpPr>
        <p:spPr>
          <a:xfrm flipV="1">
            <a:off x="5761614" y="2605009"/>
            <a:ext cx="723903" cy="1133512"/>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3790BCA8-F261-4C40-BBF1-D7899029803C}"/>
              </a:ext>
            </a:extLst>
          </p:cNvPr>
          <p:cNvSpPr/>
          <p:nvPr/>
        </p:nvSpPr>
        <p:spPr>
          <a:xfrm>
            <a:off x="4211220" y="2077564"/>
            <a:ext cx="1519138" cy="612427"/>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4" name="Rectangle 113">
            <a:extLst>
              <a:ext uri="{FF2B5EF4-FFF2-40B4-BE49-F238E27FC236}">
                <a16:creationId xmlns:a16="http://schemas.microsoft.com/office/drawing/2014/main" id="{6D9B458B-0279-472E-A983-6DE0C8C10A4F}"/>
              </a:ext>
            </a:extLst>
          </p:cNvPr>
          <p:cNvSpPr/>
          <p:nvPr/>
        </p:nvSpPr>
        <p:spPr>
          <a:xfrm>
            <a:off x="4303364" y="2230419"/>
            <a:ext cx="1352583" cy="422413"/>
          </a:xfrm>
          <a:prstGeom prst="rect">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a:ln>
                  <a:noFill/>
                </a:ln>
                <a:solidFill>
                  <a:srgbClr val="404040"/>
                </a:solidFill>
                <a:effectLst/>
                <a:uLnTx/>
                <a:uFillTx/>
                <a:latin typeface="Arial" panose="020B0604020202020204"/>
                <a:ea typeface="+mn-ea"/>
                <a:cs typeface="+mn-cs"/>
              </a:rPr>
              <a:t>Venafi Cert Renewal App</a:t>
            </a:r>
          </a:p>
        </p:txBody>
      </p:sp>
      <p:cxnSp>
        <p:nvCxnSpPr>
          <p:cNvPr id="118" name="Elbow Connector 24">
            <a:extLst>
              <a:ext uri="{FF2B5EF4-FFF2-40B4-BE49-F238E27FC236}">
                <a16:creationId xmlns:a16="http://schemas.microsoft.com/office/drawing/2014/main" id="{F582184F-0607-471D-83C9-F3FBCA885EE7}"/>
              </a:ext>
            </a:extLst>
          </p:cNvPr>
          <p:cNvCxnSpPr>
            <a:cxnSpLocks/>
            <a:stCxn id="9" idx="0"/>
            <a:endCxn id="114" idx="2"/>
          </p:cNvCxnSpPr>
          <p:nvPr/>
        </p:nvCxnSpPr>
        <p:spPr>
          <a:xfrm flipH="1" flipV="1">
            <a:off x="4979656" y="2652832"/>
            <a:ext cx="257465" cy="469979"/>
          </a:xfrm>
          <a:prstGeom prst="straightConnector1">
            <a:avLst/>
          </a:prstGeom>
          <a:ln w="127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114" idx="1"/>
            <a:endCxn id="104" idx="3"/>
          </p:cNvCxnSpPr>
          <p:nvPr/>
        </p:nvCxnSpPr>
        <p:spPr>
          <a:xfrm rot="10800000" flipH="1" flipV="1">
            <a:off x="4303364" y="2441625"/>
            <a:ext cx="7383910" cy="1857699"/>
          </a:xfrm>
          <a:prstGeom prst="bentConnector5">
            <a:avLst>
              <a:gd name="adj1" fmla="val -2533"/>
              <a:gd name="adj2" fmla="val 207652"/>
              <a:gd name="adj3" fmla="val 103096"/>
            </a:avLst>
          </a:prstGeom>
          <a:ln w="127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43" idx="3"/>
          </p:cNvCxnSpPr>
          <p:nvPr/>
        </p:nvCxnSpPr>
        <p:spPr>
          <a:xfrm flipV="1">
            <a:off x="9221838" y="3679535"/>
            <a:ext cx="1042548" cy="1298831"/>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Elbow Connector 126"/>
          <p:cNvCxnSpPr>
            <a:stCxn id="61" idx="0"/>
            <a:endCxn id="53" idx="3"/>
          </p:cNvCxnSpPr>
          <p:nvPr/>
        </p:nvCxnSpPr>
        <p:spPr>
          <a:xfrm rot="5400000" flipH="1" flipV="1">
            <a:off x="7992878" y="2755100"/>
            <a:ext cx="1286229" cy="590037"/>
          </a:xfrm>
          <a:prstGeom prst="bentConnector4">
            <a:avLst>
              <a:gd name="adj1" fmla="val 7679"/>
              <a:gd name="adj2" fmla="val 183826"/>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1" name="Rectangle 140">
            <a:extLst>
              <a:ext uri="{FF2B5EF4-FFF2-40B4-BE49-F238E27FC236}">
                <a16:creationId xmlns:a16="http://schemas.microsoft.com/office/drawing/2014/main" id="{B4B98D0B-9AE4-48B9-91C6-67CE94A112DF}"/>
              </a:ext>
            </a:extLst>
          </p:cNvPr>
          <p:cNvSpPr/>
          <p:nvPr/>
        </p:nvSpPr>
        <p:spPr>
          <a:xfrm>
            <a:off x="7776409" y="2817201"/>
            <a:ext cx="1158452" cy="681105"/>
          </a:xfrm>
          <a:prstGeom prst="rect">
            <a:avLst/>
          </a:prstGeom>
          <a:ln w="127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a:ln>
                  <a:noFill/>
                </a:ln>
                <a:solidFill>
                  <a:srgbClr val="404040"/>
                </a:solidFill>
                <a:effectLst/>
                <a:uLnTx/>
                <a:uFillTx/>
                <a:latin typeface="Arial" panose="020B0604020202020204"/>
                <a:ea typeface="+mn-ea"/>
                <a:cs typeface="+mn-cs"/>
              </a:rPr>
              <a:t>Spring Boot Cert App</a:t>
            </a:r>
          </a:p>
        </p:txBody>
      </p:sp>
      <p:cxnSp>
        <p:nvCxnSpPr>
          <p:cNvPr id="1031" name="Elbow Connector 1030"/>
          <p:cNvCxnSpPr>
            <a:stCxn id="3" idx="2"/>
            <a:endCxn id="97" idx="3"/>
          </p:cNvCxnSpPr>
          <p:nvPr/>
        </p:nvCxnSpPr>
        <p:spPr>
          <a:xfrm rot="5400000" flipH="1" flipV="1">
            <a:off x="7494951" y="106765"/>
            <a:ext cx="1918845" cy="6395888"/>
          </a:xfrm>
          <a:prstGeom prst="bentConnector4">
            <a:avLst>
              <a:gd name="adj1" fmla="val -93790"/>
              <a:gd name="adj2" fmla="val 106043"/>
            </a:avLst>
          </a:prstGeom>
          <a:ln w="127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7" name="TextBox 146">
            <a:extLst>
              <a:ext uri="{FF2B5EF4-FFF2-40B4-BE49-F238E27FC236}">
                <a16:creationId xmlns:a16="http://schemas.microsoft.com/office/drawing/2014/main" id="{BF70C938-6CAA-4CC4-A81D-7091DD60F01D}"/>
              </a:ext>
            </a:extLst>
          </p:cNvPr>
          <p:cNvSpPr txBox="1"/>
          <p:nvPr/>
        </p:nvSpPr>
        <p:spPr>
          <a:xfrm>
            <a:off x="8570090" y="3284051"/>
            <a:ext cx="4754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POD</a:t>
            </a:r>
          </a:p>
        </p:txBody>
      </p:sp>
      <p:pic>
        <p:nvPicPr>
          <p:cNvPr id="149" name="Picture 12">
            <a:extLst>
              <a:ext uri="{FF2B5EF4-FFF2-40B4-BE49-F238E27FC236}">
                <a16:creationId xmlns:a16="http://schemas.microsoft.com/office/drawing/2014/main" id="{B0DF6349-7645-44AB-8442-ED80D1E287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5640" y="2983583"/>
            <a:ext cx="317652" cy="317652"/>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153">
            <a:extLst>
              <a:ext uri="{FF2B5EF4-FFF2-40B4-BE49-F238E27FC236}">
                <a16:creationId xmlns:a16="http://schemas.microsoft.com/office/drawing/2014/main" id="{DC67212A-F077-4F59-BD65-D30AFCBC55A1}"/>
              </a:ext>
            </a:extLst>
          </p:cNvPr>
          <p:cNvSpPr txBox="1"/>
          <p:nvPr/>
        </p:nvSpPr>
        <p:spPr>
          <a:xfrm>
            <a:off x="5186154" y="5909905"/>
            <a:ext cx="1038705" cy="184666"/>
          </a:xfrm>
          <a:prstGeom prst="rect">
            <a:avLst/>
          </a:prstGeom>
          <a:noFill/>
        </p:spPr>
        <p:txBody>
          <a:bodyPr wrap="square" rtlCol="0">
            <a:spAutoFit/>
          </a:bodyPr>
          <a:lstStyle>
            <a:defPPr>
              <a:defRPr lang="en-US"/>
            </a:defPPr>
            <a:lvl1pPr>
              <a:defRPr sz="6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Pushing changes to git</a:t>
            </a:r>
          </a:p>
        </p:txBody>
      </p:sp>
      <p:sp>
        <p:nvSpPr>
          <p:cNvPr id="155" name="TextBox 154">
            <a:extLst>
              <a:ext uri="{FF2B5EF4-FFF2-40B4-BE49-F238E27FC236}">
                <a16:creationId xmlns:a16="http://schemas.microsoft.com/office/drawing/2014/main" id="{DC67212A-F077-4F59-BD65-D30AFCBC55A1}"/>
              </a:ext>
            </a:extLst>
          </p:cNvPr>
          <p:cNvSpPr txBox="1"/>
          <p:nvPr/>
        </p:nvSpPr>
        <p:spPr>
          <a:xfrm>
            <a:off x="4049896" y="6126544"/>
            <a:ext cx="1270408" cy="184666"/>
          </a:xfrm>
          <a:prstGeom prst="rect">
            <a:avLst/>
          </a:prstGeom>
          <a:noFill/>
        </p:spPr>
        <p:txBody>
          <a:bodyPr wrap="square" rtlCol="0">
            <a:spAutoFit/>
          </a:bodyPr>
          <a:lstStyle>
            <a:defPPr>
              <a:defRPr lang="en-US"/>
            </a:defPPr>
            <a:lvl1pPr>
              <a:defRPr sz="6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Renew and downloading Cert</a:t>
            </a:r>
          </a:p>
        </p:txBody>
      </p:sp>
      <p:cxnSp>
        <p:nvCxnSpPr>
          <p:cNvPr id="1049" name="Straight Arrow Connector 1048"/>
          <p:cNvCxnSpPr/>
          <p:nvPr/>
        </p:nvCxnSpPr>
        <p:spPr>
          <a:xfrm flipV="1">
            <a:off x="3588095" y="3434921"/>
            <a:ext cx="400498" cy="1"/>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C282288F-3848-46D9-B19F-282929220E42}"/>
              </a:ext>
            </a:extLst>
          </p:cNvPr>
          <p:cNvSpPr txBox="1"/>
          <p:nvPr/>
        </p:nvSpPr>
        <p:spPr>
          <a:xfrm rot="19740534">
            <a:off x="6211209" y="3024724"/>
            <a:ext cx="1038705" cy="276999"/>
          </a:xfrm>
          <a:prstGeom prst="rect">
            <a:avLst/>
          </a:prstGeom>
          <a:noFill/>
        </p:spPr>
        <p:txBody>
          <a:bodyPr wrap="square" rtlCol="0">
            <a:spAutoFit/>
          </a:bodyPr>
          <a:lstStyle>
            <a:defPPr>
              <a:defRPr lang="en-US"/>
            </a:defPPr>
            <a:lvl1pPr>
              <a:defRPr sz="6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404040"/>
                </a:solidFill>
                <a:effectLst/>
                <a:uLnTx/>
                <a:uFillTx/>
                <a:latin typeface="Arial" panose="020B0604020202020204"/>
                <a:ea typeface="+mn-ea"/>
                <a:cs typeface="+mn-cs"/>
              </a:rPr>
              <a:t>Redeploy app with new cert and key</a:t>
            </a:r>
          </a:p>
        </p:txBody>
      </p:sp>
    </p:spTree>
    <p:extLst>
      <p:ext uri="{BB962C8B-B14F-4D97-AF65-F5344CB8AC3E}">
        <p14:creationId xmlns:p14="http://schemas.microsoft.com/office/powerpoint/2010/main" val="301014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AAA18-F562-9C12-95B5-641FF824A6C3}"/>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87FA0D3E-72D1-0F72-BF5C-AE80F577CBAE}"/>
              </a:ext>
            </a:extLst>
          </p:cNvPr>
          <p:cNvSpPr>
            <a:spLocks noGrp="1"/>
          </p:cNvSpPr>
          <p:nvPr>
            <p:ph type="body" sz="quarter" idx="16"/>
          </p:nvPr>
        </p:nvSpPr>
        <p:spPr/>
        <p:txBody>
          <a:bodyPr/>
          <a:lstStyle/>
          <a:p>
            <a:endParaRPr lang="en-GB"/>
          </a:p>
        </p:txBody>
      </p:sp>
      <p:sp>
        <p:nvSpPr>
          <p:cNvPr id="3" name="Picture Placeholder 2">
            <a:extLst>
              <a:ext uri="{FF2B5EF4-FFF2-40B4-BE49-F238E27FC236}">
                <a16:creationId xmlns:a16="http://schemas.microsoft.com/office/drawing/2014/main" id="{68EDA860-469D-7563-99CA-9CC612BB81EB}"/>
              </a:ext>
            </a:extLst>
          </p:cNvPr>
          <p:cNvSpPr>
            <a:spLocks noGrp="1"/>
          </p:cNvSpPr>
          <p:nvPr>
            <p:ph type="pic" sz="quarter" idx="13"/>
          </p:nvPr>
        </p:nvSpPr>
        <p:spPr/>
        <p:txBody>
          <a:bodyPr/>
          <a:lstStyle/>
          <a:p>
            <a:endParaRPr lang="en-GB"/>
          </a:p>
        </p:txBody>
      </p:sp>
      <p:sp>
        <p:nvSpPr>
          <p:cNvPr id="4" name="Title 3">
            <a:extLst>
              <a:ext uri="{FF2B5EF4-FFF2-40B4-BE49-F238E27FC236}">
                <a16:creationId xmlns:a16="http://schemas.microsoft.com/office/drawing/2014/main" id="{822C2D00-C555-304A-9C12-28AFB25113C5}"/>
              </a:ext>
            </a:extLst>
          </p:cNvPr>
          <p:cNvSpPr>
            <a:spLocks noGrp="1"/>
          </p:cNvSpPr>
          <p:nvPr>
            <p:ph type="ctrTitle"/>
          </p:nvPr>
        </p:nvSpPr>
        <p:spPr/>
        <p:txBody>
          <a:bodyPr/>
          <a:lstStyle/>
          <a:p>
            <a:r>
              <a:rPr lang="en-GB"/>
              <a:t>But – “Culture eats strategy for breakfast”</a:t>
            </a:r>
          </a:p>
        </p:txBody>
      </p:sp>
      <p:sp>
        <p:nvSpPr>
          <p:cNvPr id="2" name="Subtitle 1">
            <a:extLst>
              <a:ext uri="{FF2B5EF4-FFF2-40B4-BE49-F238E27FC236}">
                <a16:creationId xmlns:a16="http://schemas.microsoft.com/office/drawing/2014/main" id="{084E69E7-AB9B-7908-14EE-CA12455A86F6}"/>
              </a:ext>
            </a:extLst>
          </p:cNvPr>
          <p:cNvSpPr>
            <a:spLocks noGrp="1"/>
          </p:cNvSpPr>
          <p:nvPr>
            <p:ph type="subTitle" idx="1"/>
          </p:nvPr>
        </p:nvSpPr>
        <p:spPr/>
        <p:txBody>
          <a:bodyPr/>
          <a:lstStyle/>
          <a:p>
            <a:r>
              <a:rPr lang="en-GB" b="0" i="0">
                <a:solidFill>
                  <a:srgbClr val="EEF0FF"/>
                </a:solidFill>
                <a:effectLst/>
                <a:latin typeface="Google Sans"/>
              </a:rPr>
              <a:t>Peter Drucker</a:t>
            </a:r>
            <a:endParaRPr lang="en-GB"/>
          </a:p>
        </p:txBody>
      </p:sp>
      <p:sp>
        <p:nvSpPr>
          <p:cNvPr id="7" name="Content Placeholder 6">
            <a:extLst>
              <a:ext uri="{FF2B5EF4-FFF2-40B4-BE49-F238E27FC236}">
                <a16:creationId xmlns:a16="http://schemas.microsoft.com/office/drawing/2014/main" id="{292D33C2-EC9D-FC63-6032-5A2061EE3AEF}"/>
              </a:ext>
            </a:extLst>
          </p:cNvPr>
          <p:cNvSpPr>
            <a:spLocks noGrp="1"/>
          </p:cNvSpPr>
          <p:nvPr>
            <p:ph sz="quarter" idx="21"/>
          </p:nvPr>
        </p:nvSpPr>
        <p:spPr/>
        <p:txBody>
          <a:bodyPr/>
          <a:lstStyle/>
          <a:p>
            <a:endParaRPr lang="en-GB"/>
          </a:p>
        </p:txBody>
      </p:sp>
      <p:sp>
        <p:nvSpPr>
          <p:cNvPr id="5" name="Text Placeholder 4">
            <a:extLst>
              <a:ext uri="{FF2B5EF4-FFF2-40B4-BE49-F238E27FC236}">
                <a16:creationId xmlns:a16="http://schemas.microsoft.com/office/drawing/2014/main" id="{BEA7A00A-C530-7A09-D05D-40F4AD9EE9DF}"/>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1279916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79DC-7769-A043-9057-CBB43B1F7E4A}"/>
            </a:ext>
          </a:extLst>
        </p:cNvPr>
        <p:cNvGrpSpPr/>
        <p:nvPr/>
      </p:nvGrpSpPr>
      <p:grpSpPr>
        <a:xfrm>
          <a:off x="0" y="0"/>
          <a:ext cx="0" cy="0"/>
          <a:chOff x="0" y="0"/>
          <a:chExt cx="0" cy="0"/>
        </a:xfrm>
      </p:grpSpPr>
      <p:sp>
        <p:nvSpPr>
          <p:cNvPr id="378" name="Rectangle: Rounded Corners 377">
            <a:extLst>
              <a:ext uri="{FF2B5EF4-FFF2-40B4-BE49-F238E27FC236}">
                <a16:creationId xmlns:a16="http://schemas.microsoft.com/office/drawing/2014/main" id="{7F0BFB72-F714-4371-2628-0D83780DF920}"/>
              </a:ext>
            </a:extLst>
          </p:cNvPr>
          <p:cNvSpPr/>
          <p:nvPr/>
        </p:nvSpPr>
        <p:spPr>
          <a:xfrm>
            <a:off x="5308046" y="4376737"/>
            <a:ext cx="4355800"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377" name="Rectangle: Rounded Corners 376">
            <a:extLst>
              <a:ext uri="{FF2B5EF4-FFF2-40B4-BE49-F238E27FC236}">
                <a16:creationId xmlns:a16="http://schemas.microsoft.com/office/drawing/2014/main" id="{2819AC94-1025-0083-446E-CA7064273709}"/>
              </a:ext>
            </a:extLst>
          </p:cNvPr>
          <p:cNvSpPr/>
          <p:nvPr/>
        </p:nvSpPr>
        <p:spPr>
          <a:xfrm>
            <a:off x="5308046" y="2967299"/>
            <a:ext cx="4355800"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376" name="Rectangle: Rounded Corners 375">
            <a:extLst>
              <a:ext uri="{FF2B5EF4-FFF2-40B4-BE49-F238E27FC236}">
                <a16:creationId xmlns:a16="http://schemas.microsoft.com/office/drawing/2014/main" id="{888ABB35-5496-3ED8-64E2-28AF75B7E31D}"/>
              </a:ext>
            </a:extLst>
          </p:cNvPr>
          <p:cNvSpPr/>
          <p:nvPr/>
        </p:nvSpPr>
        <p:spPr>
          <a:xfrm>
            <a:off x="5308046" y="1568613"/>
            <a:ext cx="4355800"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C381DFF6-37CC-34D2-2FF0-B191BCBB0BBB}"/>
              </a:ext>
            </a:extLst>
          </p:cNvPr>
          <p:cNvSpPr>
            <a:spLocks noGrp="1"/>
          </p:cNvSpPr>
          <p:nvPr>
            <p:ph type="title"/>
          </p:nvPr>
        </p:nvSpPr>
        <p:spPr/>
        <p:txBody>
          <a:bodyPr/>
          <a:lstStyle/>
          <a:p>
            <a:r>
              <a:rPr lang="en-US"/>
              <a:t>How does an organization’s culture in the context of SRE Enablement looks like?  </a:t>
            </a:r>
          </a:p>
        </p:txBody>
      </p:sp>
      <p:sp>
        <p:nvSpPr>
          <p:cNvPr id="6" name="Footer Placeholder 3">
            <a:extLst>
              <a:ext uri="{FF2B5EF4-FFF2-40B4-BE49-F238E27FC236}">
                <a16:creationId xmlns:a16="http://schemas.microsoft.com/office/drawing/2014/main" id="{DC884DC1-262F-E101-DB11-3095585D5FA1}"/>
              </a:ext>
            </a:extLst>
          </p:cNvPr>
          <p:cNvSpPr>
            <a:spLocks noGrp="1"/>
          </p:cNvSpPr>
          <p:nvPr>
            <p:ph type="ftr" sz="quarter" idx="3"/>
          </p:nvPr>
        </p:nvSpPr>
        <p:spPr/>
        <p:txBody>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1"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42DCAB2F-936E-6577-41CF-CD632867433A}"/>
              </a:ext>
            </a:extLst>
          </p:cNvPr>
          <p:cNvSpPr>
            <a:spLocks noGrp="1"/>
          </p:cNvSpPr>
          <p:nvPr>
            <p:ph type="sldNum" sz="quarter" idx="4"/>
          </p:nvPr>
        </p:nvSpPr>
        <p:spPr/>
        <p:txBody>
          <a:bodyPr/>
          <a:lstStyle/>
          <a:p>
            <a:pPr marL="0" marR="0" lvl="0" indent="0" algn="ctr" defTabSz="914313"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a:ln>
                  <a:noFill/>
                </a:ln>
                <a:solidFill>
                  <a:srgbClr val="6B6B6B"/>
                </a:solidFill>
                <a:effectLst/>
                <a:uLnTx/>
                <a:uFillTx/>
                <a:latin typeface="Arial"/>
                <a:ea typeface="+mn-ea"/>
                <a:cs typeface="+mn-cs"/>
              </a:rPr>
              <a:pPr marL="0" marR="0" lvl="0" indent="0" algn="ctr" defTabSz="914313"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133" name="Text Placeholder 132">
            <a:extLst>
              <a:ext uri="{FF2B5EF4-FFF2-40B4-BE49-F238E27FC236}">
                <a16:creationId xmlns:a16="http://schemas.microsoft.com/office/drawing/2014/main" id="{6FE9D54C-65AF-B819-0764-4C8B47738DC7}"/>
              </a:ext>
            </a:extLst>
          </p:cNvPr>
          <p:cNvSpPr>
            <a:spLocks noGrp="1"/>
          </p:cNvSpPr>
          <p:nvPr>
            <p:ph type="body" sz="quarter" idx="14"/>
          </p:nvPr>
        </p:nvSpPr>
        <p:spPr>
          <a:xfrm>
            <a:off x="371650" y="683862"/>
            <a:ext cx="11448700" cy="288000"/>
          </a:xfrm>
        </p:spPr>
        <p:txBody>
          <a:bodyPr vert="horz" lIns="0" tIns="0" rIns="0" bIns="0" rtlCol="0">
            <a:noAutofit/>
          </a:bodyPr>
          <a:lstStyle/>
          <a:p>
            <a:r>
              <a:rPr lang="en-GB" sz="1411"/>
              <a:t>Predominant behaviour could be somewhere between Conservative, Competitive or Conservative</a:t>
            </a:r>
          </a:p>
        </p:txBody>
      </p:sp>
      <p:sp>
        <p:nvSpPr>
          <p:cNvPr id="367" name="Rectángulo 1">
            <a:extLst>
              <a:ext uri="{FF2B5EF4-FFF2-40B4-BE49-F238E27FC236}">
                <a16:creationId xmlns:a16="http://schemas.microsoft.com/office/drawing/2014/main" id="{66C4589E-2879-1986-8939-5CD1FC4B66BB}"/>
              </a:ext>
            </a:extLst>
          </p:cNvPr>
          <p:cNvSpPr/>
          <p:nvPr/>
        </p:nvSpPr>
        <p:spPr>
          <a:xfrm>
            <a:off x="5479473" y="4401570"/>
            <a:ext cx="3230372" cy="309444"/>
          </a:xfrm>
          <a:prstGeom prst="rect">
            <a:avLst/>
          </a:prstGeom>
        </p:spPr>
        <p:txBody>
          <a:bodyPr wrap="none">
            <a:spAutoFit/>
          </a:bodyPr>
          <a:lstStyle/>
          <a:p>
            <a:pPr marL="0" marR="0" lvl="0" indent="0" algn="l" defTabSz="914313" rtl="0" eaLnBrk="1" fontAlgn="base" latinLnBrk="0" hangingPunct="1">
              <a:lnSpc>
                <a:spcPct val="100000"/>
              </a:lnSpc>
              <a:spcBef>
                <a:spcPct val="0"/>
              </a:spcBef>
              <a:spcAft>
                <a:spcPct val="0"/>
              </a:spcAft>
              <a:buClrTx/>
              <a:buSzTx/>
              <a:buFontTx/>
              <a:buNone/>
              <a:tabLst/>
              <a:defRPr/>
            </a:pPr>
            <a:r>
              <a:rPr kumimoji="0" lang="en-US" sz="1411" b="1" i="0" u="none" strike="noStrike" kern="1200" cap="none" spc="0" normalizeH="0" baseline="0" noProof="0">
                <a:ln>
                  <a:noFill/>
                </a:ln>
                <a:solidFill>
                  <a:srgbClr val="156082"/>
                </a:solidFill>
                <a:effectLst/>
                <a:uLnTx/>
                <a:uFillTx/>
                <a:latin typeface="Arial"/>
                <a:ea typeface="+mn-ea"/>
                <a:cs typeface="Arial"/>
              </a:rPr>
              <a:t>Growth Oriented: </a:t>
            </a:r>
            <a:r>
              <a:rPr kumimoji="0" lang="en-US" sz="1411" b="0" i="0" u="none" strike="noStrike" kern="1200" cap="none" spc="0" normalizeH="0" baseline="0" noProof="0">
                <a:ln>
                  <a:noFill/>
                </a:ln>
                <a:solidFill>
                  <a:srgbClr val="156082"/>
                </a:solidFill>
                <a:effectLst/>
                <a:uLnTx/>
                <a:uFillTx/>
                <a:latin typeface="Arial"/>
                <a:ea typeface="+mn-ea"/>
                <a:cs typeface="Arial"/>
              </a:rPr>
              <a:t>Constructive Style </a:t>
            </a:r>
          </a:p>
        </p:txBody>
      </p:sp>
      <p:sp>
        <p:nvSpPr>
          <p:cNvPr id="368" name="Rectángulo 2">
            <a:extLst>
              <a:ext uri="{FF2B5EF4-FFF2-40B4-BE49-F238E27FC236}">
                <a16:creationId xmlns:a16="http://schemas.microsoft.com/office/drawing/2014/main" id="{AAFC42AA-772F-5BC7-879A-DD3C17FA2744}"/>
              </a:ext>
            </a:extLst>
          </p:cNvPr>
          <p:cNvSpPr/>
          <p:nvPr/>
        </p:nvSpPr>
        <p:spPr>
          <a:xfrm>
            <a:off x="5479472" y="2997241"/>
            <a:ext cx="3522118" cy="309444"/>
          </a:xfrm>
          <a:prstGeom prst="rect">
            <a:avLst/>
          </a:prstGeom>
        </p:spPr>
        <p:txBody>
          <a:bodyPr wrap="none">
            <a:spAutoFit/>
          </a:bodyPr>
          <a:lstStyle/>
          <a:p>
            <a:pPr marL="0" marR="0" lvl="0" indent="0" algn="l" defTabSz="914313" rtl="0" eaLnBrk="1" fontAlgn="base" latinLnBrk="0" hangingPunct="1">
              <a:lnSpc>
                <a:spcPct val="100000"/>
              </a:lnSpc>
              <a:spcBef>
                <a:spcPct val="0"/>
              </a:spcBef>
              <a:spcAft>
                <a:spcPct val="0"/>
              </a:spcAft>
              <a:buClrTx/>
              <a:buSzTx/>
              <a:buFontTx/>
              <a:buNone/>
              <a:tabLst/>
              <a:defRPr/>
            </a:pPr>
            <a:r>
              <a:rPr kumimoji="0" lang="en-US" sz="1411" b="1" i="0" u="none" strike="noStrike" kern="1200" cap="none" spc="0" normalizeH="0" baseline="0" noProof="0">
                <a:ln>
                  <a:noFill/>
                </a:ln>
                <a:solidFill>
                  <a:srgbClr val="4EA72E"/>
                </a:solidFill>
                <a:effectLst/>
                <a:uLnTx/>
                <a:uFillTx/>
                <a:latin typeface="Arial"/>
                <a:ea typeface="+mn-ea"/>
                <a:cs typeface="Arial"/>
              </a:rPr>
              <a:t>Conservative: </a:t>
            </a:r>
            <a:r>
              <a:rPr kumimoji="0" lang="en-US" sz="1411" b="0" i="0" u="none" strike="noStrike" kern="1200" cap="none" spc="0" normalizeH="0" baseline="0" noProof="0">
                <a:ln>
                  <a:noFill/>
                </a:ln>
                <a:solidFill>
                  <a:srgbClr val="4EA72E"/>
                </a:solidFill>
                <a:effectLst/>
                <a:uLnTx/>
                <a:uFillTx/>
                <a:latin typeface="Arial"/>
                <a:ea typeface="+mn-ea"/>
                <a:cs typeface="Arial"/>
              </a:rPr>
              <a:t>Passive-Defensive Styles </a:t>
            </a:r>
          </a:p>
        </p:txBody>
      </p:sp>
      <p:sp>
        <p:nvSpPr>
          <p:cNvPr id="372" name="TextBox 371">
            <a:extLst>
              <a:ext uri="{FF2B5EF4-FFF2-40B4-BE49-F238E27FC236}">
                <a16:creationId xmlns:a16="http://schemas.microsoft.com/office/drawing/2014/main" id="{4D37F53A-93A2-F97B-D589-B4F5EC862FC4}"/>
              </a:ext>
            </a:extLst>
          </p:cNvPr>
          <p:cNvSpPr txBox="1"/>
          <p:nvPr/>
        </p:nvSpPr>
        <p:spPr>
          <a:xfrm>
            <a:off x="5564742" y="1903649"/>
            <a:ext cx="3935369" cy="898066"/>
          </a:xfrm>
          <a:prstGeom prst="rect">
            <a:avLst/>
          </a:prstGeom>
        </p:spPr>
        <p:txBody>
          <a:bodyPr vert="horz" wrap="square" lIns="0" tIns="0" rIns="0" bIns="0" numCol="1" rtlCol="0">
            <a:spAutoFit/>
          </a:bodyPr>
          <a:lstStyle/>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Loyalty and unquestionable adherence to top management’s decision is expected from the team.</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Habit of working in a closed group prevails with controlling power in the hands of just a top few.</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High pressure environment to deliver outcomes and expectations which results in a latent Authority-Centered competitive culture.</a:t>
            </a:r>
          </a:p>
        </p:txBody>
      </p:sp>
      <p:sp>
        <p:nvSpPr>
          <p:cNvPr id="373" name="TextBox 372">
            <a:extLst>
              <a:ext uri="{FF2B5EF4-FFF2-40B4-BE49-F238E27FC236}">
                <a16:creationId xmlns:a16="http://schemas.microsoft.com/office/drawing/2014/main" id="{BCF6F897-1114-6116-BE6C-B0994A253515}"/>
              </a:ext>
            </a:extLst>
          </p:cNvPr>
          <p:cNvSpPr txBox="1"/>
          <p:nvPr/>
        </p:nvSpPr>
        <p:spPr>
          <a:xfrm>
            <a:off x="5563739" y="3257503"/>
            <a:ext cx="3936372" cy="898066"/>
          </a:xfrm>
          <a:prstGeom prst="rect">
            <a:avLst/>
          </a:prstGeom>
        </p:spPr>
        <p:txBody>
          <a:bodyPr vert="horz" wrap="square" lIns="0" tIns="0" rIns="0" bIns="0" numCol="1" rtlCol="0">
            <a:spAutoFit/>
          </a:bodyPr>
          <a:lstStyle>
            <a:defPPr>
              <a:defRPr lang="en-US"/>
            </a:defPPr>
            <a:lvl1pPr marL="285750" marR="0" lvl="0" indent="-285750" defTabSz="457200" fontAlgn="auto">
              <a:lnSpc>
                <a:spcPct val="100000"/>
              </a:lnSpc>
              <a:spcBef>
                <a:spcPts val="300"/>
              </a:spcBef>
              <a:spcAft>
                <a:spcPts val="0"/>
              </a:spcAft>
              <a:buClrTx/>
              <a:buSzTx/>
              <a:buFont typeface="Arial" panose="020B0604020202020204" pitchFamily="34" charset="0"/>
              <a:buChar char="•"/>
              <a:tabLst/>
              <a:defRPr kumimoji="0" sz="1300" b="0" i="0" u="none" strike="noStrike" cap="none" spc="0" normalizeH="0" baseline="0">
                <a:ln>
                  <a:noFill/>
                </a:ln>
                <a:solidFill>
                  <a:srgbClr val="000000"/>
                </a:solidFill>
                <a:effectLst/>
                <a:uLnTx/>
                <a:uFillTx/>
                <a:latin typeface="Arial"/>
              </a:defRPr>
            </a:lvl1pPr>
          </a:lstStyle>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Traditional ways of working are dominant leading to preference towards established norms, approaches and rules.</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Feeling of potential criticism guides individual’s actions, requiring them to seek approval before every decision.</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Strong dependence is there on team leaders, absence to which leads to anxiety among team members.</a:t>
            </a:r>
          </a:p>
        </p:txBody>
      </p:sp>
      <p:sp>
        <p:nvSpPr>
          <p:cNvPr id="374" name="TextBox 373">
            <a:extLst>
              <a:ext uri="{FF2B5EF4-FFF2-40B4-BE49-F238E27FC236}">
                <a16:creationId xmlns:a16="http://schemas.microsoft.com/office/drawing/2014/main" id="{10C64B6E-FE73-1B0B-4D03-08BC731A199A}"/>
              </a:ext>
            </a:extLst>
          </p:cNvPr>
          <p:cNvSpPr txBox="1"/>
          <p:nvPr/>
        </p:nvSpPr>
        <p:spPr>
          <a:xfrm>
            <a:off x="5564742" y="4688573"/>
            <a:ext cx="4012333" cy="923714"/>
          </a:xfrm>
          <a:prstGeom prst="rect">
            <a:avLst/>
          </a:prstGeom>
        </p:spPr>
        <p:txBody>
          <a:bodyPr vert="horz" wrap="square" lIns="0" tIns="0" rIns="0" bIns="0" numCol="1" rtlCol="0">
            <a:spAutoFit/>
          </a:bodyPr>
          <a:lstStyle/>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Strong focus on meeting personal &amp; organizational goals with a sense of accountability. </a:t>
            </a:r>
            <a:r>
              <a:rPr kumimoji="0" lang="en-US" sz="917" b="0" i="1" u="none" strike="noStrike" kern="1200" cap="none" spc="0" normalizeH="0" baseline="0" noProof="0">
                <a:ln>
                  <a:noFill/>
                </a:ln>
                <a:solidFill>
                  <a:srgbClr val="E97132"/>
                </a:solidFill>
                <a:effectLst/>
                <a:uLnTx/>
                <a:uFillTx/>
                <a:latin typeface="Arial"/>
                <a:ea typeface="+mn-ea"/>
                <a:cs typeface="+mn-cs"/>
              </a:rPr>
              <a:t>(This behavior also stems from a competitive environment)</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Willingness for developing new skills and grasp opportunities.</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Individuals are supportive, however will not go out of their way to help. </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In situations of issues, individual accountability is considered very important to resolving them.</a:t>
            </a:r>
          </a:p>
        </p:txBody>
      </p:sp>
      <p:sp>
        <p:nvSpPr>
          <p:cNvPr id="599" name="Rectangle: Rounded Corners 598">
            <a:extLst>
              <a:ext uri="{FF2B5EF4-FFF2-40B4-BE49-F238E27FC236}">
                <a16:creationId xmlns:a16="http://schemas.microsoft.com/office/drawing/2014/main" id="{DFC3CDD6-6CF9-18F1-88FF-B732CE7BA637}"/>
              </a:ext>
            </a:extLst>
          </p:cNvPr>
          <p:cNvSpPr/>
          <p:nvPr/>
        </p:nvSpPr>
        <p:spPr>
          <a:xfrm>
            <a:off x="9784849" y="4380086"/>
            <a:ext cx="2035501"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600" name="Rectangle: Rounded Corners 599">
            <a:extLst>
              <a:ext uri="{FF2B5EF4-FFF2-40B4-BE49-F238E27FC236}">
                <a16:creationId xmlns:a16="http://schemas.microsoft.com/office/drawing/2014/main" id="{79342A30-AC45-B58F-B0AD-6E9A70E99961}"/>
              </a:ext>
            </a:extLst>
          </p:cNvPr>
          <p:cNvSpPr/>
          <p:nvPr/>
        </p:nvSpPr>
        <p:spPr>
          <a:xfrm>
            <a:off x="9784849" y="2970648"/>
            <a:ext cx="2035501"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601" name="Rectangle: Rounded Corners 600">
            <a:extLst>
              <a:ext uri="{FF2B5EF4-FFF2-40B4-BE49-F238E27FC236}">
                <a16:creationId xmlns:a16="http://schemas.microsoft.com/office/drawing/2014/main" id="{3B6CF4F6-B496-E021-7D28-5EC9DE091C0E}"/>
              </a:ext>
            </a:extLst>
          </p:cNvPr>
          <p:cNvSpPr/>
          <p:nvPr/>
        </p:nvSpPr>
        <p:spPr>
          <a:xfrm>
            <a:off x="9784849" y="1571962"/>
            <a:ext cx="2035501"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602" name="Rectangle: Rounded Corners 601">
            <a:extLst>
              <a:ext uri="{FF2B5EF4-FFF2-40B4-BE49-F238E27FC236}">
                <a16:creationId xmlns:a16="http://schemas.microsoft.com/office/drawing/2014/main" id="{F791294A-D395-A23A-E2FD-30DDBE7F5C89}"/>
              </a:ext>
            </a:extLst>
          </p:cNvPr>
          <p:cNvSpPr/>
          <p:nvPr/>
        </p:nvSpPr>
        <p:spPr>
          <a:xfrm>
            <a:off x="5308046" y="1084914"/>
            <a:ext cx="4355800" cy="374434"/>
          </a:xfrm>
          <a:prstGeom prst="roundRect">
            <a:avLst>
              <a:gd name="adj" fmla="val 252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r>
              <a:rPr kumimoji="0" lang="en-US" sz="1411" b="1" i="0" u="none" strike="noStrike" kern="1200" cap="none" spc="0" normalizeH="0" baseline="0" noProof="0">
                <a:ln>
                  <a:noFill/>
                </a:ln>
                <a:solidFill>
                  <a:srgbClr val="FFFFFF"/>
                </a:solidFill>
                <a:effectLst/>
                <a:uLnTx/>
                <a:uFillTx/>
                <a:latin typeface="Arial"/>
                <a:ea typeface="+mn-ea"/>
                <a:cs typeface="+mn-cs"/>
              </a:rPr>
              <a:t>Key Observations</a:t>
            </a:r>
          </a:p>
        </p:txBody>
      </p:sp>
      <p:sp>
        <p:nvSpPr>
          <p:cNvPr id="603" name="Rectangle: Rounded Corners 602">
            <a:extLst>
              <a:ext uri="{FF2B5EF4-FFF2-40B4-BE49-F238E27FC236}">
                <a16:creationId xmlns:a16="http://schemas.microsoft.com/office/drawing/2014/main" id="{11DDA952-A196-52CD-2EDE-BFE93D7EBBD5}"/>
              </a:ext>
            </a:extLst>
          </p:cNvPr>
          <p:cNvSpPr/>
          <p:nvPr/>
        </p:nvSpPr>
        <p:spPr>
          <a:xfrm>
            <a:off x="9784849" y="1088263"/>
            <a:ext cx="2035501" cy="374434"/>
          </a:xfrm>
          <a:prstGeom prst="roundRect">
            <a:avLst>
              <a:gd name="adj" fmla="val 2815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r>
              <a:rPr kumimoji="0" lang="en-US" sz="1411" b="1" i="0" u="none" strike="noStrike" kern="1200" cap="none" spc="0" normalizeH="0" baseline="0" noProof="0">
                <a:ln>
                  <a:noFill/>
                </a:ln>
                <a:solidFill>
                  <a:srgbClr val="FFFFFF"/>
                </a:solidFill>
                <a:effectLst/>
                <a:uLnTx/>
                <a:uFillTx/>
                <a:latin typeface="Arial"/>
                <a:ea typeface="+mn-ea"/>
                <a:cs typeface="+mn-cs"/>
              </a:rPr>
              <a:t>Scores </a:t>
            </a:r>
            <a:r>
              <a:rPr kumimoji="0" lang="en-US" sz="1129" b="1" i="1" u="none" strike="noStrike" kern="1200" cap="none" spc="0" normalizeH="0" baseline="0" noProof="0">
                <a:ln>
                  <a:noFill/>
                </a:ln>
                <a:solidFill>
                  <a:srgbClr val="FFFFFF"/>
                </a:solidFill>
                <a:effectLst/>
                <a:uLnTx/>
                <a:uFillTx/>
                <a:latin typeface="Arial"/>
                <a:ea typeface="+mn-ea"/>
                <a:cs typeface="+mn-cs"/>
              </a:rPr>
              <a:t>(out of 10)</a:t>
            </a:r>
            <a:endParaRPr kumimoji="0" lang="en-US" sz="1411" b="1" i="1"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604" name="Table 603">
            <a:extLst>
              <a:ext uri="{FF2B5EF4-FFF2-40B4-BE49-F238E27FC236}">
                <a16:creationId xmlns:a16="http://schemas.microsoft.com/office/drawing/2014/main" id="{AF0769B7-A1EC-D580-74E1-F81683679436}"/>
              </a:ext>
            </a:extLst>
          </p:cNvPr>
          <p:cNvGraphicFramePr>
            <a:graphicFrameLocks noGrp="1"/>
          </p:cNvGraphicFramePr>
          <p:nvPr/>
        </p:nvGraphicFramePr>
        <p:xfrm>
          <a:off x="9897949" y="1817830"/>
          <a:ext cx="1796222" cy="773904"/>
        </p:xfrm>
        <a:graphic>
          <a:graphicData uri="http://schemas.openxmlformats.org/drawingml/2006/table">
            <a:tbl>
              <a:tblPr/>
              <a:tblGrid>
                <a:gridCol w="1371437">
                  <a:extLst>
                    <a:ext uri="{9D8B030D-6E8A-4147-A177-3AD203B41FA5}">
                      <a16:colId xmlns:a16="http://schemas.microsoft.com/office/drawing/2014/main" val="2849608675"/>
                    </a:ext>
                  </a:extLst>
                </a:gridCol>
                <a:gridCol w="424785">
                  <a:extLst>
                    <a:ext uri="{9D8B030D-6E8A-4147-A177-3AD203B41FA5}">
                      <a16:colId xmlns:a16="http://schemas.microsoft.com/office/drawing/2014/main" val="2689462066"/>
                    </a:ext>
                  </a:extLst>
                </a:gridCol>
              </a:tblGrid>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Challenging</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5.6</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75637"/>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Authority Centered</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7.6</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6515741"/>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Performance Driven</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6.8</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6649030"/>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Perfectionism</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6.4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067660"/>
                  </a:ext>
                </a:extLst>
              </a:tr>
            </a:tbl>
          </a:graphicData>
        </a:graphic>
      </p:graphicFrame>
      <p:graphicFrame>
        <p:nvGraphicFramePr>
          <p:cNvPr id="605" name="Table 604">
            <a:extLst>
              <a:ext uri="{FF2B5EF4-FFF2-40B4-BE49-F238E27FC236}">
                <a16:creationId xmlns:a16="http://schemas.microsoft.com/office/drawing/2014/main" id="{39BBD59D-9820-808E-44CC-7F9EA734FE87}"/>
              </a:ext>
            </a:extLst>
          </p:cNvPr>
          <p:cNvGraphicFramePr>
            <a:graphicFrameLocks noGrp="1"/>
          </p:cNvGraphicFramePr>
          <p:nvPr/>
        </p:nvGraphicFramePr>
        <p:xfrm>
          <a:off x="9897948" y="3238548"/>
          <a:ext cx="1796223" cy="773904"/>
        </p:xfrm>
        <a:graphic>
          <a:graphicData uri="http://schemas.openxmlformats.org/drawingml/2006/table">
            <a:tbl>
              <a:tblPr/>
              <a:tblGrid>
                <a:gridCol w="1381304">
                  <a:extLst>
                    <a:ext uri="{9D8B030D-6E8A-4147-A177-3AD203B41FA5}">
                      <a16:colId xmlns:a16="http://schemas.microsoft.com/office/drawing/2014/main" val="2267905143"/>
                    </a:ext>
                  </a:extLst>
                </a:gridCol>
                <a:gridCol w="414919">
                  <a:extLst>
                    <a:ext uri="{9D8B030D-6E8A-4147-A177-3AD203B41FA5}">
                      <a16:colId xmlns:a16="http://schemas.microsoft.com/office/drawing/2014/main" val="510306967"/>
                    </a:ext>
                  </a:extLst>
                </a:gridCol>
              </a:tblGrid>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Approval Seeking</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EA72E">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8</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6447189"/>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Traditional</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EA72E">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9.2</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6246538"/>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Reliant</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EA72E">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7.4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477430"/>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Cautious</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EA72E">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5.6</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392267"/>
                  </a:ext>
                </a:extLst>
              </a:tr>
            </a:tbl>
          </a:graphicData>
        </a:graphic>
      </p:graphicFrame>
      <p:graphicFrame>
        <p:nvGraphicFramePr>
          <p:cNvPr id="606" name="Table 605">
            <a:extLst>
              <a:ext uri="{FF2B5EF4-FFF2-40B4-BE49-F238E27FC236}">
                <a16:creationId xmlns:a16="http://schemas.microsoft.com/office/drawing/2014/main" id="{038F98F8-14EC-A089-5B88-64A566095440}"/>
              </a:ext>
            </a:extLst>
          </p:cNvPr>
          <p:cNvGraphicFramePr>
            <a:graphicFrameLocks noGrp="1"/>
          </p:cNvGraphicFramePr>
          <p:nvPr/>
        </p:nvGraphicFramePr>
        <p:xfrm>
          <a:off x="9897948" y="4631986"/>
          <a:ext cx="1796223" cy="773904"/>
        </p:xfrm>
        <a:graphic>
          <a:graphicData uri="http://schemas.openxmlformats.org/drawingml/2006/table">
            <a:tbl>
              <a:tblPr/>
              <a:tblGrid>
                <a:gridCol w="1391170">
                  <a:extLst>
                    <a:ext uri="{9D8B030D-6E8A-4147-A177-3AD203B41FA5}">
                      <a16:colId xmlns:a16="http://schemas.microsoft.com/office/drawing/2014/main" val="2601183726"/>
                    </a:ext>
                  </a:extLst>
                </a:gridCol>
                <a:gridCol w="405053">
                  <a:extLst>
                    <a:ext uri="{9D8B030D-6E8A-4147-A177-3AD203B41FA5}">
                      <a16:colId xmlns:a16="http://schemas.microsoft.com/office/drawing/2014/main" val="4133842115"/>
                    </a:ext>
                  </a:extLst>
                </a:gridCol>
              </a:tblGrid>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Goal Driven</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56082">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7.4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7687310"/>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Self-Development</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56082">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6.4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96538"/>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Supportive</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56082">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3477764"/>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Collaborative</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56082">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6.4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631467"/>
                  </a:ext>
                </a:extLst>
              </a:tr>
            </a:tbl>
          </a:graphicData>
        </a:graphic>
      </p:graphicFrame>
      <p:sp>
        <p:nvSpPr>
          <p:cNvPr id="611" name="Rectángulo 69">
            <a:extLst>
              <a:ext uri="{FF2B5EF4-FFF2-40B4-BE49-F238E27FC236}">
                <a16:creationId xmlns:a16="http://schemas.microsoft.com/office/drawing/2014/main" id="{188709EA-09CD-E9C0-A06C-9174DA8EF354}"/>
              </a:ext>
            </a:extLst>
          </p:cNvPr>
          <p:cNvSpPr/>
          <p:nvPr/>
        </p:nvSpPr>
        <p:spPr>
          <a:xfrm>
            <a:off x="5479472" y="1592911"/>
            <a:ext cx="3632726" cy="309444"/>
          </a:xfrm>
          <a:prstGeom prst="rect">
            <a:avLst/>
          </a:prstGeom>
        </p:spPr>
        <p:txBody>
          <a:bodyPr wrap="none">
            <a:spAutoFit/>
          </a:bodyPr>
          <a:lstStyle/>
          <a:p>
            <a:pPr marL="0" marR="0" lvl="0" indent="0" algn="l" defTabSz="914313" rtl="0" eaLnBrk="1" fontAlgn="base" latinLnBrk="0" hangingPunct="1">
              <a:lnSpc>
                <a:spcPct val="100000"/>
              </a:lnSpc>
              <a:spcBef>
                <a:spcPct val="0"/>
              </a:spcBef>
              <a:spcAft>
                <a:spcPct val="0"/>
              </a:spcAft>
              <a:buClrTx/>
              <a:buSzTx/>
              <a:buFontTx/>
              <a:buNone/>
              <a:tabLst/>
              <a:defRPr/>
            </a:pPr>
            <a:r>
              <a:rPr kumimoji="0" lang="en-US" sz="1411" b="1" i="0" u="none" strike="noStrike" kern="1200" cap="none" spc="0" normalizeH="0" baseline="0" noProof="0">
                <a:ln>
                  <a:noFill/>
                </a:ln>
                <a:solidFill>
                  <a:srgbClr val="E97132"/>
                </a:solidFill>
                <a:effectLst/>
                <a:uLnTx/>
                <a:uFillTx/>
                <a:latin typeface="Arial"/>
                <a:ea typeface="+mn-ea"/>
                <a:cs typeface="Arial"/>
              </a:rPr>
              <a:t>Competitive: </a:t>
            </a:r>
            <a:r>
              <a:rPr kumimoji="0" lang="en-US" sz="1411" b="0" i="0" u="none" strike="noStrike" kern="1200" cap="none" spc="0" normalizeH="0" baseline="0" noProof="0">
                <a:ln>
                  <a:noFill/>
                </a:ln>
                <a:solidFill>
                  <a:srgbClr val="E97132"/>
                </a:solidFill>
                <a:effectLst/>
                <a:uLnTx/>
                <a:uFillTx/>
                <a:latin typeface="Arial"/>
                <a:ea typeface="+mn-ea"/>
                <a:cs typeface="Arial"/>
              </a:rPr>
              <a:t>Aggressive-Defensive Styles</a:t>
            </a:r>
          </a:p>
        </p:txBody>
      </p:sp>
      <p:sp>
        <p:nvSpPr>
          <p:cNvPr id="130" name="Text Box 3">
            <a:extLst>
              <a:ext uri="{FF2B5EF4-FFF2-40B4-BE49-F238E27FC236}">
                <a16:creationId xmlns:a16="http://schemas.microsoft.com/office/drawing/2014/main" id="{F3E9EA72-0D7B-B310-FED4-70BDC86921AA}"/>
              </a:ext>
            </a:extLst>
          </p:cNvPr>
          <p:cNvSpPr txBox="1">
            <a:spLocks noChangeArrowheads="1"/>
          </p:cNvSpPr>
          <p:nvPr/>
        </p:nvSpPr>
        <p:spPr bwMode="auto">
          <a:xfrm>
            <a:off x="1211875" y="5855983"/>
            <a:ext cx="4067186" cy="418191"/>
          </a:xfrm>
          <a:prstGeom prst="rect">
            <a:avLst/>
          </a:prstGeom>
          <a:noFill/>
          <a:ln w="9525">
            <a:noFill/>
            <a:miter lim="800000"/>
            <a:headEnd/>
            <a:tailEnd/>
          </a:ln>
        </p:spPr>
        <p:txBody>
          <a:bodyPr wrap="square">
            <a:sp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706" b="1" i="0" u="none" strike="noStrike" kern="1200" cap="none" spc="0" normalizeH="0" baseline="0" noProof="0">
                <a:ln>
                  <a:noFill/>
                </a:ln>
                <a:solidFill>
                  <a:srgbClr val="000000"/>
                </a:solidFill>
                <a:effectLst/>
                <a:uLnTx/>
                <a:uFillTx/>
                <a:latin typeface="Arial"/>
                <a:ea typeface="Times" pitchFamily="18" charset="0"/>
                <a:cs typeface="Tahoma" pitchFamily="34" charset="0"/>
              </a:rPr>
              <a:t>OCI</a:t>
            </a:r>
            <a:r>
              <a:rPr kumimoji="0" lang="en-US" sz="706" b="0" i="0" u="none" strike="noStrike" kern="1200" cap="none" spc="0" normalizeH="0" baseline="0" noProof="0">
                <a:ln>
                  <a:noFill/>
                </a:ln>
                <a:solidFill>
                  <a:srgbClr val="000000"/>
                </a:solidFill>
                <a:effectLst/>
                <a:uLnTx/>
                <a:uFillTx/>
                <a:latin typeface="Arial"/>
                <a:ea typeface="Times" pitchFamily="18" charset="0"/>
                <a:cs typeface="Tahoma" pitchFamily="34" charset="0"/>
              </a:rPr>
              <a:t> circumplex from Robert A. Cooke and J. Clayton Lafferty, Organizational Culture Inventory</a:t>
            </a:r>
            <a:r>
              <a:rPr kumimoji="0" lang="en-US" sz="706" b="0" i="0" u="none" strike="noStrike" kern="1200" cap="none" spc="0" normalizeH="0" baseline="30000" noProof="0">
                <a:ln>
                  <a:noFill/>
                </a:ln>
                <a:solidFill>
                  <a:srgbClr val="000000"/>
                </a:solidFill>
                <a:effectLst/>
                <a:uLnTx/>
                <a:uFillTx/>
                <a:latin typeface="Arial"/>
                <a:ea typeface="Times" pitchFamily="18" charset="0"/>
                <a:cs typeface="Tahoma" pitchFamily="34" charset="0"/>
              </a:rPr>
              <a:t>®</a:t>
            </a:r>
            <a:r>
              <a:rPr kumimoji="0" lang="en-US" sz="706" b="0" i="0" u="none" strike="noStrike" kern="1200" cap="none" spc="0" normalizeH="0" baseline="0" noProof="0">
                <a:ln>
                  <a:noFill/>
                </a:ln>
                <a:solidFill>
                  <a:srgbClr val="000000"/>
                </a:solidFill>
                <a:effectLst/>
                <a:uLnTx/>
                <a:uFillTx/>
                <a:latin typeface="Arial"/>
                <a:ea typeface="Times" pitchFamily="18" charset="0"/>
                <a:cs typeface="Tahoma" pitchFamily="34" charset="0"/>
              </a:rPr>
              <a:t>, Human Synergistics International. Copyright © 1987-2009. All rights reserved. Used by permission.</a:t>
            </a:r>
            <a:endParaRPr kumimoji="0" lang="es-MX" sz="706" b="0" i="0" u="none" strike="noStrike" kern="1200" cap="none" spc="0" normalizeH="0" baseline="0" noProof="0">
              <a:ln>
                <a:noFill/>
              </a:ln>
              <a:solidFill>
                <a:srgbClr val="000000"/>
              </a:solidFill>
              <a:effectLst/>
              <a:uLnTx/>
              <a:uFillTx/>
              <a:latin typeface="Arial"/>
              <a:ea typeface="Times" pitchFamily="18" charset="0"/>
              <a:cs typeface="Tahoma" pitchFamily="34" charset="0"/>
            </a:endParaRPr>
          </a:p>
        </p:txBody>
      </p:sp>
      <p:pic>
        <p:nvPicPr>
          <p:cNvPr id="131" name="Imagen 4">
            <a:extLst>
              <a:ext uri="{FF2B5EF4-FFF2-40B4-BE49-F238E27FC236}">
                <a16:creationId xmlns:a16="http://schemas.microsoft.com/office/drawing/2014/main" id="{2781593C-3B84-D130-B0AC-FDBDF4F42C5E}"/>
              </a:ext>
            </a:extLst>
          </p:cNvPr>
          <p:cNvPicPr>
            <a:picLocks noChangeAspect="1"/>
          </p:cNvPicPr>
          <p:nvPr/>
        </p:nvPicPr>
        <p:blipFill>
          <a:blip r:embed="rId3"/>
          <a:stretch>
            <a:fillRect/>
          </a:stretch>
        </p:blipFill>
        <p:spPr>
          <a:xfrm>
            <a:off x="427174" y="5911798"/>
            <a:ext cx="784701" cy="280914"/>
          </a:xfrm>
          <a:prstGeom prst="rect">
            <a:avLst/>
          </a:prstGeom>
        </p:spPr>
      </p:pic>
      <p:pic>
        <p:nvPicPr>
          <p:cNvPr id="60" name="Picture 59">
            <a:extLst>
              <a:ext uri="{FF2B5EF4-FFF2-40B4-BE49-F238E27FC236}">
                <a16:creationId xmlns:a16="http://schemas.microsoft.com/office/drawing/2014/main" id="{10AEDB8B-CEFA-9207-324B-30B6B28D43A2}"/>
              </a:ext>
            </a:extLst>
          </p:cNvPr>
          <p:cNvPicPr>
            <a:picLocks noChangeAspect="1"/>
          </p:cNvPicPr>
          <p:nvPr/>
        </p:nvPicPr>
        <p:blipFill>
          <a:blip r:embed="rId4"/>
          <a:stretch>
            <a:fillRect/>
          </a:stretch>
        </p:blipFill>
        <p:spPr>
          <a:xfrm>
            <a:off x="117419" y="5056349"/>
            <a:ext cx="1119149" cy="809650"/>
          </a:xfrm>
          <a:prstGeom prst="rect">
            <a:avLst/>
          </a:prstGeom>
        </p:spPr>
      </p:pic>
      <p:grpSp>
        <p:nvGrpSpPr>
          <p:cNvPr id="396" name="Group 395">
            <a:extLst>
              <a:ext uri="{FF2B5EF4-FFF2-40B4-BE49-F238E27FC236}">
                <a16:creationId xmlns:a16="http://schemas.microsoft.com/office/drawing/2014/main" id="{B0142D70-375A-E54E-3ABD-CAACBF33E146}"/>
              </a:ext>
            </a:extLst>
          </p:cNvPr>
          <p:cNvGrpSpPr/>
          <p:nvPr/>
        </p:nvGrpSpPr>
        <p:grpSpPr>
          <a:xfrm>
            <a:off x="681454" y="1355511"/>
            <a:ext cx="4156038" cy="4162644"/>
            <a:chOff x="976480" y="2231543"/>
            <a:chExt cx="5890607" cy="5899970"/>
          </a:xfrm>
        </p:grpSpPr>
        <p:grpSp>
          <p:nvGrpSpPr>
            <p:cNvPr id="397" name="Group 396">
              <a:extLst>
                <a:ext uri="{FF2B5EF4-FFF2-40B4-BE49-F238E27FC236}">
                  <a16:creationId xmlns:a16="http://schemas.microsoft.com/office/drawing/2014/main" id="{98444A28-F1B1-71ED-E13B-7E4B4E3047D9}"/>
                </a:ext>
              </a:extLst>
            </p:cNvPr>
            <p:cNvGrpSpPr/>
            <p:nvPr/>
          </p:nvGrpSpPr>
          <p:grpSpPr>
            <a:xfrm>
              <a:off x="976480" y="2231543"/>
              <a:ext cx="5890607" cy="5899970"/>
              <a:chOff x="976480" y="2231543"/>
              <a:chExt cx="5890607" cy="5899970"/>
            </a:xfrm>
          </p:grpSpPr>
          <p:grpSp>
            <p:nvGrpSpPr>
              <p:cNvPr id="399" name="Group 398">
                <a:extLst>
                  <a:ext uri="{FF2B5EF4-FFF2-40B4-BE49-F238E27FC236}">
                    <a16:creationId xmlns:a16="http://schemas.microsoft.com/office/drawing/2014/main" id="{DA960A61-E738-8BF7-D6B5-E23795259B83}"/>
                  </a:ext>
                </a:extLst>
              </p:cNvPr>
              <p:cNvGrpSpPr/>
              <p:nvPr/>
            </p:nvGrpSpPr>
            <p:grpSpPr>
              <a:xfrm>
                <a:off x="976480" y="2231543"/>
                <a:ext cx="5890607" cy="5899970"/>
                <a:chOff x="5619807" y="1883613"/>
                <a:chExt cx="5890607" cy="5899970"/>
              </a:xfrm>
            </p:grpSpPr>
            <p:sp>
              <p:nvSpPr>
                <p:cNvPr id="402" name="Arc 401">
                  <a:extLst>
                    <a:ext uri="{FF2B5EF4-FFF2-40B4-BE49-F238E27FC236}">
                      <a16:creationId xmlns:a16="http://schemas.microsoft.com/office/drawing/2014/main" id="{C2E078D9-AFC8-D776-1440-7E8B44D71D43}"/>
                    </a:ext>
                  </a:extLst>
                </p:cNvPr>
                <p:cNvSpPr/>
                <p:nvPr/>
              </p:nvSpPr>
              <p:spPr>
                <a:xfrm rot="20709668">
                  <a:off x="5619812" y="1883613"/>
                  <a:ext cx="5890602" cy="5890602"/>
                </a:xfrm>
                <a:prstGeom prst="arc">
                  <a:avLst>
                    <a:gd name="adj1" fmla="val 17371576"/>
                    <a:gd name="adj2" fmla="val 787696"/>
                  </a:avLst>
                </a:prstGeom>
                <a:no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03" name="TextBox 402">
                  <a:extLst>
                    <a:ext uri="{FF2B5EF4-FFF2-40B4-BE49-F238E27FC236}">
                      <a16:creationId xmlns:a16="http://schemas.microsoft.com/office/drawing/2014/main" id="{BDA4D34E-42EF-FF5E-1E3C-6AF72ED8B5BC}"/>
                    </a:ext>
                  </a:extLst>
                </p:cNvPr>
                <p:cNvSpPr txBox="1"/>
                <p:nvPr/>
              </p:nvSpPr>
              <p:spPr>
                <a:xfrm rot="3134377">
                  <a:off x="10205913" y="2853911"/>
                  <a:ext cx="1358467" cy="215444"/>
                </a:xfrm>
                <a:prstGeom prst="rect">
                  <a:avLst/>
                </a:prstGeom>
                <a:no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Satisfaction Needs</a:t>
                  </a:r>
                </a:p>
              </p:txBody>
            </p:sp>
            <p:sp>
              <p:nvSpPr>
                <p:cNvPr id="404" name="Arc 403">
                  <a:extLst>
                    <a:ext uri="{FF2B5EF4-FFF2-40B4-BE49-F238E27FC236}">
                      <a16:creationId xmlns:a16="http://schemas.microsoft.com/office/drawing/2014/main" id="{E66F40B4-2D0E-E712-70B7-B8EC33BF4A99}"/>
                    </a:ext>
                  </a:extLst>
                </p:cNvPr>
                <p:cNvSpPr/>
                <p:nvPr/>
              </p:nvSpPr>
              <p:spPr>
                <a:xfrm rot="20709668">
                  <a:off x="5619812" y="1892981"/>
                  <a:ext cx="5890602" cy="5890602"/>
                </a:xfrm>
                <a:prstGeom prst="arc">
                  <a:avLst>
                    <a:gd name="adj1" fmla="val 1185553"/>
                    <a:gd name="adj2" fmla="val 6061316"/>
                  </a:avLst>
                </a:prstGeom>
                <a:no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05" name="Arc 404">
                  <a:extLst>
                    <a:ext uri="{FF2B5EF4-FFF2-40B4-BE49-F238E27FC236}">
                      <a16:creationId xmlns:a16="http://schemas.microsoft.com/office/drawing/2014/main" id="{E637CF86-D9E2-5C09-18BB-46579039C9D9}"/>
                    </a:ext>
                  </a:extLst>
                </p:cNvPr>
                <p:cNvSpPr/>
                <p:nvPr/>
              </p:nvSpPr>
              <p:spPr>
                <a:xfrm rot="20709668">
                  <a:off x="5619810" y="1892979"/>
                  <a:ext cx="5890602" cy="5890602"/>
                </a:xfrm>
                <a:prstGeom prst="arc">
                  <a:avLst>
                    <a:gd name="adj1" fmla="val 11722033"/>
                    <a:gd name="adj2" fmla="val 16876063"/>
                  </a:avLst>
                </a:prstGeom>
                <a:no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06" name="TextBox 405">
                  <a:extLst>
                    <a:ext uri="{FF2B5EF4-FFF2-40B4-BE49-F238E27FC236}">
                      <a16:creationId xmlns:a16="http://schemas.microsoft.com/office/drawing/2014/main" id="{3228ED8C-1BF0-5EDC-4A3F-CCD1B7B1C0EC}"/>
                    </a:ext>
                  </a:extLst>
                </p:cNvPr>
                <p:cNvSpPr txBox="1"/>
                <p:nvPr/>
              </p:nvSpPr>
              <p:spPr>
                <a:xfrm rot="18574091">
                  <a:off x="5620208" y="2807267"/>
                  <a:ext cx="1358467" cy="215444"/>
                </a:xfrm>
                <a:prstGeom prst="rect">
                  <a:avLst/>
                </a:prstGeom>
                <a:no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Task Orientation</a:t>
                  </a:r>
                </a:p>
              </p:txBody>
            </p:sp>
            <p:grpSp>
              <p:nvGrpSpPr>
                <p:cNvPr id="407" name="Group 406">
                  <a:extLst>
                    <a:ext uri="{FF2B5EF4-FFF2-40B4-BE49-F238E27FC236}">
                      <a16:creationId xmlns:a16="http://schemas.microsoft.com/office/drawing/2014/main" id="{FA35DFF3-AF45-A515-DAE9-F25A0219D95A}"/>
                    </a:ext>
                  </a:extLst>
                </p:cNvPr>
                <p:cNvGrpSpPr/>
                <p:nvPr/>
              </p:nvGrpSpPr>
              <p:grpSpPr>
                <a:xfrm>
                  <a:off x="6096601" y="2184150"/>
                  <a:ext cx="4948766" cy="5127869"/>
                  <a:chOff x="644693" y="2106701"/>
                  <a:chExt cx="4948766" cy="5127869"/>
                </a:xfrm>
              </p:grpSpPr>
              <p:grpSp>
                <p:nvGrpSpPr>
                  <p:cNvPr id="411" name="Group 410">
                    <a:extLst>
                      <a:ext uri="{FF2B5EF4-FFF2-40B4-BE49-F238E27FC236}">
                        <a16:creationId xmlns:a16="http://schemas.microsoft.com/office/drawing/2014/main" id="{4436DB0E-12F5-D2E7-C179-24C2264F7E42}"/>
                      </a:ext>
                    </a:extLst>
                  </p:cNvPr>
                  <p:cNvGrpSpPr/>
                  <p:nvPr/>
                </p:nvGrpSpPr>
                <p:grpSpPr>
                  <a:xfrm>
                    <a:off x="653788" y="2356373"/>
                    <a:ext cx="4882941" cy="4878197"/>
                    <a:chOff x="3621711" y="1104391"/>
                    <a:chExt cx="4882941" cy="4878197"/>
                  </a:xfrm>
                </p:grpSpPr>
                <p:sp>
                  <p:nvSpPr>
                    <p:cNvPr id="415" name="Partial Circle 414">
                      <a:extLst>
                        <a:ext uri="{FF2B5EF4-FFF2-40B4-BE49-F238E27FC236}">
                          <a16:creationId xmlns:a16="http://schemas.microsoft.com/office/drawing/2014/main" id="{00DAAD82-2507-5790-6E54-BED7C713FDC5}"/>
                        </a:ext>
                      </a:extLst>
                    </p:cNvPr>
                    <p:cNvSpPr>
                      <a:spLocks noChangeAspect="1"/>
                    </p:cNvSpPr>
                    <p:nvPr/>
                  </p:nvSpPr>
                  <p:spPr>
                    <a:xfrm rot="19214374">
                      <a:off x="4864315" y="2295927"/>
                      <a:ext cx="2476800" cy="2476800"/>
                    </a:xfrm>
                    <a:prstGeom prst="pie">
                      <a:avLst>
                        <a:gd name="adj1" fmla="val 14999764"/>
                        <a:gd name="adj2" fmla="val 16789240"/>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16" name="Partial Circle 415">
                      <a:extLst>
                        <a:ext uri="{FF2B5EF4-FFF2-40B4-BE49-F238E27FC236}">
                          <a16:creationId xmlns:a16="http://schemas.microsoft.com/office/drawing/2014/main" id="{6013E204-4339-3B4E-0CEC-139261C51CB8}"/>
                        </a:ext>
                      </a:extLst>
                    </p:cNvPr>
                    <p:cNvSpPr>
                      <a:spLocks noChangeAspect="1"/>
                    </p:cNvSpPr>
                    <p:nvPr/>
                  </p:nvSpPr>
                  <p:spPr>
                    <a:xfrm rot="21005230">
                      <a:off x="4938095" y="2372947"/>
                      <a:ext cx="2332800" cy="2332800"/>
                    </a:xfrm>
                    <a:prstGeom prst="pie">
                      <a:avLst>
                        <a:gd name="adj1" fmla="val 14992570"/>
                        <a:gd name="adj2" fmla="val 16789240"/>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17" name="Partial Circle 416">
                      <a:extLst>
                        <a:ext uri="{FF2B5EF4-FFF2-40B4-BE49-F238E27FC236}">
                          <a16:creationId xmlns:a16="http://schemas.microsoft.com/office/drawing/2014/main" id="{5C021901-DF14-90C8-754D-001D9793AFFA}"/>
                        </a:ext>
                      </a:extLst>
                    </p:cNvPr>
                    <p:cNvSpPr>
                      <a:spLocks noChangeAspect="1"/>
                    </p:cNvSpPr>
                    <p:nvPr/>
                  </p:nvSpPr>
                  <p:spPr>
                    <a:xfrm rot="15606260">
                      <a:off x="5080313" y="2500414"/>
                      <a:ext cx="2044800" cy="2044800"/>
                    </a:xfrm>
                    <a:prstGeom prst="pie">
                      <a:avLst>
                        <a:gd name="adj1" fmla="val 14985585"/>
                        <a:gd name="adj2" fmla="val 16764746"/>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18" name="Partial Circle 417">
                      <a:extLst>
                        <a:ext uri="{FF2B5EF4-FFF2-40B4-BE49-F238E27FC236}">
                          <a16:creationId xmlns:a16="http://schemas.microsoft.com/office/drawing/2014/main" id="{EA0F488B-6F4C-B304-13E2-BE839D5B5D81}"/>
                        </a:ext>
                      </a:extLst>
                    </p:cNvPr>
                    <p:cNvSpPr>
                      <a:spLocks noChangeAspect="1"/>
                    </p:cNvSpPr>
                    <p:nvPr/>
                  </p:nvSpPr>
                  <p:spPr>
                    <a:xfrm rot="17410297">
                      <a:off x="4720314" y="2148443"/>
                      <a:ext cx="2764800" cy="2764800"/>
                    </a:xfrm>
                    <a:prstGeom prst="pie">
                      <a:avLst>
                        <a:gd name="adj1" fmla="val 14994168"/>
                        <a:gd name="adj2" fmla="val 16773193"/>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19" name="Partial Circle 418">
                      <a:extLst>
                        <a:ext uri="{FF2B5EF4-FFF2-40B4-BE49-F238E27FC236}">
                          <a16:creationId xmlns:a16="http://schemas.microsoft.com/office/drawing/2014/main" id="{B102782C-192F-6325-99E9-BA77C5A5A3C2}"/>
                        </a:ext>
                      </a:extLst>
                    </p:cNvPr>
                    <p:cNvSpPr>
                      <a:spLocks noChangeAspect="1"/>
                    </p:cNvSpPr>
                    <p:nvPr/>
                  </p:nvSpPr>
                  <p:spPr>
                    <a:xfrm rot="10199758">
                      <a:off x="4425598" y="1860443"/>
                      <a:ext cx="3340801" cy="3340800"/>
                    </a:xfrm>
                    <a:prstGeom prst="pie">
                      <a:avLst>
                        <a:gd name="adj1" fmla="val 14991933"/>
                        <a:gd name="adj2" fmla="val 16777797"/>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20" name="Partial Circle 419">
                      <a:extLst>
                        <a:ext uri="{FF2B5EF4-FFF2-40B4-BE49-F238E27FC236}">
                          <a16:creationId xmlns:a16="http://schemas.microsoft.com/office/drawing/2014/main" id="{0B2B7626-C23B-FE41-5A10-FF1709846057}"/>
                        </a:ext>
                      </a:extLst>
                    </p:cNvPr>
                    <p:cNvSpPr>
                      <a:spLocks noChangeAspect="1"/>
                    </p:cNvSpPr>
                    <p:nvPr/>
                  </p:nvSpPr>
                  <p:spPr>
                    <a:xfrm rot="12023269">
                      <a:off x="4749808" y="2185997"/>
                      <a:ext cx="2692800" cy="2692800"/>
                    </a:xfrm>
                    <a:prstGeom prst="pie">
                      <a:avLst>
                        <a:gd name="adj1" fmla="val 14994168"/>
                        <a:gd name="adj2" fmla="val 16773193"/>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21" name="Partial Circle 420">
                      <a:extLst>
                        <a:ext uri="{FF2B5EF4-FFF2-40B4-BE49-F238E27FC236}">
                          <a16:creationId xmlns:a16="http://schemas.microsoft.com/office/drawing/2014/main" id="{CE2C8AF2-AB4F-EC14-FE0C-AB2194660A31}"/>
                        </a:ext>
                      </a:extLst>
                    </p:cNvPr>
                    <p:cNvSpPr>
                      <a:spLocks noChangeAspect="1"/>
                    </p:cNvSpPr>
                    <p:nvPr/>
                  </p:nvSpPr>
                  <p:spPr>
                    <a:xfrm rot="13852947">
                      <a:off x="5080314" y="2514197"/>
                      <a:ext cx="2044800" cy="2044800"/>
                    </a:xfrm>
                    <a:prstGeom prst="pie">
                      <a:avLst>
                        <a:gd name="adj1" fmla="val 14985585"/>
                        <a:gd name="adj2" fmla="val 16764746"/>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40" name="Partial Circle 639">
                      <a:extLst>
                        <a:ext uri="{FF2B5EF4-FFF2-40B4-BE49-F238E27FC236}">
                          <a16:creationId xmlns:a16="http://schemas.microsoft.com/office/drawing/2014/main" id="{94430521-ACE6-B855-69B0-7FF23A297BC9}"/>
                        </a:ext>
                      </a:extLst>
                    </p:cNvPr>
                    <p:cNvSpPr>
                      <a:spLocks noChangeAspect="1"/>
                    </p:cNvSpPr>
                    <p:nvPr/>
                  </p:nvSpPr>
                  <p:spPr>
                    <a:xfrm rot="1201125">
                      <a:off x="4754640" y="2187927"/>
                      <a:ext cx="2692800" cy="2692800"/>
                    </a:xfrm>
                    <a:prstGeom prst="pie">
                      <a:avLst>
                        <a:gd name="adj1" fmla="val 14994168"/>
                        <a:gd name="adj2" fmla="val 16773193"/>
                      </a:avLst>
                    </a:prstGeom>
                    <a:solidFill>
                      <a:srgbClr val="15608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41" name="Partial Circle 640">
                      <a:extLst>
                        <a:ext uri="{FF2B5EF4-FFF2-40B4-BE49-F238E27FC236}">
                          <a16:creationId xmlns:a16="http://schemas.microsoft.com/office/drawing/2014/main" id="{724392BD-0D81-C550-F380-6387AFE3FFA5}"/>
                        </a:ext>
                      </a:extLst>
                    </p:cNvPr>
                    <p:cNvSpPr>
                      <a:spLocks noChangeAspect="1"/>
                    </p:cNvSpPr>
                    <p:nvPr/>
                  </p:nvSpPr>
                  <p:spPr>
                    <a:xfrm rot="2964991">
                      <a:off x="4939828" y="2367122"/>
                      <a:ext cx="2332800" cy="2332800"/>
                    </a:xfrm>
                    <a:prstGeom prst="pie">
                      <a:avLst>
                        <a:gd name="adj1" fmla="val 14992570"/>
                        <a:gd name="adj2" fmla="val 16789240"/>
                      </a:avLst>
                    </a:prstGeom>
                    <a:solidFill>
                      <a:srgbClr val="15608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42" name="Partial Circle 641">
                      <a:extLst>
                        <a:ext uri="{FF2B5EF4-FFF2-40B4-BE49-F238E27FC236}">
                          <a16:creationId xmlns:a16="http://schemas.microsoft.com/office/drawing/2014/main" id="{0637788E-DDCD-4FB1-4461-44B6F906A759}"/>
                        </a:ext>
                      </a:extLst>
                    </p:cNvPr>
                    <p:cNvSpPr>
                      <a:spLocks noChangeAspect="1"/>
                    </p:cNvSpPr>
                    <p:nvPr/>
                  </p:nvSpPr>
                  <p:spPr>
                    <a:xfrm rot="6643735">
                      <a:off x="4931954" y="2353482"/>
                      <a:ext cx="2332800" cy="2332800"/>
                    </a:xfrm>
                    <a:prstGeom prst="pie">
                      <a:avLst>
                        <a:gd name="adj1" fmla="val 14992570"/>
                        <a:gd name="adj2" fmla="val 16789240"/>
                      </a:avLst>
                    </a:prstGeom>
                    <a:solidFill>
                      <a:srgbClr val="15608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nvGrpSpPr>
                    <p:cNvPr id="643" name="Group 642">
                      <a:extLst>
                        <a:ext uri="{FF2B5EF4-FFF2-40B4-BE49-F238E27FC236}">
                          <a16:creationId xmlns:a16="http://schemas.microsoft.com/office/drawing/2014/main" id="{B98BF1BD-08EB-883B-E45A-59A99C6D7B48}"/>
                        </a:ext>
                      </a:extLst>
                    </p:cNvPr>
                    <p:cNvGrpSpPr/>
                    <p:nvPr/>
                  </p:nvGrpSpPr>
                  <p:grpSpPr>
                    <a:xfrm>
                      <a:off x="3621711" y="1104391"/>
                      <a:ext cx="4882941" cy="4878197"/>
                      <a:chOff x="3621711" y="1104391"/>
                      <a:chExt cx="4882941" cy="4878197"/>
                    </a:xfrm>
                    <a:noFill/>
                  </p:grpSpPr>
                  <p:grpSp>
                    <p:nvGrpSpPr>
                      <p:cNvPr id="644" name="Group 643">
                        <a:extLst>
                          <a:ext uri="{FF2B5EF4-FFF2-40B4-BE49-F238E27FC236}">
                            <a16:creationId xmlns:a16="http://schemas.microsoft.com/office/drawing/2014/main" id="{2F13DBCE-E3EF-19BE-5120-D5132301BD98}"/>
                          </a:ext>
                        </a:extLst>
                      </p:cNvPr>
                      <p:cNvGrpSpPr/>
                      <p:nvPr/>
                    </p:nvGrpSpPr>
                    <p:grpSpPr>
                      <a:xfrm rot="17529749">
                        <a:off x="4282323" y="1716148"/>
                        <a:ext cx="3627371" cy="3627372"/>
                        <a:chOff x="6080429" y="1401625"/>
                        <a:chExt cx="3627371" cy="3627372"/>
                      </a:xfrm>
                      <a:grpFill/>
                    </p:grpSpPr>
                    <p:sp>
                      <p:nvSpPr>
                        <p:cNvPr id="781" name="Partial Circle 780">
                          <a:extLst>
                            <a:ext uri="{FF2B5EF4-FFF2-40B4-BE49-F238E27FC236}">
                              <a16:creationId xmlns:a16="http://schemas.microsoft.com/office/drawing/2014/main" id="{EF5E69D9-C614-48F6-91B8-7CDB8F377E5E}"/>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2" name="Partial Circle 781">
                          <a:extLst>
                            <a:ext uri="{FF2B5EF4-FFF2-40B4-BE49-F238E27FC236}">
                              <a16:creationId xmlns:a16="http://schemas.microsoft.com/office/drawing/2014/main" id="{82601F8B-43A6-4F48-36F7-61B897747CDD}"/>
                            </a:ext>
                          </a:extLst>
                        </p:cNvPr>
                        <p:cNvSpPr>
                          <a:spLocks noChangeAspect="1"/>
                        </p:cNvSpPr>
                        <p:nvPr/>
                      </p:nvSpPr>
                      <p:spPr>
                        <a:xfrm rot="5280000">
                          <a:off x="6799155" y="2120713"/>
                          <a:ext cx="2188800" cy="2188800"/>
                        </a:xfrm>
                        <a:prstGeom prst="pie">
                          <a:avLst>
                            <a:gd name="adj1" fmla="val 14992570"/>
                            <a:gd name="adj2" fmla="val 16789240"/>
                          </a:avLst>
                        </a:prstGeom>
                        <a:solidFill>
                          <a:srgbClr val="15608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3" name="Partial Circle 782">
                          <a:extLst>
                            <a:ext uri="{FF2B5EF4-FFF2-40B4-BE49-F238E27FC236}">
                              <a16:creationId xmlns:a16="http://schemas.microsoft.com/office/drawing/2014/main" id="{01E6F827-5E0C-B326-867B-7244EAAABD78}"/>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4" name="Partial Circle 783">
                          <a:extLst>
                            <a:ext uri="{FF2B5EF4-FFF2-40B4-BE49-F238E27FC236}">
                              <a16:creationId xmlns:a16="http://schemas.microsoft.com/office/drawing/2014/main" id="{BD2E22C0-A02A-84C9-A098-67FD4D79F413}"/>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5" name="Partial Circle 784">
                          <a:extLst>
                            <a:ext uri="{FF2B5EF4-FFF2-40B4-BE49-F238E27FC236}">
                              <a16:creationId xmlns:a16="http://schemas.microsoft.com/office/drawing/2014/main" id="{C2CCA79A-F1A2-153D-9E3A-02DB4C4F5129}"/>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6" name="Partial Circle 785">
                          <a:extLst>
                            <a:ext uri="{FF2B5EF4-FFF2-40B4-BE49-F238E27FC236}">
                              <a16:creationId xmlns:a16="http://schemas.microsoft.com/office/drawing/2014/main" id="{A9FDE126-FDE0-271E-7879-D05BD0A3284F}"/>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7" name="Partial Circle 786">
                          <a:extLst>
                            <a:ext uri="{FF2B5EF4-FFF2-40B4-BE49-F238E27FC236}">
                              <a16:creationId xmlns:a16="http://schemas.microsoft.com/office/drawing/2014/main" id="{14F64E7A-389B-DFC1-1731-62288739F59F}"/>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8" name="Partial Circle 787">
                          <a:extLst>
                            <a:ext uri="{FF2B5EF4-FFF2-40B4-BE49-F238E27FC236}">
                              <a16:creationId xmlns:a16="http://schemas.microsoft.com/office/drawing/2014/main" id="{0C5CAEE0-30DD-E436-1C8A-DA5698817830}"/>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9" name="Partial Circle 788">
                          <a:extLst>
                            <a:ext uri="{FF2B5EF4-FFF2-40B4-BE49-F238E27FC236}">
                              <a16:creationId xmlns:a16="http://schemas.microsoft.com/office/drawing/2014/main" id="{5D199AD5-B424-0442-710F-5D7164C8D778}"/>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90" name="Partial Circle 789">
                          <a:extLst>
                            <a:ext uri="{FF2B5EF4-FFF2-40B4-BE49-F238E27FC236}">
                              <a16:creationId xmlns:a16="http://schemas.microsoft.com/office/drawing/2014/main" id="{D9DD06B6-BED1-916F-2BEA-A7CABE7416A0}"/>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45" name="Group 644">
                        <a:extLst>
                          <a:ext uri="{FF2B5EF4-FFF2-40B4-BE49-F238E27FC236}">
                            <a16:creationId xmlns:a16="http://schemas.microsoft.com/office/drawing/2014/main" id="{B664888B-BDA3-0826-058D-4DE42BF3D119}"/>
                          </a:ext>
                        </a:extLst>
                      </p:cNvPr>
                      <p:cNvGrpSpPr/>
                      <p:nvPr/>
                    </p:nvGrpSpPr>
                    <p:grpSpPr>
                      <a:xfrm rot="19332392">
                        <a:off x="4281911" y="1713130"/>
                        <a:ext cx="3627371" cy="3627372"/>
                        <a:chOff x="6080429" y="1401625"/>
                        <a:chExt cx="3627371" cy="3627372"/>
                      </a:xfrm>
                      <a:grpFill/>
                    </p:grpSpPr>
                    <p:sp>
                      <p:nvSpPr>
                        <p:cNvPr id="771" name="Partial Circle 770">
                          <a:extLst>
                            <a:ext uri="{FF2B5EF4-FFF2-40B4-BE49-F238E27FC236}">
                              <a16:creationId xmlns:a16="http://schemas.microsoft.com/office/drawing/2014/main" id="{9EC81200-F41F-33CD-7AF9-909EB145F7F7}"/>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2" name="Partial Circle 771">
                          <a:extLst>
                            <a:ext uri="{FF2B5EF4-FFF2-40B4-BE49-F238E27FC236}">
                              <a16:creationId xmlns:a16="http://schemas.microsoft.com/office/drawing/2014/main" id="{D18EC6E3-0F9F-AF50-F99B-998782E12B02}"/>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3" name="Partial Circle 772">
                          <a:extLst>
                            <a:ext uri="{FF2B5EF4-FFF2-40B4-BE49-F238E27FC236}">
                              <a16:creationId xmlns:a16="http://schemas.microsoft.com/office/drawing/2014/main" id="{4CD1DB4E-0A5E-F140-59C6-FB5EEC78C468}"/>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4" name="Partial Circle 773">
                          <a:extLst>
                            <a:ext uri="{FF2B5EF4-FFF2-40B4-BE49-F238E27FC236}">
                              <a16:creationId xmlns:a16="http://schemas.microsoft.com/office/drawing/2014/main" id="{AA4C2E6C-CD22-614B-EBDC-8178CBAFED77}"/>
                            </a:ext>
                          </a:extLst>
                        </p:cNvPr>
                        <p:cNvSpPr>
                          <a:spLocks noChangeAspect="1"/>
                        </p:cNvSpPr>
                        <p:nvPr/>
                      </p:nvSpPr>
                      <p:spPr>
                        <a:xfrm rot="5280000">
                          <a:off x="7159713" y="2480909"/>
                          <a:ext cx="1468800" cy="1468800"/>
                        </a:xfrm>
                        <a:prstGeom prst="pie">
                          <a:avLst>
                            <a:gd name="adj1" fmla="val 14985478"/>
                            <a:gd name="adj2" fmla="val 16773107"/>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5" name="Partial Circle 774">
                          <a:extLst>
                            <a:ext uri="{FF2B5EF4-FFF2-40B4-BE49-F238E27FC236}">
                              <a16:creationId xmlns:a16="http://schemas.microsoft.com/office/drawing/2014/main" id="{9F71B7C0-3486-3FE2-ADE8-DD639EC3FEEA}"/>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6" name="Partial Circle 775">
                          <a:extLst>
                            <a:ext uri="{FF2B5EF4-FFF2-40B4-BE49-F238E27FC236}">
                              <a16:creationId xmlns:a16="http://schemas.microsoft.com/office/drawing/2014/main" id="{6B9A4457-D711-C49D-B46A-00C024C2308A}"/>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7" name="Partial Circle 776">
                          <a:extLst>
                            <a:ext uri="{FF2B5EF4-FFF2-40B4-BE49-F238E27FC236}">
                              <a16:creationId xmlns:a16="http://schemas.microsoft.com/office/drawing/2014/main" id="{FE2036D5-AC9E-51C4-3CFE-E453566237A2}"/>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8" name="Partial Circle 777">
                          <a:extLst>
                            <a:ext uri="{FF2B5EF4-FFF2-40B4-BE49-F238E27FC236}">
                              <a16:creationId xmlns:a16="http://schemas.microsoft.com/office/drawing/2014/main" id="{E956899C-2F61-5188-749F-EA1F09A6B629}"/>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9" name="Partial Circle 778">
                          <a:extLst>
                            <a:ext uri="{FF2B5EF4-FFF2-40B4-BE49-F238E27FC236}">
                              <a16:creationId xmlns:a16="http://schemas.microsoft.com/office/drawing/2014/main" id="{2DB7A568-C71C-913A-B6C8-EE39E4EF9F43}"/>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0" name="Partial Circle 779">
                          <a:extLst>
                            <a:ext uri="{FF2B5EF4-FFF2-40B4-BE49-F238E27FC236}">
                              <a16:creationId xmlns:a16="http://schemas.microsoft.com/office/drawing/2014/main" id="{59CBBB68-AD4E-4325-4DF4-BD619BE76157}"/>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46" name="Group 645">
                        <a:extLst>
                          <a:ext uri="{FF2B5EF4-FFF2-40B4-BE49-F238E27FC236}">
                            <a16:creationId xmlns:a16="http://schemas.microsoft.com/office/drawing/2014/main" id="{2A32BA42-A62D-C142-9E03-EBB786BB9CB3}"/>
                          </a:ext>
                        </a:extLst>
                      </p:cNvPr>
                      <p:cNvGrpSpPr/>
                      <p:nvPr/>
                    </p:nvGrpSpPr>
                    <p:grpSpPr>
                      <a:xfrm rot="21134210">
                        <a:off x="4286950" y="1711127"/>
                        <a:ext cx="3627371" cy="3627372"/>
                        <a:chOff x="6080429" y="1401625"/>
                        <a:chExt cx="3627371" cy="3627372"/>
                      </a:xfrm>
                      <a:grpFill/>
                    </p:grpSpPr>
                    <p:sp>
                      <p:nvSpPr>
                        <p:cNvPr id="761" name="Partial Circle 760">
                          <a:extLst>
                            <a:ext uri="{FF2B5EF4-FFF2-40B4-BE49-F238E27FC236}">
                              <a16:creationId xmlns:a16="http://schemas.microsoft.com/office/drawing/2014/main" id="{E9F6F5DF-7B42-E1B7-A805-21ED7296DCD5}"/>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2" name="Partial Circle 761">
                          <a:extLst>
                            <a:ext uri="{FF2B5EF4-FFF2-40B4-BE49-F238E27FC236}">
                              <a16:creationId xmlns:a16="http://schemas.microsoft.com/office/drawing/2014/main" id="{2126DA3A-7D7C-572D-C6C7-C0666280C157}"/>
                            </a:ext>
                          </a:extLst>
                        </p:cNvPr>
                        <p:cNvSpPr>
                          <a:spLocks noChangeAspect="1"/>
                        </p:cNvSpPr>
                        <p:nvPr/>
                      </p:nvSpPr>
                      <p:spPr>
                        <a:xfrm rot="5280000">
                          <a:off x="6799155" y="2120713"/>
                          <a:ext cx="2188800" cy="2188800"/>
                        </a:xfrm>
                        <a:prstGeom prst="pie">
                          <a:avLst>
                            <a:gd name="adj1" fmla="val 14992570"/>
                            <a:gd name="adj2" fmla="val 16789240"/>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3" name="Partial Circle 762">
                          <a:extLst>
                            <a:ext uri="{FF2B5EF4-FFF2-40B4-BE49-F238E27FC236}">
                              <a16:creationId xmlns:a16="http://schemas.microsoft.com/office/drawing/2014/main" id="{9DF71FA9-B37C-61C8-821E-B09DB4B44826}"/>
                            </a:ext>
                          </a:extLst>
                        </p:cNvPr>
                        <p:cNvSpPr>
                          <a:spLocks noChangeAspect="1"/>
                        </p:cNvSpPr>
                        <p:nvPr/>
                      </p:nvSpPr>
                      <p:spPr>
                        <a:xfrm rot="5280000">
                          <a:off x="6982226" y="2301882"/>
                          <a:ext cx="1828800" cy="1828800"/>
                        </a:xfrm>
                        <a:prstGeom prst="pie">
                          <a:avLst>
                            <a:gd name="adj1" fmla="val 14985585"/>
                            <a:gd name="adj2" fmla="val 16764746"/>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4" name="Partial Circle 763">
                          <a:extLst>
                            <a:ext uri="{FF2B5EF4-FFF2-40B4-BE49-F238E27FC236}">
                              <a16:creationId xmlns:a16="http://schemas.microsoft.com/office/drawing/2014/main" id="{D93F27CA-41D8-79A2-154A-5C6589BD2759}"/>
                            </a:ext>
                          </a:extLst>
                        </p:cNvPr>
                        <p:cNvSpPr>
                          <a:spLocks noChangeAspect="1"/>
                        </p:cNvSpPr>
                        <p:nvPr/>
                      </p:nvSpPr>
                      <p:spPr>
                        <a:xfrm rot="5280000">
                          <a:off x="7159713" y="2480909"/>
                          <a:ext cx="1468800" cy="1468800"/>
                        </a:xfrm>
                        <a:prstGeom prst="pie">
                          <a:avLst>
                            <a:gd name="adj1" fmla="val 14985478"/>
                            <a:gd name="adj2" fmla="val 16773107"/>
                          </a:avLst>
                        </a:prstGeom>
                        <a:solidFill>
                          <a:srgbClr val="15608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5" name="Partial Circle 764">
                          <a:extLst>
                            <a:ext uri="{FF2B5EF4-FFF2-40B4-BE49-F238E27FC236}">
                              <a16:creationId xmlns:a16="http://schemas.microsoft.com/office/drawing/2014/main" id="{9995E3DD-7F74-42EF-45DC-5495B2264E05}"/>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6" name="Partial Circle 765">
                          <a:extLst>
                            <a:ext uri="{FF2B5EF4-FFF2-40B4-BE49-F238E27FC236}">
                              <a16:creationId xmlns:a16="http://schemas.microsoft.com/office/drawing/2014/main" id="{B7CA34FA-F8D1-0417-40D9-2366A63B280A}"/>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7" name="Partial Circle 766">
                          <a:extLst>
                            <a:ext uri="{FF2B5EF4-FFF2-40B4-BE49-F238E27FC236}">
                              <a16:creationId xmlns:a16="http://schemas.microsoft.com/office/drawing/2014/main" id="{7E1C67B1-1DAF-CDF6-D90D-32EA75D41468}"/>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8" name="Partial Circle 767">
                          <a:extLst>
                            <a:ext uri="{FF2B5EF4-FFF2-40B4-BE49-F238E27FC236}">
                              <a16:creationId xmlns:a16="http://schemas.microsoft.com/office/drawing/2014/main" id="{54E2E0A0-EA34-ADAA-A13A-FDD590CC4162}"/>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9" name="Partial Circle 768">
                          <a:extLst>
                            <a:ext uri="{FF2B5EF4-FFF2-40B4-BE49-F238E27FC236}">
                              <a16:creationId xmlns:a16="http://schemas.microsoft.com/office/drawing/2014/main" id="{BDFD35DD-762B-2AAC-1A85-4A37FFFAC62A}"/>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0" name="Partial Circle 769">
                          <a:extLst>
                            <a:ext uri="{FF2B5EF4-FFF2-40B4-BE49-F238E27FC236}">
                              <a16:creationId xmlns:a16="http://schemas.microsoft.com/office/drawing/2014/main" id="{33E24131-1B95-4BB5-7718-1F5951FDD7E4}"/>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47" name="Group 646">
                        <a:extLst>
                          <a:ext uri="{FF2B5EF4-FFF2-40B4-BE49-F238E27FC236}">
                            <a16:creationId xmlns:a16="http://schemas.microsoft.com/office/drawing/2014/main" id="{FEE4E8AB-A36D-D172-D5E0-292A6528A8A4}"/>
                          </a:ext>
                        </a:extLst>
                      </p:cNvPr>
                      <p:cNvGrpSpPr/>
                      <p:nvPr/>
                    </p:nvGrpSpPr>
                    <p:grpSpPr>
                      <a:xfrm rot="15721293">
                        <a:off x="4289561" y="1716459"/>
                        <a:ext cx="3627371" cy="3627372"/>
                        <a:chOff x="6080429" y="1401625"/>
                        <a:chExt cx="3627371" cy="3627372"/>
                      </a:xfrm>
                      <a:grpFill/>
                    </p:grpSpPr>
                    <p:sp>
                      <p:nvSpPr>
                        <p:cNvPr id="751" name="Partial Circle 750">
                          <a:extLst>
                            <a:ext uri="{FF2B5EF4-FFF2-40B4-BE49-F238E27FC236}">
                              <a16:creationId xmlns:a16="http://schemas.microsoft.com/office/drawing/2014/main" id="{9501E2A4-6254-F40D-61D5-8A83C5730705}"/>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2" name="Partial Circle 751">
                          <a:extLst>
                            <a:ext uri="{FF2B5EF4-FFF2-40B4-BE49-F238E27FC236}">
                              <a16:creationId xmlns:a16="http://schemas.microsoft.com/office/drawing/2014/main" id="{95F0BD4A-7C3C-F8E2-66EA-B827D0503138}"/>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3" name="Partial Circle 752">
                          <a:extLst>
                            <a:ext uri="{FF2B5EF4-FFF2-40B4-BE49-F238E27FC236}">
                              <a16:creationId xmlns:a16="http://schemas.microsoft.com/office/drawing/2014/main" id="{CF6EF4A5-1C14-7F0D-D4C5-D02A9C7785EA}"/>
                            </a:ext>
                          </a:extLst>
                        </p:cNvPr>
                        <p:cNvSpPr>
                          <a:spLocks noChangeAspect="1"/>
                        </p:cNvSpPr>
                        <p:nvPr/>
                      </p:nvSpPr>
                      <p:spPr>
                        <a:xfrm rot="5280000">
                          <a:off x="6982226" y="2301882"/>
                          <a:ext cx="1828800" cy="1828800"/>
                        </a:xfrm>
                        <a:prstGeom prst="pie">
                          <a:avLst>
                            <a:gd name="adj1" fmla="val 14985585"/>
                            <a:gd name="adj2" fmla="val 16764746"/>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4" name="Partial Circle 753">
                          <a:extLst>
                            <a:ext uri="{FF2B5EF4-FFF2-40B4-BE49-F238E27FC236}">
                              <a16:creationId xmlns:a16="http://schemas.microsoft.com/office/drawing/2014/main" id="{600C3D44-D848-DABD-24EF-FE40D80D0246}"/>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5" name="Partial Circle 754">
                          <a:extLst>
                            <a:ext uri="{FF2B5EF4-FFF2-40B4-BE49-F238E27FC236}">
                              <a16:creationId xmlns:a16="http://schemas.microsoft.com/office/drawing/2014/main" id="{8FD97F48-7101-8618-6BC1-040DF6D2B2A6}"/>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6" name="Partial Circle 755">
                          <a:extLst>
                            <a:ext uri="{FF2B5EF4-FFF2-40B4-BE49-F238E27FC236}">
                              <a16:creationId xmlns:a16="http://schemas.microsoft.com/office/drawing/2014/main" id="{EF20FB13-8213-C7AE-68B3-1B51FB021170}"/>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7" name="Partial Circle 756">
                          <a:extLst>
                            <a:ext uri="{FF2B5EF4-FFF2-40B4-BE49-F238E27FC236}">
                              <a16:creationId xmlns:a16="http://schemas.microsoft.com/office/drawing/2014/main" id="{9857FF24-2DE6-2478-B0D7-C9BE2B7BB605}"/>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8" name="Partial Circle 757">
                          <a:extLst>
                            <a:ext uri="{FF2B5EF4-FFF2-40B4-BE49-F238E27FC236}">
                              <a16:creationId xmlns:a16="http://schemas.microsoft.com/office/drawing/2014/main" id="{D183315A-EBC2-1D15-18CE-C64C62314D71}"/>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9" name="Partial Circle 758">
                          <a:extLst>
                            <a:ext uri="{FF2B5EF4-FFF2-40B4-BE49-F238E27FC236}">
                              <a16:creationId xmlns:a16="http://schemas.microsoft.com/office/drawing/2014/main" id="{87645BC0-B29E-FF1F-C579-424DA94336C5}"/>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0" name="Partial Circle 759">
                          <a:extLst>
                            <a:ext uri="{FF2B5EF4-FFF2-40B4-BE49-F238E27FC236}">
                              <a16:creationId xmlns:a16="http://schemas.microsoft.com/office/drawing/2014/main" id="{C86674A4-4EFA-4F67-F9E8-D1D436829BB5}"/>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48" name="Group 647">
                        <a:extLst>
                          <a:ext uri="{FF2B5EF4-FFF2-40B4-BE49-F238E27FC236}">
                            <a16:creationId xmlns:a16="http://schemas.microsoft.com/office/drawing/2014/main" id="{8959343D-7BFB-05A5-3C2F-9FC143470369}"/>
                          </a:ext>
                        </a:extLst>
                      </p:cNvPr>
                      <p:cNvGrpSpPr/>
                      <p:nvPr/>
                    </p:nvGrpSpPr>
                    <p:grpSpPr>
                      <a:xfrm rot="13937881">
                        <a:off x="4289123" y="1717846"/>
                        <a:ext cx="3627371" cy="3627372"/>
                        <a:chOff x="6080429" y="1401625"/>
                        <a:chExt cx="3627371" cy="3627372"/>
                      </a:xfrm>
                      <a:grpFill/>
                    </p:grpSpPr>
                    <p:sp>
                      <p:nvSpPr>
                        <p:cNvPr id="741" name="Partial Circle 740">
                          <a:extLst>
                            <a:ext uri="{FF2B5EF4-FFF2-40B4-BE49-F238E27FC236}">
                              <a16:creationId xmlns:a16="http://schemas.microsoft.com/office/drawing/2014/main" id="{1BF34E4C-EACE-C756-55A0-29758DFCC0B4}"/>
                            </a:ext>
                          </a:extLst>
                        </p:cNvPr>
                        <p:cNvSpPr>
                          <a:spLocks noChangeAspect="1"/>
                        </p:cNvSpPr>
                        <p:nvPr/>
                      </p:nvSpPr>
                      <p:spPr>
                        <a:xfrm rot="5280000">
                          <a:off x="6619154" y="1940713"/>
                          <a:ext cx="2548800" cy="2548800"/>
                        </a:xfrm>
                        <a:prstGeom prst="pie">
                          <a:avLst>
                            <a:gd name="adj1" fmla="val 14994168"/>
                            <a:gd name="adj2" fmla="val 16773193"/>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2" name="Partial Circle 741">
                          <a:extLst>
                            <a:ext uri="{FF2B5EF4-FFF2-40B4-BE49-F238E27FC236}">
                              <a16:creationId xmlns:a16="http://schemas.microsoft.com/office/drawing/2014/main" id="{F2DA557D-7363-A2F0-87FB-5B9E5C6ABF81}"/>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3" name="Partial Circle 742">
                          <a:extLst>
                            <a:ext uri="{FF2B5EF4-FFF2-40B4-BE49-F238E27FC236}">
                              <a16:creationId xmlns:a16="http://schemas.microsoft.com/office/drawing/2014/main" id="{DCBE783E-6710-66C4-D3D7-B1EC44273505}"/>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4" name="Partial Circle 743">
                          <a:extLst>
                            <a:ext uri="{FF2B5EF4-FFF2-40B4-BE49-F238E27FC236}">
                              <a16:creationId xmlns:a16="http://schemas.microsoft.com/office/drawing/2014/main" id="{EAD12969-1B23-3988-A941-BC197B414ECC}"/>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5" name="Partial Circle 744">
                          <a:extLst>
                            <a:ext uri="{FF2B5EF4-FFF2-40B4-BE49-F238E27FC236}">
                              <a16:creationId xmlns:a16="http://schemas.microsoft.com/office/drawing/2014/main" id="{1E33A8E9-49E4-2A40-5A28-66BD0AE815E3}"/>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6" name="Partial Circle 745">
                          <a:extLst>
                            <a:ext uri="{FF2B5EF4-FFF2-40B4-BE49-F238E27FC236}">
                              <a16:creationId xmlns:a16="http://schemas.microsoft.com/office/drawing/2014/main" id="{F47519E8-C079-7974-16DB-490182E4D828}"/>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7" name="Partial Circle 746">
                          <a:extLst>
                            <a:ext uri="{FF2B5EF4-FFF2-40B4-BE49-F238E27FC236}">
                              <a16:creationId xmlns:a16="http://schemas.microsoft.com/office/drawing/2014/main" id="{3E9B6955-22E6-ADC0-5EF6-55398622C654}"/>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8" name="Partial Circle 747">
                          <a:extLst>
                            <a:ext uri="{FF2B5EF4-FFF2-40B4-BE49-F238E27FC236}">
                              <a16:creationId xmlns:a16="http://schemas.microsoft.com/office/drawing/2014/main" id="{6CFDE2A7-B437-5111-677B-A8E3BE71FB63}"/>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9" name="Partial Circle 748">
                          <a:extLst>
                            <a:ext uri="{FF2B5EF4-FFF2-40B4-BE49-F238E27FC236}">
                              <a16:creationId xmlns:a16="http://schemas.microsoft.com/office/drawing/2014/main" id="{DA579F3B-E3DC-9904-4C18-1E2919D6E1F0}"/>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0" name="Partial Circle 749">
                          <a:extLst>
                            <a:ext uri="{FF2B5EF4-FFF2-40B4-BE49-F238E27FC236}">
                              <a16:creationId xmlns:a16="http://schemas.microsoft.com/office/drawing/2014/main" id="{D363BD08-F49D-97DC-687F-404113B7E921}"/>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49" name="Group 648">
                        <a:extLst>
                          <a:ext uri="{FF2B5EF4-FFF2-40B4-BE49-F238E27FC236}">
                            <a16:creationId xmlns:a16="http://schemas.microsoft.com/office/drawing/2014/main" id="{EFDAE088-A966-7B69-120E-09B2ED80217F}"/>
                          </a:ext>
                        </a:extLst>
                      </p:cNvPr>
                      <p:cNvGrpSpPr/>
                      <p:nvPr/>
                    </p:nvGrpSpPr>
                    <p:grpSpPr>
                      <a:xfrm rot="12130549">
                        <a:off x="4288346" y="1717836"/>
                        <a:ext cx="3627371" cy="3627372"/>
                        <a:chOff x="6080429" y="1401625"/>
                        <a:chExt cx="3627371" cy="3627372"/>
                      </a:xfrm>
                      <a:grpFill/>
                    </p:grpSpPr>
                    <p:sp>
                      <p:nvSpPr>
                        <p:cNvPr id="731" name="Partial Circle 730">
                          <a:extLst>
                            <a:ext uri="{FF2B5EF4-FFF2-40B4-BE49-F238E27FC236}">
                              <a16:creationId xmlns:a16="http://schemas.microsoft.com/office/drawing/2014/main" id="{AB902262-F819-D47E-3D7E-BFC89073A0ED}"/>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2" name="Partial Circle 731">
                          <a:extLst>
                            <a:ext uri="{FF2B5EF4-FFF2-40B4-BE49-F238E27FC236}">
                              <a16:creationId xmlns:a16="http://schemas.microsoft.com/office/drawing/2014/main" id="{E82503E8-7D78-1D43-9ADC-BDE218324152}"/>
                            </a:ext>
                          </a:extLst>
                        </p:cNvPr>
                        <p:cNvSpPr>
                          <a:spLocks noChangeAspect="1"/>
                        </p:cNvSpPr>
                        <p:nvPr/>
                      </p:nvSpPr>
                      <p:spPr>
                        <a:xfrm rot="5280000">
                          <a:off x="6799155" y="2120713"/>
                          <a:ext cx="2188800" cy="2188800"/>
                        </a:xfrm>
                        <a:prstGeom prst="pie">
                          <a:avLst>
                            <a:gd name="adj1" fmla="val 14992570"/>
                            <a:gd name="adj2" fmla="val 16789240"/>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3" name="Partial Circle 732">
                          <a:extLst>
                            <a:ext uri="{FF2B5EF4-FFF2-40B4-BE49-F238E27FC236}">
                              <a16:creationId xmlns:a16="http://schemas.microsoft.com/office/drawing/2014/main" id="{F1DF72D3-FF6C-EBC1-BBB7-4BB8A94B1DF5}"/>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4" name="Partial Circle 733">
                          <a:extLst>
                            <a:ext uri="{FF2B5EF4-FFF2-40B4-BE49-F238E27FC236}">
                              <a16:creationId xmlns:a16="http://schemas.microsoft.com/office/drawing/2014/main" id="{B4041852-1D88-1E51-7873-4012629E7D7A}"/>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5" name="Partial Circle 734">
                          <a:extLst>
                            <a:ext uri="{FF2B5EF4-FFF2-40B4-BE49-F238E27FC236}">
                              <a16:creationId xmlns:a16="http://schemas.microsoft.com/office/drawing/2014/main" id="{F37DBC81-29B8-C703-1A95-7787C3211E16}"/>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6" name="Partial Circle 735">
                          <a:extLst>
                            <a:ext uri="{FF2B5EF4-FFF2-40B4-BE49-F238E27FC236}">
                              <a16:creationId xmlns:a16="http://schemas.microsoft.com/office/drawing/2014/main" id="{3C98C149-E86A-BBBE-D40C-9078B662395A}"/>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7" name="Partial Circle 736">
                          <a:extLst>
                            <a:ext uri="{FF2B5EF4-FFF2-40B4-BE49-F238E27FC236}">
                              <a16:creationId xmlns:a16="http://schemas.microsoft.com/office/drawing/2014/main" id="{7186E06D-8EC7-4F6F-F350-919759253316}"/>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8" name="Partial Circle 737">
                          <a:extLst>
                            <a:ext uri="{FF2B5EF4-FFF2-40B4-BE49-F238E27FC236}">
                              <a16:creationId xmlns:a16="http://schemas.microsoft.com/office/drawing/2014/main" id="{0003C8BA-1DA5-5E17-1368-E547FF756B57}"/>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9" name="Partial Circle 738">
                          <a:extLst>
                            <a:ext uri="{FF2B5EF4-FFF2-40B4-BE49-F238E27FC236}">
                              <a16:creationId xmlns:a16="http://schemas.microsoft.com/office/drawing/2014/main" id="{AC683167-AE61-6992-7330-CDD7C71AACA4}"/>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0" name="Partial Circle 739">
                          <a:extLst>
                            <a:ext uri="{FF2B5EF4-FFF2-40B4-BE49-F238E27FC236}">
                              <a16:creationId xmlns:a16="http://schemas.microsoft.com/office/drawing/2014/main" id="{9109EE5D-8C23-7A57-E390-842DD22E7A5C}"/>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0" name="Group 649">
                        <a:extLst>
                          <a:ext uri="{FF2B5EF4-FFF2-40B4-BE49-F238E27FC236}">
                            <a16:creationId xmlns:a16="http://schemas.microsoft.com/office/drawing/2014/main" id="{D48B6FB6-7460-3FB8-68E4-4829BB49ECC8}"/>
                          </a:ext>
                        </a:extLst>
                      </p:cNvPr>
                      <p:cNvGrpSpPr/>
                      <p:nvPr/>
                    </p:nvGrpSpPr>
                    <p:grpSpPr>
                      <a:xfrm rot="10341056">
                        <a:off x="4288345" y="1717836"/>
                        <a:ext cx="3627371" cy="3627372"/>
                        <a:chOff x="6080429" y="1401625"/>
                        <a:chExt cx="3627371" cy="3627372"/>
                      </a:xfrm>
                      <a:grpFill/>
                    </p:grpSpPr>
                    <p:sp>
                      <p:nvSpPr>
                        <p:cNvPr id="721" name="Partial Circle 720">
                          <a:extLst>
                            <a:ext uri="{FF2B5EF4-FFF2-40B4-BE49-F238E27FC236}">
                              <a16:creationId xmlns:a16="http://schemas.microsoft.com/office/drawing/2014/main" id="{07058A8F-CA44-134B-CA4D-9F9421E084E8}"/>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2" name="Partial Circle 721">
                          <a:extLst>
                            <a:ext uri="{FF2B5EF4-FFF2-40B4-BE49-F238E27FC236}">
                              <a16:creationId xmlns:a16="http://schemas.microsoft.com/office/drawing/2014/main" id="{CBE5CD72-DC5D-2193-B422-34527DFFE6AE}"/>
                            </a:ext>
                          </a:extLst>
                        </p:cNvPr>
                        <p:cNvSpPr>
                          <a:spLocks noChangeAspect="1"/>
                        </p:cNvSpPr>
                        <p:nvPr/>
                      </p:nvSpPr>
                      <p:spPr>
                        <a:xfrm rot="5280000">
                          <a:off x="6799155" y="2120713"/>
                          <a:ext cx="2188800" cy="2188800"/>
                        </a:xfrm>
                        <a:prstGeom prst="pie">
                          <a:avLst>
                            <a:gd name="adj1" fmla="val 14992570"/>
                            <a:gd name="adj2" fmla="val 16789240"/>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3" name="Partial Circle 722">
                          <a:extLst>
                            <a:ext uri="{FF2B5EF4-FFF2-40B4-BE49-F238E27FC236}">
                              <a16:creationId xmlns:a16="http://schemas.microsoft.com/office/drawing/2014/main" id="{D9B2519C-A5C9-1834-77ED-D0B655ADFB40}"/>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4" name="Partial Circle 723">
                          <a:extLst>
                            <a:ext uri="{FF2B5EF4-FFF2-40B4-BE49-F238E27FC236}">
                              <a16:creationId xmlns:a16="http://schemas.microsoft.com/office/drawing/2014/main" id="{C53F3487-42E6-9332-99E1-11E55785D621}"/>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5" name="Partial Circle 724">
                          <a:extLst>
                            <a:ext uri="{FF2B5EF4-FFF2-40B4-BE49-F238E27FC236}">
                              <a16:creationId xmlns:a16="http://schemas.microsoft.com/office/drawing/2014/main" id="{02617196-BDBE-7515-BB35-322160232DF4}"/>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6" name="Partial Circle 725">
                          <a:extLst>
                            <a:ext uri="{FF2B5EF4-FFF2-40B4-BE49-F238E27FC236}">
                              <a16:creationId xmlns:a16="http://schemas.microsoft.com/office/drawing/2014/main" id="{4C1C298F-D4D7-3A55-9CDC-D60DA6AC6F0E}"/>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7" name="Partial Circle 726">
                          <a:extLst>
                            <a:ext uri="{FF2B5EF4-FFF2-40B4-BE49-F238E27FC236}">
                              <a16:creationId xmlns:a16="http://schemas.microsoft.com/office/drawing/2014/main" id="{A97DAA19-A659-D06D-B1D2-78F1F3649B0D}"/>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8" name="Partial Circle 727">
                          <a:extLst>
                            <a:ext uri="{FF2B5EF4-FFF2-40B4-BE49-F238E27FC236}">
                              <a16:creationId xmlns:a16="http://schemas.microsoft.com/office/drawing/2014/main" id="{0A6E4838-43E9-724A-60CA-AA0CF936AD9A}"/>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9" name="Partial Circle 728">
                          <a:extLst>
                            <a:ext uri="{FF2B5EF4-FFF2-40B4-BE49-F238E27FC236}">
                              <a16:creationId xmlns:a16="http://schemas.microsoft.com/office/drawing/2014/main" id="{D3124F9E-8A38-9651-D6AA-5E79113A36E3}"/>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0" name="Partial Circle 729">
                          <a:extLst>
                            <a:ext uri="{FF2B5EF4-FFF2-40B4-BE49-F238E27FC236}">
                              <a16:creationId xmlns:a16="http://schemas.microsoft.com/office/drawing/2014/main" id="{F5FEDCD6-FDCA-6747-22B7-DABE4F102CEA}"/>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1" name="Group 650">
                        <a:extLst>
                          <a:ext uri="{FF2B5EF4-FFF2-40B4-BE49-F238E27FC236}">
                            <a16:creationId xmlns:a16="http://schemas.microsoft.com/office/drawing/2014/main" id="{50FC67A3-E3CE-FFFF-3856-26DD11EF9043}"/>
                          </a:ext>
                        </a:extLst>
                      </p:cNvPr>
                      <p:cNvGrpSpPr/>
                      <p:nvPr/>
                    </p:nvGrpSpPr>
                    <p:grpSpPr>
                      <a:xfrm rot="8543616">
                        <a:off x="4288345" y="1717199"/>
                        <a:ext cx="3627371" cy="3627372"/>
                        <a:chOff x="6080429" y="1401625"/>
                        <a:chExt cx="3627371" cy="3627372"/>
                      </a:xfrm>
                      <a:grpFill/>
                    </p:grpSpPr>
                    <p:sp>
                      <p:nvSpPr>
                        <p:cNvPr id="711" name="Partial Circle 710">
                          <a:extLst>
                            <a:ext uri="{FF2B5EF4-FFF2-40B4-BE49-F238E27FC236}">
                              <a16:creationId xmlns:a16="http://schemas.microsoft.com/office/drawing/2014/main" id="{EF33FE35-E692-8392-4754-1FAB9DF692D5}"/>
                            </a:ext>
                          </a:extLst>
                        </p:cNvPr>
                        <p:cNvSpPr>
                          <a:spLocks noChangeAspect="1"/>
                        </p:cNvSpPr>
                        <p:nvPr/>
                      </p:nvSpPr>
                      <p:spPr>
                        <a:xfrm rot="5280000">
                          <a:off x="6439155" y="1760713"/>
                          <a:ext cx="2908799" cy="2908800"/>
                        </a:xfrm>
                        <a:prstGeom prst="pie">
                          <a:avLst>
                            <a:gd name="adj1" fmla="val 14993903"/>
                            <a:gd name="adj2" fmla="val 16777486"/>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2" name="Partial Circle 711">
                          <a:extLst>
                            <a:ext uri="{FF2B5EF4-FFF2-40B4-BE49-F238E27FC236}">
                              <a16:creationId xmlns:a16="http://schemas.microsoft.com/office/drawing/2014/main" id="{D6F1A366-C919-E79C-F62C-4C92B1B6AA67}"/>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3" name="Partial Circle 712">
                          <a:extLst>
                            <a:ext uri="{FF2B5EF4-FFF2-40B4-BE49-F238E27FC236}">
                              <a16:creationId xmlns:a16="http://schemas.microsoft.com/office/drawing/2014/main" id="{561ABBAC-8FA3-066B-39B8-EFFE25F984AB}"/>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4" name="Partial Circle 713">
                          <a:extLst>
                            <a:ext uri="{FF2B5EF4-FFF2-40B4-BE49-F238E27FC236}">
                              <a16:creationId xmlns:a16="http://schemas.microsoft.com/office/drawing/2014/main" id="{94E96C0B-F72B-4AE4-F7BE-74636FF8F203}"/>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5" name="Partial Circle 714">
                          <a:extLst>
                            <a:ext uri="{FF2B5EF4-FFF2-40B4-BE49-F238E27FC236}">
                              <a16:creationId xmlns:a16="http://schemas.microsoft.com/office/drawing/2014/main" id="{2715CC39-03FF-A8F2-D145-BA2E2CF148DB}"/>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6" name="Partial Circle 715">
                          <a:extLst>
                            <a:ext uri="{FF2B5EF4-FFF2-40B4-BE49-F238E27FC236}">
                              <a16:creationId xmlns:a16="http://schemas.microsoft.com/office/drawing/2014/main" id="{D3DA8621-434F-DC18-0A05-41B66329A368}"/>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7" name="Partial Circle 716">
                          <a:extLst>
                            <a:ext uri="{FF2B5EF4-FFF2-40B4-BE49-F238E27FC236}">
                              <a16:creationId xmlns:a16="http://schemas.microsoft.com/office/drawing/2014/main" id="{A41BC0B2-F5CC-CBE7-A364-FA070C30D2EC}"/>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8" name="Partial Circle 717">
                          <a:extLst>
                            <a:ext uri="{FF2B5EF4-FFF2-40B4-BE49-F238E27FC236}">
                              <a16:creationId xmlns:a16="http://schemas.microsoft.com/office/drawing/2014/main" id="{3EDFFDE9-2764-E82D-18AC-FA28643FE68F}"/>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9" name="Partial Circle 718">
                          <a:extLst>
                            <a:ext uri="{FF2B5EF4-FFF2-40B4-BE49-F238E27FC236}">
                              <a16:creationId xmlns:a16="http://schemas.microsoft.com/office/drawing/2014/main" id="{B443C594-62FE-37AC-5C7A-0B49F6DCE999}"/>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0" name="Partial Circle 719">
                          <a:extLst>
                            <a:ext uri="{FF2B5EF4-FFF2-40B4-BE49-F238E27FC236}">
                              <a16:creationId xmlns:a16="http://schemas.microsoft.com/office/drawing/2014/main" id="{02F925C8-AB83-9CB7-F1CF-71E7E5C1356C}"/>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2" name="Group 651">
                        <a:extLst>
                          <a:ext uri="{FF2B5EF4-FFF2-40B4-BE49-F238E27FC236}">
                            <a16:creationId xmlns:a16="http://schemas.microsoft.com/office/drawing/2014/main" id="{BCF4249B-AC16-A5F6-0AF4-6E131BB1436C}"/>
                          </a:ext>
                        </a:extLst>
                      </p:cNvPr>
                      <p:cNvGrpSpPr/>
                      <p:nvPr/>
                    </p:nvGrpSpPr>
                    <p:grpSpPr>
                      <a:xfrm rot="6727970">
                        <a:off x="4282314" y="1716157"/>
                        <a:ext cx="3627371" cy="3627372"/>
                        <a:chOff x="6080429" y="1401625"/>
                        <a:chExt cx="3627371" cy="3627372"/>
                      </a:xfrm>
                      <a:grpFill/>
                    </p:grpSpPr>
                    <p:sp>
                      <p:nvSpPr>
                        <p:cNvPr id="701" name="Partial Circle 700">
                          <a:extLst>
                            <a:ext uri="{FF2B5EF4-FFF2-40B4-BE49-F238E27FC236}">
                              <a16:creationId xmlns:a16="http://schemas.microsoft.com/office/drawing/2014/main" id="{93D6B2A2-CB54-C681-D0C3-312B91A1BF19}"/>
                            </a:ext>
                          </a:extLst>
                        </p:cNvPr>
                        <p:cNvSpPr>
                          <a:spLocks noChangeAspect="1"/>
                        </p:cNvSpPr>
                        <p:nvPr/>
                      </p:nvSpPr>
                      <p:spPr>
                        <a:xfrm rot="5280000">
                          <a:off x="6259153" y="1580713"/>
                          <a:ext cx="3268801" cy="3268800"/>
                        </a:xfrm>
                        <a:prstGeom prst="pie">
                          <a:avLst>
                            <a:gd name="adj1" fmla="val 14991933"/>
                            <a:gd name="adj2" fmla="val 16777797"/>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2" name="Partial Circle 701">
                          <a:extLst>
                            <a:ext uri="{FF2B5EF4-FFF2-40B4-BE49-F238E27FC236}">
                              <a16:creationId xmlns:a16="http://schemas.microsoft.com/office/drawing/2014/main" id="{B69C5E0C-2477-39DE-F2E2-A9650DA506B0}"/>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3" name="Partial Circle 702">
                          <a:extLst>
                            <a:ext uri="{FF2B5EF4-FFF2-40B4-BE49-F238E27FC236}">
                              <a16:creationId xmlns:a16="http://schemas.microsoft.com/office/drawing/2014/main" id="{50143F9D-E827-6E6D-536E-F56F32F995D2}"/>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4" name="Partial Circle 703">
                          <a:extLst>
                            <a:ext uri="{FF2B5EF4-FFF2-40B4-BE49-F238E27FC236}">
                              <a16:creationId xmlns:a16="http://schemas.microsoft.com/office/drawing/2014/main" id="{EC5E91F3-93BD-141D-B3FC-0778F5990C40}"/>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5" name="Partial Circle 704">
                          <a:extLst>
                            <a:ext uri="{FF2B5EF4-FFF2-40B4-BE49-F238E27FC236}">
                              <a16:creationId xmlns:a16="http://schemas.microsoft.com/office/drawing/2014/main" id="{667F96E7-B354-160F-3D65-70BDD4EA5409}"/>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6" name="Partial Circle 705">
                          <a:extLst>
                            <a:ext uri="{FF2B5EF4-FFF2-40B4-BE49-F238E27FC236}">
                              <a16:creationId xmlns:a16="http://schemas.microsoft.com/office/drawing/2014/main" id="{3C8D0DCD-478C-337F-B187-B8E8ABD410ED}"/>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7" name="Partial Circle 706">
                          <a:extLst>
                            <a:ext uri="{FF2B5EF4-FFF2-40B4-BE49-F238E27FC236}">
                              <a16:creationId xmlns:a16="http://schemas.microsoft.com/office/drawing/2014/main" id="{6C281381-6890-B1A3-C5B5-933C64B73616}"/>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8" name="Partial Circle 707">
                          <a:extLst>
                            <a:ext uri="{FF2B5EF4-FFF2-40B4-BE49-F238E27FC236}">
                              <a16:creationId xmlns:a16="http://schemas.microsoft.com/office/drawing/2014/main" id="{B45AC428-F35C-72CC-EE0C-DCE207A70B6E}"/>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9" name="Partial Circle 708">
                          <a:extLst>
                            <a:ext uri="{FF2B5EF4-FFF2-40B4-BE49-F238E27FC236}">
                              <a16:creationId xmlns:a16="http://schemas.microsoft.com/office/drawing/2014/main" id="{371A7739-C37C-CF41-7A90-3099CD431484}"/>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0" name="Partial Circle 709">
                          <a:extLst>
                            <a:ext uri="{FF2B5EF4-FFF2-40B4-BE49-F238E27FC236}">
                              <a16:creationId xmlns:a16="http://schemas.microsoft.com/office/drawing/2014/main" id="{9900415B-14D2-B8E6-C5C0-2CC2EDE33543}"/>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3" name="Group 652">
                        <a:extLst>
                          <a:ext uri="{FF2B5EF4-FFF2-40B4-BE49-F238E27FC236}">
                            <a16:creationId xmlns:a16="http://schemas.microsoft.com/office/drawing/2014/main" id="{5CA7D84A-3AA0-A76A-9577-97BC162A1C0A}"/>
                          </a:ext>
                        </a:extLst>
                      </p:cNvPr>
                      <p:cNvGrpSpPr/>
                      <p:nvPr/>
                    </p:nvGrpSpPr>
                    <p:grpSpPr>
                      <a:xfrm rot="1339139">
                        <a:off x="4283902" y="1716157"/>
                        <a:ext cx="3627371" cy="3627372"/>
                        <a:chOff x="6080429" y="1401625"/>
                        <a:chExt cx="3627371" cy="3627372"/>
                      </a:xfrm>
                      <a:grpFill/>
                    </p:grpSpPr>
                    <p:sp>
                      <p:nvSpPr>
                        <p:cNvPr id="691" name="Partial Circle 690">
                          <a:extLst>
                            <a:ext uri="{FF2B5EF4-FFF2-40B4-BE49-F238E27FC236}">
                              <a16:creationId xmlns:a16="http://schemas.microsoft.com/office/drawing/2014/main" id="{937B1449-9A77-6D6F-72C6-4B02447709E3}"/>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2" name="Partial Circle 691">
                          <a:extLst>
                            <a:ext uri="{FF2B5EF4-FFF2-40B4-BE49-F238E27FC236}">
                              <a16:creationId xmlns:a16="http://schemas.microsoft.com/office/drawing/2014/main" id="{98C0CCC6-7160-432A-FF67-C11A7C2BB51B}"/>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3" name="Partial Circle 692">
                          <a:extLst>
                            <a:ext uri="{FF2B5EF4-FFF2-40B4-BE49-F238E27FC236}">
                              <a16:creationId xmlns:a16="http://schemas.microsoft.com/office/drawing/2014/main" id="{5E7FC955-7C0E-779E-F53F-C2117A7BEB08}"/>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4" name="Partial Circle 693">
                          <a:extLst>
                            <a:ext uri="{FF2B5EF4-FFF2-40B4-BE49-F238E27FC236}">
                              <a16:creationId xmlns:a16="http://schemas.microsoft.com/office/drawing/2014/main" id="{CF8575E6-D6BE-1F26-ABDD-9AC51C8B2BF5}"/>
                            </a:ext>
                          </a:extLst>
                        </p:cNvPr>
                        <p:cNvSpPr>
                          <a:spLocks noChangeAspect="1"/>
                        </p:cNvSpPr>
                        <p:nvPr/>
                      </p:nvSpPr>
                      <p:spPr>
                        <a:xfrm rot="5280000">
                          <a:off x="6619154" y="1940713"/>
                          <a:ext cx="2548800" cy="2548800"/>
                        </a:xfrm>
                        <a:prstGeom prst="pie">
                          <a:avLst>
                            <a:gd name="adj1" fmla="val 14994168"/>
                            <a:gd name="adj2" fmla="val 16773193"/>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5" name="Partial Circle 694">
                          <a:extLst>
                            <a:ext uri="{FF2B5EF4-FFF2-40B4-BE49-F238E27FC236}">
                              <a16:creationId xmlns:a16="http://schemas.microsoft.com/office/drawing/2014/main" id="{3CA21D3C-80A9-616F-BB1A-EB0D4ED0E031}"/>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6" name="Partial Circle 695">
                          <a:extLst>
                            <a:ext uri="{FF2B5EF4-FFF2-40B4-BE49-F238E27FC236}">
                              <a16:creationId xmlns:a16="http://schemas.microsoft.com/office/drawing/2014/main" id="{71162AEF-746C-F32D-FD2C-ACDB760DD53B}"/>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7" name="Partial Circle 696">
                          <a:extLst>
                            <a:ext uri="{FF2B5EF4-FFF2-40B4-BE49-F238E27FC236}">
                              <a16:creationId xmlns:a16="http://schemas.microsoft.com/office/drawing/2014/main" id="{101DA1D2-B85B-6C25-CD8C-C342FE195C7D}"/>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8" name="Partial Circle 697">
                          <a:extLst>
                            <a:ext uri="{FF2B5EF4-FFF2-40B4-BE49-F238E27FC236}">
                              <a16:creationId xmlns:a16="http://schemas.microsoft.com/office/drawing/2014/main" id="{4ECCEF1A-F084-0967-7AD1-A349B6DAC334}"/>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9" name="Partial Circle 698">
                          <a:extLst>
                            <a:ext uri="{FF2B5EF4-FFF2-40B4-BE49-F238E27FC236}">
                              <a16:creationId xmlns:a16="http://schemas.microsoft.com/office/drawing/2014/main" id="{69B2265C-E3D2-D781-A126-9F24375D7D82}"/>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0" name="Partial Circle 699">
                          <a:extLst>
                            <a:ext uri="{FF2B5EF4-FFF2-40B4-BE49-F238E27FC236}">
                              <a16:creationId xmlns:a16="http://schemas.microsoft.com/office/drawing/2014/main" id="{F66F7AEF-9468-AA1D-31C0-5E1A86C07F05}"/>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4" name="Group 653">
                        <a:extLst>
                          <a:ext uri="{FF2B5EF4-FFF2-40B4-BE49-F238E27FC236}">
                            <a16:creationId xmlns:a16="http://schemas.microsoft.com/office/drawing/2014/main" id="{BCE2DBB6-F76B-042B-1AD1-02B72E045F74}"/>
                          </a:ext>
                        </a:extLst>
                      </p:cNvPr>
                      <p:cNvGrpSpPr/>
                      <p:nvPr/>
                    </p:nvGrpSpPr>
                    <p:grpSpPr>
                      <a:xfrm rot="3133896">
                        <a:off x="4282314" y="1716156"/>
                        <a:ext cx="3627371" cy="3627372"/>
                        <a:chOff x="6080429" y="1401625"/>
                        <a:chExt cx="3627371" cy="3627372"/>
                      </a:xfrm>
                      <a:grpFill/>
                    </p:grpSpPr>
                    <p:sp>
                      <p:nvSpPr>
                        <p:cNvPr id="681" name="Partial Circle 680">
                          <a:extLst>
                            <a:ext uri="{FF2B5EF4-FFF2-40B4-BE49-F238E27FC236}">
                              <a16:creationId xmlns:a16="http://schemas.microsoft.com/office/drawing/2014/main" id="{02459BE0-A86F-799E-894C-264B987331C0}"/>
                            </a:ext>
                          </a:extLst>
                        </p:cNvPr>
                        <p:cNvSpPr>
                          <a:spLocks noChangeAspect="1"/>
                        </p:cNvSpPr>
                        <p:nvPr/>
                      </p:nvSpPr>
                      <p:spPr>
                        <a:xfrm rot="5280000">
                          <a:off x="6439155" y="1760713"/>
                          <a:ext cx="2908799" cy="2908800"/>
                        </a:xfrm>
                        <a:prstGeom prst="pie">
                          <a:avLst>
                            <a:gd name="adj1" fmla="val 14993903"/>
                            <a:gd name="adj2" fmla="val 16777486"/>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2" name="Partial Circle 681">
                          <a:extLst>
                            <a:ext uri="{FF2B5EF4-FFF2-40B4-BE49-F238E27FC236}">
                              <a16:creationId xmlns:a16="http://schemas.microsoft.com/office/drawing/2014/main" id="{0EAE85D2-0527-B70C-37DD-CD2388442514}"/>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3" name="Partial Circle 682">
                          <a:extLst>
                            <a:ext uri="{FF2B5EF4-FFF2-40B4-BE49-F238E27FC236}">
                              <a16:creationId xmlns:a16="http://schemas.microsoft.com/office/drawing/2014/main" id="{405F8D30-3B33-4CD3-9FFA-D82CD7D44384}"/>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4" name="Partial Circle 683">
                          <a:extLst>
                            <a:ext uri="{FF2B5EF4-FFF2-40B4-BE49-F238E27FC236}">
                              <a16:creationId xmlns:a16="http://schemas.microsoft.com/office/drawing/2014/main" id="{F2C01D49-6A66-8E92-0594-D8BF36306723}"/>
                            </a:ext>
                          </a:extLst>
                        </p:cNvPr>
                        <p:cNvSpPr>
                          <a:spLocks noChangeAspect="1"/>
                        </p:cNvSpPr>
                        <p:nvPr/>
                      </p:nvSpPr>
                      <p:spPr>
                        <a:xfrm rot="5280000">
                          <a:off x="6982226" y="2301882"/>
                          <a:ext cx="1828800" cy="1828800"/>
                        </a:xfrm>
                        <a:prstGeom prst="pie">
                          <a:avLst>
                            <a:gd name="adj1" fmla="val 14985585"/>
                            <a:gd name="adj2" fmla="val 16764746"/>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5" name="Partial Circle 684">
                          <a:extLst>
                            <a:ext uri="{FF2B5EF4-FFF2-40B4-BE49-F238E27FC236}">
                              <a16:creationId xmlns:a16="http://schemas.microsoft.com/office/drawing/2014/main" id="{B7BAF24D-2FED-FC26-1EEA-B63F7FD51C0C}"/>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6" name="Partial Circle 685">
                          <a:extLst>
                            <a:ext uri="{FF2B5EF4-FFF2-40B4-BE49-F238E27FC236}">
                              <a16:creationId xmlns:a16="http://schemas.microsoft.com/office/drawing/2014/main" id="{A86EBDCB-8506-F469-DF3E-A8556D90F6B7}"/>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7" name="Partial Circle 686">
                          <a:extLst>
                            <a:ext uri="{FF2B5EF4-FFF2-40B4-BE49-F238E27FC236}">
                              <a16:creationId xmlns:a16="http://schemas.microsoft.com/office/drawing/2014/main" id="{BD76293F-BD60-FBC2-D6A4-8CA287BFE527}"/>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8" name="Partial Circle 687">
                          <a:extLst>
                            <a:ext uri="{FF2B5EF4-FFF2-40B4-BE49-F238E27FC236}">
                              <a16:creationId xmlns:a16="http://schemas.microsoft.com/office/drawing/2014/main" id="{50967F34-B796-4CB5-2821-498A8608DF5B}"/>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9" name="Partial Circle 688">
                          <a:extLst>
                            <a:ext uri="{FF2B5EF4-FFF2-40B4-BE49-F238E27FC236}">
                              <a16:creationId xmlns:a16="http://schemas.microsoft.com/office/drawing/2014/main" id="{FB207A14-CA26-D4E8-C831-C6D4D5211128}"/>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0" name="Partial Circle 689">
                          <a:extLst>
                            <a:ext uri="{FF2B5EF4-FFF2-40B4-BE49-F238E27FC236}">
                              <a16:creationId xmlns:a16="http://schemas.microsoft.com/office/drawing/2014/main" id="{D7D36A6A-D8B1-E5A6-5F23-1C8C4221BF3B}"/>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5" name="Group 654">
                        <a:extLst>
                          <a:ext uri="{FF2B5EF4-FFF2-40B4-BE49-F238E27FC236}">
                            <a16:creationId xmlns:a16="http://schemas.microsoft.com/office/drawing/2014/main" id="{B6D59950-26CD-292C-8507-859639F80BBA}"/>
                          </a:ext>
                        </a:extLst>
                      </p:cNvPr>
                      <p:cNvGrpSpPr/>
                      <p:nvPr/>
                    </p:nvGrpSpPr>
                    <p:grpSpPr>
                      <a:xfrm rot="4935448">
                        <a:off x="4282315" y="1716156"/>
                        <a:ext cx="3627371" cy="3627372"/>
                        <a:chOff x="6080429" y="1401625"/>
                        <a:chExt cx="3627371" cy="3627372"/>
                      </a:xfrm>
                      <a:grpFill/>
                    </p:grpSpPr>
                    <p:sp>
                      <p:nvSpPr>
                        <p:cNvPr id="671" name="Partial Circle 670">
                          <a:extLst>
                            <a:ext uri="{FF2B5EF4-FFF2-40B4-BE49-F238E27FC236}">
                              <a16:creationId xmlns:a16="http://schemas.microsoft.com/office/drawing/2014/main" id="{C4EF606A-E652-220A-8162-50F9BC264EC0}"/>
                            </a:ext>
                          </a:extLst>
                        </p:cNvPr>
                        <p:cNvSpPr>
                          <a:spLocks noChangeAspect="1"/>
                        </p:cNvSpPr>
                        <p:nvPr/>
                      </p:nvSpPr>
                      <p:spPr>
                        <a:xfrm rot="5280000">
                          <a:off x="6619154" y="1940713"/>
                          <a:ext cx="2548800" cy="2548800"/>
                        </a:xfrm>
                        <a:prstGeom prst="pie">
                          <a:avLst>
                            <a:gd name="adj1" fmla="val 14994168"/>
                            <a:gd name="adj2" fmla="val 16773193"/>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2" name="Partial Circle 671">
                          <a:extLst>
                            <a:ext uri="{FF2B5EF4-FFF2-40B4-BE49-F238E27FC236}">
                              <a16:creationId xmlns:a16="http://schemas.microsoft.com/office/drawing/2014/main" id="{E32219AC-069C-5A41-B89A-B351BE69C9F3}"/>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3" name="Partial Circle 672">
                          <a:extLst>
                            <a:ext uri="{FF2B5EF4-FFF2-40B4-BE49-F238E27FC236}">
                              <a16:creationId xmlns:a16="http://schemas.microsoft.com/office/drawing/2014/main" id="{B7FFF015-8C74-162E-5C42-B5BA947D4C46}"/>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4" name="Partial Circle 673">
                          <a:extLst>
                            <a:ext uri="{FF2B5EF4-FFF2-40B4-BE49-F238E27FC236}">
                              <a16:creationId xmlns:a16="http://schemas.microsoft.com/office/drawing/2014/main" id="{21AB6827-3D5D-38DD-EF61-B62D90FA0F0B}"/>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5" name="Partial Circle 674">
                          <a:extLst>
                            <a:ext uri="{FF2B5EF4-FFF2-40B4-BE49-F238E27FC236}">
                              <a16:creationId xmlns:a16="http://schemas.microsoft.com/office/drawing/2014/main" id="{8583F29E-7D3B-EF6F-3CF3-9AC69E825279}"/>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6" name="Partial Circle 675">
                          <a:extLst>
                            <a:ext uri="{FF2B5EF4-FFF2-40B4-BE49-F238E27FC236}">
                              <a16:creationId xmlns:a16="http://schemas.microsoft.com/office/drawing/2014/main" id="{FB2E688F-AD84-7F72-133F-CD37F09A5CDC}"/>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7" name="Partial Circle 676">
                          <a:extLst>
                            <a:ext uri="{FF2B5EF4-FFF2-40B4-BE49-F238E27FC236}">
                              <a16:creationId xmlns:a16="http://schemas.microsoft.com/office/drawing/2014/main" id="{23FA402F-90A3-E5A3-2637-592FBB47E8C0}"/>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8" name="Partial Circle 677">
                          <a:extLst>
                            <a:ext uri="{FF2B5EF4-FFF2-40B4-BE49-F238E27FC236}">
                              <a16:creationId xmlns:a16="http://schemas.microsoft.com/office/drawing/2014/main" id="{CC922980-10B0-C9A8-238A-C38543798419}"/>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9" name="Partial Circle 678">
                          <a:extLst>
                            <a:ext uri="{FF2B5EF4-FFF2-40B4-BE49-F238E27FC236}">
                              <a16:creationId xmlns:a16="http://schemas.microsoft.com/office/drawing/2014/main" id="{26539D54-8BC7-C583-C0CF-DF1C4E68BD57}"/>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0" name="Partial Circle 679">
                          <a:extLst>
                            <a:ext uri="{FF2B5EF4-FFF2-40B4-BE49-F238E27FC236}">
                              <a16:creationId xmlns:a16="http://schemas.microsoft.com/office/drawing/2014/main" id="{EA3A9F40-9A16-1950-3317-5320C002EEC5}"/>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sp>
                    <p:nvSpPr>
                      <p:cNvPr id="656" name="Arc 655">
                        <a:extLst>
                          <a:ext uri="{FF2B5EF4-FFF2-40B4-BE49-F238E27FC236}">
                            <a16:creationId xmlns:a16="http://schemas.microsoft.com/office/drawing/2014/main" id="{713C3F47-EBA0-0135-1877-D732DE028A9F}"/>
                          </a:ext>
                        </a:extLst>
                      </p:cNvPr>
                      <p:cNvSpPr/>
                      <p:nvPr/>
                    </p:nvSpPr>
                    <p:spPr>
                      <a:xfrm rot="20709668">
                        <a:off x="3636386" y="1104392"/>
                        <a:ext cx="4868266" cy="4868266"/>
                      </a:xfrm>
                      <a:prstGeom prst="arc">
                        <a:avLst>
                          <a:gd name="adj1" fmla="val 10051421"/>
                          <a:gd name="adj2" fmla="val 16992593"/>
                        </a:avLst>
                      </a:prstGeom>
                      <a:grp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57" name="TextBox 656">
                        <a:extLst>
                          <a:ext uri="{FF2B5EF4-FFF2-40B4-BE49-F238E27FC236}">
                            <a16:creationId xmlns:a16="http://schemas.microsoft.com/office/drawing/2014/main" id="{D7A9E07D-C622-F4AB-8116-80404358FC4D}"/>
                          </a:ext>
                        </a:extLst>
                      </p:cNvPr>
                      <p:cNvSpPr txBox="1"/>
                      <p:nvPr/>
                    </p:nvSpPr>
                    <p:spPr>
                      <a:xfrm rot="20667295">
                        <a:off x="5118145" y="1645369"/>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Perfectionism</a:t>
                        </a:r>
                      </a:p>
                    </p:txBody>
                  </p:sp>
                  <p:sp>
                    <p:nvSpPr>
                      <p:cNvPr id="658" name="TextBox 657">
                        <a:extLst>
                          <a:ext uri="{FF2B5EF4-FFF2-40B4-BE49-F238E27FC236}">
                            <a16:creationId xmlns:a16="http://schemas.microsoft.com/office/drawing/2014/main" id="{6BBBB65D-1650-02A4-62AB-F39B4E4E5717}"/>
                          </a:ext>
                        </a:extLst>
                      </p:cNvPr>
                      <p:cNvSpPr txBox="1"/>
                      <p:nvPr/>
                    </p:nvSpPr>
                    <p:spPr>
                      <a:xfrm rot="916204">
                        <a:off x="6053663" y="1643145"/>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Goal Driven</a:t>
                        </a:r>
                      </a:p>
                    </p:txBody>
                  </p:sp>
                  <p:sp>
                    <p:nvSpPr>
                      <p:cNvPr id="659" name="TextBox 658">
                        <a:extLst>
                          <a:ext uri="{FF2B5EF4-FFF2-40B4-BE49-F238E27FC236}">
                            <a16:creationId xmlns:a16="http://schemas.microsoft.com/office/drawing/2014/main" id="{9BF6CB47-4726-9AAF-02BB-C9785611A54D}"/>
                          </a:ext>
                        </a:extLst>
                      </p:cNvPr>
                      <p:cNvSpPr txBox="1"/>
                      <p:nvPr/>
                    </p:nvSpPr>
                    <p:spPr>
                      <a:xfrm rot="2728904">
                        <a:off x="6891669" y="2126540"/>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Self-</a:t>
                        </a:r>
                      </a:p>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Development</a:t>
                        </a:r>
                      </a:p>
                    </p:txBody>
                  </p:sp>
                  <p:sp>
                    <p:nvSpPr>
                      <p:cNvPr id="660" name="TextBox 659">
                        <a:extLst>
                          <a:ext uri="{FF2B5EF4-FFF2-40B4-BE49-F238E27FC236}">
                            <a16:creationId xmlns:a16="http://schemas.microsoft.com/office/drawing/2014/main" id="{5126356B-095B-BD13-9576-126E6B5A3F16}"/>
                          </a:ext>
                        </a:extLst>
                      </p:cNvPr>
                      <p:cNvSpPr txBox="1"/>
                      <p:nvPr/>
                    </p:nvSpPr>
                    <p:spPr>
                      <a:xfrm rot="4588471">
                        <a:off x="7361551" y="2923826"/>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Supportive</a:t>
                        </a:r>
                      </a:p>
                    </p:txBody>
                  </p:sp>
                  <p:sp>
                    <p:nvSpPr>
                      <p:cNvPr id="661" name="TextBox 660">
                        <a:extLst>
                          <a:ext uri="{FF2B5EF4-FFF2-40B4-BE49-F238E27FC236}">
                            <a16:creationId xmlns:a16="http://schemas.microsoft.com/office/drawing/2014/main" id="{DF074FC9-3A39-8F01-CFEB-86BEE3E24765}"/>
                          </a:ext>
                        </a:extLst>
                      </p:cNvPr>
                      <p:cNvSpPr txBox="1"/>
                      <p:nvPr/>
                    </p:nvSpPr>
                    <p:spPr>
                      <a:xfrm rot="6274593">
                        <a:off x="7370151" y="3913943"/>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Collaborative</a:t>
                        </a:r>
                      </a:p>
                    </p:txBody>
                  </p:sp>
                  <p:sp>
                    <p:nvSpPr>
                      <p:cNvPr id="662" name="TextBox 661">
                        <a:extLst>
                          <a:ext uri="{FF2B5EF4-FFF2-40B4-BE49-F238E27FC236}">
                            <a16:creationId xmlns:a16="http://schemas.microsoft.com/office/drawing/2014/main" id="{AA3C3175-B0E9-92E4-C898-C627D4985A69}"/>
                          </a:ext>
                        </a:extLst>
                      </p:cNvPr>
                      <p:cNvSpPr txBox="1"/>
                      <p:nvPr/>
                    </p:nvSpPr>
                    <p:spPr>
                      <a:xfrm rot="18779880">
                        <a:off x="4262422" y="2137408"/>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Performance</a:t>
                        </a:r>
                      </a:p>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Driven</a:t>
                        </a:r>
                      </a:p>
                    </p:txBody>
                  </p:sp>
                  <p:sp>
                    <p:nvSpPr>
                      <p:cNvPr id="663" name="TextBox 662">
                        <a:extLst>
                          <a:ext uri="{FF2B5EF4-FFF2-40B4-BE49-F238E27FC236}">
                            <a16:creationId xmlns:a16="http://schemas.microsoft.com/office/drawing/2014/main" id="{F66A2734-C3D8-EF4D-E6C1-58B5FEFF0D3C}"/>
                          </a:ext>
                        </a:extLst>
                      </p:cNvPr>
                      <p:cNvSpPr txBox="1"/>
                      <p:nvPr/>
                    </p:nvSpPr>
                    <p:spPr>
                      <a:xfrm rot="17048828">
                        <a:off x="3799757" y="2923987"/>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Authority</a:t>
                        </a:r>
                      </a:p>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Centered</a:t>
                        </a:r>
                      </a:p>
                    </p:txBody>
                  </p:sp>
                  <p:sp>
                    <p:nvSpPr>
                      <p:cNvPr id="664" name="TextBox 663">
                        <a:extLst>
                          <a:ext uri="{FF2B5EF4-FFF2-40B4-BE49-F238E27FC236}">
                            <a16:creationId xmlns:a16="http://schemas.microsoft.com/office/drawing/2014/main" id="{F0AD6571-67CE-E9B5-8412-A77E0FB3D9C3}"/>
                          </a:ext>
                        </a:extLst>
                      </p:cNvPr>
                      <p:cNvSpPr txBox="1"/>
                      <p:nvPr/>
                    </p:nvSpPr>
                    <p:spPr>
                      <a:xfrm rot="15274146">
                        <a:off x="3789319" y="3913524"/>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Challenging</a:t>
                        </a:r>
                      </a:p>
                    </p:txBody>
                  </p:sp>
                  <p:sp>
                    <p:nvSpPr>
                      <p:cNvPr id="665" name="TextBox 664">
                        <a:extLst>
                          <a:ext uri="{FF2B5EF4-FFF2-40B4-BE49-F238E27FC236}">
                            <a16:creationId xmlns:a16="http://schemas.microsoft.com/office/drawing/2014/main" id="{94879A85-E9F8-D471-57A3-0D93AA2F62B4}"/>
                          </a:ext>
                        </a:extLst>
                      </p:cNvPr>
                      <p:cNvSpPr txBox="1"/>
                      <p:nvPr/>
                    </p:nvSpPr>
                    <p:spPr>
                      <a:xfrm rot="2758958">
                        <a:off x="4273815" y="4737819"/>
                        <a:ext cx="1020636" cy="215444"/>
                      </a:xfrm>
                      <a:prstGeom prst="rect">
                        <a:avLst/>
                      </a:prstGeom>
                      <a:grp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Cautious</a:t>
                        </a:r>
                      </a:p>
                    </p:txBody>
                  </p:sp>
                  <p:sp>
                    <p:nvSpPr>
                      <p:cNvPr id="666" name="TextBox 665">
                        <a:extLst>
                          <a:ext uri="{FF2B5EF4-FFF2-40B4-BE49-F238E27FC236}">
                            <a16:creationId xmlns:a16="http://schemas.microsoft.com/office/drawing/2014/main" id="{6D001BE4-D2F2-4C61-5693-3F0164A2DC72}"/>
                          </a:ext>
                        </a:extLst>
                      </p:cNvPr>
                      <p:cNvSpPr txBox="1"/>
                      <p:nvPr/>
                    </p:nvSpPr>
                    <p:spPr>
                      <a:xfrm rot="881956">
                        <a:off x="5093603" y="5218545"/>
                        <a:ext cx="1020636" cy="215444"/>
                      </a:xfrm>
                      <a:prstGeom prst="rect">
                        <a:avLst/>
                      </a:prstGeom>
                      <a:grp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Reliant</a:t>
                        </a:r>
                      </a:p>
                    </p:txBody>
                  </p:sp>
                  <p:sp>
                    <p:nvSpPr>
                      <p:cNvPr id="667" name="TextBox 666">
                        <a:extLst>
                          <a:ext uri="{FF2B5EF4-FFF2-40B4-BE49-F238E27FC236}">
                            <a16:creationId xmlns:a16="http://schemas.microsoft.com/office/drawing/2014/main" id="{5681BEA6-6BB4-C036-E037-85D900BE5564}"/>
                          </a:ext>
                        </a:extLst>
                      </p:cNvPr>
                      <p:cNvSpPr txBox="1"/>
                      <p:nvPr/>
                    </p:nvSpPr>
                    <p:spPr>
                      <a:xfrm rot="20704287">
                        <a:off x="6066314" y="5218544"/>
                        <a:ext cx="1020636" cy="215444"/>
                      </a:xfrm>
                      <a:prstGeom prst="rect">
                        <a:avLst/>
                      </a:prstGeom>
                      <a:grp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Traditional</a:t>
                        </a:r>
                      </a:p>
                    </p:txBody>
                  </p:sp>
                  <p:sp>
                    <p:nvSpPr>
                      <p:cNvPr id="668" name="TextBox 667">
                        <a:extLst>
                          <a:ext uri="{FF2B5EF4-FFF2-40B4-BE49-F238E27FC236}">
                            <a16:creationId xmlns:a16="http://schemas.microsoft.com/office/drawing/2014/main" id="{0E42F882-17A1-7DBF-791F-C78168455F2E}"/>
                          </a:ext>
                        </a:extLst>
                      </p:cNvPr>
                      <p:cNvSpPr txBox="1"/>
                      <p:nvPr/>
                    </p:nvSpPr>
                    <p:spPr>
                      <a:xfrm rot="18957902">
                        <a:off x="6888964" y="4739537"/>
                        <a:ext cx="1020636" cy="215444"/>
                      </a:xfrm>
                      <a:prstGeom prst="rect">
                        <a:avLst/>
                      </a:prstGeom>
                      <a:grp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Approval</a:t>
                        </a:r>
                      </a:p>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Seeking</a:t>
                        </a:r>
                      </a:p>
                    </p:txBody>
                  </p:sp>
                  <p:sp>
                    <p:nvSpPr>
                      <p:cNvPr id="669" name="Arc 668">
                        <a:extLst>
                          <a:ext uri="{FF2B5EF4-FFF2-40B4-BE49-F238E27FC236}">
                            <a16:creationId xmlns:a16="http://schemas.microsoft.com/office/drawing/2014/main" id="{D45A054D-857E-1968-4257-7CB9FD4B128C}"/>
                          </a:ext>
                        </a:extLst>
                      </p:cNvPr>
                      <p:cNvSpPr/>
                      <p:nvPr/>
                    </p:nvSpPr>
                    <p:spPr>
                      <a:xfrm rot="20709668">
                        <a:off x="3621712" y="1104391"/>
                        <a:ext cx="4868266" cy="4868266"/>
                      </a:xfrm>
                      <a:prstGeom prst="arc">
                        <a:avLst>
                          <a:gd name="adj1" fmla="val 2814880"/>
                          <a:gd name="adj2" fmla="val 9723781"/>
                        </a:avLst>
                      </a:prstGeom>
                      <a:grp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0" name="Arc 669">
                        <a:extLst>
                          <a:ext uri="{FF2B5EF4-FFF2-40B4-BE49-F238E27FC236}">
                            <a16:creationId xmlns:a16="http://schemas.microsoft.com/office/drawing/2014/main" id="{62B1E470-540D-C0AA-E425-CAE67D5069AE}"/>
                          </a:ext>
                        </a:extLst>
                      </p:cNvPr>
                      <p:cNvSpPr/>
                      <p:nvPr/>
                    </p:nvSpPr>
                    <p:spPr>
                      <a:xfrm rot="20709668">
                        <a:off x="3621711" y="1114322"/>
                        <a:ext cx="4868266" cy="4868266"/>
                      </a:xfrm>
                      <a:prstGeom prst="arc">
                        <a:avLst>
                          <a:gd name="adj1" fmla="val 17348692"/>
                          <a:gd name="adj2" fmla="val 2426986"/>
                        </a:avLst>
                      </a:prstGeom>
                      <a:grp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cxnSp>
                <p:nvCxnSpPr>
                  <p:cNvPr id="412" name="Straight Connector 411">
                    <a:extLst>
                      <a:ext uri="{FF2B5EF4-FFF2-40B4-BE49-F238E27FC236}">
                        <a16:creationId xmlns:a16="http://schemas.microsoft.com/office/drawing/2014/main" id="{7B28026B-6A92-3FB9-3567-74237098E953}"/>
                      </a:ext>
                    </a:extLst>
                  </p:cNvPr>
                  <p:cNvCxnSpPr>
                    <a:cxnSpLocks/>
                  </p:cNvCxnSpPr>
                  <p:nvPr/>
                </p:nvCxnSpPr>
                <p:spPr>
                  <a:xfrm rot="3600000">
                    <a:off x="1976693" y="4112276"/>
                    <a:ext cx="0" cy="2664000"/>
                  </a:xfrm>
                  <a:prstGeom prst="line">
                    <a:avLst/>
                  </a:prstGeom>
                  <a:noFill/>
                  <a:ln w="19050" cap="flat" cmpd="sng" algn="ctr">
                    <a:solidFill>
                      <a:sysClr val="windowText" lastClr="000000"/>
                    </a:solidFill>
                    <a:prstDash val="solid"/>
                    <a:miter lim="800000"/>
                  </a:ln>
                  <a:effectLst/>
                </p:spPr>
              </p:cxnSp>
              <p:cxnSp>
                <p:nvCxnSpPr>
                  <p:cNvPr id="413" name="Straight Connector 412">
                    <a:extLst>
                      <a:ext uri="{FF2B5EF4-FFF2-40B4-BE49-F238E27FC236}">
                        <a16:creationId xmlns:a16="http://schemas.microsoft.com/office/drawing/2014/main" id="{6BC3B9BE-3B16-3D5C-9B2C-6491A3A414B9}"/>
                      </a:ext>
                    </a:extLst>
                  </p:cNvPr>
                  <p:cNvCxnSpPr>
                    <a:cxnSpLocks/>
                  </p:cNvCxnSpPr>
                  <p:nvPr/>
                </p:nvCxnSpPr>
                <p:spPr>
                  <a:xfrm rot="10800000">
                    <a:off x="3128356" y="2106701"/>
                    <a:ext cx="0" cy="2664000"/>
                  </a:xfrm>
                  <a:prstGeom prst="line">
                    <a:avLst/>
                  </a:prstGeom>
                  <a:noFill/>
                  <a:ln w="19050" cap="flat" cmpd="sng" algn="ctr">
                    <a:solidFill>
                      <a:sysClr val="windowText" lastClr="000000"/>
                    </a:solidFill>
                    <a:prstDash val="solid"/>
                    <a:miter lim="800000"/>
                  </a:ln>
                  <a:effectLst/>
                </p:spPr>
              </p:cxnSp>
              <p:cxnSp>
                <p:nvCxnSpPr>
                  <p:cNvPr id="414" name="Straight Connector 413">
                    <a:extLst>
                      <a:ext uri="{FF2B5EF4-FFF2-40B4-BE49-F238E27FC236}">
                        <a16:creationId xmlns:a16="http://schemas.microsoft.com/office/drawing/2014/main" id="{51D3A941-8CA8-69ED-80B5-6CD1A0021415}"/>
                      </a:ext>
                    </a:extLst>
                  </p:cNvPr>
                  <p:cNvCxnSpPr>
                    <a:cxnSpLocks/>
                  </p:cNvCxnSpPr>
                  <p:nvPr/>
                </p:nvCxnSpPr>
                <p:spPr>
                  <a:xfrm rot="18000000">
                    <a:off x="4261459" y="4101767"/>
                    <a:ext cx="0" cy="2664000"/>
                  </a:xfrm>
                  <a:prstGeom prst="line">
                    <a:avLst/>
                  </a:prstGeom>
                  <a:noFill/>
                  <a:ln w="19050" cap="flat" cmpd="sng" algn="ctr">
                    <a:solidFill>
                      <a:sysClr val="windowText" lastClr="000000"/>
                    </a:solidFill>
                    <a:prstDash val="solid"/>
                    <a:miter lim="800000"/>
                  </a:ln>
                  <a:effectLst/>
                </p:spPr>
              </p:cxnSp>
            </p:grpSp>
            <p:sp>
              <p:nvSpPr>
                <p:cNvPr id="408" name="TextBox 407">
                  <a:extLst>
                    <a:ext uri="{FF2B5EF4-FFF2-40B4-BE49-F238E27FC236}">
                      <a16:creationId xmlns:a16="http://schemas.microsoft.com/office/drawing/2014/main" id="{4E5043E1-521C-4021-1757-EC41F2B1514F}"/>
                    </a:ext>
                  </a:extLst>
                </p:cNvPr>
                <p:cNvSpPr txBox="1"/>
                <p:nvPr/>
              </p:nvSpPr>
              <p:spPr>
                <a:xfrm rot="18742452">
                  <a:off x="10052155" y="6818699"/>
                  <a:ext cx="1358467" cy="215444"/>
                </a:xfrm>
                <a:prstGeom prst="rect">
                  <a:avLst/>
                </a:prstGeom>
                <a:no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People Orientation</a:t>
                  </a:r>
                </a:p>
              </p:txBody>
            </p:sp>
            <p:sp>
              <p:nvSpPr>
                <p:cNvPr id="409" name="Arc 408">
                  <a:extLst>
                    <a:ext uri="{FF2B5EF4-FFF2-40B4-BE49-F238E27FC236}">
                      <a16:creationId xmlns:a16="http://schemas.microsoft.com/office/drawing/2014/main" id="{AC84539A-D543-FD78-9F58-9DC472809C6B}"/>
                    </a:ext>
                  </a:extLst>
                </p:cNvPr>
                <p:cNvSpPr/>
                <p:nvPr/>
              </p:nvSpPr>
              <p:spPr>
                <a:xfrm rot="20709668">
                  <a:off x="5619807" y="1892975"/>
                  <a:ext cx="5890602" cy="5890602"/>
                </a:xfrm>
                <a:prstGeom prst="arc">
                  <a:avLst>
                    <a:gd name="adj1" fmla="val 6515049"/>
                    <a:gd name="adj2" fmla="val 11474034"/>
                  </a:avLst>
                </a:prstGeom>
                <a:no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10" name="TextBox 409">
                  <a:extLst>
                    <a:ext uri="{FF2B5EF4-FFF2-40B4-BE49-F238E27FC236}">
                      <a16:creationId xmlns:a16="http://schemas.microsoft.com/office/drawing/2014/main" id="{7A1C798D-54BC-2BCF-077F-D132E764043C}"/>
                    </a:ext>
                  </a:extLst>
                </p:cNvPr>
                <p:cNvSpPr txBox="1"/>
                <p:nvPr/>
              </p:nvSpPr>
              <p:spPr>
                <a:xfrm rot="2698082">
                  <a:off x="5676447" y="6848608"/>
                  <a:ext cx="1358467" cy="215444"/>
                </a:xfrm>
                <a:prstGeom prst="rect">
                  <a:avLst/>
                </a:prstGeom>
                <a:no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Security Needs</a:t>
                  </a:r>
                </a:p>
              </p:txBody>
            </p:sp>
          </p:grpSp>
          <p:sp>
            <p:nvSpPr>
              <p:cNvPr id="400" name="TextBox 399">
                <a:extLst>
                  <a:ext uri="{FF2B5EF4-FFF2-40B4-BE49-F238E27FC236}">
                    <a16:creationId xmlns:a16="http://schemas.microsoft.com/office/drawing/2014/main" id="{C8C0BA24-E3E0-3F78-3FC2-D02CE201E4B0}"/>
                  </a:ext>
                </a:extLst>
              </p:cNvPr>
              <p:cNvSpPr txBox="1"/>
              <p:nvPr/>
            </p:nvSpPr>
            <p:spPr>
              <a:xfrm rot="18006097">
                <a:off x="1002236" y="3604092"/>
                <a:ext cx="3077509" cy="1584000"/>
              </a:xfrm>
              <a:prstGeom prst="rect">
                <a:avLst/>
              </a:prstGeom>
              <a:noFill/>
            </p:spPr>
            <p:txBody>
              <a:bodyPr wrap="none" rtlCol="0">
                <a:prstTxWarp prst="textArchUp">
                  <a:avLst>
                    <a:gd name="adj" fmla="val 10755168"/>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988" b="1" i="0" u="none" strike="noStrike" kern="1200" cap="none" spc="0" normalizeH="0" baseline="0" noProof="0">
                    <a:ln>
                      <a:noFill/>
                    </a:ln>
                    <a:solidFill>
                      <a:srgbClr val="E97132"/>
                    </a:solidFill>
                    <a:effectLst/>
                    <a:uLnTx/>
                    <a:uFillTx/>
                    <a:latin typeface="Arial"/>
                    <a:ea typeface="+mn-ea"/>
                    <a:cs typeface="Arial"/>
                  </a:rPr>
                  <a:t>Competitive: </a:t>
                </a:r>
                <a:r>
                  <a:rPr kumimoji="0" lang="en-US" sz="988" b="0" i="0" u="none" strike="noStrike" kern="1200" cap="none" spc="0" normalizeH="0" baseline="0" noProof="0">
                    <a:ln>
                      <a:noFill/>
                    </a:ln>
                    <a:solidFill>
                      <a:srgbClr val="E97132"/>
                    </a:solidFill>
                    <a:effectLst/>
                    <a:uLnTx/>
                    <a:uFillTx/>
                    <a:latin typeface="Arial"/>
                    <a:ea typeface="+mn-ea"/>
                    <a:cs typeface="Arial"/>
                  </a:rPr>
                  <a:t>Aggressive-Defensive Styles</a:t>
                </a:r>
              </a:p>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988" b="0" i="0" u="none" strike="noStrike" kern="0" cap="none" spc="0" normalizeH="0" baseline="0" noProof="0">
                  <a:ln>
                    <a:noFill/>
                  </a:ln>
                  <a:solidFill>
                    <a:prstClr val="black"/>
                  </a:solidFill>
                  <a:effectLst/>
                  <a:uLnTx/>
                  <a:uFillTx/>
                  <a:latin typeface="Arial"/>
                  <a:ea typeface="+mn-ea"/>
                  <a:cs typeface="Arial" panose="020B0604020202020204" pitchFamily="34" charset="0"/>
                </a:endParaRPr>
              </a:p>
            </p:txBody>
          </p:sp>
          <p:sp>
            <p:nvSpPr>
              <p:cNvPr id="401" name="TextBox 400">
                <a:extLst>
                  <a:ext uri="{FF2B5EF4-FFF2-40B4-BE49-F238E27FC236}">
                    <a16:creationId xmlns:a16="http://schemas.microsoft.com/office/drawing/2014/main" id="{F5AAB3DA-B745-DF1B-3611-6BAE5F4C0B17}"/>
                  </a:ext>
                </a:extLst>
              </p:cNvPr>
              <p:cNvSpPr txBox="1"/>
              <p:nvPr/>
            </p:nvSpPr>
            <p:spPr>
              <a:xfrm rot="21424245">
                <a:off x="2236287" y="6000837"/>
                <a:ext cx="3529141" cy="1853422"/>
              </a:xfrm>
              <a:prstGeom prst="rect">
                <a:avLst/>
              </a:prstGeom>
              <a:noFill/>
            </p:spPr>
            <p:txBody>
              <a:bodyPr spcFirstLastPara="1" wrap="none" numCol="1" rtlCol="0">
                <a:prstTxWarp prst="textArchDown">
                  <a:avLst/>
                </a:prstTxWarp>
                <a:spAutoFit/>
              </a:bodyPr>
              <a:lstStyle>
                <a:defPPr>
                  <a:defRPr lang="en-US"/>
                </a:defPPr>
                <a:lvl1pPr algn="ctr" defTabSz="914400">
                  <a:defRPr sz="1400" b="1" i="1">
                    <a:solidFill>
                      <a:srgbClr val="E97132"/>
                    </a:solidFill>
                    <a:cs typeface="Arial"/>
                  </a:defRPr>
                </a:lvl1p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988" b="1" i="0" u="none" strike="noStrike" kern="1200" cap="none" spc="0" normalizeH="0" baseline="0" noProof="0">
                    <a:ln>
                      <a:noFill/>
                    </a:ln>
                    <a:solidFill>
                      <a:srgbClr val="4EA72E"/>
                    </a:solidFill>
                    <a:effectLst/>
                    <a:uLnTx/>
                    <a:uFillTx/>
                    <a:latin typeface="Arial"/>
                    <a:ea typeface="+mn-ea"/>
                    <a:cs typeface="Arial"/>
                  </a:rPr>
                  <a:t>Conservative: </a:t>
                </a:r>
                <a:r>
                  <a:rPr kumimoji="0" lang="en-US" sz="988" b="0" i="0" u="none" strike="noStrike" kern="1200" cap="none" spc="0" normalizeH="0" baseline="0" noProof="0">
                    <a:ln>
                      <a:noFill/>
                    </a:ln>
                    <a:solidFill>
                      <a:srgbClr val="4EA72E"/>
                    </a:solidFill>
                    <a:effectLst/>
                    <a:uLnTx/>
                    <a:uFillTx/>
                    <a:latin typeface="Arial"/>
                    <a:ea typeface="+mn-ea"/>
                    <a:cs typeface="Arial"/>
                  </a:rPr>
                  <a:t>Passive-Defensive Styles </a:t>
                </a:r>
                <a:endParaRPr kumimoji="0" lang="es-ES" sz="988" b="0" i="0" u="none" strike="noStrike" kern="1200" cap="none" spc="0" normalizeH="0" baseline="0" noProof="0">
                  <a:ln>
                    <a:noFill/>
                  </a:ln>
                  <a:solidFill>
                    <a:srgbClr val="4EA72E"/>
                  </a:solidFill>
                  <a:effectLst/>
                  <a:uLnTx/>
                  <a:uFillTx/>
                  <a:latin typeface="Arial"/>
                  <a:ea typeface="+mn-ea"/>
                  <a:cs typeface="Arial"/>
                </a:endParaRPr>
              </a:p>
            </p:txBody>
          </p:sp>
        </p:grpSp>
        <p:sp>
          <p:nvSpPr>
            <p:cNvPr id="398" name="TextBox 397">
              <a:extLst>
                <a:ext uri="{FF2B5EF4-FFF2-40B4-BE49-F238E27FC236}">
                  <a16:creationId xmlns:a16="http://schemas.microsoft.com/office/drawing/2014/main" id="{AE2AA111-037C-74F0-3A6B-26FA32318016}"/>
                </a:ext>
              </a:extLst>
            </p:cNvPr>
            <p:cNvSpPr txBox="1"/>
            <p:nvPr/>
          </p:nvSpPr>
          <p:spPr>
            <a:xfrm rot="3829648">
              <a:off x="3122910" y="3252218"/>
              <a:ext cx="3848483" cy="2670897"/>
            </a:xfrm>
            <a:prstGeom prst="rect">
              <a:avLst/>
            </a:prstGeom>
            <a:noFill/>
          </p:spPr>
          <p:txBody>
            <a:bodyPr wrap="none" rtlCol="0">
              <a:prstTxWarp prst="textArchUp">
                <a:avLst/>
              </a:prstTxWarp>
              <a:spAutoFit/>
            </a:bodyPr>
            <a:lstStyle/>
            <a:p>
              <a:pPr marL="0" marR="0" lvl="0" indent="0" algn="ctr" defTabSz="914313" rtl="0" eaLnBrk="1" fontAlgn="base" latinLnBrk="0" hangingPunct="1">
                <a:lnSpc>
                  <a:spcPct val="100000"/>
                </a:lnSpc>
                <a:spcBef>
                  <a:spcPct val="0"/>
                </a:spcBef>
                <a:spcAft>
                  <a:spcPct val="0"/>
                </a:spcAft>
                <a:buClrTx/>
                <a:buSzTx/>
                <a:buFontTx/>
                <a:buNone/>
                <a:tabLst/>
                <a:defRPr/>
              </a:pPr>
              <a:r>
                <a:rPr kumimoji="0" lang="en-US" sz="988" b="1" i="0" u="none" strike="noStrike" kern="1200" cap="none" spc="0" normalizeH="0" baseline="0" noProof="0">
                  <a:ln>
                    <a:noFill/>
                  </a:ln>
                  <a:solidFill>
                    <a:srgbClr val="156082"/>
                  </a:solidFill>
                  <a:effectLst/>
                  <a:uLnTx/>
                  <a:uFillTx/>
                  <a:latin typeface="Arial"/>
                  <a:ea typeface="+mn-ea"/>
                  <a:cs typeface="Arial"/>
                </a:rPr>
                <a:t>Growth Oriented: </a:t>
              </a:r>
              <a:r>
                <a:rPr kumimoji="0" lang="en-US" sz="988" b="0" i="0" u="none" strike="noStrike" kern="1200" cap="none" spc="0" normalizeH="0" baseline="0" noProof="0">
                  <a:ln>
                    <a:noFill/>
                  </a:ln>
                  <a:solidFill>
                    <a:srgbClr val="156082"/>
                  </a:solidFill>
                  <a:effectLst/>
                  <a:uLnTx/>
                  <a:uFillTx/>
                  <a:latin typeface="Arial"/>
                  <a:ea typeface="+mn-ea"/>
                  <a:cs typeface="Arial"/>
                </a:rPr>
                <a:t>Constructive Style </a:t>
              </a:r>
              <a:endParaRPr kumimoji="0" lang="es-ES" sz="988" b="0" i="0" u="none" strike="noStrike" kern="1200" cap="none" spc="0" normalizeH="0" baseline="0" noProof="0">
                <a:ln>
                  <a:noFill/>
                </a:ln>
                <a:solidFill>
                  <a:srgbClr val="156082"/>
                </a:solidFill>
                <a:effectLst/>
                <a:uLnTx/>
                <a:uFillTx/>
                <a:latin typeface="Arial"/>
                <a:ea typeface="+mn-ea"/>
                <a:cs typeface="Arial" charset="0"/>
              </a:endParaRPr>
            </a:p>
          </p:txBody>
        </p:sp>
      </p:grpSp>
      <p:sp>
        <p:nvSpPr>
          <p:cNvPr id="3" name="Rectangle: Rounded Corners 2">
            <a:extLst>
              <a:ext uri="{FF2B5EF4-FFF2-40B4-BE49-F238E27FC236}">
                <a16:creationId xmlns:a16="http://schemas.microsoft.com/office/drawing/2014/main" id="{7BB9573C-DF4F-AE3B-6B0C-391A18181AE1}"/>
              </a:ext>
            </a:extLst>
          </p:cNvPr>
          <p:cNvSpPr/>
          <p:nvPr/>
        </p:nvSpPr>
        <p:spPr>
          <a:xfrm>
            <a:off x="5390252" y="5788053"/>
            <a:ext cx="6374575" cy="528067"/>
          </a:xfrm>
          <a:prstGeom prst="roundRect">
            <a:avLst>
              <a:gd name="adj" fmla="val 1208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r>
              <a:rPr kumimoji="0" lang="en-US" sz="917" b="1" i="0" u="none" strike="noStrike" kern="1200" cap="none" spc="0" normalizeH="0" baseline="0" noProof="0">
                <a:ln>
                  <a:noFill/>
                </a:ln>
                <a:solidFill>
                  <a:srgbClr val="000000"/>
                </a:solidFill>
                <a:effectLst/>
                <a:uLnTx/>
                <a:uFillTx/>
                <a:latin typeface="Arial"/>
                <a:ea typeface="+mn-ea"/>
                <a:cs typeface="+mn-cs"/>
              </a:rPr>
              <a:t>Note: </a:t>
            </a:r>
            <a:r>
              <a:rPr kumimoji="0" lang="en-US" sz="917" b="0" i="0" u="none" strike="noStrike" kern="1200" cap="none" spc="0" normalizeH="0" baseline="0" noProof="0">
                <a:ln>
                  <a:noFill/>
                </a:ln>
                <a:solidFill>
                  <a:srgbClr val="000000"/>
                </a:solidFill>
                <a:effectLst/>
                <a:uLnTx/>
                <a:uFillTx/>
                <a:latin typeface="Arial"/>
                <a:ea typeface="+mn-ea"/>
                <a:cs typeface="+mn-cs"/>
              </a:rPr>
              <a:t>None of these traits are “good or bad” in themselves. Keeping in view that we are focusing on the behavioral traits that enable SRE Principles – scoring high on </a:t>
            </a:r>
            <a:r>
              <a:rPr kumimoji="0" lang="en-US" sz="917" b="1" i="0" u="none" strike="noStrike" kern="1200" cap="none" spc="0" normalizeH="0" baseline="0" noProof="0">
                <a:ln>
                  <a:noFill/>
                </a:ln>
                <a:solidFill>
                  <a:srgbClr val="D45A16"/>
                </a:solidFill>
                <a:effectLst/>
                <a:uLnTx/>
                <a:uFillTx/>
                <a:latin typeface="Arial"/>
                <a:ea typeface="+mn-ea"/>
                <a:cs typeface="+mn-cs"/>
              </a:rPr>
              <a:t>Competitive</a:t>
            </a:r>
            <a:r>
              <a:rPr kumimoji="0" lang="en-US" sz="917" b="0" i="0" u="none" strike="noStrike" kern="1200" cap="none" spc="0" normalizeH="0" baseline="0" noProof="0">
                <a:ln>
                  <a:noFill/>
                </a:ln>
                <a:solidFill>
                  <a:srgbClr val="FFFFFF"/>
                </a:solidFill>
                <a:effectLst/>
                <a:uLnTx/>
                <a:uFillTx/>
                <a:latin typeface="Arial"/>
                <a:ea typeface="+mn-ea"/>
                <a:cs typeface="+mn-cs"/>
              </a:rPr>
              <a:t> </a:t>
            </a:r>
            <a:r>
              <a:rPr kumimoji="0" lang="en-US" sz="917" b="0" i="0" u="none" strike="noStrike" kern="1200" cap="none" spc="0" normalizeH="0" baseline="0" noProof="0">
                <a:ln>
                  <a:noFill/>
                </a:ln>
                <a:solidFill>
                  <a:srgbClr val="000000"/>
                </a:solidFill>
                <a:effectLst/>
                <a:uLnTx/>
                <a:uFillTx/>
                <a:latin typeface="Arial"/>
                <a:ea typeface="+mn-ea"/>
                <a:cs typeface="+mn-cs"/>
              </a:rPr>
              <a:t>shows misalignment to SRE ways of working &amp; a </a:t>
            </a:r>
            <a:r>
              <a:rPr kumimoji="0" lang="en-US" sz="917" b="1" i="0" u="none" strike="noStrike" kern="1200" cap="none" spc="0" normalizeH="0" baseline="0" noProof="0">
                <a:ln>
                  <a:noFill/>
                </a:ln>
                <a:solidFill>
                  <a:srgbClr val="0072BC"/>
                </a:solidFill>
                <a:effectLst/>
                <a:uLnTx/>
                <a:uFillTx/>
                <a:latin typeface="Arial"/>
                <a:ea typeface="+mn-ea"/>
                <a:cs typeface="+mn-cs"/>
              </a:rPr>
              <a:t>Growth-Oriented</a:t>
            </a:r>
            <a:r>
              <a:rPr kumimoji="0" lang="en-US" sz="917" b="0" i="0" u="none" strike="noStrike" kern="1200" cap="none" spc="0" normalizeH="0" baseline="0" noProof="0">
                <a:ln>
                  <a:noFill/>
                </a:ln>
                <a:solidFill>
                  <a:srgbClr val="FFFFFF"/>
                </a:solidFill>
                <a:effectLst/>
                <a:uLnTx/>
                <a:uFillTx/>
                <a:latin typeface="Arial"/>
                <a:ea typeface="+mn-ea"/>
                <a:cs typeface="+mn-cs"/>
              </a:rPr>
              <a:t> </a:t>
            </a:r>
            <a:r>
              <a:rPr kumimoji="0" lang="en-US" sz="917" b="0" i="0" u="none" strike="noStrike" kern="1200" cap="none" spc="0" normalizeH="0" baseline="0" noProof="0">
                <a:ln>
                  <a:noFill/>
                </a:ln>
                <a:solidFill>
                  <a:srgbClr val="000000"/>
                </a:solidFill>
                <a:effectLst/>
                <a:uLnTx/>
                <a:uFillTx/>
                <a:latin typeface="Arial"/>
                <a:ea typeface="+mn-ea"/>
                <a:cs typeface="+mn-cs"/>
              </a:rPr>
              <a:t>high score is ideal for SRE. Being a global bank, scoring high on </a:t>
            </a:r>
            <a:r>
              <a:rPr kumimoji="0" lang="en-US" sz="917" b="1" i="0" u="none" strike="noStrike" kern="1200" cap="none" spc="0" normalizeH="0" baseline="0" noProof="0">
                <a:ln>
                  <a:noFill/>
                </a:ln>
                <a:solidFill>
                  <a:srgbClr val="00CB5D">
                    <a:lumMod val="75000"/>
                  </a:srgbClr>
                </a:solidFill>
                <a:effectLst/>
                <a:uLnTx/>
                <a:uFillTx/>
                <a:latin typeface="Arial"/>
                <a:ea typeface="+mn-ea"/>
                <a:cs typeface="+mn-cs"/>
              </a:rPr>
              <a:t>Conservative</a:t>
            </a:r>
            <a:r>
              <a:rPr kumimoji="0" lang="en-US" sz="917" b="0" i="0" u="none" strike="noStrike" kern="1200" cap="none" spc="0" normalizeH="0" baseline="0" noProof="0">
                <a:ln>
                  <a:noFill/>
                </a:ln>
                <a:solidFill>
                  <a:srgbClr val="FFFFFF"/>
                </a:solidFill>
                <a:effectLst/>
                <a:uLnTx/>
                <a:uFillTx/>
                <a:latin typeface="Arial"/>
                <a:ea typeface="+mn-ea"/>
                <a:cs typeface="+mn-cs"/>
              </a:rPr>
              <a:t> </a:t>
            </a:r>
            <a:r>
              <a:rPr kumimoji="0" lang="en-US" sz="917" b="0" i="0" u="none" strike="noStrike" kern="1200" cap="none" spc="0" normalizeH="0" baseline="0" noProof="0">
                <a:ln>
                  <a:noFill/>
                </a:ln>
                <a:solidFill>
                  <a:srgbClr val="000000"/>
                </a:solidFill>
                <a:effectLst/>
                <a:uLnTx/>
                <a:uFillTx/>
                <a:latin typeface="Arial"/>
                <a:ea typeface="+mn-ea"/>
                <a:cs typeface="+mn-cs"/>
              </a:rPr>
              <a:t>is expected</a:t>
            </a:r>
            <a:r>
              <a:rPr kumimoji="0" lang="en-US" sz="917" b="0" i="0" u="none" strike="noStrike" kern="1200" cap="none" spc="0" normalizeH="0" baseline="0" noProof="0">
                <a:ln>
                  <a:noFill/>
                </a:ln>
                <a:solidFill>
                  <a:srgbClr val="FFFFFF"/>
                </a:solidFill>
                <a:effectLst/>
                <a:uLnTx/>
                <a:uFillTx/>
                <a:latin typeface="Arial"/>
                <a:ea typeface="+mn-ea"/>
                <a:cs typeface="+mn-cs"/>
              </a:rPr>
              <a:t>.</a:t>
            </a:r>
            <a:endParaRPr kumimoji="0" lang="en-US" sz="917"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245756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B4CDAD-6819-E1DD-8829-76654B6DA23E}"/>
              </a:ext>
            </a:extLst>
          </p:cNvPr>
          <p:cNvSpPr/>
          <p:nvPr/>
        </p:nvSpPr>
        <p:spPr>
          <a:xfrm>
            <a:off x="187" y="1239884"/>
            <a:ext cx="12191627" cy="3977849"/>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8176F601-1869-CC49-234A-2947977461A7}"/>
              </a:ext>
            </a:extLst>
          </p:cNvPr>
          <p:cNvSpPr>
            <a:spLocks noGrp="1"/>
          </p:cNvSpPr>
          <p:nvPr>
            <p:ph type="title"/>
          </p:nvPr>
        </p:nvSpPr>
        <p:spPr/>
        <p:txBody>
          <a:bodyPr/>
          <a:lstStyle/>
          <a:p>
            <a:r>
              <a:rPr lang="en-US" sz="2399">
                <a:latin typeface="Georgia"/>
              </a:rPr>
              <a:t>Radar Charts of SRE Questions: by Dimension</a:t>
            </a:r>
            <a:endParaRPr lang="en-US"/>
          </a:p>
        </p:txBody>
      </p:sp>
      <p:pic>
        <p:nvPicPr>
          <p:cNvPr id="6" name="Content Placeholder 5" descr="A diagram of a solution architect&#10;&#10;Description automatically generated">
            <a:extLst>
              <a:ext uri="{FF2B5EF4-FFF2-40B4-BE49-F238E27FC236}">
                <a16:creationId xmlns:a16="http://schemas.microsoft.com/office/drawing/2014/main" id="{A2220A6C-2C10-B94D-670E-75C297C28437}"/>
              </a:ext>
            </a:extLst>
          </p:cNvPr>
          <p:cNvPicPr>
            <a:picLocks noGrp="1" noChangeAspect="1"/>
          </p:cNvPicPr>
          <p:nvPr>
            <p:ph idx="1"/>
          </p:nvPr>
        </p:nvPicPr>
        <p:blipFill>
          <a:blip r:embed="rId2"/>
          <a:stretch>
            <a:fillRect/>
          </a:stretch>
        </p:blipFill>
        <p:spPr>
          <a:xfrm>
            <a:off x="908710" y="1774550"/>
            <a:ext cx="2146416" cy="1453247"/>
          </a:xfrm>
        </p:spPr>
      </p:pic>
      <p:sp>
        <p:nvSpPr>
          <p:cNvPr id="4" name="Footer Placeholder 3">
            <a:extLst>
              <a:ext uri="{FF2B5EF4-FFF2-40B4-BE49-F238E27FC236}">
                <a16:creationId xmlns:a16="http://schemas.microsoft.com/office/drawing/2014/main" id="{7A02F76C-23F4-F75D-6396-D3C1F98F5CC3}"/>
              </a:ext>
            </a:extLst>
          </p:cNvPr>
          <p:cNvSpPr>
            <a:spLocks noGrp="1"/>
          </p:cNvSpPr>
          <p:nvPr>
            <p:ph type="ftr" sz="quarter" idx="3"/>
          </p:nvPr>
        </p:nvSpPr>
        <p:spPr/>
        <p:txBody>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 Americas,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85CD1A41-96D9-1F52-6473-38CE46022DCA}"/>
              </a:ext>
            </a:extLst>
          </p:cNvPr>
          <p:cNvSpPr>
            <a:spLocks noGrp="1"/>
          </p:cNvSpPr>
          <p:nvPr>
            <p:ph type="sldNum" sz="quarter" idx="4"/>
          </p:nvPr>
        </p:nvSpPr>
        <p:spPr/>
        <p:txBody>
          <a:bodyPr/>
          <a:lstStyle/>
          <a:p>
            <a:pPr marL="0" marR="0" lvl="0" indent="0" algn="ctr" defTabSz="914313"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a:ln>
                  <a:noFill/>
                </a:ln>
                <a:solidFill>
                  <a:srgbClr val="6B6B6B"/>
                </a:solidFill>
                <a:effectLst/>
                <a:uLnTx/>
                <a:uFillTx/>
                <a:latin typeface="Arial"/>
                <a:ea typeface="+mn-ea"/>
                <a:cs typeface="+mn-cs"/>
              </a:rPr>
              <a:pPr marL="0" marR="0" lvl="0" indent="0" algn="ctr" defTabSz="914313"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pic>
        <p:nvPicPr>
          <p:cNvPr id="7" name="Picture 6" descr="A diagram of a application support&#10;&#10;Description automatically generated">
            <a:extLst>
              <a:ext uri="{FF2B5EF4-FFF2-40B4-BE49-F238E27FC236}">
                <a16:creationId xmlns:a16="http://schemas.microsoft.com/office/drawing/2014/main" id="{9E44D164-16CC-FF44-8000-6A8D46977151}"/>
              </a:ext>
            </a:extLst>
          </p:cNvPr>
          <p:cNvPicPr>
            <a:picLocks noChangeAspect="1"/>
          </p:cNvPicPr>
          <p:nvPr/>
        </p:nvPicPr>
        <p:blipFill>
          <a:blip r:embed="rId3"/>
          <a:stretch>
            <a:fillRect/>
          </a:stretch>
        </p:blipFill>
        <p:spPr>
          <a:xfrm>
            <a:off x="6091309" y="1774550"/>
            <a:ext cx="2146785" cy="1451250"/>
          </a:xfrm>
          <a:prstGeom prst="rect">
            <a:avLst/>
          </a:prstGeom>
        </p:spPr>
      </p:pic>
      <p:pic>
        <p:nvPicPr>
          <p:cNvPr id="10" name="Graphic 9" descr="Scatterplot with solid fill">
            <a:extLst>
              <a:ext uri="{FF2B5EF4-FFF2-40B4-BE49-F238E27FC236}">
                <a16:creationId xmlns:a16="http://schemas.microsoft.com/office/drawing/2014/main" id="{9E6E2807-9C71-D957-8F86-C20252A6E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0136" y="729376"/>
            <a:ext cx="921622" cy="921622"/>
          </a:xfrm>
          <a:prstGeom prst="rect">
            <a:avLst/>
          </a:prstGeom>
        </p:spPr>
      </p:pic>
      <p:sp>
        <p:nvSpPr>
          <p:cNvPr id="11" name="Rectangle 10">
            <a:extLst>
              <a:ext uri="{FF2B5EF4-FFF2-40B4-BE49-F238E27FC236}">
                <a16:creationId xmlns:a16="http://schemas.microsoft.com/office/drawing/2014/main" id="{EA2BE5D5-58DE-AB01-DD10-2464D303C829}"/>
              </a:ext>
            </a:extLst>
          </p:cNvPr>
          <p:cNvSpPr/>
          <p:nvPr/>
        </p:nvSpPr>
        <p:spPr>
          <a:xfrm>
            <a:off x="1451756" y="1016536"/>
            <a:ext cx="10740058" cy="107524"/>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3" name="TextBox 2">
            <a:extLst>
              <a:ext uri="{FF2B5EF4-FFF2-40B4-BE49-F238E27FC236}">
                <a16:creationId xmlns:a16="http://schemas.microsoft.com/office/drawing/2014/main" id="{A79F3CF7-4119-07BB-FCC2-65634C8F32E6}"/>
              </a:ext>
            </a:extLst>
          </p:cNvPr>
          <p:cNvSpPr txBox="1"/>
          <p:nvPr/>
        </p:nvSpPr>
        <p:spPr>
          <a:xfrm>
            <a:off x="2004429" y="5737468"/>
            <a:ext cx="645143" cy="645143"/>
          </a:xfrm>
          <a:prstGeom prst="rect">
            <a:avLst/>
          </a:prstGeom>
        </p:spPr>
        <p:txBody>
          <a:bodyPr vert="horz" wrap="non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4CC20A33-86C3-E459-0F34-CC01EC1787E2}"/>
              </a:ext>
            </a:extLst>
          </p:cNvPr>
          <p:cNvSpPr txBox="1"/>
          <p:nvPr/>
        </p:nvSpPr>
        <p:spPr>
          <a:xfrm>
            <a:off x="913151" y="5493159"/>
            <a:ext cx="10670488" cy="645143"/>
          </a:xfrm>
          <a:prstGeom prst="rect">
            <a:avLst/>
          </a:prstGeom>
        </p:spPr>
        <p:txBody>
          <a:bodyPr vert="horz" wrap="none" lIns="0" tIns="0" rIns="0" bIns="0" rtlCol="0">
            <a:noAutofit/>
          </a:bodyP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11" b="0" i="0" u="none" strike="noStrike" kern="1200" cap="none" spc="0" normalizeH="0" baseline="0" noProof="0">
                <a:ln>
                  <a:noFill/>
                </a:ln>
                <a:solidFill>
                  <a:srgbClr val="000000"/>
                </a:solidFill>
                <a:effectLst/>
                <a:uLnTx/>
                <a:uFillTx/>
                <a:latin typeface="Arial"/>
                <a:ea typeface="+mn-ea"/>
                <a:cs typeface="+mn-cs"/>
              </a:rPr>
              <a:t>Observations of grouped results display similar patterns of strengths and weakness, although certain </a:t>
            </a:r>
          </a:p>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11" b="0" i="0" u="none" strike="noStrike" kern="1200" cap="none" spc="0" normalizeH="0" baseline="0" noProof="0">
                <a:ln>
                  <a:noFill/>
                </a:ln>
                <a:solidFill>
                  <a:srgbClr val="000000"/>
                </a:solidFill>
                <a:effectLst/>
                <a:uLnTx/>
                <a:uFillTx/>
                <a:latin typeface="Arial"/>
                <a:ea typeface="+mn-ea"/>
                <a:cs typeface="+mn-cs"/>
              </a:rPr>
              <a:t> strengths and weaknesses may be amplified based on the target group</a:t>
            </a:r>
          </a:p>
        </p:txBody>
      </p:sp>
      <p:pic>
        <p:nvPicPr>
          <p:cNvPr id="8" name="Content Placeholder 5">
            <a:extLst>
              <a:ext uri="{FF2B5EF4-FFF2-40B4-BE49-F238E27FC236}">
                <a16:creationId xmlns:a16="http://schemas.microsoft.com/office/drawing/2014/main" id="{30AF2A53-33BF-5DA8-E169-4C192F0AEDA1}"/>
              </a:ext>
            </a:extLst>
          </p:cNvPr>
          <p:cNvPicPr>
            <a:picLocks noChangeAspect="1"/>
          </p:cNvPicPr>
          <p:nvPr/>
        </p:nvPicPr>
        <p:blipFill>
          <a:blip r:embed="rId6"/>
          <a:stretch>
            <a:fillRect/>
          </a:stretch>
        </p:blipFill>
        <p:spPr bwMode="gray">
          <a:xfrm>
            <a:off x="3541958" y="1774550"/>
            <a:ext cx="2062703" cy="1451250"/>
          </a:xfrm>
          <a:prstGeom prst="rect">
            <a:avLst/>
          </a:prstGeom>
        </p:spPr>
      </p:pic>
      <p:pic>
        <p:nvPicPr>
          <p:cNvPr id="13" name="Picture 12">
            <a:extLst>
              <a:ext uri="{FF2B5EF4-FFF2-40B4-BE49-F238E27FC236}">
                <a16:creationId xmlns:a16="http://schemas.microsoft.com/office/drawing/2014/main" id="{5A3F38FE-AE12-5485-228B-6DEC6B3DF3C3}"/>
              </a:ext>
            </a:extLst>
          </p:cNvPr>
          <p:cNvPicPr>
            <a:picLocks noChangeAspect="1"/>
          </p:cNvPicPr>
          <p:nvPr/>
        </p:nvPicPr>
        <p:blipFill>
          <a:blip r:embed="rId7"/>
          <a:stretch>
            <a:fillRect/>
          </a:stretch>
        </p:blipFill>
        <p:spPr>
          <a:xfrm>
            <a:off x="8724742" y="1774550"/>
            <a:ext cx="2064643" cy="1451999"/>
          </a:xfrm>
          <a:prstGeom prst="rect">
            <a:avLst/>
          </a:prstGeom>
        </p:spPr>
      </p:pic>
      <p:pic>
        <p:nvPicPr>
          <p:cNvPr id="14" name="Picture 13" descr="A diagram of a company&amp;#39;s leadership&#10;&#10;Description automatically generated">
            <a:extLst>
              <a:ext uri="{FF2B5EF4-FFF2-40B4-BE49-F238E27FC236}">
                <a16:creationId xmlns:a16="http://schemas.microsoft.com/office/drawing/2014/main" id="{522BB30C-412A-7612-A988-0C7A7AFCE8C2}"/>
              </a:ext>
            </a:extLst>
          </p:cNvPr>
          <p:cNvPicPr>
            <a:picLocks noChangeAspect="1"/>
          </p:cNvPicPr>
          <p:nvPr/>
        </p:nvPicPr>
        <p:blipFill>
          <a:blip r:embed="rId8"/>
          <a:stretch>
            <a:fillRect/>
          </a:stretch>
        </p:blipFill>
        <p:spPr>
          <a:xfrm>
            <a:off x="3500101" y="3429000"/>
            <a:ext cx="2146416" cy="1512357"/>
          </a:xfrm>
          <a:prstGeom prst="rect">
            <a:avLst/>
          </a:prstGeom>
        </p:spPr>
      </p:pic>
      <p:pic>
        <p:nvPicPr>
          <p:cNvPr id="15" name="Picture 14" descr="A diagram of a program&#10;&#10;Description automatically generated">
            <a:extLst>
              <a:ext uri="{FF2B5EF4-FFF2-40B4-BE49-F238E27FC236}">
                <a16:creationId xmlns:a16="http://schemas.microsoft.com/office/drawing/2014/main" id="{D44943C5-F26F-13C7-BCB2-683F8EB0DECB}"/>
              </a:ext>
            </a:extLst>
          </p:cNvPr>
          <p:cNvPicPr>
            <a:picLocks noChangeAspect="1"/>
          </p:cNvPicPr>
          <p:nvPr/>
        </p:nvPicPr>
        <p:blipFill>
          <a:blip r:embed="rId9"/>
          <a:stretch>
            <a:fillRect/>
          </a:stretch>
        </p:blipFill>
        <p:spPr>
          <a:xfrm>
            <a:off x="6096000" y="3429000"/>
            <a:ext cx="2142094" cy="1509845"/>
          </a:xfrm>
          <a:prstGeom prst="rect">
            <a:avLst/>
          </a:prstGeom>
        </p:spPr>
      </p:pic>
    </p:spTree>
    <p:extLst>
      <p:ext uri="{BB962C8B-B14F-4D97-AF65-F5344CB8AC3E}">
        <p14:creationId xmlns:p14="http://schemas.microsoft.com/office/powerpoint/2010/main" val="2322602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E315-EA97-CF17-590B-2F6BDE3A3BBC}"/>
              </a:ext>
            </a:extLst>
          </p:cNvPr>
          <p:cNvSpPr>
            <a:spLocks noGrp="1"/>
          </p:cNvSpPr>
          <p:nvPr>
            <p:ph type="title"/>
          </p:nvPr>
        </p:nvSpPr>
        <p:spPr>
          <a:xfrm>
            <a:off x="176347" y="55497"/>
            <a:ext cx="11449050" cy="792000"/>
          </a:xfrm>
        </p:spPr>
        <p:txBody>
          <a:bodyPr/>
          <a:lstStyle/>
          <a:p>
            <a:r>
              <a:rPr lang="en-US"/>
              <a:t>Our approach to build SRE maturity (People + Culture) </a:t>
            </a:r>
          </a:p>
        </p:txBody>
      </p:sp>
      <p:sp>
        <p:nvSpPr>
          <p:cNvPr id="8" name="Slide Number Placeholder 4">
            <a:extLst>
              <a:ext uri="{FF2B5EF4-FFF2-40B4-BE49-F238E27FC236}">
                <a16:creationId xmlns:a16="http://schemas.microsoft.com/office/drawing/2014/main" id="{901C7ADC-64B0-19D1-4D27-B0604BDD6136}"/>
              </a:ext>
            </a:extLst>
          </p:cNvPr>
          <p:cNvSpPr>
            <a:spLocks noGrp="1" noRot="1" noMove="1" noResize="1" noEditPoints="1" noAdjustHandles="1" noChangeArrowheads="1" noChangeShapeType="1"/>
          </p:cNvSpPr>
          <p:nvPr>
            <p:ph type="sldNum" sz="quarter" idx="4"/>
          </p:nvPr>
        </p:nvSpPr>
        <p:spPr>
          <a:xfrm>
            <a:off x="5943600" y="6563358"/>
            <a:ext cx="304800" cy="889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9" name="Footer Placeholder 3">
            <a:extLst>
              <a:ext uri="{FF2B5EF4-FFF2-40B4-BE49-F238E27FC236}">
                <a16:creationId xmlns:a16="http://schemas.microsoft.com/office/drawing/2014/main" id="{4FEB59C4-E2B3-E9B0-4951-C3524D15B182}"/>
              </a:ext>
            </a:extLst>
          </p:cNvPr>
          <p:cNvSpPr txBox="1">
            <a:spLocks/>
          </p:cNvSpPr>
          <p:nvPr/>
        </p:nvSpPr>
        <p:spPr>
          <a:xfrm>
            <a:off x="381000" y="6524624"/>
            <a:ext cx="5105400" cy="1809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5" name="Rectangle: Rounded Corners 4">
            <a:extLst>
              <a:ext uri="{FF2B5EF4-FFF2-40B4-BE49-F238E27FC236}">
                <a16:creationId xmlns:a16="http://schemas.microsoft.com/office/drawing/2014/main" id="{22BBF778-9D1E-1B27-346A-5FB81D1E2FBF}"/>
              </a:ext>
            </a:extLst>
          </p:cNvPr>
          <p:cNvSpPr/>
          <p:nvPr/>
        </p:nvSpPr>
        <p:spPr>
          <a:xfrm>
            <a:off x="8955690" y="2711123"/>
            <a:ext cx="3110203" cy="1838709"/>
          </a:xfrm>
          <a:prstGeom prst="roundRect">
            <a:avLst>
              <a:gd name="adj" fmla="val 0"/>
            </a:avLst>
          </a:prstGeom>
          <a:solidFill>
            <a:srgbClr val="EFF2F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6" name="Rectangle: Rounded Corners 5">
            <a:extLst>
              <a:ext uri="{FF2B5EF4-FFF2-40B4-BE49-F238E27FC236}">
                <a16:creationId xmlns:a16="http://schemas.microsoft.com/office/drawing/2014/main" id="{F7893187-71CE-3B5B-40BD-1A5C537177B9}"/>
              </a:ext>
            </a:extLst>
          </p:cNvPr>
          <p:cNvSpPr/>
          <p:nvPr/>
        </p:nvSpPr>
        <p:spPr>
          <a:xfrm>
            <a:off x="6107262" y="921315"/>
            <a:ext cx="5980063" cy="1838709"/>
          </a:xfrm>
          <a:prstGeom prst="roundRect">
            <a:avLst>
              <a:gd name="adj" fmla="val 0"/>
            </a:avLst>
          </a:prstGeom>
          <a:solidFill>
            <a:srgbClr val="EFF2F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7" name="Rectangle: Rounded Corners 6">
            <a:extLst>
              <a:ext uri="{FF2B5EF4-FFF2-40B4-BE49-F238E27FC236}">
                <a16:creationId xmlns:a16="http://schemas.microsoft.com/office/drawing/2014/main" id="{15AF4499-8DDC-2C2E-FB46-62B005630B9B}"/>
              </a:ext>
            </a:extLst>
          </p:cNvPr>
          <p:cNvSpPr/>
          <p:nvPr/>
        </p:nvSpPr>
        <p:spPr>
          <a:xfrm>
            <a:off x="309400" y="927958"/>
            <a:ext cx="5872438" cy="1825424"/>
          </a:xfrm>
          <a:prstGeom prst="roundRect">
            <a:avLst>
              <a:gd name="adj" fmla="val 0"/>
            </a:avLst>
          </a:prstGeom>
          <a:solidFill>
            <a:schemeClr val="accent6">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194DE285-0DCF-1167-8575-03C84EA87E3F}"/>
              </a:ext>
            </a:extLst>
          </p:cNvPr>
          <p:cNvSpPr/>
          <p:nvPr/>
        </p:nvSpPr>
        <p:spPr>
          <a:xfrm>
            <a:off x="259413" y="927843"/>
            <a:ext cx="316275" cy="186794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4" name="TextBox 13">
            <a:extLst>
              <a:ext uri="{FF2B5EF4-FFF2-40B4-BE49-F238E27FC236}">
                <a16:creationId xmlns:a16="http://schemas.microsoft.com/office/drawing/2014/main" id="{76201F60-041C-C976-24B7-1ACD04E1F9E2}"/>
              </a:ext>
            </a:extLst>
          </p:cNvPr>
          <p:cNvSpPr txBox="1"/>
          <p:nvPr/>
        </p:nvSpPr>
        <p:spPr>
          <a:xfrm rot="16200000">
            <a:off x="-211777" y="1615997"/>
            <a:ext cx="1448083" cy="429958"/>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Calibri" panose="020F0502020204030204" pitchFamily="34" charset="0"/>
              </a:rPr>
              <a:t>Pre-requisites</a:t>
            </a:r>
          </a:p>
        </p:txBody>
      </p:sp>
      <p:sp>
        <p:nvSpPr>
          <p:cNvPr id="15" name="Rectangle: Rounded Corners 14">
            <a:extLst>
              <a:ext uri="{FF2B5EF4-FFF2-40B4-BE49-F238E27FC236}">
                <a16:creationId xmlns:a16="http://schemas.microsoft.com/office/drawing/2014/main" id="{3CFEEB6B-B78D-5137-F853-58FA986E9310}"/>
              </a:ext>
            </a:extLst>
          </p:cNvPr>
          <p:cNvSpPr/>
          <p:nvPr/>
        </p:nvSpPr>
        <p:spPr>
          <a:xfrm>
            <a:off x="680846" y="976525"/>
            <a:ext cx="1660720" cy="257928"/>
          </a:xfrm>
          <a:prstGeom prst="roundRect">
            <a:avLst>
              <a:gd name="adj" fmla="val 919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What we have</a:t>
            </a:r>
            <a:endParaRPr kumimoji="0" lang="en-IN" sz="1200" b="1" i="0" u="none" strike="noStrike" kern="1200" cap="none" spc="0" normalizeH="0" baseline="0" noProof="0">
              <a:ln>
                <a:noFill/>
              </a:ln>
              <a:solidFill>
                <a:srgbClr val="000000"/>
              </a:solidFill>
              <a:effectLst/>
              <a:uLnTx/>
              <a:uFillTx/>
              <a:latin typeface="Arial"/>
              <a:ea typeface="+mn-ea"/>
              <a:cs typeface="+mn-cs"/>
            </a:endParaRPr>
          </a:p>
        </p:txBody>
      </p:sp>
      <p:sp>
        <p:nvSpPr>
          <p:cNvPr id="18" name="Rectangle: Rounded Corners 17">
            <a:extLst>
              <a:ext uri="{FF2B5EF4-FFF2-40B4-BE49-F238E27FC236}">
                <a16:creationId xmlns:a16="http://schemas.microsoft.com/office/drawing/2014/main" id="{EA51C6AD-CD1F-7611-2F88-2AE3D98B8FB2}"/>
              </a:ext>
            </a:extLst>
          </p:cNvPr>
          <p:cNvSpPr/>
          <p:nvPr/>
        </p:nvSpPr>
        <p:spPr>
          <a:xfrm>
            <a:off x="757065" y="1323975"/>
            <a:ext cx="1744636" cy="1990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Customer’s SRE Framework &amp; Training Modules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22" name="Rectangle: Rounded Corners 21">
            <a:extLst>
              <a:ext uri="{FF2B5EF4-FFF2-40B4-BE49-F238E27FC236}">
                <a16:creationId xmlns:a16="http://schemas.microsoft.com/office/drawing/2014/main" id="{AA6E85B7-FA5D-4360-EFF3-A9097AABFD84}"/>
              </a:ext>
            </a:extLst>
          </p:cNvPr>
          <p:cNvSpPr/>
          <p:nvPr/>
        </p:nvSpPr>
        <p:spPr>
          <a:xfrm>
            <a:off x="757065" y="1644451"/>
            <a:ext cx="1445258" cy="1967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Times New Roman" panose="02020603050405020304" pitchFamily="18" charset="0"/>
                <a:cs typeface="Aptos" panose="020B0004020202020204" pitchFamily="34" charset="0"/>
              </a:rPr>
              <a:t>Customer’s baseline metrics &amp; KPIs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29" name="Rectangle: Rounded Corners 28">
            <a:extLst>
              <a:ext uri="{FF2B5EF4-FFF2-40B4-BE49-F238E27FC236}">
                <a16:creationId xmlns:a16="http://schemas.microsoft.com/office/drawing/2014/main" id="{B525975B-8543-1542-7AB3-100BB6775BF6}"/>
              </a:ext>
            </a:extLst>
          </p:cNvPr>
          <p:cNvSpPr/>
          <p:nvPr/>
        </p:nvSpPr>
        <p:spPr>
          <a:xfrm>
            <a:off x="757065" y="1962666"/>
            <a:ext cx="1733096" cy="2332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Times New Roman" panose="02020603050405020304" pitchFamily="18" charset="0"/>
                <a:cs typeface="Aptos" panose="020B0004020202020204" pitchFamily="34" charset="0"/>
              </a:rPr>
              <a:t>Lessons learnt from WPB ACS and Wholesale  GPS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cxnSp>
        <p:nvCxnSpPr>
          <p:cNvPr id="30" name="Straight Connector 29">
            <a:extLst>
              <a:ext uri="{FF2B5EF4-FFF2-40B4-BE49-F238E27FC236}">
                <a16:creationId xmlns:a16="http://schemas.microsoft.com/office/drawing/2014/main" id="{49AB1B43-AF6C-1640-9BCA-93D0F5F569AC}"/>
              </a:ext>
            </a:extLst>
          </p:cNvPr>
          <p:cNvCxnSpPr>
            <a:cxnSpLocks/>
          </p:cNvCxnSpPr>
          <p:nvPr/>
        </p:nvCxnSpPr>
        <p:spPr>
          <a:xfrm>
            <a:off x="757065" y="1234453"/>
            <a:ext cx="0" cy="736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69AE0A8A-CD69-F5D3-1C79-D3C4DC1DDE1F}"/>
              </a:ext>
            </a:extLst>
          </p:cNvPr>
          <p:cNvSpPr/>
          <p:nvPr/>
        </p:nvSpPr>
        <p:spPr>
          <a:xfrm>
            <a:off x="2490161" y="2201660"/>
            <a:ext cx="1440000" cy="174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Times New Roman" panose="02020603050405020304" pitchFamily="18" charset="0"/>
                <a:cs typeface="Aptos" panose="020B0004020202020204" pitchFamily="34" charset="0"/>
              </a:rPr>
              <a:t>Different Geographies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46" name="Rectangle: Rounded Corners 45">
            <a:extLst>
              <a:ext uri="{FF2B5EF4-FFF2-40B4-BE49-F238E27FC236}">
                <a16:creationId xmlns:a16="http://schemas.microsoft.com/office/drawing/2014/main" id="{0C81D890-12AC-5EB8-2269-244AF09FB971}"/>
              </a:ext>
            </a:extLst>
          </p:cNvPr>
          <p:cNvSpPr/>
          <p:nvPr/>
        </p:nvSpPr>
        <p:spPr>
          <a:xfrm>
            <a:off x="2490161" y="2417371"/>
            <a:ext cx="1440000" cy="1902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Times New Roman" panose="02020603050405020304" pitchFamily="18" charset="0"/>
                <a:cs typeface="Aptos" panose="020B0004020202020204" pitchFamily="34" charset="0"/>
              </a:rPr>
              <a:t>Different GB GFs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52" name="Rectangle: Rounded Corners 51">
            <a:extLst>
              <a:ext uri="{FF2B5EF4-FFF2-40B4-BE49-F238E27FC236}">
                <a16:creationId xmlns:a16="http://schemas.microsoft.com/office/drawing/2014/main" id="{377B2BB4-B134-6F6A-F08E-D3F0A8C69D19}"/>
              </a:ext>
            </a:extLst>
          </p:cNvPr>
          <p:cNvSpPr/>
          <p:nvPr/>
        </p:nvSpPr>
        <p:spPr>
          <a:xfrm>
            <a:off x="2490161" y="1985949"/>
            <a:ext cx="1440000" cy="174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Times New Roman" panose="02020603050405020304" pitchFamily="18" charset="0"/>
                <a:cs typeface="Aptos" panose="020B0004020202020204" pitchFamily="34" charset="0"/>
              </a:rPr>
              <a:t>Mission Critical Apps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54" name="TextBox 53">
            <a:extLst>
              <a:ext uri="{FF2B5EF4-FFF2-40B4-BE49-F238E27FC236}">
                <a16:creationId xmlns:a16="http://schemas.microsoft.com/office/drawing/2014/main" id="{3EE4E058-C592-D3D6-2347-5886001CD4F1}"/>
              </a:ext>
            </a:extLst>
          </p:cNvPr>
          <p:cNvSpPr txBox="1"/>
          <p:nvPr/>
        </p:nvSpPr>
        <p:spPr>
          <a:xfrm>
            <a:off x="2482472" y="1814130"/>
            <a:ext cx="1354939" cy="26161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a:ln>
                  <a:noFill/>
                </a:ln>
                <a:solidFill>
                  <a:srgbClr val="000000"/>
                </a:solidFill>
                <a:effectLst/>
                <a:uLnTx/>
                <a:uFillTx/>
                <a:latin typeface="Arial"/>
                <a:ea typeface="+mn-ea"/>
                <a:cs typeface="+mn-cs"/>
              </a:rPr>
              <a:t>Key Considerations</a:t>
            </a:r>
            <a:endParaRPr kumimoji="0" lang="en-IN" sz="900" b="1" i="1" u="none" strike="noStrike" kern="1200" cap="none" spc="0" normalizeH="0" baseline="0" noProof="0">
              <a:ln>
                <a:noFill/>
              </a:ln>
              <a:solidFill>
                <a:srgbClr val="000000"/>
              </a:solidFill>
              <a:effectLst/>
              <a:uLnTx/>
              <a:uFillTx/>
              <a:latin typeface="Arial"/>
              <a:ea typeface="+mn-ea"/>
              <a:cs typeface="+mn-cs"/>
            </a:endParaRPr>
          </a:p>
        </p:txBody>
      </p:sp>
      <p:cxnSp>
        <p:nvCxnSpPr>
          <p:cNvPr id="56" name="Straight Connector 55">
            <a:extLst>
              <a:ext uri="{FF2B5EF4-FFF2-40B4-BE49-F238E27FC236}">
                <a16:creationId xmlns:a16="http://schemas.microsoft.com/office/drawing/2014/main" id="{C36034D2-4A7E-B86F-2E4F-C585A246860F}"/>
              </a:ext>
            </a:extLst>
          </p:cNvPr>
          <p:cNvCxnSpPr>
            <a:cxnSpLocks/>
            <a:stCxn id="118" idx="4"/>
            <a:endCxn id="120" idx="0"/>
          </p:cNvCxnSpPr>
          <p:nvPr/>
        </p:nvCxnSpPr>
        <p:spPr>
          <a:xfrm>
            <a:off x="2502111" y="2126068"/>
            <a:ext cx="1199" cy="3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A87EB8D4-B40F-4D25-A087-1FB27C4E583B}"/>
              </a:ext>
            </a:extLst>
          </p:cNvPr>
          <p:cNvSpPr/>
          <p:nvPr/>
        </p:nvSpPr>
        <p:spPr>
          <a:xfrm>
            <a:off x="2453786" y="975418"/>
            <a:ext cx="1677441" cy="257928"/>
          </a:xfrm>
          <a:prstGeom prst="roundRect">
            <a:avLst>
              <a:gd name="adj" fmla="val 919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What we need</a:t>
            </a:r>
            <a:endParaRPr kumimoji="0" lang="en-IN" sz="1200" b="1" i="0" u="none" strike="noStrike" kern="1200" cap="none" spc="0" normalizeH="0" baseline="0" noProof="0">
              <a:ln>
                <a:noFill/>
              </a:ln>
              <a:solidFill>
                <a:srgbClr val="000000"/>
              </a:solidFill>
              <a:effectLst/>
              <a:uLnTx/>
              <a:uFillTx/>
              <a:latin typeface="Arial"/>
              <a:ea typeface="+mn-ea"/>
              <a:cs typeface="+mn-cs"/>
            </a:endParaRPr>
          </a:p>
        </p:txBody>
      </p:sp>
      <p:sp>
        <p:nvSpPr>
          <p:cNvPr id="60" name="Rectangle: Rounded Corners 59">
            <a:extLst>
              <a:ext uri="{FF2B5EF4-FFF2-40B4-BE49-F238E27FC236}">
                <a16:creationId xmlns:a16="http://schemas.microsoft.com/office/drawing/2014/main" id="{A40B620E-D13C-478A-D1C9-C64C723D90DA}"/>
              </a:ext>
            </a:extLst>
          </p:cNvPr>
          <p:cNvSpPr/>
          <p:nvPr/>
        </p:nvSpPr>
        <p:spPr>
          <a:xfrm>
            <a:off x="2399361" y="1514770"/>
            <a:ext cx="1677440" cy="16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Identify 2 target teams for SRE maturity upliftment, one “control” team</a:t>
            </a:r>
          </a:p>
          <a:p>
            <a:pPr marL="0" marR="0" lvl="0" indent="0" algn="l" defTabSz="914400" rtl="0" eaLnBrk="1" fontAlgn="auto" latinLnBrk="0" hangingPunct="1">
              <a:lnSpc>
                <a:spcPct val="110000"/>
              </a:lnSpc>
              <a:spcBef>
                <a:spcPts val="600"/>
              </a:spcBef>
              <a:spcAft>
                <a:spcPts val="0"/>
              </a:spcAft>
              <a:buClrTx/>
              <a:buSzTx/>
              <a:buFontTx/>
              <a:buNone/>
              <a:tabLst/>
              <a:defRPr/>
            </a:pP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grpSp>
        <p:nvGrpSpPr>
          <p:cNvPr id="62" name="Group 61">
            <a:extLst>
              <a:ext uri="{FF2B5EF4-FFF2-40B4-BE49-F238E27FC236}">
                <a16:creationId xmlns:a16="http://schemas.microsoft.com/office/drawing/2014/main" id="{8C959C29-6451-05D8-9A98-14F79059B168}"/>
              </a:ext>
            </a:extLst>
          </p:cNvPr>
          <p:cNvGrpSpPr/>
          <p:nvPr/>
        </p:nvGrpSpPr>
        <p:grpSpPr>
          <a:xfrm>
            <a:off x="4001937" y="1581460"/>
            <a:ext cx="661514" cy="449634"/>
            <a:chOff x="4100701" y="1272896"/>
            <a:chExt cx="661514" cy="449634"/>
          </a:xfrm>
        </p:grpSpPr>
        <p:pic>
          <p:nvPicPr>
            <p:cNvPr id="63" name="Picture 62">
              <a:extLst>
                <a:ext uri="{FF2B5EF4-FFF2-40B4-BE49-F238E27FC236}">
                  <a16:creationId xmlns:a16="http://schemas.microsoft.com/office/drawing/2014/main" id="{74DA3740-E53C-50C4-1DD7-38AB6BBD20A1}"/>
                </a:ext>
              </a:extLst>
            </p:cNvPr>
            <p:cNvPicPr>
              <a:picLocks noChangeAspect="1"/>
            </p:cNvPicPr>
            <p:nvPr/>
          </p:nvPicPr>
          <p:blipFill>
            <a:blip r:embed="rId2">
              <a:duotone>
                <a:schemeClr val="accent6">
                  <a:shade val="45000"/>
                  <a:satMod val="135000"/>
                </a:schemeClr>
                <a:prstClr val="white"/>
              </a:duotone>
            </a:blip>
            <a:stretch>
              <a:fillRect/>
            </a:stretch>
          </p:blipFill>
          <p:spPr>
            <a:xfrm>
              <a:off x="4100701" y="1375642"/>
              <a:ext cx="510205" cy="346888"/>
            </a:xfrm>
            <a:prstGeom prst="rect">
              <a:avLst/>
            </a:prstGeom>
          </p:spPr>
        </p:pic>
        <p:pic>
          <p:nvPicPr>
            <p:cNvPr id="64" name="Picture 63">
              <a:extLst>
                <a:ext uri="{FF2B5EF4-FFF2-40B4-BE49-F238E27FC236}">
                  <a16:creationId xmlns:a16="http://schemas.microsoft.com/office/drawing/2014/main" id="{E915B573-A378-18B4-298A-2E4AE9612906}"/>
                </a:ext>
              </a:extLst>
            </p:cNvPr>
            <p:cNvPicPr>
              <a:picLocks noChangeAspect="1"/>
            </p:cNvPicPr>
            <p:nvPr/>
          </p:nvPicPr>
          <p:blipFill>
            <a:blip r:embed="rId2">
              <a:duotone>
                <a:schemeClr val="accent6">
                  <a:shade val="45000"/>
                  <a:satMod val="135000"/>
                </a:schemeClr>
                <a:prstClr val="white"/>
              </a:duotone>
            </a:blip>
            <a:stretch>
              <a:fillRect/>
            </a:stretch>
          </p:blipFill>
          <p:spPr>
            <a:xfrm>
              <a:off x="4252010" y="1272896"/>
              <a:ext cx="510205" cy="346888"/>
            </a:xfrm>
            <a:prstGeom prst="rect">
              <a:avLst/>
            </a:prstGeom>
          </p:spPr>
        </p:pic>
      </p:grpSp>
      <p:pic>
        <p:nvPicPr>
          <p:cNvPr id="65" name="Picture 64">
            <a:extLst>
              <a:ext uri="{FF2B5EF4-FFF2-40B4-BE49-F238E27FC236}">
                <a16:creationId xmlns:a16="http://schemas.microsoft.com/office/drawing/2014/main" id="{402877CE-ED0E-D5A8-8F7D-373A550B7E06}"/>
              </a:ext>
            </a:extLst>
          </p:cNvPr>
          <p:cNvPicPr>
            <a:picLocks noChangeAspect="1"/>
          </p:cNvPicPr>
          <p:nvPr/>
        </p:nvPicPr>
        <p:blipFill>
          <a:blip r:embed="rId2"/>
          <a:stretch>
            <a:fillRect/>
          </a:stretch>
        </p:blipFill>
        <p:spPr>
          <a:xfrm>
            <a:off x="4980582" y="1574981"/>
            <a:ext cx="510205" cy="346887"/>
          </a:xfrm>
          <a:prstGeom prst="rect">
            <a:avLst/>
          </a:prstGeom>
        </p:spPr>
      </p:pic>
      <p:sp>
        <p:nvSpPr>
          <p:cNvPr id="66" name="TextBox 65">
            <a:extLst>
              <a:ext uri="{FF2B5EF4-FFF2-40B4-BE49-F238E27FC236}">
                <a16:creationId xmlns:a16="http://schemas.microsoft.com/office/drawing/2014/main" id="{98DC9D3D-32EC-4237-8D10-09A4D6AF2516}"/>
              </a:ext>
            </a:extLst>
          </p:cNvPr>
          <p:cNvSpPr txBox="1"/>
          <p:nvPr/>
        </p:nvSpPr>
        <p:spPr>
          <a:xfrm>
            <a:off x="3833375" y="2086988"/>
            <a:ext cx="941814" cy="169405"/>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2 Target Teams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67" name="TextBox 66">
            <a:extLst>
              <a:ext uri="{FF2B5EF4-FFF2-40B4-BE49-F238E27FC236}">
                <a16:creationId xmlns:a16="http://schemas.microsoft.com/office/drawing/2014/main" id="{6FD2F58C-D4E3-47C6-D263-11F23814BF03}"/>
              </a:ext>
            </a:extLst>
          </p:cNvPr>
          <p:cNvSpPr txBox="1"/>
          <p:nvPr/>
        </p:nvSpPr>
        <p:spPr>
          <a:xfrm>
            <a:off x="4700727" y="2007677"/>
            <a:ext cx="1106323" cy="294926"/>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1 Control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Arial"/>
                <a:ea typeface="+mn-ea"/>
                <a:cs typeface="+mn-cs"/>
              </a:rPr>
              <a:t>(Role Model SRE Team)</a:t>
            </a:r>
          </a:p>
        </p:txBody>
      </p:sp>
      <p:grpSp>
        <p:nvGrpSpPr>
          <p:cNvPr id="68" name="Group 67">
            <a:extLst>
              <a:ext uri="{FF2B5EF4-FFF2-40B4-BE49-F238E27FC236}">
                <a16:creationId xmlns:a16="http://schemas.microsoft.com/office/drawing/2014/main" id="{EED0C668-4BF8-4BF0-6A92-7FADB4B213B4}"/>
              </a:ext>
            </a:extLst>
          </p:cNvPr>
          <p:cNvGrpSpPr/>
          <p:nvPr/>
        </p:nvGrpSpPr>
        <p:grpSpPr>
          <a:xfrm>
            <a:off x="5937162" y="908711"/>
            <a:ext cx="316275" cy="1867942"/>
            <a:chOff x="5937162" y="925649"/>
            <a:chExt cx="316275" cy="1867942"/>
          </a:xfrm>
          <a:solidFill>
            <a:srgbClr val="3B64DB"/>
          </a:solidFill>
        </p:grpSpPr>
        <p:sp>
          <p:nvSpPr>
            <p:cNvPr id="69" name="Rectangle: Rounded Corners 68">
              <a:extLst>
                <a:ext uri="{FF2B5EF4-FFF2-40B4-BE49-F238E27FC236}">
                  <a16:creationId xmlns:a16="http://schemas.microsoft.com/office/drawing/2014/main" id="{69A6768C-FB5B-FF28-B3E4-8C05C867181C}"/>
                </a:ext>
              </a:extLst>
            </p:cNvPr>
            <p:cNvSpPr/>
            <p:nvPr/>
          </p:nvSpPr>
          <p:spPr>
            <a:xfrm>
              <a:off x="5937162" y="925649"/>
              <a:ext cx="316275" cy="18679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Arial"/>
                <a:ea typeface="+mn-ea"/>
                <a:cs typeface="+mn-cs"/>
              </a:endParaRPr>
            </a:p>
          </p:txBody>
        </p:sp>
        <p:sp>
          <p:nvSpPr>
            <p:cNvPr id="70" name="TextBox 69">
              <a:extLst>
                <a:ext uri="{FF2B5EF4-FFF2-40B4-BE49-F238E27FC236}">
                  <a16:creationId xmlns:a16="http://schemas.microsoft.com/office/drawing/2014/main" id="{AEEDDF32-DA9D-0CE2-9E5A-B3043E22D2CB}"/>
                </a:ext>
              </a:extLst>
            </p:cNvPr>
            <p:cNvSpPr txBox="1"/>
            <p:nvPr/>
          </p:nvSpPr>
          <p:spPr>
            <a:xfrm rot="16200000">
              <a:off x="5394288" y="1751139"/>
              <a:ext cx="1406388" cy="238904"/>
            </a:xfrm>
            <a:prstGeom prst="rect">
              <a:avLst/>
            </a:prstGeom>
            <a:grpFill/>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Calibri" panose="020F0502020204030204" pitchFamily="34" charset="0"/>
                </a:rPr>
                <a:t>Horizon 1</a:t>
              </a:r>
            </a:p>
          </p:txBody>
        </p:sp>
      </p:grpSp>
      <p:sp>
        <p:nvSpPr>
          <p:cNvPr id="71" name="Rectangle: Rounded Corners 70">
            <a:extLst>
              <a:ext uri="{FF2B5EF4-FFF2-40B4-BE49-F238E27FC236}">
                <a16:creationId xmlns:a16="http://schemas.microsoft.com/office/drawing/2014/main" id="{719D802D-919D-D0F8-F3E7-E18B59D56E48}"/>
              </a:ext>
            </a:extLst>
          </p:cNvPr>
          <p:cNvSpPr/>
          <p:nvPr/>
        </p:nvSpPr>
        <p:spPr>
          <a:xfrm>
            <a:off x="8559800" y="1261300"/>
            <a:ext cx="3468910" cy="1422771"/>
          </a:xfrm>
          <a:prstGeom prst="roundRect">
            <a:avLst>
              <a:gd name="adj" fmla="val 7736"/>
            </a:avLst>
          </a:prstGeom>
          <a:solidFill>
            <a:srgbClr val="F2F2F2"/>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45720" rIns="36000" bIns="4572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How</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was this rolled out? – Trainings, reinforcement activities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What</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were the prior roles / skill sets of the members - skill maturity at start vs now</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What</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inefficiencies were taken off the table right away?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What</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additional training is available for skill gaps?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What </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aids cross-team collaboration?  Are there SRE-specific values, rituals followed?</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Who</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are the identified SRE leaders to become SRE champions?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Who</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are the stakeholders outside of the teams and their degree of involvement?</a:t>
            </a:r>
            <a:endParaRPr kumimoji="0" lang="en-IN" sz="1050" b="0" i="0" u="none" strike="noStrike" kern="1200" cap="none" spc="0" normalizeH="0" baseline="0" noProof="0">
              <a:ln>
                <a:noFill/>
              </a:ln>
              <a:solidFill>
                <a:srgbClr val="070F26">
                  <a:lumMod val="75000"/>
                  <a:lumOff val="25000"/>
                </a:srgbClr>
              </a:solidFill>
              <a:effectLst/>
              <a:uLnTx/>
              <a:uFillTx/>
              <a:latin typeface="Arial"/>
              <a:ea typeface="+mn-ea"/>
              <a:cs typeface="+mn-cs"/>
            </a:endParaRPr>
          </a:p>
        </p:txBody>
      </p:sp>
      <p:sp>
        <p:nvSpPr>
          <p:cNvPr id="72" name="TextBox 71">
            <a:extLst>
              <a:ext uri="{FF2B5EF4-FFF2-40B4-BE49-F238E27FC236}">
                <a16:creationId xmlns:a16="http://schemas.microsoft.com/office/drawing/2014/main" id="{73F6C424-FAED-576E-437D-0534831920B2}"/>
              </a:ext>
            </a:extLst>
          </p:cNvPr>
          <p:cNvSpPr txBox="1"/>
          <p:nvPr/>
        </p:nvSpPr>
        <p:spPr>
          <a:xfrm>
            <a:off x="8877459" y="975418"/>
            <a:ext cx="3110203" cy="281901"/>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000000"/>
                </a:solidFill>
                <a:effectLst/>
                <a:uLnTx/>
                <a:uFillTx/>
                <a:latin typeface="Arial"/>
                <a:ea typeface="+mn-ea"/>
                <a:cs typeface="+mn-cs"/>
              </a:rPr>
              <a:t>Comparative assessment of all 3 teams to understand what is working for them &amp; identify gaps</a:t>
            </a:r>
          </a:p>
        </p:txBody>
      </p:sp>
      <p:sp>
        <p:nvSpPr>
          <p:cNvPr id="73" name="TextBox 72">
            <a:extLst>
              <a:ext uri="{FF2B5EF4-FFF2-40B4-BE49-F238E27FC236}">
                <a16:creationId xmlns:a16="http://schemas.microsoft.com/office/drawing/2014/main" id="{B56F758A-6C32-21B0-2119-06A5EE584964}"/>
              </a:ext>
            </a:extLst>
          </p:cNvPr>
          <p:cNvSpPr txBox="1"/>
          <p:nvPr/>
        </p:nvSpPr>
        <p:spPr>
          <a:xfrm>
            <a:off x="10780592" y="2723003"/>
            <a:ext cx="10823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5B96">
                    <a:lumMod val="75000"/>
                  </a:srgbClr>
                </a:solidFill>
                <a:effectLst/>
                <a:uLnTx/>
                <a:uFillTx/>
                <a:latin typeface="Arial"/>
                <a:ea typeface="+mn-ea"/>
                <a:cs typeface="+mn-cs"/>
              </a:rPr>
              <a:t>Develop POVs &amp; Roadmap</a:t>
            </a:r>
            <a:endParaRPr kumimoji="0" lang="en-IN" sz="1050" b="0" i="1" u="none" strike="noStrike" kern="1200" cap="none" spc="0" normalizeH="0" baseline="0" noProof="0">
              <a:ln>
                <a:noFill/>
              </a:ln>
              <a:solidFill>
                <a:srgbClr val="005B96">
                  <a:lumMod val="75000"/>
                </a:srgbClr>
              </a:solidFill>
              <a:effectLst/>
              <a:uLnTx/>
              <a:uFillTx/>
              <a:latin typeface="Arial"/>
              <a:ea typeface="+mn-ea"/>
              <a:cs typeface="+mn-cs"/>
            </a:endParaRPr>
          </a:p>
        </p:txBody>
      </p:sp>
      <p:sp>
        <p:nvSpPr>
          <p:cNvPr id="74" name="Rectangle 73">
            <a:extLst>
              <a:ext uri="{FF2B5EF4-FFF2-40B4-BE49-F238E27FC236}">
                <a16:creationId xmlns:a16="http://schemas.microsoft.com/office/drawing/2014/main" id="{3001A7C2-394F-97AC-0309-C582F6DD32B8}"/>
              </a:ext>
            </a:extLst>
          </p:cNvPr>
          <p:cNvSpPr/>
          <p:nvPr/>
        </p:nvSpPr>
        <p:spPr>
          <a:xfrm>
            <a:off x="9947911" y="3301907"/>
            <a:ext cx="1577981" cy="1125265"/>
          </a:xfrm>
          <a:prstGeom prst="rect">
            <a:avLst/>
          </a:prstGeom>
          <a:solidFill>
            <a:srgbClr val="E4EAFA"/>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75" name="Rectangle 74">
            <a:extLst>
              <a:ext uri="{FF2B5EF4-FFF2-40B4-BE49-F238E27FC236}">
                <a16:creationId xmlns:a16="http://schemas.microsoft.com/office/drawing/2014/main" id="{97DBE748-67B8-40F4-B330-1D447922435D}"/>
              </a:ext>
            </a:extLst>
          </p:cNvPr>
          <p:cNvSpPr/>
          <p:nvPr/>
        </p:nvSpPr>
        <p:spPr>
          <a:xfrm>
            <a:off x="9879652" y="3252582"/>
            <a:ext cx="1577981" cy="1125265"/>
          </a:xfrm>
          <a:prstGeom prst="rect">
            <a:avLst/>
          </a:prstGeom>
          <a:solidFill>
            <a:srgbClr val="E4EAFA"/>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6425DC28-9FC1-613D-26B9-EC5B996CB958}"/>
              </a:ext>
            </a:extLst>
          </p:cNvPr>
          <p:cNvSpPr/>
          <p:nvPr/>
        </p:nvSpPr>
        <p:spPr>
          <a:xfrm>
            <a:off x="9811392" y="3203258"/>
            <a:ext cx="1577981" cy="1125265"/>
          </a:xfrm>
          <a:prstGeom prst="rect">
            <a:avLst/>
          </a:prstGeom>
          <a:solidFill>
            <a:srgbClr val="E4EAFA"/>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77" name="TextBox 76">
            <a:extLst>
              <a:ext uri="{FF2B5EF4-FFF2-40B4-BE49-F238E27FC236}">
                <a16:creationId xmlns:a16="http://schemas.microsoft.com/office/drawing/2014/main" id="{1F2B4554-DF7C-8F49-03F2-C3413BB23B68}"/>
              </a:ext>
            </a:extLst>
          </p:cNvPr>
          <p:cNvSpPr txBox="1"/>
          <p:nvPr/>
        </p:nvSpPr>
        <p:spPr>
          <a:xfrm>
            <a:off x="9407490" y="3398124"/>
            <a:ext cx="2050143" cy="784830"/>
          </a:xfrm>
          <a:prstGeom prst="rect">
            <a:avLst/>
          </a:prstGeom>
          <a:noFill/>
        </p:spPr>
        <p:txBody>
          <a:bodyPr wrap="square">
            <a:spAutoFit/>
          </a:bodyPr>
          <a:lstStyle/>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What</a:t>
            </a:r>
            <a:r>
              <a:rPr kumimoji="0" lang="en-US" sz="900" b="0" i="0" u="none" strike="noStrike" kern="1200" cap="none" spc="0" normalizeH="0" baseline="0" noProof="0">
                <a:ln>
                  <a:noFill/>
                </a:ln>
                <a:solidFill>
                  <a:srgbClr val="000000"/>
                </a:solidFill>
                <a:effectLst/>
                <a:uLnTx/>
                <a:uFillTx/>
                <a:latin typeface="Arial"/>
                <a:ea typeface="+mn-ea"/>
                <a:cs typeface="+mn-cs"/>
              </a:rPr>
              <a:t> we “know”</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What</a:t>
            </a:r>
            <a:r>
              <a:rPr kumimoji="0" lang="en-US" sz="900" b="0" i="0" u="none" strike="noStrike" kern="1200" cap="none" spc="0" normalizeH="0" baseline="0" noProof="0">
                <a:ln>
                  <a:noFill/>
                </a:ln>
                <a:solidFill>
                  <a:srgbClr val="000000"/>
                </a:solidFill>
                <a:effectLst/>
                <a:uLnTx/>
                <a:uFillTx/>
                <a:latin typeface="Arial"/>
                <a:ea typeface="+mn-ea"/>
                <a:cs typeface="+mn-cs"/>
              </a:rPr>
              <a:t> needs to be done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Why, When and How </a:t>
            </a:r>
            <a:r>
              <a:rPr kumimoji="0" lang="en-US" sz="900" b="0" i="0" u="none" strike="noStrike" kern="1200" cap="none" spc="0" normalizeH="0" baseline="0" noProof="0">
                <a:ln>
                  <a:noFill/>
                </a:ln>
                <a:solidFill>
                  <a:srgbClr val="000000"/>
                </a:solidFill>
                <a:effectLst/>
                <a:uLnTx/>
                <a:uFillTx/>
                <a:latin typeface="Arial"/>
                <a:ea typeface="+mn-ea"/>
                <a:cs typeface="+mn-cs"/>
              </a:rPr>
              <a:t>it needs to be done </a:t>
            </a:r>
            <a:endParaRPr kumimoji="0" lang="en-IN" sz="900" b="0" i="0" u="none" strike="noStrike" kern="1200" cap="none" spc="0" normalizeH="0" baseline="0" noProof="0">
              <a:ln>
                <a:noFill/>
              </a:ln>
              <a:solidFill>
                <a:srgbClr val="000000"/>
              </a:solidFill>
              <a:effectLst/>
              <a:uLnTx/>
              <a:uFillTx/>
              <a:latin typeface="Arial"/>
              <a:ea typeface="+mn-ea"/>
              <a:cs typeface="+mn-cs"/>
            </a:endParaRPr>
          </a:p>
        </p:txBody>
      </p:sp>
      <p:sp>
        <p:nvSpPr>
          <p:cNvPr id="78" name="Arrow: Right 77">
            <a:extLst>
              <a:ext uri="{FF2B5EF4-FFF2-40B4-BE49-F238E27FC236}">
                <a16:creationId xmlns:a16="http://schemas.microsoft.com/office/drawing/2014/main" id="{92280C71-8969-1B21-142B-C0FB8B0B6EFA}"/>
              </a:ext>
            </a:extLst>
          </p:cNvPr>
          <p:cNvSpPr/>
          <p:nvPr/>
        </p:nvSpPr>
        <p:spPr>
          <a:xfrm rot="5400000">
            <a:off x="10449946" y="2825554"/>
            <a:ext cx="318917" cy="254992"/>
          </a:xfrm>
          <a:prstGeom prst="right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79" name="Rectangle: Rounded Corners 78">
            <a:extLst>
              <a:ext uri="{FF2B5EF4-FFF2-40B4-BE49-F238E27FC236}">
                <a16:creationId xmlns:a16="http://schemas.microsoft.com/office/drawing/2014/main" id="{853A3B3F-E86D-75F5-4288-F5A00CDF7D8F}"/>
              </a:ext>
            </a:extLst>
          </p:cNvPr>
          <p:cNvSpPr/>
          <p:nvPr/>
        </p:nvSpPr>
        <p:spPr>
          <a:xfrm>
            <a:off x="8326948" y="4551484"/>
            <a:ext cx="3736891" cy="1862768"/>
          </a:xfrm>
          <a:prstGeom prst="roundRect">
            <a:avLst>
              <a:gd name="adj" fmla="val 0"/>
            </a:avLst>
          </a:prstGeom>
          <a:solidFill>
            <a:schemeClr val="accent2">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80" name="Group 79">
            <a:extLst>
              <a:ext uri="{FF2B5EF4-FFF2-40B4-BE49-F238E27FC236}">
                <a16:creationId xmlns:a16="http://schemas.microsoft.com/office/drawing/2014/main" id="{8FC1157F-AA1E-8C11-33A0-43D26ABDA80B}"/>
              </a:ext>
            </a:extLst>
          </p:cNvPr>
          <p:cNvGrpSpPr/>
          <p:nvPr/>
        </p:nvGrpSpPr>
        <p:grpSpPr>
          <a:xfrm>
            <a:off x="11778475" y="4558156"/>
            <a:ext cx="316275" cy="1867942"/>
            <a:chOff x="11768887" y="4535801"/>
            <a:chExt cx="316275" cy="1867942"/>
          </a:xfrm>
        </p:grpSpPr>
        <p:sp>
          <p:nvSpPr>
            <p:cNvPr id="81" name="Rectangle: Rounded Corners 80">
              <a:extLst>
                <a:ext uri="{FF2B5EF4-FFF2-40B4-BE49-F238E27FC236}">
                  <a16:creationId xmlns:a16="http://schemas.microsoft.com/office/drawing/2014/main" id="{C5C4E78E-C034-C21F-8688-122FDB3C69F3}"/>
                </a:ext>
              </a:extLst>
            </p:cNvPr>
            <p:cNvSpPr/>
            <p:nvPr/>
          </p:nvSpPr>
          <p:spPr>
            <a:xfrm>
              <a:off x="11768887" y="4535801"/>
              <a:ext cx="316275" cy="186794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82" name="TextBox 81">
              <a:extLst>
                <a:ext uri="{FF2B5EF4-FFF2-40B4-BE49-F238E27FC236}">
                  <a16:creationId xmlns:a16="http://schemas.microsoft.com/office/drawing/2014/main" id="{4DE42925-1610-1796-54F1-B80AAEF642E3}"/>
                </a:ext>
              </a:extLst>
            </p:cNvPr>
            <p:cNvSpPr txBox="1"/>
            <p:nvPr/>
          </p:nvSpPr>
          <p:spPr>
            <a:xfrm rot="5400000">
              <a:off x="11174757" y="5332259"/>
              <a:ext cx="1448083" cy="259823"/>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Calibri" panose="020F0502020204030204" pitchFamily="34" charset="0"/>
                </a:rPr>
                <a:t>Horizon 2</a:t>
              </a:r>
            </a:p>
          </p:txBody>
        </p:sp>
      </p:grpSp>
      <p:sp>
        <p:nvSpPr>
          <p:cNvPr id="83" name="Arrow: Right 82">
            <a:extLst>
              <a:ext uri="{FF2B5EF4-FFF2-40B4-BE49-F238E27FC236}">
                <a16:creationId xmlns:a16="http://schemas.microsoft.com/office/drawing/2014/main" id="{4226D03D-A401-AE4E-2E30-4829ECE90C9F}"/>
              </a:ext>
            </a:extLst>
          </p:cNvPr>
          <p:cNvSpPr/>
          <p:nvPr/>
        </p:nvSpPr>
        <p:spPr>
          <a:xfrm rot="5400000">
            <a:off x="10435172" y="4777236"/>
            <a:ext cx="1140940" cy="498749"/>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84" name="TextBox 83">
            <a:extLst>
              <a:ext uri="{FF2B5EF4-FFF2-40B4-BE49-F238E27FC236}">
                <a16:creationId xmlns:a16="http://schemas.microsoft.com/office/drawing/2014/main" id="{48DF8590-CDBB-5A34-9904-18EED4DEFC15}"/>
              </a:ext>
            </a:extLst>
          </p:cNvPr>
          <p:cNvSpPr txBox="1"/>
          <p:nvPr/>
        </p:nvSpPr>
        <p:spPr>
          <a:xfrm>
            <a:off x="10631517" y="4757202"/>
            <a:ext cx="75785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5B96">
                    <a:lumMod val="75000"/>
                  </a:srgbClr>
                </a:solidFill>
                <a:effectLst/>
                <a:uLnTx/>
                <a:uFillTx/>
                <a:latin typeface="Arial"/>
                <a:ea typeface="+mn-ea"/>
                <a:cs typeface="+mn-cs"/>
              </a:rPr>
              <a:t>Implement POVs</a:t>
            </a:r>
            <a:endParaRPr kumimoji="0" lang="en-IN" sz="900" b="0" i="1" u="none" strike="noStrike" kern="1200" cap="none" spc="0" normalizeH="0" baseline="0" noProof="0">
              <a:ln>
                <a:noFill/>
              </a:ln>
              <a:solidFill>
                <a:srgbClr val="005B96">
                  <a:lumMod val="75000"/>
                </a:srgbClr>
              </a:solidFill>
              <a:effectLst/>
              <a:uLnTx/>
              <a:uFillTx/>
              <a:latin typeface="Arial"/>
              <a:ea typeface="+mn-ea"/>
              <a:cs typeface="+mn-cs"/>
            </a:endParaRPr>
          </a:p>
        </p:txBody>
      </p:sp>
      <p:sp>
        <p:nvSpPr>
          <p:cNvPr id="85" name="Arrow: Right 84">
            <a:extLst>
              <a:ext uri="{FF2B5EF4-FFF2-40B4-BE49-F238E27FC236}">
                <a16:creationId xmlns:a16="http://schemas.microsoft.com/office/drawing/2014/main" id="{2DE28166-B4F2-E7B7-823D-22C7C43C9649}"/>
              </a:ext>
            </a:extLst>
          </p:cNvPr>
          <p:cNvSpPr/>
          <p:nvPr/>
        </p:nvSpPr>
        <p:spPr>
          <a:xfrm rot="5400000">
            <a:off x="9840344" y="4552670"/>
            <a:ext cx="612268" cy="419208"/>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86" name="TextBox 85">
            <a:extLst>
              <a:ext uri="{FF2B5EF4-FFF2-40B4-BE49-F238E27FC236}">
                <a16:creationId xmlns:a16="http://schemas.microsoft.com/office/drawing/2014/main" id="{A3AA4BC1-2270-0B5B-9033-D1FC9E5834C7}"/>
              </a:ext>
            </a:extLst>
          </p:cNvPr>
          <p:cNvSpPr txBox="1"/>
          <p:nvPr/>
        </p:nvSpPr>
        <p:spPr>
          <a:xfrm>
            <a:off x="9579126" y="4495732"/>
            <a:ext cx="114623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5B96">
                    <a:lumMod val="75000"/>
                  </a:srgbClr>
                </a:solidFill>
                <a:effectLst/>
                <a:uLnTx/>
                <a:uFillTx/>
                <a:latin typeface="Arial"/>
                <a:ea typeface="+mn-ea"/>
                <a:cs typeface="+mn-cs"/>
              </a:rPr>
              <a:t>Socialize POVs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5B96">
                    <a:lumMod val="75000"/>
                  </a:srgbClr>
                </a:solidFill>
                <a:effectLst/>
                <a:uLnTx/>
                <a:uFillTx/>
                <a:latin typeface="Arial"/>
                <a:ea typeface="+mn-ea"/>
                <a:cs typeface="+mn-cs"/>
              </a:rPr>
              <a:t>(Show &amp; Tell)</a:t>
            </a:r>
            <a:endParaRPr kumimoji="0" lang="en-IN" sz="1000" b="0" i="1" u="none" strike="noStrike" kern="1200" cap="none" spc="0" normalizeH="0" baseline="0" noProof="0">
              <a:ln>
                <a:noFill/>
              </a:ln>
              <a:solidFill>
                <a:srgbClr val="005B96">
                  <a:lumMod val="75000"/>
                </a:srgbClr>
              </a:solidFill>
              <a:effectLst/>
              <a:uLnTx/>
              <a:uFillTx/>
              <a:latin typeface="Arial"/>
              <a:ea typeface="+mn-ea"/>
              <a:cs typeface="+mn-cs"/>
            </a:endParaRPr>
          </a:p>
        </p:txBody>
      </p:sp>
      <p:sp>
        <p:nvSpPr>
          <p:cNvPr id="87" name="Rectangle: Rounded Corners 86">
            <a:extLst>
              <a:ext uri="{FF2B5EF4-FFF2-40B4-BE49-F238E27FC236}">
                <a16:creationId xmlns:a16="http://schemas.microsoft.com/office/drawing/2014/main" id="{768ADA8A-FF3F-9211-3FE5-2C88A3E937A4}"/>
              </a:ext>
            </a:extLst>
          </p:cNvPr>
          <p:cNvSpPr/>
          <p:nvPr/>
        </p:nvSpPr>
        <p:spPr>
          <a:xfrm>
            <a:off x="9705645" y="5145475"/>
            <a:ext cx="757855" cy="3656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Wider Customer </a:t>
            </a:r>
            <a:endParaRPr kumimoji="0" lang="en-IN" sz="1000" b="0" i="0" u="none" strike="noStrike" kern="1200" cap="none" spc="0" normalizeH="0" baseline="0" noProof="0">
              <a:ln>
                <a:noFill/>
              </a:ln>
              <a:solidFill>
                <a:srgbClr val="FFFFFF"/>
              </a:solidFill>
              <a:effectLst/>
              <a:uLnTx/>
              <a:uFillTx/>
              <a:latin typeface="Arial"/>
              <a:ea typeface="+mn-ea"/>
              <a:cs typeface="+mn-cs"/>
            </a:endParaRPr>
          </a:p>
        </p:txBody>
      </p:sp>
      <p:sp>
        <p:nvSpPr>
          <p:cNvPr id="88" name="TextBox 87">
            <a:extLst>
              <a:ext uri="{FF2B5EF4-FFF2-40B4-BE49-F238E27FC236}">
                <a16:creationId xmlns:a16="http://schemas.microsoft.com/office/drawing/2014/main" id="{96F8B17F-1BA1-8A6A-83A6-1B917FFCB344}"/>
              </a:ext>
            </a:extLst>
          </p:cNvPr>
          <p:cNvSpPr txBox="1"/>
          <p:nvPr/>
        </p:nvSpPr>
        <p:spPr>
          <a:xfrm>
            <a:off x="9044061" y="3921798"/>
            <a:ext cx="779960"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5B96">
                    <a:lumMod val="75000"/>
                  </a:srgbClr>
                </a:solidFill>
                <a:effectLst/>
                <a:uLnTx/>
                <a:uFillTx/>
                <a:latin typeface="Arial"/>
                <a:ea typeface="+mn-ea"/>
                <a:cs typeface="+mn-cs"/>
              </a:rPr>
              <a:t>Receive, Discuss, &amp; Refine</a:t>
            </a:r>
            <a:endParaRPr kumimoji="0" lang="en-IN" sz="1050" b="0" i="1" u="none" strike="noStrike" kern="1200" cap="none" spc="0" normalizeH="0" baseline="0" noProof="0">
              <a:ln>
                <a:noFill/>
              </a:ln>
              <a:solidFill>
                <a:srgbClr val="005B96">
                  <a:lumMod val="75000"/>
                </a:srgbClr>
              </a:solidFill>
              <a:effectLst/>
              <a:uLnTx/>
              <a:uFillTx/>
              <a:latin typeface="Arial"/>
              <a:ea typeface="+mn-ea"/>
              <a:cs typeface="+mn-cs"/>
            </a:endParaRPr>
          </a:p>
        </p:txBody>
      </p:sp>
      <p:cxnSp>
        <p:nvCxnSpPr>
          <p:cNvPr id="89" name="Connector: Elbow 88">
            <a:extLst>
              <a:ext uri="{FF2B5EF4-FFF2-40B4-BE49-F238E27FC236}">
                <a16:creationId xmlns:a16="http://schemas.microsoft.com/office/drawing/2014/main" id="{555D4DB5-489F-270F-0C66-BA8C418D3A6D}"/>
              </a:ext>
            </a:extLst>
          </p:cNvPr>
          <p:cNvCxnSpPr>
            <a:cxnSpLocks/>
            <a:stCxn id="87" idx="1"/>
          </p:cNvCxnSpPr>
          <p:nvPr/>
        </p:nvCxnSpPr>
        <p:spPr>
          <a:xfrm rot="10800000" flipH="1">
            <a:off x="9705645" y="3542180"/>
            <a:ext cx="89952" cy="1786118"/>
          </a:xfrm>
          <a:prstGeom prst="bentConnector4">
            <a:avLst>
              <a:gd name="adj1" fmla="val -745166"/>
              <a:gd name="adj2" fmla="val 99307"/>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E35523E0-FCAF-5F8D-FD07-67DCB2AD3983}"/>
              </a:ext>
            </a:extLst>
          </p:cNvPr>
          <p:cNvSpPr/>
          <p:nvPr/>
        </p:nvSpPr>
        <p:spPr>
          <a:xfrm>
            <a:off x="6635550" y="1271414"/>
            <a:ext cx="1247673" cy="1422771"/>
          </a:xfrm>
          <a:prstGeom prst="roundRect">
            <a:avLst>
              <a:gd name="adj" fmla="val 8915"/>
            </a:avLst>
          </a:prstGeom>
          <a:solidFill>
            <a:schemeClr val="bg1">
              <a:lumMod val="9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70F26">
                    <a:lumMod val="75000"/>
                    <a:lumOff val="25000"/>
                  </a:srgbClr>
                </a:solidFill>
                <a:effectLst/>
                <a:uLnTx/>
                <a:uFillTx/>
                <a:latin typeface="Arial"/>
                <a:ea typeface="+mn-ea"/>
                <a:cs typeface="+mn-cs"/>
              </a:rPr>
              <a:t>Ways of Collaboration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70F26">
                    <a:lumMod val="75000"/>
                    <a:lumOff val="25000"/>
                  </a:srgbClr>
                </a:solidFill>
                <a:effectLst/>
                <a:uLnTx/>
                <a:uFillTx/>
                <a:latin typeface="Arial"/>
                <a:ea typeface="+mn-ea"/>
                <a:cs typeface="+mn-cs"/>
              </a:rPr>
              <a:t>Decision Making</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70F26">
                    <a:lumMod val="75000"/>
                    <a:lumOff val="25000"/>
                  </a:srgbClr>
                </a:solidFill>
                <a:effectLst/>
                <a:uLnTx/>
                <a:uFillTx/>
                <a:latin typeface="Arial"/>
                <a:ea typeface="+mn-ea"/>
                <a:cs typeface="+mn-cs"/>
              </a:rPr>
              <a:t>Guiding principles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70F26">
                    <a:lumMod val="75000"/>
                    <a:lumOff val="25000"/>
                  </a:srgbClr>
                </a:solidFill>
                <a:effectLst/>
                <a:uLnTx/>
                <a:uFillTx/>
                <a:latin typeface="Arial"/>
                <a:ea typeface="+mn-ea"/>
                <a:cs typeface="+mn-cs"/>
              </a:rPr>
              <a:t>Agree on success metrics to be tracked</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70F26">
                    <a:lumMod val="75000"/>
                    <a:lumOff val="25000"/>
                  </a:srgbClr>
                </a:solidFill>
                <a:effectLst/>
                <a:uLnTx/>
                <a:uFillTx/>
                <a:latin typeface="Arial"/>
                <a:ea typeface="+mn-ea"/>
                <a:cs typeface="+mn-cs"/>
              </a:rPr>
              <a:t>Baseline the selected metrics</a:t>
            </a:r>
            <a:endPar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endParaRPr>
          </a:p>
        </p:txBody>
      </p:sp>
      <p:sp>
        <p:nvSpPr>
          <p:cNvPr id="91" name="Rectangle: Rounded Corners 90">
            <a:extLst>
              <a:ext uri="{FF2B5EF4-FFF2-40B4-BE49-F238E27FC236}">
                <a16:creationId xmlns:a16="http://schemas.microsoft.com/office/drawing/2014/main" id="{59D329BC-D885-FE4E-8600-AAA8D037D656}"/>
              </a:ext>
            </a:extLst>
          </p:cNvPr>
          <p:cNvSpPr/>
          <p:nvPr/>
        </p:nvSpPr>
        <p:spPr>
          <a:xfrm>
            <a:off x="276234" y="4551483"/>
            <a:ext cx="8045111" cy="1862767"/>
          </a:xfrm>
          <a:prstGeom prst="roundRect">
            <a:avLst>
              <a:gd name="adj" fmla="val 0"/>
            </a:avLst>
          </a:prstGeom>
          <a:solidFill>
            <a:schemeClr val="accent5">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92" name="TextBox 91">
            <a:extLst>
              <a:ext uri="{FF2B5EF4-FFF2-40B4-BE49-F238E27FC236}">
                <a16:creationId xmlns:a16="http://schemas.microsoft.com/office/drawing/2014/main" id="{5DC7C066-B3EA-6E42-CFED-F57411AD7008}"/>
              </a:ext>
            </a:extLst>
          </p:cNvPr>
          <p:cNvSpPr txBox="1"/>
          <p:nvPr/>
        </p:nvSpPr>
        <p:spPr>
          <a:xfrm>
            <a:off x="4482342" y="5606533"/>
            <a:ext cx="2132322" cy="461665"/>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0000"/>
                </a:solidFill>
                <a:effectLst/>
                <a:uLnTx/>
                <a:uFillTx/>
                <a:latin typeface="Arial"/>
                <a:ea typeface="+mn-ea"/>
                <a:cs typeface="+mn-cs"/>
              </a:rPr>
              <a:t>SRE Embedded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0000"/>
                </a:solidFill>
                <a:effectLst/>
                <a:uLnTx/>
                <a:uFillTx/>
                <a:latin typeface="Arial"/>
                <a:ea typeface="+mn-ea"/>
                <a:cs typeface="+mn-cs"/>
              </a:rPr>
              <a:t>Reinforcement &amp; Continuous Improvement in progress</a:t>
            </a:r>
          </a:p>
        </p:txBody>
      </p:sp>
      <p:grpSp>
        <p:nvGrpSpPr>
          <p:cNvPr id="93" name="Group 92">
            <a:extLst>
              <a:ext uri="{FF2B5EF4-FFF2-40B4-BE49-F238E27FC236}">
                <a16:creationId xmlns:a16="http://schemas.microsoft.com/office/drawing/2014/main" id="{AFB4DC4B-172E-7CC7-0828-192027166CD5}"/>
              </a:ext>
            </a:extLst>
          </p:cNvPr>
          <p:cNvGrpSpPr/>
          <p:nvPr/>
        </p:nvGrpSpPr>
        <p:grpSpPr>
          <a:xfrm>
            <a:off x="6321651" y="4852302"/>
            <a:ext cx="1335266" cy="1454920"/>
            <a:chOff x="6275610" y="4827460"/>
            <a:chExt cx="1335266" cy="1454920"/>
          </a:xfrm>
        </p:grpSpPr>
        <p:pic>
          <p:nvPicPr>
            <p:cNvPr id="94" name="Graphic 93" descr="Crown with solid fill">
              <a:extLst>
                <a:ext uri="{FF2B5EF4-FFF2-40B4-BE49-F238E27FC236}">
                  <a16:creationId xmlns:a16="http://schemas.microsoft.com/office/drawing/2014/main" id="{D7A7F7E6-0188-F431-D45A-EB8C1BCEE6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6781" y="5231390"/>
              <a:ext cx="405166" cy="405166"/>
            </a:xfrm>
            <a:prstGeom prst="rect">
              <a:avLst/>
            </a:prstGeom>
          </p:spPr>
        </p:pic>
        <p:pic>
          <p:nvPicPr>
            <p:cNvPr id="95" name="Picture 94">
              <a:extLst>
                <a:ext uri="{FF2B5EF4-FFF2-40B4-BE49-F238E27FC236}">
                  <a16:creationId xmlns:a16="http://schemas.microsoft.com/office/drawing/2014/main" id="{358934AB-4EBE-87C7-83DF-2A66033BBCB8}"/>
                </a:ext>
              </a:extLst>
            </p:cNvPr>
            <p:cNvPicPr>
              <a:picLocks noChangeAspect="1"/>
            </p:cNvPicPr>
            <p:nvPr/>
          </p:nvPicPr>
          <p:blipFill>
            <a:blip r:embed="rId2"/>
            <a:stretch>
              <a:fillRect/>
            </a:stretch>
          </p:blipFill>
          <p:spPr>
            <a:xfrm>
              <a:off x="6275610" y="5561045"/>
              <a:ext cx="1060946" cy="721335"/>
            </a:xfrm>
            <a:prstGeom prst="rect">
              <a:avLst/>
            </a:prstGeom>
          </p:spPr>
        </p:pic>
        <p:pic>
          <p:nvPicPr>
            <p:cNvPr id="96" name="Picture 95">
              <a:extLst>
                <a:ext uri="{FF2B5EF4-FFF2-40B4-BE49-F238E27FC236}">
                  <a16:creationId xmlns:a16="http://schemas.microsoft.com/office/drawing/2014/main" id="{A3598C8D-DA34-96B6-CEE5-129CD538E8CF}"/>
                </a:ext>
              </a:extLst>
            </p:cNvPr>
            <p:cNvPicPr>
              <a:picLocks noChangeAspect="1"/>
            </p:cNvPicPr>
            <p:nvPr/>
          </p:nvPicPr>
          <p:blipFill>
            <a:blip r:embed="rId2"/>
            <a:stretch>
              <a:fillRect/>
            </a:stretch>
          </p:blipFill>
          <p:spPr>
            <a:xfrm>
              <a:off x="6549930" y="5210002"/>
              <a:ext cx="1060946" cy="721335"/>
            </a:xfrm>
            <a:prstGeom prst="rect">
              <a:avLst/>
            </a:prstGeom>
          </p:spPr>
        </p:pic>
        <p:pic>
          <p:nvPicPr>
            <p:cNvPr id="97" name="Graphic 96" descr="Crown with solid fill">
              <a:extLst>
                <a:ext uri="{FF2B5EF4-FFF2-40B4-BE49-F238E27FC236}">
                  <a16:creationId xmlns:a16="http://schemas.microsoft.com/office/drawing/2014/main" id="{047E35F5-732C-32C9-06CB-60E3A40824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4388" y="4827460"/>
              <a:ext cx="405166" cy="405166"/>
            </a:xfrm>
            <a:prstGeom prst="rect">
              <a:avLst/>
            </a:prstGeom>
          </p:spPr>
        </p:pic>
      </p:grpSp>
      <p:sp>
        <p:nvSpPr>
          <p:cNvPr id="98" name="Arrow: Right 97">
            <a:extLst>
              <a:ext uri="{FF2B5EF4-FFF2-40B4-BE49-F238E27FC236}">
                <a16:creationId xmlns:a16="http://schemas.microsoft.com/office/drawing/2014/main" id="{92DA19CA-DDB8-BB92-CAE6-7F74E3B07079}"/>
              </a:ext>
            </a:extLst>
          </p:cNvPr>
          <p:cNvSpPr/>
          <p:nvPr/>
        </p:nvSpPr>
        <p:spPr>
          <a:xfrm flipH="1">
            <a:off x="4341065" y="5107097"/>
            <a:ext cx="409826" cy="572857"/>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99" name="Rectangle 98">
            <a:extLst>
              <a:ext uri="{FF2B5EF4-FFF2-40B4-BE49-F238E27FC236}">
                <a16:creationId xmlns:a16="http://schemas.microsoft.com/office/drawing/2014/main" id="{D127625F-75AD-F3B2-5492-9729B517E5EA}"/>
              </a:ext>
            </a:extLst>
          </p:cNvPr>
          <p:cNvSpPr/>
          <p:nvPr/>
        </p:nvSpPr>
        <p:spPr>
          <a:xfrm>
            <a:off x="918982" y="4795990"/>
            <a:ext cx="753920" cy="494374"/>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00" name="Rectangle 99">
            <a:extLst>
              <a:ext uri="{FF2B5EF4-FFF2-40B4-BE49-F238E27FC236}">
                <a16:creationId xmlns:a16="http://schemas.microsoft.com/office/drawing/2014/main" id="{C4557E5A-6D45-8427-4CA6-205FFF852D95}"/>
              </a:ext>
            </a:extLst>
          </p:cNvPr>
          <p:cNvSpPr/>
          <p:nvPr/>
        </p:nvSpPr>
        <p:spPr>
          <a:xfrm>
            <a:off x="850723" y="4746665"/>
            <a:ext cx="753920" cy="494374"/>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01" name="Rectangle 100">
            <a:extLst>
              <a:ext uri="{FF2B5EF4-FFF2-40B4-BE49-F238E27FC236}">
                <a16:creationId xmlns:a16="http://schemas.microsoft.com/office/drawing/2014/main" id="{E59AF0B7-5590-2D3A-BAD9-F8BF7998F48F}"/>
              </a:ext>
            </a:extLst>
          </p:cNvPr>
          <p:cNvSpPr/>
          <p:nvPr/>
        </p:nvSpPr>
        <p:spPr>
          <a:xfrm>
            <a:off x="782463" y="4697341"/>
            <a:ext cx="753920" cy="494374"/>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02" name="TextBox 101">
            <a:extLst>
              <a:ext uri="{FF2B5EF4-FFF2-40B4-BE49-F238E27FC236}">
                <a16:creationId xmlns:a16="http://schemas.microsoft.com/office/drawing/2014/main" id="{2EF9FA50-8F46-7466-2872-8DA05C184589}"/>
              </a:ext>
            </a:extLst>
          </p:cNvPr>
          <p:cNvSpPr txBox="1"/>
          <p:nvPr/>
        </p:nvSpPr>
        <p:spPr>
          <a:xfrm>
            <a:off x="736133" y="4729977"/>
            <a:ext cx="868510"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CB5D">
                    <a:lumMod val="75000"/>
                  </a:srgbClr>
                </a:solidFill>
                <a:effectLst/>
                <a:uLnTx/>
                <a:uFillTx/>
                <a:latin typeface="Arial"/>
                <a:ea typeface="+mn-ea"/>
                <a:cs typeface="+mn-cs"/>
              </a:rPr>
              <a:t>Refined Playbook</a:t>
            </a:r>
            <a:endParaRPr kumimoji="0" lang="en-IN" sz="1050" b="1" i="1"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103" name="TextBox 102">
            <a:extLst>
              <a:ext uri="{FF2B5EF4-FFF2-40B4-BE49-F238E27FC236}">
                <a16:creationId xmlns:a16="http://schemas.microsoft.com/office/drawing/2014/main" id="{96E5E759-B165-C20F-DAC6-C0ECAB69096C}"/>
              </a:ext>
            </a:extLst>
          </p:cNvPr>
          <p:cNvSpPr txBox="1"/>
          <p:nvPr/>
        </p:nvSpPr>
        <p:spPr>
          <a:xfrm>
            <a:off x="544135" y="5463035"/>
            <a:ext cx="2033452" cy="538834"/>
          </a:xfrm>
          <a:prstGeom prst="rect">
            <a:avLst/>
          </a:prstGeom>
        </p:spPr>
        <p:txBody>
          <a:bodyPr vert="horz" wrap="square" lIns="0" tIns="0" rIns="0" bIns="0" rtlCol="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Templates for assessments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Implementation steps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Use Cases for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Ideal team structures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Training modules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Communication plan</a:t>
            </a:r>
            <a:endParaRPr kumimoji="0" lang="en-IN" sz="900" b="0" i="0" u="none" strike="noStrike" kern="1200" cap="none" spc="0" normalizeH="0" baseline="0" noProof="0">
              <a:ln>
                <a:noFill/>
              </a:ln>
              <a:solidFill>
                <a:srgbClr val="000000"/>
              </a:solidFill>
              <a:effectLst/>
              <a:uLnTx/>
              <a:uFillTx/>
              <a:latin typeface="Arial"/>
              <a:ea typeface="+mn-ea"/>
              <a:cs typeface="+mn-cs"/>
            </a:endParaRPr>
          </a:p>
        </p:txBody>
      </p:sp>
      <p:grpSp>
        <p:nvGrpSpPr>
          <p:cNvPr id="104" name="Group 103">
            <a:extLst>
              <a:ext uri="{FF2B5EF4-FFF2-40B4-BE49-F238E27FC236}">
                <a16:creationId xmlns:a16="http://schemas.microsoft.com/office/drawing/2014/main" id="{014C3942-778B-16C3-8E26-C40C3C84319B}"/>
              </a:ext>
            </a:extLst>
          </p:cNvPr>
          <p:cNvGrpSpPr/>
          <p:nvPr/>
        </p:nvGrpSpPr>
        <p:grpSpPr>
          <a:xfrm>
            <a:off x="8116834" y="4535801"/>
            <a:ext cx="316275" cy="1867942"/>
            <a:chOff x="5712364" y="4377847"/>
            <a:chExt cx="316275" cy="1867942"/>
          </a:xfrm>
        </p:grpSpPr>
        <p:sp>
          <p:nvSpPr>
            <p:cNvPr id="105" name="Rectangle: Rounded Corners 104">
              <a:extLst>
                <a:ext uri="{FF2B5EF4-FFF2-40B4-BE49-F238E27FC236}">
                  <a16:creationId xmlns:a16="http://schemas.microsoft.com/office/drawing/2014/main" id="{FC93D097-86FD-DE92-5495-C7BCEC5747B5}"/>
                </a:ext>
              </a:extLst>
            </p:cNvPr>
            <p:cNvSpPr/>
            <p:nvPr/>
          </p:nvSpPr>
          <p:spPr>
            <a:xfrm>
              <a:off x="5712364" y="4377847"/>
              <a:ext cx="316275" cy="1867942"/>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106" name="TextBox 105">
              <a:extLst>
                <a:ext uri="{FF2B5EF4-FFF2-40B4-BE49-F238E27FC236}">
                  <a16:creationId xmlns:a16="http://schemas.microsoft.com/office/drawing/2014/main" id="{AC406CB0-775E-09D7-71E1-3E48D179251A}"/>
                </a:ext>
              </a:extLst>
            </p:cNvPr>
            <p:cNvSpPr txBox="1"/>
            <p:nvPr/>
          </p:nvSpPr>
          <p:spPr>
            <a:xfrm rot="5400000">
              <a:off x="5145632" y="5210206"/>
              <a:ext cx="1448083" cy="233641"/>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Calibri" panose="020F0502020204030204" pitchFamily="34" charset="0"/>
                </a:rPr>
                <a:t>Horizon</a:t>
              </a:r>
              <a:r>
                <a:rPr kumimoji="0" lang="en-US" sz="1600" b="1" i="0" u="none" strike="noStrike" kern="1200" cap="none" spc="0" normalizeH="0" baseline="0" noProof="0">
                  <a:ln>
                    <a:noFill/>
                  </a:ln>
                  <a:solidFill>
                    <a:srgbClr val="FFFFFF"/>
                  </a:solidFill>
                  <a:effectLst/>
                  <a:uLnTx/>
                  <a:uFillTx/>
                  <a:latin typeface="Arial"/>
                  <a:ea typeface="+mn-ea"/>
                  <a:cs typeface="Calibri" panose="020F0502020204030204" pitchFamily="34" charset="0"/>
                </a:rPr>
                <a:t> 3</a:t>
              </a:r>
            </a:p>
          </p:txBody>
        </p:sp>
      </p:grpSp>
      <p:pic>
        <p:nvPicPr>
          <p:cNvPr id="107" name="Picture 106">
            <a:extLst>
              <a:ext uri="{FF2B5EF4-FFF2-40B4-BE49-F238E27FC236}">
                <a16:creationId xmlns:a16="http://schemas.microsoft.com/office/drawing/2014/main" id="{7358D0CB-F69C-7554-43B5-CB162A8399DE}"/>
              </a:ext>
            </a:extLst>
          </p:cNvPr>
          <p:cNvPicPr>
            <a:picLocks noChangeAspect="1"/>
          </p:cNvPicPr>
          <p:nvPr/>
        </p:nvPicPr>
        <p:blipFill>
          <a:blip r:embed="rId5"/>
          <a:stretch>
            <a:fillRect/>
          </a:stretch>
        </p:blipFill>
        <p:spPr>
          <a:xfrm>
            <a:off x="2319184" y="4672289"/>
            <a:ext cx="1829222" cy="869615"/>
          </a:xfrm>
          <a:prstGeom prst="rect">
            <a:avLst/>
          </a:prstGeom>
        </p:spPr>
      </p:pic>
      <p:sp>
        <p:nvSpPr>
          <p:cNvPr id="108" name="TextBox 107">
            <a:extLst>
              <a:ext uri="{FF2B5EF4-FFF2-40B4-BE49-F238E27FC236}">
                <a16:creationId xmlns:a16="http://schemas.microsoft.com/office/drawing/2014/main" id="{0372F127-9A36-5112-4F8C-AA6D039E841B}"/>
              </a:ext>
            </a:extLst>
          </p:cNvPr>
          <p:cNvSpPr txBox="1"/>
          <p:nvPr/>
        </p:nvSpPr>
        <p:spPr>
          <a:xfrm>
            <a:off x="2685901" y="5622003"/>
            <a:ext cx="1119435" cy="5078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Community of Practice to ensure continuity &amp; scale</a:t>
            </a:r>
            <a:endParaRPr kumimoji="0" lang="en-IN" sz="900" b="0" i="0" u="none" strike="noStrike" kern="1200" cap="none" spc="0" normalizeH="0" baseline="0" noProof="0">
              <a:ln>
                <a:noFill/>
              </a:ln>
              <a:solidFill>
                <a:srgbClr val="000000"/>
              </a:solidFill>
              <a:effectLst/>
              <a:uLnTx/>
              <a:uFillTx/>
              <a:latin typeface="Arial"/>
              <a:ea typeface="+mn-ea"/>
              <a:cs typeface="+mn-cs"/>
            </a:endParaRPr>
          </a:p>
        </p:txBody>
      </p:sp>
      <p:sp>
        <p:nvSpPr>
          <p:cNvPr id="109" name="TextBox 108">
            <a:extLst>
              <a:ext uri="{FF2B5EF4-FFF2-40B4-BE49-F238E27FC236}">
                <a16:creationId xmlns:a16="http://schemas.microsoft.com/office/drawing/2014/main" id="{5E79378F-EE8D-EF4B-EDBC-B2F8AA7ED776}"/>
              </a:ext>
            </a:extLst>
          </p:cNvPr>
          <p:cNvSpPr txBox="1"/>
          <p:nvPr/>
        </p:nvSpPr>
        <p:spPr>
          <a:xfrm>
            <a:off x="3856607" y="2329254"/>
            <a:ext cx="1915770" cy="296456"/>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Calibri" panose="020F0502020204030204" pitchFamily="34" charset="0"/>
            </a:endParaRPr>
          </a:p>
        </p:txBody>
      </p:sp>
      <p:sp>
        <p:nvSpPr>
          <p:cNvPr id="110" name="Rectangle 109">
            <a:extLst>
              <a:ext uri="{FF2B5EF4-FFF2-40B4-BE49-F238E27FC236}">
                <a16:creationId xmlns:a16="http://schemas.microsoft.com/office/drawing/2014/main" id="{4A61C147-31A7-108C-52CB-022AB255D6DE}"/>
              </a:ext>
            </a:extLst>
          </p:cNvPr>
          <p:cNvSpPr/>
          <p:nvPr/>
        </p:nvSpPr>
        <p:spPr>
          <a:xfrm>
            <a:off x="10460296" y="5769319"/>
            <a:ext cx="959530" cy="494374"/>
          </a:xfrm>
          <a:prstGeom prst="rect">
            <a:avLst/>
          </a:prstGeom>
          <a:solidFill>
            <a:srgbClr val="BFE6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1" name="Rectangle 110">
            <a:extLst>
              <a:ext uri="{FF2B5EF4-FFF2-40B4-BE49-F238E27FC236}">
                <a16:creationId xmlns:a16="http://schemas.microsoft.com/office/drawing/2014/main" id="{AEC81963-9C1A-0663-6950-2480EA2DF5C4}"/>
              </a:ext>
            </a:extLst>
          </p:cNvPr>
          <p:cNvSpPr/>
          <p:nvPr/>
        </p:nvSpPr>
        <p:spPr>
          <a:xfrm>
            <a:off x="10392037" y="5719994"/>
            <a:ext cx="959530" cy="494374"/>
          </a:xfrm>
          <a:prstGeom prst="rect">
            <a:avLst/>
          </a:prstGeom>
          <a:solidFill>
            <a:srgbClr val="BFE6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2" name="Rectangle 111">
            <a:extLst>
              <a:ext uri="{FF2B5EF4-FFF2-40B4-BE49-F238E27FC236}">
                <a16:creationId xmlns:a16="http://schemas.microsoft.com/office/drawing/2014/main" id="{6BC26B35-47C2-D9E6-7A7B-FEF70FF2DED0}"/>
              </a:ext>
            </a:extLst>
          </p:cNvPr>
          <p:cNvSpPr/>
          <p:nvPr/>
        </p:nvSpPr>
        <p:spPr>
          <a:xfrm>
            <a:off x="10323777" y="5670670"/>
            <a:ext cx="959530" cy="494374"/>
          </a:xfrm>
          <a:prstGeom prst="rect">
            <a:avLst/>
          </a:prstGeom>
          <a:solidFill>
            <a:srgbClr val="BFE6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3" name="TextBox 112">
            <a:extLst>
              <a:ext uri="{FF2B5EF4-FFF2-40B4-BE49-F238E27FC236}">
                <a16:creationId xmlns:a16="http://schemas.microsoft.com/office/drawing/2014/main" id="{5D809BB4-39AD-96D0-32E6-7766555308D9}"/>
              </a:ext>
            </a:extLst>
          </p:cNvPr>
          <p:cNvSpPr txBox="1"/>
          <p:nvPr/>
        </p:nvSpPr>
        <p:spPr>
          <a:xfrm>
            <a:off x="10246196" y="5703306"/>
            <a:ext cx="1105371" cy="415498"/>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19A3FC">
                    <a:lumMod val="75000"/>
                  </a:srgbClr>
                </a:solidFill>
                <a:effectLst/>
                <a:uLnTx/>
                <a:uFillTx/>
                <a:latin typeface="Arial"/>
                <a:ea typeface="+mn-ea"/>
                <a:cs typeface="+mn-cs"/>
              </a:rPr>
              <a:t>Refined Playbook</a:t>
            </a:r>
            <a:endParaRPr kumimoji="0" lang="en-IN" sz="1050" b="1" i="1" u="none" strike="noStrike" kern="1200" cap="none" spc="0" normalizeH="0" baseline="0" noProof="0">
              <a:ln>
                <a:noFill/>
              </a:ln>
              <a:solidFill>
                <a:srgbClr val="19A3FC">
                  <a:lumMod val="75000"/>
                </a:srgbClr>
              </a:solidFill>
              <a:effectLst/>
              <a:uLnTx/>
              <a:uFillTx/>
              <a:latin typeface="Arial"/>
              <a:ea typeface="+mn-ea"/>
              <a:cs typeface="+mn-cs"/>
            </a:endParaRPr>
          </a:p>
        </p:txBody>
      </p:sp>
      <p:sp>
        <p:nvSpPr>
          <p:cNvPr id="114" name="TextBox 113">
            <a:extLst>
              <a:ext uri="{FF2B5EF4-FFF2-40B4-BE49-F238E27FC236}">
                <a16:creationId xmlns:a16="http://schemas.microsoft.com/office/drawing/2014/main" id="{9970ECD2-73E1-4F50-1ABA-DE3E5B363649}"/>
              </a:ext>
            </a:extLst>
          </p:cNvPr>
          <p:cNvSpPr txBox="1"/>
          <p:nvPr/>
        </p:nvSpPr>
        <p:spPr>
          <a:xfrm rot="16200000">
            <a:off x="5828104" y="1721735"/>
            <a:ext cx="1225487" cy="309013"/>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70F26">
                    <a:lumMod val="50000"/>
                    <a:lumOff val="50000"/>
                  </a:srgbClr>
                </a:solidFill>
                <a:effectLst/>
                <a:uLnTx/>
                <a:uFillTx/>
                <a:latin typeface="Arial"/>
                <a:ea typeface="+mn-ea"/>
                <a:cs typeface="+mn-cs"/>
              </a:rPr>
              <a:t>Week 1 to Week 6</a:t>
            </a:r>
            <a:endParaRPr kumimoji="0" lang="en-IN" sz="1050" b="1" i="1" u="none" strike="noStrike" kern="1200" cap="none" spc="0" normalizeH="0" baseline="0" noProof="0">
              <a:ln>
                <a:noFill/>
              </a:ln>
              <a:solidFill>
                <a:srgbClr val="070F26">
                  <a:lumMod val="50000"/>
                  <a:lumOff val="50000"/>
                </a:srgbClr>
              </a:solidFill>
              <a:effectLst/>
              <a:uLnTx/>
              <a:uFillTx/>
              <a:latin typeface="Arial"/>
              <a:ea typeface="+mn-ea"/>
              <a:cs typeface="+mn-cs"/>
            </a:endParaRPr>
          </a:p>
        </p:txBody>
      </p:sp>
      <p:sp>
        <p:nvSpPr>
          <p:cNvPr id="115" name="Oval 114">
            <a:extLst>
              <a:ext uri="{FF2B5EF4-FFF2-40B4-BE49-F238E27FC236}">
                <a16:creationId xmlns:a16="http://schemas.microsoft.com/office/drawing/2014/main" id="{9635C84C-3DBC-BF19-7CA5-A02725EC5D43}"/>
              </a:ext>
            </a:extLst>
          </p:cNvPr>
          <p:cNvSpPr/>
          <p:nvPr/>
        </p:nvSpPr>
        <p:spPr>
          <a:xfrm>
            <a:off x="721050" y="1326323"/>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6" name="Oval 115">
            <a:extLst>
              <a:ext uri="{FF2B5EF4-FFF2-40B4-BE49-F238E27FC236}">
                <a16:creationId xmlns:a16="http://schemas.microsoft.com/office/drawing/2014/main" id="{30AF262E-E4E4-4EB3-D11D-0061180C835C}"/>
              </a:ext>
            </a:extLst>
          </p:cNvPr>
          <p:cNvSpPr/>
          <p:nvPr/>
        </p:nvSpPr>
        <p:spPr>
          <a:xfrm>
            <a:off x="720744" y="1645641"/>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7" name="Oval 116">
            <a:extLst>
              <a:ext uri="{FF2B5EF4-FFF2-40B4-BE49-F238E27FC236}">
                <a16:creationId xmlns:a16="http://schemas.microsoft.com/office/drawing/2014/main" id="{38CDFAD0-56BE-DF67-3F28-E2BEF045F3F0}"/>
              </a:ext>
            </a:extLst>
          </p:cNvPr>
          <p:cNvSpPr/>
          <p:nvPr/>
        </p:nvSpPr>
        <p:spPr>
          <a:xfrm>
            <a:off x="720744" y="1984294"/>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118" name="Oval 117">
            <a:extLst>
              <a:ext uri="{FF2B5EF4-FFF2-40B4-BE49-F238E27FC236}">
                <a16:creationId xmlns:a16="http://schemas.microsoft.com/office/drawing/2014/main" id="{F6FC83D4-B50F-1C81-C411-DB987C4F6332}"/>
              </a:ext>
            </a:extLst>
          </p:cNvPr>
          <p:cNvSpPr/>
          <p:nvPr/>
        </p:nvSpPr>
        <p:spPr>
          <a:xfrm>
            <a:off x="2466111" y="2054068"/>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9" name="Oval 118">
            <a:extLst>
              <a:ext uri="{FF2B5EF4-FFF2-40B4-BE49-F238E27FC236}">
                <a16:creationId xmlns:a16="http://schemas.microsoft.com/office/drawing/2014/main" id="{A77B1621-74F8-BD39-48A3-D57008A28A61}"/>
              </a:ext>
            </a:extLst>
          </p:cNvPr>
          <p:cNvSpPr/>
          <p:nvPr/>
        </p:nvSpPr>
        <p:spPr>
          <a:xfrm>
            <a:off x="2468278" y="2264876"/>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20" name="Oval 119">
            <a:extLst>
              <a:ext uri="{FF2B5EF4-FFF2-40B4-BE49-F238E27FC236}">
                <a16:creationId xmlns:a16="http://schemas.microsoft.com/office/drawing/2014/main" id="{530BEEBB-B176-E1AA-66F8-41BFB9DC67D1}"/>
              </a:ext>
            </a:extLst>
          </p:cNvPr>
          <p:cNvSpPr/>
          <p:nvPr/>
        </p:nvSpPr>
        <p:spPr>
          <a:xfrm>
            <a:off x="2467310" y="2493285"/>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21" name="TextBox 120">
            <a:extLst>
              <a:ext uri="{FF2B5EF4-FFF2-40B4-BE49-F238E27FC236}">
                <a16:creationId xmlns:a16="http://schemas.microsoft.com/office/drawing/2014/main" id="{A768AC8C-8824-F34D-F954-835433A57279}"/>
              </a:ext>
            </a:extLst>
          </p:cNvPr>
          <p:cNvSpPr txBox="1"/>
          <p:nvPr/>
        </p:nvSpPr>
        <p:spPr>
          <a:xfrm rot="5400000">
            <a:off x="10931035" y="5293420"/>
            <a:ext cx="1225487" cy="309013"/>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5B96">
                    <a:lumMod val="60000"/>
                    <a:lumOff val="40000"/>
                  </a:srgbClr>
                </a:solidFill>
                <a:effectLst/>
                <a:uLnTx/>
                <a:uFillTx/>
                <a:latin typeface="Arial"/>
                <a:ea typeface="+mn-ea"/>
                <a:cs typeface="+mn-cs"/>
              </a:rPr>
              <a:t>Week 6 to Week 12</a:t>
            </a:r>
            <a:endParaRPr kumimoji="0" lang="en-IN" sz="1050" b="1" i="1" u="none" strike="noStrike" kern="1200" cap="none" spc="0" normalizeH="0" baseline="0" noProof="0">
              <a:ln>
                <a:noFill/>
              </a:ln>
              <a:solidFill>
                <a:srgbClr val="005B96">
                  <a:lumMod val="60000"/>
                  <a:lumOff val="40000"/>
                </a:srgbClr>
              </a:solidFill>
              <a:effectLst/>
              <a:uLnTx/>
              <a:uFillTx/>
              <a:latin typeface="Arial"/>
              <a:ea typeface="+mn-ea"/>
              <a:cs typeface="+mn-cs"/>
            </a:endParaRPr>
          </a:p>
        </p:txBody>
      </p:sp>
      <p:sp>
        <p:nvSpPr>
          <p:cNvPr id="122" name="TextBox 121">
            <a:extLst>
              <a:ext uri="{FF2B5EF4-FFF2-40B4-BE49-F238E27FC236}">
                <a16:creationId xmlns:a16="http://schemas.microsoft.com/office/drawing/2014/main" id="{116BD2B1-24A9-0C7D-FBB2-C5E0A36E828F}"/>
              </a:ext>
            </a:extLst>
          </p:cNvPr>
          <p:cNvSpPr txBox="1"/>
          <p:nvPr/>
        </p:nvSpPr>
        <p:spPr>
          <a:xfrm rot="5400000">
            <a:off x="7213137" y="5322553"/>
            <a:ext cx="1310646" cy="309013"/>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CB5D">
                    <a:lumMod val="75000"/>
                  </a:srgbClr>
                </a:solidFill>
                <a:effectLst/>
                <a:uLnTx/>
                <a:uFillTx/>
                <a:latin typeface="Arial"/>
                <a:ea typeface="+mn-ea"/>
                <a:cs typeface="+mn-cs"/>
              </a:rPr>
              <a:t>Week 13 to Week 24</a:t>
            </a:r>
            <a:endParaRPr kumimoji="0" lang="en-IN" sz="1050" b="1" i="1"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123" name="Speech Bubble: Rectangle with Corners Rounded 122">
            <a:extLst>
              <a:ext uri="{FF2B5EF4-FFF2-40B4-BE49-F238E27FC236}">
                <a16:creationId xmlns:a16="http://schemas.microsoft.com/office/drawing/2014/main" id="{A4C6BE4A-8094-9290-AB9B-673B48F59BE6}"/>
              </a:ext>
            </a:extLst>
          </p:cNvPr>
          <p:cNvSpPr/>
          <p:nvPr/>
        </p:nvSpPr>
        <p:spPr>
          <a:xfrm>
            <a:off x="4855739" y="4647340"/>
            <a:ext cx="1417197" cy="402412"/>
          </a:xfrm>
          <a:prstGeom prst="wedgeRoundRectCallout">
            <a:avLst>
              <a:gd name="adj1" fmla="val 98255"/>
              <a:gd name="adj2" fmla="val 122234"/>
              <a:gd name="adj3" fmla="val 1666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Times New Roman" panose="02020603050405020304" pitchFamily="18" charset="0"/>
                <a:cs typeface="Aptos" panose="020B0004020202020204" pitchFamily="34" charset="0"/>
              </a:rPr>
              <a:t>Customer SRE Champions leading SRE Maturity </a:t>
            </a:r>
            <a:endParaRPr kumimoji="0" lang="en-IN" sz="900" b="0" i="0" u="none" strike="noStrike" kern="1200" cap="none" spc="0" normalizeH="0" baseline="0" noProof="0">
              <a:ln>
                <a:noFill/>
              </a:ln>
              <a:solidFill>
                <a:srgbClr val="000000"/>
              </a:solidFill>
              <a:effectLst/>
              <a:uLnTx/>
              <a:uFillTx/>
              <a:latin typeface="Arial"/>
              <a:ea typeface="+mn-ea"/>
              <a:cs typeface="+mn-cs"/>
            </a:endParaRPr>
          </a:p>
        </p:txBody>
      </p:sp>
      <p:pic>
        <p:nvPicPr>
          <p:cNvPr id="124" name="Picture 123">
            <a:extLst>
              <a:ext uri="{FF2B5EF4-FFF2-40B4-BE49-F238E27FC236}">
                <a16:creationId xmlns:a16="http://schemas.microsoft.com/office/drawing/2014/main" id="{209E7334-F5DA-6A8C-D65A-032AC5ED80A5}"/>
              </a:ext>
            </a:extLst>
          </p:cNvPr>
          <p:cNvPicPr>
            <a:picLocks noChangeAspect="1"/>
          </p:cNvPicPr>
          <p:nvPr/>
        </p:nvPicPr>
        <p:blipFill>
          <a:blip r:embed="rId2"/>
          <a:stretch>
            <a:fillRect/>
          </a:stretch>
        </p:blipFill>
        <p:spPr>
          <a:xfrm>
            <a:off x="8535542" y="985532"/>
            <a:ext cx="414623" cy="281901"/>
          </a:xfrm>
          <a:prstGeom prst="rect">
            <a:avLst/>
          </a:prstGeom>
        </p:spPr>
      </p:pic>
      <p:pic>
        <p:nvPicPr>
          <p:cNvPr id="129" name="Picture 128">
            <a:extLst>
              <a:ext uri="{FF2B5EF4-FFF2-40B4-BE49-F238E27FC236}">
                <a16:creationId xmlns:a16="http://schemas.microsoft.com/office/drawing/2014/main" id="{11358069-6D36-D888-6962-B35EA5FF81F8}"/>
              </a:ext>
            </a:extLst>
          </p:cNvPr>
          <p:cNvPicPr>
            <a:picLocks noChangeAspect="1"/>
          </p:cNvPicPr>
          <p:nvPr/>
        </p:nvPicPr>
        <p:blipFill>
          <a:blip r:embed="rId2">
            <a:duotone>
              <a:schemeClr val="accent6">
                <a:shade val="45000"/>
                <a:satMod val="135000"/>
              </a:schemeClr>
              <a:prstClr val="white"/>
            </a:duotone>
          </a:blip>
          <a:stretch>
            <a:fillRect/>
          </a:stretch>
        </p:blipFill>
        <p:spPr>
          <a:xfrm>
            <a:off x="8684629" y="958789"/>
            <a:ext cx="412664" cy="280570"/>
          </a:xfrm>
          <a:prstGeom prst="rect">
            <a:avLst/>
          </a:prstGeom>
        </p:spPr>
      </p:pic>
      <p:sp>
        <p:nvSpPr>
          <p:cNvPr id="130" name="Arrow: Right 129">
            <a:extLst>
              <a:ext uri="{FF2B5EF4-FFF2-40B4-BE49-F238E27FC236}">
                <a16:creationId xmlns:a16="http://schemas.microsoft.com/office/drawing/2014/main" id="{09E4800B-6E72-6D4E-1830-337D714E9D92}"/>
              </a:ext>
            </a:extLst>
          </p:cNvPr>
          <p:cNvSpPr/>
          <p:nvPr/>
        </p:nvSpPr>
        <p:spPr>
          <a:xfrm>
            <a:off x="8039500" y="1855303"/>
            <a:ext cx="318917" cy="254992"/>
          </a:xfrm>
          <a:prstGeom prst="right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31" name="TextBox 130">
            <a:extLst>
              <a:ext uri="{FF2B5EF4-FFF2-40B4-BE49-F238E27FC236}">
                <a16:creationId xmlns:a16="http://schemas.microsoft.com/office/drawing/2014/main" id="{3817B237-1933-1321-1A99-1C9645DFACEA}"/>
              </a:ext>
            </a:extLst>
          </p:cNvPr>
          <p:cNvSpPr txBox="1"/>
          <p:nvPr/>
        </p:nvSpPr>
        <p:spPr>
          <a:xfrm>
            <a:off x="6649754" y="1018444"/>
            <a:ext cx="1137156" cy="281902"/>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000000"/>
                </a:solidFill>
                <a:effectLst/>
                <a:uLnTx/>
                <a:uFillTx/>
                <a:latin typeface="Arial"/>
                <a:ea typeface="+mn-ea"/>
                <a:cs typeface="+mn-cs"/>
              </a:rPr>
              <a:t>Kick-off to set expectations</a:t>
            </a:r>
          </a:p>
        </p:txBody>
      </p:sp>
      <p:sp>
        <p:nvSpPr>
          <p:cNvPr id="11" name="TextBox 10">
            <a:extLst>
              <a:ext uri="{FF2B5EF4-FFF2-40B4-BE49-F238E27FC236}">
                <a16:creationId xmlns:a16="http://schemas.microsoft.com/office/drawing/2014/main" id="{B6C195B0-CE16-7712-6F2B-43626EBDB667}"/>
              </a:ext>
            </a:extLst>
          </p:cNvPr>
          <p:cNvSpPr txBox="1"/>
          <p:nvPr/>
        </p:nvSpPr>
        <p:spPr>
          <a:xfrm>
            <a:off x="5900872" y="664980"/>
            <a:ext cx="377207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3B64DB"/>
                </a:solidFill>
                <a:effectLst/>
                <a:uLnTx/>
                <a:uFillTx/>
                <a:latin typeface="Arial"/>
                <a:ea typeface="+mn-ea"/>
                <a:cs typeface="Calibri" panose="020F0502020204030204" pitchFamily="34" charset="0"/>
              </a:rPr>
              <a:t>Assessment, Customization &amp; Change Preparedness</a:t>
            </a:r>
            <a:endParaRPr kumimoji="0" lang="en-IN" sz="1050" b="1" i="0" u="none" strike="noStrike" kern="1200" cap="none" spc="0" normalizeH="0" baseline="0" noProof="0">
              <a:ln>
                <a:noFill/>
              </a:ln>
              <a:solidFill>
                <a:srgbClr val="3B64DB"/>
              </a:solidFill>
              <a:effectLst/>
              <a:uLnTx/>
              <a:uFillTx/>
              <a:latin typeface="Arial"/>
              <a:ea typeface="+mn-ea"/>
              <a:cs typeface="Calibri" panose="020F0502020204030204" pitchFamily="34" charset="0"/>
            </a:endParaRPr>
          </a:p>
        </p:txBody>
      </p:sp>
      <p:pic>
        <p:nvPicPr>
          <p:cNvPr id="12" name="Picture 11">
            <a:extLst>
              <a:ext uri="{FF2B5EF4-FFF2-40B4-BE49-F238E27FC236}">
                <a16:creationId xmlns:a16="http://schemas.microsoft.com/office/drawing/2014/main" id="{B24DCB6E-95AA-B124-0233-DDC469EE9811}"/>
              </a:ext>
            </a:extLst>
          </p:cNvPr>
          <p:cNvPicPr>
            <a:picLocks noChangeAspect="1"/>
          </p:cNvPicPr>
          <p:nvPr/>
        </p:nvPicPr>
        <p:blipFill>
          <a:blip r:embed="rId6"/>
          <a:stretch>
            <a:fillRect/>
          </a:stretch>
        </p:blipFill>
        <p:spPr>
          <a:xfrm>
            <a:off x="3934230" y="2854421"/>
            <a:ext cx="1681917" cy="1611248"/>
          </a:xfrm>
          <a:prstGeom prst="rect">
            <a:avLst/>
          </a:prstGeom>
        </p:spPr>
      </p:pic>
      <p:sp>
        <p:nvSpPr>
          <p:cNvPr id="16" name="TextBox 15">
            <a:extLst>
              <a:ext uri="{FF2B5EF4-FFF2-40B4-BE49-F238E27FC236}">
                <a16:creationId xmlns:a16="http://schemas.microsoft.com/office/drawing/2014/main" id="{16CB0241-5B4F-5110-290E-9E6F21B3B364}"/>
              </a:ext>
            </a:extLst>
          </p:cNvPr>
          <p:cNvSpPr txBox="1"/>
          <p:nvPr/>
        </p:nvSpPr>
        <p:spPr>
          <a:xfrm>
            <a:off x="8061873" y="4294884"/>
            <a:ext cx="377207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3EB3FF"/>
                </a:solidFill>
                <a:effectLst/>
                <a:uLnTx/>
                <a:uFillTx/>
                <a:latin typeface="Arial"/>
                <a:ea typeface="+mn-ea"/>
                <a:cs typeface="Calibri" panose="020F0502020204030204" pitchFamily="34" charset="0"/>
              </a:rPr>
              <a:t>Execution</a:t>
            </a:r>
            <a:endParaRPr kumimoji="0" lang="en-IN" sz="1050" b="1" i="0" u="none" strike="noStrike" kern="1200" cap="none" spc="0" normalizeH="0" baseline="0" noProof="0">
              <a:ln>
                <a:noFill/>
              </a:ln>
              <a:solidFill>
                <a:srgbClr val="3EB3FF"/>
              </a:solidFill>
              <a:effectLst/>
              <a:uLnTx/>
              <a:uFillTx/>
              <a:latin typeface="Arial"/>
              <a:ea typeface="+mn-ea"/>
              <a:cs typeface="Calibri" panose="020F0502020204030204" pitchFamily="34" charset="0"/>
            </a:endParaRPr>
          </a:p>
        </p:txBody>
      </p:sp>
      <p:sp>
        <p:nvSpPr>
          <p:cNvPr id="17" name="TextBox 16">
            <a:extLst>
              <a:ext uri="{FF2B5EF4-FFF2-40B4-BE49-F238E27FC236}">
                <a16:creationId xmlns:a16="http://schemas.microsoft.com/office/drawing/2014/main" id="{E32C324B-1A6E-AA15-69B8-19F4BD52F56A}"/>
              </a:ext>
            </a:extLst>
          </p:cNvPr>
          <p:cNvSpPr txBox="1"/>
          <p:nvPr/>
        </p:nvSpPr>
        <p:spPr>
          <a:xfrm>
            <a:off x="245323" y="4302375"/>
            <a:ext cx="377207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9846"/>
                </a:solidFill>
                <a:effectLst/>
                <a:uLnTx/>
                <a:uFillTx/>
                <a:latin typeface="Arial"/>
                <a:ea typeface="+mn-ea"/>
                <a:cs typeface="Calibri" panose="020F0502020204030204" pitchFamily="34" charset="0"/>
              </a:rPr>
              <a:t>Refinement &amp; Continuous Improvement</a:t>
            </a:r>
          </a:p>
        </p:txBody>
      </p:sp>
    </p:spTree>
    <p:extLst>
      <p:ext uri="{BB962C8B-B14F-4D97-AF65-F5344CB8AC3E}">
        <p14:creationId xmlns:p14="http://schemas.microsoft.com/office/powerpoint/2010/main" val="2267647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08257-5939-AFE3-6958-1A76A33F900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5741BDC9-DC93-DE2E-E16C-EC1C4EF16090}"/>
              </a:ext>
            </a:extLst>
          </p:cNvPr>
          <p:cNvSpPr>
            <a:spLocks noGrp="1"/>
          </p:cNvSpPr>
          <p:nvPr>
            <p:ph type="body" sz="quarter" idx="16"/>
          </p:nvPr>
        </p:nvSpPr>
        <p:spPr/>
        <p:txBody>
          <a:bodyPr/>
          <a:lstStyle/>
          <a:p>
            <a:endParaRPr lang="en-GB"/>
          </a:p>
        </p:txBody>
      </p:sp>
      <p:sp>
        <p:nvSpPr>
          <p:cNvPr id="3" name="Picture Placeholder 2">
            <a:extLst>
              <a:ext uri="{FF2B5EF4-FFF2-40B4-BE49-F238E27FC236}">
                <a16:creationId xmlns:a16="http://schemas.microsoft.com/office/drawing/2014/main" id="{1BFD9C7C-4A23-5F6D-091A-F3C7EE281E2A}"/>
              </a:ext>
            </a:extLst>
          </p:cNvPr>
          <p:cNvSpPr>
            <a:spLocks noGrp="1"/>
          </p:cNvSpPr>
          <p:nvPr>
            <p:ph type="pic" sz="quarter" idx="13"/>
          </p:nvPr>
        </p:nvSpPr>
        <p:spPr/>
        <p:txBody>
          <a:bodyPr/>
          <a:lstStyle/>
          <a:p>
            <a:endParaRPr lang="en-GB"/>
          </a:p>
        </p:txBody>
      </p:sp>
      <p:sp>
        <p:nvSpPr>
          <p:cNvPr id="4" name="Title 3">
            <a:extLst>
              <a:ext uri="{FF2B5EF4-FFF2-40B4-BE49-F238E27FC236}">
                <a16:creationId xmlns:a16="http://schemas.microsoft.com/office/drawing/2014/main" id="{C8176197-B2AE-CD14-E689-1CA97A8C8C9F}"/>
              </a:ext>
            </a:extLst>
          </p:cNvPr>
          <p:cNvSpPr>
            <a:spLocks noGrp="1"/>
          </p:cNvSpPr>
          <p:nvPr>
            <p:ph type="ctrTitle"/>
          </p:nvPr>
        </p:nvSpPr>
        <p:spPr/>
        <p:txBody>
          <a:bodyPr/>
          <a:lstStyle/>
          <a:p>
            <a:r>
              <a:rPr lang="en-GB"/>
              <a:t>NTT Accelerators – Helping our organisations embrace the SRE practice quicker</a:t>
            </a:r>
          </a:p>
        </p:txBody>
      </p:sp>
      <p:sp>
        <p:nvSpPr>
          <p:cNvPr id="2" name="Subtitle 1">
            <a:extLst>
              <a:ext uri="{FF2B5EF4-FFF2-40B4-BE49-F238E27FC236}">
                <a16:creationId xmlns:a16="http://schemas.microsoft.com/office/drawing/2014/main" id="{C697C47D-A437-72BE-81A7-AA3F90F66690}"/>
              </a:ext>
            </a:extLst>
          </p:cNvPr>
          <p:cNvSpPr>
            <a:spLocks noGrp="1"/>
          </p:cNvSpPr>
          <p:nvPr>
            <p:ph type="subTitle" idx="1"/>
          </p:nvPr>
        </p:nvSpPr>
        <p:spPr/>
        <p:txBody>
          <a:bodyPr/>
          <a:lstStyle/>
          <a:p>
            <a:endParaRPr lang="en-GB"/>
          </a:p>
        </p:txBody>
      </p:sp>
      <p:sp>
        <p:nvSpPr>
          <p:cNvPr id="7" name="Content Placeholder 6">
            <a:extLst>
              <a:ext uri="{FF2B5EF4-FFF2-40B4-BE49-F238E27FC236}">
                <a16:creationId xmlns:a16="http://schemas.microsoft.com/office/drawing/2014/main" id="{C9D67D91-7A3C-265F-D60E-EAE8610381B4}"/>
              </a:ext>
            </a:extLst>
          </p:cNvPr>
          <p:cNvSpPr>
            <a:spLocks noGrp="1"/>
          </p:cNvSpPr>
          <p:nvPr>
            <p:ph sz="quarter" idx="21"/>
          </p:nvPr>
        </p:nvSpPr>
        <p:spPr/>
        <p:txBody>
          <a:bodyPr/>
          <a:lstStyle/>
          <a:p>
            <a:endParaRPr lang="en-GB"/>
          </a:p>
        </p:txBody>
      </p:sp>
      <p:sp>
        <p:nvSpPr>
          <p:cNvPr id="5" name="Text Placeholder 4">
            <a:extLst>
              <a:ext uri="{FF2B5EF4-FFF2-40B4-BE49-F238E27FC236}">
                <a16:creationId xmlns:a16="http://schemas.microsoft.com/office/drawing/2014/main" id="{F909AAD3-69B7-EA25-9DE0-A88D77335827}"/>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1505598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E653-C14E-A3C1-13E4-ED789344A639}"/>
              </a:ext>
            </a:extLst>
          </p:cNvPr>
          <p:cNvSpPr>
            <a:spLocks noGrp="1"/>
          </p:cNvSpPr>
          <p:nvPr>
            <p:ph type="title"/>
          </p:nvPr>
        </p:nvSpPr>
        <p:spPr/>
        <p:txBody>
          <a:bodyPr/>
          <a:lstStyle/>
          <a:p>
            <a:r>
              <a:rPr lang="en-GB"/>
              <a:t>NTT DATA’s SRE Accelerators</a:t>
            </a:r>
          </a:p>
        </p:txBody>
      </p:sp>
      <p:sp>
        <p:nvSpPr>
          <p:cNvPr id="3" name="Footer Placeholder 2">
            <a:extLst>
              <a:ext uri="{FF2B5EF4-FFF2-40B4-BE49-F238E27FC236}">
                <a16:creationId xmlns:a16="http://schemas.microsoft.com/office/drawing/2014/main" id="{7A5B0FCC-58AE-6F52-824D-7641BE92920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a:t>
            </a:r>
          </a:p>
        </p:txBody>
      </p:sp>
      <p:sp>
        <p:nvSpPr>
          <p:cNvPr id="4" name="Slide Number Placeholder 3">
            <a:extLst>
              <a:ext uri="{FF2B5EF4-FFF2-40B4-BE49-F238E27FC236}">
                <a16:creationId xmlns:a16="http://schemas.microsoft.com/office/drawing/2014/main" id="{17815FB5-C06C-0615-959C-AFE5C3D906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FB083A0A-0BEB-5CE9-BCE1-3B7C0F9BEC21}"/>
              </a:ext>
            </a:extLst>
          </p:cNvPr>
          <p:cNvGrpSpPr/>
          <p:nvPr/>
        </p:nvGrpSpPr>
        <p:grpSpPr>
          <a:xfrm>
            <a:off x="4561727" y="2084754"/>
            <a:ext cx="3043444" cy="2671182"/>
            <a:chOff x="4605678" y="2642706"/>
            <a:chExt cx="3043444" cy="2671182"/>
          </a:xfrm>
        </p:grpSpPr>
        <p:grpSp>
          <p:nvGrpSpPr>
            <p:cNvPr id="7" name="Group 6">
              <a:extLst>
                <a:ext uri="{FF2B5EF4-FFF2-40B4-BE49-F238E27FC236}">
                  <a16:creationId xmlns:a16="http://schemas.microsoft.com/office/drawing/2014/main" id="{807525A5-C2FC-C8AB-DDD6-67F68B9271C9}"/>
                </a:ext>
              </a:extLst>
            </p:cNvPr>
            <p:cNvGrpSpPr/>
            <p:nvPr/>
          </p:nvGrpSpPr>
          <p:grpSpPr>
            <a:xfrm>
              <a:off x="4605678" y="2642706"/>
              <a:ext cx="3043444" cy="2671182"/>
              <a:chOff x="4295800" y="2453002"/>
              <a:chExt cx="2429164" cy="2132038"/>
            </a:xfrm>
          </p:grpSpPr>
          <p:sp>
            <p:nvSpPr>
              <p:cNvPr id="9" name="Google Shape;12727;p73">
                <a:extLst>
                  <a:ext uri="{FF2B5EF4-FFF2-40B4-BE49-F238E27FC236}">
                    <a16:creationId xmlns:a16="http://schemas.microsoft.com/office/drawing/2014/main" id="{F8648233-4E92-C1D3-7046-DB56E3D18F36}"/>
                  </a:ext>
                </a:extLst>
              </p:cNvPr>
              <p:cNvSpPr/>
              <p:nvPr/>
            </p:nvSpPr>
            <p:spPr>
              <a:xfrm>
                <a:off x="5074437" y="3799880"/>
                <a:ext cx="1396792" cy="785160"/>
              </a:xfrm>
              <a:custGeom>
                <a:avLst/>
                <a:gdLst/>
                <a:ahLst/>
                <a:cxnLst/>
                <a:rect l="l" t="t" r="r" b="b"/>
                <a:pathLst>
                  <a:path w="142956" h="80358" fill="none" extrusionOk="0">
                    <a:moveTo>
                      <a:pt x="0" y="50612"/>
                    </a:moveTo>
                    <a:cubicBezTo>
                      <a:pt x="53053" y="80357"/>
                      <a:pt x="120314" y="56605"/>
                      <a:pt x="142956" y="0"/>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0" name="Google Shape;12728;p73">
                <a:extLst>
                  <a:ext uri="{FF2B5EF4-FFF2-40B4-BE49-F238E27FC236}">
                    <a16:creationId xmlns:a16="http://schemas.microsoft.com/office/drawing/2014/main" id="{5E5DBEB2-1B6B-14E4-CF04-5214198D7E1C}"/>
                  </a:ext>
                </a:extLst>
              </p:cNvPr>
              <p:cNvSpPr/>
              <p:nvPr/>
            </p:nvSpPr>
            <p:spPr>
              <a:xfrm>
                <a:off x="4573379" y="3303225"/>
                <a:ext cx="132316" cy="62465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1" name="Google Shape;12729;p73">
                <a:extLst>
                  <a:ext uri="{FF2B5EF4-FFF2-40B4-BE49-F238E27FC236}">
                    <a16:creationId xmlns:a16="http://schemas.microsoft.com/office/drawing/2014/main" id="{8B8CDA46-9525-7B88-50A1-03C7900DF9C0}"/>
                  </a:ext>
                </a:extLst>
              </p:cNvPr>
              <p:cNvSpPr/>
              <p:nvPr/>
            </p:nvSpPr>
            <p:spPr>
              <a:xfrm>
                <a:off x="4710023" y="2453002"/>
                <a:ext cx="2012772" cy="984708"/>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2" name="Google Shape;12730;p73">
                <a:extLst>
                  <a:ext uri="{FF2B5EF4-FFF2-40B4-BE49-F238E27FC236}">
                    <a16:creationId xmlns:a16="http://schemas.microsoft.com/office/drawing/2014/main" id="{750E4507-707D-424B-BAC4-D66088EA8115}"/>
                  </a:ext>
                </a:extLst>
              </p:cNvPr>
              <p:cNvSpPr/>
              <p:nvPr/>
            </p:nvSpPr>
            <p:spPr>
              <a:xfrm>
                <a:off x="6373587" y="2509399"/>
                <a:ext cx="294980" cy="29498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3" name="Google Shape;12731;p73">
                <a:extLst>
                  <a:ext uri="{FF2B5EF4-FFF2-40B4-BE49-F238E27FC236}">
                    <a16:creationId xmlns:a16="http://schemas.microsoft.com/office/drawing/2014/main" id="{24B2C1ED-93BA-4651-4BB2-1035C3B406AF}"/>
                  </a:ext>
                </a:extLst>
              </p:cNvPr>
              <p:cNvSpPr/>
              <p:nvPr/>
            </p:nvSpPr>
            <p:spPr>
              <a:xfrm>
                <a:off x="4315274" y="3307563"/>
                <a:ext cx="2025786" cy="1034588"/>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19050" cap="flat" cmpd="sng">
                <a:solidFill>
                  <a:srgbClr val="0F1C5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4" name="Google Shape;12732;p73">
                <a:extLst>
                  <a:ext uri="{FF2B5EF4-FFF2-40B4-BE49-F238E27FC236}">
                    <a16:creationId xmlns:a16="http://schemas.microsoft.com/office/drawing/2014/main" id="{C6030E75-4B2C-91A5-17AE-73FE8BAF0C8C}"/>
                  </a:ext>
                </a:extLst>
              </p:cNvPr>
              <p:cNvSpPr/>
              <p:nvPr/>
            </p:nvSpPr>
            <p:spPr>
              <a:xfrm>
                <a:off x="4853175" y="2498553"/>
                <a:ext cx="1568142" cy="939157"/>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19050" cap="flat" cmpd="sng">
                <a:solidFill>
                  <a:srgbClr val="0F1C5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5" name="Google Shape;12733;p73">
                <a:extLst>
                  <a:ext uri="{FF2B5EF4-FFF2-40B4-BE49-F238E27FC236}">
                    <a16:creationId xmlns:a16="http://schemas.microsoft.com/office/drawing/2014/main" id="{2FD18B40-7E11-D291-8BD8-8EB278782D4C}"/>
                  </a:ext>
                </a:extLst>
              </p:cNvPr>
              <p:cNvSpPr/>
              <p:nvPr/>
            </p:nvSpPr>
            <p:spPr>
              <a:xfrm>
                <a:off x="4295800" y="2609167"/>
                <a:ext cx="2025725" cy="167987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solidFill>
                <a:srgbClr val="6785C1"/>
              </a:solidFill>
              <a:ln w="19050"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6" name="Google Shape;12734;p73">
                <a:extLst>
                  <a:ext uri="{FF2B5EF4-FFF2-40B4-BE49-F238E27FC236}">
                    <a16:creationId xmlns:a16="http://schemas.microsoft.com/office/drawing/2014/main" id="{8082EC0D-4FD2-11BD-2866-AF59F82B7ADC}"/>
                  </a:ext>
                </a:extLst>
              </p:cNvPr>
              <p:cNvSpPr/>
              <p:nvPr/>
            </p:nvSpPr>
            <p:spPr>
              <a:xfrm>
                <a:off x="4718700" y="2760996"/>
                <a:ext cx="2006264" cy="147054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solidFill>
                <a:srgbClr val="0080B1"/>
              </a:solidFill>
              <a:ln w="19050" cap="flat" cmpd="sng">
                <a:solidFill>
                  <a:srgbClr val="0080B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7" name="Google Shape;12735;p73">
                <a:extLst>
                  <a:ext uri="{FF2B5EF4-FFF2-40B4-BE49-F238E27FC236}">
                    <a16:creationId xmlns:a16="http://schemas.microsoft.com/office/drawing/2014/main" id="{44BB30B0-C33E-03CF-F4E4-6E4489DEA5FD}"/>
                  </a:ext>
                </a:extLst>
              </p:cNvPr>
              <p:cNvSpPr/>
              <p:nvPr/>
            </p:nvSpPr>
            <p:spPr>
              <a:xfrm>
                <a:off x="6373587" y="3485411"/>
                <a:ext cx="294980" cy="294989"/>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8" name="Google Shape;12736;p73">
                <a:extLst>
                  <a:ext uri="{FF2B5EF4-FFF2-40B4-BE49-F238E27FC236}">
                    <a16:creationId xmlns:a16="http://schemas.microsoft.com/office/drawing/2014/main" id="{D24966A5-2646-B786-BCD2-E10BA8647AFC}"/>
                  </a:ext>
                </a:extLst>
              </p:cNvPr>
              <p:cNvSpPr/>
              <p:nvPr/>
            </p:nvSpPr>
            <p:spPr>
              <a:xfrm>
                <a:off x="5000655" y="2919322"/>
                <a:ext cx="1123513" cy="1088816"/>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solidFill>
                <a:srgbClr val="C2CEE6"/>
              </a:solid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9" name="Google Shape;12737;p73">
                <a:extLst>
                  <a:ext uri="{FF2B5EF4-FFF2-40B4-BE49-F238E27FC236}">
                    <a16:creationId xmlns:a16="http://schemas.microsoft.com/office/drawing/2014/main" id="{2C695177-7815-6D15-0376-453AA874CBFF}"/>
                  </a:ext>
                </a:extLst>
              </p:cNvPr>
              <p:cNvSpPr/>
              <p:nvPr/>
            </p:nvSpPr>
            <p:spPr>
              <a:xfrm>
                <a:off x="4328289" y="3982098"/>
                <a:ext cx="294990" cy="297149"/>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20" name="Google Shape;12738;p73">
                <a:extLst>
                  <a:ext uri="{FF2B5EF4-FFF2-40B4-BE49-F238E27FC236}">
                    <a16:creationId xmlns:a16="http://schemas.microsoft.com/office/drawing/2014/main" id="{073CA843-DD0A-8A09-C629-3BCE5066D319}"/>
                  </a:ext>
                </a:extLst>
              </p:cNvPr>
              <p:cNvSpPr/>
              <p:nvPr/>
            </p:nvSpPr>
            <p:spPr>
              <a:xfrm>
                <a:off x="4328289" y="2999579"/>
                <a:ext cx="294990" cy="29498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grpSp>
        <p:sp>
          <p:nvSpPr>
            <p:cNvPr id="8" name="TextBox 7">
              <a:extLst>
                <a:ext uri="{FF2B5EF4-FFF2-40B4-BE49-F238E27FC236}">
                  <a16:creationId xmlns:a16="http://schemas.microsoft.com/office/drawing/2014/main" id="{FDEDDB93-EA30-30F9-05AC-CE9054E40179}"/>
                </a:ext>
              </a:extLst>
            </p:cNvPr>
            <p:cNvSpPr txBox="1"/>
            <p:nvPr/>
          </p:nvSpPr>
          <p:spPr>
            <a:xfrm>
              <a:off x="5552223" y="3742512"/>
              <a:ext cx="13037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rgbClr val="1C1C1C"/>
                  </a:solidFill>
                  <a:effectLst/>
                  <a:uLnTx/>
                  <a:uFillTx/>
                  <a:latin typeface="Arial"/>
                  <a:ea typeface="+mn-ea"/>
                  <a:cs typeface="+mn-cs"/>
                </a:rPr>
                <a:t>Accelerators </a:t>
              </a:r>
              <a:endParaRPr kumimoji="0" lang="en-IN" sz="1400" b="1" i="1" u="none" strike="noStrike" kern="0" cap="none" spc="0" normalizeH="0" baseline="0" noProof="0">
                <a:ln>
                  <a:noFill/>
                </a:ln>
                <a:solidFill>
                  <a:srgbClr val="1C1C1C"/>
                </a:solidFill>
                <a:effectLst/>
                <a:uLnTx/>
                <a:uFillTx/>
                <a:latin typeface="Arial"/>
                <a:ea typeface="+mn-ea"/>
                <a:cs typeface="+mn-cs"/>
              </a:endParaRPr>
            </a:p>
          </p:txBody>
        </p:sp>
      </p:grpSp>
      <p:sp>
        <p:nvSpPr>
          <p:cNvPr id="21" name="Rectangle 20">
            <a:extLst>
              <a:ext uri="{FF2B5EF4-FFF2-40B4-BE49-F238E27FC236}">
                <a16:creationId xmlns:a16="http://schemas.microsoft.com/office/drawing/2014/main" id="{E9D4D58C-E20A-6BF6-EC25-DEF88370D9C4}"/>
              </a:ext>
            </a:extLst>
          </p:cNvPr>
          <p:cNvSpPr/>
          <p:nvPr/>
        </p:nvSpPr>
        <p:spPr>
          <a:xfrm>
            <a:off x="7677348" y="781105"/>
            <a:ext cx="4176464" cy="2442422"/>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82DBEF4A-06D0-741C-2126-820B536C812F}"/>
              </a:ext>
            </a:extLst>
          </p:cNvPr>
          <p:cNvSpPr/>
          <p:nvPr/>
        </p:nvSpPr>
        <p:spPr>
          <a:xfrm>
            <a:off x="7677348" y="3532397"/>
            <a:ext cx="4176464" cy="241347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D466A157-2882-6BFA-4E4B-E921ED6DF8CC}"/>
              </a:ext>
            </a:extLst>
          </p:cNvPr>
          <p:cNvSpPr/>
          <p:nvPr/>
        </p:nvSpPr>
        <p:spPr>
          <a:xfrm>
            <a:off x="316725" y="3658547"/>
            <a:ext cx="4176464" cy="227754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8906FD3D-AE83-DE6B-3519-A5E1CCB4369F}"/>
              </a:ext>
            </a:extLst>
          </p:cNvPr>
          <p:cNvSpPr/>
          <p:nvPr/>
        </p:nvSpPr>
        <p:spPr>
          <a:xfrm>
            <a:off x="312336" y="872433"/>
            <a:ext cx="4176464" cy="227754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25" name="TextBox 24">
            <a:extLst>
              <a:ext uri="{FF2B5EF4-FFF2-40B4-BE49-F238E27FC236}">
                <a16:creationId xmlns:a16="http://schemas.microsoft.com/office/drawing/2014/main" id="{EFABF7E7-81EA-9E6F-4CEB-2DD132E0F15C}"/>
              </a:ext>
            </a:extLst>
          </p:cNvPr>
          <p:cNvSpPr txBox="1"/>
          <p:nvPr/>
        </p:nvSpPr>
        <p:spPr>
          <a:xfrm>
            <a:off x="7781805" y="1204815"/>
            <a:ext cx="3952561"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E101A"/>
                </a:solidFill>
                <a:effectLst/>
                <a:uLnTx/>
                <a:uFillTx/>
                <a:latin typeface="Arial"/>
                <a:ea typeface="Calibri" panose="020F0502020204030204" pitchFamily="34" charset="0"/>
                <a:cs typeface="+mn-cs"/>
              </a:rPr>
              <a:t>SLI, SLO and Error Budget </a:t>
            </a: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are crucial components of SRE. They help quantify the performance and reliability of services and set expectations for users and stakeholders. We have defined templates for the metrics (VALET) that can be used for a quick baseline setup.</a:t>
            </a:r>
            <a:endParaRPr kumimoji="0" lang="en-IN" sz="1100" b="0" i="0" u="none" strike="noStrike" kern="1200" cap="none" spc="0" normalizeH="0" baseline="0" noProof="0">
              <a:ln>
                <a:noFill/>
              </a:ln>
              <a:solidFill>
                <a:srgbClr val="1C1C1C"/>
              </a:solidFill>
              <a:effectLst/>
              <a:uLnTx/>
              <a:uFillTx/>
              <a:latin typeface="Arial"/>
              <a:ea typeface="Calibri" panose="020F0502020204030204" pitchFamily="34"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V=Volume;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A=Availability;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L=Latency;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E=Errors;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T=Tickets</a:t>
            </a:r>
            <a:endParaRPr kumimoji="0" lang="en-IN" sz="1100" b="0" i="0" u="none" strike="noStrike" kern="1200" cap="none" spc="0" normalizeH="0" baseline="0" noProof="0">
              <a:ln>
                <a:noFill/>
              </a:ln>
              <a:solidFill>
                <a:srgbClr val="1C1C1C"/>
              </a:solidFill>
              <a:effectLst/>
              <a:uLnTx/>
              <a:uFillTx/>
              <a:latin typeface="Arial"/>
              <a:ea typeface="Calibri" panose="020F0502020204030204" pitchFamily="34" charset="0"/>
              <a:cs typeface="+mn-cs"/>
            </a:endParaRPr>
          </a:p>
        </p:txBody>
      </p:sp>
      <p:sp>
        <p:nvSpPr>
          <p:cNvPr id="26" name="TextBox 25">
            <a:extLst>
              <a:ext uri="{FF2B5EF4-FFF2-40B4-BE49-F238E27FC236}">
                <a16:creationId xmlns:a16="http://schemas.microsoft.com/office/drawing/2014/main" id="{3B98A104-3BCB-4181-429F-1126071314D2}"/>
              </a:ext>
            </a:extLst>
          </p:cNvPr>
          <p:cNvSpPr txBox="1"/>
          <p:nvPr/>
        </p:nvSpPr>
        <p:spPr>
          <a:xfrm>
            <a:off x="7669853" y="4054210"/>
            <a:ext cx="4176464" cy="1631216"/>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E101A"/>
                </a:solidFill>
                <a:effectLst/>
                <a:uLnTx/>
                <a:uFillTx/>
                <a:latin typeface="Arial"/>
                <a:ea typeface="Calibri" panose="020F0502020204030204" pitchFamily="34" charset="0"/>
                <a:cs typeface="+mn-cs"/>
              </a:rPr>
              <a:t>Single Plane of Glass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E101A"/>
                </a:solidFill>
                <a:effectLst/>
                <a:uLnTx/>
                <a:uFillTx/>
                <a:latin typeface="Arial"/>
                <a:ea typeface="Calibri" panose="020F0502020204030204" pitchFamily="34" charset="0"/>
                <a:cs typeface="+mn-cs"/>
              </a:rPr>
              <a:t>Comprehensive observability strategy is necessary for effective SRE. We have predefined dashboards in Grafana (an open-source tool) for SRE that can be reused by importing JSON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0E101A"/>
                </a:solidFill>
                <a:effectLst/>
                <a:uLnTx/>
                <a:uFillTx/>
                <a:latin typeface="Arial"/>
                <a:ea typeface="Calibri" panose="020F0502020204030204" pitchFamily="34" charset="0"/>
                <a:cs typeface="+mn-cs"/>
              </a:rPr>
              <a:t>Integration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E101A"/>
                </a:solidFill>
                <a:effectLst/>
                <a:uLnTx/>
                <a:uFillTx/>
                <a:latin typeface="Arial"/>
                <a:ea typeface="Calibri" panose="020F0502020204030204" pitchFamily="34" charset="0"/>
                <a:cs typeface="+mn-cs"/>
              </a:rPr>
              <a:t>We have developed tool-agnostic Python scripts that facilitate connections to various sources, such as Splunk, AppDynamics, </a:t>
            </a:r>
            <a:r>
              <a:rPr kumimoji="0" lang="en-GB" sz="1000" b="0" i="0" u="none" strike="noStrike" kern="0" cap="none" spc="0" normalizeH="0" baseline="0" noProof="0" err="1">
                <a:ln>
                  <a:noFill/>
                </a:ln>
                <a:solidFill>
                  <a:srgbClr val="0E101A"/>
                </a:solidFill>
                <a:effectLst/>
                <a:uLnTx/>
                <a:uFillTx/>
                <a:latin typeface="Arial"/>
                <a:ea typeface="Calibri" panose="020F0502020204030204" pitchFamily="34" charset="0"/>
                <a:cs typeface="+mn-cs"/>
              </a:rPr>
              <a:t>InfluxDB</a:t>
            </a:r>
            <a:r>
              <a:rPr kumimoji="0" lang="en-GB" sz="1000" b="0" i="0" u="none" strike="noStrike" kern="0" cap="none" spc="0" normalizeH="0" baseline="0" noProof="0">
                <a:ln>
                  <a:noFill/>
                </a:ln>
                <a:solidFill>
                  <a:srgbClr val="0E101A"/>
                </a:solidFill>
                <a:effectLst/>
                <a:uLnTx/>
                <a:uFillTx/>
                <a:latin typeface="Arial"/>
                <a:ea typeface="Calibri" panose="020F0502020204030204" pitchFamily="34" charset="0"/>
                <a:cs typeface="+mn-cs"/>
              </a:rPr>
              <a:t>, and more, enabling the retrieval of key application performance metrics and data transmission to databases. </a:t>
            </a:r>
            <a:endParaRPr kumimoji="0" lang="en-IN" sz="1000" b="0" i="0" u="none" strike="noStrike" kern="0" cap="none" spc="0" normalizeH="0" baseline="0" noProof="0">
              <a:ln>
                <a:noFill/>
              </a:ln>
              <a:solidFill>
                <a:srgbClr val="0E101A"/>
              </a:solidFill>
              <a:effectLst/>
              <a:uLnTx/>
              <a:uFillTx/>
              <a:latin typeface="Arial"/>
              <a:ea typeface="Calibri" panose="020F0502020204030204" pitchFamily="34" charset="0"/>
              <a:cs typeface="+mn-cs"/>
            </a:endParaRPr>
          </a:p>
        </p:txBody>
      </p:sp>
      <p:sp>
        <p:nvSpPr>
          <p:cNvPr id="27" name="TextBox 26">
            <a:extLst>
              <a:ext uri="{FF2B5EF4-FFF2-40B4-BE49-F238E27FC236}">
                <a16:creationId xmlns:a16="http://schemas.microsoft.com/office/drawing/2014/main" id="{11E6A14F-6CB2-A82D-63B6-3D109DA16852}"/>
              </a:ext>
            </a:extLst>
          </p:cNvPr>
          <p:cNvSpPr txBox="1"/>
          <p:nvPr/>
        </p:nvSpPr>
        <p:spPr>
          <a:xfrm>
            <a:off x="352928" y="3934248"/>
            <a:ext cx="3950576" cy="2031325"/>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0E101A"/>
                </a:solidFill>
                <a:effectLst/>
                <a:uLnTx/>
                <a:uFillTx/>
                <a:latin typeface="Arial"/>
                <a:ea typeface="Calibri" panose="020F0502020204030204" pitchFamily="34" charset="0"/>
                <a:cs typeface="+mn-cs"/>
              </a:rPr>
              <a:t>Splunk Configuration Changes</a:t>
            </a:r>
            <a:r>
              <a:rPr kumimoji="0" lang="en-GB" sz="1050" b="0" i="0" u="none" strike="noStrike" kern="0" cap="none" spc="0" normalizeH="0" baseline="0" noProof="0">
                <a:ln>
                  <a:noFill/>
                </a:ln>
                <a:solidFill>
                  <a:srgbClr val="0E101A"/>
                </a:solidFill>
                <a:effectLst/>
                <a:uLnTx/>
                <a:uFillTx/>
                <a:latin typeface="Arial"/>
                <a:ea typeface="Calibri" panose="020F0502020204030204" pitchFamily="34"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0E101A"/>
                </a:solidFill>
                <a:effectLst/>
                <a:uLnTx/>
                <a:uFillTx/>
                <a:latin typeface="Arial"/>
                <a:ea typeface="Calibri" panose="020F0502020204030204" pitchFamily="34" charset="0"/>
                <a:cs typeface="+mn-cs"/>
              </a:rPr>
              <a:t>Pipeline that can be integrated to enable a configuration-as-code approach for managing Splunk settings. This streamlines the process of updating and maintaining Splunk configurations.</a:t>
            </a:r>
            <a:endParaRPr kumimoji="0" lang="en-IN" sz="1050" b="0" i="0" u="none" strike="noStrike" kern="0" cap="none" spc="0" normalizeH="0" baseline="0" noProof="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0E101A"/>
                </a:solidFill>
                <a:effectLst/>
                <a:uLnTx/>
                <a:uFillTx/>
                <a:latin typeface="Arial"/>
                <a:ea typeface="Calibri" panose="020F0502020204030204" pitchFamily="34" charset="0"/>
                <a:cs typeface="+mn-cs"/>
              </a:rPr>
              <a:t>Certificate Renewal </a:t>
            </a:r>
            <a:r>
              <a:rPr kumimoji="0" lang="en-GB" sz="1050" b="0" i="0" u="none" strike="noStrike" kern="0" cap="none" spc="0" normalizeH="0" baseline="0" noProof="0">
                <a:ln>
                  <a:noFill/>
                </a:ln>
                <a:solidFill>
                  <a:srgbClr val="0E101A"/>
                </a:solidFill>
                <a:effectLst/>
                <a:uLnTx/>
                <a:uFillTx/>
                <a:latin typeface="Arial"/>
                <a:ea typeface="Calibri" panose="020F0502020204030204" pitchFamily="34"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srgbClr val="0E101A"/>
                </a:solidFill>
                <a:effectLst/>
                <a:uLnTx/>
                <a:uFillTx/>
                <a:latin typeface="Arial"/>
                <a:ea typeface="Calibri" panose="020F0502020204030204" pitchFamily="34" charset="0"/>
                <a:cs typeface="+mn-cs"/>
              </a:rPr>
              <a:t>Microservice that automates the renewal of certificates hosted on Venafi. The service ensures the timely renewal of certificates and automatically pushes updated certificates to the relevant application repositories.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0" cap="none" spc="0" normalizeH="0" baseline="0" noProof="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0" cap="none" spc="0" normalizeH="0" baseline="0" noProof="0">
                <a:ln>
                  <a:noFill/>
                </a:ln>
                <a:solidFill>
                  <a:srgbClr val="0E101A"/>
                </a:solidFill>
                <a:effectLst/>
                <a:uLnTx/>
                <a:uFillTx/>
                <a:latin typeface="Arial"/>
                <a:ea typeface="Calibri" panose="020F0502020204030204" pitchFamily="34" charset="0"/>
                <a:cs typeface="+mn-cs"/>
              </a:rPr>
              <a:t>And Many More…</a:t>
            </a:r>
            <a:endParaRPr kumimoji="0" lang="en-GB" sz="1050" b="1" i="0" u="none" strike="noStrike" kern="0" cap="none" spc="0" normalizeH="0" baseline="0" noProof="0">
              <a:ln>
                <a:noFill/>
              </a:ln>
              <a:solidFill>
                <a:srgbClr val="0E101A"/>
              </a:solidFill>
              <a:effectLst/>
              <a:uLnTx/>
              <a:uFillTx/>
              <a:latin typeface="Arial"/>
              <a:ea typeface="Calibri" panose="020F0502020204030204" pitchFamily="34" charset="0"/>
              <a:cs typeface="+mn-cs"/>
            </a:endParaRPr>
          </a:p>
        </p:txBody>
      </p:sp>
      <p:pic>
        <p:nvPicPr>
          <p:cNvPr id="28" name="Picture 27">
            <a:extLst>
              <a:ext uri="{FF2B5EF4-FFF2-40B4-BE49-F238E27FC236}">
                <a16:creationId xmlns:a16="http://schemas.microsoft.com/office/drawing/2014/main" id="{D468CC11-813C-7A30-9400-DFE340CB4B55}"/>
              </a:ext>
            </a:extLst>
          </p:cNvPr>
          <p:cNvPicPr>
            <a:picLocks noChangeAspect="1"/>
          </p:cNvPicPr>
          <p:nvPr/>
        </p:nvPicPr>
        <p:blipFill>
          <a:blip r:embed="rId2"/>
          <a:stretch>
            <a:fillRect/>
          </a:stretch>
        </p:blipFill>
        <p:spPr>
          <a:xfrm>
            <a:off x="585166" y="1274576"/>
            <a:ext cx="3493602" cy="1835478"/>
          </a:xfrm>
          <a:prstGeom prst="rect">
            <a:avLst/>
          </a:prstGeom>
        </p:spPr>
      </p:pic>
      <p:sp>
        <p:nvSpPr>
          <p:cNvPr id="29" name="TextBox 28">
            <a:extLst>
              <a:ext uri="{FF2B5EF4-FFF2-40B4-BE49-F238E27FC236}">
                <a16:creationId xmlns:a16="http://schemas.microsoft.com/office/drawing/2014/main" id="{B4C728F3-97A6-0685-E963-B9D01B57E467}"/>
              </a:ext>
            </a:extLst>
          </p:cNvPr>
          <p:cNvSpPr txBox="1"/>
          <p:nvPr/>
        </p:nvSpPr>
        <p:spPr>
          <a:xfrm>
            <a:off x="917271" y="859567"/>
            <a:ext cx="269304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Risk – Reward Matrix</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grpSp>
        <p:nvGrpSpPr>
          <p:cNvPr id="30" name="Google Shape;13827;p77">
            <a:extLst>
              <a:ext uri="{FF2B5EF4-FFF2-40B4-BE49-F238E27FC236}">
                <a16:creationId xmlns:a16="http://schemas.microsoft.com/office/drawing/2014/main" id="{0A351DB6-1D20-75A7-CA0D-4FD663E6BD7E}"/>
              </a:ext>
            </a:extLst>
          </p:cNvPr>
          <p:cNvGrpSpPr/>
          <p:nvPr/>
        </p:nvGrpSpPr>
        <p:grpSpPr>
          <a:xfrm>
            <a:off x="11421915" y="3532397"/>
            <a:ext cx="368987" cy="363666"/>
            <a:chOff x="-64774725" y="1916550"/>
            <a:chExt cx="319000" cy="314400"/>
          </a:xfrm>
          <a:solidFill>
            <a:srgbClr val="0080B1"/>
          </a:solidFill>
        </p:grpSpPr>
        <p:sp>
          <p:nvSpPr>
            <p:cNvPr id="31" name="Google Shape;13828;p77">
              <a:extLst>
                <a:ext uri="{FF2B5EF4-FFF2-40B4-BE49-F238E27FC236}">
                  <a16:creationId xmlns:a16="http://schemas.microsoft.com/office/drawing/2014/main" id="{4A88DF20-585F-4861-4A0A-C034B4ADEBC0}"/>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32" name="Google Shape;13829;p77">
              <a:extLst>
                <a:ext uri="{FF2B5EF4-FFF2-40B4-BE49-F238E27FC236}">
                  <a16:creationId xmlns:a16="http://schemas.microsoft.com/office/drawing/2014/main" id="{C9C2A12C-1606-9030-5B06-9DFF097CC10F}"/>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grpSp>
      <p:grpSp>
        <p:nvGrpSpPr>
          <p:cNvPr id="33" name="Google Shape;13959;p77">
            <a:extLst>
              <a:ext uri="{FF2B5EF4-FFF2-40B4-BE49-F238E27FC236}">
                <a16:creationId xmlns:a16="http://schemas.microsoft.com/office/drawing/2014/main" id="{04B1D675-926C-BC0A-8540-85815A690765}"/>
              </a:ext>
            </a:extLst>
          </p:cNvPr>
          <p:cNvGrpSpPr/>
          <p:nvPr/>
        </p:nvGrpSpPr>
        <p:grpSpPr>
          <a:xfrm>
            <a:off x="11240140" y="815629"/>
            <a:ext cx="366269" cy="366269"/>
            <a:chOff x="-61783350" y="2297100"/>
            <a:chExt cx="316650" cy="316650"/>
          </a:xfrm>
          <a:solidFill>
            <a:srgbClr val="AA3C80"/>
          </a:solidFill>
        </p:grpSpPr>
        <p:sp>
          <p:nvSpPr>
            <p:cNvPr id="34" name="Google Shape;13960;p77">
              <a:extLst>
                <a:ext uri="{FF2B5EF4-FFF2-40B4-BE49-F238E27FC236}">
                  <a16:creationId xmlns:a16="http://schemas.microsoft.com/office/drawing/2014/main" id="{2218EC31-6B87-BE85-9BEA-35CF83E1F688}"/>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AA3C80"/>
                </a:solidFill>
                <a:effectLst/>
                <a:uLnTx/>
                <a:uFillTx/>
                <a:latin typeface="Arial"/>
                <a:ea typeface="+mn-ea"/>
                <a:cs typeface="+mn-cs"/>
              </a:endParaRPr>
            </a:p>
          </p:txBody>
        </p:sp>
        <p:sp>
          <p:nvSpPr>
            <p:cNvPr id="35" name="Google Shape;13961;p77">
              <a:extLst>
                <a:ext uri="{FF2B5EF4-FFF2-40B4-BE49-F238E27FC236}">
                  <a16:creationId xmlns:a16="http://schemas.microsoft.com/office/drawing/2014/main" id="{1D9A5D4D-50AD-54F4-3E8C-D5B4F75019B2}"/>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AA3C80"/>
                </a:solidFill>
                <a:effectLst/>
                <a:uLnTx/>
                <a:uFillTx/>
                <a:latin typeface="Arial"/>
                <a:ea typeface="+mn-ea"/>
                <a:cs typeface="+mn-cs"/>
              </a:endParaRPr>
            </a:p>
          </p:txBody>
        </p:sp>
      </p:grpSp>
      <p:pic>
        <p:nvPicPr>
          <p:cNvPr id="36" name="Graphic 35" descr="Robot with solid fill">
            <a:extLst>
              <a:ext uri="{FF2B5EF4-FFF2-40B4-BE49-F238E27FC236}">
                <a16:creationId xmlns:a16="http://schemas.microsoft.com/office/drawing/2014/main" id="{372AB6E2-66B9-51F8-1523-94885A0EB1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5867" y="3645324"/>
            <a:ext cx="480708" cy="480708"/>
          </a:xfrm>
          <a:prstGeom prst="rect">
            <a:avLst/>
          </a:prstGeom>
        </p:spPr>
      </p:pic>
      <p:grpSp>
        <p:nvGrpSpPr>
          <p:cNvPr id="37" name="Google Shape;15263;p81">
            <a:extLst>
              <a:ext uri="{FF2B5EF4-FFF2-40B4-BE49-F238E27FC236}">
                <a16:creationId xmlns:a16="http://schemas.microsoft.com/office/drawing/2014/main" id="{FAC9206C-0CF0-18F8-AD28-08BDC9A16C1B}"/>
              </a:ext>
            </a:extLst>
          </p:cNvPr>
          <p:cNvGrpSpPr/>
          <p:nvPr/>
        </p:nvGrpSpPr>
        <p:grpSpPr>
          <a:xfrm>
            <a:off x="4062622" y="919353"/>
            <a:ext cx="420796" cy="421914"/>
            <a:chOff x="-1700225" y="2768875"/>
            <a:chExt cx="291450" cy="292225"/>
          </a:xfrm>
        </p:grpSpPr>
        <p:sp>
          <p:nvSpPr>
            <p:cNvPr id="38" name="Google Shape;15264;p81">
              <a:extLst>
                <a:ext uri="{FF2B5EF4-FFF2-40B4-BE49-F238E27FC236}">
                  <a16:creationId xmlns:a16="http://schemas.microsoft.com/office/drawing/2014/main" id="{89BB97D5-ED99-FACC-437D-551840E17A3C}"/>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39" name="Google Shape;15265;p81">
              <a:extLst>
                <a:ext uri="{FF2B5EF4-FFF2-40B4-BE49-F238E27FC236}">
                  <a16:creationId xmlns:a16="http://schemas.microsoft.com/office/drawing/2014/main" id="{88F317F4-3892-90A1-2A14-1D60E3420A01}"/>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40" name="Google Shape;15266;p81">
              <a:extLst>
                <a:ext uri="{FF2B5EF4-FFF2-40B4-BE49-F238E27FC236}">
                  <a16:creationId xmlns:a16="http://schemas.microsoft.com/office/drawing/2014/main" id="{5CA6F67D-6153-18F2-8EE7-8088D694DE61}"/>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41" name="Google Shape;15267;p81">
              <a:extLst>
                <a:ext uri="{FF2B5EF4-FFF2-40B4-BE49-F238E27FC236}">
                  <a16:creationId xmlns:a16="http://schemas.microsoft.com/office/drawing/2014/main" id="{143B0048-DD74-94DF-724C-0B1F5E3DB36A}"/>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42" name="Google Shape;15268;p81">
              <a:extLst>
                <a:ext uri="{FF2B5EF4-FFF2-40B4-BE49-F238E27FC236}">
                  <a16:creationId xmlns:a16="http://schemas.microsoft.com/office/drawing/2014/main" id="{9BBB6F58-4946-9B68-453E-AA56631078D4}"/>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43" name="Google Shape;15269;p81">
              <a:extLst>
                <a:ext uri="{FF2B5EF4-FFF2-40B4-BE49-F238E27FC236}">
                  <a16:creationId xmlns:a16="http://schemas.microsoft.com/office/drawing/2014/main" id="{0198521B-EA2A-C2C0-B79C-5AD18874A851}"/>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grpSp>
      <p:sp>
        <p:nvSpPr>
          <p:cNvPr id="44" name="TextBox 43">
            <a:extLst>
              <a:ext uri="{FF2B5EF4-FFF2-40B4-BE49-F238E27FC236}">
                <a16:creationId xmlns:a16="http://schemas.microsoft.com/office/drawing/2014/main" id="{CFCE4F70-6D3B-6690-6EB1-851144290CF1}"/>
              </a:ext>
            </a:extLst>
          </p:cNvPr>
          <p:cNvSpPr txBox="1"/>
          <p:nvPr/>
        </p:nvSpPr>
        <p:spPr>
          <a:xfrm>
            <a:off x="876925" y="3663817"/>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Quick Win Automations</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sp>
        <p:nvSpPr>
          <p:cNvPr id="45" name="TextBox 44">
            <a:extLst>
              <a:ext uri="{FF2B5EF4-FFF2-40B4-BE49-F238E27FC236}">
                <a16:creationId xmlns:a16="http://schemas.microsoft.com/office/drawing/2014/main" id="{703FEEE0-E079-0EC7-20B8-ABC9B8467F86}"/>
              </a:ext>
            </a:extLst>
          </p:cNvPr>
          <p:cNvSpPr txBox="1"/>
          <p:nvPr/>
        </p:nvSpPr>
        <p:spPr>
          <a:xfrm>
            <a:off x="8266392" y="826858"/>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Baseline SRE Metrics</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sp>
        <p:nvSpPr>
          <p:cNvPr id="46" name="TextBox 45">
            <a:extLst>
              <a:ext uri="{FF2B5EF4-FFF2-40B4-BE49-F238E27FC236}">
                <a16:creationId xmlns:a16="http://schemas.microsoft.com/office/drawing/2014/main" id="{C899CD98-7F31-FB58-790F-FB219BFA7FAA}"/>
              </a:ext>
            </a:extLst>
          </p:cNvPr>
          <p:cNvSpPr txBox="1"/>
          <p:nvPr/>
        </p:nvSpPr>
        <p:spPr>
          <a:xfrm>
            <a:off x="8258098" y="3560674"/>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err="1">
                <a:ln>
                  <a:noFill/>
                </a:ln>
                <a:solidFill>
                  <a:srgbClr val="6785C1">
                    <a:lumMod val="50000"/>
                  </a:srgbClr>
                </a:solidFill>
                <a:effectLst/>
                <a:uLnTx/>
                <a:uFillTx/>
                <a:latin typeface="Arial"/>
                <a:ea typeface="Calibri" panose="020F0502020204030204" pitchFamily="34" charset="0"/>
                <a:cs typeface="+mn-cs"/>
              </a:rPr>
              <a:t>SPoG</a:t>
            </a: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 &amp; Integration</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spTree>
    <p:extLst>
      <p:ext uri="{BB962C8B-B14F-4D97-AF65-F5344CB8AC3E}">
        <p14:creationId xmlns:p14="http://schemas.microsoft.com/office/powerpoint/2010/main" val="3559843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BF521-CD23-4301-8D49-2D741F01312E}"/>
              </a:ext>
            </a:extLst>
          </p:cNvPr>
          <p:cNvSpPr>
            <a:spLocks noGrp="1"/>
          </p:cNvSpPr>
          <p:nvPr>
            <p:ph type="title"/>
          </p:nvPr>
        </p:nvSpPr>
        <p:spPr>
          <a:xfrm>
            <a:off x="175260" y="-17091"/>
            <a:ext cx="11841480" cy="722376"/>
          </a:xfrm>
        </p:spPr>
        <p:txBody>
          <a:bodyPr/>
          <a:lstStyle/>
          <a:p>
            <a:r>
              <a:rPr lang="en-US">
                <a:ea typeface="HGPGothicE"/>
              </a:rPr>
              <a:t>Dashboards</a:t>
            </a:r>
            <a:endParaRPr lang="en-US"/>
          </a:p>
        </p:txBody>
      </p:sp>
      <p:sp>
        <p:nvSpPr>
          <p:cNvPr id="1132" name="Content Placeholder 2">
            <a:extLst>
              <a:ext uri="{FF2B5EF4-FFF2-40B4-BE49-F238E27FC236}">
                <a16:creationId xmlns:a16="http://schemas.microsoft.com/office/drawing/2014/main" id="{2C46A071-1701-BE5C-33D1-6E9458A5AD32}"/>
              </a:ext>
            </a:extLst>
          </p:cNvPr>
          <p:cNvSpPr>
            <a:spLocks noGrp="1"/>
          </p:cNvSpPr>
          <p:nvPr>
            <p:ph sz="quarter" idx="10"/>
          </p:nvPr>
        </p:nvSpPr>
        <p:spPr>
          <a:xfrm>
            <a:off x="350773" y="602365"/>
            <a:ext cx="10972800" cy="279378"/>
          </a:xfrm>
        </p:spPr>
        <p:txBody>
          <a:bodyPr>
            <a:noAutofit/>
          </a:bodyPr>
          <a:lstStyle/>
          <a:p>
            <a:pPr marL="0" indent="0">
              <a:buNone/>
            </a:pPr>
            <a:r>
              <a:rPr lang="en-GB" sz="1800"/>
              <a:t>Define and implement the dashboard for each API related to SLO and Error Budgets defined in 1.1.</a:t>
            </a:r>
          </a:p>
        </p:txBody>
      </p:sp>
      <p:graphicFrame>
        <p:nvGraphicFramePr>
          <p:cNvPr id="1130" name="Table 3">
            <a:extLst>
              <a:ext uri="{FF2B5EF4-FFF2-40B4-BE49-F238E27FC236}">
                <a16:creationId xmlns:a16="http://schemas.microsoft.com/office/drawing/2014/main" id="{98F5524E-AC24-44E2-FFB8-805395FB7DD3}"/>
              </a:ext>
            </a:extLst>
          </p:cNvPr>
          <p:cNvGraphicFramePr>
            <a:graphicFrameLocks/>
          </p:cNvGraphicFramePr>
          <p:nvPr/>
        </p:nvGraphicFramePr>
        <p:xfrm>
          <a:off x="760397" y="1010655"/>
          <a:ext cx="10972801" cy="4700007"/>
        </p:xfrm>
        <a:graphic>
          <a:graphicData uri="http://schemas.openxmlformats.org/drawingml/2006/table">
            <a:tbl>
              <a:tblPr firstRow="1" bandRow="1">
                <a:tableStyleId>{5C22544A-7EE6-4342-B048-85BDC9FD1C3A}</a:tableStyleId>
              </a:tblPr>
              <a:tblGrid>
                <a:gridCol w="2043297">
                  <a:extLst>
                    <a:ext uri="{9D8B030D-6E8A-4147-A177-3AD203B41FA5}">
                      <a16:colId xmlns:a16="http://schemas.microsoft.com/office/drawing/2014/main" val="2619328696"/>
                    </a:ext>
                  </a:extLst>
                </a:gridCol>
                <a:gridCol w="1289460">
                  <a:extLst>
                    <a:ext uri="{9D8B030D-6E8A-4147-A177-3AD203B41FA5}">
                      <a16:colId xmlns:a16="http://schemas.microsoft.com/office/drawing/2014/main" val="227894090"/>
                    </a:ext>
                  </a:extLst>
                </a:gridCol>
                <a:gridCol w="991891">
                  <a:extLst>
                    <a:ext uri="{9D8B030D-6E8A-4147-A177-3AD203B41FA5}">
                      <a16:colId xmlns:a16="http://schemas.microsoft.com/office/drawing/2014/main" val="764548456"/>
                    </a:ext>
                  </a:extLst>
                </a:gridCol>
                <a:gridCol w="297567">
                  <a:extLst>
                    <a:ext uri="{9D8B030D-6E8A-4147-A177-3AD203B41FA5}">
                      <a16:colId xmlns:a16="http://schemas.microsoft.com/office/drawing/2014/main" val="561651989"/>
                    </a:ext>
                  </a:extLst>
                </a:gridCol>
                <a:gridCol w="991891">
                  <a:extLst>
                    <a:ext uri="{9D8B030D-6E8A-4147-A177-3AD203B41FA5}">
                      <a16:colId xmlns:a16="http://schemas.microsoft.com/office/drawing/2014/main" val="333572036"/>
                    </a:ext>
                  </a:extLst>
                </a:gridCol>
                <a:gridCol w="1001811">
                  <a:extLst>
                    <a:ext uri="{9D8B030D-6E8A-4147-A177-3AD203B41FA5}">
                      <a16:colId xmlns:a16="http://schemas.microsoft.com/office/drawing/2014/main" val="2904910479"/>
                    </a:ext>
                  </a:extLst>
                </a:gridCol>
                <a:gridCol w="2063134">
                  <a:extLst>
                    <a:ext uri="{9D8B030D-6E8A-4147-A177-3AD203B41FA5}">
                      <a16:colId xmlns:a16="http://schemas.microsoft.com/office/drawing/2014/main" val="3846763625"/>
                    </a:ext>
                  </a:extLst>
                </a:gridCol>
                <a:gridCol w="287649">
                  <a:extLst>
                    <a:ext uri="{9D8B030D-6E8A-4147-A177-3AD203B41FA5}">
                      <a16:colId xmlns:a16="http://schemas.microsoft.com/office/drawing/2014/main" val="1253705647"/>
                    </a:ext>
                  </a:extLst>
                </a:gridCol>
                <a:gridCol w="1001811">
                  <a:extLst>
                    <a:ext uri="{9D8B030D-6E8A-4147-A177-3AD203B41FA5}">
                      <a16:colId xmlns:a16="http://schemas.microsoft.com/office/drawing/2014/main" val="2743869359"/>
                    </a:ext>
                  </a:extLst>
                </a:gridCol>
                <a:gridCol w="1004290">
                  <a:extLst>
                    <a:ext uri="{9D8B030D-6E8A-4147-A177-3AD203B41FA5}">
                      <a16:colId xmlns:a16="http://schemas.microsoft.com/office/drawing/2014/main" val="2237376490"/>
                    </a:ext>
                  </a:extLst>
                </a:gridCol>
              </a:tblGrid>
              <a:tr h="411928">
                <a:tc gridSpan="10">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GB" sz="1600" b="1">
                          <a:solidFill>
                            <a:schemeClr val="bg1"/>
                          </a:solidFill>
                        </a:rPr>
                        <a:t>A Sample Grafana Dashboard</a:t>
                      </a:r>
                    </a:p>
                  </a:txBody>
                  <a:tcPr anchor="ct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2240662894"/>
                  </a:ext>
                </a:extLst>
              </a:tr>
              <a:tr h="451399">
                <a:tc gridSpan="3">
                  <a:txBody>
                    <a:bodyPr/>
                    <a:lstStyle/>
                    <a:p>
                      <a:pPr algn="ctr"/>
                      <a:r>
                        <a:rPr lang="en-US" sz="1200" b="1">
                          <a:solidFill>
                            <a:schemeClr val="bg1"/>
                          </a:solidFill>
                        </a:rPr>
                        <a:t>Application performance</a:t>
                      </a:r>
                      <a:endParaRPr lang="en-IN" sz="1200" b="1">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5">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50000"/>
                      </a:schemeClr>
                    </a:solidFill>
                  </a:tcPr>
                </a:tc>
                <a:tc gridSpan="3">
                  <a:txBody>
                    <a:bodyPr/>
                    <a:lstStyle/>
                    <a:p>
                      <a:pPr algn="ctr"/>
                      <a:r>
                        <a:rPr lang="en-US" sz="1200" b="1">
                          <a:solidFill>
                            <a:schemeClr val="bg1"/>
                          </a:solidFill>
                        </a:rPr>
                        <a:t>Service availability</a:t>
                      </a:r>
                      <a:endParaRPr lang="en-IN" sz="1200" b="1">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5">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50000"/>
                      </a:schemeClr>
                    </a:solidFill>
                  </a:tcPr>
                </a:tc>
                <a:tc gridSpan="2">
                  <a:txBody>
                    <a:bodyPr/>
                    <a:lstStyle/>
                    <a:p>
                      <a:pPr algn="ctr"/>
                      <a:r>
                        <a:rPr lang="en-US" sz="1200" b="1">
                          <a:solidFill>
                            <a:schemeClr val="bg1"/>
                          </a:solidFill>
                        </a:rPr>
                        <a:t>Value stream performance </a:t>
                      </a:r>
                      <a:endParaRPr lang="en-IN" sz="1200" b="1">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042848439"/>
                  </a:ext>
                </a:extLst>
              </a:tr>
              <a:tr h="976962">
                <a:tc rowSpan="3" gridSpan="2">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rowSpan="3"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2" gridSpan="3">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rowSpan="2"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2"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03094161"/>
                  </a:ext>
                </a:extLst>
              </a:tr>
              <a:tr h="896655">
                <a:tc gridSpan="2"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3"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786953144"/>
                  </a:ext>
                </a:extLst>
              </a:tr>
              <a:tr h="929914">
                <a:tc gridSpan="2"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3305560332"/>
                  </a:ext>
                </a:extLst>
              </a:tr>
              <a:tr h="1027348">
                <a:tc>
                  <a:txBody>
                    <a:bodyPr/>
                    <a:lstStyle/>
                    <a:p>
                      <a:pPr algn="ctr"/>
                      <a:endParaRPr lang="en-US"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marL="137160" marR="137160" marT="137160" marB="18288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marL="137160" marR="137160" marT="137160" marB="18288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marL="137160" marR="137160" marT="137160" marB="18288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520050017"/>
                  </a:ext>
                </a:extLst>
              </a:tr>
            </a:tbl>
          </a:graphicData>
        </a:graphic>
      </p:graphicFrame>
      <p:grpSp>
        <p:nvGrpSpPr>
          <p:cNvPr id="565" name="Group 564">
            <a:extLst>
              <a:ext uri="{FF2B5EF4-FFF2-40B4-BE49-F238E27FC236}">
                <a16:creationId xmlns:a16="http://schemas.microsoft.com/office/drawing/2014/main" id="{7DE3A4FC-D23A-5676-483F-E7B5F4ED884E}"/>
              </a:ext>
            </a:extLst>
          </p:cNvPr>
          <p:cNvGrpSpPr/>
          <p:nvPr/>
        </p:nvGrpSpPr>
        <p:grpSpPr>
          <a:xfrm>
            <a:off x="836270" y="2664549"/>
            <a:ext cx="3121320" cy="1755000"/>
            <a:chOff x="1202944" y="701228"/>
            <a:chExt cx="9989735" cy="5455537"/>
          </a:xfrm>
        </p:grpSpPr>
        <p:sp>
          <p:nvSpPr>
            <p:cNvPr id="744" name="Freeform 5">
              <a:extLst>
                <a:ext uri="{FF2B5EF4-FFF2-40B4-BE49-F238E27FC236}">
                  <a16:creationId xmlns:a16="http://schemas.microsoft.com/office/drawing/2014/main" id="{E0970423-403D-FC4C-ECD4-C2159515905F}"/>
                </a:ext>
              </a:extLst>
            </p:cNvPr>
            <p:cNvSpPr>
              <a:spLocks/>
            </p:cNvSpPr>
            <p:nvPr/>
          </p:nvSpPr>
          <p:spPr bwMode="gray">
            <a:xfrm>
              <a:off x="5913568" y="1654068"/>
              <a:ext cx="259134" cy="307046"/>
            </a:xfrm>
            <a:custGeom>
              <a:avLst/>
              <a:gdLst>
                <a:gd name="T0" fmla="*/ 215900 w 139"/>
                <a:gd name="T1" fmla="*/ 102060 h 176"/>
                <a:gd name="T2" fmla="*/ 206375 w 139"/>
                <a:gd name="T3" fmla="*/ 69904 h 176"/>
                <a:gd name="T4" fmla="*/ 190500 w 139"/>
                <a:gd name="T5" fmla="*/ 34952 h 176"/>
                <a:gd name="T6" fmla="*/ 179388 w 139"/>
                <a:gd name="T7" fmla="*/ 29360 h 176"/>
                <a:gd name="T8" fmla="*/ 166688 w 139"/>
                <a:gd name="T9" fmla="*/ 23767 h 176"/>
                <a:gd name="T10" fmla="*/ 147638 w 139"/>
                <a:gd name="T11" fmla="*/ 20971 h 176"/>
                <a:gd name="T12" fmla="*/ 134938 w 139"/>
                <a:gd name="T13" fmla="*/ 29360 h 176"/>
                <a:gd name="T14" fmla="*/ 119063 w 139"/>
                <a:gd name="T15" fmla="*/ 36350 h 176"/>
                <a:gd name="T16" fmla="*/ 104775 w 139"/>
                <a:gd name="T17" fmla="*/ 32156 h 176"/>
                <a:gd name="T18" fmla="*/ 79375 w 139"/>
                <a:gd name="T19" fmla="*/ 13981 h 176"/>
                <a:gd name="T20" fmla="*/ 66675 w 139"/>
                <a:gd name="T21" fmla="*/ 1398 h 176"/>
                <a:gd name="T22" fmla="*/ 49213 w 139"/>
                <a:gd name="T23" fmla="*/ 4194 h 176"/>
                <a:gd name="T24" fmla="*/ 46038 w 139"/>
                <a:gd name="T25" fmla="*/ 11185 h 176"/>
                <a:gd name="T26" fmla="*/ 44450 w 139"/>
                <a:gd name="T27" fmla="*/ 23767 h 176"/>
                <a:gd name="T28" fmla="*/ 47625 w 139"/>
                <a:gd name="T29" fmla="*/ 29360 h 176"/>
                <a:gd name="T30" fmla="*/ 53975 w 139"/>
                <a:gd name="T31" fmla="*/ 34952 h 176"/>
                <a:gd name="T32" fmla="*/ 57150 w 139"/>
                <a:gd name="T33" fmla="*/ 39146 h 176"/>
                <a:gd name="T34" fmla="*/ 44450 w 139"/>
                <a:gd name="T35" fmla="*/ 40544 h 176"/>
                <a:gd name="T36" fmla="*/ 34925 w 139"/>
                <a:gd name="T37" fmla="*/ 46137 h 176"/>
                <a:gd name="T38" fmla="*/ 26988 w 139"/>
                <a:gd name="T39" fmla="*/ 67108 h 176"/>
                <a:gd name="T40" fmla="*/ 19050 w 139"/>
                <a:gd name="T41" fmla="*/ 79691 h 176"/>
                <a:gd name="T42" fmla="*/ 14288 w 139"/>
                <a:gd name="T43" fmla="*/ 97866 h 176"/>
                <a:gd name="T44" fmla="*/ 4763 w 139"/>
                <a:gd name="T45" fmla="*/ 131420 h 176"/>
                <a:gd name="T46" fmla="*/ 7938 w 139"/>
                <a:gd name="T47" fmla="*/ 134216 h 176"/>
                <a:gd name="T48" fmla="*/ 14288 w 139"/>
                <a:gd name="T49" fmla="*/ 169168 h 176"/>
                <a:gd name="T50" fmla="*/ 25400 w 139"/>
                <a:gd name="T51" fmla="*/ 191538 h 176"/>
                <a:gd name="T52" fmla="*/ 39688 w 139"/>
                <a:gd name="T53" fmla="*/ 192936 h 176"/>
                <a:gd name="T54" fmla="*/ 57150 w 139"/>
                <a:gd name="T55" fmla="*/ 197130 h 176"/>
                <a:gd name="T56" fmla="*/ 47625 w 139"/>
                <a:gd name="T57" fmla="*/ 212509 h 176"/>
                <a:gd name="T58" fmla="*/ 41275 w 139"/>
                <a:gd name="T59" fmla="*/ 232082 h 176"/>
                <a:gd name="T60" fmla="*/ 46038 w 139"/>
                <a:gd name="T61" fmla="*/ 246063 h 176"/>
                <a:gd name="T62" fmla="*/ 69850 w 139"/>
                <a:gd name="T63" fmla="*/ 244665 h 176"/>
                <a:gd name="T64" fmla="*/ 95250 w 139"/>
                <a:gd name="T65" fmla="*/ 244665 h 176"/>
                <a:gd name="T66" fmla="*/ 128588 w 139"/>
                <a:gd name="T67" fmla="*/ 244665 h 176"/>
                <a:gd name="T68" fmla="*/ 166688 w 139"/>
                <a:gd name="T69" fmla="*/ 244665 h 176"/>
                <a:gd name="T70" fmla="*/ 193675 w 139"/>
                <a:gd name="T71" fmla="*/ 240471 h 176"/>
                <a:gd name="T72" fmla="*/ 188913 w 139"/>
                <a:gd name="T73" fmla="*/ 236276 h 176"/>
                <a:gd name="T74" fmla="*/ 185738 w 139"/>
                <a:gd name="T75" fmla="*/ 230684 h 176"/>
                <a:gd name="T76" fmla="*/ 185738 w 139"/>
                <a:gd name="T77" fmla="*/ 225092 h 176"/>
                <a:gd name="T78" fmla="*/ 188913 w 139"/>
                <a:gd name="T79" fmla="*/ 218101 h 176"/>
                <a:gd name="T80" fmla="*/ 190500 w 139"/>
                <a:gd name="T81" fmla="*/ 211111 h 176"/>
                <a:gd name="T82" fmla="*/ 193675 w 139"/>
                <a:gd name="T83" fmla="*/ 206917 h 176"/>
                <a:gd name="T84" fmla="*/ 200025 w 139"/>
                <a:gd name="T85" fmla="*/ 206917 h 176"/>
                <a:gd name="T86" fmla="*/ 168275 w 139"/>
                <a:gd name="T87" fmla="*/ 180353 h 176"/>
                <a:gd name="T88" fmla="*/ 157163 w 139"/>
                <a:gd name="T89" fmla="*/ 160780 h 176"/>
                <a:gd name="T90" fmla="*/ 158750 w 139"/>
                <a:gd name="T91" fmla="*/ 149595 h 176"/>
                <a:gd name="T92" fmla="*/ 188913 w 139"/>
                <a:gd name="T93" fmla="*/ 141207 h 176"/>
                <a:gd name="T94" fmla="*/ 211138 w 139"/>
                <a:gd name="T95" fmla="*/ 127226 h 17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9"/>
                <a:gd name="T145" fmla="*/ 0 h 176"/>
                <a:gd name="T146" fmla="*/ 139 w 139"/>
                <a:gd name="T147" fmla="*/ 176 h 17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9" h="176">
                  <a:moveTo>
                    <a:pt x="139" y="90"/>
                  </a:moveTo>
                  <a:lnTo>
                    <a:pt x="137" y="82"/>
                  </a:lnTo>
                  <a:lnTo>
                    <a:pt x="136" y="73"/>
                  </a:lnTo>
                  <a:lnTo>
                    <a:pt x="133" y="66"/>
                  </a:lnTo>
                  <a:lnTo>
                    <a:pt x="132" y="58"/>
                  </a:lnTo>
                  <a:lnTo>
                    <a:pt x="130" y="50"/>
                  </a:lnTo>
                  <a:lnTo>
                    <a:pt x="127" y="40"/>
                  </a:lnTo>
                  <a:lnTo>
                    <a:pt x="124" y="33"/>
                  </a:lnTo>
                  <a:lnTo>
                    <a:pt x="120" y="25"/>
                  </a:lnTo>
                  <a:lnTo>
                    <a:pt x="117" y="23"/>
                  </a:lnTo>
                  <a:lnTo>
                    <a:pt x="114" y="22"/>
                  </a:lnTo>
                  <a:lnTo>
                    <a:pt x="113" y="21"/>
                  </a:lnTo>
                  <a:lnTo>
                    <a:pt x="111" y="19"/>
                  </a:lnTo>
                  <a:lnTo>
                    <a:pt x="108" y="18"/>
                  </a:lnTo>
                  <a:lnTo>
                    <a:pt x="105" y="17"/>
                  </a:lnTo>
                  <a:lnTo>
                    <a:pt x="100" y="15"/>
                  </a:lnTo>
                  <a:lnTo>
                    <a:pt x="95" y="14"/>
                  </a:lnTo>
                  <a:lnTo>
                    <a:pt x="93" y="15"/>
                  </a:lnTo>
                  <a:lnTo>
                    <a:pt x="89" y="17"/>
                  </a:lnTo>
                  <a:lnTo>
                    <a:pt x="87" y="18"/>
                  </a:lnTo>
                  <a:lnTo>
                    <a:pt x="85" y="21"/>
                  </a:lnTo>
                  <a:lnTo>
                    <a:pt x="82" y="23"/>
                  </a:lnTo>
                  <a:lnTo>
                    <a:pt x="79" y="25"/>
                  </a:lnTo>
                  <a:lnTo>
                    <a:pt x="75" y="26"/>
                  </a:lnTo>
                  <a:lnTo>
                    <a:pt x="71" y="26"/>
                  </a:lnTo>
                  <a:lnTo>
                    <a:pt x="69" y="26"/>
                  </a:lnTo>
                  <a:lnTo>
                    <a:pt x="66" y="23"/>
                  </a:lnTo>
                  <a:lnTo>
                    <a:pt x="61" y="19"/>
                  </a:lnTo>
                  <a:lnTo>
                    <a:pt x="55" y="14"/>
                  </a:lnTo>
                  <a:lnTo>
                    <a:pt x="50" y="10"/>
                  </a:lnTo>
                  <a:lnTo>
                    <a:pt x="46" y="5"/>
                  </a:lnTo>
                  <a:lnTo>
                    <a:pt x="43" y="3"/>
                  </a:lnTo>
                  <a:lnTo>
                    <a:pt x="42" y="1"/>
                  </a:lnTo>
                  <a:lnTo>
                    <a:pt x="36" y="0"/>
                  </a:lnTo>
                  <a:lnTo>
                    <a:pt x="34" y="1"/>
                  </a:lnTo>
                  <a:lnTo>
                    <a:pt x="31" y="3"/>
                  </a:lnTo>
                  <a:lnTo>
                    <a:pt x="31" y="4"/>
                  </a:lnTo>
                  <a:lnTo>
                    <a:pt x="30" y="7"/>
                  </a:lnTo>
                  <a:lnTo>
                    <a:pt x="29" y="8"/>
                  </a:lnTo>
                  <a:lnTo>
                    <a:pt x="29" y="11"/>
                  </a:lnTo>
                  <a:lnTo>
                    <a:pt x="28" y="14"/>
                  </a:lnTo>
                  <a:lnTo>
                    <a:pt x="28" y="17"/>
                  </a:lnTo>
                  <a:lnTo>
                    <a:pt x="29" y="18"/>
                  </a:lnTo>
                  <a:lnTo>
                    <a:pt x="29" y="19"/>
                  </a:lnTo>
                  <a:lnTo>
                    <a:pt x="30" y="21"/>
                  </a:lnTo>
                  <a:lnTo>
                    <a:pt x="31" y="22"/>
                  </a:lnTo>
                  <a:lnTo>
                    <a:pt x="32" y="23"/>
                  </a:lnTo>
                  <a:lnTo>
                    <a:pt x="34" y="25"/>
                  </a:lnTo>
                  <a:lnTo>
                    <a:pt x="36" y="26"/>
                  </a:lnTo>
                  <a:lnTo>
                    <a:pt x="38" y="26"/>
                  </a:lnTo>
                  <a:lnTo>
                    <a:pt x="36" y="28"/>
                  </a:lnTo>
                  <a:lnTo>
                    <a:pt x="32" y="28"/>
                  </a:lnTo>
                  <a:lnTo>
                    <a:pt x="30" y="29"/>
                  </a:lnTo>
                  <a:lnTo>
                    <a:pt x="28" y="29"/>
                  </a:lnTo>
                  <a:lnTo>
                    <a:pt x="26" y="30"/>
                  </a:lnTo>
                  <a:lnTo>
                    <a:pt x="24" y="32"/>
                  </a:lnTo>
                  <a:lnTo>
                    <a:pt x="22" y="33"/>
                  </a:lnTo>
                  <a:lnTo>
                    <a:pt x="19" y="35"/>
                  </a:lnTo>
                  <a:lnTo>
                    <a:pt x="18" y="42"/>
                  </a:lnTo>
                  <a:lnTo>
                    <a:pt x="17" y="48"/>
                  </a:lnTo>
                  <a:lnTo>
                    <a:pt x="16" y="52"/>
                  </a:lnTo>
                  <a:lnTo>
                    <a:pt x="13" y="55"/>
                  </a:lnTo>
                  <a:lnTo>
                    <a:pt x="12" y="57"/>
                  </a:lnTo>
                  <a:lnTo>
                    <a:pt x="10" y="59"/>
                  </a:lnTo>
                  <a:lnTo>
                    <a:pt x="10" y="63"/>
                  </a:lnTo>
                  <a:lnTo>
                    <a:pt x="9" y="70"/>
                  </a:lnTo>
                  <a:lnTo>
                    <a:pt x="0" y="93"/>
                  </a:lnTo>
                  <a:lnTo>
                    <a:pt x="1" y="93"/>
                  </a:lnTo>
                  <a:lnTo>
                    <a:pt x="3" y="94"/>
                  </a:lnTo>
                  <a:lnTo>
                    <a:pt x="4" y="94"/>
                  </a:lnTo>
                  <a:lnTo>
                    <a:pt x="4" y="96"/>
                  </a:lnTo>
                  <a:lnTo>
                    <a:pt x="5" y="96"/>
                  </a:lnTo>
                  <a:lnTo>
                    <a:pt x="6" y="96"/>
                  </a:lnTo>
                  <a:lnTo>
                    <a:pt x="13" y="108"/>
                  </a:lnTo>
                  <a:lnTo>
                    <a:pt x="9" y="121"/>
                  </a:lnTo>
                  <a:lnTo>
                    <a:pt x="9" y="137"/>
                  </a:lnTo>
                  <a:lnTo>
                    <a:pt x="12" y="137"/>
                  </a:lnTo>
                  <a:lnTo>
                    <a:pt x="16" y="137"/>
                  </a:lnTo>
                  <a:lnTo>
                    <a:pt x="18" y="137"/>
                  </a:lnTo>
                  <a:lnTo>
                    <a:pt x="22" y="138"/>
                  </a:lnTo>
                  <a:lnTo>
                    <a:pt x="25" y="138"/>
                  </a:lnTo>
                  <a:lnTo>
                    <a:pt x="28" y="140"/>
                  </a:lnTo>
                  <a:lnTo>
                    <a:pt x="31" y="140"/>
                  </a:lnTo>
                  <a:lnTo>
                    <a:pt x="36" y="141"/>
                  </a:lnTo>
                  <a:lnTo>
                    <a:pt x="34" y="144"/>
                  </a:lnTo>
                  <a:lnTo>
                    <a:pt x="31" y="148"/>
                  </a:lnTo>
                  <a:lnTo>
                    <a:pt x="30" y="152"/>
                  </a:lnTo>
                  <a:lnTo>
                    <a:pt x="29" y="156"/>
                  </a:lnTo>
                  <a:lnTo>
                    <a:pt x="28" y="162"/>
                  </a:lnTo>
                  <a:lnTo>
                    <a:pt x="26" y="166"/>
                  </a:lnTo>
                  <a:lnTo>
                    <a:pt x="25" y="172"/>
                  </a:lnTo>
                  <a:lnTo>
                    <a:pt x="24" y="176"/>
                  </a:lnTo>
                  <a:lnTo>
                    <a:pt x="29" y="176"/>
                  </a:lnTo>
                  <a:lnTo>
                    <a:pt x="34" y="175"/>
                  </a:lnTo>
                  <a:lnTo>
                    <a:pt x="39" y="175"/>
                  </a:lnTo>
                  <a:lnTo>
                    <a:pt x="44" y="175"/>
                  </a:lnTo>
                  <a:lnTo>
                    <a:pt x="49" y="175"/>
                  </a:lnTo>
                  <a:lnTo>
                    <a:pt x="55" y="175"/>
                  </a:lnTo>
                  <a:lnTo>
                    <a:pt x="60" y="175"/>
                  </a:lnTo>
                  <a:lnTo>
                    <a:pt x="66" y="173"/>
                  </a:lnTo>
                  <a:lnTo>
                    <a:pt x="74" y="175"/>
                  </a:lnTo>
                  <a:lnTo>
                    <a:pt x="81" y="175"/>
                  </a:lnTo>
                  <a:lnTo>
                    <a:pt x="89" y="176"/>
                  </a:lnTo>
                  <a:lnTo>
                    <a:pt x="96" y="176"/>
                  </a:lnTo>
                  <a:lnTo>
                    <a:pt x="105" y="175"/>
                  </a:lnTo>
                  <a:lnTo>
                    <a:pt x="111" y="175"/>
                  </a:lnTo>
                  <a:lnTo>
                    <a:pt x="117" y="173"/>
                  </a:lnTo>
                  <a:lnTo>
                    <a:pt x="122" y="172"/>
                  </a:lnTo>
                  <a:lnTo>
                    <a:pt x="121" y="170"/>
                  </a:lnTo>
                  <a:lnTo>
                    <a:pt x="120" y="169"/>
                  </a:lnTo>
                  <a:lnTo>
                    <a:pt x="119" y="169"/>
                  </a:lnTo>
                  <a:lnTo>
                    <a:pt x="118" y="168"/>
                  </a:lnTo>
                  <a:lnTo>
                    <a:pt x="117" y="166"/>
                  </a:lnTo>
                  <a:lnTo>
                    <a:pt x="117" y="165"/>
                  </a:lnTo>
                  <a:lnTo>
                    <a:pt x="115" y="163"/>
                  </a:lnTo>
                  <a:lnTo>
                    <a:pt x="115" y="161"/>
                  </a:lnTo>
                  <a:lnTo>
                    <a:pt x="117" y="161"/>
                  </a:lnTo>
                  <a:lnTo>
                    <a:pt x="118" y="161"/>
                  </a:lnTo>
                  <a:lnTo>
                    <a:pt x="118" y="159"/>
                  </a:lnTo>
                  <a:lnTo>
                    <a:pt x="119" y="156"/>
                  </a:lnTo>
                  <a:lnTo>
                    <a:pt x="119" y="155"/>
                  </a:lnTo>
                  <a:lnTo>
                    <a:pt x="119" y="152"/>
                  </a:lnTo>
                  <a:lnTo>
                    <a:pt x="120" y="151"/>
                  </a:lnTo>
                  <a:lnTo>
                    <a:pt x="120" y="148"/>
                  </a:lnTo>
                  <a:lnTo>
                    <a:pt x="121" y="148"/>
                  </a:lnTo>
                  <a:lnTo>
                    <a:pt x="122" y="148"/>
                  </a:lnTo>
                  <a:lnTo>
                    <a:pt x="124" y="148"/>
                  </a:lnTo>
                  <a:lnTo>
                    <a:pt x="125" y="148"/>
                  </a:lnTo>
                  <a:lnTo>
                    <a:pt x="126" y="148"/>
                  </a:lnTo>
                  <a:lnTo>
                    <a:pt x="117" y="141"/>
                  </a:lnTo>
                  <a:lnTo>
                    <a:pt x="109" y="136"/>
                  </a:lnTo>
                  <a:lnTo>
                    <a:pt x="106" y="129"/>
                  </a:lnTo>
                  <a:lnTo>
                    <a:pt x="102" y="123"/>
                  </a:lnTo>
                  <a:lnTo>
                    <a:pt x="101" y="119"/>
                  </a:lnTo>
                  <a:lnTo>
                    <a:pt x="99" y="115"/>
                  </a:lnTo>
                  <a:lnTo>
                    <a:pt x="96" y="109"/>
                  </a:lnTo>
                  <a:lnTo>
                    <a:pt x="91" y="105"/>
                  </a:lnTo>
                  <a:lnTo>
                    <a:pt x="100" y="107"/>
                  </a:lnTo>
                  <a:lnTo>
                    <a:pt x="108" y="107"/>
                  </a:lnTo>
                  <a:lnTo>
                    <a:pt x="114" y="104"/>
                  </a:lnTo>
                  <a:lnTo>
                    <a:pt x="119" y="101"/>
                  </a:lnTo>
                  <a:lnTo>
                    <a:pt x="122" y="97"/>
                  </a:lnTo>
                  <a:lnTo>
                    <a:pt x="127" y="94"/>
                  </a:lnTo>
                  <a:lnTo>
                    <a:pt x="133" y="91"/>
                  </a:lnTo>
                  <a:lnTo>
                    <a:pt x="139" y="9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45" name="Freeform 455">
              <a:extLst>
                <a:ext uri="{FF2B5EF4-FFF2-40B4-BE49-F238E27FC236}">
                  <a16:creationId xmlns:a16="http://schemas.microsoft.com/office/drawing/2014/main" id="{65B9CDAD-6D88-1977-680D-48AC1460DA9E}"/>
                </a:ext>
              </a:extLst>
            </p:cNvPr>
            <p:cNvSpPr>
              <a:spLocks/>
            </p:cNvSpPr>
            <p:nvPr/>
          </p:nvSpPr>
          <p:spPr bwMode="gray">
            <a:xfrm>
              <a:off x="5843258" y="1715475"/>
              <a:ext cx="110483" cy="103011"/>
            </a:xfrm>
            <a:custGeom>
              <a:avLst/>
              <a:gdLst>
                <a:gd name="T0" fmla="*/ 0 w 59"/>
                <a:gd name="T1" fmla="*/ 64312 h 59"/>
                <a:gd name="T2" fmla="*/ 1588 w 59"/>
                <a:gd name="T3" fmla="*/ 67108 h 59"/>
                <a:gd name="T4" fmla="*/ 1588 w 59"/>
                <a:gd name="T5" fmla="*/ 57321 h 59"/>
                <a:gd name="T6" fmla="*/ 4763 w 59"/>
                <a:gd name="T7" fmla="*/ 48933 h 59"/>
                <a:gd name="T8" fmla="*/ 6350 w 59"/>
                <a:gd name="T9" fmla="*/ 43341 h 59"/>
                <a:gd name="T10" fmla="*/ 11113 w 59"/>
                <a:gd name="T11" fmla="*/ 37748 h 59"/>
                <a:gd name="T12" fmla="*/ 12700 w 59"/>
                <a:gd name="T13" fmla="*/ 32156 h 59"/>
                <a:gd name="T14" fmla="*/ 15875 w 59"/>
                <a:gd name="T15" fmla="*/ 26564 h 59"/>
                <a:gd name="T16" fmla="*/ 17463 w 59"/>
                <a:gd name="T17" fmla="*/ 22369 h 59"/>
                <a:gd name="T18" fmla="*/ 19050 w 59"/>
                <a:gd name="T19" fmla="*/ 16777 h 59"/>
                <a:gd name="T20" fmla="*/ 20638 w 59"/>
                <a:gd name="T21" fmla="*/ 22369 h 59"/>
                <a:gd name="T22" fmla="*/ 20638 w 59"/>
                <a:gd name="T23" fmla="*/ 27962 h 59"/>
                <a:gd name="T24" fmla="*/ 26988 w 59"/>
                <a:gd name="T25" fmla="*/ 33554 h 59"/>
                <a:gd name="T26" fmla="*/ 30163 w 59"/>
                <a:gd name="T27" fmla="*/ 37748 h 59"/>
                <a:gd name="T28" fmla="*/ 46038 w 59"/>
                <a:gd name="T29" fmla="*/ 37748 h 59"/>
                <a:gd name="T30" fmla="*/ 42863 w 59"/>
                <a:gd name="T31" fmla="*/ 23767 h 59"/>
                <a:gd name="T32" fmla="*/ 38100 w 59"/>
                <a:gd name="T33" fmla="*/ 22369 h 59"/>
                <a:gd name="T34" fmla="*/ 33338 w 59"/>
                <a:gd name="T35" fmla="*/ 16777 h 59"/>
                <a:gd name="T36" fmla="*/ 31750 w 59"/>
                <a:gd name="T37" fmla="*/ 11185 h 59"/>
                <a:gd name="T38" fmla="*/ 38100 w 59"/>
                <a:gd name="T39" fmla="*/ 9787 h 59"/>
                <a:gd name="T40" fmla="*/ 46038 w 59"/>
                <a:gd name="T41" fmla="*/ 9787 h 59"/>
                <a:gd name="T42" fmla="*/ 50800 w 59"/>
                <a:gd name="T43" fmla="*/ 6990 h 59"/>
                <a:gd name="T44" fmla="*/ 58738 w 59"/>
                <a:gd name="T45" fmla="*/ 5592 h 59"/>
                <a:gd name="T46" fmla="*/ 63500 w 59"/>
                <a:gd name="T47" fmla="*/ 5592 h 59"/>
                <a:gd name="T48" fmla="*/ 68263 w 59"/>
                <a:gd name="T49" fmla="*/ 2796 h 59"/>
                <a:gd name="T50" fmla="*/ 73025 w 59"/>
                <a:gd name="T51" fmla="*/ 2796 h 59"/>
                <a:gd name="T52" fmla="*/ 79375 w 59"/>
                <a:gd name="T53" fmla="*/ 2796 h 59"/>
                <a:gd name="T54" fmla="*/ 84138 w 59"/>
                <a:gd name="T55" fmla="*/ 1398 h 59"/>
                <a:gd name="T56" fmla="*/ 90488 w 59"/>
                <a:gd name="T57" fmla="*/ 1398 h 59"/>
                <a:gd name="T58" fmla="*/ 93663 w 59"/>
                <a:gd name="T59" fmla="*/ 0 h 59"/>
                <a:gd name="T60" fmla="*/ 90488 w 59"/>
                <a:gd name="T61" fmla="*/ 16777 h 59"/>
                <a:gd name="T62" fmla="*/ 84138 w 59"/>
                <a:gd name="T63" fmla="*/ 27962 h 59"/>
                <a:gd name="T64" fmla="*/ 79375 w 59"/>
                <a:gd name="T65" fmla="*/ 33554 h 59"/>
                <a:gd name="T66" fmla="*/ 77788 w 59"/>
                <a:gd name="T67" fmla="*/ 48933 h 59"/>
                <a:gd name="T68" fmla="*/ 49213 w 59"/>
                <a:gd name="T69" fmla="*/ 72700 h 59"/>
                <a:gd name="T70" fmla="*/ 41275 w 59"/>
                <a:gd name="T71" fmla="*/ 69904 h 59"/>
                <a:gd name="T72" fmla="*/ 28575 w 59"/>
                <a:gd name="T73" fmla="*/ 68506 h 59"/>
                <a:gd name="T74" fmla="*/ 9525 w 59"/>
                <a:gd name="T75" fmla="*/ 67108 h 59"/>
                <a:gd name="T76" fmla="*/ 0 w 59"/>
                <a:gd name="T77" fmla="*/ 64312 h 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9"/>
                <a:gd name="T118" fmla="*/ 0 h 59"/>
                <a:gd name="T119" fmla="*/ 59 w 59"/>
                <a:gd name="T120" fmla="*/ 59 h 5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9" h="59">
                  <a:moveTo>
                    <a:pt x="0" y="46"/>
                  </a:moveTo>
                  <a:lnTo>
                    <a:pt x="0" y="46"/>
                  </a:lnTo>
                  <a:lnTo>
                    <a:pt x="1" y="46"/>
                  </a:lnTo>
                  <a:lnTo>
                    <a:pt x="1" y="48"/>
                  </a:lnTo>
                  <a:lnTo>
                    <a:pt x="3" y="46"/>
                  </a:lnTo>
                  <a:lnTo>
                    <a:pt x="1" y="41"/>
                  </a:lnTo>
                  <a:lnTo>
                    <a:pt x="1" y="38"/>
                  </a:lnTo>
                  <a:lnTo>
                    <a:pt x="3" y="35"/>
                  </a:lnTo>
                  <a:lnTo>
                    <a:pt x="3" y="34"/>
                  </a:lnTo>
                  <a:lnTo>
                    <a:pt x="4" y="31"/>
                  </a:lnTo>
                  <a:lnTo>
                    <a:pt x="5" y="30"/>
                  </a:lnTo>
                  <a:lnTo>
                    <a:pt x="7" y="27"/>
                  </a:lnTo>
                  <a:lnTo>
                    <a:pt x="8" y="26"/>
                  </a:lnTo>
                  <a:lnTo>
                    <a:pt x="8" y="23"/>
                  </a:lnTo>
                  <a:lnTo>
                    <a:pt x="8" y="22"/>
                  </a:lnTo>
                  <a:lnTo>
                    <a:pt x="10" y="19"/>
                  </a:lnTo>
                  <a:lnTo>
                    <a:pt x="10" y="17"/>
                  </a:lnTo>
                  <a:lnTo>
                    <a:pt x="11" y="16"/>
                  </a:lnTo>
                  <a:lnTo>
                    <a:pt x="11" y="14"/>
                  </a:lnTo>
                  <a:lnTo>
                    <a:pt x="12" y="12"/>
                  </a:lnTo>
                  <a:lnTo>
                    <a:pt x="13" y="12"/>
                  </a:lnTo>
                  <a:lnTo>
                    <a:pt x="13" y="16"/>
                  </a:lnTo>
                  <a:lnTo>
                    <a:pt x="13" y="17"/>
                  </a:lnTo>
                  <a:lnTo>
                    <a:pt x="13" y="20"/>
                  </a:lnTo>
                  <a:lnTo>
                    <a:pt x="14" y="22"/>
                  </a:lnTo>
                  <a:lnTo>
                    <a:pt x="17" y="24"/>
                  </a:lnTo>
                  <a:lnTo>
                    <a:pt x="18" y="26"/>
                  </a:lnTo>
                  <a:lnTo>
                    <a:pt x="19" y="27"/>
                  </a:lnTo>
                  <a:lnTo>
                    <a:pt x="20" y="27"/>
                  </a:lnTo>
                  <a:lnTo>
                    <a:pt x="29" y="27"/>
                  </a:lnTo>
                  <a:lnTo>
                    <a:pt x="29" y="17"/>
                  </a:lnTo>
                  <a:lnTo>
                    <a:pt x="27" y="17"/>
                  </a:lnTo>
                  <a:lnTo>
                    <a:pt x="25" y="17"/>
                  </a:lnTo>
                  <a:lnTo>
                    <a:pt x="24" y="16"/>
                  </a:lnTo>
                  <a:lnTo>
                    <a:pt x="23" y="14"/>
                  </a:lnTo>
                  <a:lnTo>
                    <a:pt x="21" y="12"/>
                  </a:lnTo>
                  <a:lnTo>
                    <a:pt x="21" y="11"/>
                  </a:lnTo>
                  <a:lnTo>
                    <a:pt x="20" y="8"/>
                  </a:lnTo>
                  <a:lnTo>
                    <a:pt x="20" y="7"/>
                  </a:lnTo>
                  <a:lnTo>
                    <a:pt x="24" y="7"/>
                  </a:lnTo>
                  <a:lnTo>
                    <a:pt x="26" y="7"/>
                  </a:lnTo>
                  <a:lnTo>
                    <a:pt x="29" y="7"/>
                  </a:lnTo>
                  <a:lnTo>
                    <a:pt x="31" y="5"/>
                  </a:lnTo>
                  <a:lnTo>
                    <a:pt x="32" y="5"/>
                  </a:lnTo>
                  <a:lnTo>
                    <a:pt x="34" y="5"/>
                  </a:lnTo>
                  <a:lnTo>
                    <a:pt x="37" y="4"/>
                  </a:lnTo>
                  <a:lnTo>
                    <a:pt x="39" y="4"/>
                  </a:lnTo>
                  <a:lnTo>
                    <a:pt x="40" y="4"/>
                  </a:lnTo>
                  <a:lnTo>
                    <a:pt x="42" y="4"/>
                  </a:lnTo>
                  <a:lnTo>
                    <a:pt x="43" y="2"/>
                  </a:lnTo>
                  <a:lnTo>
                    <a:pt x="45" y="2"/>
                  </a:lnTo>
                  <a:lnTo>
                    <a:pt x="46" y="2"/>
                  </a:lnTo>
                  <a:lnTo>
                    <a:pt x="49" y="2"/>
                  </a:lnTo>
                  <a:lnTo>
                    <a:pt x="50" y="2"/>
                  </a:lnTo>
                  <a:lnTo>
                    <a:pt x="52" y="1"/>
                  </a:lnTo>
                  <a:lnTo>
                    <a:pt x="53" y="1"/>
                  </a:lnTo>
                  <a:lnTo>
                    <a:pt x="55" y="1"/>
                  </a:lnTo>
                  <a:lnTo>
                    <a:pt x="57" y="1"/>
                  </a:lnTo>
                  <a:lnTo>
                    <a:pt x="58" y="0"/>
                  </a:lnTo>
                  <a:lnTo>
                    <a:pt x="59" y="0"/>
                  </a:lnTo>
                  <a:lnTo>
                    <a:pt x="58" y="7"/>
                  </a:lnTo>
                  <a:lnTo>
                    <a:pt x="57" y="12"/>
                  </a:lnTo>
                  <a:lnTo>
                    <a:pt x="56" y="17"/>
                  </a:lnTo>
                  <a:lnTo>
                    <a:pt x="53" y="20"/>
                  </a:lnTo>
                  <a:lnTo>
                    <a:pt x="52" y="22"/>
                  </a:lnTo>
                  <a:lnTo>
                    <a:pt x="50" y="24"/>
                  </a:lnTo>
                  <a:lnTo>
                    <a:pt x="50" y="28"/>
                  </a:lnTo>
                  <a:lnTo>
                    <a:pt x="49" y="35"/>
                  </a:lnTo>
                  <a:lnTo>
                    <a:pt x="39" y="59"/>
                  </a:lnTo>
                  <a:lnTo>
                    <a:pt x="31" y="52"/>
                  </a:lnTo>
                  <a:lnTo>
                    <a:pt x="30" y="50"/>
                  </a:lnTo>
                  <a:lnTo>
                    <a:pt x="26" y="50"/>
                  </a:lnTo>
                  <a:lnTo>
                    <a:pt x="23" y="49"/>
                  </a:lnTo>
                  <a:lnTo>
                    <a:pt x="18" y="49"/>
                  </a:lnTo>
                  <a:lnTo>
                    <a:pt x="11" y="48"/>
                  </a:lnTo>
                  <a:lnTo>
                    <a:pt x="6" y="48"/>
                  </a:lnTo>
                  <a:lnTo>
                    <a:pt x="3" y="46"/>
                  </a:lnTo>
                  <a:lnTo>
                    <a:pt x="0" y="4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46" name="Freeform 456">
              <a:extLst>
                <a:ext uri="{FF2B5EF4-FFF2-40B4-BE49-F238E27FC236}">
                  <a16:creationId xmlns:a16="http://schemas.microsoft.com/office/drawing/2014/main" id="{6395D28B-375A-20EF-8CFE-9C66AAAD226E}"/>
                </a:ext>
              </a:extLst>
            </p:cNvPr>
            <p:cNvSpPr>
              <a:spLocks/>
            </p:cNvSpPr>
            <p:nvPr/>
          </p:nvSpPr>
          <p:spPr bwMode="gray">
            <a:xfrm>
              <a:off x="5819154" y="1796694"/>
              <a:ext cx="114501" cy="77258"/>
            </a:xfrm>
            <a:custGeom>
              <a:avLst/>
              <a:gdLst>
                <a:gd name="T0" fmla="*/ 98425 w 62"/>
                <a:gd name="T1" fmla="*/ 40545 h 44"/>
                <a:gd name="T2" fmla="*/ 93663 w 62"/>
                <a:gd name="T3" fmla="*/ 40545 h 44"/>
                <a:gd name="T4" fmla="*/ 90488 w 62"/>
                <a:gd name="T5" fmla="*/ 41943 h 44"/>
                <a:gd name="T6" fmla="*/ 85725 w 62"/>
                <a:gd name="T7" fmla="*/ 44739 h 44"/>
                <a:gd name="T8" fmla="*/ 82550 w 62"/>
                <a:gd name="T9" fmla="*/ 48933 h 44"/>
                <a:gd name="T10" fmla="*/ 79375 w 62"/>
                <a:gd name="T11" fmla="*/ 51729 h 44"/>
                <a:gd name="T12" fmla="*/ 74613 w 62"/>
                <a:gd name="T13" fmla="*/ 55924 h 44"/>
                <a:gd name="T14" fmla="*/ 71438 w 62"/>
                <a:gd name="T15" fmla="*/ 58720 h 44"/>
                <a:gd name="T16" fmla="*/ 69850 w 62"/>
                <a:gd name="T17" fmla="*/ 61516 h 44"/>
                <a:gd name="T18" fmla="*/ 60325 w 62"/>
                <a:gd name="T19" fmla="*/ 57322 h 44"/>
                <a:gd name="T20" fmla="*/ 52388 w 62"/>
                <a:gd name="T21" fmla="*/ 53127 h 44"/>
                <a:gd name="T22" fmla="*/ 44450 w 62"/>
                <a:gd name="T23" fmla="*/ 47535 h 44"/>
                <a:gd name="T24" fmla="*/ 38100 w 62"/>
                <a:gd name="T25" fmla="*/ 41943 h 44"/>
                <a:gd name="T26" fmla="*/ 28575 w 62"/>
                <a:gd name="T27" fmla="*/ 36350 h 44"/>
                <a:gd name="T28" fmla="*/ 19050 w 62"/>
                <a:gd name="T29" fmla="*/ 32156 h 44"/>
                <a:gd name="T30" fmla="*/ 9525 w 62"/>
                <a:gd name="T31" fmla="*/ 29360 h 44"/>
                <a:gd name="T32" fmla="*/ 0 w 62"/>
                <a:gd name="T33" fmla="*/ 25166 h 44"/>
                <a:gd name="T34" fmla="*/ 0 w 62"/>
                <a:gd name="T35" fmla="*/ 5592 h 44"/>
                <a:gd name="T36" fmla="*/ 1588 w 62"/>
                <a:gd name="T37" fmla="*/ 5592 h 44"/>
                <a:gd name="T38" fmla="*/ 3175 w 62"/>
                <a:gd name="T39" fmla="*/ 4194 h 44"/>
                <a:gd name="T40" fmla="*/ 6350 w 62"/>
                <a:gd name="T41" fmla="*/ 4194 h 44"/>
                <a:gd name="T42" fmla="*/ 7938 w 62"/>
                <a:gd name="T43" fmla="*/ 4194 h 44"/>
                <a:gd name="T44" fmla="*/ 9525 w 62"/>
                <a:gd name="T45" fmla="*/ 1398 h 44"/>
                <a:gd name="T46" fmla="*/ 11113 w 62"/>
                <a:gd name="T47" fmla="*/ 1398 h 44"/>
                <a:gd name="T48" fmla="*/ 15875 w 62"/>
                <a:gd name="T49" fmla="*/ 0 h 44"/>
                <a:gd name="T50" fmla="*/ 17463 w 62"/>
                <a:gd name="T51" fmla="*/ 0 h 44"/>
                <a:gd name="T52" fmla="*/ 20638 w 62"/>
                <a:gd name="T53" fmla="*/ 1398 h 44"/>
                <a:gd name="T54" fmla="*/ 30163 w 62"/>
                <a:gd name="T55" fmla="*/ 1398 h 44"/>
                <a:gd name="T56" fmla="*/ 38100 w 62"/>
                <a:gd name="T57" fmla="*/ 4194 h 44"/>
                <a:gd name="T58" fmla="*/ 47625 w 62"/>
                <a:gd name="T59" fmla="*/ 4194 h 44"/>
                <a:gd name="T60" fmla="*/ 53975 w 62"/>
                <a:gd name="T61" fmla="*/ 4194 h 44"/>
                <a:gd name="T62" fmla="*/ 63500 w 62"/>
                <a:gd name="T63" fmla="*/ 4194 h 44"/>
                <a:gd name="T64" fmla="*/ 71438 w 62"/>
                <a:gd name="T65" fmla="*/ 4194 h 44"/>
                <a:gd name="T66" fmla="*/ 76200 w 62"/>
                <a:gd name="T67" fmla="*/ 4194 h 44"/>
                <a:gd name="T68" fmla="*/ 79375 w 62"/>
                <a:gd name="T69" fmla="*/ 5592 h 44"/>
                <a:gd name="T70" fmla="*/ 79375 w 62"/>
                <a:gd name="T71" fmla="*/ 8389 h 44"/>
                <a:gd name="T72" fmla="*/ 80963 w 62"/>
                <a:gd name="T73" fmla="*/ 9787 h 44"/>
                <a:gd name="T74" fmla="*/ 80963 w 62"/>
                <a:gd name="T75" fmla="*/ 11185 h 44"/>
                <a:gd name="T76" fmla="*/ 82550 w 62"/>
                <a:gd name="T77" fmla="*/ 13981 h 44"/>
                <a:gd name="T78" fmla="*/ 84138 w 62"/>
                <a:gd name="T79" fmla="*/ 13981 h 44"/>
                <a:gd name="T80" fmla="*/ 84138 w 62"/>
                <a:gd name="T81" fmla="*/ 16777 h 44"/>
                <a:gd name="T82" fmla="*/ 84138 w 62"/>
                <a:gd name="T83" fmla="*/ 19573 h 44"/>
                <a:gd name="T84" fmla="*/ 85725 w 62"/>
                <a:gd name="T85" fmla="*/ 19573 h 44"/>
                <a:gd name="T86" fmla="*/ 88900 w 62"/>
                <a:gd name="T87" fmla="*/ 19573 h 44"/>
                <a:gd name="T88" fmla="*/ 90488 w 62"/>
                <a:gd name="T89" fmla="*/ 19573 h 44"/>
                <a:gd name="T90" fmla="*/ 90488 w 62"/>
                <a:gd name="T91" fmla="*/ 20971 h 44"/>
                <a:gd name="T92" fmla="*/ 92075 w 62"/>
                <a:gd name="T93" fmla="*/ 20971 h 44"/>
                <a:gd name="T94" fmla="*/ 93663 w 62"/>
                <a:gd name="T95" fmla="*/ 19573 h 44"/>
                <a:gd name="T96" fmla="*/ 98425 w 62"/>
                <a:gd name="T97" fmla="*/ 40545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2"/>
                <a:gd name="T148" fmla="*/ 0 h 44"/>
                <a:gd name="T149" fmla="*/ 62 w 62"/>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2" h="44">
                  <a:moveTo>
                    <a:pt x="62" y="29"/>
                  </a:moveTo>
                  <a:lnTo>
                    <a:pt x="59" y="29"/>
                  </a:lnTo>
                  <a:lnTo>
                    <a:pt x="57" y="30"/>
                  </a:lnTo>
                  <a:lnTo>
                    <a:pt x="54" y="32"/>
                  </a:lnTo>
                  <a:lnTo>
                    <a:pt x="52" y="35"/>
                  </a:lnTo>
                  <a:lnTo>
                    <a:pt x="50" y="37"/>
                  </a:lnTo>
                  <a:lnTo>
                    <a:pt x="47" y="40"/>
                  </a:lnTo>
                  <a:lnTo>
                    <a:pt x="45" y="42"/>
                  </a:lnTo>
                  <a:lnTo>
                    <a:pt x="44" y="44"/>
                  </a:lnTo>
                  <a:lnTo>
                    <a:pt x="38" y="41"/>
                  </a:lnTo>
                  <a:lnTo>
                    <a:pt x="33" y="38"/>
                  </a:lnTo>
                  <a:lnTo>
                    <a:pt x="28" y="34"/>
                  </a:lnTo>
                  <a:lnTo>
                    <a:pt x="24" y="30"/>
                  </a:lnTo>
                  <a:lnTo>
                    <a:pt x="18" y="26"/>
                  </a:lnTo>
                  <a:lnTo>
                    <a:pt x="12" y="23"/>
                  </a:lnTo>
                  <a:lnTo>
                    <a:pt x="6" y="21"/>
                  </a:lnTo>
                  <a:lnTo>
                    <a:pt x="0" y="18"/>
                  </a:lnTo>
                  <a:lnTo>
                    <a:pt x="0" y="4"/>
                  </a:lnTo>
                  <a:lnTo>
                    <a:pt x="1" y="4"/>
                  </a:lnTo>
                  <a:lnTo>
                    <a:pt x="2" y="3"/>
                  </a:lnTo>
                  <a:lnTo>
                    <a:pt x="4" y="3"/>
                  </a:lnTo>
                  <a:lnTo>
                    <a:pt x="5" y="3"/>
                  </a:lnTo>
                  <a:lnTo>
                    <a:pt x="6" y="1"/>
                  </a:lnTo>
                  <a:lnTo>
                    <a:pt x="7" y="1"/>
                  </a:lnTo>
                  <a:lnTo>
                    <a:pt x="10" y="0"/>
                  </a:lnTo>
                  <a:lnTo>
                    <a:pt x="11" y="0"/>
                  </a:lnTo>
                  <a:lnTo>
                    <a:pt x="13" y="1"/>
                  </a:lnTo>
                  <a:lnTo>
                    <a:pt x="19" y="1"/>
                  </a:lnTo>
                  <a:lnTo>
                    <a:pt x="24" y="3"/>
                  </a:lnTo>
                  <a:lnTo>
                    <a:pt x="30" y="3"/>
                  </a:lnTo>
                  <a:lnTo>
                    <a:pt x="34" y="3"/>
                  </a:lnTo>
                  <a:lnTo>
                    <a:pt x="40" y="3"/>
                  </a:lnTo>
                  <a:lnTo>
                    <a:pt x="45" y="3"/>
                  </a:lnTo>
                  <a:lnTo>
                    <a:pt x="48" y="3"/>
                  </a:lnTo>
                  <a:lnTo>
                    <a:pt x="50" y="4"/>
                  </a:lnTo>
                  <a:lnTo>
                    <a:pt x="50" y="6"/>
                  </a:lnTo>
                  <a:lnTo>
                    <a:pt x="51" y="7"/>
                  </a:lnTo>
                  <a:lnTo>
                    <a:pt x="51" y="8"/>
                  </a:lnTo>
                  <a:lnTo>
                    <a:pt x="52" y="10"/>
                  </a:lnTo>
                  <a:lnTo>
                    <a:pt x="53" y="10"/>
                  </a:lnTo>
                  <a:lnTo>
                    <a:pt x="53" y="12"/>
                  </a:lnTo>
                  <a:lnTo>
                    <a:pt x="53" y="14"/>
                  </a:lnTo>
                  <a:lnTo>
                    <a:pt x="54" y="14"/>
                  </a:lnTo>
                  <a:lnTo>
                    <a:pt x="56" y="14"/>
                  </a:lnTo>
                  <a:lnTo>
                    <a:pt x="57" y="14"/>
                  </a:lnTo>
                  <a:lnTo>
                    <a:pt x="57" y="15"/>
                  </a:lnTo>
                  <a:lnTo>
                    <a:pt x="58" y="15"/>
                  </a:lnTo>
                  <a:lnTo>
                    <a:pt x="59" y="14"/>
                  </a:lnTo>
                  <a:lnTo>
                    <a:pt x="62" y="2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47" name="Freeform 457">
              <a:extLst>
                <a:ext uri="{FF2B5EF4-FFF2-40B4-BE49-F238E27FC236}">
                  <a16:creationId xmlns:a16="http://schemas.microsoft.com/office/drawing/2014/main" id="{1753CED3-BA1F-78FF-18F9-DC1BB547EC09}"/>
                </a:ext>
              </a:extLst>
            </p:cNvPr>
            <p:cNvSpPr>
              <a:spLocks/>
            </p:cNvSpPr>
            <p:nvPr/>
          </p:nvSpPr>
          <p:spPr bwMode="gray">
            <a:xfrm>
              <a:off x="5905531" y="1848201"/>
              <a:ext cx="32141" cy="39617"/>
            </a:xfrm>
            <a:custGeom>
              <a:avLst/>
              <a:gdLst>
                <a:gd name="T0" fmla="*/ 0 w 18"/>
                <a:gd name="T1" fmla="*/ 16777 h 23"/>
                <a:gd name="T2" fmla="*/ 3175 w 18"/>
                <a:gd name="T3" fmla="*/ 13981 h 23"/>
                <a:gd name="T4" fmla="*/ 3175 w 18"/>
                <a:gd name="T5" fmla="*/ 11185 h 23"/>
                <a:gd name="T6" fmla="*/ 3175 w 18"/>
                <a:gd name="T7" fmla="*/ 9787 h 23"/>
                <a:gd name="T8" fmla="*/ 4762 w 18"/>
                <a:gd name="T9" fmla="*/ 9787 h 23"/>
                <a:gd name="T10" fmla="*/ 9525 w 18"/>
                <a:gd name="T11" fmla="*/ 9787 h 23"/>
                <a:gd name="T12" fmla="*/ 28575 w 18"/>
                <a:gd name="T13" fmla="*/ 0 h 23"/>
                <a:gd name="T14" fmla="*/ 25400 w 18"/>
                <a:gd name="T15" fmla="*/ 32156 h 23"/>
                <a:gd name="T16" fmla="*/ 22225 w 18"/>
                <a:gd name="T17" fmla="*/ 30758 h 23"/>
                <a:gd name="T18" fmla="*/ 19050 w 18"/>
                <a:gd name="T19" fmla="*/ 30758 h 23"/>
                <a:gd name="T20" fmla="*/ 15875 w 18"/>
                <a:gd name="T21" fmla="*/ 26564 h 23"/>
                <a:gd name="T22" fmla="*/ 11112 w 18"/>
                <a:gd name="T23" fmla="*/ 25166 h 23"/>
                <a:gd name="T24" fmla="*/ 7937 w 18"/>
                <a:gd name="T25" fmla="*/ 20971 h 23"/>
                <a:gd name="T26" fmla="*/ 4762 w 18"/>
                <a:gd name="T27" fmla="*/ 19573 h 23"/>
                <a:gd name="T28" fmla="*/ 3175 w 18"/>
                <a:gd name="T29" fmla="*/ 16777 h 23"/>
                <a:gd name="T30" fmla="*/ 0 w 18"/>
                <a:gd name="T31" fmla="*/ 16777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23"/>
                <a:gd name="T50" fmla="*/ 18 w 18"/>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23">
                  <a:moveTo>
                    <a:pt x="0" y="12"/>
                  </a:moveTo>
                  <a:lnTo>
                    <a:pt x="2" y="10"/>
                  </a:lnTo>
                  <a:lnTo>
                    <a:pt x="2" y="8"/>
                  </a:lnTo>
                  <a:lnTo>
                    <a:pt x="2" y="7"/>
                  </a:lnTo>
                  <a:lnTo>
                    <a:pt x="3" y="7"/>
                  </a:lnTo>
                  <a:lnTo>
                    <a:pt x="6" y="7"/>
                  </a:lnTo>
                  <a:lnTo>
                    <a:pt x="18" y="0"/>
                  </a:lnTo>
                  <a:lnTo>
                    <a:pt x="16" y="23"/>
                  </a:lnTo>
                  <a:lnTo>
                    <a:pt x="14" y="22"/>
                  </a:lnTo>
                  <a:lnTo>
                    <a:pt x="12" y="22"/>
                  </a:lnTo>
                  <a:lnTo>
                    <a:pt x="10" y="19"/>
                  </a:lnTo>
                  <a:lnTo>
                    <a:pt x="7" y="18"/>
                  </a:lnTo>
                  <a:lnTo>
                    <a:pt x="5" y="15"/>
                  </a:lnTo>
                  <a:lnTo>
                    <a:pt x="3" y="14"/>
                  </a:lnTo>
                  <a:lnTo>
                    <a:pt x="2" y="12"/>
                  </a:lnTo>
                  <a:lnTo>
                    <a:pt x="0"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48" name="Freeform 13">
              <a:extLst>
                <a:ext uri="{FF2B5EF4-FFF2-40B4-BE49-F238E27FC236}">
                  <a16:creationId xmlns:a16="http://schemas.microsoft.com/office/drawing/2014/main" id="{F1239E21-11A0-2A67-7EAB-4012FD166571}"/>
                </a:ext>
              </a:extLst>
            </p:cNvPr>
            <p:cNvSpPr>
              <a:spLocks/>
            </p:cNvSpPr>
            <p:nvPr/>
          </p:nvSpPr>
          <p:spPr bwMode="gray">
            <a:xfrm>
              <a:off x="8255823" y="1766978"/>
              <a:ext cx="966229" cy="425904"/>
            </a:xfrm>
            <a:custGeom>
              <a:avLst/>
              <a:gdLst>
                <a:gd name="T0" fmla="*/ 25400 w 521"/>
                <a:gd name="T1" fmla="*/ 127474 h 244"/>
                <a:gd name="T2" fmla="*/ 77788 w 521"/>
                <a:gd name="T3" fmla="*/ 145685 h 244"/>
                <a:gd name="T4" fmla="*/ 104775 w 521"/>
                <a:gd name="T5" fmla="*/ 163895 h 244"/>
                <a:gd name="T6" fmla="*/ 123825 w 521"/>
                <a:gd name="T7" fmla="*/ 184908 h 244"/>
                <a:gd name="T8" fmla="*/ 125413 w 521"/>
                <a:gd name="T9" fmla="*/ 191912 h 244"/>
                <a:gd name="T10" fmla="*/ 125413 w 521"/>
                <a:gd name="T11" fmla="*/ 200317 h 244"/>
                <a:gd name="T12" fmla="*/ 125413 w 521"/>
                <a:gd name="T13" fmla="*/ 208722 h 244"/>
                <a:gd name="T14" fmla="*/ 127000 w 521"/>
                <a:gd name="T15" fmla="*/ 215726 h 244"/>
                <a:gd name="T16" fmla="*/ 138113 w 521"/>
                <a:gd name="T17" fmla="*/ 224131 h 244"/>
                <a:gd name="T18" fmla="*/ 150813 w 521"/>
                <a:gd name="T19" fmla="*/ 225531 h 244"/>
                <a:gd name="T20" fmla="*/ 215900 w 521"/>
                <a:gd name="T21" fmla="*/ 240940 h 244"/>
                <a:gd name="T22" fmla="*/ 268288 w 521"/>
                <a:gd name="T23" fmla="*/ 257750 h 244"/>
                <a:gd name="T24" fmla="*/ 296863 w 521"/>
                <a:gd name="T25" fmla="*/ 291370 h 244"/>
                <a:gd name="T26" fmla="*/ 334963 w 521"/>
                <a:gd name="T27" fmla="*/ 305378 h 244"/>
                <a:gd name="T28" fmla="*/ 463550 w 521"/>
                <a:gd name="T29" fmla="*/ 320787 h 244"/>
                <a:gd name="T30" fmla="*/ 523875 w 521"/>
                <a:gd name="T31" fmla="*/ 340398 h 244"/>
                <a:gd name="T32" fmla="*/ 558800 w 521"/>
                <a:gd name="T33" fmla="*/ 338997 h 244"/>
                <a:gd name="T34" fmla="*/ 593725 w 521"/>
                <a:gd name="T35" fmla="*/ 319386 h 244"/>
                <a:gd name="T36" fmla="*/ 660400 w 521"/>
                <a:gd name="T37" fmla="*/ 309580 h 244"/>
                <a:gd name="T38" fmla="*/ 684213 w 521"/>
                <a:gd name="T39" fmla="*/ 287167 h 244"/>
                <a:gd name="T40" fmla="*/ 690563 w 521"/>
                <a:gd name="T41" fmla="*/ 260552 h 244"/>
                <a:gd name="T42" fmla="*/ 679450 w 521"/>
                <a:gd name="T43" fmla="*/ 240940 h 244"/>
                <a:gd name="T44" fmla="*/ 728663 w 521"/>
                <a:gd name="T45" fmla="*/ 221329 h 244"/>
                <a:gd name="T46" fmla="*/ 760413 w 521"/>
                <a:gd name="T47" fmla="*/ 198916 h 244"/>
                <a:gd name="T48" fmla="*/ 793750 w 521"/>
                <a:gd name="T49" fmla="*/ 184908 h 244"/>
                <a:gd name="T50" fmla="*/ 815975 w 521"/>
                <a:gd name="T51" fmla="*/ 176503 h 244"/>
                <a:gd name="T52" fmla="*/ 827088 w 521"/>
                <a:gd name="T53" fmla="*/ 163895 h 244"/>
                <a:gd name="T54" fmla="*/ 814388 w 521"/>
                <a:gd name="T55" fmla="*/ 155491 h 244"/>
                <a:gd name="T56" fmla="*/ 809625 w 521"/>
                <a:gd name="T57" fmla="*/ 145685 h 244"/>
                <a:gd name="T58" fmla="*/ 795338 w 521"/>
                <a:gd name="T59" fmla="*/ 137280 h 244"/>
                <a:gd name="T60" fmla="*/ 782638 w 521"/>
                <a:gd name="T61" fmla="*/ 134478 h 244"/>
                <a:gd name="T62" fmla="*/ 766763 w 521"/>
                <a:gd name="T63" fmla="*/ 137280 h 244"/>
                <a:gd name="T64" fmla="*/ 752475 w 521"/>
                <a:gd name="T65" fmla="*/ 141482 h 244"/>
                <a:gd name="T66" fmla="*/ 715963 w 521"/>
                <a:gd name="T67" fmla="*/ 130276 h 244"/>
                <a:gd name="T68" fmla="*/ 700088 w 521"/>
                <a:gd name="T69" fmla="*/ 92454 h 244"/>
                <a:gd name="T70" fmla="*/ 681038 w 521"/>
                <a:gd name="T71" fmla="*/ 68640 h 244"/>
                <a:gd name="T72" fmla="*/ 639763 w 521"/>
                <a:gd name="T73" fmla="*/ 64438 h 244"/>
                <a:gd name="T74" fmla="*/ 617538 w 521"/>
                <a:gd name="T75" fmla="*/ 78446 h 244"/>
                <a:gd name="T76" fmla="*/ 598488 w 521"/>
                <a:gd name="T77" fmla="*/ 92454 h 244"/>
                <a:gd name="T78" fmla="*/ 563563 w 521"/>
                <a:gd name="T79" fmla="*/ 92454 h 244"/>
                <a:gd name="T80" fmla="*/ 514350 w 521"/>
                <a:gd name="T81" fmla="*/ 92454 h 244"/>
                <a:gd name="T82" fmla="*/ 476250 w 521"/>
                <a:gd name="T83" fmla="*/ 70041 h 244"/>
                <a:gd name="T84" fmla="*/ 425450 w 521"/>
                <a:gd name="T85" fmla="*/ 53231 h 244"/>
                <a:gd name="T86" fmla="*/ 401638 w 521"/>
                <a:gd name="T87" fmla="*/ 58834 h 244"/>
                <a:gd name="T88" fmla="*/ 381000 w 521"/>
                <a:gd name="T89" fmla="*/ 64438 h 244"/>
                <a:gd name="T90" fmla="*/ 339725 w 521"/>
                <a:gd name="T91" fmla="*/ 54632 h 244"/>
                <a:gd name="T92" fmla="*/ 319088 w 521"/>
                <a:gd name="T93" fmla="*/ 21012 h 244"/>
                <a:gd name="T94" fmla="*/ 219075 w 521"/>
                <a:gd name="T95" fmla="*/ 7004 h 244"/>
                <a:gd name="T96" fmla="*/ 219075 w 521"/>
                <a:gd name="T97" fmla="*/ 15409 h 244"/>
                <a:gd name="T98" fmla="*/ 227013 w 521"/>
                <a:gd name="T99" fmla="*/ 36421 h 244"/>
                <a:gd name="T100" fmla="*/ 244475 w 521"/>
                <a:gd name="T101" fmla="*/ 60235 h 244"/>
                <a:gd name="T102" fmla="*/ 150813 w 521"/>
                <a:gd name="T103" fmla="*/ 65838 h 244"/>
                <a:gd name="T104" fmla="*/ 146050 w 521"/>
                <a:gd name="T105" fmla="*/ 54632 h 244"/>
                <a:gd name="T106" fmla="*/ 141288 w 521"/>
                <a:gd name="T107" fmla="*/ 46227 h 244"/>
                <a:gd name="T108" fmla="*/ 134938 w 521"/>
                <a:gd name="T109" fmla="*/ 46227 h 244"/>
                <a:gd name="T110" fmla="*/ 111125 w 521"/>
                <a:gd name="T111" fmla="*/ 53231 h 244"/>
                <a:gd name="T112" fmla="*/ 96838 w 521"/>
                <a:gd name="T113" fmla="*/ 46227 h 244"/>
                <a:gd name="T114" fmla="*/ 69850 w 521"/>
                <a:gd name="T115" fmla="*/ 50429 h 244"/>
                <a:gd name="T116" fmla="*/ 38100 w 521"/>
                <a:gd name="T117" fmla="*/ 75644 h 244"/>
                <a:gd name="T118" fmla="*/ 12700 w 521"/>
                <a:gd name="T119" fmla="*/ 84049 h 244"/>
                <a:gd name="T120" fmla="*/ 1588 w 521"/>
                <a:gd name="T121" fmla="*/ 96656 h 2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1"/>
                <a:gd name="T184" fmla="*/ 0 h 244"/>
                <a:gd name="T185" fmla="*/ 521 w 521"/>
                <a:gd name="T186" fmla="*/ 244 h 2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1" h="244">
                  <a:moveTo>
                    <a:pt x="0" y="72"/>
                  </a:moveTo>
                  <a:lnTo>
                    <a:pt x="4" y="79"/>
                  </a:lnTo>
                  <a:lnTo>
                    <a:pt x="10" y="86"/>
                  </a:lnTo>
                  <a:lnTo>
                    <a:pt x="16" y="91"/>
                  </a:lnTo>
                  <a:lnTo>
                    <a:pt x="23" y="96"/>
                  </a:lnTo>
                  <a:lnTo>
                    <a:pt x="31" y="100"/>
                  </a:lnTo>
                  <a:lnTo>
                    <a:pt x="41" y="101"/>
                  </a:lnTo>
                  <a:lnTo>
                    <a:pt x="49" y="104"/>
                  </a:lnTo>
                  <a:lnTo>
                    <a:pt x="60" y="104"/>
                  </a:lnTo>
                  <a:lnTo>
                    <a:pt x="61" y="108"/>
                  </a:lnTo>
                  <a:lnTo>
                    <a:pt x="62" y="112"/>
                  </a:lnTo>
                  <a:lnTo>
                    <a:pt x="66" y="117"/>
                  </a:lnTo>
                  <a:lnTo>
                    <a:pt x="68" y="122"/>
                  </a:lnTo>
                  <a:lnTo>
                    <a:pt x="72" y="126"/>
                  </a:lnTo>
                  <a:lnTo>
                    <a:pt x="75" y="129"/>
                  </a:lnTo>
                  <a:lnTo>
                    <a:pt x="78" y="132"/>
                  </a:lnTo>
                  <a:lnTo>
                    <a:pt x="79" y="133"/>
                  </a:lnTo>
                  <a:lnTo>
                    <a:pt x="79" y="135"/>
                  </a:lnTo>
                  <a:lnTo>
                    <a:pt x="79" y="136"/>
                  </a:lnTo>
                  <a:lnTo>
                    <a:pt x="79" y="137"/>
                  </a:lnTo>
                  <a:lnTo>
                    <a:pt x="79" y="139"/>
                  </a:lnTo>
                  <a:lnTo>
                    <a:pt x="79" y="140"/>
                  </a:lnTo>
                  <a:lnTo>
                    <a:pt x="79" y="142"/>
                  </a:lnTo>
                  <a:lnTo>
                    <a:pt x="79" y="143"/>
                  </a:lnTo>
                  <a:lnTo>
                    <a:pt x="79" y="144"/>
                  </a:lnTo>
                  <a:lnTo>
                    <a:pt x="79" y="146"/>
                  </a:lnTo>
                  <a:lnTo>
                    <a:pt x="79" y="147"/>
                  </a:lnTo>
                  <a:lnTo>
                    <a:pt x="79" y="149"/>
                  </a:lnTo>
                  <a:lnTo>
                    <a:pt x="79" y="150"/>
                  </a:lnTo>
                  <a:lnTo>
                    <a:pt x="80" y="151"/>
                  </a:lnTo>
                  <a:lnTo>
                    <a:pt x="80" y="153"/>
                  </a:lnTo>
                  <a:lnTo>
                    <a:pt x="80" y="154"/>
                  </a:lnTo>
                  <a:lnTo>
                    <a:pt x="81" y="157"/>
                  </a:lnTo>
                  <a:lnTo>
                    <a:pt x="83" y="158"/>
                  </a:lnTo>
                  <a:lnTo>
                    <a:pt x="85" y="158"/>
                  </a:lnTo>
                  <a:lnTo>
                    <a:pt x="87" y="160"/>
                  </a:lnTo>
                  <a:lnTo>
                    <a:pt x="91" y="160"/>
                  </a:lnTo>
                  <a:lnTo>
                    <a:pt x="93" y="161"/>
                  </a:lnTo>
                  <a:lnTo>
                    <a:pt x="94" y="161"/>
                  </a:lnTo>
                  <a:lnTo>
                    <a:pt x="95" y="161"/>
                  </a:lnTo>
                  <a:lnTo>
                    <a:pt x="106" y="163"/>
                  </a:lnTo>
                  <a:lnTo>
                    <a:pt x="116" y="165"/>
                  </a:lnTo>
                  <a:lnTo>
                    <a:pt x="125" y="168"/>
                  </a:lnTo>
                  <a:lnTo>
                    <a:pt x="136" y="172"/>
                  </a:lnTo>
                  <a:lnTo>
                    <a:pt x="144" y="176"/>
                  </a:lnTo>
                  <a:lnTo>
                    <a:pt x="154" y="181"/>
                  </a:lnTo>
                  <a:lnTo>
                    <a:pt x="162" y="184"/>
                  </a:lnTo>
                  <a:lnTo>
                    <a:pt x="169" y="184"/>
                  </a:lnTo>
                  <a:lnTo>
                    <a:pt x="173" y="190"/>
                  </a:lnTo>
                  <a:lnTo>
                    <a:pt x="176" y="197"/>
                  </a:lnTo>
                  <a:lnTo>
                    <a:pt x="181" y="203"/>
                  </a:lnTo>
                  <a:lnTo>
                    <a:pt x="187" y="208"/>
                  </a:lnTo>
                  <a:lnTo>
                    <a:pt x="193" y="212"/>
                  </a:lnTo>
                  <a:lnTo>
                    <a:pt x="199" y="215"/>
                  </a:lnTo>
                  <a:lnTo>
                    <a:pt x="205" y="218"/>
                  </a:lnTo>
                  <a:lnTo>
                    <a:pt x="211" y="218"/>
                  </a:lnTo>
                  <a:lnTo>
                    <a:pt x="230" y="222"/>
                  </a:lnTo>
                  <a:lnTo>
                    <a:pt x="281" y="222"/>
                  </a:lnTo>
                  <a:lnTo>
                    <a:pt x="284" y="225"/>
                  </a:lnTo>
                  <a:lnTo>
                    <a:pt x="292" y="229"/>
                  </a:lnTo>
                  <a:lnTo>
                    <a:pt x="300" y="233"/>
                  </a:lnTo>
                  <a:lnTo>
                    <a:pt x="311" y="236"/>
                  </a:lnTo>
                  <a:lnTo>
                    <a:pt x="320" y="240"/>
                  </a:lnTo>
                  <a:lnTo>
                    <a:pt x="330" y="243"/>
                  </a:lnTo>
                  <a:lnTo>
                    <a:pt x="338" y="244"/>
                  </a:lnTo>
                  <a:lnTo>
                    <a:pt x="345" y="244"/>
                  </a:lnTo>
                  <a:lnTo>
                    <a:pt x="348" y="244"/>
                  </a:lnTo>
                  <a:lnTo>
                    <a:pt x="352" y="242"/>
                  </a:lnTo>
                  <a:lnTo>
                    <a:pt x="357" y="239"/>
                  </a:lnTo>
                  <a:lnTo>
                    <a:pt x="362" y="236"/>
                  </a:lnTo>
                  <a:lnTo>
                    <a:pt x="368" y="232"/>
                  </a:lnTo>
                  <a:lnTo>
                    <a:pt x="374" y="228"/>
                  </a:lnTo>
                  <a:lnTo>
                    <a:pt x="378" y="225"/>
                  </a:lnTo>
                  <a:lnTo>
                    <a:pt x="383" y="222"/>
                  </a:lnTo>
                  <a:lnTo>
                    <a:pt x="414" y="222"/>
                  </a:lnTo>
                  <a:lnTo>
                    <a:pt x="416" y="221"/>
                  </a:lnTo>
                  <a:lnTo>
                    <a:pt x="420" y="218"/>
                  </a:lnTo>
                  <a:lnTo>
                    <a:pt x="424" y="214"/>
                  </a:lnTo>
                  <a:lnTo>
                    <a:pt x="427" y="210"/>
                  </a:lnTo>
                  <a:lnTo>
                    <a:pt x="431" y="205"/>
                  </a:lnTo>
                  <a:lnTo>
                    <a:pt x="433" y="200"/>
                  </a:lnTo>
                  <a:lnTo>
                    <a:pt x="434" y="194"/>
                  </a:lnTo>
                  <a:lnTo>
                    <a:pt x="435" y="190"/>
                  </a:lnTo>
                  <a:lnTo>
                    <a:pt x="435" y="186"/>
                  </a:lnTo>
                  <a:lnTo>
                    <a:pt x="434" y="182"/>
                  </a:lnTo>
                  <a:lnTo>
                    <a:pt x="432" y="179"/>
                  </a:lnTo>
                  <a:lnTo>
                    <a:pt x="431" y="175"/>
                  </a:lnTo>
                  <a:lnTo>
                    <a:pt x="428" y="172"/>
                  </a:lnTo>
                  <a:lnTo>
                    <a:pt x="426" y="168"/>
                  </a:lnTo>
                  <a:lnTo>
                    <a:pt x="425" y="164"/>
                  </a:lnTo>
                  <a:lnTo>
                    <a:pt x="425" y="158"/>
                  </a:lnTo>
                  <a:lnTo>
                    <a:pt x="459" y="158"/>
                  </a:lnTo>
                  <a:lnTo>
                    <a:pt x="462" y="156"/>
                  </a:lnTo>
                  <a:lnTo>
                    <a:pt x="466" y="151"/>
                  </a:lnTo>
                  <a:lnTo>
                    <a:pt x="472" y="147"/>
                  </a:lnTo>
                  <a:lnTo>
                    <a:pt x="479" y="142"/>
                  </a:lnTo>
                  <a:lnTo>
                    <a:pt x="487" y="137"/>
                  </a:lnTo>
                  <a:lnTo>
                    <a:pt x="493" y="135"/>
                  </a:lnTo>
                  <a:lnTo>
                    <a:pt x="497" y="132"/>
                  </a:lnTo>
                  <a:lnTo>
                    <a:pt x="500" y="132"/>
                  </a:lnTo>
                  <a:lnTo>
                    <a:pt x="503" y="130"/>
                  </a:lnTo>
                  <a:lnTo>
                    <a:pt x="507" y="129"/>
                  </a:lnTo>
                  <a:lnTo>
                    <a:pt x="510" y="128"/>
                  </a:lnTo>
                  <a:lnTo>
                    <a:pt x="514" y="126"/>
                  </a:lnTo>
                  <a:lnTo>
                    <a:pt x="516" y="124"/>
                  </a:lnTo>
                  <a:lnTo>
                    <a:pt x="519" y="121"/>
                  </a:lnTo>
                  <a:lnTo>
                    <a:pt x="520" y="118"/>
                  </a:lnTo>
                  <a:lnTo>
                    <a:pt x="521" y="117"/>
                  </a:lnTo>
                  <a:lnTo>
                    <a:pt x="519" y="115"/>
                  </a:lnTo>
                  <a:lnTo>
                    <a:pt x="516" y="114"/>
                  </a:lnTo>
                  <a:lnTo>
                    <a:pt x="515" y="112"/>
                  </a:lnTo>
                  <a:lnTo>
                    <a:pt x="513" y="111"/>
                  </a:lnTo>
                  <a:lnTo>
                    <a:pt x="512" y="110"/>
                  </a:lnTo>
                  <a:lnTo>
                    <a:pt x="510" y="108"/>
                  </a:lnTo>
                  <a:lnTo>
                    <a:pt x="510" y="105"/>
                  </a:lnTo>
                  <a:lnTo>
                    <a:pt x="510" y="104"/>
                  </a:lnTo>
                  <a:lnTo>
                    <a:pt x="507" y="103"/>
                  </a:lnTo>
                  <a:lnTo>
                    <a:pt x="504" y="101"/>
                  </a:lnTo>
                  <a:lnTo>
                    <a:pt x="503" y="100"/>
                  </a:lnTo>
                  <a:lnTo>
                    <a:pt x="501" y="98"/>
                  </a:lnTo>
                  <a:lnTo>
                    <a:pt x="498" y="98"/>
                  </a:lnTo>
                  <a:lnTo>
                    <a:pt x="497" y="97"/>
                  </a:lnTo>
                  <a:lnTo>
                    <a:pt x="495" y="97"/>
                  </a:lnTo>
                  <a:lnTo>
                    <a:pt x="493" y="96"/>
                  </a:lnTo>
                  <a:lnTo>
                    <a:pt x="489" y="97"/>
                  </a:lnTo>
                  <a:lnTo>
                    <a:pt x="487" y="97"/>
                  </a:lnTo>
                  <a:lnTo>
                    <a:pt x="484" y="98"/>
                  </a:lnTo>
                  <a:lnTo>
                    <a:pt x="483" y="98"/>
                  </a:lnTo>
                  <a:lnTo>
                    <a:pt x="482" y="100"/>
                  </a:lnTo>
                  <a:lnTo>
                    <a:pt x="479" y="100"/>
                  </a:lnTo>
                  <a:lnTo>
                    <a:pt x="477" y="101"/>
                  </a:lnTo>
                  <a:lnTo>
                    <a:pt x="474" y="101"/>
                  </a:lnTo>
                  <a:lnTo>
                    <a:pt x="466" y="101"/>
                  </a:lnTo>
                  <a:lnTo>
                    <a:pt x="459" y="98"/>
                  </a:lnTo>
                  <a:lnTo>
                    <a:pt x="454" y="96"/>
                  </a:lnTo>
                  <a:lnTo>
                    <a:pt x="451" y="93"/>
                  </a:lnTo>
                  <a:lnTo>
                    <a:pt x="447" y="87"/>
                  </a:lnTo>
                  <a:lnTo>
                    <a:pt x="445" y="82"/>
                  </a:lnTo>
                  <a:lnTo>
                    <a:pt x="444" y="75"/>
                  </a:lnTo>
                  <a:lnTo>
                    <a:pt x="441" y="66"/>
                  </a:lnTo>
                  <a:lnTo>
                    <a:pt x="441" y="53"/>
                  </a:lnTo>
                  <a:lnTo>
                    <a:pt x="439" y="51"/>
                  </a:lnTo>
                  <a:lnTo>
                    <a:pt x="434" y="50"/>
                  </a:lnTo>
                  <a:lnTo>
                    <a:pt x="429" y="49"/>
                  </a:lnTo>
                  <a:lnTo>
                    <a:pt x="424" y="47"/>
                  </a:lnTo>
                  <a:lnTo>
                    <a:pt x="418" y="46"/>
                  </a:lnTo>
                  <a:lnTo>
                    <a:pt x="410" y="46"/>
                  </a:lnTo>
                  <a:lnTo>
                    <a:pt x="403" y="46"/>
                  </a:lnTo>
                  <a:lnTo>
                    <a:pt x="399" y="46"/>
                  </a:lnTo>
                  <a:lnTo>
                    <a:pt x="395" y="49"/>
                  </a:lnTo>
                  <a:lnTo>
                    <a:pt x="393" y="51"/>
                  </a:lnTo>
                  <a:lnTo>
                    <a:pt x="389" y="56"/>
                  </a:lnTo>
                  <a:lnTo>
                    <a:pt x="388" y="58"/>
                  </a:lnTo>
                  <a:lnTo>
                    <a:pt x="386" y="64"/>
                  </a:lnTo>
                  <a:lnTo>
                    <a:pt x="382" y="65"/>
                  </a:lnTo>
                  <a:lnTo>
                    <a:pt x="377" y="66"/>
                  </a:lnTo>
                  <a:lnTo>
                    <a:pt x="371" y="66"/>
                  </a:lnTo>
                  <a:lnTo>
                    <a:pt x="365" y="66"/>
                  </a:lnTo>
                  <a:lnTo>
                    <a:pt x="361" y="66"/>
                  </a:lnTo>
                  <a:lnTo>
                    <a:pt x="355" y="66"/>
                  </a:lnTo>
                  <a:lnTo>
                    <a:pt x="349" y="66"/>
                  </a:lnTo>
                  <a:lnTo>
                    <a:pt x="342" y="66"/>
                  </a:lnTo>
                  <a:lnTo>
                    <a:pt x="333" y="66"/>
                  </a:lnTo>
                  <a:lnTo>
                    <a:pt x="324" y="66"/>
                  </a:lnTo>
                  <a:lnTo>
                    <a:pt x="318" y="64"/>
                  </a:lnTo>
                  <a:lnTo>
                    <a:pt x="312" y="58"/>
                  </a:lnTo>
                  <a:lnTo>
                    <a:pt x="306" y="54"/>
                  </a:lnTo>
                  <a:lnTo>
                    <a:pt x="300" y="50"/>
                  </a:lnTo>
                  <a:lnTo>
                    <a:pt x="293" y="44"/>
                  </a:lnTo>
                  <a:lnTo>
                    <a:pt x="286" y="42"/>
                  </a:lnTo>
                  <a:lnTo>
                    <a:pt x="277" y="39"/>
                  </a:lnTo>
                  <a:lnTo>
                    <a:pt x="268" y="38"/>
                  </a:lnTo>
                  <a:lnTo>
                    <a:pt x="264" y="38"/>
                  </a:lnTo>
                  <a:lnTo>
                    <a:pt x="261" y="39"/>
                  </a:lnTo>
                  <a:lnTo>
                    <a:pt x="257" y="40"/>
                  </a:lnTo>
                  <a:lnTo>
                    <a:pt x="253" y="42"/>
                  </a:lnTo>
                  <a:lnTo>
                    <a:pt x="251" y="43"/>
                  </a:lnTo>
                  <a:lnTo>
                    <a:pt x="248" y="44"/>
                  </a:lnTo>
                  <a:lnTo>
                    <a:pt x="244" y="44"/>
                  </a:lnTo>
                  <a:lnTo>
                    <a:pt x="240" y="46"/>
                  </a:lnTo>
                  <a:lnTo>
                    <a:pt x="232" y="44"/>
                  </a:lnTo>
                  <a:lnTo>
                    <a:pt x="226" y="43"/>
                  </a:lnTo>
                  <a:lnTo>
                    <a:pt x="220" y="42"/>
                  </a:lnTo>
                  <a:lnTo>
                    <a:pt x="214" y="39"/>
                  </a:lnTo>
                  <a:lnTo>
                    <a:pt x="209" y="35"/>
                  </a:lnTo>
                  <a:lnTo>
                    <a:pt x="206" y="29"/>
                  </a:lnTo>
                  <a:lnTo>
                    <a:pt x="203" y="24"/>
                  </a:lnTo>
                  <a:lnTo>
                    <a:pt x="201" y="15"/>
                  </a:lnTo>
                  <a:lnTo>
                    <a:pt x="142" y="0"/>
                  </a:lnTo>
                  <a:lnTo>
                    <a:pt x="138" y="3"/>
                  </a:lnTo>
                  <a:lnTo>
                    <a:pt x="138" y="4"/>
                  </a:lnTo>
                  <a:lnTo>
                    <a:pt x="138" y="5"/>
                  </a:lnTo>
                  <a:lnTo>
                    <a:pt x="138" y="7"/>
                  </a:lnTo>
                  <a:lnTo>
                    <a:pt x="138" y="8"/>
                  </a:lnTo>
                  <a:lnTo>
                    <a:pt x="138" y="10"/>
                  </a:lnTo>
                  <a:lnTo>
                    <a:pt x="138" y="11"/>
                  </a:lnTo>
                  <a:lnTo>
                    <a:pt x="138" y="12"/>
                  </a:lnTo>
                  <a:lnTo>
                    <a:pt x="138" y="18"/>
                  </a:lnTo>
                  <a:lnTo>
                    <a:pt x="140" y="22"/>
                  </a:lnTo>
                  <a:lnTo>
                    <a:pt x="143" y="26"/>
                  </a:lnTo>
                  <a:lnTo>
                    <a:pt x="146" y="29"/>
                  </a:lnTo>
                  <a:lnTo>
                    <a:pt x="150" y="33"/>
                  </a:lnTo>
                  <a:lnTo>
                    <a:pt x="152" y="38"/>
                  </a:lnTo>
                  <a:lnTo>
                    <a:pt x="154" y="43"/>
                  </a:lnTo>
                  <a:lnTo>
                    <a:pt x="152" y="50"/>
                  </a:lnTo>
                  <a:lnTo>
                    <a:pt x="95" y="50"/>
                  </a:lnTo>
                  <a:lnTo>
                    <a:pt x="95" y="49"/>
                  </a:lnTo>
                  <a:lnTo>
                    <a:pt x="95" y="47"/>
                  </a:lnTo>
                  <a:lnTo>
                    <a:pt x="94" y="46"/>
                  </a:lnTo>
                  <a:lnTo>
                    <a:pt x="94" y="43"/>
                  </a:lnTo>
                  <a:lnTo>
                    <a:pt x="93" y="42"/>
                  </a:lnTo>
                  <a:lnTo>
                    <a:pt x="92" y="39"/>
                  </a:lnTo>
                  <a:lnTo>
                    <a:pt x="92" y="36"/>
                  </a:lnTo>
                  <a:lnTo>
                    <a:pt x="92" y="33"/>
                  </a:lnTo>
                  <a:lnTo>
                    <a:pt x="91" y="33"/>
                  </a:lnTo>
                  <a:lnTo>
                    <a:pt x="89" y="33"/>
                  </a:lnTo>
                  <a:lnTo>
                    <a:pt x="88" y="33"/>
                  </a:lnTo>
                  <a:lnTo>
                    <a:pt x="87" y="33"/>
                  </a:lnTo>
                  <a:lnTo>
                    <a:pt x="86" y="33"/>
                  </a:lnTo>
                  <a:lnTo>
                    <a:pt x="85" y="33"/>
                  </a:lnTo>
                  <a:lnTo>
                    <a:pt x="83" y="33"/>
                  </a:lnTo>
                  <a:lnTo>
                    <a:pt x="75" y="38"/>
                  </a:lnTo>
                  <a:lnTo>
                    <a:pt x="73" y="38"/>
                  </a:lnTo>
                  <a:lnTo>
                    <a:pt x="70" y="38"/>
                  </a:lnTo>
                  <a:lnTo>
                    <a:pt x="68" y="36"/>
                  </a:lnTo>
                  <a:lnTo>
                    <a:pt x="66" y="35"/>
                  </a:lnTo>
                  <a:lnTo>
                    <a:pt x="63" y="35"/>
                  </a:lnTo>
                  <a:lnTo>
                    <a:pt x="61" y="33"/>
                  </a:lnTo>
                  <a:lnTo>
                    <a:pt x="58" y="33"/>
                  </a:lnTo>
                  <a:lnTo>
                    <a:pt x="55" y="33"/>
                  </a:lnTo>
                  <a:lnTo>
                    <a:pt x="49" y="33"/>
                  </a:lnTo>
                  <a:lnTo>
                    <a:pt x="44" y="36"/>
                  </a:lnTo>
                  <a:lnTo>
                    <a:pt x="38" y="40"/>
                  </a:lnTo>
                  <a:lnTo>
                    <a:pt x="33" y="46"/>
                  </a:lnTo>
                  <a:lnTo>
                    <a:pt x="29" y="50"/>
                  </a:lnTo>
                  <a:lnTo>
                    <a:pt x="24" y="54"/>
                  </a:lnTo>
                  <a:lnTo>
                    <a:pt x="19" y="57"/>
                  </a:lnTo>
                  <a:lnTo>
                    <a:pt x="12" y="58"/>
                  </a:lnTo>
                  <a:lnTo>
                    <a:pt x="10" y="58"/>
                  </a:lnTo>
                  <a:lnTo>
                    <a:pt x="8" y="60"/>
                  </a:lnTo>
                  <a:lnTo>
                    <a:pt x="6" y="62"/>
                  </a:lnTo>
                  <a:lnTo>
                    <a:pt x="4" y="64"/>
                  </a:lnTo>
                  <a:lnTo>
                    <a:pt x="3" y="66"/>
                  </a:lnTo>
                  <a:lnTo>
                    <a:pt x="1" y="69"/>
                  </a:lnTo>
                  <a:lnTo>
                    <a:pt x="0" y="7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49" name="Freeform 15">
              <a:extLst>
                <a:ext uri="{FF2B5EF4-FFF2-40B4-BE49-F238E27FC236}">
                  <a16:creationId xmlns:a16="http://schemas.microsoft.com/office/drawing/2014/main" id="{D2A12132-745A-1EA3-7E07-8803B9E27269}"/>
                </a:ext>
              </a:extLst>
            </p:cNvPr>
            <p:cNvSpPr>
              <a:spLocks/>
            </p:cNvSpPr>
            <p:nvPr/>
          </p:nvSpPr>
          <p:spPr bwMode="gray">
            <a:xfrm>
              <a:off x="8699766" y="2719817"/>
              <a:ext cx="289265" cy="768611"/>
            </a:xfrm>
            <a:custGeom>
              <a:avLst/>
              <a:gdLst>
                <a:gd name="T0" fmla="*/ 217488 w 156"/>
                <a:gd name="T1" fmla="*/ 584140 h 439"/>
                <a:gd name="T2" fmla="*/ 215900 w 156"/>
                <a:gd name="T3" fmla="*/ 560326 h 439"/>
                <a:gd name="T4" fmla="*/ 200025 w 156"/>
                <a:gd name="T5" fmla="*/ 560326 h 439"/>
                <a:gd name="T6" fmla="*/ 196850 w 156"/>
                <a:gd name="T7" fmla="*/ 543516 h 439"/>
                <a:gd name="T8" fmla="*/ 196850 w 156"/>
                <a:gd name="T9" fmla="*/ 529508 h 439"/>
                <a:gd name="T10" fmla="*/ 206375 w 156"/>
                <a:gd name="T11" fmla="*/ 515500 h 439"/>
                <a:gd name="T12" fmla="*/ 206375 w 156"/>
                <a:gd name="T13" fmla="*/ 504294 h 439"/>
                <a:gd name="T14" fmla="*/ 206375 w 156"/>
                <a:gd name="T15" fmla="*/ 494488 h 439"/>
                <a:gd name="T16" fmla="*/ 195262 w 156"/>
                <a:gd name="T17" fmla="*/ 486083 h 439"/>
                <a:gd name="T18" fmla="*/ 179387 w 156"/>
                <a:gd name="T19" fmla="*/ 444059 h 439"/>
                <a:gd name="T20" fmla="*/ 149225 w 156"/>
                <a:gd name="T21" fmla="*/ 381022 h 439"/>
                <a:gd name="T22" fmla="*/ 141287 w 156"/>
                <a:gd name="T23" fmla="*/ 388026 h 439"/>
                <a:gd name="T24" fmla="*/ 120650 w 156"/>
                <a:gd name="T25" fmla="*/ 410439 h 439"/>
                <a:gd name="T26" fmla="*/ 107950 w 156"/>
                <a:gd name="T27" fmla="*/ 404836 h 439"/>
                <a:gd name="T28" fmla="*/ 93662 w 156"/>
                <a:gd name="T29" fmla="*/ 400633 h 439"/>
                <a:gd name="T30" fmla="*/ 77787 w 156"/>
                <a:gd name="T31" fmla="*/ 400633 h 439"/>
                <a:gd name="T32" fmla="*/ 58738 w 156"/>
                <a:gd name="T33" fmla="*/ 305378 h 439"/>
                <a:gd name="T34" fmla="*/ 47625 w 156"/>
                <a:gd name="T35" fmla="*/ 285766 h 439"/>
                <a:gd name="T36" fmla="*/ 38100 w 156"/>
                <a:gd name="T37" fmla="*/ 280163 h 439"/>
                <a:gd name="T38" fmla="*/ 19050 w 156"/>
                <a:gd name="T39" fmla="*/ 274560 h 439"/>
                <a:gd name="T40" fmla="*/ 0 w 156"/>
                <a:gd name="T41" fmla="*/ 254948 h 439"/>
                <a:gd name="T42" fmla="*/ 19050 w 156"/>
                <a:gd name="T43" fmla="*/ 226932 h 439"/>
                <a:gd name="T44" fmla="*/ 26988 w 156"/>
                <a:gd name="T45" fmla="*/ 194713 h 439"/>
                <a:gd name="T46" fmla="*/ 30163 w 156"/>
                <a:gd name="T47" fmla="*/ 159693 h 439"/>
                <a:gd name="T48" fmla="*/ 39687 w 156"/>
                <a:gd name="T49" fmla="*/ 145685 h 439"/>
                <a:gd name="T50" fmla="*/ 58738 w 156"/>
                <a:gd name="T51" fmla="*/ 138681 h 439"/>
                <a:gd name="T52" fmla="*/ 68262 w 156"/>
                <a:gd name="T53" fmla="*/ 84049 h 439"/>
                <a:gd name="T54" fmla="*/ 77787 w 156"/>
                <a:gd name="T55" fmla="*/ 56033 h 439"/>
                <a:gd name="T56" fmla="*/ 100012 w 156"/>
                <a:gd name="T57" fmla="*/ 46227 h 439"/>
                <a:gd name="T58" fmla="*/ 111125 w 156"/>
                <a:gd name="T59" fmla="*/ 19611 h 439"/>
                <a:gd name="T60" fmla="*/ 123825 w 156"/>
                <a:gd name="T61" fmla="*/ 7004 h 439"/>
                <a:gd name="T62" fmla="*/ 144462 w 156"/>
                <a:gd name="T63" fmla="*/ 29417 h 439"/>
                <a:gd name="T64" fmla="*/ 158750 w 156"/>
                <a:gd name="T65" fmla="*/ 50429 h 439"/>
                <a:gd name="T66" fmla="*/ 165100 w 156"/>
                <a:gd name="T67" fmla="*/ 84049 h 439"/>
                <a:gd name="T68" fmla="*/ 149225 w 156"/>
                <a:gd name="T69" fmla="*/ 114867 h 439"/>
                <a:gd name="T70" fmla="*/ 147637 w 156"/>
                <a:gd name="T71" fmla="*/ 141482 h 439"/>
                <a:gd name="T72" fmla="*/ 169862 w 156"/>
                <a:gd name="T73" fmla="*/ 149887 h 439"/>
                <a:gd name="T74" fmla="*/ 184150 w 156"/>
                <a:gd name="T75" fmla="*/ 169499 h 439"/>
                <a:gd name="T76" fmla="*/ 196850 w 156"/>
                <a:gd name="T77" fmla="*/ 190511 h 439"/>
                <a:gd name="T78" fmla="*/ 217488 w 156"/>
                <a:gd name="T79" fmla="*/ 226932 h 439"/>
                <a:gd name="T80" fmla="*/ 236538 w 156"/>
                <a:gd name="T81" fmla="*/ 233936 h 439"/>
                <a:gd name="T82" fmla="*/ 247650 w 156"/>
                <a:gd name="T83" fmla="*/ 229734 h 439"/>
                <a:gd name="T84" fmla="*/ 238125 w 156"/>
                <a:gd name="T85" fmla="*/ 259151 h 439"/>
                <a:gd name="T86" fmla="*/ 222250 w 156"/>
                <a:gd name="T87" fmla="*/ 278762 h 439"/>
                <a:gd name="T88" fmla="*/ 179387 w 156"/>
                <a:gd name="T89" fmla="*/ 299775 h 439"/>
                <a:gd name="T90" fmla="*/ 187325 w 156"/>
                <a:gd name="T91" fmla="*/ 360010 h 439"/>
                <a:gd name="T92" fmla="*/ 214313 w 156"/>
                <a:gd name="T93" fmla="*/ 418844 h 439"/>
                <a:gd name="T94" fmla="*/ 206375 w 156"/>
                <a:gd name="T95" fmla="*/ 430050 h 439"/>
                <a:gd name="T96" fmla="*/ 207963 w 156"/>
                <a:gd name="T97" fmla="*/ 458067 h 439"/>
                <a:gd name="T98" fmla="*/ 234950 w 156"/>
                <a:gd name="T99" fmla="*/ 505694 h 439"/>
                <a:gd name="T100" fmla="*/ 228600 w 156"/>
                <a:gd name="T101" fmla="*/ 579938 h 4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6"/>
                <a:gd name="T154" fmla="*/ 0 h 439"/>
                <a:gd name="T155" fmla="*/ 156 w 156"/>
                <a:gd name="T156" fmla="*/ 439 h 4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6" h="439">
                  <a:moveTo>
                    <a:pt x="139" y="439"/>
                  </a:moveTo>
                  <a:lnTo>
                    <a:pt x="138" y="432"/>
                  </a:lnTo>
                  <a:lnTo>
                    <a:pt x="138" y="427"/>
                  </a:lnTo>
                  <a:lnTo>
                    <a:pt x="137" y="421"/>
                  </a:lnTo>
                  <a:lnTo>
                    <a:pt x="137" y="417"/>
                  </a:lnTo>
                  <a:lnTo>
                    <a:pt x="136" y="413"/>
                  </a:lnTo>
                  <a:lnTo>
                    <a:pt x="136" y="409"/>
                  </a:lnTo>
                  <a:lnTo>
                    <a:pt x="137" y="404"/>
                  </a:lnTo>
                  <a:lnTo>
                    <a:pt x="139" y="400"/>
                  </a:lnTo>
                  <a:lnTo>
                    <a:pt x="136" y="400"/>
                  </a:lnTo>
                  <a:lnTo>
                    <a:pt x="132" y="400"/>
                  </a:lnTo>
                  <a:lnTo>
                    <a:pt x="131" y="400"/>
                  </a:lnTo>
                  <a:lnTo>
                    <a:pt x="129" y="400"/>
                  </a:lnTo>
                  <a:lnTo>
                    <a:pt x="127" y="400"/>
                  </a:lnTo>
                  <a:lnTo>
                    <a:pt x="126" y="400"/>
                  </a:lnTo>
                  <a:lnTo>
                    <a:pt x="125" y="400"/>
                  </a:lnTo>
                  <a:lnTo>
                    <a:pt x="124" y="400"/>
                  </a:lnTo>
                  <a:lnTo>
                    <a:pt x="124" y="395"/>
                  </a:lnTo>
                  <a:lnTo>
                    <a:pt x="124" y="390"/>
                  </a:lnTo>
                  <a:lnTo>
                    <a:pt x="124" y="388"/>
                  </a:lnTo>
                  <a:lnTo>
                    <a:pt x="124" y="386"/>
                  </a:lnTo>
                  <a:lnTo>
                    <a:pt x="124" y="384"/>
                  </a:lnTo>
                  <a:lnTo>
                    <a:pt x="124" y="382"/>
                  </a:lnTo>
                  <a:lnTo>
                    <a:pt x="124" y="379"/>
                  </a:lnTo>
                  <a:lnTo>
                    <a:pt x="124" y="378"/>
                  </a:lnTo>
                  <a:lnTo>
                    <a:pt x="125" y="375"/>
                  </a:lnTo>
                  <a:lnTo>
                    <a:pt x="126" y="374"/>
                  </a:lnTo>
                  <a:lnTo>
                    <a:pt x="127" y="372"/>
                  </a:lnTo>
                  <a:lnTo>
                    <a:pt x="129" y="370"/>
                  </a:lnTo>
                  <a:lnTo>
                    <a:pt x="130" y="368"/>
                  </a:lnTo>
                  <a:lnTo>
                    <a:pt x="130" y="367"/>
                  </a:lnTo>
                  <a:lnTo>
                    <a:pt x="130" y="365"/>
                  </a:lnTo>
                  <a:lnTo>
                    <a:pt x="130" y="363"/>
                  </a:lnTo>
                  <a:lnTo>
                    <a:pt x="130" y="361"/>
                  </a:lnTo>
                  <a:lnTo>
                    <a:pt x="130" y="360"/>
                  </a:lnTo>
                  <a:lnTo>
                    <a:pt x="130" y="358"/>
                  </a:lnTo>
                  <a:lnTo>
                    <a:pt x="130" y="357"/>
                  </a:lnTo>
                  <a:lnTo>
                    <a:pt x="130" y="356"/>
                  </a:lnTo>
                  <a:lnTo>
                    <a:pt x="130" y="354"/>
                  </a:lnTo>
                  <a:lnTo>
                    <a:pt x="130" y="353"/>
                  </a:lnTo>
                  <a:lnTo>
                    <a:pt x="127" y="351"/>
                  </a:lnTo>
                  <a:lnTo>
                    <a:pt x="125" y="351"/>
                  </a:lnTo>
                  <a:lnTo>
                    <a:pt x="124" y="350"/>
                  </a:lnTo>
                  <a:lnTo>
                    <a:pt x="123" y="349"/>
                  </a:lnTo>
                  <a:lnTo>
                    <a:pt x="123" y="347"/>
                  </a:lnTo>
                  <a:lnTo>
                    <a:pt x="123" y="344"/>
                  </a:lnTo>
                  <a:lnTo>
                    <a:pt x="123" y="343"/>
                  </a:lnTo>
                  <a:lnTo>
                    <a:pt x="121" y="340"/>
                  </a:lnTo>
                  <a:lnTo>
                    <a:pt x="118" y="327"/>
                  </a:lnTo>
                  <a:lnTo>
                    <a:pt x="113" y="317"/>
                  </a:lnTo>
                  <a:lnTo>
                    <a:pt x="110" y="307"/>
                  </a:lnTo>
                  <a:lnTo>
                    <a:pt x="106" y="299"/>
                  </a:lnTo>
                  <a:lnTo>
                    <a:pt x="103" y="291"/>
                  </a:lnTo>
                  <a:lnTo>
                    <a:pt x="99" y="281"/>
                  </a:lnTo>
                  <a:lnTo>
                    <a:pt x="94" y="272"/>
                  </a:lnTo>
                  <a:lnTo>
                    <a:pt x="91" y="264"/>
                  </a:lnTo>
                  <a:lnTo>
                    <a:pt x="91" y="268"/>
                  </a:lnTo>
                  <a:lnTo>
                    <a:pt x="91" y="272"/>
                  </a:lnTo>
                  <a:lnTo>
                    <a:pt x="91" y="275"/>
                  </a:lnTo>
                  <a:lnTo>
                    <a:pt x="89" y="277"/>
                  </a:lnTo>
                  <a:lnTo>
                    <a:pt x="88" y="279"/>
                  </a:lnTo>
                  <a:lnTo>
                    <a:pt x="87" y="281"/>
                  </a:lnTo>
                  <a:lnTo>
                    <a:pt x="85" y="281"/>
                  </a:lnTo>
                  <a:lnTo>
                    <a:pt x="82" y="281"/>
                  </a:lnTo>
                  <a:lnTo>
                    <a:pt x="76" y="293"/>
                  </a:lnTo>
                  <a:lnTo>
                    <a:pt x="75" y="293"/>
                  </a:lnTo>
                  <a:lnTo>
                    <a:pt x="74" y="292"/>
                  </a:lnTo>
                  <a:lnTo>
                    <a:pt x="72" y="292"/>
                  </a:lnTo>
                  <a:lnTo>
                    <a:pt x="70" y="291"/>
                  </a:lnTo>
                  <a:lnTo>
                    <a:pt x="68" y="289"/>
                  </a:lnTo>
                  <a:lnTo>
                    <a:pt x="67" y="288"/>
                  </a:lnTo>
                  <a:lnTo>
                    <a:pt x="64" y="286"/>
                  </a:lnTo>
                  <a:lnTo>
                    <a:pt x="63" y="286"/>
                  </a:lnTo>
                  <a:lnTo>
                    <a:pt x="61" y="286"/>
                  </a:lnTo>
                  <a:lnTo>
                    <a:pt x="59" y="286"/>
                  </a:lnTo>
                  <a:lnTo>
                    <a:pt x="56" y="286"/>
                  </a:lnTo>
                  <a:lnTo>
                    <a:pt x="54" y="288"/>
                  </a:lnTo>
                  <a:lnTo>
                    <a:pt x="53" y="288"/>
                  </a:lnTo>
                  <a:lnTo>
                    <a:pt x="50" y="288"/>
                  </a:lnTo>
                  <a:lnTo>
                    <a:pt x="49" y="286"/>
                  </a:lnTo>
                  <a:lnTo>
                    <a:pt x="48" y="286"/>
                  </a:lnTo>
                  <a:lnTo>
                    <a:pt x="53" y="254"/>
                  </a:lnTo>
                  <a:lnTo>
                    <a:pt x="42" y="224"/>
                  </a:lnTo>
                  <a:lnTo>
                    <a:pt x="38" y="221"/>
                  </a:lnTo>
                  <a:lnTo>
                    <a:pt x="37" y="218"/>
                  </a:lnTo>
                  <a:lnTo>
                    <a:pt x="35" y="215"/>
                  </a:lnTo>
                  <a:lnTo>
                    <a:pt x="34" y="213"/>
                  </a:lnTo>
                  <a:lnTo>
                    <a:pt x="33" y="210"/>
                  </a:lnTo>
                  <a:lnTo>
                    <a:pt x="31" y="207"/>
                  </a:lnTo>
                  <a:lnTo>
                    <a:pt x="30" y="204"/>
                  </a:lnTo>
                  <a:lnTo>
                    <a:pt x="30" y="201"/>
                  </a:lnTo>
                  <a:lnTo>
                    <a:pt x="29" y="201"/>
                  </a:lnTo>
                  <a:lnTo>
                    <a:pt x="27" y="201"/>
                  </a:lnTo>
                  <a:lnTo>
                    <a:pt x="25" y="200"/>
                  </a:lnTo>
                  <a:lnTo>
                    <a:pt x="24" y="200"/>
                  </a:lnTo>
                  <a:lnTo>
                    <a:pt x="23" y="199"/>
                  </a:lnTo>
                  <a:lnTo>
                    <a:pt x="22" y="199"/>
                  </a:lnTo>
                  <a:lnTo>
                    <a:pt x="18" y="199"/>
                  </a:lnTo>
                  <a:lnTo>
                    <a:pt x="16" y="197"/>
                  </a:lnTo>
                  <a:lnTo>
                    <a:pt x="12" y="196"/>
                  </a:lnTo>
                  <a:lnTo>
                    <a:pt x="10" y="194"/>
                  </a:lnTo>
                  <a:lnTo>
                    <a:pt x="8" y="192"/>
                  </a:lnTo>
                  <a:lnTo>
                    <a:pt x="5" y="189"/>
                  </a:lnTo>
                  <a:lnTo>
                    <a:pt x="3" y="185"/>
                  </a:lnTo>
                  <a:lnTo>
                    <a:pt x="0" y="182"/>
                  </a:lnTo>
                  <a:lnTo>
                    <a:pt x="4" y="178"/>
                  </a:lnTo>
                  <a:lnTo>
                    <a:pt x="8" y="175"/>
                  </a:lnTo>
                  <a:lnTo>
                    <a:pt x="10" y="171"/>
                  </a:lnTo>
                  <a:lnTo>
                    <a:pt x="11" y="167"/>
                  </a:lnTo>
                  <a:lnTo>
                    <a:pt x="12" y="162"/>
                  </a:lnTo>
                  <a:lnTo>
                    <a:pt x="13" y="157"/>
                  </a:lnTo>
                  <a:lnTo>
                    <a:pt x="15" y="151"/>
                  </a:lnTo>
                  <a:lnTo>
                    <a:pt x="15" y="146"/>
                  </a:lnTo>
                  <a:lnTo>
                    <a:pt x="16" y="143"/>
                  </a:lnTo>
                  <a:lnTo>
                    <a:pt x="17" y="139"/>
                  </a:lnTo>
                  <a:lnTo>
                    <a:pt x="18" y="134"/>
                  </a:lnTo>
                  <a:lnTo>
                    <a:pt x="18" y="129"/>
                  </a:lnTo>
                  <a:lnTo>
                    <a:pt x="19" y="125"/>
                  </a:lnTo>
                  <a:lnTo>
                    <a:pt x="19" y="119"/>
                  </a:lnTo>
                  <a:lnTo>
                    <a:pt x="19" y="114"/>
                  </a:lnTo>
                  <a:lnTo>
                    <a:pt x="19" y="108"/>
                  </a:lnTo>
                  <a:lnTo>
                    <a:pt x="19" y="106"/>
                  </a:lnTo>
                  <a:lnTo>
                    <a:pt x="22" y="106"/>
                  </a:lnTo>
                  <a:lnTo>
                    <a:pt x="23" y="104"/>
                  </a:lnTo>
                  <a:lnTo>
                    <a:pt x="25" y="104"/>
                  </a:lnTo>
                  <a:lnTo>
                    <a:pt x="29" y="104"/>
                  </a:lnTo>
                  <a:lnTo>
                    <a:pt x="31" y="104"/>
                  </a:lnTo>
                  <a:lnTo>
                    <a:pt x="33" y="103"/>
                  </a:lnTo>
                  <a:lnTo>
                    <a:pt x="34" y="103"/>
                  </a:lnTo>
                  <a:lnTo>
                    <a:pt x="37" y="99"/>
                  </a:lnTo>
                  <a:lnTo>
                    <a:pt x="41" y="92"/>
                  </a:lnTo>
                  <a:lnTo>
                    <a:pt x="42" y="85"/>
                  </a:lnTo>
                  <a:lnTo>
                    <a:pt x="43" y="76"/>
                  </a:lnTo>
                  <a:lnTo>
                    <a:pt x="43" y="68"/>
                  </a:lnTo>
                  <a:lnTo>
                    <a:pt x="43" y="60"/>
                  </a:lnTo>
                  <a:lnTo>
                    <a:pt x="44" y="53"/>
                  </a:lnTo>
                  <a:lnTo>
                    <a:pt x="44" y="47"/>
                  </a:lnTo>
                  <a:lnTo>
                    <a:pt x="44" y="44"/>
                  </a:lnTo>
                  <a:lnTo>
                    <a:pt x="47" y="43"/>
                  </a:lnTo>
                  <a:lnTo>
                    <a:pt x="49" y="40"/>
                  </a:lnTo>
                  <a:lnTo>
                    <a:pt x="53" y="37"/>
                  </a:lnTo>
                  <a:lnTo>
                    <a:pt x="56" y="36"/>
                  </a:lnTo>
                  <a:lnTo>
                    <a:pt x="59" y="35"/>
                  </a:lnTo>
                  <a:lnTo>
                    <a:pt x="62" y="33"/>
                  </a:lnTo>
                  <a:lnTo>
                    <a:pt x="63" y="33"/>
                  </a:lnTo>
                  <a:lnTo>
                    <a:pt x="66" y="30"/>
                  </a:lnTo>
                  <a:lnTo>
                    <a:pt x="67" y="28"/>
                  </a:lnTo>
                  <a:lnTo>
                    <a:pt x="68" y="23"/>
                  </a:lnTo>
                  <a:lnTo>
                    <a:pt x="70" y="18"/>
                  </a:lnTo>
                  <a:lnTo>
                    <a:pt x="70" y="14"/>
                  </a:lnTo>
                  <a:lnTo>
                    <a:pt x="72" y="9"/>
                  </a:lnTo>
                  <a:lnTo>
                    <a:pt x="73" y="4"/>
                  </a:lnTo>
                  <a:lnTo>
                    <a:pt x="74" y="0"/>
                  </a:lnTo>
                  <a:lnTo>
                    <a:pt x="74" y="3"/>
                  </a:lnTo>
                  <a:lnTo>
                    <a:pt x="78" y="5"/>
                  </a:lnTo>
                  <a:lnTo>
                    <a:pt x="80" y="9"/>
                  </a:lnTo>
                  <a:lnTo>
                    <a:pt x="84" y="12"/>
                  </a:lnTo>
                  <a:lnTo>
                    <a:pt x="86" y="15"/>
                  </a:lnTo>
                  <a:lnTo>
                    <a:pt x="88" y="18"/>
                  </a:lnTo>
                  <a:lnTo>
                    <a:pt x="91" y="21"/>
                  </a:lnTo>
                  <a:lnTo>
                    <a:pt x="93" y="22"/>
                  </a:lnTo>
                  <a:lnTo>
                    <a:pt x="97" y="23"/>
                  </a:lnTo>
                  <a:lnTo>
                    <a:pt x="98" y="28"/>
                  </a:lnTo>
                  <a:lnTo>
                    <a:pt x="99" y="32"/>
                  </a:lnTo>
                  <a:lnTo>
                    <a:pt x="100" y="36"/>
                  </a:lnTo>
                  <a:lnTo>
                    <a:pt x="101" y="40"/>
                  </a:lnTo>
                  <a:lnTo>
                    <a:pt x="103" y="46"/>
                  </a:lnTo>
                  <a:lnTo>
                    <a:pt x="103" y="50"/>
                  </a:lnTo>
                  <a:lnTo>
                    <a:pt x="104" y="55"/>
                  </a:lnTo>
                  <a:lnTo>
                    <a:pt x="104" y="60"/>
                  </a:lnTo>
                  <a:lnTo>
                    <a:pt x="103" y="65"/>
                  </a:lnTo>
                  <a:lnTo>
                    <a:pt x="101" y="69"/>
                  </a:lnTo>
                  <a:lnTo>
                    <a:pt x="99" y="74"/>
                  </a:lnTo>
                  <a:lnTo>
                    <a:pt x="97" y="78"/>
                  </a:lnTo>
                  <a:lnTo>
                    <a:pt x="94" y="82"/>
                  </a:lnTo>
                  <a:lnTo>
                    <a:pt x="93" y="86"/>
                  </a:lnTo>
                  <a:lnTo>
                    <a:pt x="92" y="90"/>
                  </a:lnTo>
                  <a:lnTo>
                    <a:pt x="91" y="96"/>
                  </a:lnTo>
                  <a:lnTo>
                    <a:pt x="92" y="99"/>
                  </a:lnTo>
                  <a:lnTo>
                    <a:pt x="93" y="101"/>
                  </a:lnTo>
                  <a:lnTo>
                    <a:pt x="95" y="103"/>
                  </a:lnTo>
                  <a:lnTo>
                    <a:pt x="98" y="104"/>
                  </a:lnTo>
                  <a:lnTo>
                    <a:pt x="101" y="106"/>
                  </a:lnTo>
                  <a:lnTo>
                    <a:pt x="104" y="106"/>
                  </a:lnTo>
                  <a:lnTo>
                    <a:pt x="107" y="107"/>
                  </a:lnTo>
                  <a:lnTo>
                    <a:pt x="110" y="108"/>
                  </a:lnTo>
                  <a:lnTo>
                    <a:pt x="112" y="112"/>
                  </a:lnTo>
                  <a:lnTo>
                    <a:pt x="113" y="115"/>
                  </a:lnTo>
                  <a:lnTo>
                    <a:pt x="114" y="118"/>
                  </a:lnTo>
                  <a:lnTo>
                    <a:pt x="116" y="121"/>
                  </a:lnTo>
                  <a:lnTo>
                    <a:pt x="118" y="123"/>
                  </a:lnTo>
                  <a:lnTo>
                    <a:pt x="119" y="126"/>
                  </a:lnTo>
                  <a:lnTo>
                    <a:pt x="120" y="129"/>
                  </a:lnTo>
                  <a:lnTo>
                    <a:pt x="121" y="132"/>
                  </a:lnTo>
                  <a:lnTo>
                    <a:pt x="124" y="136"/>
                  </a:lnTo>
                  <a:lnTo>
                    <a:pt x="125" y="141"/>
                  </a:lnTo>
                  <a:lnTo>
                    <a:pt x="127" y="148"/>
                  </a:lnTo>
                  <a:lnTo>
                    <a:pt x="130" y="154"/>
                  </a:lnTo>
                  <a:lnTo>
                    <a:pt x="133" y="158"/>
                  </a:lnTo>
                  <a:lnTo>
                    <a:pt x="137" y="162"/>
                  </a:lnTo>
                  <a:lnTo>
                    <a:pt x="140" y="165"/>
                  </a:lnTo>
                  <a:lnTo>
                    <a:pt x="145" y="167"/>
                  </a:lnTo>
                  <a:lnTo>
                    <a:pt x="146" y="167"/>
                  </a:lnTo>
                  <a:lnTo>
                    <a:pt x="148" y="167"/>
                  </a:lnTo>
                  <a:lnTo>
                    <a:pt x="149" y="167"/>
                  </a:lnTo>
                  <a:lnTo>
                    <a:pt x="150" y="167"/>
                  </a:lnTo>
                  <a:lnTo>
                    <a:pt x="152" y="165"/>
                  </a:lnTo>
                  <a:lnTo>
                    <a:pt x="154" y="165"/>
                  </a:lnTo>
                  <a:lnTo>
                    <a:pt x="155" y="165"/>
                  </a:lnTo>
                  <a:lnTo>
                    <a:pt x="156" y="164"/>
                  </a:lnTo>
                  <a:lnTo>
                    <a:pt x="155" y="168"/>
                  </a:lnTo>
                  <a:lnTo>
                    <a:pt x="154" y="172"/>
                  </a:lnTo>
                  <a:lnTo>
                    <a:pt x="152" y="176"/>
                  </a:lnTo>
                  <a:lnTo>
                    <a:pt x="151" y="180"/>
                  </a:lnTo>
                  <a:lnTo>
                    <a:pt x="150" y="185"/>
                  </a:lnTo>
                  <a:lnTo>
                    <a:pt x="149" y="189"/>
                  </a:lnTo>
                  <a:lnTo>
                    <a:pt x="148" y="194"/>
                  </a:lnTo>
                  <a:lnTo>
                    <a:pt x="148" y="199"/>
                  </a:lnTo>
                  <a:lnTo>
                    <a:pt x="148" y="196"/>
                  </a:lnTo>
                  <a:lnTo>
                    <a:pt x="140" y="199"/>
                  </a:lnTo>
                  <a:lnTo>
                    <a:pt x="135" y="200"/>
                  </a:lnTo>
                  <a:lnTo>
                    <a:pt x="129" y="201"/>
                  </a:lnTo>
                  <a:lnTo>
                    <a:pt x="123" y="204"/>
                  </a:lnTo>
                  <a:lnTo>
                    <a:pt x="118" y="208"/>
                  </a:lnTo>
                  <a:lnTo>
                    <a:pt x="113" y="214"/>
                  </a:lnTo>
                  <a:lnTo>
                    <a:pt x="111" y="221"/>
                  </a:lnTo>
                  <a:lnTo>
                    <a:pt x="110" y="231"/>
                  </a:lnTo>
                  <a:lnTo>
                    <a:pt x="111" y="242"/>
                  </a:lnTo>
                  <a:lnTo>
                    <a:pt x="113" y="250"/>
                  </a:lnTo>
                  <a:lnTo>
                    <a:pt x="118" y="257"/>
                  </a:lnTo>
                  <a:lnTo>
                    <a:pt x="123" y="263"/>
                  </a:lnTo>
                  <a:lnTo>
                    <a:pt x="127" y="270"/>
                  </a:lnTo>
                  <a:lnTo>
                    <a:pt x="131" y="278"/>
                  </a:lnTo>
                  <a:lnTo>
                    <a:pt x="133" y="288"/>
                  </a:lnTo>
                  <a:lnTo>
                    <a:pt x="135" y="299"/>
                  </a:lnTo>
                  <a:lnTo>
                    <a:pt x="135" y="300"/>
                  </a:lnTo>
                  <a:lnTo>
                    <a:pt x="133" y="302"/>
                  </a:lnTo>
                  <a:lnTo>
                    <a:pt x="132" y="303"/>
                  </a:lnTo>
                  <a:lnTo>
                    <a:pt x="131" y="306"/>
                  </a:lnTo>
                  <a:lnTo>
                    <a:pt x="130" y="307"/>
                  </a:lnTo>
                  <a:lnTo>
                    <a:pt x="129" y="309"/>
                  </a:lnTo>
                  <a:lnTo>
                    <a:pt x="129" y="311"/>
                  </a:lnTo>
                  <a:lnTo>
                    <a:pt x="129" y="314"/>
                  </a:lnTo>
                  <a:lnTo>
                    <a:pt x="129" y="320"/>
                  </a:lnTo>
                  <a:lnTo>
                    <a:pt x="131" y="327"/>
                  </a:lnTo>
                  <a:lnTo>
                    <a:pt x="133" y="335"/>
                  </a:lnTo>
                  <a:lnTo>
                    <a:pt x="137" y="342"/>
                  </a:lnTo>
                  <a:lnTo>
                    <a:pt x="140" y="347"/>
                  </a:lnTo>
                  <a:lnTo>
                    <a:pt x="144" y="354"/>
                  </a:lnTo>
                  <a:lnTo>
                    <a:pt x="148" y="361"/>
                  </a:lnTo>
                  <a:lnTo>
                    <a:pt x="150" y="367"/>
                  </a:lnTo>
                  <a:lnTo>
                    <a:pt x="149" y="378"/>
                  </a:lnTo>
                  <a:lnTo>
                    <a:pt x="148" y="390"/>
                  </a:lnTo>
                  <a:lnTo>
                    <a:pt x="146" y="402"/>
                  </a:lnTo>
                  <a:lnTo>
                    <a:pt x="144" y="414"/>
                  </a:lnTo>
                  <a:lnTo>
                    <a:pt x="142" y="424"/>
                  </a:lnTo>
                  <a:lnTo>
                    <a:pt x="140" y="432"/>
                  </a:lnTo>
                  <a:lnTo>
                    <a:pt x="139" y="438"/>
                  </a:lnTo>
                  <a:lnTo>
                    <a:pt x="139" y="43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0" name="Freeform 16">
              <a:extLst>
                <a:ext uri="{FF2B5EF4-FFF2-40B4-BE49-F238E27FC236}">
                  <a16:creationId xmlns:a16="http://schemas.microsoft.com/office/drawing/2014/main" id="{2B67A0CC-2061-E492-1C99-268AA30C76FC}"/>
                </a:ext>
              </a:extLst>
            </p:cNvPr>
            <p:cNvSpPr>
              <a:spLocks/>
            </p:cNvSpPr>
            <p:nvPr/>
          </p:nvSpPr>
          <p:spPr bwMode="gray">
            <a:xfrm>
              <a:off x="8565175" y="2725761"/>
              <a:ext cx="98432" cy="91125"/>
            </a:xfrm>
            <a:custGeom>
              <a:avLst/>
              <a:gdLst>
                <a:gd name="T0" fmla="*/ 84138 w 53"/>
                <a:gd name="T1" fmla="*/ 26615 h 52"/>
                <a:gd name="T2" fmla="*/ 82550 w 53"/>
                <a:gd name="T3" fmla="*/ 32219 h 52"/>
                <a:gd name="T4" fmla="*/ 80963 w 53"/>
                <a:gd name="T5" fmla="*/ 37822 h 52"/>
                <a:gd name="T6" fmla="*/ 77788 w 53"/>
                <a:gd name="T7" fmla="*/ 46227 h 52"/>
                <a:gd name="T8" fmla="*/ 74613 w 53"/>
                <a:gd name="T9" fmla="*/ 53231 h 52"/>
                <a:gd name="T10" fmla="*/ 71438 w 53"/>
                <a:gd name="T11" fmla="*/ 63036 h 52"/>
                <a:gd name="T12" fmla="*/ 66675 w 53"/>
                <a:gd name="T13" fmla="*/ 65838 h 52"/>
                <a:gd name="T14" fmla="*/ 61913 w 53"/>
                <a:gd name="T15" fmla="*/ 70040 h 52"/>
                <a:gd name="T16" fmla="*/ 53975 w 53"/>
                <a:gd name="T17" fmla="*/ 72842 h 52"/>
                <a:gd name="T18" fmla="*/ 52388 w 53"/>
                <a:gd name="T19" fmla="*/ 72842 h 52"/>
                <a:gd name="T20" fmla="*/ 50800 w 53"/>
                <a:gd name="T21" fmla="*/ 72842 h 52"/>
                <a:gd name="T22" fmla="*/ 49213 w 53"/>
                <a:gd name="T23" fmla="*/ 70040 h 52"/>
                <a:gd name="T24" fmla="*/ 44450 w 53"/>
                <a:gd name="T25" fmla="*/ 70040 h 52"/>
                <a:gd name="T26" fmla="*/ 44450 w 53"/>
                <a:gd name="T27" fmla="*/ 68640 h 52"/>
                <a:gd name="T28" fmla="*/ 42863 w 53"/>
                <a:gd name="T29" fmla="*/ 65838 h 52"/>
                <a:gd name="T30" fmla="*/ 41275 w 53"/>
                <a:gd name="T31" fmla="*/ 64437 h 52"/>
                <a:gd name="T32" fmla="*/ 41275 w 53"/>
                <a:gd name="T33" fmla="*/ 63036 h 52"/>
                <a:gd name="T34" fmla="*/ 36513 w 53"/>
                <a:gd name="T35" fmla="*/ 63036 h 52"/>
                <a:gd name="T36" fmla="*/ 31750 w 53"/>
                <a:gd name="T37" fmla="*/ 60235 h 52"/>
                <a:gd name="T38" fmla="*/ 25400 w 53"/>
                <a:gd name="T39" fmla="*/ 58834 h 52"/>
                <a:gd name="T40" fmla="*/ 19050 w 53"/>
                <a:gd name="T41" fmla="*/ 58834 h 52"/>
                <a:gd name="T42" fmla="*/ 14288 w 53"/>
                <a:gd name="T43" fmla="*/ 57433 h 52"/>
                <a:gd name="T44" fmla="*/ 9525 w 53"/>
                <a:gd name="T45" fmla="*/ 53231 h 52"/>
                <a:gd name="T46" fmla="*/ 3175 w 53"/>
                <a:gd name="T47" fmla="*/ 51830 h 52"/>
                <a:gd name="T48" fmla="*/ 0 w 53"/>
                <a:gd name="T49" fmla="*/ 49028 h 52"/>
                <a:gd name="T50" fmla="*/ 0 w 53"/>
                <a:gd name="T51" fmla="*/ 47627 h 52"/>
                <a:gd name="T52" fmla="*/ 0 w 53"/>
                <a:gd name="T53" fmla="*/ 46227 h 52"/>
                <a:gd name="T54" fmla="*/ 0 w 53"/>
                <a:gd name="T55" fmla="*/ 42024 h 52"/>
                <a:gd name="T56" fmla="*/ 1588 w 53"/>
                <a:gd name="T57" fmla="*/ 39223 h 52"/>
                <a:gd name="T58" fmla="*/ 1588 w 53"/>
                <a:gd name="T59" fmla="*/ 36421 h 52"/>
                <a:gd name="T60" fmla="*/ 3175 w 53"/>
                <a:gd name="T61" fmla="*/ 32219 h 52"/>
                <a:gd name="T62" fmla="*/ 4763 w 53"/>
                <a:gd name="T63" fmla="*/ 29417 h 52"/>
                <a:gd name="T64" fmla="*/ 4763 w 53"/>
                <a:gd name="T65" fmla="*/ 26615 h 52"/>
                <a:gd name="T66" fmla="*/ 11113 w 53"/>
                <a:gd name="T67" fmla="*/ 23814 h 52"/>
                <a:gd name="T68" fmla="*/ 15875 w 53"/>
                <a:gd name="T69" fmla="*/ 22413 h 52"/>
                <a:gd name="T70" fmla="*/ 19050 w 53"/>
                <a:gd name="T71" fmla="*/ 19611 h 52"/>
                <a:gd name="T72" fmla="*/ 23813 w 53"/>
                <a:gd name="T73" fmla="*/ 15409 h 52"/>
                <a:gd name="T74" fmla="*/ 25400 w 53"/>
                <a:gd name="T75" fmla="*/ 11206 h 52"/>
                <a:gd name="T76" fmla="*/ 26988 w 53"/>
                <a:gd name="T77" fmla="*/ 7004 h 52"/>
                <a:gd name="T78" fmla="*/ 30163 w 53"/>
                <a:gd name="T79" fmla="*/ 2802 h 52"/>
                <a:gd name="T80" fmla="*/ 31750 w 53"/>
                <a:gd name="T81" fmla="*/ 0 h 52"/>
                <a:gd name="T82" fmla="*/ 34925 w 53"/>
                <a:gd name="T83" fmla="*/ 2802 h 52"/>
                <a:gd name="T84" fmla="*/ 41275 w 53"/>
                <a:gd name="T85" fmla="*/ 7004 h 52"/>
                <a:gd name="T86" fmla="*/ 46038 w 53"/>
                <a:gd name="T87" fmla="*/ 12607 h 52"/>
                <a:gd name="T88" fmla="*/ 53975 w 53"/>
                <a:gd name="T89" fmla="*/ 15409 h 52"/>
                <a:gd name="T90" fmla="*/ 61913 w 53"/>
                <a:gd name="T91" fmla="*/ 19611 h 52"/>
                <a:gd name="T92" fmla="*/ 71438 w 53"/>
                <a:gd name="T93" fmla="*/ 23814 h 52"/>
                <a:gd name="T94" fmla="*/ 77788 w 53"/>
                <a:gd name="T95" fmla="*/ 23814 h 52"/>
                <a:gd name="T96" fmla="*/ 84138 w 53"/>
                <a:gd name="T97" fmla="*/ 26615 h 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3"/>
                <a:gd name="T148" fmla="*/ 0 h 52"/>
                <a:gd name="T149" fmla="*/ 53 w 53"/>
                <a:gd name="T150" fmla="*/ 52 h 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3" h="52">
                  <a:moveTo>
                    <a:pt x="53" y="19"/>
                  </a:moveTo>
                  <a:lnTo>
                    <a:pt x="52" y="23"/>
                  </a:lnTo>
                  <a:lnTo>
                    <a:pt x="51" y="27"/>
                  </a:lnTo>
                  <a:lnTo>
                    <a:pt x="49" y="33"/>
                  </a:lnTo>
                  <a:lnTo>
                    <a:pt x="47" y="38"/>
                  </a:lnTo>
                  <a:lnTo>
                    <a:pt x="45" y="45"/>
                  </a:lnTo>
                  <a:lnTo>
                    <a:pt x="42" y="47"/>
                  </a:lnTo>
                  <a:lnTo>
                    <a:pt x="39" y="50"/>
                  </a:lnTo>
                  <a:lnTo>
                    <a:pt x="34" y="52"/>
                  </a:lnTo>
                  <a:lnTo>
                    <a:pt x="33" y="52"/>
                  </a:lnTo>
                  <a:lnTo>
                    <a:pt x="32" y="52"/>
                  </a:lnTo>
                  <a:lnTo>
                    <a:pt x="31" y="50"/>
                  </a:lnTo>
                  <a:lnTo>
                    <a:pt x="28" y="50"/>
                  </a:lnTo>
                  <a:lnTo>
                    <a:pt x="28" y="49"/>
                  </a:lnTo>
                  <a:lnTo>
                    <a:pt x="27" y="47"/>
                  </a:lnTo>
                  <a:lnTo>
                    <a:pt x="26" y="46"/>
                  </a:lnTo>
                  <a:lnTo>
                    <a:pt x="26" y="45"/>
                  </a:lnTo>
                  <a:lnTo>
                    <a:pt x="23" y="45"/>
                  </a:lnTo>
                  <a:lnTo>
                    <a:pt x="20" y="43"/>
                  </a:lnTo>
                  <a:lnTo>
                    <a:pt x="16" y="42"/>
                  </a:lnTo>
                  <a:lnTo>
                    <a:pt x="12" y="42"/>
                  </a:lnTo>
                  <a:lnTo>
                    <a:pt x="9" y="41"/>
                  </a:lnTo>
                  <a:lnTo>
                    <a:pt x="6" y="38"/>
                  </a:lnTo>
                  <a:lnTo>
                    <a:pt x="2" y="37"/>
                  </a:lnTo>
                  <a:lnTo>
                    <a:pt x="0" y="35"/>
                  </a:lnTo>
                  <a:lnTo>
                    <a:pt x="0" y="34"/>
                  </a:lnTo>
                  <a:lnTo>
                    <a:pt x="0" y="33"/>
                  </a:lnTo>
                  <a:lnTo>
                    <a:pt x="0" y="30"/>
                  </a:lnTo>
                  <a:lnTo>
                    <a:pt x="1" y="28"/>
                  </a:lnTo>
                  <a:lnTo>
                    <a:pt x="1" y="26"/>
                  </a:lnTo>
                  <a:lnTo>
                    <a:pt x="2" y="23"/>
                  </a:lnTo>
                  <a:lnTo>
                    <a:pt x="3" y="21"/>
                  </a:lnTo>
                  <a:lnTo>
                    <a:pt x="3" y="19"/>
                  </a:lnTo>
                  <a:lnTo>
                    <a:pt x="7" y="17"/>
                  </a:lnTo>
                  <a:lnTo>
                    <a:pt x="10" y="16"/>
                  </a:lnTo>
                  <a:lnTo>
                    <a:pt x="12" y="14"/>
                  </a:lnTo>
                  <a:lnTo>
                    <a:pt x="15" y="11"/>
                  </a:lnTo>
                  <a:lnTo>
                    <a:pt x="16" y="8"/>
                  </a:lnTo>
                  <a:lnTo>
                    <a:pt x="17" y="5"/>
                  </a:lnTo>
                  <a:lnTo>
                    <a:pt x="19" y="2"/>
                  </a:lnTo>
                  <a:lnTo>
                    <a:pt x="20" y="0"/>
                  </a:lnTo>
                  <a:lnTo>
                    <a:pt x="22" y="2"/>
                  </a:lnTo>
                  <a:lnTo>
                    <a:pt x="26" y="5"/>
                  </a:lnTo>
                  <a:lnTo>
                    <a:pt x="29" y="9"/>
                  </a:lnTo>
                  <a:lnTo>
                    <a:pt x="34" y="11"/>
                  </a:lnTo>
                  <a:lnTo>
                    <a:pt x="39" y="14"/>
                  </a:lnTo>
                  <a:lnTo>
                    <a:pt x="45" y="17"/>
                  </a:lnTo>
                  <a:lnTo>
                    <a:pt x="49" y="17"/>
                  </a:lnTo>
                  <a:lnTo>
                    <a:pt x="53" y="1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1" name="Freeform 17">
              <a:extLst>
                <a:ext uri="{FF2B5EF4-FFF2-40B4-BE49-F238E27FC236}">
                  <a16:creationId xmlns:a16="http://schemas.microsoft.com/office/drawing/2014/main" id="{A559D8AE-2C34-2EDC-FF67-A2183F01FF18}"/>
                </a:ext>
              </a:extLst>
            </p:cNvPr>
            <p:cNvSpPr>
              <a:spLocks/>
            </p:cNvSpPr>
            <p:nvPr/>
          </p:nvSpPr>
          <p:spPr bwMode="gray">
            <a:xfrm>
              <a:off x="8553122" y="2820845"/>
              <a:ext cx="172755" cy="219889"/>
            </a:xfrm>
            <a:custGeom>
              <a:avLst/>
              <a:gdLst>
                <a:gd name="T0" fmla="*/ 125413 w 93"/>
                <a:gd name="T1" fmla="*/ 85450 h 125"/>
                <a:gd name="T2" fmla="*/ 123825 w 93"/>
                <a:gd name="T3" fmla="*/ 89652 h 125"/>
                <a:gd name="T4" fmla="*/ 119063 w 93"/>
                <a:gd name="T5" fmla="*/ 95256 h 125"/>
                <a:gd name="T6" fmla="*/ 114300 w 93"/>
                <a:gd name="T7" fmla="*/ 99458 h 125"/>
                <a:gd name="T8" fmla="*/ 107950 w 93"/>
                <a:gd name="T9" fmla="*/ 99458 h 125"/>
                <a:gd name="T10" fmla="*/ 104775 w 93"/>
                <a:gd name="T11" fmla="*/ 98057 h 125"/>
                <a:gd name="T12" fmla="*/ 103188 w 93"/>
                <a:gd name="T13" fmla="*/ 93855 h 125"/>
                <a:gd name="T14" fmla="*/ 100013 w 93"/>
                <a:gd name="T15" fmla="*/ 88251 h 125"/>
                <a:gd name="T16" fmla="*/ 101600 w 93"/>
                <a:gd name="T17" fmla="*/ 78446 h 125"/>
                <a:gd name="T18" fmla="*/ 106363 w 93"/>
                <a:gd name="T19" fmla="*/ 65838 h 125"/>
                <a:gd name="T20" fmla="*/ 117475 w 93"/>
                <a:gd name="T21" fmla="*/ 54632 h 125"/>
                <a:gd name="T22" fmla="*/ 123825 w 93"/>
                <a:gd name="T23" fmla="*/ 40624 h 125"/>
                <a:gd name="T24" fmla="*/ 65088 w 93"/>
                <a:gd name="T25" fmla="*/ 35020 h 125"/>
                <a:gd name="T26" fmla="*/ 60325 w 93"/>
                <a:gd name="T27" fmla="*/ 33620 h 125"/>
                <a:gd name="T28" fmla="*/ 53975 w 93"/>
                <a:gd name="T29" fmla="*/ 28016 h 125"/>
                <a:gd name="T30" fmla="*/ 50800 w 93"/>
                <a:gd name="T31" fmla="*/ 19611 h 125"/>
                <a:gd name="T32" fmla="*/ 47625 w 93"/>
                <a:gd name="T33" fmla="*/ 9806 h 125"/>
                <a:gd name="T34" fmla="*/ 42863 w 93"/>
                <a:gd name="T35" fmla="*/ 8405 h 125"/>
                <a:gd name="T36" fmla="*/ 38100 w 93"/>
                <a:gd name="T37" fmla="*/ 4202 h 125"/>
                <a:gd name="T38" fmla="*/ 33338 w 93"/>
                <a:gd name="T39" fmla="*/ 0 h 125"/>
                <a:gd name="T40" fmla="*/ 30163 w 93"/>
                <a:gd name="T41" fmla="*/ 0 h 125"/>
                <a:gd name="T42" fmla="*/ 25400 w 93"/>
                <a:gd name="T43" fmla="*/ 0 h 125"/>
                <a:gd name="T44" fmla="*/ 22225 w 93"/>
                <a:gd name="T45" fmla="*/ 0 h 125"/>
                <a:gd name="T46" fmla="*/ 15875 w 93"/>
                <a:gd name="T47" fmla="*/ 0 h 125"/>
                <a:gd name="T48" fmla="*/ 11113 w 93"/>
                <a:gd name="T49" fmla="*/ 0 h 125"/>
                <a:gd name="T50" fmla="*/ 4763 w 93"/>
                <a:gd name="T51" fmla="*/ 2802 h 125"/>
                <a:gd name="T52" fmla="*/ 1588 w 93"/>
                <a:gd name="T53" fmla="*/ 5603 h 125"/>
                <a:gd name="T54" fmla="*/ 0 w 93"/>
                <a:gd name="T55" fmla="*/ 14008 h 125"/>
                <a:gd name="T56" fmla="*/ 3175 w 93"/>
                <a:gd name="T57" fmla="*/ 18211 h 125"/>
                <a:gd name="T58" fmla="*/ 11113 w 93"/>
                <a:gd name="T59" fmla="*/ 25215 h 125"/>
                <a:gd name="T60" fmla="*/ 20638 w 93"/>
                <a:gd name="T61" fmla="*/ 33620 h 125"/>
                <a:gd name="T62" fmla="*/ 26988 w 93"/>
                <a:gd name="T63" fmla="*/ 37822 h 125"/>
                <a:gd name="T64" fmla="*/ 20638 w 93"/>
                <a:gd name="T65" fmla="*/ 40624 h 125"/>
                <a:gd name="T66" fmla="*/ 12700 w 93"/>
                <a:gd name="T67" fmla="*/ 49029 h 125"/>
                <a:gd name="T68" fmla="*/ 6350 w 93"/>
                <a:gd name="T69" fmla="*/ 56033 h 125"/>
                <a:gd name="T70" fmla="*/ 3175 w 93"/>
                <a:gd name="T71" fmla="*/ 64438 h 125"/>
                <a:gd name="T72" fmla="*/ 6350 w 93"/>
                <a:gd name="T73" fmla="*/ 70041 h 125"/>
                <a:gd name="T74" fmla="*/ 14288 w 93"/>
                <a:gd name="T75" fmla="*/ 79847 h 125"/>
                <a:gd name="T76" fmla="*/ 25400 w 93"/>
                <a:gd name="T77" fmla="*/ 85450 h 125"/>
                <a:gd name="T78" fmla="*/ 38100 w 93"/>
                <a:gd name="T79" fmla="*/ 89652 h 125"/>
                <a:gd name="T80" fmla="*/ 53975 w 93"/>
                <a:gd name="T81" fmla="*/ 141482 h 125"/>
                <a:gd name="T82" fmla="*/ 57150 w 93"/>
                <a:gd name="T83" fmla="*/ 135879 h 125"/>
                <a:gd name="T84" fmla="*/ 65088 w 93"/>
                <a:gd name="T85" fmla="*/ 130276 h 125"/>
                <a:gd name="T86" fmla="*/ 76200 w 93"/>
                <a:gd name="T87" fmla="*/ 128875 h 125"/>
                <a:gd name="T88" fmla="*/ 82550 w 93"/>
                <a:gd name="T89" fmla="*/ 124673 h 125"/>
                <a:gd name="T90" fmla="*/ 82550 w 93"/>
                <a:gd name="T91" fmla="*/ 120470 h 125"/>
                <a:gd name="T92" fmla="*/ 82550 w 93"/>
                <a:gd name="T93" fmla="*/ 116268 h 125"/>
                <a:gd name="T94" fmla="*/ 82550 w 93"/>
                <a:gd name="T95" fmla="*/ 113466 h 125"/>
                <a:gd name="T96" fmla="*/ 87313 w 93"/>
                <a:gd name="T97" fmla="*/ 114867 h 125"/>
                <a:gd name="T98" fmla="*/ 93663 w 93"/>
                <a:gd name="T99" fmla="*/ 114867 h 125"/>
                <a:gd name="T100" fmla="*/ 96838 w 93"/>
                <a:gd name="T101" fmla="*/ 113466 h 125"/>
                <a:gd name="T102" fmla="*/ 103188 w 93"/>
                <a:gd name="T103" fmla="*/ 113466 h 125"/>
                <a:gd name="T104" fmla="*/ 106363 w 93"/>
                <a:gd name="T105" fmla="*/ 124673 h 125"/>
                <a:gd name="T106" fmla="*/ 112713 w 93"/>
                <a:gd name="T107" fmla="*/ 141482 h 125"/>
                <a:gd name="T108" fmla="*/ 119063 w 93"/>
                <a:gd name="T109" fmla="*/ 156891 h 125"/>
                <a:gd name="T110" fmla="*/ 128588 w 93"/>
                <a:gd name="T111" fmla="*/ 175102 h 125"/>
                <a:gd name="T112" fmla="*/ 138113 w 93"/>
                <a:gd name="T113" fmla="*/ 165296 h 125"/>
                <a:gd name="T114" fmla="*/ 144463 w 93"/>
                <a:gd name="T115" fmla="*/ 154090 h 125"/>
                <a:gd name="T116" fmla="*/ 146050 w 93"/>
                <a:gd name="T117" fmla="*/ 140082 h 125"/>
                <a:gd name="T118" fmla="*/ 147638 w 93"/>
                <a:gd name="T119" fmla="*/ 123272 h 1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3"/>
                <a:gd name="T181" fmla="*/ 0 h 125"/>
                <a:gd name="T182" fmla="*/ 93 w 93"/>
                <a:gd name="T183" fmla="*/ 125 h 1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3" h="125">
                  <a:moveTo>
                    <a:pt x="93" y="88"/>
                  </a:moveTo>
                  <a:lnTo>
                    <a:pt x="79" y="61"/>
                  </a:lnTo>
                  <a:lnTo>
                    <a:pt x="78" y="63"/>
                  </a:lnTo>
                  <a:lnTo>
                    <a:pt x="78" y="64"/>
                  </a:lnTo>
                  <a:lnTo>
                    <a:pt x="77" y="65"/>
                  </a:lnTo>
                  <a:lnTo>
                    <a:pt x="75" y="68"/>
                  </a:lnTo>
                  <a:lnTo>
                    <a:pt x="73" y="70"/>
                  </a:lnTo>
                  <a:lnTo>
                    <a:pt x="72" y="71"/>
                  </a:lnTo>
                  <a:lnTo>
                    <a:pt x="71" y="71"/>
                  </a:lnTo>
                  <a:lnTo>
                    <a:pt x="68" y="71"/>
                  </a:lnTo>
                  <a:lnTo>
                    <a:pt x="67" y="70"/>
                  </a:lnTo>
                  <a:lnTo>
                    <a:pt x="66" y="70"/>
                  </a:lnTo>
                  <a:lnTo>
                    <a:pt x="65" y="68"/>
                  </a:lnTo>
                  <a:lnTo>
                    <a:pt x="65" y="67"/>
                  </a:lnTo>
                  <a:lnTo>
                    <a:pt x="64" y="64"/>
                  </a:lnTo>
                  <a:lnTo>
                    <a:pt x="63" y="63"/>
                  </a:lnTo>
                  <a:lnTo>
                    <a:pt x="63" y="61"/>
                  </a:lnTo>
                  <a:lnTo>
                    <a:pt x="64" y="56"/>
                  </a:lnTo>
                  <a:lnTo>
                    <a:pt x="65" y="51"/>
                  </a:lnTo>
                  <a:lnTo>
                    <a:pt x="67" y="47"/>
                  </a:lnTo>
                  <a:lnTo>
                    <a:pt x="72" y="43"/>
                  </a:lnTo>
                  <a:lnTo>
                    <a:pt x="74" y="39"/>
                  </a:lnTo>
                  <a:lnTo>
                    <a:pt x="77" y="36"/>
                  </a:lnTo>
                  <a:lnTo>
                    <a:pt x="78" y="29"/>
                  </a:lnTo>
                  <a:lnTo>
                    <a:pt x="79" y="25"/>
                  </a:lnTo>
                  <a:lnTo>
                    <a:pt x="41" y="25"/>
                  </a:lnTo>
                  <a:lnTo>
                    <a:pt x="39" y="24"/>
                  </a:lnTo>
                  <a:lnTo>
                    <a:pt x="38" y="24"/>
                  </a:lnTo>
                  <a:lnTo>
                    <a:pt x="35" y="23"/>
                  </a:lnTo>
                  <a:lnTo>
                    <a:pt x="34" y="20"/>
                  </a:lnTo>
                  <a:lnTo>
                    <a:pt x="33" y="17"/>
                  </a:lnTo>
                  <a:lnTo>
                    <a:pt x="32" y="14"/>
                  </a:lnTo>
                  <a:lnTo>
                    <a:pt x="32" y="11"/>
                  </a:lnTo>
                  <a:lnTo>
                    <a:pt x="30" y="7"/>
                  </a:lnTo>
                  <a:lnTo>
                    <a:pt x="29" y="6"/>
                  </a:lnTo>
                  <a:lnTo>
                    <a:pt x="27" y="6"/>
                  </a:lnTo>
                  <a:lnTo>
                    <a:pt x="26" y="4"/>
                  </a:lnTo>
                  <a:lnTo>
                    <a:pt x="24" y="3"/>
                  </a:lnTo>
                  <a:lnTo>
                    <a:pt x="22" y="2"/>
                  </a:lnTo>
                  <a:lnTo>
                    <a:pt x="21" y="0"/>
                  </a:lnTo>
                  <a:lnTo>
                    <a:pt x="20" y="0"/>
                  </a:lnTo>
                  <a:lnTo>
                    <a:pt x="19" y="0"/>
                  </a:lnTo>
                  <a:lnTo>
                    <a:pt x="17" y="0"/>
                  </a:lnTo>
                  <a:lnTo>
                    <a:pt x="16" y="0"/>
                  </a:lnTo>
                  <a:lnTo>
                    <a:pt x="15" y="0"/>
                  </a:lnTo>
                  <a:lnTo>
                    <a:pt x="14" y="0"/>
                  </a:lnTo>
                  <a:lnTo>
                    <a:pt x="13" y="0"/>
                  </a:lnTo>
                  <a:lnTo>
                    <a:pt x="10" y="0"/>
                  </a:lnTo>
                  <a:lnTo>
                    <a:pt x="9" y="0"/>
                  </a:lnTo>
                  <a:lnTo>
                    <a:pt x="7" y="0"/>
                  </a:lnTo>
                  <a:lnTo>
                    <a:pt x="6" y="2"/>
                  </a:lnTo>
                  <a:lnTo>
                    <a:pt x="3" y="2"/>
                  </a:lnTo>
                  <a:lnTo>
                    <a:pt x="2" y="3"/>
                  </a:lnTo>
                  <a:lnTo>
                    <a:pt x="1" y="4"/>
                  </a:lnTo>
                  <a:lnTo>
                    <a:pt x="1" y="7"/>
                  </a:lnTo>
                  <a:lnTo>
                    <a:pt x="0" y="10"/>
                  </a:lnTo>
                  <a:lnTo>
                    <a:pt x="1" y="11"/>
                  </a:lnTo>
                  <a:lnTo>
                    <a:pt x="2" y="13"/>
                  </a:lnTo>
                  <a:lnTo>
                    <a:pt x="4" y="16"/>
                  </a:lnTo>
                  <a:lnTo>
                    <a:pt x="7" y="18"/>
                  </a:lnTo>
                  <a:lnTo>
                    <a:pt x="10" y="21"/>
                  </a:lnTo>
                  <a:lnTo>
                    <a:pt x="13" y="24"/>
                  </a:lnTo>
                  <a:lnTo>
                    <a:pt x="15" y="25"/>
                  </a:lnTo>
                  <a:lnTo>
                    <a:pt x="17" y="27"/>
                  </a:lnTo>
                  <a:lnTo>
                    <a:pt x="15" y="28"/>
                  </a:lnTo>
                  <a:lnTo>
                    <a:pt x="13" y="29"/>
                  </a:lnTo>
                  <a:lnTo>
                    <a:pt x="10" y="33"/>
                  </a:lnTo>
                  <a:lnTo>
                    <a:pt x="8" y="35"/>
                  </a:lnTo>
                  <a:lnTo>
                    <a:pt x="6" y="37"/>
                  </a:lnTo>
                  <a:lnTo>
                    <a:pt x="4" y="40"/>
                  </a:lnTo>
                  <a:lnTo>
                    <a:pt x="2" y="43"/>
                  </a:lnTo>
                  <a:lnTo>
                    <a:pt x="2" y="46"/>
                  </a:lnTo>
                  <a:lnTo>
                    <a:pt x="3" y="49"/>
                  </a:lnTo>
                  <a:lnTo>
                    <a:pt x="4" y="50"/>
                  </a:lnTo>
                  <a:lnTo>
                    <a:pt x="7" y="54"/>
                  </a:lnTo>
                  <a:lnTo>
                    <a:pt x="9" y="57"/>
                  </a:lnTo>
                  <a:lnTo>
                    <a:pt x="13" y="60"/>
                  </a:lnTo>
                  <a:lnTo>
                    <a:pt x="16" y="61"/>
                  </a:lnTo>
                  <a:lnTo>
                    <a:pt x="20" y="63"/>
                  </a:lnTo>
                  <a:lnTo>
                    <a:pt x="24" y="64"/>
                  </a:lnTo>
                  <a:lnTo>
                    <a:pt x="33" y="104"/>
                  </a:lnTo>
                  <a:lnTo>
                    <a:pt x="34" y="101"/>
                  </a:lnTo>
                  <a:lnTo>
                    <a:pt x="34" y="98"/>
                  </a:lnTo>
                  <a:lnTo>
                    <a:pt x="36" y="97"/>
                  </a:lnTo>
                  <a:lnTo>
                    <a:pt x="39" y="96"/>
                  </a:lnTo>
                  <a:lnTo>
                    <a:pt x="41" y="93"/>
                  </a:lnTo>
                  <a:lnTo>
                    <a:pt x="45" y="92"/>
                  </a:lnTo>
                  <a:lnTo>
                    <a:pt x="48" y="92"/>
                  </a:lnTo>
                  <a:lnTo>
                    <a:pt x="52" y="90"/>
                  </a:lnTo>
                  <a:lnTo>
                    <a:pt x="52" y="89"/>
                  </a:lnTo>
                  <a:lnTo>
                    <a:pt x="52" y="88"/>
                  </a:lnTo>
                  <a:lnTo>
                    <a:pt x="52" y="86"/>
                  </a:lnTo>
                  <a:lnTo>
                    <a:pt x="52" y="85"/>
                  </a:lnTo>
                  <a:lnTo>
                    <a:pt x="52" y="83"/>
                  </a:lnTo>
                  <a:lnTo>
                    <a:pt x="52" y="82"/>
                  </a:lnTo>
                  <a:lnTo>
                    <a:pt x="52" y="81"/>
                  </a:lnTo>
                  <a:lnTo>
                    <a:pt x="54" y="82"/>
                  </a:lnTo>
                  <a:lnTo>
                    <a:pt x="55" y="82"/>
                  </a:lnTo>
                  <a:lnTo>
                    <a:pt x="57" y="82"/>
                  </a:lnTo>
                  <a:lnTo>
                    <a:pt x="59" y="82"/>
                  </a:lnTo>
                  <a:lnTo>
                    <a:pt x="60" y="82"/>
                  </a:lnTo>
                  <a:lnTo>
                    <a:pt x="61" y="81"/>
                  </a:lnTo>
                  <a:lnTo>
                    <a:pt x="64" y="81"/>
                  </a:lnTo>
                  <a:lnTo>
                    <a:pt x="65" y="81"/>
                  </a:lnTo>
                  <a:lnTo>
                    <a:pt x="66" y="85"/>
                  </a:lnTo>
                  <a:lnTo>
                    <a:pt x="67" y="89"/>
                  </a:lnTo>
                  <a:lnTo>
                    <a:pt x="68" y="96"/>
                  </a:lnTo>
                  <a:lnTo>
                    <a:pt x="71" y="101"/>
                  </a:lnTo>
                  <a:lnTo>
                    <a:pt x="73" y="107"/>
                  </a:lnTo>
                  <a:lnTo>
                    <a:pt x="75" y="112"/>
                  </a:lnTo>
                  <a:lnTo>
                    <a:pt x="78" y="118"/>
                  </a:lnTo>
                  <a:lnTo>
                    <a:pt x="81" y="125"/>
                  </a:lnTo>
                  <a:lnTo>
                    <a:pt x="85" y="121"/>
                  </a:lnTo>
                  <a:lnTo>
                    <a:pt x="87" y="118"/>
                  </a:lnTo>
                  <a:lnTo>
                    <a:pt x="90" y="114"/>
                  </a:lnTo>
                  <a:lnTo>
                    <a:pt x="91" y="110"/>
                  </a:lnTo>
                  <a:lnTo>
                    <a:pt x="92" y="105"/>
                  </a:lnTo>
                  <a:lnTo>
                    <a:pt x="92" y="100"/>
                  </a:lnTo>
                  <a:lnTo>
                    <a:pt x="93" y="93"/>
                  </a:lnTo>
                  <a:lnTo>
                    <a:pt x="93" y="8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2" name="Freeform 18">
              <a:extLst>
                <a:ext uri="{FF2B5EF4-FFF2-40B4-BE49-F238E27FC236}">
                  <a16:creationId xmlns:a16="http://schemas.microsoft.com/office/drawing/2014/main" id="{718B585B-E87E-EF96-BB60-CD30E942C9D9}"/>
                </a:ext>
              </a:extLst>
            </p:cNvPr>
            <p:cNvSpPr>
              <a:spLocks/>
            </p:cNvSpPr>
            <p:nvPr/>
          </p:nvSpPr>
          <p:spPr bwMode="gray">
            <a:xfrm>
              <a:off x="9023179" y="2931777"/>
              <a:ext cx="279222" cy="598249"/>
            </a:xfrm>
            <a:custGeom>
              <a:avLst/>
              <a:gdLst>
                <a:gd name="T0" fmla="*/ 141287 w 150"/>
                <a:gd name="T1" fmla="*/ 60235 h 342"/>
                <a:gd name="T2" fmla="*/ 123825 w 150"/>
                <a:gd name="T3" fmla="*/ 75644 h 342"/>
                <a:gd name="T4" fmla="*/ 96837 w 150"/>
                <a:gd name="T5" fmla="*/ 107863 h 342"/>
                <a:gd name="T6" fmla="*/ 104775 w 150"/>
                <a:gd name="T7" fmla="*/ 130276 h 342"/>
                <a:gd name="T8" fmla="*/ 120650 w 150"/>
                <a:gd name="T9" fmla="*/ 156891 h 342"/>
                <a:gd name="T10" fmla="*/ 136525 w 150"/>
                <a:gd name="T11" fmla="*/ 166697 h 342"/>
                <a:gd name="T12" fmla="*/ 139700 w 150"/>
                <a:gd name="T13" fmla="*/ 179304 h 342"/>
                <a:gd name="T14" fmla="*/ 144462 w 150"/>
                <a:gd name="T15" fmla="*/ 191912 h 342"/>
                <a:gd name="T16" fmla="*/ 146050 w 150"/>
                <a:gd name="T17" fmla="*/ 198916 h 342"/>
                <a:gd name="T18" fmla="*/ 150812 w 150"/>
                <a:gd name="T19" fmla="*/ 201717 h 342"/>
                <a:gd name="T20" fmla="*/ 217488 w 150"/>
                <a:gd name="T21" fmla="*/ 270357 h 342"/>
                <a:gd name="T22" fmla="*/ 227013 w 150"/>
                <a:gd name="T23" fmla="*/ 302576 h 342"/>
                <a:gd name="T24" fmla="*/ 234950 w 150"/>
                <a:gd name="T25" fmla="*/ 330592 h 342"/>
                <a:gd name="T26" fmla="*/ 238125 w 150"/>
                <a:gd name="T27" fmla="*/ 361411 h 342"/>
                <a:gd name="T28" fmla="*/ 234950 w 150"/>
                <a:gd name="T29" fmla="*/ 371216 h 342"/>
                <a:gd name="T30" fmla="*/ 236538 w 150"/>
                <a:gd name="T31" fmla="*/ 383824 h 342"/>
                <a:gd name="T32" fmla="*/ 217488 w 150"/>
                <a:gd name="T33" fmla="*/ 395030 h 342"/>
                <a:gd name="T34" fmla="*/ 195262 w 150"/>
                <a:gd name="T35" fmla="*/ 413241 h 342"/>
                <a:gd name="T36" fmla="*/ 179387 w 150"/>
                <a:gd name="T37" fmla="*/ 431451 h 342"/>
                <a:gd name="T38" fmla="*/ 169862 w 150"/>
                <a:gd name="T39" fmla="*/ 430050 h 342"/>
                <a:gd name="T40" fmla="*/ 160337 w 150"/>
                <a:gd name="T41" fmla="*/ 430050 h 342"/>
                <a:gd name="T42" fmla="*/ 155575 w 150"/>
                <a:gd name="T43" fmla="*/ 435654 h 342"/>
                <a:gd name="T44" fmla="*/ 141287 w 150"/>
                <a:gd name="T45" fmla="*/ 458067 h 342"/>
                <a:gd name="T46" fmla="*/ 123825 w 150"/>
                <a:gd name="T47" fmla="*/ 477678 h 342"/>
                <a:gd name="T48" fmla="*/ 114300 w 150"/>
                <a:gd name="T49" fmla="*/ 474877 h 342"/>
                <a:gd name="T50" fmla="*/ 111125 w 150"/>
                <a:gd name="T51" fmla="*/ 467872 h 342"/>
                <a:gd name="T52" fmla="*/ 109538 w 150"/>
                <a:gd name="T53" fmla="*/ 459468 h 342"/>
                <a:gd name="T54" fmla="*/ 111125 w 150"/>
                <a:gd name="T55" fmla="*/ 445459 h 342"/>
                <a:gd name="T56" fmla="*/ 114300 w 150"/>
                <a:gd name="T57" fmla="*/ 431451 h 342"/>
                <a:gd name="T58" fmla="*/ 125412 w 150"/>
                <a:gd name="T59" fmla="*/ 424447 h 342"/>
                <a:gd name="T60" fmla="*/ 136525 w 150"/>
                <a:gd name="T61" fmla="*/ 414641 h 342"/>
                <a:gd name="T62" fmla="*/ 147637 w 150"/>
                <a:gd name="T63" fmla="*/ 409038 h 342"/>
                <a:gd name="T64" fmla="*/ 157162 w 150"/>
                <a:gd name="T65" fmla="*/ 379621 h 342"/>
                <a:gd name="T66" fmla="*/ 179387 w 150"/>
                <a:gd name="T67" fmla="*/ 350204 h 342"/>
                <a:gd name="T68" fmla="*/ 182562 w 150"/>
                <a:gd name="T69" fmla="*/ 294171 h 342"/>
                <a:gd name="T70" fmla="*/ 179387 w 150"/>
                <a:gd name="T71" fmla="*/ 259151 h 342"/>
                <a:gd name="T72" fmla="*/ 157162 w 150"/>
                <a:gd name="T73" fmla="*/ 218527 h 342"/>
                <a:gd name="T74" fmla="*/ 119063 w 150"/>
                <a:gd name="T75" fmla="*/ 180705 h 342"/>
                <a:gd name="T76" fmla="*/ 88900 w 150"/>
                <a:gd name="T77" fmla="*/ 151288 h 342"/>
                <a:gd name="T78" fmla="*/ 61912 w 150"/>
                <a:gd name="T79" fmla="*/ 120470 h 342"/>
                <a:gd name="T80" fmla="*/ 38100 w 150"/>
                <a:gd name="T81" fmla="*/ 85450 h 342"/>
                <a:gd name="T82" fmla="*/ 25400 w 150"/>
                <a:gd name="T83" fmla="*/ 64438 h 342"/>
                <a:gd name="T84" fmla="*/ 9525 w 150"/>
                <a:gd name="T85" fmla="*/ 43425 h 342"/>
                <a:gd name="T86" fmla="*/ 12700 w 150"/>
                <a:gd name="T87" fmla="*/ 25215 h 342"/>
                <a:gd name="T88" fmla="*/ 46037 w 150"/>
                <a:gd name="T89" fmla="*/ 16810 h 342"/>
                <a:gd name="T90" fmla="*/ 71437 w 150"/>
                <a:gd name="T91" fmla="*/ 5603 h 342"/>
                <a:gd name="T92" fmla="*/ 85725 w 150"/>
                <a:gd name="T93" fmla="*/ 8405 h 342"/>
                <a:gd name="T94" fmla="*/ 101600 w 150"/>
                <a:gd name="T95" fmla="*/ 15409 h 342"/>
                <a:gd name="T96" fmla="*/ 117475 w 150"/>
                <a:gd name="T97" fmla="*/ 23814 h 342"/>
                <a:gd name="T98" fmla="*/ 128587 w 150"/>
                <a:gd name="T99" fmla="*/ 33620 h 342"/>
                <a:gd name="T100" fmla="*/ 138112 w 150"/>
                <a:gd name="T101" fmla="*/ 44826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0"/>
                <a:gd name="T154" fmla="*/ 0 h 342"/>
                <a:gd name="T155" fmla="*/ 150 w 15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0" h="342">
                  <a:moveTo>
                    <a:pt x="93" y="42"/>
                  </a:moveTo>
                  <a:lnTo>
                    <a:pt x="92" y="42"/>
                  </a:lnTo>
                  <a:lnTo>
                    <a:pt x="89" y="43"/>
                  </a:lnTo>
                  <a:lnTo>
                    <a:pt x="86" y="46"/>
                  </a:lnTo>
                  <a:lnTo>
                    <a:pt x="82" y="50"/>
                  </a:lnTo>
                  <a:lnTo>
                    <a:pt x="78" y="54"/>
                  </a:lnTo>
                  <a:lnTo>
                    <a:pt x="72" y="61"/>
                  </a:lnTo>
                  <a:lnTo>
                    <a:pt x="67" y="68"/>
                  </a:lnTo>
                  <a:lnTo>
                    <a:pt x="61" y="77"/>
                  </a:lnTo>
                  <a:lnTo>
                    <a:pt x="61" y="79"/>
                  </a:lnTo>
                  <a:lnTo>
                    <a:pt x="62" y="86"/>
                  </a:lnTo>
                  <a:lnTo>
                    <a:pt x="66" y="93"/>
                  </a:lnTo>
                  <a:lnTo>
                    <a:pt x="69" y="100"/>
                  </a:lnTo>
                  <a:lnTo>
                    <a:pt x="73" y="107"/>
                  </a:lnTo>
                  <a:lnTo>
                    <a:pt x="76" y="112"/>
                  </a:lnTo>
                  <a:lnTo>
                    <a:pt x="81" y="117"/>
                  </a:lnTo>
                  <a:lnTo>
                    <a:pt x="85" y="118"/>
                  </a:lnTo>
                  <a:lnTo>
                    <a:pt x="86" y="119"/>
                  </a:lnTo>
                  <a:lnTo>
                    <a:pt x="86" y="122"/>
                  </a:lnTo>
                  <a:lnTo>
                    <a:pt x="87" y="125"/>
                  </a:lnTo>
                  <a:lnTo>
                    <a:pt x="88" y="128"/>
                  </a:lnTo>
                  <a:lnTo>
                    <a:pt x="88" y="131"/>
                  </a:lnTo>
                  <a:lnTo>
                    <a:pt x="89" y="135"/>
                  </a:lnTo>
                  <a:lnTo>
                    <a:pt x="91" y="137"/>
                  </a:lnTo>
                  <a:lnTo>
                    <a:pt x="91" y="140"/>
                  </a:lnTo>
                  <a:lnTo>
                    <a:pt x="91" y="142"/>
                  </a:lnTo>
                  <a:lnTo>
                    <a:pt x="92" y="142"/>
                  </a:lnTo>
                  <a:lnTo>
                    <a:pt x="93" y="143"/>
                  </a:lnTo>
                  <a:lnTo>
                    <a:pt x="94" y="144"/>
                  </a:lnTo>
                  <a:lnTo>
                    <a:pt x="95" y="144"/>
                  </a:lnTo>
                  <a:lnTo>
                    <a:pt x="98" y="146"/>
                  </a:lnTo>
                  <a:lnTo>
                    <a:pt x="99" y="147"/>
                  </a:lnTo>
                  <a:lnTo>
                    <a:pt x="137" y="193"/>
                  </a:lnTo>
                  <a:lnTo>
                    <a:pt x="138" y="202"/>
                  </a:lnTo>
                  <a:lnTo>
                    <a:pt x="140" y="209"/>
                  </a:lnTo>
                  <a:lnTo>
                    <a:pt x="143" y="216"/>
                  </a:lnTo>
                  <a:lnTo>
                    <a:pt x="145" y="222"/>
                  </a:lnTo>
                  <a:lnTo>
                    <a:pt x="146" y="229"/>
                  </a:lnTo>
                  <a:lnTo>
                    <a:pt x="148" y="236"/>
                  </a:lnTo>
                  <a:lnTo>
                    <a:pt x="149" y="245"/>
                  </a:lnTo>
                  <a:lnTo>
                    <a:pt x="150" y="253"/>
                  </a:lnTo>
                  <a:lnTo>
                    <a:pt x="150" y="258"/>
                  </a:lnTo>
                  <a:lnTo>
                    <a:pt x="149" y="261"/>
                  </a:lnTo>
                  <a:lnTo>
                    <a:pt x="149" y="264"/>
                  </a:lnTo>
                  <a:lnTo>
                    <a:pt x="148" y="265"/>
                  </a:lnTo>
                  <a:lnTo>
                    <a:pt x="148" y="268"/>
                  </a:lnTo>
                  <a:lnTo>
                    <a:pt x="148" y="271"/>
                  </a:lnTo>
                  <a:lnTo>
                    <a:pt x="149" y="274"/>
                  </a:lnTo>
                  <a:lnTo>
                    <a:pt x="150" y="276"/>
                  </a:lnTo>
                  <a:lnTo>
                    <a:pt x="143" y="279"/>
                  </a:lnTo>
                  <a:lnTo>
                    <a:pt x="137" y="282"/>
                  </a:lnTo>
                  <a:lnTo>
                    <a:pt x="131" y="285"/>
                  </a:lnTo>
                  <a:lnTo>
                    <a:pt x="126" y="290"/>
                  </a:lnTo>
                  <a:lnTo>
                    <a:pt x="123" y="295"/>
                  </a:lnTo>
                  <a:lnTo>
                    <a:pt x="119" y="299"/>
                  </a:lnTo>
                  <a:lnTo>
                    <a:pt x="115" y="304"/>
                  </a:lnTo>
                  <a:lnTo>
                    <a:pt x="113" y="308"/>
                  </a:lnTo>
                  <a:lnTo>
                    <a:pt x="111" y="308"/>
                  </a:lnTo>
                  <a:lnTo>
                    <a:pt x="108" y="307"/>
                  </a:lnTo>
                  <a:lnTo>
                    <a:pt x="107" y="307"/>
                  </a:lnTo>
                  <a:lnTo>
                    <a:pt x="105" y="307"/>
                  </a:lnTo>
                  <a:lnTo>
                    <a:pt x="104" y="307"/>
                  </a:lnTo>
                  <a:lnTo>
                    <a:pt x="101" y="307"/>
                  </a:lnTo>
                  <a:lnTo>
                    <a:pt x="100" y="308"/>
                  </a:lnTo>
                  <a:lnTo>
                    <a:pt x="99" y="308"/>
                  </a:lnTo>
                  <a:lnTo>
                    <a:pt x="98" y="311"/>
                  </a:lnTo>
                  <a:lnTo>
                    <a:pt x="95" y="315"/>
                  </a:lnTo>
                  <a:lnTo>
                    <a:pt x="93" y="321"/>
                  </a:lnTo>
                  <a:lnTo>
                    <a:pt x="89" y="327"/>
                  </a:lnTo>
                  <a:lnTo>
                    <a:pt x="85" y="332"/>
                  </a:lnTo>
                  <a:lnTo>
                    <a:pt x="81" y="336"/>
                  </a:lnTo>
                  <a:lnTo>
                    <a:pt x="78" y="341"/>
                  </a:lnTo>
                  <a:lnTo>
                    <a:pt x="74" y="342"/>
                  </a:lnTo>
                  <a:lnTo>
                    <a:pt x="73" y="341"/>
                  </a:lnTo>
                  <a:lnTo>
                    <a:pt x="72" y="339"/>
                  </a:lnTo>
                  <a:lnTo>
                    <a:pt x="70" y="338"/>
                  </a:lnTo>
                  <a:lnTo>
                    <a:pt x="70" y="335"/>
                  </a:lnTo>
                  <a:lnTo>
                    <a:pt x="70" y="334"/>
                  </a:lnTo>
                  <a:lnTo>
                    <a:pt x="69" y="332"/>
                  </a:lnTo>
                  <a:lnTo>
                    <a:pt x="69" y="331"/>
                  </a:lnTo>
                  <a:lnTo>
                    <a:pt x="69" y="328"/>
                  </a:lnTo>
                  <a:lnTo>
                    <a:pt x="70" y="324"/>
                  </a:lnTo>
                  <a:lnTo>
                    <a:pt x="70" y="321"/>
                  </a:lnTo>
                  <a:lnTo>
                    <a:pt x="70" y="318"/>
                  </a:lnTo>
                  <a:lnTo>
                    <a:pt x="72" y="315"/>
                  </a:lnTo>
                  <a:lnTo>
                    <a:pt x="72" y="311"/>
                  </a:lnTo>
                  <a:lnTo>
                    <a:pt x="72" y="308"/>
                  </a:lnTo>
                  <a:lnTo>
                    <a:pt x="72" y="306"/>
                  </a:lnTo>
                  <a:lnTo>
                    <a:pt x="75" y="306"/>
                  </a:lnTo>
                  <a:lnTo>
                    <a:pt x="79" y="303"/>
                  </a:lnTo>
                  <a:lnTo>
                    <a:pt x="81" y="302"/>
                  </a:lnTo>
                  <a:lnTo>
                    <a:pt x="83" y="299"/>
                  </a:lnTo>
                  <a:lnTo>
                    <a:pt x="86" y="296"/>
                  </a:lnTo>
                  <a:lnTo>
                    <a:pt x="87" y="295"/>
                  </a:lnTo>
                  <a:lnTo>
                    <a:pt x="91" y="293"/>
                  </a:lnTo>
                  <a:lnTo>
                    <a:pt x="93" y="292"/>
                  </a:lnTo>
                  <a:lnTo>
                    <a:pt x="94" y="285"/>
                  </a:lnTo>
                  <a:lnTo>
                    <a:pt x="95" y="278"/>
                  </a:lnTo>
                  <a:lnTo>
                    <a:pt x="99" y="271"/>
                  </a:lnTo>
                  <a:lnTo>
                    <a:pt x="103" y="264"/>
                  </a:lnTo>
                  <a:lnTo>
                    <a:pt x="107" y="257"/>
                  </a:lnTo>
                  <a:lnTo>
                    <a:pt x="113" y="250"/>
                  </a:lnTo>
                  <a:lnTo>
                    <a:pt x="118" y="245"/>
                  </a:lnTo>
                  <a:lnTo>
                    <a:pt x="121" y="241"/>
                  </a:lnTo>
                  <a:lnTo>
                    <a:pt x="115" y="210"/>
                  </a:lnTo>
                  <a:lnTo>
                    <a:pt x="115" y="202"/>
                  </a:lnTo>
                  <a:lnTo>
                    <a:pt x="114" y="193"/>
                  </a:lnTo>
                  <a:lnTo>
                    <a:pt x="113" y="185"/>
                  </a:lnTo>
                  <a:lnTo>
                    <a:pt x="110" y="179"/>
                  </a:lnTo>
                  <a:lnTo>
                    <a:pt x="105" y="167"/>
                  </a:lnTo>
                  <a:lnTo>
                    <a:pt x="99" y="156"/>
                  </a:lnTo>
                  <a:lnTo>
                    <a:pt x="92" y="147"/>
                  </a:lnTo>
                  <a:lnTo>
                    <a:pt x="83" y="137"/>
                  </a:lnTo>
                  <a:lnTo>
                    <a:pt x="75" y="129"/>
                  </a:lnTo>
                  <a:lnTo>
                    <a:pt x="67" y="121"/>
                  </a:lnTo>
                  <a:lnTo>
                    <a:pt x="62" y="114"/>
                  </a:lnTo>
                  <a:lnTo>
                    <a:pt x="56" y="108"/>
                  </a:lnTo>
                  <a:lnTo>
                    <a:pt x="50" y="101"/>
                  </a:lnTo>
                  <a:lnTo>
                    <a:pt x="44" y="93"/>
                  </a:lnTo>
                  <a:lnTo>
                    <a:pt x="39" y="86"/>
                  </a:lnTo>
                  <a:lnTo>
                    <a:pt x="33" y="77"/>
                  </a:lnTo>
                  <a:lnTo>
                    <a:pt x="28" y="70"/>
                  </a:lnTo>
                  <a:lnTo>
                    <a:pt x="24" y="61"/>
                  </a:lnTo>
                  <a:lnTo>
                    <a:pt x="21" y="56"/>
                  </a:lnTo>
                  <a:lnTo>
                    <a:pt x="18" y="51"/>
                  </a:lnTo>
                  <a:lnTo>
                    <a:pt x="16" y="46"/>
                  </a:lnTo>
                  <a:lnTo>
                    <a:pt x="12" y="40"/>
                  </a:lnTo>
                  <a:lnTo>
                    <a:pt x="10" y="35"/>
                  </a:lnTo>
                  <a:lnTo>
                    <a:pt x="6" y="31"/>
                  </a:lnTo>
                  <a:lnTo>
                    <a:pt x="4" y="25"/>
                  </a:lnTo>
                  <a:lnTo>
                    <a:pt x="0" y="19"/>
                  </a:lnTo>
                  <a:lnTo>
                    <a:pt x="8" y="18"/>
                  </a:lnTo>
                  <a:lnTo>
                    <a:pt x="15" y="15"/>
                  </a:lnTo>
                  <a:lnTo>
                    <a:pt x="22" y="14"/>
                  </a:lnTo>
                  <a:lnTo>
                    <a:pt x="29" y="12"/>
                  </a:lnTo>
                  <a:lnTo>
                    <a:pt x="35" y="10"/>
                  </a:lnTo>
                  <a:lnTo>
                    <a:pt x="41" y="7"/>
                  </a:lnTo>
                  <a:lnTo>
                    <a:pt x="45" y="4"/>
                  </a:lnTo>
                  <a:lnTo>
                    <a:pt x="48" y="0"/>
                  </a:lnTo>
                  <a:lnTo>
                    <a:pt x="51" y="3"/>
                  </a:lnTo>
                  <a:lnTo>
                    <a:pt x="54" y="6"/>
                  </a:lnTo>
                  <a:lnTo>
                    <a:pt x="57" y="8"/>
                  </a:lnTo>
                  <a:lnTo>
                    <a:pt x="61" y="10"/>
                  </a:lnTo>
                  <a:lnTo>
                    <a:pt x="64" y="11"/>
                  </a:lnTo>
                  <a:lnTo>
                    <a:pt x="68" y="14"/>
                  </a:lnTo>
                  <a:lnTo>
                    <a:pt x="72" y="15"/>
                  </a:lnTo>
                  <a:lnTo>
                    <a:pt x="74" y="17"/>
                  </a:lnTo>
                  <a:lnTo>
                    <a:pt x="76" y="19"/>
                  </a:lnTo>
                  <a:lnTo>
                    <a:pt x="79" y="22"/>
                  </a:lnTo>
                  <a:lnTo>
                    <a:pt x="81" y="24"/>
                  </a:lnTo>
                  <a:lnTo>
                    <a:pt x="83" y="26"/>
                  </a:lnTo>
                  <a:lnTo>
                    <a:pt x="86" y="29"/>
                  </a:lnTo>
                  <a:lnTo>
                    <a:pt x="87" y="32"/>
                  </a:lnTo>
                  <a:lnTo>
                    <a:pt x="91" y="36"/>
                  </a:lnTo>
                  <a:lnTo>
                    <a:pt x="93" y="4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3" name="Freeform 19">
              <a:extLst>
                <a:ext uri="{FF2B5EF4-FFF2-40B4-BE49-F238E27FC236}">
                  <a16:creationId xmlns:a16="http://schemas.microsoft.com/office/drawing/2014/main" id="{DF54C2BF-F5A4-7D97-F7DB-1EFA42FBA0B1}"/>
                </a:ext>
              </a:extLst>
            </p:cNvPr>
            <p:cNvSpPr>
              <a:spLocks/>
            </p:cNvSpPr>
            <p:nvPr/>
          </p:nvSpPr>
          <p:spPr bwMode="gray">
            <a:xfrm>
              <a:off x="8968940" y="2969419"/>
              <a:ext cx="267168" cy="352611"/>
            </a:xfrm>
            <a:custGeom>
              <a:avLst/>
              <a:gdLst>
                <a:gd name="T0" fmla="*/ 49212 w 144"/>
                <a:gd name="T1" fmla="*/ 2802 h 201"/>
                <a:gd name="T2" fmla="*/ 39687 w 144"/>
                <a:gd name="T3" fmla="*/ 8405 h 201"/>
                <a:gd name="T4" fmla="*/ 30162 w 144"/>
                <a:gd name="T5" fmla="*/ 15409 h 201"/>
                <a:gd name="T6" fmla="*/ 20637 w 144"/>
                <a:gd name="T7" fmla="*/ 22413 h 201"/>
                <a:gd name="T8" fmla="*/ 14288 w 144"/>
                <a:gd name="T9" fmla="*/ 29417 h 201"/>
                <a:gd name="T10" fmla="*/ 9525 w 144"/>
                <a:gd name="T11" fmla="*/ 43425 h 201"/>
                <a:gd name="T12" fmla="*/ 3175 w 144"/>
                <a:gd name="T13" fmla="*/ 57433 h 201"/>
                <a:gd name="T14" fmla="*/ 0 w 144"/>
                <a:gd name="T15" fmla="*/ 71442 h 201"/>
                <a:gd name="T16" fmla="*/ 0 w 144"/>
                <a:gd name="T17" fmla="*/ 74243 h 201"/>
                <a:gd name="T18" fmla="*/ 6350 w 144"/>
                <a:gd name="T19" fmla="*/ 81247 h 201"/>
                <a:gd name="T20" fmla="*/ 14288 w 144"/>
                <a:gd name="T21" fmla="*/ 88251 h 201"/>
                <a:gd name="T22" fmla="*/ 20637 w 144"/>
                <a:gd name="T23" fmla="*/ 93855 h 201"/>
                <a:gd name="T24" fmla="*/ 30162 w 144"/>
                <a:gd name="T25" fmla="*/ 95255 h 201"/>
                <a:gd name="T26" fmla="*/ 33337 w 144"/>
                <a:gd name="T27" fmla="*/ 114867 h 201"/>
                <a:gd name="T28" fmla="*/ 36512 w 144"/>
                <a:gd name="T29" fmla="*/ 138681 h 201"/>
                <a:gd name="T30" fmla="*/ 41275 w 144"/>
                <a:gd name="T31" fmla="*/ 158292 h 201"/>
                <a:gd name="T32" fmla="*/ 46037 w 144"/>
                <a:gd name="T33" fmla="*/ 165296 h 201"/>
                <a:gd name="T34" fmla="*/ 52388 w 144"/>
                <a:gd name="T35" fmla="*/ 161094 h 201"/>
                <a:gd name="T36" fmla="*/ 55563 w 144"/>
                <a:gd name="T37" fmla="*/ 154090 h 201"/>
                <a:gd name="T38" fmla="*/ 61912 w 144"/>
                <a:gd name="T39" fmla="*/ 145685 h 201"/>
                <a:gd name="T40" fmla="*/ 61912 w 144"/>
                <a:gd name="T41" fmla="*/ 140082 h 201"/>
                <a:gd name="T42" fmla="*/ 66675 w 144"/>
                <a:gd name="T43" fmla="*/ 142883 h 201"/>
                <a:gd name="T44" fmla="*/ 73025 w 144"/>
                <a:gd name="T45" fmla="*/ 145685 h 201"/>
                <a:gd name="T46" fmla="*/ 76200 w 144"/>
                <a:gd name="T47" fmla="*/ 149887 h 201"/>
                <a:gd name="T48" fmla="*/ 82550 w 144"/>
                <a:gd name="T49" fmla="*/ 152689 h 201"/>
                <a:gd name="T50" fmla="*/ 87312 w 144"/>
                <a:gd name="T51" fmla="*/ 148486 h 201"/>
                <a:gd name="T52" fmla="*/ 92075 w 144"/>
                <a:gd name="T53" fmla="*/ 140082 h 201"/>
                <a:gd name="T54" fmla="*/ 95250 w 144"/>
                <a:gd name="T55" fmla="*/ 134478 h 201"/>
                <a:gd name="T56" fmla="*/ 103188 w 144"/>
                <a:gd name="T57" fmla="*/ 130276 h 201"/>
                <a:gd name="T58" fmla="*/ 111125 w 144"/>
                <a:gd name="T59" fmla="*/ 133078 h 201"/>
                <a:gd name="T60" fmla="*/ 115887 w 144"/>
                <a:gd name="T61" fmla="*/ 135879 h 201"/>
                <a:gd name="T62" fmla="*/ 120650 w 144"/>
                <a:gd name="T63" fmla="*/ 142883 h 201"/>
                <a:gd name="T64" fmla="*/ 122237 w 144"/>
                <a:gd name="T65" fmla="*/ 148486 h 201"/>
                <a:gd name="T66" fmla="*/ 139700 w 144"/>
                <a:gd name="T67" fmla="*/ 170900 h 201"/>
                <a:gd name="T68" fmla="*/ 155575 w 144"/>
                <a:gd name="T69" fmla="*/ 194713 h 201"/>
                <a:gd name="T70" fmla="*/ 173037 w 144"/>
                <a:gd name="T71" fmla="*/ 221329 h 201"/>
                <a:gd name="T72" fmla="*/ 177800 w 144"/>
                <a:gd name="T73" fmla="*/ 246544 h 201"/>
                <a:gd name="T74" fmla="*/ 176212 w 144"/>
                <a:gd name="T75" fmla="*/ 253548 h 201"/>
                <a:gd name="T76" fmla="*/ 173037 w 144"/>
                <a:gd name="T77" fmla="*/ 259151 h 201"/>
                <a:gd name="T78" fmla="*/ 166687 w 144"/>
                <a:gd name="T79" fmla="*/ 263353 h 201"/>
                <a:gd name="T80" fmla="*/ 163512 w 144"/>
                <a:gd name="T81" fmla="*/ 264754 h 201"/>
                <a:gd name="T82" fmla="*/ 173037 w 144"/>
                <a:gd name="T83" fmla="*/ 270357 h 201"/>
                <a:gd name="T84" fmla="*/ 179387 w 144"/>
                <a:gd name="T85" fmla="*/ 274560 h 201"/>
                <a:gd name="T86" fmla="*/ 185737 w 144"/>
                <a:gd name="T87" fmla="*/ 278762 h 201"/>
                <a:gd name="T88" fmla="*/ 192087 w 144"/>
                <a:gd name="T89" fmla="*/ 281564 h 201"/>
                <a:gd name="T90" fmla="*/ 198437 w 144"/>
                <a:gd name="T91" fmla="*/ 270357 h 201"/>
                <a:gd name="T92" fmla="*/ 206375 w 144"/>
                <a:gd name="T93" fmla="*/ 266155 h 201"/>
                <a:gd name="T94" fmla="*/ 217488 w 144"/>
                <a:gd name="T95" fmla="*/ 266155 h 201"/>
                <a:gd name="T96" fmla="*/ 228600 w 144"/>
                <a:gd name="T97" fmla="*/ 264754 h 201"/>
                <a:gd name="T98" fmla="*/ 227013 w 144"/>
                <a:gd name="T99" fmla="*/ 240940 h 201"/>
                <a:gd name="T100" fmla="*/ 222250 w 144"/>
                <a:gd name="T101" fmla="*/ 221329 h 201"/>
                <a:gd name="T102" fmla="*/ 204788 w 144"/>
                <a:gd name="T103" fmla="*/ 187709 h 201"/>
                <a:gd name="T104" fmla="*/ 179387 w 144"/>
                <a:gd name="T105" fmla="*/ 161094 h 201"/>
                <a:gd name="T106" fmla="*/ 152400 w 144"/>
                <a:gd name="T107" fmla="*/ 138681 h 201"/>
                <a:gd name="T108" fmla="*/ 134937 w 144"/>
                <a:gd name="T109" fmla="*/ 120470 h 201"/>
                <a:gd name="T110" fmla="*/ 115887 w 144"/>
                <a:gd name="T111" fmla="*/ 99458 h 201"/>
                <a:gd name="T112" fmla="*/ 100012 w 144"/>
                <a:gd name="T113" fmla="*/ 78446 h 201"/>
                <a:gd name="T114" fmla="*/ 85725 w 144"/>
                <a:gd name="T115" fmla="*/ 54632 h 201"/>
                <a:gd name="T116" fmla="*/ 76200 w 144"/>
                <a:gd name="T117" fmla="*/ 40624 h 201"/>
                <a:gd name="T118" fmla="*/ 65087 w 144"/>
                <a:gd name="T119" fmla="*/ 28016 h 201"/>
                <a:gd name="T120" fmla="*/ 55563 w 144"/>
                <a:gd name="T121" fmla="*/ 14008 h 201"/>
                <a:gd name="T122" fmla="*/ 52388 w 144"/>
                <a:gd name="T123" fmla="*/ 0 h 2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4"/>
                <a:gd name="T187" fmla="*/ 0 h 201"/>
                <a:gd name="T188" fmla="*/ 144 w 144"/>
                <a:gd name="T189" fmla="*/ 201 h 2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4" h="201">
                  <a:moveTo>
                    <a:pt x="33" y="0"/>
                  </a:moveTo>
                  <a:lnTo>
                    <a:pt x="31" y="2"/>
                  </a:lnTo>
                  <a:lnTo>
                    <a:pt x="27" y="4"/>
                  </a:lnTo>
                  <a:lnTo>
                    <a:pt x="25" y="6"/>
                  </a:lnTo>
                  <a:lnTo>
                    <a:pt x="22" y="9"/>
                  </a:lnTo>
                  <a:lnTo>
                    <a:pt x="19" y="11"/>
                  </a:lnTo>
                  <a:lnTo>
                    <a:pt x="16" y="13"/>
                  </a:lnTo>
                  <a:lnTo>
                    <a:pt x="13" y="16"/>
                  </a:lnTo>
                  <a:lnTo>
                    <a:pt x="10" y="17"/>
                  </a:lnTo>
                  <a:lnTo>
                    <a:pt x="9" y="21"/>
                  </a:lnTo>
                  <a:lnTo>
                    <a:pt x="8" y="25"/>
                  </a:lnTo>
                  <a:lnTo>
                    <a:pt x="6" y="31"/>
                  </a:lnTo>
                  <a:lnTo>
                    <a:pt x="4" y="35"/>
                  </a:lnTo>
                  <a:lnTo>
                    <a:pt x="2" y="41"/>
                  </a:lnTo>
                  <a:lnTo>
                    <a:pt x="1" y="45"/>
                  </a:lnTo>
                  <a:lnTo>
                    <a:pt x="0" y="51"/>
                  </a:lnTo>
                  <a:lnTo>
                    <a:pt x="0" y="56"/>
                  </a:lnTo>
                  <a:lnTo>
                    <a:pt x="0" y="53"/>
                  </a:lnTo>
                  <a:lnTo>
                    <a:pt x="2" y="56"/>
                  </a:lnTo>
                  <a:lnTo>
                    <a:pt x="4" y="58"/>
                  </a:lnTo>
                  <a:lnTo>
                    <a:pt x="7" y="60"/>
                  </a:lnTo>
                  <a:lnTo>
                    <a:pt x="9" y="63"/>
                  </a:lnTo>
                  <a:lnTo>
                    <a:pt x="10" y="65"/>
                  </a:lnTo>
                  <a:lnTo>
                    <a:pt x="13" y="67"/>
                  </a:lnTo>
                  <a:lnTo>
                    <a:pt x="15" y="68"/>
                  </a:lnTo>
                  <a:lnTo>
                    <a:pt x="19" y="68"/>
                  </a:lnTo>
                  <a:lnTo>
                    <a:pt x="20" y="75"/>
                  </a:lnTo>
                  <a:lnTo>
                    <a:pt x="21" y="82"/>
                  </a:lnTo>
                  <a:lnTo>
                    <a:pt x="22" y="90"/>
                  </a:lnTo>
                  <a:lnTo>
                    <a:pt x="23" y="99"/>
                  </a:lnTo>
                  <a:lnTo>
                    <a:pt x="25" y="106"/>
                  </a:lnTo>
                  <a:lnTo>
                    <a:pt x="26" y="113"/>
                  </a:lnTo>
                  <a:lnTo>
                    <a:pt x="27" y="117"/>
                  </a:lnTo>
                  <a:lnTo>
                    <a:pt x="29" y="118"/>
                  </a:lnTo>
                  <a:lnTo>
                    <a:pt x="32" y="118"/>
                  </a:lnTo>
                  <a:lnTo>
                    <a:pt x="33" y="115"/>
                  </a:lnTo>
                  <a:lnTo>
                    <a:pt x="34" y="114"/>
                  </a:lnTo>
                  <a:lnTo>
                    <a:pt x="35" y="110"/>
                  </a:lnTo>
                  <a:lnTo>
                    <a:pt x="38" y="107"/>
                  </a:lnTo>
                  <a:lnTo>
                    <a:pt x="39" y="104"/>
                  </a:lnTo>
                  <a:lnTo>
                    <a:pt x="39" y="102"/>
                  </a:lnTo>
                  <a:lnTo>
                    <a:pt x="39" y="100"/>
                  </a:lnTo>
                  <a:lnTo>
                    <a:pt x="41" y="102"/>
                  </a:lnTo>
                  <a:lnTo>
                    <a:pt x="42" y="102"/>
                  </a:lnTo>
                  <a:lnTo>
                    <a:pt x="45" y="103"/>
                  </a:lnTo>
                  <a:lnTo>
                    <a:pt x="46" y="104"/>
                  </a:lnTo>
                  <a:lnTo>
                    <a:pt x="47" y="106"/>
                  </a:lnTo>
                  <a:lnTo>
                    <a:pt x="48" y="107"/>
                  </a:lnTo>
                  <a:lnTo>
                    <a:pt x="51" y="109"/>
                  </a:lnTo>
                  <a:lnTo>
                    <a:pt x="52" y="109"/>
                  </a:lnTo>
                  <a:lnTo>
                    <a:pt x="54" y="107"/>
                  </a:lnTo>
                  <a:lnTo>
                    <a:pt x="55" y="106"/>
                  </a:lnTo>
                  <a:lnTo>
                    <a:pt x="57" y="103"/>
                  </a:lnTo>
                  <a:lnTo>
                    <a:pt x="58" y="100"/>
                  </a:lnTo>
                  <a:lnTo>
                    <a:pt x="59" y="97"/>
                  </a:lnTo>
                  <a:lnTo>
                    <a:pt x="60" y="96"/>
                  </a:lnTo>
                  <a:lnTo>
                    <a:pt x="63" y="95"/>
                  </a:lnTo>
                  <a:lnTo>
                    <a:pt x="65" y="93"/>
                  </a:lnTo>
                  <a:lnTo>
                    <a:pt x="67" y="93"/>
                  </a:lnTo>
                  <a:lnTo>
                    <a:pt x="70" y="95"/>
                  </a:lnTo>
                  <a:lnTo>
                    <a:pt x="72" y="96"/>
                  </a:lnTo>
                  <a:lnTo>
                    <a:pt x="73" y="97"/>
                  </a:lnTo>
                  <a:lnTo>
                    <a:pt x="74" y="100"/>
                  </a:lnTo>
                  <a:lnTo>
                    <a:pt x="76" y="102"/>
                  </a:lnTo>
                  <a:lnTo>
                    <a:pt x="77" y="104"/>
                  </a:lnTo>
                  <a:lnTo>
                    <a:pt x="77" y="106"/>
                  </a:lnTo>
                  <a:lnTo>
                    <a:pt x="82" y="114"/>
                  </a:lnTo>
                  <a:lnTo>
                    <a:pt x="88" y="122"/>
                  </a:lnTo>
                  <a:lnTo>
                    <a:pt x="92" y="131"/>
                  </a:lnTo>
                  <a:lnTo>
                    <a:pt x="98" y="139"/>
                  </a:lnTo>
                  <a:lnTo>
                    <a:pt x="103" y="149"/>
                  </a:lnTo>
                  <a:lnTo>
                    <a:pt x="109" y="158"/>
                  </a:lnTo>
                  <a:lnTo>
                    <a:pt x="111" y="168"/>
                  </a:lnTo>
                  <a:lnTo>
                    <a:pt x="112" y="176"/>
                  </a:lnTo>
                  <a:lnTo>
                    <a:pt x="112" y="179"/>
                  </a:lnTo>
                  <a:lnTo>
                    <a:pt x="111" y="181"/>
                  </a:lnTo>
                  <a:lnTo>
                    <a:pt x="110" y="183"/>
                  </a:lnTo>
                  <a:lnTo>
                    <a:pt x="109" y="185"/>
                  </a:lnTo>
                  <a:lnTo>
                    <a:pt x="107" y="186"/>
                  </a:lnTo>
                  <a:lnTo>
                    <a:pt x="105" y="188"/>
                  </a:lnTo>
                  <a:lnTo>
                    <a:pt x="104" y="189"/>
                  </a:lnTo>
                  <a:lnTo>
                    <a:pt x="103" y="189"/>
                  </a:lnTo>
                  <a:lnTo>
                    <a:pt x="105" y="192"/>
                  </a:lnTo>
                  <a:lnTo>
                    <a:pt x="109" y="193"/>
                  </a:lnTo>
                  <a:lnTo>
                    <a:pt x="111" y="195"/>
                  </a:lnTo>
                  <a:lnTo>
                    <a:pt x="113" y="196"/>
                  </a:lnTo>
                  <a:lnTo>
                    <a:pt x="115" y="197"/>
                  </a:lnTo>
                  <a:lnTo>
                    <a:pt x="117" y="199"/>
                  </a:lnTo>
                  <a:lnTo>
                    <a:pt x="118" y="200"/>
                  </a:lnTo>
                  <a:lnTo>
                    <a:pt x="121" y="201"/>
                  </a:lnTo>
                  <a:lnTo>
                    <a:pt x="123" y="196"/>
                  </a:lnTo>
                  <a:lnTo>
                    <a:pt x="125" y="193"/>
                  </a:lnTo>
                  <a:lnTo>
                    <a:pt x="128" y="190"/>
                  </a:lnTo>
                  <a:lnTo>
                    <a:pt x="130" y="190"/>
                  </a:lnTo>
                  <a:lnTo>
                    <a:pt x="134" y="190"/>
                  </a:lnTo>
                  <a:lnTo>
                    <a:pt x="137" y="190"/>
                  </a:lnTo>
                  <a:lnTo>
                    <a:pt x="141" y="190"/>
                  </a:lnTo>
                  <a:lnTo>
                    <a:pt x="144" y="189"/>
                  </a:lnTo>
                  <a:lnTo>
                    <a:pt x="144" y="181"/>
                  </a:lnTo>
                  <a:lnTo>
                    <a:pt x="143" y="172"/>
                  </a:lnTo>
                  <a:lnTo>
                    <a:pt x="142" y="164"/>
                  </a:lnTo>
                  <a:lnTo>
                    <a:pt x="140" y="158"/>
                  </a:lnTo>
                  <a:lnTo>
                    <a:pt x="135" y="145"/>
                  </a:lnTo>
                  <a:lnTo>
                    <a:pt x="129" y="134"/>
                  </a:lnTo>
                  <a:lnTo>
                    <a:pt x="122" y="125"/>
                  </a:lnTo>
                  <a:lnTo>
                    <a:pt x="113" y="115"/>
                  </a:lnTo>
                  <a:lnTo>
                    <a:pt x="104" y="107"/>
                  </a:lnTo>
                  <a:lnTo>
                    <a:pt x="96" y="99"/>
                  </a:lnTo>
                  <a:lnTo>
                    <a:pt x="91" y="92"/>
                  </a:lnTo>
                  <a:lnTo>
                    <a:pt x="85" y="86"/>
                  </a:lnTo>
                  <a:lnTo>
                    <a:pt x="79" y="79"/>
                  </a:lnTo>
                  <a:lnTo>
                    <a:pt x="73" y="71"/>
                  </a:lnTo>
                  <a:lnTo>
                    <a:pt x="68" y="64"/>
                  </a:lnTo>
                  <a:lnTo>
                    <a:pt x="63" y="56"/>
                  </a:lnTo>
                  <a:lnTo>
                    <a:pt x="58" y="48"/>
                  </a:lnTo>
                  <a:lnTo>
                    <a:pt x="54" y="39"/>
                  </a:lnTo>
                  <a:lnTo>
                    <a:pt x="51" y="35"/>
                  </a:lnTo>
                  <a:lnTo>
                    <a:pt x="48" y="29"/>
                  </a:lnTo>
                  <a:lnTo>
                    <a:pt x="45" y="24"/>
                  </a:lnTo>
                  <a:lnTo>
                    <a:pt x="41" y="20"/>
                  </a:lnTo>
                  <a:lnTo>
                    <a:pt x="39" y="16"/>
                  </a:lnTo>
                  <a:lnTo>
                    <a:pt x="35" y="10"/>
                  </a:lnTo>
                  <a:lnTo>
                    <a:pt x="34" y="6"/>
                  </a:lnTo>
                  <a:lnTo>
                    <a:pt x="3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4" name="Freeform 21">
              <a:extLst>
                <a:ext uri="{FF2B5EF4-FFF2-40B4-BE49-F238E27FC236}">
                  <a16:creationId xmlns:a16="http://schemas.microsoft.com/office/drawing/2014/main" id="{E4804D97-5503-040C-03D2-706CB42C2664}"/>
                </a:ext>
              </a:extLst>
            </p:cNvPr>
            <p:cNvSpPr>
              <a:spLocks/>
            </p:cNvSpPr>
            <p:nvPr/>
          </p:nvSpPr>
          <p:spPr bwMode="gray">
            <a:xfrm>
              <a:off x="9497255" y="2121569"/>
              <a:ext cx="154677" cy="225828"/>
            </a:xfrm>
            <a:custGeom>
              <a:avLst/>
              <a:gdLst>
                <a:gd name="T0" fmla="*/ 122238 w 83"/>
                <a:gd name="T1" fmla="*/ 2802 h 129"/>
                <a:gd name="T2" fmla="*/ 122238 w 83"/>
                <a:gd name="T3" fmla="*/ 8405 h 129"/>
                <a:gd name="T4" fmla="*/ 122238 w 83"/>
                <a:gd name="T5" fmla="*/ 15409 h 129"/>
                <a:gd name="T6" fmla="*/ 128588 w 83"/>
                <a:gd name="T7" fmla="*/ 23814 h 129"/>
                <a:gd name="T8" fmla="*/ 131763 w 83"/>
                <a:gd name="T9" fmla="*/ 29417 h 129"/>
                <a:gd name="T10" fmla="*/ 127000 w 83"/>
                <a:gd name="T11" fmla="*/ 32219 h 129"/>
                <a:gd name="T12" fmla="*/ 117475 w 83"/>
                <a:gd name="T13" fmla="*/ 29417 h 129"/>
                <a:gd name="T14" fmla="*/ 109538 w 83"/>
                <a:gd name="T15" fmla="*/ 23814 h 129"/>
                <a:gd name="T16" fmla="*/ 103188 w 83"/>
                <a:gd name="T17" fmla="*/ 32219 h 129"/>
                <a:gd name="T18" fmla="*/ 100013 w 83"/>
                <a:gd name="T19" fmla="*/ 37822 h 129"/>
                <a:gd name="T20" fmla="*/ 100013 w 83"/>
                <a:gd name="T21" fmla="*/ 46227 h 129"/>
                <a:gd name="T22" fmla="*/ 106363 w 83"/>
                <a:gd name="T23" fmla="*/ 56033 h 129"/>
                <a:gd name="T24" fmla="*/ 111125 w 83"/>
                <a:gd name="T25" fmla="*/ 68640 h 129"/>
                <a:gd name="T26" fmla="*/ 111125 w 83"/>
                <a:gd name="T27" fmla="*/ 79846 h 129"/>
                <a:gd name="T28" fmla="*/ 106363 w 83"/>
                <a:gd name="T29" fmla="*/ 85450 h 129"/>
                <a:gd name="T30" fmla="*/ 96838 w 83"/>
                <a:gd name="T31" fmla="*/ 88251 h 129"/>
                <a:gd name="T32" fmla="*/ 88900 w 83"/>
                <a:gd name="T33" fmla="*/ 91053 h 129"/>
                <a:gd name="T34" fmla="*/ 80963 w 83"/>
                <a:gd name="T35" fmla="*/ 99458 h 129"/>
                <a:gd name="T36" fmla="*/ 80963 w 83"/>
                <a:gd name="T37" fmla="*/ 105061 h 129"/>
                <a:gd name="T38" fmla="*/ 87313 w 83"/>
                <a:gd name="T39" fmla="*/ 113466 h 129"/>
                <a:gd name="T40" fmla="*/ 95250 w 83"/>
                <a:gd name="T41" fmla="*/ 119069 h 129"/>
                <a:gd name="T42" fmla="*/ 107950 w 83"/>
                <a:gd name="T43" fmla="*/ 124672 h 129"/>
                <a:gd name="T44" fmla="*/ 120650 w 83"/>
                <a:gd name="T45" fmla="*/ 137280 h 129"/>
                <a:gd name="T46" fmla="*/ 130175 w 83"/>
                <a:gd name="T47" fmla="*/ 154090 h 129"/>
                <a:gd name="T48" fmla="*/ 120650 w 83"/>
                <a:gd name="T49" fmla="*/ 159693 h 129"/>
                <a:gd name="T50" fmla="*/ 106363 w 83"/>
                <a:gd name="T51" fmla="*/ 163895 h 129"/>
                <a:gd name="T52" fmla="*/ 95250 w 83"/>
                <a:gd name="T53" fmla="*/ 180705 h 129"/>
                <a:gd name="T54" fmla="*/ 88900 w 83"/>
                <a:gd name="T55" fmla="*/ 179304 h 129"/>
                <a:gd name="T56" fmla="*/ 85725 w 83"/>
                <a:gd name="T57" fmla="*/ 175102 h 129"/>
                <a:gd name="T58" fmla="*/ 77788 w 83"/>
                <a:gd name="T59" fmla="*/ 173701 h 129"/>
                <a:gd name="T60" fmla="*/ 69850 w 83"/>
                <a:gd name="T61" fmla="*/ 166697 h 129"/>
                <a:gd name="T62" fmla="*/ 65088 w 83"/>
                <a:gd name="T63" fmla="*/ 163895 h 129"/>
                <a:gd name="T64" fmla="*/ 49213 w 83"/>
                <a:gd name="T65" fmla="*/ 161094 h 129"/>
                <a:gd name="T66" fmla="*/ 28575 w 83"/>
                <a:gd name="T67" fmla="*/ 154090 h 129"/>
                <a:gd name="T68" fmla="*/ 25400 w 83"/>
                <a:gd name="T69" fmla="*/ 144284 h 129"/>
                <a:gd name="T70" fmla="*/ 30163 w 83"/>
                <a:gd name="T71" fmla="*/ 140081 h 129"/>
                <a:gd name="T72" fmla="*/ 38100 w 83"/>
                <a:gd name="T73" fmla="*/ 133077 h 129"/>
                <a:gd name="T74" fmla="*/ 28575 w 83"/>
                <a:gd name="T75" fmla="*/ 120470 h 129"/>
                <a:gd name="T76" fmla="*/ 17463 w 83"/>
                <a:gd name="T77" fmla="*/ 107863 h 129"/>
                <a:gd name="T78" fmla="*/ 0 w 83"/>
                <a:gd name="T79" fmla="*/ 99458 h 129"/>
                <a:gd name="T80" fmla="*/ 15875 w 83"/>
                <a:gd name="T81" fmla="*/ 78446 h 129"/>
                <a:gd name="T82" fmla="*/ 34925 w 83"/>
                <a:gd name="T83" fmla="*/ 63037 h 129"/>
                <a:gd name="T84" fmla="*/ 47625 w 83"/>
                <a:gd name="T85" fmla="*/ 49028 h 129"/>
                <a:gd name="T86" fmla="*/ 68263 w 83"/>
                <a:gd name="T87" fmla="*/ 42024 h 129"/>
                <a:gd name="T88" fmla="*/ 92075 w 83"/>
                <a:gd name="T89" fmla="*/ 15409 h 129"/>
                <a:gd name="T90" fmla="*/ 112713 w 83"/>
                <a:gd name="T91" fmla="*/ 2802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3"/>
                <a:gd name="T139" fmla="*/ 0 h 129"/>
                <a:gd name="T140" fmla="*/ 83 w 83"/>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3" h="129">
                  <a:moveTo>
                    <a:pt x="80" y="0"/>
                  </a:moveTo>
                  <a:lnTo>
                    <a:pt x="78" y="0"/>
                  </a:lnTo>
                  <a:lnTo>
                    <a:pt x="77" y="2"/>
                  </a:lnTo>
                  <a:lnTo>
                    <a:pt x="77" y="3"/>
                  </a:lnTo>
                  <a:lnTo>
                    <a:pt x="77" y="5"/>
                  </a:lnTo>
                  <a:lnTo>
                    <a:pt x="77" y="6"/>
                  </a:lnTo>
                  <a:lnTo>
                    <a:pt x="77" y="9"/>
                  </a:lnTo>
                  <a:lnTo>
                    <a:pt x="77" y="10"/>
                  </a:lnTo>
                  <a:lnTo>
                    <a:pt x="77" y="11"/>
                  </a:lnTo>
                  <a:lnTo>
                    <a:pt x="78" y="13"/>
                  </a:lnTo>
                  <a:lnTo>
                    <a:pt x="80" y="16"/>
                  </a:lnTo>
                  <a:lnTo>
                    <a:pt x="81" y="17"/>
                  </a:lnTo>
                  <a:lnTo>
                    <a:pt x="82" y="18"/>
                  </a:lnTo>
                  <a:lnTo>
                    <a:pt x="83" y="20"/>
                  </a:lnTo>
                  <a:lnTo>
                    <a:pt x="83" y="21"/>
                  </a:lnTo>
                  <a:lnTo>
                    <a:pt x="83" y="23"/>
                  </a:lnTo>
                  <a:lnTo>
                    <a:pt x="81" y="23"/>
                  </a:lnTo>
                  <a:lnTo>
                    <a:pt x="80" y="23"/>
                  </a:lnTo>
                  <a:lnTo>
                    <a:pt x="77" y="23"/>
                  </a:lnTo>
                  <a:lnTo>
                    <a:pt x="75" y="21"/>
                  </a:lnTo>
                  <a:lnTo>
                    <a:pt x="74" y="21"/>
                  </a:lnTo>
                  <a:lnTo>
                    <a:pt x="73" y="20"/>
                  </a:lnTo>
                  <a:lnTo>
                    <a:pt x="70" y="18"/>
                  </a:lnTo>
                  <a:lnTo>
                    <a:pt x="69" y="17"/>
                  </a:lnTo>
                  <a:lnTo>
                    <a:pt x="68" y="18"/>
                  </a:lnTo>
                  <a:lnTo>
                    <a:pt x="67" y="21"/>
                  </a:lnTo>
                  <a:lnTo>
                    <a:pt x="65" y="23"/>
                  </a:lnTo>
                  <a:lnTo>
                    <a:pt x="64" y="24"/>
                  </a:lnTo>
                  <a:lnTo>
                    <a:pt x="64" y="25"/>
                  </a:lnTo>
                  <a:lnTo>
                    <a:pt x="63" y="27"/>
                  </a:lnTo>
                  <a:lnTo>
                    <a:pt x="63" y="28"/>
                  </a:lnTo>
                  <a:lnTo>
                    <a:pt x="61" y="30"/>
                  </a:lnTo>
                  <a:lnTo>
                    <a:pt x="63" y="33"/>
                  </a:lnTo>
                  <a:lnTo>
                    <a:pt x="64" y="36"/>
                  </a:lnTo>
                  <a:lnTo>
                    <a:pt x="65" y="39"/>
                  </a:lnTo>
                  <a:lnTo>
                    <a:pt x="67" y="40"/>
                  </a:lnTo>
                  <a:lnTo>
                    <a:pt x="68" y="43"/>
                  </a:lnTo>
                  <a:lnTo>
                    <a:pt x="70" y="46"/>
                  </a:lnTo>
                  <a:lnTo>
                    <a:pt x="70" y="49"/>
                  </a:lnTo>
                  <a:lnTo>
                    <a:pt x="71" y="50"/>
                  </a:lnTo>
                  <a:lnTo>
                    <a:pt x="70" y="54"/>
                  </a:lnTo>
                  <a:lnTo>
                    <a:pt x="70" y="57"/>
                  </a:lnTo>
                  <a:lnTo>
                    <a:pt x="69" y="58"/>
                  </a:lnTo>
                  <a:lnTo>
                    <a:pt x="68" y="60"/>
                  </a:lnTo>
                  <a:lnTo>
                    <a:pt x="67" y="61"/>
                  </a:lnTo>
                  <a:lnTo>
                    <a:pt x="64" y="61"/>
                  </a:lnTo>
                  <a:lnTo>
                    <a:pt x="63" y="63"/>
                  </a:lnTo>
                  <a:lnTo>
                    <a:pt x="61" y="63"/>
                  </a:lnTo>
                  <a:lnTo>
                    <a:pt x="60" y="64"/>
                  </a:lnTo>
                  <a:lnTo>
                    <a:pt x="58" y="64"/>
                  </a:lnTo>
                  <a:lnTo>
                    <a:pt x="56" y="65"/>
                  </a:lnTo>
                  <a:lnTo>
                    <a:pt x="55" y="67"/>
                  </a:lnTo>
                  <a:lnTo>
                    <a:pt x="52" y="70"/>
                  </a:lnTo>
                  <a:lnTo>
                    <a:pt x="51" y="71"/>
                  </a:lnTo>
                  <a:lnTo>
                    <a:pt x="51" y="72"/>
                  </a:lnTo>
                  <a:lnTo>
                    <a:pt x="50" y="74"/>
                  </a:lnTo>
                  <a:lnTo>
                    <a:pt x="51" y="75"/>
                  </a:lnTo>
                  <a:lnTo>
                    <a:pt x="51" y="77"/>
                  </a:lnTo>
                  <a:lnTo>
                    <a:pt x="52" y="79"/>
                  </a:lnTo>
                  <a:lnTo>
                    <a:pt x="55" y="81"/>
                  </a:lnTo>
                  <a:lnTo>
                    <a:pt x="56" y="82"/>
                  </a:lnTo>
                  <a:lnTo>
                    <a:pt x="58" y="84"/>
                  </a:lnTo>
                  <a:lnTo>
                    <a:pt x="60" y="85"/>
                  </a:lnTo>
                  <a:lnTo>
                    <a:pt x="61" y="86"/>
                  </a:lnTo>
                  <a:lnTo>
                    <a:pt x="65" y="88"/>
                  </a:lnTo>
                  <a:lnTo>
                    <a:pt x="68" y="89"/>
                  </a:lnTo>
                  <a:lnTo>
                    <a:pt x="71" y="92"/>
                  </a:lnTo>
                  <a:lnTo>
                    <a:pt x="74" y="95"/>
                  </a:lnTo>
                  <a:lnTo>
                    <a:pt x="76" y="98"/>
                  </a:lnTo>
                  <a:lnTo>
                    <a:pt x="78" y="101"/>
                  </a:lnTo>
                  <a:lnTo>
                    <a:pt x="80" y="105"/>
                  </a:lnTo>
                  <a:lnTo>
                    <a:pt x="82" y="110"/>
                  </a:lnTo>
                  <a:lnTo>
                    <a:pt x="83" y="112"/>
                  </a:lnTo>
                  <a:lnTo>
                    <a:pt x="80" y="112"/>
                  </a:lnTo>
                  <a:lnTo>
                    <a:pt x="76" y="114"/>
                  </a:lnTo>
                  <a:lnTo>
                    <a:pt x="73" y="114"/>
                  </a:lnTo>
                  <a:lnTo>
                    <a:pt x="70" y="115"/>
                  </a:lnTo>
                  <a:lnTo>
                    <a:pt x="67" y="117"/>
                  </a:lnTo>
                  <a:lnTo>
                    <a:pt x="64" y="119"/>
                  </a:lnTo>
                  <a:lnTo>
                    <a:pt x="63" y="124"/>
                  </a:lnTo>
                  <a:lnTo>
                    <a:pt x="60" y="129"/>
                  </a:lnTo>
                  <a:lnTo>
                    <a:pt x="58" y="129"/>
                  </a:lnTo>
                  <a:lnTo>
                    <a:pt x="57" y="128"/>
                  </a:lnTo>
                  <a:lnTo>
                    <a:pt x="56" y="128"/>
                  </a:lnTo>
                  <a:lnTo>
                    <a:pt x="55" y="126"/>
                  </a:lnTo>
                  <a:lnTo>
                    <a:pt x="54" y="126"/>
                  </a:lnTo>
                  <a:lnTo>
                    <a:pt x="54" y="125"/>
                  </a:lnTo>
                  <a:lnTo>
                    <a:pt x="52" y="125"/>
                  </a:lnTo>
                  <a:lnTo>
                    <a:pt x="50" y="124"/>
                  </a:lnTo>
                  <a:lnTo>
                    <a:pt x="49" y="124"/>
                  </a:lnTo>
                  <a:lnTo>
                    <a:pt x="47" y="122"/>
                  </a:lnTo>
                  <a:lnTo>
                    <a:pt x="45" y="121"/>
                  </a:lnTo>
                  <a:lnTo>
                    <a:pt x="44" y="119"/>
                  </a:lnTo>
                  <a:lnTo>
                    <a:pt x="43" y="118"/>
                  </a:lnTo>
                  <a:lnTo>
                    <a:pt x="42" y="117"/>
                  </a:lnTo>
                  <a:lnTo>
                    <a:pt x="41" y="117"/>
                  </a:lnTo>
                  <a:lnTo>
                    <a:pt x="38" y="117"/>
                  </a:lnTo>
                  <a:lnTo>
                    <a:pt x="35" y="115"/>
                  </a:lnTo>
                  <a:lnTo>
                    <a:pt x="31" y="115"/>
                  </a:lnTo>
                  <a:lnTo>
                    <a:pt x="26" y="114"/>
                  </a:lnTo>
                  <a:lnTo>
                    <a:pt x="23" y="111"/>
                  </a:lnTo>
                  <a:lnTo>
                    <a:pt x="18" y="110"/>
                  </a:lnTo>
                  <a:lnTo>
                    <a:pt x="16" y="107"/>
                  </a:lnTo>
                  <a:lnTo>
                    <a:pt x="16" y="104"/>
                  </a:lnTo>
                  <a:lnTo>
                    <a:pt x="16" y="103"/>
                  </a:lnTo>
                  <a:lnTo>
                    <a:pt x="17" y="103"/>
                  </a:lnTo>
                  <a:lnTo>
                    <a:pt x="18" y="101"/>
                  </a:lnTo>
                  <a:lnTo>
                    <a:pt x="19" y="100"/>
                  </a:lnTo>
                  <a:lnTo>
                    <a:pt x="22" y="98"/>
                  </a:lnTo>
                  <a:lnTo>
                    <a:pt x="23" y="96"/>
                  </a:lnTo>
                  <a:lnTo>
                    <a:pt x="24" y="95"/>
                  </a:lnTo>
                  <a:lnTo>
                    <a:pt x="25" y="93"/>
                  </a:lnTo>
                  <a:lnTo>
                    <a:pt x="22" y="89"/>
                  </a:lnTo>
                  <a:lnTo>
                    <a:pt x="18" y="86"/>
                  </a:lnTo>
                  <a:lnTo>
                    <a:pt x="16" y="82"/>
                  </a:lnTo>
                  <a:lnTo>
                    <a:pt x="13" y="79"/>
                  </a:lnTo>
                  <a:lnTo>
                    <a:pt x="11" y="77"/>
                  </a:lnTo>
                  <a:lnTo>
                    <a:pt x="9" y="74"/>
                  </a:lnTo>
                  <a:lnTo>
                    <a:pt x="5" y="72"/>
                  </a:lnTo>
                  <a:lnTo>
                    <a:pt x="0" y="71"/>
                  </a:lnTo>
                  <a:lnTo>
                    <a:pt x="3" y="65"/>
                  </a:lnTo>
                  <a:lnTo>
                    <a:pt x="6" y="60"/>
                  </a:lnTo>
                  <a:lnTo>
                    <a:pt x="10" y="56"/>
                  </a:lnTo>
                  <a:lnTo>
                    <a:pt x="13" y="53"/>
                  </a:lnTo>
                  <a:lnTo>
                    <a:pt x="17" y="49"/>
                  </a:lnTo>
                  <a:lnTo>
                    <a:pt x="22" y="45"/>
                  </a:lnTo>
                  <a:lnTo>
                    <a:pt x="24" y="40"/>
                  </a:lnTo>
                  <a:lnTo>
                    <a:pt x="25" y="36"/>
                  </a:lnTo>
                  <a:lnTo>
                    <a:pt x="30" y="35"/>
                  </a:lnTo>
                  <a:lnTo>
                    <a:pt x="35" y="35"/>
                  </a:lnTo>
                  <a:lnTo>
                    <a:pt x="39" y="31"/>
                  </a:lnTo>
                  <a:lnTo>
                    <a:pt x="43" y="30"/>
                  </a:lnTo>
                  <a:lnTo>
                    <a:pt x="48" y="24"/>
                  </a:lnTo>
                  <a:lnTo>
                    <a:pt x="54" y="17"/>
                  </a:lnTo>
                  <a:lnTo>
                    <a:pt x="58" y="11"/>
                  </a:lnTo>
                  <a:lnTo>
                    <a:pt x="64" y="6"/>
                  </a:lnTo>
                  <a:lnTo>
                    <a:pt x="68" y="3"/>
                  </a:lnTo>
                  <a:lnTo>
                    <a:pt x="71" y="2"/>
                  </a:lnTo>
                  <a:lnTo>
                    <a:pt x="75" y="0"/>
                  </a:lnTo>
                  <a:lnTo>
                    <a:pt x="8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5" name="Freeform 22">
              <a:extLst>
                <a:ext uri="{FF2B5EF4-FFF2-40B4-BE49-F238E27FC236}">
                  <a16:creationId xmlns:a16="http://schemas.microsoft.com/office/drawing/2014/main" id="{A2EC805A-F5CF-A99D-89A0-00501CAC0233}"/>
                </a:ext>
              </a:extLst>
            </p:cNvPr>
            <p:cNvSpPr>
              <a:spLocks/>
            </p:cNvSpPr>
            <p:nvPr/>
          </p:nvSpPr>
          <p:spPr bwMode="gray">
            <a:xfrm>
              <a:off x="9597696" y="2311742"/>
              <a:ext cx="118517" cy="166400"/>
            </a:xfrm>
            <a:custGeom>
              <a:avLst/>
              <a:gdLst>
                <a:gd name="T0" fmla="*/ 7937 w 64"/>
                <a:gd name="T1" fmla="*/ 26615 h 96"/>
                <a:gd name="T2" fmla="*/ 11112 w 64"/>
                <a:gd name="T3" fmla="*/ 19611 h 96"/>
                <a:gd name="T4" fmla="*/ 17462 w 64"/>
                <a:gd name="T5" fmla="*/ 12607 h 96"/>
                <a:gd name="T6" fmla="*/ 22225 w 64"/>
                <a:gd name="T7" fmla="*/ 7004 h 96"/>
                <a:gd name="T8" fmla="*/ 30162 w 64"/>
                <a:gd name="T9" fmla="*/ 2802 h 96"/>
                <a:gd name="T10" fmla="*/ 33337 w 64"/>
                <a:gd name="T11" fmla="*/ 1401 h 96"/>
                <a:gd name="T12" fmla="*/ 39687 w 64"/>
                <a:gd name="T13" fmla="*/ 0 h 96"/>
                <a:gd name="T14" fmla="*/ 41275 w 64"/>
                <a:gd name="T15" fmla="*/ 0 h 96"/>
                <a:gd name="T16" fmla="*/ 42862 w 64"/>
                <a:gd name="T17" fmla="*/ 0 h 96"/>
                <a:gd name="T18" fmla="*/ 46037 w 64"/>
                <a:gd name="T19" fmla="*/ 5603 h 96"/>
                <a:gd name="T20" fmla="*/ 52387 w 64"/>
                <a:gd name="T21" fmla="*/ 12607 h 96"/>
                <a:gd name="T22" fmla="*/ 55562 w 64"/>
                <a:gd name="T23" fmla="*/ 19611 h 96"/>
                <a:gd name="T24" fmla="*/ 61912 w 64"/>
                <a:gd name="T25" fmla="*/ 25215 h 96"/>
                <a:gd name="T26" fmla="*/ 68262 w 64"/>
                <a:gd name="T27" fmla="*/ 30818 h 96"/>
                <a:gd name="T28" fmla="*/ 73025 w 64"/>
                <a:gd name="T29" fmla="*/ 36421 h 96"/>
                <a:gd name="T30" fmla="*/ 80962 w 64"/>
                <a:gd name="T31" fmla="*/ 37822 h 96"/>
                <a:gd name="T32" fmla="*/ 87312 w 64"/>
                <a:gd name="T33" fmla="*/ 37822 h 96"/>
                <a:gd name="T34" fmla="*/ 90487 w 64"/>
                <a:gd name="T35" fmla="*/ 46227 h 96"/>
                <a:gd name="T36" fmla="*/ 92075 w 64"/>
                <a:gd name="T37" fmla="*/ 53231 h 96"/>
                <a:gd name="T38" fmla="*/ 93662 w 64"/>
                <a:gd name="T39" fmla="*/ 61636 h 96"/>
                <a:gd name="T40" fmla="*/ 95250 w 64"/>
                <a:gd name="T41" fmla="*/ 68640 h 96"/>
                <a:gd name="T42" fmla="*/ 96837 w 64"/>
                <a:gd name="T43" fmla="*/ 75644 h 96"/>
                <a:gd name="T44" fmla="*/ 100012 w 64"/>
                <a:gd name="T45" fmla="*/ 82648 h 96"/>
                <a:gd name="T46" fmla="*/ 101600 w 64"/>
                <a:gd name="T47" fmla="*/ 91053 h 96"/>
                <a:gd name="T48" fmla="*/ 101600 w 64"/>
                <a:gd name="T49" fmla="*/ 98057 h 96"/>
                <a:gd name="T50" fmla="*/ 101600 w 64"/>
                <a:gd name="T51" fmla="*/ 107863 h 96"/>
                <a:gd name="T52" fmla="*/ 100012 w 64"/>
                <a:gd name="T53" fmla="*/ 112065 h 96"/>
                <a:gd name="T54" fmla="*/ 96837 w 64"/>
                <a:gd name="T55" fmla="*/ 114867 h 96"/>
                <a:gd name="T56" fmla="*/ 93662 w 64"/>
                <a:gd name="T57" fmla="*/ 119069 h 96"/>
                <a:gd name="T58" fmla="*/ 87312 w 64"/>
                <a:gd name="T59" fmla="*/ 121871 h 96"/>
                <a:gd name="T60" fmla="*/ 77787 w 64"/>
                <a:gd name="T61" fmla="*/ 123272 h 96"/>
                <a:gd name="T62" fmla="*/ 69850 w 64"/>
                <a:gd name="T63" fmla="*/ 123272 h 96"/>
                <a:gd name="T64" fmla="*/ 61912 w 64"/>
                <a:gd name="T65" fmla="*/ 123272 h 96"/>
                <a:gd name="T66" fmla="*/ 58737 w 64"/>
                <a:gd name="T67" fmla="*/ 124672 h 96"/>
                <a:gd name="T68" fmla="*/ 55562 w 64"/>
                <a:gd name="T69" fmla="*/ 127474 h 96"/>
                <a:gd name="T70" fmla="*/ 53975 w 64"/>
                <a:gd name="T71" fmla="*/ 131676 h 96"/>
                <a:gd name="T72" fmla="*/ 52387 w 64"/>
                <a:gd name="T73" fmla="*/ 134478 h 96"/>
                <a:gd name="T74" fmla="*/ 44450 w 64"/>
                <a:gd name="T75" fmla="*/ 133077 h 96"/>
                <a:gd name="T76" fmla="*/ 41275 w 64"/>
                <a:gd name="T77" fmla="*/ 128875 h 96"/>
                <a:gd name="T78" fmla="*/ 39687 w 64"/>
                <a:gd name="T79" fmla="*/ 123272 h 96"/>
                <a:gd name="T80" fmla="*/ 36512 w 64"/>
                <a:gd name="T81" fmla="*/ 114867 h 96"/>
                <a:gd name="T82" fmla="*/ 36512 w 64"/>
                <a:gd name="T83" fmla="*/ 105061 h 96"/>
                <a:gd name="T84" fmla="*/ 36512 w 64"/>
                <a:gd name="T85" fmla="*/ 96656 h 96"/>
                <a:gd name="T86" fmla="*/ 36512 w 64"/>
                <a:gd name="T87" fmla="*/ 88251 h 96"/>
                <a:gd name="T88" fmla="*/ 34925 w 64"/>
                <a:gd name="T89" fmla="*/ 81247 h 96"/>
                <a:gd name="T90" fmla="*/ 31750 w 64"/>
                <a:gd name="T91" fmla="*/ 75644 h 96"/>
                <a:gd name="T92" fmla="*/ 23812 w 64"/>
                <a:gd name="T93" fmla="*/ 71441 h 96"/>
                <a:gd name="T94" fmla="*/ 19050 w 64"/>
                <a:gd name="T95" fmla="*/ 68640 h 96"/>
                <a:gd name="T96" fmla="*/ 12700 w 64"/>
                <a:gd name="T97" fmla="*/ 67239 h 96"/>
                <a:gd name="T98" fmla="*/ 7937 w 64"/>
                <a:gd name="T99" fmla="*/ 65838 h 96"/>
                <a:gd name="T100" fmla="*/ 3175 w 64"/>
                <a:gd name="T101" fmla="*/ 61636 h 96"/>
                <a:gd name="T102" fmla="*/ 1588 w 64"/>
                <a:gd name="T103" fmla="*/ 57433 h 96"/>
                <a:gd name="T104" fmla="*/ 0 w 64"/>
                <a:gd name="T105" fmla="*/ 53231 h 96"/>
                <a:gd name="T106" fmla="*/ 0 w 64"/>
                <a:gd name="T107" fmla="*/ 49028 h 96"/>
                <a:gd name="T108" fmla="*/ 1588 w 64"/>
                <a:gd name="T109" fmla="*/ 47628 h 96"/>
                <a:gd name="T110" fmla="*/ 1588 w 64"/>
                <a:gd name="T111" fmla="*/ 46227 h 96"/>
                <a:gd name="T112" fmla="*/ 3175 w 64"/>
                <a:gd name="T113" fmla="*/ 42024 h 96"/>
                <a:gd name="T114" fmla="*/ 4762 w 64"/>
                <a:gd name="T115" fmla="*/ 39223 h 96"/>
                <a:gd name="T116" fmla="*/ 4762 w 64"/>
                <a:gd name="T117" fmla="*/ 36421 h 96"/>
                <a:gd name="T118" fmla="*/ 7937 w 64"/>
                <a:gd name="T119" fmla="*/ 30818 h 96"/>
                <a:gd name="T120" fmla="*/ 7937 w 64"/>
                <a:gd name="T121" fmla="*/ 26615 h 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
                <a:gd name="T184" fmla="*/ 0 h 96"/>
                <a:gd name="T185" fmla="*/ 64 w 64"/>
                <a:gd name="T186" fmla="*/ 96 h 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 h="96">
                  <a:moveTo>
                    <a:pt x="5" y="19"/>
                  </a:moveTo>
                  <a:lnTo>
                    <a:pt x="7" y="14"/>
                  </a:lnTo>
                  <a:lnTo>
                    <a:pt x="11" y="9"/>
                  </a:lnTo>
                  <a:lnTo>
                    <a:pt x="14" y="5"/>
                  </a:lnTo>
                  <a:lnTo>
                    <a:pt x="19" y="2"/>
                  </a:lnTo>
                  <a:lnTo>
                    <a:pt x="21" y="1"/>
                  </a:lnTo>
                  <a:lnTo>
                    <a:pt x="25" y="0"/>
                  </a:lnTo>
                  <a:lnTo>
                    <a:pt x="26" y="0"/>
                  </a:lnTo>
                  <a:lnTo>
                    <a:pt x="27" y="0"/>
                  </a:lnTo>
                  <a:lnTo>
                    <a:pt x="29" y="4"/>
                  </a:lnTo>
                  <a:lnTo>
                    <a:pt x="33" y="9"/>
                  </a:lnTo>
                  <a:lnTo>
                    <a:pt x="35" y="14"/>
                  </a:lnTo>
                  <a:lnTo>
                    <a:pt x="39" y="18"/>
                  </a:lnTo>
                  <a:lnTo>
                    <a:pt x="43" y="22"/>
                  </a:lnTo>
                  <a:lnTo>
                    <a:pt x="46" y="26"/>
                  </a:lnTo>
                  <a:lnTo>
                    <a:pt x="51" y="27"/>
                  </a:lnTo>
                  <a:lnTo>
                    <a:pt x="55" y="27"/>
                  </a:lnTo>
                  <a:lnTo>
                    <a:pt x="57" y="33"/>
                  </a:lnTo>
                  <a:lnTo>
                    <a:pt x="58" y="38"/>
                  </a:lnTo>
                  <a:lnTo>
                    <a:pt x="59" y="44"/>
                  </a:lnTo>
                  <a:lnTo>
                    <a:pt x="60" y="49"/>
                  </a:lnTo>
                  <a:lnTo>
                    <a:pt x="61" y="54"/>
                  </a:lnTo>
                  <a:lnTo>
                    <a:pt x="63" y="59"/>
                  </a:lnTo>
                  <a:lnTo>
                    <a:pt x="64" y="65"/>
                  </a:lnTo>
                  <a:lnTo>
                    <a:pt x="64" y="70"/>
                  </a:lnTo>
                  <a:lnTo>
                    <a:pt x="64" y="77"/>
                  </a:lnTo>
                  <a:lnTo>
                    <a:pt x="63" y="80"/>
                  </a:lnTo>
                  <a:lnTo>
                    <a:pt x="61" y="82"/>
                  </a:lnTo>
                  <a:lnTo>
                    <a:pt x="59" y="85"/>
                  </a:lnTo>
                  <a:lnTo>
                    <a:pt x="55" y="87"/>
                  </a:lnTo>
                  <a:lnTo>
                    <a:pt x="49" y="88"/>
                  </a:lnTo>
                  <a:lnTo>
                    <a:pt x="44" y="88"/>
                  </a:lnTo>
                  <a:lnTo>
                    <a:pt x="39" y="88"/>
                  </a:lnTo>
                  <a:lnTo>
                    <a:pt x="37" y="89"/>
                  </a:lnTo>
                  <a:lnTo>
                    <a:pt x="35" y="91"/>
                  </a:lnTo>
                  <a:lnTo>
                    <a:pt x="34" y="94"/>
                  </a:lnTo>
                  <a:lnTo>
                    <a:pt x="33" y="96"/>
                  </a:lnTo>
                  <a:lnTo>
                    <a:pt x="28" y="95"/>
                  </a:lnTo>
                  <a:lnTo>
                    <a:pt x="26" y="92"/>
                  </a:lnTo>
                  <a:lnTo>
                    <a:pt x="25" y="88"/>
                  </a:lnTo>
                  <a:lnTo>
                    <a:pt x="23" y="82"/>
                  </a:lnTo>
                  <a:lnTo>
                    <a:pt x="23" y="75"/>
                  </a:lnTo>
                  <a:lnTo>
                    <a:pt x="23" y="69"/>
                  </a:lnTo>
                  <a:lnTo>
                    <a:pt x="23" y="63"/>
                  </a:lnTo>
                  <a:lnTo>
                    <a:pt x="22" y="58"/>
                  </a:lnTo>
                  <a:lnTo>
                    <a:pt x="20" y="54"/>
                  </a:lnTo>
                  <a:lnTo>
                    <a:pt x="15" y="51"/>
                  </a:lnTo>
                  <a:lnTo>
                    <a:pt x="12" y="49"/>
                  </a:lnTo>
                  <a:lnTo>
                    <a:pt x="8" y="48"/>
                  </a:lnTo>
                  <a:lnTo>
                    <a:pt x="5" y="47"/>
                  </a:lnTo>
                  <a:lnTo>
                    <a:pt x="2" y="44"/>
                  </a:lnTo>
                  <a:lnTo>
                    <a:pt x="1" y="41"/>
                  </a:lnTo>
                  <a:lnTo>
                    <a:pt x="0" y="38"/>
                  </a:lnTo>
                  <a:lnTo>
                    <a:pt x="0" y="35"/>
                  </a:lnTo>
                  <a:lnTo>
                    <a:pt x="1" y="34"/>
                  </a:lnTo>
                  <a:lnTo>
                    <a:pt x="1" y="33"/>
                  </a:lnTo>
                  <a:lnTo>
                    <a:pt x="2" y="30"/>
                  </a:lnTo>
                  <a:lnTo>
                    <a:pt x="3" y="28"/>
                  </a:lnTo>
                  <a:lnTo>
                    <a:pt x="3" y="26"/>
                  </a:lnTo>
                  <a:lnTo>
                    <a:pt x="5" y="22"/>
                  </a:lnTo>
                  <a:lnTo>
                    <a:pt x="5" y="1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6" name="Freeform 24">
              <a:extLst>
                <a:ext uri="{FF2B5EF4-FFF2-40B4-BE49-F238E27FC236}">
                  <a16:creationId xmlns:a16="http://schemas.microsoft.com/office/drawing/2014/main" id="{04D61BA1-991E-A211-A3D9-F4E7449C7FD2}"/>
                </a:ext>
              </a:extLst>
            </p:cNvPr>
            <p:cNvSpPr>
              <a:spLocks/>
            </p:cNvSpPr>
            <p:nvPr/>
          </p:nvSpPr>
          <p:spPr bwMode="gray">
            <a:xfrm>
              <a:off x="7982627" y="1705572"/>
              <a:ext cx="1675334" cy="1347045"/>
            </a:xfrm>
            <a:custGeom>
              <a:avLst/>
              <a:gdLst>
                <a:gd name="T0" fmla="*/ 195263 w 903"/>
                <a:gd name="T1" fmla="*/ 605152 h 770"/>
                <a:gd name="T2" fmla="*/ 201613 w 903"/>
                <a:gd name="T3" fmla="*/ 666788 h 770"/>
                <a:gd name="T4" fmla="*/ 255588 w 903"/>
                <a:gd name="T5" fmla="*/ 760643 h 770"/>
                <a:gd name="T6" fmla="*/ 430213 w 903"/>
                <a:gd name="T7" fmla="*/ 837688 h 770"/>
                <a:gd name="T8" fmla="*/ 514350 w 903"/>
                <a:gd name="T9" fmla="*/ 836287 h 770"/>
                <a:gd name="T10" fmla="*/ 604838 w 903"/>
                <a:gd name="T11" fmla="*/ 822279 h 770"/>
                <a:gd name="T12" fmla="*/ 733425 w 903"/>
                <a:gd name="T13" fmla="*/ 822279 h 770"/>
                <a:gd name="T14" fmla="*/ 777875 w 903"/>
                <a:gd name="T15" fmla="*/ 899324 h 770"/>
                <a:gd name="T16" fmla="*/ 782638 w 903"/>
                <a:gd name="T17" fmla="*/ 965162 h 770"/>
                <a:gd name="T18" fmla="*/ 830263 w 903"/>
                <a:gd name="T19" fmla="*/ 1039405 h 770"/>
                <a:gd name="T20" fmla="*/ 879475 w 903"/>
                <a:gd name="T21" fmla="*/ 1025397 h 770"/>
                <a:gd name="T22" fmla="*/ 987425 w 903"/>
                <a:gd name="T23" fmla="*/ 998782 h 770"/>
                <a:gd name="T24" fmla="*/ 1092200 w 903"/>
                <a:gd name="T25" fmla="*/ 1047810 h 770"/>
                <a:gd name="T26" fmla="*/ 1103313 w 903"/>
                <a:gd name="T27" fmla="*/ 1075826 h 770"/>
                <a:gd name="T28" fmla="*/ 1143000 w 903"/>
                <a:gd name="T29" fmla="*/ 1040806 h 770"/>
                <a:gd name="T30" fmla="*/ 1198563 w 903"/>
                <a:gd name="T31" fmla="*/ 1015591 h 770"/>
                <a:gd name="T32" fmla="*/ 1255713 w 903"/>
                <a:gd name="T33" fmla="*/ 993178 h 770"/>
                <a:gd name="T34" fmla="*/ 1328738 w 903"/>
                <a:gd name="T35" fmla="*/ 914733 h 770"/>
                <a:gd name="T36" fmla="*/ 1349375 w 903"/>
                <a:gd name="T37" fmla="*/ 837688 h 770"/>
                <a:gd name="T38" fmla="*/ 1360488 w 903"/>
                <a:gd name="T39" fmla="*/ 771849 h 770"/>
                <a:gd name="T40" fmla="*/ 1320800 w 903"/>
                <a:gd name="T41" fmla="*/ 745234 h 770"/>
                <a:gd name="T42" fmla="*/ 1281113 w 903"/>
                <a:gd name="T43" fmla="*/ 690602 h 770"/>
                <a:gd name="T44" fmla="*/ 1300163 w 903"/>
                <a:gd name="T45" fmla="*/ 666788 h 770"/>
                <a:gd name="T46" fmla="*/ 1228725 w 903"/>
                <a:gd name="T47" fmla="*/ 591144 h 770"/>
                <a:gd name="T48" fmla="*/ 1230313 w 903"/>
                <a:gd name="T49" fmla="*/ 561727 h 770"/>
                <a:gd name="T50" fmla="*/ 1244600 w 903"/>
                <a:gd name="T51" fmla="*/ 507095 h 770"/>
                <a:gd name="T52" fmla="*/ 1190625 w 903"/>
                <a:gd name="T53" fmla="*/ 516901 h 770"/>
                <a:gd name="T54" fmla="*/ 1128713 w 903"/>
                <a:gd name="T55" fmla="*/ 467872 h 770"/>
                <a:gd name="T56" fmla="*/ 1168400 w 903"/>
                <a:gd name="T57" fmla="*/ 441257 h 770"/>
                <a:gd name="T58" fmla="*/ 1196975 w 903"/>
                <a:gd name="T59" fmla="*/ 399232 h 770"/>
                <a:gd name="T60" fmla="*/ 1217613 w 903"/>
                <a:gd name="T61" fmla="*/ 424447 h 770"/>
                <a:gd name="T62" fmla="*/ 1230313 w 903"/>
                <a:gd name="T63" fmla="*/ 460868 h 770"/>
                <a:gd name="T64" fmla="*/ 1316038 w 903"/>
                <a:gd name="T65" fmla="*/ 409038 h 770"/>
                <a:gd name="T66" fmla="*/ 1406525 w 903"/>
                <a:gd name="T67" fmla="*/ 338997 h 770"/>
                <a:gd name="T68" fmla="*/ 1395413 w 903"/>
                <a:gd name="T69" fmla="*/ 270357 h 770"/>
                <a:gd name="T70" fmla="*/ 1423988 w 903"/>
                <a:gd name="T71" fmla="*/ 211523 h 770"/>
                <a:gd name="T72" fmla="*/ 1414463 w 903"/>
                <a:gd name="T73" fmla="*/ 169499 h 770"/>
                <a:gd name="T74" fmla="*/ 1314450 w 903"/>
                <a:gd name="T75" fmla="*/ 182106 h 770"/>
                <a:gd name="T76" fmla="*/ 1147763 w 903"/>
                <a:gd name="T77" fmla="*/ 68640 h 770"/>
                <a:gd name="T78" fmla="*/ 1017588 w 903"/>
                <a:gd name="T79" fmla="*/ 0 h 770"/>
                <a:gd name="T80" fmla="*/ 984250 w 903"/>
                <a:gd name="T81" fmla="*/ 53231 h 770"/>
                <a:gd name="T82" fmla="*/ 990600 w 903"/>
                <a:gd name="T83" fmla="*/ 102260 h 770"/>
                <a:gd name="T84" fmla="*/ 939800 w 903"/>
                <a:gd name="T85" fmla="*/ 123272 h 770"/>
                <a:gd name="T86" fmla="*/ 1000125 w 903"/>
                <a:gd name="T87" fmla="*/ 184908 h 770"/>
                <a:gd name="T88" fmla="*/ 1046163 w 903"/>
                <a:gd name="T89" fmla="*/ 203118 h 770"/>
                <a:gd name="T90" fmla="*/ 1004888 w 903"/>
                <a:gd name="T91" fmla="*/ 239539 h 770"/>
                <a:gd name="T92" fmla="*/ 920750 w 903"/>
                <a:gd name="T93" fmla="*/ 319386 h 770"/>
                <a:gd name="T94" fmla="*/ 785813 w 903"/>
                <a:gd name="T95" fmla="*/ 389427 h 770"/>
                <a:gd name="T96" fmla="*/ 530225 w 903"/>
                <a:gd name="T97" fmla="*/ 338997 h 770"/>
                <a:gd name="T98" fmla="*/ 379413 w 903"/>
                <a:gd name="T99" fmla="*/ 273159 h 770"/>
                <a:gd name="T100" fmla="*/ 360363 w 903"/>
                <a:gd name="T101" fmla="*/ 243742 h 770"/>
                <a:gd name="T102" fmla="*/ 298450 w 903"/>
                <a:gd name="T103" fmla="*/ 189110 h 770"/>
                <a:gd name="T104" fmla="*/ 192088 w 903"/>
                <a:gd name="T105" fmla="*/ 175102 h 770"/>
                <a:gd name="T106" fmla="*/ 184150 w 903"/>
                <a:gd name="T107" fmla="*/ 217126 h 770"/>
                <a:gd name="T108" fmla="*/ 152400 w 903"/>
                <a:gd name="T109" fmla="*/ 261953 h 770"/>
                <a:gd name="T110" fmla="*/ 119063 w 903"/>
                <a:gd name="T111" fmla="*/ 302576 h 770"/>
                <a:gd name="T112" fmla="*/ 130175 w 903"/>
                <a:gd name="T113" fmla="*/ 367014 h 770"/>
                <a:gd name="T114" fmla="*/ 61913 w 903"/>
                <a:gd name="T115" fmla="*/ 409038 h 770"/>
                <a:gd name="T116" fmla="*/ 0 w 903"/>
                <a:gd name="T117" fmla="*/ 442658 h 770"/>
                <a:gd name="T118" fmla="*/ 44450 w 903"/>
                <a:gd name="T119" fmla="*/ 508496 h 7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03"/>
                <a:gd name="T181" fmla="*/ 0 h 770"/>
                <a:gd name="T182" fmla="*/ 903 w 903"/>
                <a:gd name="T183" fmla="*/ 770 h 77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03" h="770">
                  <a:moveTo>
                    <a:pt x="29" y="369"/>
                  </a:moveTo>
                  <a:lnTo>
                    <a:pt x="39" y="383"/>
                  </a:lnTo>
                  <a:lnTo>
                    <a:pt x="46" y="394"/>
                  </a:lnTo>
                  <a:lnTo>
                    <a:pt x="54" y="402"/>
                  </a:lnTo>
                  <a:lnTo>
                    <a:pt x="60" y="409"/>
                  </a:lnTo>
                  <a:lnTo>
                    <a:pt x="67" y="415"/>
                  </a:lnTo>
                  <a:lnTo>
                    <a:pt x="75" y="418"/>
                  </a:lnTo>
                  <a:lnTo>
                    <a:pt x="82" y="419"/>
                  </a:lnTo>
                  <a:lnTo>
                    <a:pt x="89" y="419"/>
                  </a:lnTo>
                  <a:lnTo>
                    <a:pt x="110" y="414"/>
                  </a:lnTo>
                  <a:lnTo>
                    <a:pt x="113" y="416"/>
                  </a:lnTo>
                  <a:lnTo>
                    <a:pt x="116" y="419"/>
                  </a:lnTo>
                  <a:lnTo>
                    <a:pt x="119" y="423"/>
                  </a:lnTo>
                  <a:lnTo>
                    <a:pt x="121" y="427"/>
                  </a:lnTo>
                  <a:lnTo>
                    <a:pt x="123" y="432"/>
                  </a:lnTo>
                  <a:lnTo>
                    <a:pt x="126" y="437"/>
                  </a:lnTo>
                  <a:lnTo>
                    <a:pt x="127" y="441"/>
                  </a:lnTo>
                  <a:lnTo>
                    <a:pt x="128" y="447"/>
                  </a:lnTo>
                  <a:lnTo>
                    <a:pt x="127" y="448"/>
                  </a:lnTo>
                  <a:lnTo>
                    <a:pt x="126" y="450"/>
                  </a:lnTo>
                  <a:lnTo>
                    <a:pt x="125" y="453"/>
                  </a:lnTo>
                  <a:lnTo>
                    <a:pt x="123" y="454"/>
                  </a:lnTo>
                  <a:lnTo>
                    <a:pt x="121" y="457"/>
                  </a:lnTo>
                  <a:lnTo>
                    <a:pt x="120" y="458"/>
                  </a:lnTo>
                  <a:lnTo>
                    <a:pt x="117" y="458"/>
                  </a:lnTo>
                  <a:lnTo>
                    <a:pt x="120" y="462"/>
                  </a:lnTo>
                  <a:lnTo>
                    <a:pt x="122" y="465"/>
                  </a:lnTo>
                  <a:lnTo>
                    <a:pt x="123" y="468"/>
                  </a:lnTo>
                  <a:lnTo>
                    <a:pt x="126" y="472"/>
                  </a:lnTo>
                  <a:lnTo>
                    <a:pt x="127" y="476"/>
                  </a:lnTo>
                  <a:lnTo>
                    <a:pt x="128" y="480"/>
                  </a:lnTo>
                  <a:lnTo>
                    <a:pt x="129" y="485"/>
                  </a:lnTo>
                  <a:lnTo>
                    <a:pt x="129" y="489"/>
                  </a:lnTo>
                  <a:lnTo>
                    <a:pt x="115" y="489"/>
                  </a:lnTo>
                  <a:lnTo>
                    <a:pt x="115" y="499"/>
                  </a:lnTo>
                  <a:lnTo>
                    <a:pt x="116" y="504"/>
                  </a:lnTo>
                  <a:lnTo>
                    <a:pt x="119" y="508"/>
                  </a:lnTo>
                  <a:lnTo>
                    <a:pt x="121" y="512"/>
                  </a:lnTo>
                  <a:lnTo>
                    <a:pt x="125" y="515"/>
                  </a:lnTo>
                  <a:lnTo>
                    <a:pt x="130" y="521"/>
                  </a:lnTo>
                  <a:lnTo>
                    <a:pt x="138" y="524"/>
                  </a:lnTo>
                  <a:lnTo>
                    <a:pt x="145" y="528"/>
                  </a:lnTo>
                  <a:lnTo>
                    <a:pt x="151" y="532"/>
                  </a:lnTo>
                  <a:lnTo>
                    <a:pt x="157" y="536"/>
                  </a:lnTo>
                  <a:lnTo>
                    <a:pt x="161" y="543"/>
                  </a:lnTo>
                  <a:lnTo>
                    <a:pt x="188" y="546"/>
                  </a:lnTo>
                  <a:lnTo>
                    <a:pt x="190" y="549"/>
                  </a:lnTo>
                  <a:lnTo>
                    <a:pt x="192" y="550"/>
                  </a:lnTo>
                  <a:lnTo>
                    <a:pt x="196" y="551"/>
                  </a:lnTo>
                  <a:lnTo>
                    <a:pt x="198" y="553"/>
                  </a:lnTo>
                  <a:lnTo>
                    <a:pt x="202" y="556"/>
                  </a:lnTo>
                  <a:lnTo>
                    <a:pt x="205" y="557"/>
                  </a:lnTo>
                  <a:lnTo>
                    <a:pt x="208" y="558"/>
                  </a:lnTo>
                  <a:lnTo>
                    <a:pt x="209" y="558"/>
                  </a:lnTo>
                  <a:lnTo>
                    <a:pt x="220" y="567"/>
                  </a:lnTo>
                  <a:lnTo>
                    <a:pt x="230" y="575"/>
                  </a:lnTo>
                  <a:lnTo>
                    <a:pt x="240" y="583"/>
                  </a:lnTo>
                  <a:lnTo>
                    <a:pt x="249" y="590"/>
                  </a:lnTo>
                  <a:lnTo>
                    <a:pt x="259" y="594"/>
                  </a:lnTo>
                  <a:lnTo>
                    <a:pt x="271" y="598"/>
                  </a:lnTo>
                  <a:lnTo>
                    <a:pt x="284" y="601"/>
                  </a:lnTo>
                  <a:lnTo>
                    <a:pt x="299" y="603"/>
                  </a:lnTo>
                  <a:lnTo>
                    <a:pt x="302" y="593"/>
                  </a:lnTo>
                  <a:lnTo>
                    <a:pt x="312" y="593"/>
                  </a:lnTo>
                  <a:lnTo>
                    <a:pt x="312" y="594"/>
                  </a:lnTo>
                  <a:lnTo>
                    <a:pt x="312" y="596"/>
                  </a:lnTo>
                  <a:lnTo>
                    <a:pt x="314" y="597"/>
                  </a:lnTo>
                  <a:lnTo>
                    <a:pt x="314" y="598"/>
                  </a:lnTo>
                  <a:lnTo>
                    <a:pt x="315" y="600"/>
                  </a:lnTo>
                  <a:lnTo>
                    <a:pt x="315" y="601"/>
                  </a:lnTo>
                  <a:lnTo>
                    <a:pt x="316" y="603"/>
                  </a:lnTo>
                  <a:lnTo>
                    <a:pt x="316" y="605"/>
                  </a:lnTo>
                  <a:lnTo>
                    <a:pt x="320" y="603"/>
                  </a:lnTo>
                  <a:lnTo>
                    <a:pt x="322" y="601"/>
                  </a:lnTo>
                  <a:lnTo>
                    <a:pt x="324" y="597"/>
                  </a:lnTo>
                  <a:lnTo>
                    <a:pt x="325" y="594"/>
                  </a:lnTo>
                  <a:lnTo>
                    <a:pt x="327" y="590"/>
                  </a:lnTo>
                  <a:lnTo>
                    <a:pt x="328" y="587"/>
                  </a:lnTo>
                  <a:lnTo>
                    <a:pt x="330" y="586"/>
                  </a:lnTo>
                  <a:lnTo>
                    <a:pt x="334" y="585"/>
                  </a:lnTo>
                  <a:lnTo>
                    <a:pt x="336" y="587"/>
                  </a:lnTo>
                  <a:lnTo>
                    <a:pt x="340" y="590"/>
                  </a:lnTo>
                  <a:lnTo>
                    <a:pt x="345" y="594"/>
                  </a:lnTo>
                  <a:lnTo>
                    <a:pt x="350" y="596"/>
                  </a:lnTo>
                  <a:lnTo>
                    <a:pt x="355" y="598"/>
                  </a:lnTo>
                  <a:lnTo>
                    <a:pt x="361" y="601"/>
                  </a:lnTo>
                  <a:lnTo>
                    <a:pt x="366" y="601"/>
                  </a:lnTo>
                  <a:lnTo>
                    <a:pt x="370" y="603"/>
                  </a:lnTo>
                  <a:lnTo>
                    <a:pt x="375" y="594"/>
                  </a:lnTo>
                  <a:lnTo>
                    <a:pt x="381" y="587"/>
                  </a:lnTo>
                  <a:lnTo>
                    <a:pt x="389" y="582"/>
                  </a:lnTo>
                  <a:lnTo>
                    <a:pt x="396" y="575"/>
                  </a:lnTo>
                  <a:lnTo>
                    <a:pt x="404" y="571"/>
                  </a:lnTo>
                  <a:lnTo>
                    <a:pt x="411" y="568"/>
                  </a:lnTo>
                  <a:lnTo>
                    <a:pt x="421" y="564"/>
                  </a:lnTo>
                  <a:lnTo>
                    <a:pt x="430" y="561"/>
                  </a:lnTo>
                  <a:lnTo>
                    <a:pt x="431" y="564"/>
                  </a:lnTo>
                  <a:lnTo>
                    <a:pt x="434" y="568"/>
                  </a:lnTo>
                  <a:lnTo>
                    <a:pt x="437" y="572"/>
                  </a:lnTo>
                  <a:lnTo>
                    <a:pt x="442" y="578"/>
                  </a:lnTo>
                  <a:lnTo>
                    <a:pt x="447" y="582"/>
                  </a:lnTo>
                  <a:lnTo>
                    <a:pt x="452" y="585"/>
                  </a:lnTo>
                  <a:lnTo>
                    <a:pt x="456" y="586"/>
                  </a:lnTo>
                  <a:lnTo>
                    <a:pt x="460" y="585"/>
                  </a:lnTo>
                  <a:lnTo>
                    <a:pt x="462" y="587"/>
                  </a:lnTo>
                  <a:lnTo>
                    <a:pt x="466" y="591"/>
                  </a:lnTo>
                  <a:lnTo>
                    <a:pt x="468" y="594"/>
                  </a:lnTo>
                  <a:lnTo>
                    <a:pt x="471" y="597"/>
                  </a:lnTo>
                  <a:lnTo>
                    <a:pt x="473" y="600"/>
                  </a:lnTo>
                  <a:lnTo>
                    <a:pt x="477" y="603"/>
                  </a:lnTo>
                  <a:lnTo>
                    <a:pt x="479" y="604"/>
                  </a:lnTo>
                  <a:lnTo>
                    <a:pt x="483" y="605"/>
                  </a:lnTo>
                  <a:lnTo>
                    <a:pt x="484" y="610"/>
                  </a:lnTo>
                  <a:lnTo>
                    <a:pt x="485" y="614"/>
                  </a:lnTo>
                  <a:lnTo>
                    <a:pt x="486" y="618"/>
                  </a:lnTo>
                  <a:lnTo>
                    <a:pt x="487" y="622"/>
                  </a:lnTo>
                  <a:lnTo>
                    <a:pt x="489" y="628"/>
                  </a:lnTo>
                  <a:lnTo>
                    <a:pt x="489" y="632"/>
                  </a:lnTo>
                  <a:lnTo>
                    <a:pt x="490" y="637"/>
                  </a:lnTo>
                  <a:lnTo>
                    <a:pt x="490" y="642"/>
                  </a:lnTo>
                  <a:lnTo>
                    <a:pt x="489" y="647"/>
                  </a:lnTo>
                  <a:lnTo>
                    <a:pt x="487" y="651"/>
                  </a:lnTo>
                  <a:lnTo>
                    <a:pt x="485" y="656"/>
                  </a:lnTo>
                  <a:lnTo>
                    <a:pt x="483" y="660"/>
                  </a:lnTo>
                  <a:lnTo>
                    <a:pt x="480" y="664"/>
                  </a:lnTo>
                  <a:lnTo>
                    <a:pt x="479" y="668"/>
                  </a:lnTo>
                  <a:lnTo>
                    <a:pt x="478" y="672"/>
                  </a:lnTo>
                  <a:lnTo>
                    <a:pt x="477" y="678"/>
                  </a:lnTo>
                  <a:lnTo>
                    <a:pt x="478" y="681"/>
                  </a:lnTo>
                  <a:lnTo>
                    <a:pt x="479" y="683"/>
                  </a:lnTo>
                  <a:lnTo>
                    <a:pt x="481" y="685"/>
                  </a:lnTo>
                  <a:lnTo>
                    <a:pt x="484" y="686"/>
                  </a:lnTo>
                  <a:lnTo>
                    <a:pt x="487" y="688"/>
                  </a:lnTo>
                  <a:lnTo>
                    <a:pt x="490" y="688"/>
                  </a:lnTo>
                  <a:lnTo>
                    <a:pt x="493" y="689"/>
                  </a:lnTo>
                  <a:lnTo>
                    <a:pt x="496" y="690"/>
                  </a:lnTo>
                  <a:lnTo>
                    <a:pt x="498" y="693"/>
                  </a:lnTo>
                  <a:lnTo>
                    <a:pt x="499" y="696"/>
                  </a:lnTo>
                  <a:lnTo>
                    <a:pt x="500" y="699"/>
                  </a:lnTo>
                  <a:lnTo>
                    <a:pt x="502" y="702"/>
                  </a:lnTo>
                  <a:lnTo>
                    <a:pt x="503" y="704"/>
                  </a:lnTo>
                  <a:lnTo>
                    <a:pt x="504" y="707"/>
                  </a:lnTo>
                  <a:lnTo>
                    <a:pt x="505" y="710"/>
                  </a:lnTo>
                  <a:lnTo>
                    <a:pt x="506" y="713"/>
                  </a:lnTo>
                  <a:lnTo>
                    <a:pt x="509" y="717"/>
                  </a:lnTo>
                  <a:lnTo>
                    <a:pt x="511" y="722"/>
                  </a:lnTo>
                  <a:lnTo>
                    <a:pt x="514" y="728"/>
                  </a:lnTo>
                  <a:lnTo>
                    <a:pt x="516" y="734"/>
                  </a:lnTo>
                  <a:lnTo>
                    <a:pt x="520" y="738"/>
                  </a:lnTo>
                  <a:lnTo>
                    <a:pt x="523" y="742"/>
                  </a:lnTo>
                  <a:lnTo>
                    <a:pt x="528" y="743"/>
                  </a:lnTo>
                  <a:lnTo>
                    <a:pt x="533" y="745"/>
                  </a:lnTo>
                  <a:lnTo>
                    <a:pt x="534" y="745"/>
                  </a:lnTo>
                  <a:lnTo>
                    <a:pt x="535" y="745"/>
                  </a:lnTo>
                  <a:lnTo>
                    <a:pt x="536" y="745"/>
                  </a:lnTo>
                  <a:lnTo>
                    <a:pt x="537" y="745"/>
                  </a:lnTo>
                  <a:lnTo>
                    <a:pt x="540" y="745"/>
                  </a:lnTo>
                  <a:lnTo>
                    <a:pt x="541" y="745"/>
                  </a:lnTo>
                  <a:lnTo>
                    <a:pt x="542" y="745"/>
                  </a:lnTo>
                  <a:lnTo>
                    <a:pt x="543" y="745"/>
                  </a:lnTo>
                  <a:lnTo>
                    <a:pt x="546" y="743"/>
                  </a:lnTo>
                  <a:lnTo>
                    <a:pt x="547" y="741"/>
                  </a:lnTo>
                  <a:lnTo>
                    <a:pt x="549" y="738"/>
                  </a:lnTo>
                  <a:lnTo>
                    <a:pt x="552" y="735"/>
                  </a:lnTo>
                  <a:lnTo>
                    <a:pt x="554" y="732"/>
                  </a:lnTo>
                  <a:lnTo>
                    <a:pt x="556" y="729"/>
                  </a:lnTo>
                  <a:lnTo>
                    <a:pt x="559" y="727"/>
                  </a:lnTo>
                  <a:lnTo>
                    <a:pt x="562" y="725"/>
                  </a:lnTo>
                  <a:lnTo>
                    <a:pt x="568" y="720"/>
                  </a:lnTo>
                  <a:lnTo>
                    <a:pt x="575" y="715"/>
                  </a:lnTo>
                  <a:lnTo>
                    <a:pt x="581" y="713"/>
                  </a:lnTo>
                  <a:lnTo>
                    <a:pt x="589" y="711"/>
                  </a:lnTo>
                  <a:lnTo>
                    <a:pt x="596" y="710"/>
                  </a:lnTo>
                  <a:lnTo>
                    <a:pt x="602" y="709"/>
                  </a:lnTo>
                  <a:lnTo>
                    <a:pt x="606" y="706"/>
                  </a:lnTo>
                  <a:lnTo>
                    <a:pt x="609" y="703"/>
                  </a:lnTo>
                  <a:lnTo>
                    <a:pt x="612" y="706"/>
                  </a:lnTo>
                  <a:lnTo>
                    <a:pt x="615" y="709"/>
                  </a:lnTo>
                  <a:lnTo>
                    <a:pt x="618" y="711"/>
                  </a:lnTo>
                  <a:lnTo>
                    <a:pt x="622" y="713"/>
                  </a:lnTo>
                  <a:lnTo>
                    <a:pt x="625" y="714"/>
                  </a:lnTo>
                  <a:lnTo>
                    <a:pt x="629" y="717"/>
                  </a:lnTo>
                  <a:lnTo>
                    <a:pt x="633" y="718"/>
                  </a:lnTo>
                  <a:lnTo>
                    <a:pt x="635" y="720"/>
                  </a:lnTo>
                  <a:lnTo>
                    <a:pt x="637" y="722"/>
                  </a:lnTo>
                  <a:lnTo>
                    <a:pt x="641" y="727"/>
                  </a:lnTo>
                  <a:lnTo>
                    <a:pt x="643" y="729"/>
                  </a:lnTo>
                  <a:lnTo>
                    <a:pt x="647" y="734"/>
                  </a:lnTo>
                  <a:lnTo>
                    <a:pt x="650" y="736"/>
                  </a:lnTo>
                  <a:lnTo>
                    <a:pt x="653" y="739"/>
                  </a:lnTo>
                  <a:lnTo>
                    <a:pt x="656" y="742"/>
                  </a:lnTo>
                  <a:lnTo>
                    <a:pt x="660" y="745"/>
                  </a:lnTo>
                  <a:lnTo>
                    <a:pt x="690" y="745"/>
                  </a:lnTo>
                  <a:lnTo>
                    <a:pt x="690" y="746"/>
                  </a:lnTo>
                  <a:lnTo>
                    <a:pt x="688" y="748"/>
                  </a:lnTo>
                  <a:lnTo>
                    <a:pt x="688" y="750"/>
                  </a:lnTo>
                  <a:lnTo>
                    <a:pt x="687" y="752"/>
                  </a:lnTo>
                  <a:lnTo>
                    <a:pt x="686" y="753"/>
                  </a:lnTo>
                  <a:lnTo>
                    <a:pt x="686" y="754"/>
                  </a:lnTo>
                  <a:lnTo>
                    <a:pt x="685" y="756"/>
                  </a:lnTo>
                  <a:lnTo>
                    <a:pt x="685" y="757"/>
                  </a:lnTo>
                  <a:lnTo>
                    <a:pt x="685" y="759"/>
                  </a:lnTo>
                  <a:lnTo>
                    <a:pt x="686" y="760"/>
                  </a:lnTo>
                  <a:lnTo>
                    <a:pt x="687" y="761"/>
                  </a:lnTo>
                  <a:lnTo>
                    <a:pt x="688" y="763"/>
                  </a:lnTo>
                  <a:lnTo>
                    <a:pt x="691" y="766"/>
                  </a:lnTo>
                  <a:lnTo>
                    <a:pt x="692" y="767"/>
                  </a:lnTo>
                  <a:lnTo>
                    <a:pt x="694" y="768"/>
                  </a:lnTo>
                  <a:lnTo>
                    <a:pt x="695" y="770"/>
                  </a:lnTo>
                  <a:lnTo>
                    <a:pt x="695" y="768"/>
                  </a:lnTo>
                  <a:lnTo>
                    <a:pt x="695" y="767"/>
                  </a:lnTo>
                  <a:lnTo>
                    <a:pt x="695" y="766"/>
                  </a:lnTo>
                  <a:lnTo>
                    <a:pt x="695" y="764"/>
                  </a:lnTo>
                  <a:lnTo>
                    <a:pt x="695" y="763"/>
                  </a:lnTo>
                  <a:lnTo>
                    <a:pt x="695" y="761"/>
                  </a:lnTo>
                  <a:lnTo>
                    <a:pt x="695" y="760"/>
                  </a:lnTo>
                  <a:lnTo>
                    <a:pt x="697" y="759"/>
                  </a:lnTo>
                  <a:lnTo>
                    <a:pt x="699" y="756"/>
                  </a:lnTo>
                  <a:lnTo>
                    <a:pt x="701" y="754"/>
                  </a:lnTo>
                  <a:lnTo>
                    <a:pt x="704" y="752"/>
                  </a:lnTo>
                  <a:lnTo>
                    <a:pt x="706" y="749"/>
                  </a:lnTo>
                  <a:lnTo>
                    <a:pt x="710" y="746"/>
                  </a:lnTo>
                  <a:lnTo>
                    <a:pt x="712" y="745"/>
                  </a:lnTo>
                  <a:lnTo>
                    <a:pt x="715" y="745"/>
                  </a:lnTo>
                  <a:lnTo>
                    <a:pt x="720" y="743"/>
                  </a:lnTo>
                  <a:lnTo>
                    <a:pt x="725" y="741"/>
                  </a:lnTo>
                  <a:lnTo>
                    <a:pt x="729" y="736"/>
                  </a:lnTo>
                  <a:lnTo>
                    <a:pt x="734" y="731"/>
                  </a:lnTo>
                  <a:lnTo>
                    <a:pt x="737" y="725"/>
                  </a:lnTo>
                  <a:lnTo>
                    <a:pt x="741" y="720"/>
                  </a:lnTo>
                  <a:lnTo>
                    <a:pt x="745" y="714"/>
                  </a:lnTo>
                  <a:lnTo>
                    <a:pt x="751" y="710"/>
                  </a:lnTo>
                  <a:lnTo>
                    <a:pt x="751" y="711"/>
                  </a:lnTo>
                  <a:lnTo>
                    <a:pt x="751" y="713"/>
                  </a:lnTo>
                  <a:lnTo>
                    <a:pt x="753" y="714"/>
                  </a:lnTo>
                  <a:lnTo>
                    <a:pt x="754" y="717"/>
                  </a:lnTo>
                  <a:lnTo>
                    <a:pt x="754" y="718"/>
                  </a:lnTo>
                  <a:lnTo>
                    <a:pt x="755" y="720"/>
                  </a:lnTo>
                  <a:lnTo>
                    <a:pt x="755" y="722"/>
                  </a:lnTo>
                  <a:lnTo>
                    <a:pt x="755" y="725"/>
                  </a:lnTo>
                  <a:lnTo>
                    <a:pt x="756" y="722"/>
                  </a:lnTo>
                  <a:lnTo>
                    <a:pt x="757" y="721"/>
                  </a:lnTo>
                  <a:lnTo>
                    <a:pt x="760" y="720"/>
                  </a:lnTo>
                  <a:lnTo>
                    <a:pt x="761" y="720"/>
                  </a:lnTo>
                  <a:lnTo>
                    <a:pt x="763" y="721"/>
                  </a:lnTo>
                  <a:lnTo>
                    <a:pt x="765" y="721"/>
                  </a:lnTo>
                  <a:lnTo>
                    <a:pt x="767" y="722"/>
                  </a:lnTo>
                  <a:lnTo>
                    <a:pt x="768" y="725"/>
                  </a:lnTo>
                  <a:lnTo>
                    <a:pt x="768" y="720"/>
                  </a:lnTo>
                  <a:lnTo>
                    <a:pt x="769" y="715"/>
                  </a:lnTo>
                  <a:lnTo>
                    <a:pt x="772" y="713"/>
                  </a:lnTo>
                  <a:lnTo>
                    <a:pt x="775" y="711"/>
                  </a:lnTo>
                  <a:lnTo>
                    <a:pt x="780" y="710"/>
                  </a:lnTo>
                  <a:lnTo>
                    <a:pt x="785" y="710"/>
                  </a:lnTo>
                  <a:lnTo>
                    <a:pt x="791" y="709"/>
                  </a:lnTo>
                  <a:lnTo>
                    <a:pt x="795" y="707"/>
                  </a:lnTo>
                  <a:lnTo>
                    <a:pt x="800" y="706"/>
                  </a:lnTo>
                  <a:lnTo>
                    <a:pt x="804" y="702"/>
                  </a:lnTo>
                  <a:lnTo>
                    <a:pt x="807" y="696"/>
                  </a:lnTo>
                  <a:lnTo>
                    <a:pt x="811" y="689"/>
                  </a:lnTo>
                  <a:lnTo>
                    <a:pt x="815" y="683"/>
                  </a:lnTo>
                  <a:lnTo>
                    <a:pt x="818" y="678"/>
                  </a:lnTo>
                  <a:lnTo>
                    <a:pt x="824" y="672"/>
                  </a:lnTo>
                  <a:lnTo>
                    <a:pt x="830" y="669"/>
                  </a:lnTo>
                  <a:lnTo>
                    <a:pt x="830" y="667"/>
                  </a:lnTo>
                  <a:lnTo>
                    <a:pt x="831" y="663"/>
                  </a:lnTo>
                  <a:lnTo>
                    <a:pt x="832" y="660"/>
                  </a:lnTo>
                  <a:lnTo>
                    <a:pt x="834" y="657"/>
                  </a:lnTo>
                  <a:lnTo>
                    <a:pt x="836" y="656"/>
                  </a:lnTo>
                  <a:lnTo>
                    <a:pt x="837" y="653"/>
                  </a:lnTo>
                  <a:lnTo>
                    <a:pt x="840" y="650"/>
                  </a:lnTo>
                  <a:lnTo>
                    <a:pt x="841" y="647"/>
                  </a:lnTo>
                  <a:lnTo>
                    <a:pt x="840" y="646"/>
                  </a:lnTo>
                  <a:lnTo>
                    <a:pt x="838" y="643"/>
                  </a:lnTo>
                  <a:lnTo>
                    <a:pt x="838" y="640"/>
                  </a:lnTo>
                  <a:lnTo>
                    <a:pt x="837" y="637"/>
                  </a:lnTo>
                  <a:lnTo>
                    <a:pt x="837" y="635"/>
                  </a:lnTo>
                  <a:lnTo>
                    <a:pt x="836" y="632"/>
                  </a:lnTo>
                  <a:lnTo>
                    <a:pt x="835" y="629"/>
                  </a:lnTo>
                  <a:lnTo>
                    <a:pt x="832" y="628"/>
                  </a:lnTo>
                  <a:lnTo>
                    <a:pt x="837" y="622"/>
                  </a:lnTo>
                  <a:lnTo>
                    <a:pt x="841" y="617"/>
                  </a:lnTo>
                  <a:lnTo>
                    <a:pt x="844" y="611"/>
                  </a:lnTo>
                  <a:lnTo>
                    <a:pt x="847" y="605"/>
                  </a:lnTo>
                  <a:lnTo>
                    <a:pt x="850" y="598"/>
                  </a:lnTo>
                  <a:lnTo>
                    <a:pt x="853" y="590"/>
                  </a:lnTo>
                  <a:lnTo>
                    <a:pt x="856" y="583"/>
                  </a:lnTo>
                  <a:lnTo>
                    <a:pt x="860" y="574"/>
                  </a:lnTo>
                  <a:lnTo>
                    <a:pt x="859" y="572"/>
                  </a:lnTo>
                  <a:lnTo>
                    <a:pt x="857" y="571"/>
                  </a:lnTo>
                  <a:lnTo>
                    <a:pt x="856" y="570"/>
                  </a:lnTo>
                  <a:lnTo>
                    <a:pt x="855" y="567"/>
                  </a:lnTo>
                  <a:lnTo>
                    <a:pt x="855" y="565"/>
                  </a:lnTo>
                  <a:lnTo>
                    <a:pt x="854" y="563"/>
                  </a:lnTo>
                  <a:lnTo>
                    <a:pt x="854" y="561"/>
                  </a:lnTo>
                  <a:lnTo>
                    <a:pt x="854" y="558"/>
                  </a:lnTo>
                  <a:lnTo>
                    <a:pt x="856" y="554"/>
                  </a:lnTo>
                  <a:lnTo>
                    <a:pt x="856" y="553"/>
                  </a:lnTo>
                  <a:lnTo>
                    <a:pt x="856" y="551"/>
                  </a:lnTo>
                  <a:lnTo>
                    <a:pt x="857" y="551"/>
                  </a:lnTo>
                  <a:lnTo>
                    <a:pt x="859" y="550"/>
                  </a:lnTo>
                  <a:lnTo>
                    <a:pt x="860" y="549"/>
                  </a:lnTo>
                  <a:lnTo>
                    <a:pt x="861" y="547"/>
                  </a:lnTo>
                  <a:lnTo>
                    <a:pt x="862" y="546"/>
                  </a:lnTo>
                  <a:lnTo>
                    <a:pt x="862" y="539"/>
                  </a:lnTo>
                  <a:lnTo>
                    <a:pt x="857" y="540"/>
                  </a:lnTo>
                  <a:lnTo>
                    <a:pt x="853" y="542"/>
                  </a:lnTo>
                  <a:lnTo>
                    <a:pt x="849" y="542"/>
                  </a:lnTo>
                  <a:lnTo>
                    <a:pt x="844" y="542"/>
                  </a:lnTo>
                  <a:lnTo>
                    <a:pt x="840" y="540"/>
                  </a:lnTo>
                  <a:lnTo>
                    <a:pt x="835" y="539"/>
                  </a:lnTo>
                  <a:lnTo>
                    <a:pt x="831" y="538"/>
                  </a:lnTo>
                  <a:lnTo>
                    <a:pt x="826" y="536"/>
                  </a:lnTo>
                  <a:lnTo>
                    <a:pt x="830" y="535"/>
                  </a:lnTo>
                  <a:lnTo>
                    <a:pt x="832" y="532"/>
                  </a:lnTo>
                  <a:lnTo>
                    <a:pt x="835" y="529"/>
                  </a:lnTo>
                  <a:lnTo>
                    <a:pt x="836" y="526"/>
                  </a:lnTo>
                  <a:lnTo>
                    <a:pt x="837" y="524"/>
                  </a:lnTo>
                  <a:lnTo>
                    <a:pt x="840" y="521"/>
                  </a:lnTo>
                  <a:lnTo>
                    <a:pt x="841" y="518"/>
                  </a:lnTo>
                  <a:lnTo>
                    <a:pt x="843" y="514"/>
                  </a:lnTo>
                  <a:lnTo>
                    <a:pt x="837" y="511"/>
                  </a:lnTo>
                  <a:lnTo>
                    <a:pt x="831" y="508"/>
                  </a:lnTo>
                  <a:lnTo>
                    <a:pt x="826" y="507"/>
                  </a:lnTo>
                  <a:lnTo>
                    <a:pt x="822" y="504"/>
                  </a:lnTo>
                  <a:lnTo>
                    <a:pt x="817" y="503"/>
                  </a:lnTo>
                  <a:lnTo>
                    <a:pt x="812" y="500"/>
                  </a:lnTo>
                  <a:lnTo>
                    <a:pt x="809" y="496"/>
                  </a:lnTo>
                  <a:lnTo>
                    <a:pt x="805" y="492"/>
                  </a:lnTo>
                  <a:lnTo>
                    <a:pt x="807" y="493"/>
                  </a:lnTo>
                  <a:lnTo>
                    <a:pt x="811" y="494"/>
                  </a:lnTo>
                  <a:lnTo>
                    <a:pt x="816" y="496"/>
                  </a:lnTo>
                  <a:lnTo>
                    <a:pt x="820" y="497"/>
                  </a:lnTo>
                  <a:lnTo>
                    <a:pt x="826" y="500"/>
                  </a:lnTo>
                  <a:lnTo>
                    <a:pt x="832" y="501"/>
                  </a:lnTo>
                  <a:lnTo>
                    <a:pt x="838" y="503"/>
                  </a:lnTo>
                  <a:lnTo>
                    <a:pt x="843" y="504"/>
                  </a:lnTo>
                  <a:lnTo>
                    <a:pt x="842" y="499"/>
                  </a:lnTo>
                  <a:lnTo>
                    <a:pt x="840" y="496"/>
                  </a:lnTo>
                  <a:lnTo>
                    <a:pt x="836" y="493"/>
                  </a:lnTo>
                  <a:lnTo>
                    <a:pt x="831" y="490"/>
                  </a:lnTo>
                  <a:lnTo>
                    <a:pt x="826" y="487"/>
                  </a:lnTo>
                  <a:lnTo>
                    <a:pt x="823" y="485"/>
                  </a:lnTo>
                  <a:lnTo>
                    <a:pt x="820" y="482"/>
                  </a:lnTo>
                  <a:lnTo>
                    <a:pt x="819" y="476"/>
                  </a:lnTo>
                  <a:lnTo>
                    <a:pt x="819" y="475"/>
                  </a:lnTo>
                  <a:lnTo>
                    <a:pt x="819" y="473"/>
                  </a:lnTo>
                  <a:lnTo>
                    <a:pt x="818" y="472"/>
                  </a:lnTo>
                  <a:lnTo>
                    <a:pt x="817" y="471"/>
                  </a:lnTo>
                  <a:lnTo>
                    <a:pt x="816" y="469"/>
                  </a:lnTo>
                  <a:lnTo>
                    <a:pt x="815" y="469"/>
                  </a:lnTo>
                  <a:lnTo>
                    <a:pt x="815" y="468"/>
                  </a:lnTo>
                  <a:lnTo>
                    <a:pt x="813" y="466"/>
                  </a:lnTo>
                  <a:lnTo>
                    <a:pt x="811" y="464"/>
                  </a:lnTo>
                  <a:lnTo>
                    <a:pt x="806" y="458"/>
                  </a:lnTo>
                  <a:lnTo>
                    <a:pt x="799" y="451"/>
                  </a:lnTo>
                  <a:lnTo>
                    <a:pt x="792" y="444"/>
                  </a:lnTo>
                  <a:lnTo>
                    <a:pt x="785" y="436"/>
                  </a:lnTo>
                  <a:lnTo>
                    <a:pt x="779" y="427"/>
                  </a:lnTo>
                  <a:lnTo>
                    <a:pt x="774" y="422"/>
                  </a:lnTo>
                  <a:lnTo>
                    <a:pt x="773" y="419"/>
                  </a:lnTo>
                  <a:lnTo>
                    <a:pt x="773" y="418"/>
                  </a:lnTo>
                  <a:lnTo>
                    <a:pt x="773" y="416"/>
                  </a:lnTo>
                  <a:lnTo>
                    <a:pt x="774" y="415"/>
                  </a:lnTo>
                  <a:lnTo>
                    <a:pt x="775" y="415"/>
                  </a:lnTo>
                  <a:lnTo>
                    <a:pt x="776" y="414"/>
                  </a:lnTo>
                  <a:lnTo>
                    <a:pt x="778" y="412"/>
                  </a:lnTo>
                  <a:lnTo>
                    <a:pt x="778" y="409"/>
                  </a:lnTo>
                  <a:lnTo>
                    <a:pt x="779" y="407"/>
                  </a:lnTo>
                  <a:lnTo>
                    <a:pt x="778" y="405"/>
                  </a:lnTo>
                  <a:lnTo>
                    <a:pt x="776" y="405"/>
                  </a:lnTo>
                  <a:lnTo>
                    <a:pt x="776" y="404"/>
                  </a:lnTo>
                  <a:lnTo>
                    <a:pt x="775" y="404"/>
                  </a:lnTo>
                  <a:lnTo>
                    <a:pt x="775" y="402"/>
                  </a:lnTo>
                  <a:lnTo>
                    <a:pt x="775" y="401"/>
                  </a:lnTo>
                  <a:lnTo>
                    <a:pt x="785" y="401"/>
                  </a:lnTo>
                  <a:lnTo>
                    <a:pt x="786" y="397"/>
                  </a:lnTo>
                  <a:lnTo>
                    <a:pt x="788" y="393"/>
                  </a:lnTo>
                  <a:lnTo>
                    <a:pt x="791" y="388"/>
                  </a:lnTo>
                  <a:lnTo>
                    <a:pt x="793" y="386"/>
                  </a:lnTo>
                  <a:lnTo>
                    <a:pt x="797" y="383"/>
                  </a:lnTo>
                  <a:lnTo>
                    <a:pt x="800" y="380"/>
                  </a:lnTo>
                  <a:lnTo>
                    <a:pt x="804" y="377"/>
                  </a:lnTo>
                  <a:lnTo>
                    <a:pt x="806" y="373"/>
                  </a:lnTo>
                  <a:lnTo>
                    <a:pt x="804" y="373"/>
                  </a:lnTo>
                  <a:lnTo>
                    <a:pt x="799" y="372"/>
                  </a:lnTo>
                  <a:lnTo>
                    <a:pt x="795" y="369"/>
                  </a:lnTo>
                  <a:lnTo>
                    <a:pt x="791" y="368"/>
                  </a:lnTo>
                  <a:lnTo>
                    <a:pt x="787" y="365"/>
                  </a:lnTo>
                  <a:lnTo>
                    <a:pt x="784" y="362"/>
                  </a:lnTo>
                  <a:lnTo>
                    <a:pt x="781" y="359"/>
                  </a:lnTo>
                  <a:lnTo>
                    <a:pt x="779" y="356"/>
                  </a:lnTo>
                  <a:lnTo>
                    <a:pt x="766" y="356"/>
                  </a:lnTo>
                  <a:lnTo>
                    <a:pt x="766" y="358"/>
                  </a:lnTo>
                  <a:lnTo>
                    <a:pt x="766" y="361"/>
                  </a:lnTo>
                  <a:lnTo>
                    <a:pt x="766" y="362"/>
                  </a:lnTo>
                  <a:lnTo>
                    <a:pt x="766" y="365"/>
                  </a:lnTo>
                  <a:lnTo>
                    <a:pt x="766" y="366"/>
                  </a:lnTo>
                  <a:lnTo>
                    <a:pt x="766" y="369"/>
                  </a:lnTo>
                  <a:lnTo>
                    <a:pt x="766" y="372"/>
                  </a:lnTo>
                  <a:lnTo>
                    <a:pt x="766" y="373"/>
                  </a:lnTo>
                  <a:lnTo>
                    <a:pt x="754" y="373"/>
                  </a:lnTo>
                  <a:lnTo>
                    <a:pt x="751" y="373"/>
                  </a:lnTo>
                  <a:lnTo>
                    <a:pt x="750" y="370"/>
                  </a:lnTo>
                  <a:lnTo>
                    <a:pt x="750" y="369"/>
                  </a:lnTo>
                  <a:lnTo>
                    <a:pt x="749" y="366"/>
                  </a:lnTo>
                  <a:lnTo>
                    <a:pt x="748" y="363"/>
                  </a:lnTo>
                  <a:lnTo>
                    <a:pt x="748" y="361"/>
                  </a:lnTo>
                  <a:lnTo>
                    <a:pt x="747" y="358"/>
                  </a:lnTo>
                  <a:lnTo>
                    <a:pt x="744" y="356"/>
                  </a:lnTo>
                  <a:lnTo>
                    <a:pt x="742" y="354"/>
                  </a:lnTo>
                  <a:lnTo>
                    <a:pt x="737" y="352"/>
                  </a:lnTo>
                  <a:lnTo>
                    <a:pt x="732" y="351"/>
                  </a:lnTo>
                  <a:lnTo>
                    <a:pt x="726" y="349"/>
                  </a:lnTo>
                  <a:lnTo>
                    <a:pt x="720" y="347"/>
                  </a:lnTo>
                  <a:lnTo>
                    <a:pt x="716" y="344"/>
                  </a:lnTo>
                  <a:lnTo>
                    <a:pt x="713" y="341"/>
                  </a:lnTo>
                  <a:lnTo>
                    <a:pt x="712" y="340"/>
                  </a:lnTo>
                  <a:lnTo>
                    <a:pt x="711" y="337"/>
                  </a:lnTo>
                  <a:lnTo>
                    <a:pt x="711" y="334"/>
                  </a:lnTo>
                  <a:lnTo>
                    <a:pt x="711" y="331"/>
                  </a:lnTo>
                  <a:lnTo>
                    <a:pt x="712" y="330"/>
                  </a:lnTo>
                  <a:lnTo>
                    <a:pt x="713" y="329"/>
                  </a:lnTo>
                  <a:lnTo>
                    <a:pt x="716" y="327"/>
                  </a:lnTo>
                  <a:lnTo>
                    <a:pt x="718" y="326"/>
                  </a:lnTo>
                  <a:lnTo>
                    <a:pt x="720" y="324"/>
                  </a:lnTo>
                  <a:lnTo>
                    <a:pt x="723" y="324"/>
                  </a:lnTo>
                  <a:lnTo>
                    <a:pt x="725" y="324"/>
                  </a:lnTo>
                  <a:lnTo>
                    <a:pt x="726" y="323"/>
                  </a:lnTo>
                  <a:lnTo>
                    <a:pt x="728" y="322"/>
                  </a:lnTo>
                  <a:lnTo>
                    <a:pt x="730" y="320"/>
                  </a:lnTo>
                  <a:lnTo>
                    <a:pt x="731" y="319"/>
                  </a:lnTo>
                  <a:lnTo>
                    <a:pt x="734" y="317"/>
                  </a:lnTo>
                  <a:lnTo>
                    <a:pt x="735" y="316"/>
                  </a:lnTo>
                  <a:lnTo>
                    <a:pt x="736" y="315"/>
                  </a:lnTo>
                  <a:lnTo>
                    <a:pt x="736" y="313"/>
                  </a:lnTo>
                  <a:lnTo>
                    <a:pt x="737" y="312"/>
                  </a:lnTo>
                  <a:lnTo>
                    <a:pt x="738" y="310"/>
                  </a:lnTo>
                  <a:lnTo>
                    <a:pt x="741" y="309"/>
                  </a:lnTo>
                  <a:lnTo>
                    <a:pt x="742" y="306"/>
                  </a:lnTo>
                  <a:lnTo>
                    <a:pt x="744" y="305"/>
                  </a:lnTo>
                  <a:lnTo>
                    <a:pt x="745" y="302"/>
                  </a:lnTo>
                  <a:lnTo>
                    <a:pt x="747" y="299"/>
                  </a:lnTo>
                  <a:lnTo>
                    <a:pt x="747" y="296"/>
                  </a:lnTo>
                  <a:lnTo>
                    <a:pt x="748" y="295"/>
                  </a:lnTo>
                  <a:lnTo>
                    <a:pt x="750" y="294"/>
                  </a:lnTo>
                  <a:lnTo>
                    <a:pt x="751" y="292"/>
                  </a:lnTo>
                  <a:lnTo>
                    <a:pt x="751" y="289"/>
                  </a:lnTo>
                  <a:lnTo>
                    <a:pt x="753" y="288"/>
                  </a:lnTo>
                  <a:lnTo>
                    <a:pt x="754" y="285"/>
                  </a:lnTo>
                  <a:lnTo>
                    <a:pt x="755" y="284"/>
                  </a:lnTo>
                  <a:lnTo>
                    <a:pt x="759" y="284"/>
                  </a:lnTo>
                  <a:lnTo>
                    <a:pt x="761" y="285"/>
                  </a:lnTo>
                  <a:lnTo>
                    <a:pt x="763" y="285"/>
                  </a:lnTo>
                  <a:lnTo>
                    <a:pt x="765" y="287"/>
                  </a:lnTo>
                  <a:lnTo>
                    <a:pt x="767" y="289"/>
                  </a:lnTo>
                  <a:lnTo>
                    <a:pt x="768" y="291"/>
                  </a:lnTo>
                  <a:lnTo>
                    <a:pt x="770" y="294"/>
                  </a:lnTo>
                  <a:lnTo>
                    <a:pt x="773" y="296"/>
                  </a:lnTo>
                  <a:lnTo>
                    <a:pt x="772" y="298"/>
                  </a:lnTo>
                  <a:lnTo>
                    <a:pt x="770" y="298"/>
                  </a:lnTo>
                  <a:lnTo>
                    <a:pt x="770" y="299"/>
                  </a:lnTo>
                  <a:lnTo>
                    <a:pt x="769" y="301"/>
                  </a:lnTo>
                  <a:lnTo>
                    <a:pt x="768" y="302"/>
                  </a:lnTo>
                  <a:lnTo>
                    <a:pt x="767" y="303"/>
                  </a:lnTo>
                  <a:lnTo>
                    <a:pt x="766" y="303"/>
                  </a:lnTo>
                  <a:lnTo>
                    <a:pt x="765" y="303"/>
                  </a:lnTo>
                  <a:lnTo>
                    <a:pt x="765" y="306"/>
                  </a:lnTo>
                  <a:lnTo>
                    <a:pt x="766" y="309"/>
                  </a:lnTo>
                  <a:lnTo>
                    <a:pt x="767" y="310"/>
                  </a:lnTo>
                  <a:lnTo>
                    <a:pt x="768" y="313"/>
                  </a:lnTo>
                  <a:lnTo>
                    <a:pt x="770" y="315"/>
                  </a:lnTo>
                  <a:lnTo>
                    <a:pt x="772" y="316"/>
                  </a:lnTo>
                  <a:lnTo>
                    <a:pt x="773" y="316"/>
                  </a:lnTo>
                  <a:lnTo>
                    <a:pt x="775" y="316"/>
                  </a:lnTo>
                  <a:lnTo>
                    <a:pt x="775" y="324"/>
                  </a:lnTo>
                  <a:lnTo>
                    <a:pt x="774" y="324"/>
                  </a:lnTo>
                  <a:lnTo>
                    <a:pt x="774" y="326"/>
                  </a:lnTo>
                  <a:lnTo>
                    <a:pt x="774" y="327"/>
                  </a:lnTo>
                  <a:lnTo>
                    <a:pt x="775" y="329"/>
                  </a:lnTo>
                  <a:lnTo>
                    <a:pt x="775" y="330"/>
                  </a:lnTo>
                  <a:lnTo>
                    <a:pt x="775" y="331"/>
                  </a:lnTo>
                  <a:lnTo>
                    <a:pt x="775" y="333"/>
                  </a:lnTo>
                  <a:lnTo>
                    <a:pt x="775" y="334"/>
                  </a:lnTo>
                  <a:lnTo>
                    <a:pt x="784" y="323"/>
                  </a:lnTo>
                  <a:lnTo>
                    <a:pt x="792" y="316"/>
                  </a:lnTo>
                  <a:lnTo>
                    <a:pt x="798" y="310"/>
                  </a:lnTo>
                  <a:lnTo>
                    <a:pt x="803" y="306"/>
                  </a:lnTo>
                  <a:lnTo>
                    <a:pt x="807" y="305"/>
                  </a:lnTo>
                  <a:lnTo>
                    <a:pt x="811" y="305"/>
                  </a:lnTo>
                  <a:lnTo>
                    <a:pt x="815" y="305"/>
                  </a:lnTo>
                  <a:lnTo>
                    <a:pt x="819" y="306"/>
                  </a:lnTo>
                  <a:lnTo>
                    <a:pt x="822" y="301"/>
                  </a:lnTo>
                  <a:lnTo>
                    <a:pt x="825" y="296"/>
                  </a:lnTo>
                  <a:lnTo>
                    <a:pt x="829" y="292"/>
                  </a:lnTo>
                  <a:lnTo>
                    <a:pt x="832" y="289"/>
                  </a:lnTo>
                  <a:lnTo>
                    <a:pt x="836" y="287"/>
                  </a:lnTo>
                  <a:lnTo>
                    <a:pt x="840" y="283"/>
                  </a:lnTo>
                  <a:lnTo>
                    <a:pt x="842" y="278"/>
                  </a:lnTo>
                  <a:lnTo>
                    <a:pt x="843" y="274"/>
                  </a:lnTo>
                  <a:lnTo>
                    <a:pt x="848" y="273"/>
                  </a:lnTo>
                  <a:lnTo>
                    <a:pt x="853" y="273"/>
                  </a:lnTo>
                  <a:lnTo>
                    <a:pt x="856" y="271"/>
                  </a:lnTo>
                  <a:lnTo>
                    <a:pt x="860" y="269"/>
                  </a:lnTo>
                  <a:lnTo>
                    <a:pt x="866" y="263"/>
                  </a:lnTo>
                  <a:lnTo>
                    <a:pt x="870" y="257"/>
                  </a:lnTo>
                  <a:lnTo>
                    <a:pt x="875" y="252"/>
                  </a:lnTo>
                  <a:lnTo>
                    <a:pt x="880" y="246"/>
                  </a:lnTo>
                  <a:lnTo>
                    <a:pt x="882" y="245"/>
                  </a:lnTo>
                  <a:lnTo>
                    <a:pt x="886" y="242"/>
                  </a:lnTo>
                  <a:lnTo>
                    <a:pt x="890" y="242"/>
                  </a:lnTo>
                  <a:lnTo>
                    <a:pt x="894" y="241"/>
                  </a:lnTo>
                  <a:lnTo>
                    <a:pt x="893" y="234"/>
                  </a:lnTo>
                  <a:lnTo>
                    <a:pt x="891" y="228"/>
                  </a:lnTo>
                  <a:lnTo>
                    <a:pt x="888" y="224"/>
                  </a:lnTo>
                  <a:lnTo>
                    <a:pt x="885" y="220"/>
                  </a:lnTo>
                  <a:lnTo>
                    <a:pt x="881" y="216"/>
                  </a:lnTo>
                  <a:lnTo>
                    <a:pt x="878" y="211"/>
                  </a:lnTo>
                  <a:lnTo>
                    <a:pt x="876" y="206"/>
                  </a:lnTo>
                  <a:lnTo>
                    <a:pt x="875" y="199"/>
                  </a:lnTo>
                  <a:lnTo>
                    <a:pt x="875" y="198"/>
                  </a:lnTo>
                  <a:lnTo>
                    <a:pt x="875" y="196"/>
                  </a:lnTo>
                  <a:lnTo>
                    <a:pt x="876" y="195"/>
                  </a:lnTo>
                  <a:lnTo>
                    <a:pt x="878" y="195"/>
                  </a:lnTo>
                  <a:lnTo>
                    <a:pt x="879" y="193"/>
                  </a:lnTo>
                  <a:lnTo>
                    <a:pt x="880" y="191"/>
                  </a:lnTo>
                  <a:lnTo>
                    <a:pt x="881" y="191"/>
                  </a:lnTo>
                  <a:lnTo>
                    <a:pt x="884" y="191"/>
                  </a:lnTo>
                  <a:lnTo>
                    <a:pt x="886" y="191"/>
                  </a:lnTo>
                  <a:lnTo>
                    <a:pt x="888" y="191"/>
                  </a:lnTo>
                  <a:lnTo>
                    <a:pt x="891" y="191"/>
                  </a:lnTo>
                  <a:lnTo>
                    <a:pt x="893" y="191"/>
                  </a:lnTo>
                  <a:lnTo>
                    <a:pt x="897" y="191"/>
                  </a:lnTo>
                  <a:lnTo>
                    <a:pt x="900" y="191"/>
                  </a:lnTo>
                  <a:lnTo>
                    <a:pt x="903" y="191"/>
                  </a:lnTo>
                  <a:lnTo>
                    <a:pt x="903" y="160"/>
                  </a:lnTo>
                  <a:lnTo>
                    <a:pt x="901" y="159"/>
                  </a:lnTo>
                  <a:lnTo>
                    <a:pt x="900" y="156"/>
                  </a:lnTo>
                  <a:lnTo>
                    <a:pt x="898" y="153"/>
                  </a:lnTo>
                  <a:lnTo>
                    <a:pt x="897" y="151"/>
                  </a:lnTo>
                  <a:lnTo>
                    <a:pt x="895" y="148"/>
                  </a:lnTo>
                  <a:lnTo>
                    <a:pt x="895" y="145"/>
                  </a:lnTo>
                  <a:lnTo>
                    <a:pt x="894" y="141"/>
                  </a:lnTo>
                  <a:lnTo>
                    <a:pt x="894" y="138"/>
                  </a:lnTo>
                  <a:lnTo>
                    <a:pt x="894" y="137"/>
                  </a:lnTo>
                  <a:lnTo>
                    <a:pt x="894" y="135"/>
                  </a:lnTo>
                  <a:lnTo>
                    <a:pt x="894" y="134"/>
                  </a:lnTo>
                  <a:lnTo>
                    <a:pt x="894" y="132"/>
                  </a:lnTo>
                  <a:lnTo>
                    <a:pt x="894" y="130"/>
                  </a:lnTo>
                  <a:lnTo>
                    <a:pt x="894" y="128"/>
                  </a:lnTo>
                  <a:lnTo>
                    <a:pt x="894" y="125"/>
                  </a:lnTo>
                  <a:lnTo>
                    <a:pt x="894" y="123"/>
                  </a:lnTo>
                  <a:lnTo>
                    <a:pt x="893" y="123"/>
                  </a:lnTo>
                  <a:lnTo>
                    <a:pt x="892" y="123"/>
                  </a:lnTo>
                  <a:lnTo>
                    <a:pt x="891" y="121"/>
                  </a:lnTo>
                  <a:lnTo>
                    <a:pt x="890" y="120"/>
                  </a:lnTo>
                  <a:lnTo>
                    <a:pt x="888" y="120"/>
                  </a:lnTo>
                  <a:lnTo>
                    <a:pt x="887" y="118"/>
                  </a:lnTo>
                  <a:lnTo>
                    <a:pt x="886" y="118"/>
                  </a:lnTo>
                  <a:lnTo>
                    <a:pt x="884" y="117"/>
                  </a:lnTo>
                  <a:lnTo>
                    <a:pt x="878" y="118"/>
                  </a:lnTo>
                  <a:lnTo>
                    <a:pt x="873" y="120"/>
                  </a:lnTo>
                  <a:lnTo>
                    <a:pt x="868" y="123"/>
                  </a:lnTo>
                  <a:lnTo>
                    <a:pt x="863" y="127"/>
                  </a:lnTo>
                  <a:lnTo>
                    <a:pt x="859" y="130"/>
                  </a:lnTo>
                  <a:lnTo>
                    <a:pt x="854" y="132"/>
                  </a:lnTo>
                  <a:lnTo>
                    <a:pt x="849" y="135"/>
                  </a:lnTo>
                  <a:lnTo>
                    <a:pt x="843" y="135"/>
                  </a:lnTo>
                  <a:lnTo>
                    <a:pt x="835" y="134"/>
                  </a:lnTo>
                  <a:lnTo>
                    <a:pt x="828" y="130"/>
                  </a:lnTo>
                  <a:lnTo>
                    <a:pt x="820" y="124"/>
                  </a:lnTo>
                  <a:lnTo>
                    <a:pt x="813" y="117"/>
                  </a:lnTo>
                  <a:lnTo>
                    <a:pt x="806" y="109"/>
                  </a:lnTo>
                  <a:lnTo>
                    <a:pt x="799" y="102"/>
                  </a:lnTo>
                  <a:lnTo>
                    <a:pt x="792" y="95"/>
                  </a:lnTo>
                  <a:lnTo>
                    <a:pt x="784" y="91"/>
                  </a:lnTo>
                  <a:lnTo>
                    <a:pt x="775" y="88"/>
                  </a:lnTo>
                  <a:lnTo>
                    <a:pt x="767" y="85"/>
                  </a:lnTo>
                  <a:lnTo>
                    <a:pt x="759" y="82"/>
                  </a:lnTo>
                  <a:lnTo>
                    <a:pt x="751" y="78"/>
                  </a:lnTo>
                  <a:lnTo>
                    <a:pt x="744" y="73"/>
                  </a:lnTo>
                  <a:lnTo>
                    <a:pt x="738" y="67"/>
                  </a:lnTo>
                  <a:lnTo>
                    <a:pt x="735" y="60"/>
                  </a:lnTo>
                  <a:lnTo>
                    <a:pt x="732" y="50"/>
                  </a:lnTo>
                  <a:lnTo>
                    <a:pt x="723" y="49"/>
                  </a:lnTo>
                  <a:lnTo>
                    <a:pt x="717" y="46"/>
                  </a:lnTo>
                  <a:lnTo>
                    <a:pt x="711" y="40"/>
                  </a:lnTo>
                  <a:lnTo>
                    <a:pt x="706" y="35"/>
                  </a:lnTo>
                  <a:lnTo>
                    <a:pt x="701" y="28"/>
                  </a:lnTo>
                  <a:lnTo>
                    <a:pt x="695" y="22"/>
                  </a:lnTo>
                  <a:lnTo>
                    <a:pt x="690" y="17"/>
                  </a:lnTo>
                  <a:lnTo>
                    <a:pt x="682" y="13"/>
                  </a:lnTo>
                  <a:lnTo>
                    <a:pt x="678" y="11"/>
                  </a:lnTo>
                  <a:lnTo>
                    <a:pt x="672" y="10"/>
                  </a:lnTo>
                  <a:lnTo>
                    <a:pt x="667" y="8"/>
                  </a:lnTo>
                  <a:lnTo>
                    <a:pt x="664" y="7"/>
                  </a:lnTo>
                  <a:lnTo>
                    <a:pt x="659" y="6"/>
                  </a:lnTo>
                  <a:lnTo>
                    <a:pt x="654" y="4"/>
                  </a:lnTo>
                  <a:lnTo>
                    <a:pt x="648" y="3"/>
                  </a:lnTo>
                  <a:lnTo>
                    <a:pt x="641" y="0"/>
                  </a:lnTo>
                  <a:lnTo>
                    <a:pt x="603" y="8"/>
                  </a:lnTo>
                  <a:lnTo>
                    <a:pt x="604" y="10"/>
                  </a:lnTo>
                  <a:lnTo>
                    <a:pt x="604" y="11"/>
                  </a:lnTo>
                  <a:lnTo>
                    <a:pt x="603" y="13"/>
                  </a:lnTo>
                  <a:lnTo>
                    <a:pt x="603" y="14"/>
                  </a:lnTo>
                  <a:lnTo>
                    <a:pt x="603" y="15"/>
                  </a:lnTo>
                  <a:lnTo>
                    <a:pt x="604" y="18"/>
                  </a:lnTo>
                  <a:lnTo>
                    <a:pt x="605" y="21"/>
                  </a:lnTo>
                  <a:lnTo>
                    <a:pt x="608" y="22"/>
                  </a:lnTo>
                  <a:lnTo>
                    <a:pt x="611" y="24"/>
                  </a:lnTo>
                  <a:lnTo>
                    <a:pt x="615" y="27"/>
                  </a:lnTo>
                  <a:lnTo>
                    <a:pt x="617" y="28"/>
                  </a:lnTo>
                  <a:lnTo>
                    <a:pt x="620" y="31"/>
                  </a:lnTo>
                  <a:lnTo>
                    <a:pt x="620" y="35"/>
                  </a:lnTo>
                  <a:lnTo>
                    <a:pt x="620" y="38"/>
                  </a:lnTo>
                  <a:lnTo>
                    <a:pt x="620" y="40"/>
                  </a:lnTo>
                  <a:lnTo>
                    <a:pt x="618" y="43"/>
                  </a:lnTo>
                  <a:lnTo>
                    <a:pt x="618" y="46"/>
                  </a:lnTo>
                  <a:lnTo>
                    <a:pt x="617" y="49"/>
                  </a:lnTo>
                  <a:lnTo>
                    <a:pt x="616" y="52"/>
                  </a:lnTo>
                  <a:lnTo>
                    <a:pt x="616" y="54"/>
                  </a:lnTo>
                  <a:lnTo>
                    <a:pt x="616" y="57"/>
                  </a:lnTo>
                  <a:lnTo>
                    <a:pt x="616" y="60"/>
                  </a:lnTo>
                  <a:lnTo>
                    <a:pt x="616" y="61"/>
                  </a:lnTo>
                  <a:lnTo>
                    <a:pt x="617" y="64"/>
                  </a:lnTo>
                  <a:lnTo>
                    <a:pt x="618" y="66"/>
                  </a:lnTo>
                  <a:lnTo>
                    <a:pt x="620" y="68"/>
                  </a:lnTo>
                  <a:lnTo>
                    <a:pt x="621" y="70"/>
                  </a:lnTo>
                  <a:lnTo>
                    <a:pt x="623" y="71"/>
                  </a:lnTo>
                  <a:lnTo>
                    <a:pt x="624" y="73"/>
                  </a:lnTo>
                  <a:lnTo>
                    <a:pt x="622" y="75"/>
                  </a:lnTo>
                  <a:lnTo>
                    <a:pt x="620" y="78"/>
                  </a:lnTo>
                  <a:lnTo>
                    <a:pt x="617" y="81"/>
                  </a:lnTo>
                  <a:lnTo>
                    <a:pt x="615" y="84"/>
                  </a:lnTo>
                  <a:lnTo>
                    <a:pt x="611" y="85"/>
                  </a:lnTo>
                  <a:lnTo>
                    <a:pt x="609" y="86"/>
                  </a:lnTo>
                  <a:lnTo>
                    <a:pt x="605" y="88"/>
                  </a:lnTo>
                  <a:lnTo>
                    <a:pt x="603" y="88"/>
                  </a:lnTo>
                  <a:lnTo>
                    <a:pt x="602" y="88"/>
                  </a:lnTo>
                  <a:lnTo>
                    <a:pt x="600" y="88"/>
                  </a:lnTo>
                  <a:lnTo>
                    <a:pt x="599" y="88"/>
                  </a:lnTo>
                  <a:lnTo>
                    <a:pt x="598" y="88"/>
                  </a:lnTo>
                  <a:lnTo>
                    <a:pt x="596" y="88"/>
                  </a:lnTo>
                  <a:lnTo>
                    <a:pt x="595" y="88"/>
                  </a:lnTo>
                  <a:lnTo>
                    <a:pt x="592" y="88"/>
                  </a:lnTo>
                  <a:lnTo>
                    <a:pt x="590" y="88"/>
                  </a:lnTo>
                  <a:lnTo>
                    <a:pt x="587" y="100"/>
                  </a:lnTo>
                  <a:lnTo>
                    <a:pt x="590" y="109"/>
                  </a:lnTo>
                  <a:lnTo>
                    <a:pt x="591" y="116"/>
                  </a:lnTo>
                  <a:lnTo>
                    <a:pt x="593" y="121"/>
                  </a:lnTo>
                  <a:lnTo>
                    <a:pt x="597" y="127"/>
                  </a:lnTo>
                  <a:lnTo>
                    <a:pt x="600" y="130"/>
                  </a:lnTo>
                  <a:lnTo>
                    <a:pt x="605" y="132"/>
                  </a:lnTo>
                  <a:lnTo>
                    <a:pt x="612" y="135"/>
                  </a:lnTo>
                  <a:lnTo>
                    <a:pt x="620" y="135"/>
                  </a:lnTo>
                  <a:lnTo>
                    <a:pt x="623" y="135"/>
                  </a:lnTo>
                  <a:lnTo>
                    <a:pt x="625" y="134"/>
                  </a:lnTo>
                  <a:lnTo>
                    <a:pt x="628" y="134"/>
                  </a:lnTo>
                  <a:lnTo>
                    <a:pt x="629" y="132"/>
                  </a:lnTo>
                  <a:lnTo>
                    <a:pt x="630" y="132"/>
                  </a:lnTo>
                  <a:lnTo>
                    <a:pt x="633" y="131"/>
                  </a:lnTo>
                  <a:lnTo>
                    <a:pt x="635" y="131"/>
                  </a:lnTo>
                  <a:lnTo>
                    <a:pt x="639" y="130"/>
                  </a:lnTo>
                  <a:lnTo>
                    <a:pt x="641" y="131"/>
                  </a:lnTo>
                  <a:lnTo>
                    <a:pt x="643" y="131"/>
                  </a:lnTo>
                  <a:lnTo>
                    <a:pt x="644" y="132"/>
                  </a:lnTo>
                  <a:lnTo>
                    <a:pt x="647" y="132"/>
                  </a:lnTo>
                  <a:lnTo>
                    <a:pt x="649" y="134"/>
                  </a:lnTo>
                  <a:lnTo>
                    <a:pt x="650" y="135"/>
                  </a:lnTo>
                  <a:lnTo>
                    <a:pt x="653" y="137"/>
                  </a:lnTo>
                  <a:lnTo>
                    <a:pt x="656" y="138"/>
                  </a:lnTo>
                  <a:lnTo>
                    <a:pt x="656" y="139"/>
                  </a:lnTo>
                  <a:lnTo>
                    <a:pt x="656" y="142"/>
                  </a:lnTo>
                  <a:lnTo>
                    <a:pt x="658" y="144"/>
                  </a:lnTo>
                  <a:lnTo>
                    <a:pt x="659" y="145"/>
                  </a:lnTo>
                  <a:lnTo>
                    <a:pt x="661" y="146"/>
                  </a:lnTo>
                  <a:lnTo>
                    <a:pt x="662" y="148"/>
                  </a:lnTo>
                  <a:lnTo>
                    <a:pt x="665" y="149"/>
                  </a:lnTo>
                  <a:lnTo>
                    <a:pt x="667" y="151"/>
                  </a:lnTo>
                  <a:lnTo>
                    <a:pt x="666" y="152"/>
                  </a:lnTo>
                  <a:lnTo>
                    <a:pt x="665" y="155"/>
                  </a:lnTo>
                  <a:lnTo>
                    <a:pt x="662" y="158"/>
                  </a:lnTo>
                  <a:lnTo>
                    <a:pt x="660" y="160"/>
                  </a:lnTo>
                  <a:lnTo>
                    <a:pt x="656" y="162"/>
                  </a:lnTo>
                  <a:lnTo>
                    <a:pt x="653" y="163"/>
                  </a:lnTo>
                  <a:lnTo>
                    <a:pt x="649" y="164"/>
                  </a:lnTo>
                  <a:lnTo>
                    <a:pt x="646" y="166"/>
                  </a:lnTo>
                  <a:lnTo>
                    <a:pt x="643" y="166"/>
                  </a:lnTo>
                  <a:lnTo>
                    <a:pt x="639" y="169"/>
                  </a:lnTo>
                  <a:lnTo>
                    <a:pt x="633" y="171"/>
                  </a:lnTo>
                  <a:lnTo>
                    <a:pt x="625" y="176"/>
                  </a:lnTo>
                  <a:lnTo>
                    <a:pt x="618" y="181"/>
                  </a:lnTo>
                  <a:lnTo>
                    <a:pt x="612" y="185"/>
                  </a:lnTo>
                  <a:lnTo>
                    <a:pt x="608" y="190"/>
                  </a:lnTo>
                  <a:lnTo>
                    <a:pt x="605" y="193"/>
                  </a:lnTo>
                  <a:lnTo>
                    <a:pt x="571" y="193"/>
                  </a:lnTo>
                  <a:lnTo>
                    <a:pt x="571" y="199"/>
                  </a:lnTo>
                  <a:lnTo>
                    <a:pt x="572" y="203"/>
                  </a:lnTo>
                  <a:lnTo>
                    <a:pt x="574" y="207"/>
                  </a:lnTo>
                  <a:lnTo>
                    <a:pt x="577" y="210"/>
                  </a:lnTo>
                  <a:lnTo>
                    <a:pt x="578" y="214"/>
                  </a:lnTo>
                  <a:lnTo>
                    <a:pt x="580" y="217"/>
                  </a:lnTo>
                  <a:lnTo>
                    <a:pt x="581" y="220"/>
                  </a:lnTo>
                  <a:lnTo>
                    <a:pt x="581" y="224"/>
                  </a:lnTo>
                  <a:lnTo>
                    <a:pt x="580" y="228"/>
                  </a:lnTo>
                  <a:lnTo>
                    <a:pt x="579" y="234"/>
                  </a:lnTo>
                  <a:lnTo>
                    <a:pt x="577" y="239"/>
                  </a:lnTo>
                  <a:lnTo>
                    <a:pt x="573" y="244"/>
                  </a:lnTo>
                  <a:lnTo>
                    <a:pt x="570" y="248"/>
                  </a:lnTo>
                  <a:lnTo>
                    <a:pt x="566" y="252"/>
                  </a:lnTo>
                  <a:lnTo>
                    <a:pt x="562" y="255"/>
                  </a:lnTo>
                  <a:lnTo>
                    <a:pt x="560" y="256"/>
                  </a:lnTo>
                  <a:lnTo>
                    <a:pt x="530" y="256"/>
                  </a:lnTo>
                  <a:lnTo>
                    <a:pt x="525" y="259"/>
                  </a:lnTo>
                  <a:lnTo>
                    <a:pt x="521" y="262"/>
                  </a:lnTo>
                  <a:lnTo>
                    <a:pt x="515" y="266"/>
                  </a:lnTo>
                  <a:lnTo>
                    <a:pt x="509" y="270"/>
                  </a:lnTo>
                  <a:lnTo>
                    <a:pt x="504" y="273"/>
                  </a:lnTo>
                  <a:lnTo>
                    <a:pt x="499" y="276"/>
                  </a:lnTo>
                  <a:lnTo>
                    <a:pt x="495" y="278"/>
                  </a:lnTo>
                  <a:lnTo>
                    <a:pt x="492" y="278"/>
                  </a:lnTo>
                  <a:lnTo>
                    <a:pt x="485" y="278"/>
                  </a:lnTo>
                  <a:lnTo>
                    <a:pt x="477" y="277"/>
                  </a:lnTo>
                  <a:lnTo>
                    <a:pt x="467" y="274"/>
                  </a:lnTo>
                  <a:lnTo>
                    <a:pt x="458" y="270"/>
                  </a:lnTo>
                  <a:lnTo>
                    <a:pt x="447" y="267"/>
                  </a:lnTo>
                  <a:lnTo>
                    <a:pt x="439" y="263"/>
                  </a:lnTo>
                  <a:lnTo>
                    <a:pt x="431" y="259"/>
                  </a:lnTo>
                  <a:lnTo>
                    <a:pt x="428" y="256"/>
                  </a:lnTo>
                  <a:lnTo>
                    <a:pt x="377" y="256"/>
                  </a:lnTo>
                  <a:lnTo>
                    <a:pt x="358" y="252"/>
                  </a:lnTo>
                  <a:lnTo>
                    <a:pt x="352" y="252"/>
                  </a:lnTo>
                  <a:lnTo>
                    <a:pt x="346" y="249"/>
                  </a:lnTo>
                  <a:lnTo>
                    <a:pt x="340" y="246"/>
                  </a:lnTo>
                  <a:lnTo>
                    <a:pt x="334" y="242"/>
                  </a:lnTo>
                  <a:lnTo>
                    <a:pt x="328" y="237"/>
                  </a:lnTo>
                  <a:lnTo>
                    <a:pt x="323" y="231"/>
                  </a:lnTo>
                  <a:lnTo>
                    <a:pt x="320" y="224"/>
                  </a:lnTo>
                  <a:lnTo>
                    <a:pt x="316" y="218"/>
                  </a:lnTo>
                  <a:lnTo>
                    <a:pt x="309" y="218"/>
                  </a:lnTo>
                  <a:lnTo>
                    <a:pt x="301" y="216"/>
                  </a:lnTo>
                  <a:lnTo>
                    <a:pt x="291" y="211"/>
                  </a:lnTo>
                  <a:lnTo>
                    <a:pt x="283" y="207"/>
                  </a:lnTo>
                  <a:lnTo>
                    <a:pt x="273" y="203"/>
                  </a:lnTo>
                  <a:lnTo>
                    <a:pt x="264" y="200"/>
                  </a:lnTo>
                  <a:lnTo>
                    <a:pt x="254" y="198"/>
                  </a:lnTo>
                  <a:lnTo>
                    <a:pt x="243" y="196"/>
                  </a:lnTo>
                  <a:lnTo>
                    <a:pt x="242" y="196"/>
                  </a:lnTo>
                  <a:lnTo>
                    <a:pt x="241" y="196"/>
                  </a:lnTo>
                  <a:lnTo>
                    <a:pt x="239" y="195"/>
                  </a:lnTo>
                  <a:lnTo>
                    <a:pt x="235" y="195"/>
                  </a:lnTo>
                  <a:lnTo>
                    <a:pt x="233" y="193"/>
                  </a:lnTo>
                  <a:lnTo>
                    <a:pt x="231" y="193"/>
                  </a:lnTo>
                  <a:lnTo>
                    <a:pt x="229" y="191"/>
                  </a:lnTo>
                  <a:lnTo>
                    <a:pt x="228" y="188"/>
                  </a:lnTo>
                  <a:lnTo>
                    <a:pt x="228" y="187"/>
                  </a:lnTo>
                  <a:lnTo>
                    <a:pt x="228" y="185"/>
                  </a:lnTo>
                  <a:lnTo>
                    <a:pt x="227" y="184"/>
                  </a:lnTo>
                  <a:lnTo>
                    <a:pt x="227" y="183"/>
                  </a:lnTo>
                  <a:lnTo>
                    <a:pt x="227" y="181"/>
                  </a:lnTo>
                  <a:lnTo>
                    <a:pt x="227" y="180"/>
                  </a:lnTo>
                  <a:lnTo>
                    <a:pt x="227" y="178"/>
                  </a:lnTo>
                  <a:lnTo>
                    <a:pt x="227" y="177"/>
                  </a:lnTo>
                  <a:lnTo>
                    <a:pt x="227" y="176"/>
                  </a:lnTo>
                  <a:lnTo>
                    <a:pt x="227" y="174"/>
                  </a:lnTo>
                  <a:lnTo>
                    <a:pt x="227" y="173"/>
                  </a:lnTo>
                  <a:lnTo>
                    <a:pt x="227" y="171"/>
                  </a:lnTo>
                  <a:lnTo>
                    <a:pt x="227" y="170"/>
                  </a:lnTo>
                  <a:lnTo>
                    <a:pt x="227" y="169"/>
                  </a:lnTo>
                  <a:lnTo>
                    <a:pt x="227" y="167"/>
                  </a:lnTo>
                  <a:lnTo>
                    <a:pt x="225" y="166"/>
                  </a:lnTo>
                  <a:lnTo>
                    <a:pt x="222" y="163"/>
                  </a:lnTo>
                  <a:lnTo>
                    <a:pt x="219" y="160"/>
                  </a:lnTo>
                  <a:lnTo>
                    <a:pt x="215" y="156"/>
                  </a:lnTo>
                  <a:lnTo>
                    <a:pt x="213" y="151"/>
                  </a:lnTo>
                  <a:lnTo>
                    <a:pt x="209" y="146"/>
                  </a:lnTo>
                  <a:lnTo>
                    <a:pt x="208" y="142"/>
                  </a:lnTo>
                  <a:lnTo>
                    <a:pt x="207" y="138"/>
                  </a:lnTo>
                  <a:lnTo>
                    <a:pt x="196" y="138"/>
                  </a:lnTo>
                  <a:lnTo>
                    <a:pt x="188" y="135"/>
                  </a:lnTo>
                  <a:lnTo>
                    <a:pt x="178" y="134"/>
                  </a:lnTo>
                  <a:lnTo>
                    <a:pt x="170" y="130"/>
                  </a:lnTo>
                  <a:lnTo>
                    <a:pt x="163" y="125"/>
                  </a:lnTo>
                  <a:lnTo>
                    <a:pt x="157" y="120"/>
                  </a:lnTo>
                  <a:lnTo>
                    <a:pt x="151" y="113"/>
                  </a:lnTo>
                  <a:lnTo>
                    <a:pt x="147" y="106"/>
                  </a:lnTo>
                  <a:lnTo>
                    <a:pt x="139" y="103"/>
                  </a:lnTo>
                  <a:lnTo>
                    <a:pt x="135" y="103"/>
                  </a:lnTo>
                  <a:lnTo>
                    <a:pt x="134" y="106"/>
                  </a:lnTo>
                  <a:lnTo>
                    <a:pt x="133" y="109"/>
                  </a:lnTo>
                  <a:lnTo>
                    <a:pt x="133" y="113"/>
                  </a:lnTo>
                  <a:lnTo>
                    <a:pt x="133" y="117"/>
                  </a:lnTo>
                  <a:lnTo>
                    <a:pt x="129" y="121"/>
                  </a:lnTo>
                  <a:lnTo>
                    <a:pt x="123" y="125"/>
                  </a:lnTo>
                  <a:lnTo>
                    <a:pt x="121" y="125"/>
                  </a:lnTo>
                  <a:lnTo>
                    <a:pt x="120" y="127"/>
                  </a:lnTo>
                  <a:lnTo>
                    <a:pt x="120" y="128"/>
                  </a:lnTo>
                  <a:lnTo>
                    <a:pt x="120" y="130"/>
                  </a:lnTo>
                  <a:lnTo>
                    <a:pt x="121" y="134"/>
                  </a:lnTo>
                  <a:lnTo>
                    <a:pt x="123" y="139"/>
                  </a:lnTo>
                  <a:lnTo>
                    <a:pt x="127" y="145"/>
                  </a:lnTo>
                  <a:lnTo>
                    <a:pt x="127" y="149"/>
                  </a:lnTo>
                  <a:lnTo>
                    <a:pt x="127" y="152"/>
                  </a:lnTo>
                  <a:lnTo>
                    <a:pt x="126" y="153"/>
                  </a:lnTo>
                  <a:lnTo>
                    <a:pt x="125" y="155"/>
                  </a:lnTo>
                  <a:lnTo>
                    <a:pt x="121" y="155"/>
                  </a:lnTo>
                  <a:lnTo>
                    <a:pt x="120" y="155"/>
                  </a:lnTo>
                  <a:lnTo>
                    <a:pt x="119" y="155"/>
                  </a:lnTo>
                  <a:lnTo>
                    <a:pt x="117" y="155"/>
                  </a:lnTo>
                  <a:lnTo>
                    <a:pt x="116" y="155"/>
                  </a:lnTo>
                  <a:lnTo>
                    <a:pt x="115" y="155"/>
                  </a:lnTo>
                  <a:lnTo>
                    <a:pt x="113" y="155"/>
                  </a:lnTo>
                  <a:lnTo>
                    <a:pt x="109" y="155"/>
                  </a:lnTo>
                  <a:lnTo>
                    <a:pt x="107" y="153"/>
                  </a:lnTo>
                  <a:lnTo>
                    <a:pt x="103" y="152"/>
                  </a:lnTo>
                  <a:lnTo>
                    <a:pt x="101" y="152"/>
                  </a:lnTo>
                  <a:lnTo>
                    <a:pt x="97" y="151"/>
                  </a:lnTo>
                  <a:lnTo>
                    <a:pt x="95" y="149"/>
                  </a:lnTo>
                  <a:lnTo>
                    <a:pt x="94" y="148"/>
                  </a:lnTo>
                  <a:lnTo>
                    <a:pt x="92" y="152"/>
                  </a:lnTo>
                  <a:lnTo>
                    <a:pt x="92" y="159"/>
                  </a:lnTo>
                  <a:lnTo>
                    <a:pt x="94" y="166"/>
                  </a:lnTo>
                  <a:lnTo>
                    <a:pt x="95" y="173"/>
                  </a:lnTo>
                  <a:lnTo>
                    <a:pt x="96" y="180"/>
                  </a:lnTo>
                  <a:lnTo>
                    <a:pt x="96" y="187"/>
                  </a:lnTo>
                  <a:lnTo>
                    <a:pt x="96" y="191"/>
                  </a:lnTo>
                  <a:lnTo>
                    <a:pt x="96" y="193"/>
                  </a:lnTo>
                  <a:lnTo>
                    <a:pt x="92" y="195"/>
                  </a:lnTo>
                  <a:lnTo>
                    <a:pt x="88" y="195"/>
                  </a:lnTo>
                  <a:lnTo>
                    <a:pt x="82" y="195"/>
                  </a:lnTo>
                  <a:lnTo>
                    <a:pt x="76" y="195"/>
                  </a:lnTo>
                  <a:lnTo>
                    <a:pt x="71" y="196"/>
                  </a:lnTo>
                  <a:lnTo>
                    <a:pt x="66" y="199"/>
                  </a:lnTo>
                  <a:lnTo>
                    <a:pt x="64" y="200"/>
                  </a:lnTo>
                  <a:lnTo>
                    <a:pt x="63" y="202"/>
                  </a:lnTo>
                  <a:lnTo>
                    <a:pt x="61" y="203"/>
                  </a:lnTo>
                  <a:lnTo>
                    <a:pt x="61" y="206"/>
                  </a:lnTo>
                  <a:lnTo>
                    <a:pt x="67" y="209"/>
                  </a:lnTo>
                  <a:lnTo>
                    <a:pt x="72" y="211"/>
                  </a:lnTo>
                  <a:lnTo>
                    <a:pt x="75" y="216"/>
                  </a:lnTo>
                  <a:lnTo>
                    <a:pt x="76" y="221"/>
                  </a:lnTo>
                  <a:lnTo>
                    <a:pt x="77" y="227"/>
                  </a:lnTo>
                  <a:lnTo>
                    <a:pt x="78" y="231"/>
                  </a:lnTo>
                  <a:lnTo>
                    <a:pt x="79" y="234"/>
                  </a:lnTo>
                  <a:lnTo>
                    <a:pt x="83" y="237"/>
                  </a:lnTo>
                  <a:lnTo>
                    <a:pt x="83" y="238"/>
                  </a:lnTo>
                  <a:lnTo>
                    <a:pt x="83" y="239"/>
                  </a:lnTo>
                  <a:lnTo>
                    <a:pt x="83" y="241"/>
                  </a:lnTo>
                  <a:lnTo>
                    <a:pt x="83" y="242"/>
                  </a:lnTo>
                  <a:lnTo>
                    <a:pt x="83" y="244"/>
                  </a:lnTo>
                  <a:lnTo>
                    <a:pt x="83" y="245"/>
                  </a:lnTo>
                  <a:lnTo>
                    <a:pt x="83" y="248"/>
                  </a:lnTo>
                  <a:lnTo>
                    <a:pt x="83" y="249"/>
                  </a:lnTo>
                  <a:lnTo>
                    <a:pt x="83" y="256"/>
                  </a:lnTo>
                  <a:lnTo>
                    <a:pt x="82" y="262"/>
                  </a:lnTo>
                  <a:lnTo>
                    <a:pt x="80" y="267"/>
                  </a:lnTo>
                  <a:lnTo>
                    <a:pt x="78" y="273"/>
                  </a:lnTo>
                  <a:lnTo>
                    <a:pt x="76" y="277"/>
                  </a:lnTo>
                  <a:lnTo>
                    <a:pt x="73" y="280"/>
                  </a:lnTo>
                  <a:lnTo>
                    <a:pt x="70" y="284"/>
                  </a:lnTo>
                  <a:lnTo>
                    <a:pt x="65" y="287"/>
                  </a:lnTo>
                  <a:lnTo>
                    <a:pt x="64" y="287"/>
                  </a:lnTo>
                  <a:lnTo>
                    <a:pt x="60" y="287"/>
                  </a:lnTo>
                  <a:lnTo>
                    <a:pt x="58" y="287"/>
                  </a:lnTo>
                  <a:lnTo>
                    <a:pt x="53" y="287"/>
                  </a:lnTo>
                  <a:lnTo>
                    <a:pt x="50" y="287"/>
                  </a:lnTo>
                  <a:lnTo>
                    <a:pt x="46" y="288"/>
                  </a:lnTo>
                  <a:lnTo>
                    <a:pt x="42" y="289"/>
                  </a:lnTo>
                  <a:lnTo>
                    <a:pt x="40" y="291"/>
                  </a:lnTo>
                  <a:lnTo>
                    <a:pt x="39" y="292"/>
                  </a:lnTo>
                  <a:lnTo>
                    <a:pt x="39" y="294"/>
                  </a:lnTo>
                  <a:lnTo>
                    <a:pt x="38" y="296"/>
                  </a:lnTo>
                  <a:lnTo>
                    <a:pt x="36" y="299"/>
                  </a:lnTo>
                  <a:lnTo>
                    <a:pt x="35" y="301"/>
                  </a:lnTo>
                  <a:lnTo>
                    <a:pt x="33" y="303"/>
                  </a:lnTo>
                  <a:lnTo>
                    <a:pt x="32" y="305"/>
                  </a:lnTo>
                  <a:lnTo>
                    <a:pt x="29" y="306"/>
                  </a:lnTo>
                  <a:lnTo>
                    <a:pt x="26" y="308"/>
                  </a:lnTo>
                  <a:lnTo>
                    <a:pt x="22" y="308"/>
                  </a:lnTo>
                  <a:lnTo>
                    <a:pt x="17" y="309"/>
                  </a:lnTo>
                  <a:lnTo>
                    <a:pt x="11" y="310"/>
                  </a:lnTo>
                  <a:lnTo>
                    <a:pt x="7" y="312"/>
                  </a:lnTo>
                  <a:lnTo>
                    <a:pt x="3" y="313"/>
                  </a:lnTo>
                  <a:lnTo>
                    <a:pt x="1" y="315"/>
                  </a:lnTo>
                  <a:lnTo>
                    <a:pt x="0" y="316"/>
                  </a:lnTo>
                  <a:lnTo>
                    <a:pt x="0" y="320"/>
                  </a:lnTo>
                  <a:lnTo>
                    <a:pt x="0" y="323"/>
                  </a:lnTo>
                  <a:lnTo>
                    <a:pt x="1" y="326"/>
                  </a:lnTo>
                  <a:lnTo>
                    <a:pt x="2" y="330"/>
                  </a:lnTo>
                  <a:lnTo>
                    <a:pt x="3" y="333"/>
                  </a:lnTo>
                  <a:lnTo>
                    <a:pt x="4" y="337"/>
                  </a:lnTo>
                  <a:lnTo>
                    <a:pt x="5" y="341"/>
                  </a:lnTo>
                  <a:lnTo>
                    <a:pt x="5" y="347"/>
                  </a:lnTo>
                  <a:lnTo>
                    <a:pt x="10" y="347"/>
                  </a:lnTo>
                  <a:lnTo>
                    <a:pt x="15" y="348"/>
                  </a:lnTo>
                  <a:lnTo>
                    <a:pt x="19" y="349"/>
                  </a:lnTo>
                  <a:lnTo>
                    <a:pt x="21" y="351"/>
                  </a:lnTo>
                  <a:lnTo>
                    <a:pt x="25" y="354"/>
                  </a:lnTo>
                  <a:lnTo>
                    <a:pt x="27" y="358"/>
                  </a:lnTo>
                  <a:lnTo>
                    <a:pt x="28" y="363"/>
                  </a:lnTo>
                  <a:lnTo>
                    <a:pt x="29" y="369"/>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7" name="Freeform 25">
              <a:extLst>
                <a:ext uri="{FF2B5EF4-FFF2-40B4-BE49-F238E27FC236}">
                  <a16:creationId xmlns:a16="http://schemas.microsoft.com/office/drawing/2014/main" id="{4D9257D8-E58C-3020-26A3-56CD0A545FA0}"/>
                </a:ext>
              </a:extLst>
            </p:cNvPr>
            <p:cNvSpPr>
              <a:spLocks/>
            </p:cNvSpPr>
            <p:nvPr/>
          </p:nvSpPr>
          <p:spPr bwMode="gray">
            <a:xfrm>
              <a:off x="9230087" y="3060542"/>
              <a:ext cx="78343" cy="73294"/>
            </a:xfrm>
            <a:custGeom>
              <a:avLst/>
              <a:gdLst>
                <a:gd name="T0" fmla="*/ 0 w 43"/>
                <a:gd name="T1" fmla="*/ 33619 h 42"/>
                <a:gd name="T2" fmla="*/ 1588 w 43"/>
                <a:gd name="T3" fmla="*/ 28016 h 42"/>
                <a:gd name="T4" fmla="*/ 6350 w 43"/>
                <a:gd name="T5" fmla="*/ 22413 h 42"/>
                <a:gd name="T6" fmla="*/ 7938 w 43"/>
                <a:gd name="T7" fmla="*/ 18211 h 42"/>
                <a:gd name="T8" fmla="*/ 11113 w 43"/>
                <a:gd name="T9" fmla="*/ 15409 h 42"/>
                <a:gd name="T10" fmla="*/ 15875 w 43"/>
                <a:gd name="T11" fmla="*/ 9806 h 42"/>
                <a:gd name="T12" fmla="*/ 20638 w 43"/>
                <a:gd name="T13" fmla="*/ 5603 h 42"/>
                <a:gd name="T14" fmla="*/ 23813 w 43"/>
                <a:gd name="T15" fmla="*/ 4202 h 42"/>
                <a:gd name="T16" fmla="*/ 26988 w 43"/>
                <a:gd name="T17" fmla="*/ 0 h 42"/>
                <a:gd name="T18" fmla="*/ 58738 w 43"/>
                <a:gd name="T19" fmla="*/ 0 h 42"/>
                <a:gd name="T20" fmla="*/ 60325 w 43"/>
                <a:gd name="T21" fmla="*/ 4202 h 42"/>
                <a:gd name="T22" fmla="*/ 60325 w 43"/>
                <a:gd name="T23" fmla="*/ 5603 h 42"/>
                <a:gd name="T24" fmla="*/ 61913 w 43"/>
                <a:gd name="T25" fmla="*/ 7004 h 42"/>
                <a:gd name="T26" fmla="*/ 63500 w 43"/>
                <a:gd name="T27" fmla="*/ 9806 h 42"/>
                <a:gd name="T28" fmla="*/ 65088 w 43"/>
                <a:gd name="T29" fmla="*/ 9806 h 42"/>
                <a:gd name="T30" fmla="*/ 68263 w 43"/>
                <a:gd name="T31" fmla="*/ 11206 h 42"/>
                <a:gd name="T32" fmla="*/ 68263 w 43"/>
                <a:gd name="T33" fmla="*/ 15409 h 42"/>
                <a:gd name="T34" fmla="*/ 68263 w 43"/>
                <a:gd name="T35" fmla="*/ 16810 h 42"/>
                <a:gd name="T36" fmla="*/ 68263 w 43"/>
                <a:gd name="T37" fmla="*/ 25215 h 42"/>
                <a:gd name="T38" fmla="*/ 65088 w 43"/>
                <a:gd name="T39" fmla="*/ 30818 h 42"/>
                <a:gd name="T40" fmla="*/ 61913 w 43"/>
                <a:gd name="T41" fmla="*/ 37822 h 42"/>
                <a:gd name="T42" fmla="*/ 58738 w 43"/>
                <a:gd name="T43" fmla="*/ 44826 h 42"/>
                <a:gd name="T44" fmla="*/ 52388 w 43"/>
                <a:gd name="T45" fmla="*/ 51830 h 42"/>
                <a:gd name="T46" fmla="*/ 44450 w 43"/>
                <a:gd name="T47" fmla="*/ 54632 h 42"/>
                <a:gd name="T48" fmla="*/ 39688 w 43"/>
                <a:gd name="T49" fmla="*/ 58834 h 42"/>
                <a:gd name="T50" fmla="*/ 31750 w 43"/>
                <a:gd name="T51" fmla="*/ 58834 h 42"/>
                <a:gd name="T52" fmla="*/ 26988 w 43"/>
                <a:gd name="T53" fmla="*/ 58834 h 42"/>
                <a:gd name="T54" fmla="*/ 22225 w 43"/>
                <a:gd name="T55" fmla="*/ 57433 h 42"/>
                <a:gd name="T56" fmla="*/ 15875 w 43"/>
                <a:gd name="T57" fmla="*/ 54632 h 42"/>
                <a:gd name="T58" fmla="*/ 12700 w 43"/>
                <a:gd name="T59" fmla="*/ 51830 h 42"/>
                <a:gd name="T60" fmla="*/ 9525 w 43"/>
                <a:gd name="T61" fmla="*/ 49028 h 42"/>
                <a:gd name="T62" fmla="*/ 7938 w 43"/>
                <a:gd name="T63" fmla="*/ 42024 h 42"/>
                <a:gd name="T64" fmla="*/ 7938 w 43"/>
                <a:gd name="T65" fmla="*/ 37822 h 42"/>
                <a:gd name="T66" fmla="*/ 7938 w 43"/>
                <a:gd name="T67" fmla="*/ 33619 h 42"/>
                <a:gd name="T68" fmla="*/ 0 w 43"/>
                <a:gd name="T69" fmla="*/ 33619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
                <a:gd name="T106" fmla="*/ 0 h 42"/>
                <a:gd name="T107" fmla="*/ 43 w 43"/>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 h="42">
                  <a:moveTo>
                    <a:pt x="0" y="24"/>
                  </a:moveTo>
                  <a:lnTo>
                    <a:pt x="1" y="20"/>
                  </a:lnTo>
                  <a:lnTo>
                    <a:pt x="4" y="16"/>
                  </a:lnTo>
                  <a:lnTo>
                    <a:pt x="5" y="13"/>
                  </a:lnTo>
                  <a:lnTo>
                    <a:pt x="7" y="11"/>
                  </a:lnTo>
                  <a:lnTo>
                    <a:pt x="10" y="7"/>
                  </a:lnTo>
                  <a:lnTo>
                    <a:pt x="13" y="4"/>
                  </a:lnTo>
                  <a:lnTo>
                    <a:pt x="15" y="3"/>
                  </a:lnTo>
                  <a:lnTo>
                    <a:pt x="17" y="0"/>
                  </a:lnTo>
                  <a:lnTo>
                    <a:pt x="37" y="0"/>
                  </a:lnTo>
                  <a:lnTo>
                    <a:pt x="38" y="3"/>
                  </a:lnTo>
                  <a:lnTo>
                    <a:pt x="38" y="4"/>
                  </a:lnTo>
                  <a:lnTo>
                    <a:pt x="39" y="5"/>
                  </a:lnTo>
                  <a:lnTo>
                    <a:pt x="40" y="7"/>
                  </a:lnTo>
                  <a:lnTo>
                    <a:pt x="41" y="7"/>
                  </a:lnTo>
                  <a:lnTo>
                    <a:pt x="43" y="8"/>
                  </a:lnTo>
                  <a:lnTo>
                    <a:pt x="43" y="11"/>
                  </a:lnTo>
                  <a:lnTo>
                    <a:pt x="43" y="12"/>
                  </a:lnTo>
                  <a:lnTo>
                    <a:pt x="43" y="18"/>
                  </a:lnTo>
                  <a:lnTo>
                    <a:pt x="41" y="22"/>
                  </a:lnTo>
                  <a:lnTo>
                    <a:pt x="39" y="27"/>
                  </a:lnTo>
                  <a:lnTo>
                    <a:pt x="37" y="32"/>
                  </a:lnTo>
                  <a:lnTo>
                    <a:pt x="33" y="37"/>
                  </a:lnTo>
                  <a:lnTo>
                    <a:pt x="28" y="39"/>
                  </a:lnTo>
                  <a:lnTo>
                    <a:pt x="25" y="42"/>
                  </a:lnTo>
                  <a:lnTo>
                    <a:pt x="20" y="42"/>
                  </a:lnTo>
                  <a:lnTo>
                    <a:pt x="17" y="42"/>
                  </a:lnTo>
                  <a:lnTo>
                    <a:pt x="14" y="41"/>
                  </a:lnTo>
                  <a:lnTo>
                    <a:pt x="10" y="39"/>
                  </a:lnTo>
                  <a:lnTo>
                    <a:pt x="8" y="37"/>
                  </a:lnTo>
                  <a:lnTo>
                    <a:pt x="6" y="35"/>
                  </a:lnTo>
                  <a:lnTo>
                    <a:pt x="5" y="30"/>
                  </a:lnTo>
                  <a:lnTo>
                    <a:pt x="5" y="27"/>
                  </a:lnTo>
                  <a:lnTo>
                    <a:pt x="5" y="24"/>
                  </a:lnTo>
                  <a:lnTo>
                    <a:pt x="0" y="2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8" name="Freeform 26">
              <a:extLst>
                <a:ext uri="{FF2B5EF4-FFF2-40B4-BE49-F238E27FC236}">
                  <a16:creationId xmlns:a16="http://schemas.microsoft.com/office/drawing/2014/main" id="{06F222B6-C189-E0F2-9484-2853F0EC2B6C}"/>
                </a:ext>
              </a:extLst>
            </p:cNvPr>
            <p:cNvSpPr>
              <a:spLocks/>
            </p:cNvSpPr>
            <p:nvPr/>
          </p:nvSpPr>
          <p:spPr bwMode="gray">
            <a:xfrm>
              <a:off x="9567564" y="2856504"/>
              <a:ext cx="58254" cy="108953"/>
            </a:xfrm>
            <a:custGeom>
              <a:avLst/>
              <a:gdLst>
                <a:gd name="T0" fmla="*/ 50800 w 32"/>
                <a:gd name="T1" fmla="*/ 0 h 62"/>
                <a:gd name="T2" fmla="*/ 50800 w 32"/>
                <a:gd name="T3" fmla="*/ 7004 h 62"/>
                <a:gd name="T4" fmla="*/ 50800 w 32"/>
                <a:gd name="T5" fmla="*/ 15409 h 62"/>
                <a:gd name="T6" fmla="*/ 50800 w 32"/>
                <a:gd name="T7" fmla="*/ 23814 h 62"/>
                <a:gd name="T8" fmla="*/ 50800 w 32"/>
                <a:gd name="T9" fmla="*/ 30818 h 62"/>
                <a:gd name="T10" fmla="*/ 50800 w 32"/>
                <a:gd name="T11" fmla="*/ 36421 h 62"/>
                <a:gd name="T12" fmla="*/ 50800 w 32"/>
                <a:gd name="T13" fmla="*/ 42025 h 62"/>
                <a:gd name="T14" fmla="*/ 50800 w 32"/>
                <a:gd name="T15" fmla="*/ 47628 h 62"/>
                <a:gd name="T16" fmla="*/ 50800 w 32"/>
                <a:gd name="T17" fmla="*/ 53231 h 62"/>
                <a:gd name="T18" fmla="*/ 50800 w 32"/>
                <a:gd name="T19" fmla="*/ 60235 h 62"/>
                <a:gd name="T20" fmla="*/ 49212 w 32"/>
                <a:gd name="T21" fmla="*/ 63037 h 62"/>
                <a:gd name="T22" fmla="*/ 47625 w 32"/>
                <a:gd name="T23" fmla="*/ 71442 h 62"/>
                <a:gd name="T24" fmla="*/ 42862 w 32"/>
                <a:gd name="T25" fmla="*/ 77045 h 62"/>
                <a:gd name="T26" fmla="*/ 39687 w 32"/>
                <a:gd name="T27" fmla="*/ 79847 h 62"/>
                <a:gd name="T28" fmla="*/ 33337 w 32"/>
                <a:gd name="T29" fmla="*/ 84049 h 62"/>
                <a:gd name="T30" fmla="*/ 28575 w 32"/>
                <a:gd name="T31" fmla="*/ 86851 h 62"/>
                <a:gd name="T32" fmla="*/ 20637 w 32"/>
                <a:gd name="T33" fmla="*/ 86851 h 62"/>
                <a:gd name="T34" fmla="*/ 17462 w 32"/>
                <a:gd name="T35" fmla="*/ 86851 h 62"/>
                <a:gd name="T36" fmla="*/ 11112 w 32"/>
                <a:gd name="T37" fmla="*/ 82649 h 62"/>
                <a:gd name="T38" fmla="*/ 7937 w 32"/>
                <a:gd name="T39" fmla="*/ 78446 h 62"/>
                <a:gd name="T40" fmla="*/ 4762 w 32"/>
                <a:gd name="T41" fmla="*/ 74244 h 62"/>
                <a:gd name="T42" fmla="*/ 1588 w 32"/>
                <a:gd name="T43" fmla="*/ 68640 h 62"/>
                <a:gd name="T44" fmla="*/ 0 w 32"/>
                <a:gd name="T45" fmla="*/ 61636 h 62"/>
                <a:gd name="T46" fmla="*/ 0 w 32"/>
                <a:gd name="T47" fmla="*/ 56033 h 62"/>
                <a:gd name="T48" fmla="*/ 0 w 32"/>
                <a:gd name="T49" fmla="*/ 50430 h 62"/>
                <a:gd name="T50" fmla="*/ 0 w 32"/>
                <a:gd name="T51" fmla="*/ 46227 h 62"/>
                <a:gd name="T52" fmla="*/ 0 w 32"/>
                <a:gd name="T53" fmla="*/ 42025 h 62"/>
                <a:gd name="T54" fmla="*/ 0 w 32"/>
                <a:gd name="T55" fmla="*/ 40624 h 62"/>
                <a:gd name="T56" fmla="*/ 0 w 32"/>
                <a:gd name="T57" fmla="*/ 36421 h 62"/>
                <a:gd name="T58" fmla="*/ 0 w 32"/>
                <a:gd name="T59" fmla="*/ 33620 h 62"/>
                <a:gd name="T60" fmla="*/ 0 w 32"/>
                <a:gd name="T61" fmla="*/ 32219 h 62"/>
                <a:gd name="T62" fmla="*/ 0 w 32"/>
                <a:gd name="T63" fmla="*/ 30818 h 62"/>
                <a:gd name="T64" fmla="*/ 0 w 32"/>
                <a:gd name="T65" fmla="*/ 28016 h 62"/>
                <a:gd name="T66" fmla="*/ 1588 w 32"/>
                <a:gd name="T67" fmla="*/ 28016 h 62"/>
                <a:gd name="T68" fmla="*/ 4762 w 32"/>
                <a:gd name="T69" fmla="*/ 28016 h 62"/>
                <a:gd name="T70" fmla="*/ 6350 w 32"/>
                <a:gd name="T71" fmla="*/ 28016 h 62"/>
                <a:gd name="T72" fmla="*/ 7937 w 32"/>
                <a:gd name="T73" fmla="*/ 28016 h 62"/>
                <a:gd name="T74" fmla="*/ 9525 w 32"/>
                <a:gd name="T75" fmla="*/ 28016 h 62"/>
                <a:gd name="T76" fmla="*/ 11112 w 32"/>
                <a:gd name="T77" fmla="*/ 28016 h 62"/>
                <a:gd name="T78" fmla="*/ 15875 w 32"/>
                <a:gd name="T79" fmla="*/ 28016 h 62"/>
                <a:gd name="T80" fmla="*/ 15875 w 32"/>
                <a:gd name="T81" fmla="*/ 16810 h 62"/>
                <a:gd name="T82" fmla="*/ 17462 w 32"/>
                <a:gd name="T83" fmla="*/ 9806 h 62"/>
                <a:gd name="T84" fmla="*/ 20637 w 32"/>
                <a:gd name="T85" fmla="*/ 4202 h 62"/>
                <a:gd name="T86" fmla="*/ 23812 w 32"/>
                <a:gd name="T87" fmla="*/ 0 h 62"/>
                <a:gd name="T88" fmla="*/ 30162 w 32"/>
                <a:gd name="T89" fmla="*/ 0 h 62"/>
                <a:gd name="T90" fmla="*/ 36512 w 32"/>
                <a:gd name="T91" fmla="*/ 0 h 62"/>
                <a:gd name="T92" fmla="*/ 42862 w 32"/>
                <a:gd name="T93" fmla="*/ 0 h 62"/>
                <a:gd name="T94" fmla="*/ 50800 w 32"/>
                <a:gd name="T95" fmla="*/ 0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
                <a:gd name="T145" fmla="*/ 0 h 62"/>
                <a:gd name="T146" fmla="*/ 32 w 32"/>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 h="62">
                  <a:moveTo>
                    <a:pt x="32" y="0"/>
                  </a:moveTo>
                  <a:lnTo>
                    <a:pt x="32" y="5"/>
                  </a:lnTo>
                  <a:lnTo>
                    <a:pt x="32" y="11"/>
                  </a:lnTo>
                  <a:lnTo>
                    <a:pt x="32" y="17"/>
                  </a:lnTo>
                  <a:lnTo>
                    <a:pt x="32" y="22"/>
                  </a:lnTo>
                  <a:lnTo>
                    <a:pt x="32" y="26"/>
                  </a:lnTo>
                  <a:lnTo>
                    <a:pt x="32" y="30"/>
                  </a:lnTo>
                  <a:lnTo>
                    <a:pt x="32" y="34"/>
                  </a:lnTo>
                  <a:lnTo>
                    <a:pt x="32" y="38"/>
                  </a:lnTo>
                  <a:lnTo>
                    <a:pt x="32" y="43"/>
                  </a:lnTo>
                  <a:lnTo>
                    <a:pt x="31" y="45"/>
                  </a:lnTo>
                  <a:lnTo>
                    <a:pt x="30" y="51"/>
                  </a:lnTo>
                  <a:lnTo>
                    <a:pt x="27" y="55"/>
                  </a:lnTo>
                  <a:lnTo>
                    <a:pt x="25" y="57"/>
                  </a:lnTo>
                  <a:lnTo>
                    <a:pt x="21" y="60"/>
                  </a:lnTo>
                  <a:lnTo>
                    <a:pt x="18" y="62"/>
                  </a:lnTo>
                  <a:lnTo>
                    <a:pt x="13" y="62"/>
                  </a:lnTo>
                  <a:lnTo>
                    <a:pt x="11" y="62"/>
                  </a:lnTo>
                  <a:lnTo>
                    <a:pt x="7" y="59"/>
                  </a:lnTo>
                  <a:lnTo>
                    <a:pt x="5" y="56"/>
                  </a:lnTo>
                  <a:lnTo>
                    <a:pt x="3" y="53"/>
                  </a:lnTo>
                  <a:lnTo>
                    <a:pt x="1" y="49"/>
                  </a:lnTo>
                  <a:lnTo>
                    <a:pt x="0" y="44"/>
                  </a:lnTo>
                  <a:lnTo>
                    <a:pt x="0" y="40"/>
                  </a:lnTo>
                  <a:lnTo>
                    <a:pt x="0" y="36"/>
                  </a:lnTo>
                  <a:lnTo>
                    <a:pt x="0" y="33"/>
                  </a:lnTo>
                  <a:lnTo>
                    <a:pt x="0" y="30"/>
                  </a:lnTo>
                  <a:lnTo>
                    <a:pt x="0" y="29"/>
                  </a:lnTo>
                  <a:lnTo>
                    <a:pt x="0" y="26"/>
                  </a:lnTo>
                  <a:lnTo>
                    <a:pt x="0" y="24"/>
                  </a:lnTo>
                  <a:lnTo>
                    <a:pt x="0" y="23"/>
                  </a:lnTo>
                  <a:lnTo>
                    <a:pt x="0" y="22"/>
                  </a:lnTo>
                  <a:lnTo>
                    <a:pt x="0" y="20"/>
                  </a:lnTo>
                  <a:lnTo>
                    <a:pt x="1" y="20"/>
                  </a:lnTo>
                  <a:lnTo>
                    <a:pt x="3" y="20"/>
                  </a:lnTo>
                  <a:lnTo>
                    <a:pt x="4" y="20"/>
                  </a:lnTo>
                  <a:lnTo>
                    <a:pt x="5" y="20"/>
                  </a:lnTo>
                  <a:lnTo>
                    <a:pt x="6" y="20"/>
                  </a:lnTo>
                  <a:lnTo>
                    <a:pt x="7" y="20"/>
                  </a:lnTo>
                  <a:lnTo>
                    <a:pt x="10" y="20"/>
                  </a:lnTo>
                  <a:lnTo>
                    <a:pt x="10" y="12"/>
                  </a:lnTo>
                  <a:lnTo>
                    <a:pt x="11" y="7"/>
                  </a:lnTo>
                  <a:lnTo>
                    <a:pt x="13" y="3"/>
                  </a:lnTo>
                  <a:lnTo>
                    <a:pt x="15" y="0"/>
                  </a:lnTo>
                  <a:lnTo>
                    <a:pt x="19" y="0"/>
                  </a:lnTo>
                  <a:lnTo>
                    <a:pt x="23" y="0"/>
                  </a:lnTo>
                  <a:lnTo>
                    <a:pt x="27" y="0"/>
                  </a:lnTo>
                  <a:lnTo>
                    <a:pt x="3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9" name="Freeform 27">
              <a:extLst>
                <a:ext uri="{FF2B5EF4-FFF2-40B4-BE49-F238E27FC236}">
                  <a16:creationId xmlns:a16="http://schemas.microsoft.com/office/drawing/2014/main" id="{3F809F65-FA88-0286-2089-C8C7046D5230}"/>
                </a:ext>
              </a:extLst>
            </p:cNvPr>
            <p:cNvSpPr>
              <a:spLocks/>
            </p:cNvSpPr>
            <p:nvPr/>
          </p:nvSpPr>
          <p:spPr bwMode="gray">
            <a:xfrm>
              <a:off x="8342199" y="3490409"/>
              <a:ext cx="78343" cy="164418"/>
            </a:xfrm>
            <a:custGeom>
              <a:avLst/>
              <a:gdLst>
                <a:gd name="T0" fmla="*/ 22225 w 42"/>
                <a:gd name="T1" fmla="*/ 133077 h 95"/>
                <a:gd name="T2" fmla="*/ 17462 w 42"/>
                <a:gd name="T3" fmla="*/ 127474 h 95"/>
                <a:gd name="T4" fmla="*/ 14288 w 42"/>
                <a:gd name="T5" fmla="*/ 120470 h 95"/>
                <a:gd name="T6" fmla="*/ 11112 w 42"/>
                <a:gd name="T7" fmla="*/ 112065 h 95"/>
                <a:gd name="T8" fmla="*/ 6350 w 42"/>
                <a:gd name="T9" fmla="*/ 102259 h 95"/>
                <a:gd name="T10" fmla="*/ 4762 w 42"/>
                <a:gd name="T11" fmla="*/ 93854 h 95"/>
                <a:gd name="T12" fmla="*/ 1588 w 42"/>
                <a:gd name="T13" fmla="*/ 84049 h 95"/>
                <a:gd name="T14" fmla="*/ 0 w 42"/>
                <a:gd name="T15" fmla="*/ 77045 h 95"/>
                <a:gd name="T16" fmla="*/ 0 w 42"/>
                <a:gd name="T17" fmla="*/ 71441 h 95"/>
                <a:gd name="T18" fmla="*/ 0 w 42"/>
                <a:gd name="T19" fmla="*/ 60235 h 95"/>
                <a:gd name="T20" fmla="*/ 1588 w 42"/>
                <a:gd name="T21" fmla="*/ 50429 h 95"/>
                <a:gd name="T22" fmla="*/ 1588 w 42"/>
                <a:gd name="T23" fmla="*/ 40624 h 95"/>
                <a:gd name="T24" fmla="*/ 3175 w 42"/>
                <a:gd name="T25" fmla="*/ 30818 h 95"/>
                <a:gd name="T26" fmla="*/ 6350 w 42"/>
                <a:gd name="T27" fmla="*/ 23814 h 95"/>
                <a:gd name="T28" fmla="*/ 9525 w 42"/>
                <a:gd name="T29" fmla="*/ 15409 h 95"/>
                <a:gd name="T30" fmla="*/ 11112 w 42"/>
                <a:gd name="T31" fmla="*/ 8405 h 95"/>
                <a:gd name="T32" fmla="*/ 12700 w 42"/>
                <a:gd name="T33" fmla="*/ 0 h 95"/>
                <a:gd name="T34" fmla="*/ 23812 w 42"/>
                <a:gd name="T35" fmla="*/ 9806 h 95"/>
                <a:gd name="T36" fmla="*/ 31750 w 42"/>
                <a:gd name="T37" fmla="*/ 15409 h 95"/>
                <a:gd name="T38" fmla="*/ 36512 w 42"/>
                <a:gd name="T39" fmla="*/ 21012 h 95"/>
                <a:gd name="T40" fmla="*/ 42862 w 42"/>
                <a:gd name="T41" fmla="*/ 28016 h 95"/>
                <a:gd name="T42" fmla="*/ 47625 w 42"/>
                <a:gd name="T43" fmla="*/ 36421 h 95"/>
                <a:gd name="T44" fmla="*/ 55563 w 42"/>
                <a:gd name="T45" fmla="*/ 47628 h 95"/>
                <a:gd name="T46" fmla="*/ 60325 w 42"/>
                <a:gd name="T47" fmla="*/ 65838 h 95"/>
                <a:gd name="T48" fmla="*/ 66675 w 42"/>
                <a:gd name="T49" fmla="*/ 89652 h 95"/>
                <a:gd name="T50" fmla="*/ 66675 w 42"/>
                <a:gd name="T51" fmla="*/ 102259 h 95"/>
                <a:gd name="T52" fmla="*/ 63500 w 42"/>
                <a:gd name="T53" fmla="*/ 110664 h 95"/>
                <a:gd name="T54" fmla="*/ 58738 w 42"/>
                <a:gd name="T55" fmla="*/ 117668 h 95"/>
                <a:gd name="T56" fmla="*/ 53975 w 42"/>
                <a:gd name="T57" fmla="*/ 123271 h 95"/>
                <a:gd name="T58" fmla="*/ 44450 w 42"/>
                <a:gd name="T59" fmla="*/ 127474 h 95"/>
                <a:gd name="T60" fmla="*/ 36512 w 42"/>
                <a:gd name="T61" fmla="*/ 130275 h 95"/>
                <a:gd name="T62" fmla="*/ 28575 w 42"/>
                <a:gd name="T63" fmla="*/ 131676 h 95"/>
                <a:gd name="T64" fmla="*/ 22225 w 42"/>
                <a:gd name="T65" fmla="*/ 133077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
                <a:gd name="T100" fmla="*/ 0 h 95"/>
                <a:gd name="T101" fmla="*/ 42 w 42"/>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 h="95">
                  <a:moveTo>
                    <a:pt x="14" y="95"/>
                  </a:moveTo>
                  <a:lnTo>
                    <a:pt x="11" y="91"/>
                  </a:lnTo>
                  <a:lnTo>
                    <a:pt x="9" y="86"/>
                  </a:lnTo>
                  <a:lnTo>
                    <a:pt x="7" y="80"/>
                  </a:lnTo>
                  <a:lnTo>
                    <a:pt x="4" y="73"/>
                  </a:lnTo>
                  <a:lnTo>
                    <a:pt x="3" y="67"/>
                  </a:lnTo>
                  <a:lnTo>
                    <a:pt x="1" y="60"/>
                  </a:lnTo>
                  <a:lnTo>
                    <a:pt x="0" y="55"/>
                  </a:lnTo>
                  <a:lnTo>
                    <a:pt x="0" y="51"/>
                  </a:lnTo>
                  <a:lnTo>
                    <a:pt x="0" y="43"/>
                  </a:lnTo>
                  <a:lnTo>
                    <a:pt x="1" y="36"/>
                  </a:lnTo>
                  <a:lnTo>
                    <a:pt x="1" y="29"/>
                  </a:lnTo>
                  <a:lnTo>
                    <a:pt x="2" y="22"/>
                  </a:lnTo>
                  <a:lnTo>
                    <a:pt x="4" y="17"/>
                  </a:lnTo>
                  <a:lnTo>
                    <a:pt x="6" y="11"/>
                  </a:lnTo>
                  <a:lnTo>
                    <a:pt x="7" y="6"/>
                  </a:lnTo>
                  <a:lnTo>
                    <a:pt x="8" y="0"/>
                  </a:lnTo>
                  <a:lnTo>
                    <a:pt x="15" y="7"/>
                  </a:lnTo>
                  <a:lnTo>
                    <a:pt x="20" y="11"/>
                  </a:lnTo>
                  <a:lnTo>
                    <a:pt x="23" y="15"/>
                  </a:lnTo>
                  <a:lnTo>
                    <a:pt x="27" y="20"/>
                  </a:lnTo>
                  <a:lnTo>
                    <a:pt x="30" y="26"/>
                  </a:lnTo>
                  <a:lnTo>
                    <a:pt x="35" y="34"/>
                  </a:lnTo>
                  <a:lnTo>
                    <a:pt x="38" y="47"/>
                  </a:lnTo>
                  <a:lnTo>
                    <a:pt x="42" y="64"/>
                  </a:lnTo>
                  <a:lnTo>
                    <a:pt x="42" y="73"/>
                  </a:lnTo>
                  <a:lnTo>
                    <a:pt x="40" y="79"/>
                  </a:lnTo>
                  <a:lnTo>
                    <a:pt x="37" y="84"/>
                  </a:lnTo>
                  <a:lnTo>
                    <a:pt x="34" y="88"/>
                  </a:lnTo>
                  <a:lnTo>
                    <a:pt x="28" y="91"/>
                  </a:lnTo>
                  <a:lnTo>
                    <a:pt x="23" y="93"/>
                  </a:lnTo>
                  <a:lnTo>
                    <a:pt x="18" y="94"/>
                  </a:lnTo>
                  <a:lnTo>
                    <a:pt x="14" y="9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0" name="Freeform 31">
              <a:extLst>
                <a:ext uri="{FF2B5EF4-FFF2-40B4-BE49-F238E27FC236}">
                  <a16:creationId xmlns:a16="http://schemas.microsoft.com/office/drawing/2014/main" id="{6C2D26F9-5F6C-3E36-F90F-46F299CC490F}"/>
                </a:ext>
              </a:extLst>
            </p:cNvPr>
            <p:cNvSpPr>
              <a:spLocks/>
            </p:cNvSpPr>
            <p:nvPr/>
          </p:nvSpPr>
          <p:spPr bwMode="gray">
            <a:xfrm>
              <a:off x="7922362" y="2432579"/>
              <a:ext cx="911993" cy="1135084"/>
            </a:xfrm>
            <a:custGeom>
              <a:avLst/>
              <a:gdLst>
                <a:gd name="T0" fmla="*/ 230188 w 492"/>
                <a:gd name="T1" fmla="*/ 54632 h 650"/>
                <a:gd name="T2" fmla="*/ 258763 w 492"/>
                <a:gd name="T3" fmla="*/ 96656 h 650"/>
                <a:gd name="T4" fmla="*/ 260350 w 492"/>
                <a:gd name="T5" fmla="*/ 147086 h 650"/>
                <a:gd name="T6" fmla="*/ 325438 w 492"/>
                <a:gd name="T7" fmla="*/ 238139 h 650"/>
                <a:gd name="T8" fmla="*/ 388938 w 492"/>
                <a:gd name="T9" fmla="*/ 271758 h 650"/>
                <a:gd name="T10" fmla="*/ 436563 w 492"/>
                <a:gd name="T11" fmla="*/ 274560 h 650"/>
                <a:gd name="T12" fmla="*/ 473075 w 492"/>
                <a:gd name="T13" fmla="*/ 296973 h 650"/>
                <a:gd name="T14" fmla="*/ 536575 w 492"/>
                <a:gd name="T15" fmla="*/ 299774 h 650"/>
                <a:gd name="T16" fmla="*/ 531813 w 492"/>
                <a:gd name="T17" fmla="*/ 247944 h 650"/>
                <a:gd name="T18" fmla="*/ 554038 w 492"/>
                <a:gd name="T19" fmla="*/ 261952 h 650"/>
                <a:gd name="T20" fmla="*/ 552450 w 492"/>
                <a:gd name="T21" fmla="*/ 282965 h 650"/>
                <a:gd name="T22" fmla="*/ 588963 w 492"/>
                <a:gd name="T23" fmla="*/ 296973 h 650"/>
                <a:gd name="T24" fmla="*/ 604838 w 492"/>
                <a:gd name="T25" fmla="*/ 306779 h 650"/>
                <a:gd name="T26" fmla="*/ 636588 w 492"/>
                <a:gd name="T27" fmla="*/ 271758 h 650"/>
                <a:gd name="T28" fmla="*/ 722313 w 492"/>
                <a:gd name="T29" fmla="*/ 207321 h 650"/>
                <a:gd name="T30" fmla="*/ 771525 w 492"/>
                <a:gd name="T31" fmla="*/ 238139 h 650"/>
                <a:gd name="T32" fmla="*/ 773113 w 492"/>
                <a:gd name="T33" fmla="*/ 271758 h 650"/>
                <a:gd name="T34" fmla="*/ 741363 w 492"/>
                <a:gd name="T35" fmla="*/ 292770 h 650"/>
                <a:gd name="T36" fmla="*/ 731838 w 492"/>
                <a:gd name="T37" fmla="*/ 361410 h 650"/>
                <a:gd name="T38" fmla="*/ 703263 w 492"/>
                <a:gd name="T39" fmla="*/ 381022 h 650"/>
                <a:gd name="T40" fmla="*/ 693738 w 492"/>
                <a:gd name="T41" fmla="*/ 431451 h 650"/>
                <a:gd name="T42" fmla="*/ 655638 w 492"/>
                <a:gd name="T43" fmla="*/ 410439 h 650"/>
                <a:gd name="T44" fmla="*/ 642938 w 492"/>
                <a:gd name="T45" fmla="*/ 402034 h 650"/>
                <a:gd name="T46" fmla="*/ 661988 w 492"/>
                <a:gd name="T47" fmla="*/ 362811 h 650"/>
                <a:gd name="T48" fmla="*/ 593725 w 492"/>
                <a:gd name="T49" fmla="*/ 337596 h 650"/>
                <a:gd name="T50" fmla="*/ 576263 w 492"/>
                <a:gd name="T51" fmla="*/ 316584 h 650"/>
                <a:gd name="T52" fmla="*/ 561975 w 492"/>
                <a:gd name="T53" fmla="*/ 313783 h 650"/>
                <a:gd name="T54" fmla="*/ 542925 w 492"/>
                <a:gd name="T55" fmla="*/ 323588 h 650"/>
                <a:gd name="T56" fmla="*/ 565150 w 492"/>
                <a:gd name="T57" fmla="*/ 348803 h 650"/>
                <a:gd name="T58" fmla="*/ 544513 w 492"/>
                <a:gd name="T59" fmla="*/ 372617 h 650"/>
                <a:gd name="T60" fmla="*/ 573088 w 492"/>
                <a:gd name="T61" fmla="*/ 400633 h 650"/>
                <a:gd name="T62" fmla="*/ 571500 w 492"/>
                <a:gd name="T63" fmla="*/ 456666 h 650"/>
                <a:gd name="T64" fmla="*/ 554038 w 492"/>
                <a:gd name="T65" fmla="*/ 451063 h 650"/>
                <a:gd name="T66" fmla="*/ 517525 w 492"/>
                <a:gd name="T67" fmla="*/ 473476 h 650"/>
                <a:gd name="T68" fmla="*/ 503238 w 492"/>
                <a:gd name="T69" fmla="*/ 519702 h 650"/>
                <a:gd name="T70" fmla="*/ 455613 w 492"/>
                <a:gd name="T71" fmla="*/ 565929 h 650"/>
                <a:gd name="T72" fmla="*/ 382588 w 492"/>
                <a:gd name="T73" fmla="*/ 645776 h 650"/>
                <a:gd name="T74" fmla="*/ 355600 w 492"/>
                <a:gd name="T75" fmla="*/ 663986 h 650"/>
                <a:gd name="T76" fmla="*/ 357188 w 492"/>
                <a:gd name="T77" fmla="*/ 717218 h 650"/>
                <a:gd name="T78" fmla="*/ 354013 w 492"/>
                <a:gd name="T79" fmla="*/ 770449 h 650"/>
                <a:gd name="T80" fmla="*/ 355600 w 492"/>
                <a:gd name="T81" fmla="*/ 801266 h 650"/>
                <a:gd name="T82" fmla="*/ 346075 w 492"/>
                <a:gd name="T83" fmla="*/ 844692 h 650"/>
                <a:gd name="T84" fmla="*/ 338138 w 492"/>
                <a:gd name="T85" fmla="*/ 860101 h 650"/>
                <a:gd name="T86" fmla="*/ 307975 w 492"/>
                <a:gd name="T87" fmla="*/ 895121 h 650"/>
                <a:gd name="T88" fmla="*/ 273050 w 492"/>
                <a:gd name="T89" fmla="*/ 881113 h 650"/>
                <a:gd name="T90" fmla="*/ 233363 w 492"/>
                <a:gd name="T91" fmla="*/ 794262 h 650"/>
                <a:gd name="T92" fmla="*/ 204788 w 492"/>
                <a:gd name="T93" fmla="*/ 715817 h 650"/>
                <a:gd name="T94" fmla="*/ 161925 w 492"/>
                <a:gd name="T95" fmla="*/ 641573 h 650"/>
                <a:gd name="T96" fmla="*/ 133350 w 492"/>
                <a:gd name="T97" fmla="*/ 509897 h 650"/>
                <a:gd name="T98" fmla="*/ 115888 w 492"/>
                <a:gd name="T99" fmla="*/ 448261 h 650"/>
                <a:gd name="T100" fmla="*/ 85725 w 492"/>
                <a:gd name="T101" fmla="*/ 490285 h 650"/>
                <a:gd name="T102" fmla="*/ 28575 w 492"/>
                <a:gd name="T103" fmla="*/ 452463 h 650"/>
                <a:gd name="T104" fmla="*/ 39688 w 492"/>
                <a:gd name="T105" fmla="*/ 425848 h 650"/>
                <a:gd name="T106" fmla="*/ 0 w 492"/>
                <a:gd name="T107" fmla="*/ 393629 h 650"/>
                <a:gd name="T108" fmla="*/ 74613 w 492"/>
                <a:gd name="T109" fmla="*/ 362811 h 650"/>
                <a:gd name="T110" fmla="*/ 46038 w 492"/>
                <a:gd name="T111" fmla="*/ 312382 h 650"/>
                <a:gd name="T112" fmla="*/ 28575 w 492"/>
                <a:gd name="T113" fmla="*/ 288568 h 650"/>
                <a:gd name="T114" fmla="*/ 85725 w 492"/>
                <a:gd name="T115" fmla="*/ 242341 h 650"/>
                <a:gd name="T116" fmla="*/ 139700 w 492"/>
                <a:gd name="T117" fmla="*/ 154090 h 650"/>
                <a:gd name="T118" fmla="*/ 142875 w 492"/>
                <a:gd name="T119" fmla="*/ 112065 h 650"/>
                <a:gd name="T120" fmla="*/ 98425 w 492"/>
                <a:gd name="T121" fmla="*/ 58834 h 650"/>
                <a:gd name="T122" fmla="*/ 182563 w 492"/>
                <a:gd name="T123" fmla="*/ 9806 h 6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2"/>
                <a:gd name="T187" fmla="*/ 0 h 650"/>
                <a:gd name="T188" fmla="*/ 492 w 492"/>
                <a:gd name="T189" fmla="*/ 650 h 6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2" h="650">
                  <a:moveTo>
                    <a:pt x="118" y="0"/>
                  </a:moveTo>
                  <a:lnTo>
                    <a:pt x="124" y="6"/>
                  </a:lnTo>
                  <a:lnTo>
                    <a:pt x="129" y="11"/>
                  </a:lnTo>
                  <a:lnTo>
                    <a:pt x="132" y="17"/>
                  </a:lnTo>
                  <a:lnTo>
                    <a:pt x="136" y="24"/>
                  </a:lnTo>
                  <a:lnTo>
                    <a:pt x="138" y="30"/>
                  </a:lnTo>
                  <a:lnTo>
                    <a:pt x="142" y="34"/>
                  </a:lnTo>
                  <a:lnTo>
                    <a:pt x="145" y="39"/>
                  </a:lnTo>
                  <a:lnTo>
                    <a:pt x="149" y="42"/>
                  </a:lnTo>
                  <a:lnTo>
                    <a:pt x="151" y="46"/>
                  </a:lnTo>
                  <a:lnTo>
                    <a:pt x="155" y="49"/>
                  </a:lnTo>
                  <a:lnTo>
                    <a:pt x="157" y="52"/>
                  </a:lnTo>
                  <a:lnTo>
                    <a:pt x="160" y="56"/>
                  </a:lnTo>
                  <a:lnTo>
                    <a:pt x="161" y="60"/>
                  </a:lnTo>
                  <a:lnTo>
                    <a:pt x="162" y="64"/>
                  </a:lnTo>
                  <a:lnTo>
                    <a:pt x="163" y="69"/>
                  </a:lnTo>
                  <a:lnTo>
                    <a:pt x="163" y="73"/>
                  </a:lnTo>
                  <a:lnTo>
                    <a:pt x="149" y="73"/>
                  </a:lnTo>
                  <a:lnTo>
                    <a:pt x="149" y="83"/>
                  </a:lnTo>
                  <a:lnTo>
                    <a:pt x="150" y="88"/>
                  </a:lnTo>
                  <a:lnTo>
                    <a:pt x="153" y="92"/>
                  </a:lnTo>
                  <a:lnTo>
                    <a:pt x="155" y="96"/>
                  </a:lnTo>
                  <a:lnTo>
                    <a:pt x="159" y="99"/>
                  </a:lnTo>
                  <a:lnTo>
                    <a:pt x="164" y="105"/>
                  </a:lnTo>
                  <a:lnTo>
                    <a:pt x="172" y="108"/>
                  </a:lnTo>
                  <a:lnTo>
                    <a:pt x="179" y="112"/>
                  </a:lnTo>
                  <a:lnTo>
                    <a:pt x="185" y="116"/>
                  </a:lnTo>
                  <a:lnTo>
                    <a:pt x="191" y="120"/>
                  </a:lnTo>
                  <a:lnTo>
                    <a:pt x="195" y="127"/>
                  </a:lnTo>
                  <a:lnTo>
                    <a:pt x="195" y="161"/>
                  </a:lnTo>
                  <a:lnTo>
                    <a:pt x="200" y="166"/>
                  </a:lnTo>
                  <a:lnTo>
                    <a:pt x="205" y="170"/>
                  </a:lnTo>
                  <a:lnTo>
                    <a:pt x="211" y="174"/>
                  </a:lnTo>
                  <a:lnTo>
                    <a:pt x="217" y="177"/>
                  </a:lnTo>
                  <a:lnTo>
                    <a:pt x="224" y="181"/>
                  </a:lnTo>
                  <a:lnTo>
                    <a:pt x="230" y="184"/>
                  </a:lnTo>
                  <a:lnTo>
                    <a:pt x="236" y="185"/>
                  </a:lnTo>
                  <a:lnTo>
                    <a:pt x="241" y="187"/>
                  </a:lnTo>
                  <a:lnTo>
                    <a:pt x="242" y="191"/>
                  </a:lnTo>
                  <a:lnTo>
                    <a:pt x="245" y="194"/>
                  </a:lnTo>
                  <a:lnTo>
                    <a:pt x="249" y="194"/>
                  </a:lnTo>
                  <a:lnTo>
                    <a:pt x="253" y="194"/>
                  </a:lnTo>
                  <a:lnTo>
                    <a:pt x="257" y="192"/>
                  </a:lnTo>
                  <a:lnTo>
                    <a:pt x="262" y="191"/>
                  </a:lnTo>
                  <a:lnTo>
                    <a:pt x="267" y="191"/>
                  </a:lnTo>
                  <a:lnTo>
                    <a:pt x="270" y="191"/>
                  </a:lnTo>
                  <a:lnTo>
                    <a:pt x="273" y="194"/>
                  </a:lnTo>
                  <a:lnTo>
                    <a:pt x="275" y="196"/>
                  </a:lnTo>
                  <a:lnTo>
                    <a:pt x="278" y="198"/>
                  </a:lnTo>
                  <a:lnTo>
                    <a:pt x="279" y="201"/>
                  </a:lnTo>
                  <a:lnTo>
                    <a:pt x="281" y="203"/>
                  </a:lnTo>
                  <a:lnTo>
                    <a:pt x="282" y="206"/>
                  </a:lnTo>
                  <a:lnTo>
                    <a:pt x="285" y="208"/>
                  </a:lnTo>
                  <a:lnTo>
                    <a:pt x="287" y="209"/>
                  </a:lnTo>
                  <a:lnTo>
                    <a:pt x="292" y="210"/>
                  </a:lnTo>
                  <a:lnTo>
                    <a:pt x="298" y="212"/>
                  </a:lnTo>
                  <a:lnTo>
                    <a:pt x="306" y="214"/>
                  </a:lnTo>
                  <a:lnTo>
                    <a:pt x="314" y="217"/>
                  </a:lnTo>
                  <a:lnTo>
                    <a:pt x="323" y="219"/>
                  </a:lnTo>
                  <a:lnTo>
                    <a:pt x="330" y="220"/>
                  </a:lnTo>
                  <a:lnTo>
                    <a:pt x="337" y="220"/>
                  </a:lnTo>
                  <a:lnTo>
                    <a:pt x="341" y="219"/>
                  </a:lnTo>
                  <a:lnTo>
                    <a:pt x="339" y="217"/>
                  </a:lnTo>
                  <a:lnTo>
                    <a:pt x="338" y="214"/>
                  </a:lnTo>
                  <a:lnTo>
                    <a:pt x="337" y="210"/>
                  </a:lnTo>
                  <a:lnTo>
                    <a:pt x="336" y="208"/>
                  </a:lnTo>
                  <a:lnTo>
                    <a:pt x="335" y="205"/>
                  </a:lnTo>
                  <a:lnTo>
                    <a:pt x="334" y="202"/>
                  </a:lnTo>
                  <a:lnTo>
                    <a:pt x="334" y="201"/>
                  </a:lnTo>
                  <a:lnTo>
                    <a:pt x="332" y="199"/>
                  </a:lnTo>
                  <a:lnTo>
                    <a:pt x="332" y="187"/>
                  </a:lnTo>
                  <a:lnTo>
                    <a:pt x="335" y="177"/>
                  </a:lnTo>
                  <a:lnTo>
                    <a:pt x="345" y="177"/>
                  </a:lnTo>
                  <a:lnTo>
                    <a:pt x="345" y="178"/>
                  </a:lnTo>
                  <a:lnTo>
                    <a:pt x="345" y="180"/>
                  </a:lnTo>
                  <a:lnTo>
                    <a:pt x="347" y="181"/>
                  </a:lnTo>
                  <a:lnTo>
                    <a:pt x="347" y="182"/>
                  </a:lnTo>
                  <a:lnTo>
                    <a:pt x="348" y="184"/>
                  </a:lnTo>
                  <a:lnTo>
                    <a:pt x="348" y="185"/>
                  </a:lnTo>
                  <a:lnTo>
                    <a:pt x="349" y="187"/>
                  </a:lnTo>
                  <a:lnTo>
                    <a:pt x="349" y="189"/>
                  </a:lnTo>
                  <a:lnTo>
                    <a:pt x="349" y="191"/>
                  </a:lnTo>
                  <a:lnTo>
                    <a:pt x="349" y="194"/>
                  </a:lnTo>
                  <a:lnTo>
                    <a:pt x="349" y="195"/>
                  </a:lnTo>
                  <a:lnTo>
                    <a:pt x="349" y="198"/>
                  </a:lnTo>
                  <a:lnTo>
                    <a:pt x="348" y="199"/>
                  </a:lnTo>
                  <a:lnTo>
                    <a:pt x="348" y="201"/>
                  </a:lnTo>
                  <a:lnTo>
                    <a:pt x="348" y="202"/>
                  </a:lnTo>
                  <a:lnTo>
                    <a:pt x="348" y="203"/>
                  </a:lnTo>
                  <a:lnTo>
                    <a:pt x="350" y="205"/>
                  </a:lnTo>
                  <a:lnTo>
                    <a:pt x="354" y="206"/>
                  </a:lnTo>
                  <a:lnTo>
                    <a:pt x="357" y="208"/>
                  </a:lnTo>
                  <a:lnTo>
                    <a:pt x="360" y="209"/>
                  </a:lnTo>
                  <a:lnTo>
                    <a:pt x="363" y="209"/>
                  </a:lnTo>
                  <a:lnTo>
                    <a:pt x="367" y="210"/>
                  </a:lnTo>
                  <a:lnTo>
                    <a:pt x="371" y="212"/>
                  </a:lnTo>
                  <a:lnTo>
                    <a:pt x="374" y="212"/>
                  </a:lnTo>
                  <a:lnTo>
                    <a:pt x="374" y="213"/>
                  </a:lnTo>
                  <a:lnTo>
                    <a:pt x="375" y="214"/>
                  </a:lnTo>
                  <a:lnTo>
                    <a:pt x="376" y="216"/>
                  </a:lnTo>
                  <a:lnTo>
                    <a:pt x="376" y="217"/>
                  </a:lnTo>
                  <a:lnTo>
                    <a:pt x="379" y="217"/>
                  </a:lnTo>
                  <a:lnTo>
                    <a:pt x="380" y="219"/>
                  </a:lnTo>
                  <a:lnTo>
                    <a:pt x="381" y="219"/>
                  </a:lnTo>
                  <a:lnTo>
                    <a:pt x="382" y="219"/>
                  </a:lnTo>
                  <a:lnTo>
                    <a:pt x="387" y="217"/>
                  </a:lnTo>
                  <a:lnTo>
                    <a:pt x="389" y="216"/>
                  </a:lnTo>
                  <a:lnTo>
                    <a:pt x="393" y="212"/>
                  </a:lnTo>
                  <a:lnTo>
                    <a:pt x="395" y="208"/>
                  </a:lnTo>
                  <a:lnTo>
                    <a:pt x="398" y="203"/>
                  </a:lnTo>
                  <a:lnTo>
                    <a:pt x="400" y="198"/>
                  </a:lnTo>
                  <a:lnTo>
                    <a:pt x="401" y="194"/>
                  </a:lnTo>
                  <a:lnTo>
                    <a:pt x="402" y="189"/>
                  </a:lnTo>
                  <a:lnTo>
                    <a:pt x="407" y="181"/>
                  </a:lnTo>
                  <a:lnTo>
                    <a:pt x="414" y="174"/>
                  </a:lnTo>
                  <a:lnTo>
                    <a:pt x="421" y="167"/>
                  </a:lnTo>
                  <a:lnTo>
                    <a:pt x="429" y="161"/>
                  </a:lnTo>
                  <a:lnTo>
                    <a:pt x="437" y="156"/>
                  </a:lnTo>
                  <a:lnTo>
                    <a:pt x="445" y="152"/>
                  </a:lnTo>
                  <a:lnTo>
                    <a:pt x="455" y="148"/>
                  </a:lnTo>
                  <a:lnTo>
                    <a:pt x="464" y="145"/>
                  </a:lnTo>
                  <a:lnTo>
                    <a:pt x="465" y="148"/>
                  </a:lnTo>
                  <a:lnTo>
                    <a:pt x="467" y="152"/>
                  </a:lnTo>
                  <a:lnTo>
                    <a:pt x="470" y="156"/>
                  </a:lnTo>
                  <a:lnTo>
                    <a:pt x="474" y="161"/>
                  </a:lnTo>
                  <a:lnTo>
                    <a:pt x="477" y="166"/>
                  </a:lnTo>
                  <a:lnTo>
                    <a:pt x="481" y="169"/>
                  </a:lnTo>
                  <a:lnTo>
                    <a:pt x="486" y="170"/>
                  </a:lnTo>
                  <a:lnTo>
                    <a:pt x="489" y="171"/>
                  </a:lnTo>
                  <a:lnTo>
                    <a:pt x="492" y="169"/>
                  </a:lnTo>
                  <a:lnTo>
                    <a:pt x="490" y="173"/>
                  </a:lnTo>
                  <a:lnTo>
                    <a:pt x="490" y="177"/>
                  </a:lnTo>
                  <a:lnTo>
                    <a:pt x="489" y="181"/>
                  </a:lnTo>
                  <a:lnTo>
                    <a:pt x="489" y="185"/>
                  </a:lnTo>
                  <a:lnTo>
                    <a:pt x="488" y="189"/>
                  </a:lnTo>
                  <a:lnTo>
                    <a:pt x="487" y="194"/>
                  </a:lnTo>
                  <a:lnTo>
                    <a:pt x="486" y="196"/>
                  </a:lnTo>
                  <a:lnTo>
                    <a:pt x="483" y="199"/>
                  </a:lnTo>
                  <a:lnTo>
                    <a:pt x="482" y="199"/>
                  </a:lnTo>
                  <a:lnTo>
                    <a:pt x="479" y="201"/>
                  </a:lnTo>
                  <a:lnTo>
                    <a:pt x="476" y="202"/>
                  </a:lnTo>
                  <a:lnTo>
                    <a:pt x="473" y="203"/>
                  </a:lnTo>
                  <a:lnTo>
                    <a:pt x="469" y="206"/>
                  </a:lnTo>
                  <a:lnTo>
                    <a:pt x="467" y="209"/>
                  </a:lnTo>
                  <a:lnTo>
                    <a:pt x="464" y="210"/>
                  </a:lnTo>
                  <a:lnTo>
                    <a:pt x="464" y="213"/>
                  </a:lnTo>
                  <a:lnTo>
                    <a:pt x="464" y="219"/>
                  </a:lnTo>
                  <a:lnTo>
                    <a:pt x="463" y="226"/>
                  </a:lnTo>
                  <a:lnTo>
                    <a:pt x="463" y="234"/>
                  </a:lnTo>
                  <a:lnTo>
                    <a:pt x="463" y="242"/>
                  </a:lnTo>
                  <a:lnTo>
                    <a:pt x="462" y="251"/>
                  </a:lnTo>
                  <a:lnTo>
                    <a:pt x="461" y="258"/>
                  </a:lnTo>
                  <a:lnTo>
                    <a:pt x="458" y="265"/>
                  </a:lnTo>
                  <a:lnTo>
                    <a:pt x="455" y="269"/>
                  </a:lnTo>
                  <a:lnTo>
                    <a:pt x="454" y="269"/>
                  </a:lnTo>
                  <a:lnTo>
                    <a:pt x="452" y="270"/>
                  </a:lnTo>
                  <a:lnTo>
                    <a:pt x="450" y="270"/>
                  </a:lnTo>
                  <a:lnTo>
                    <a:pt x="446" y="270"/>
                  </a:lnTo>
                  <a:lnTo>
                    <a:pt x="444" y="270"/>
                  </a:lnTo>
                  <a:lnTo>
                    <a:pt x="443" y="272"/>
                  </a:lnTo>
                  <a:lnTo>
                    <a:pt x="440" y="272"/>
                  </a:lnTo>
                  <a:lnTo>
                    <a:pt x="440" y="274"/>
                  </a:lnTo>
                  <a:lnTo>
                    <a:pt x="440" y="279"/>
                  </a:lnTo>
                  <a:lnTo>
                    <a:pt x="440" y="284"/>
                  </a:lnTo>
                  <a:lnTo>
                    <a:pt x="439" y="290"/>
                  </a:lnTo>
                  <a:lnTo>
                    <a:pt x="438" y="295"/>
                  </a:lnTo>
                  <a:lnTo>
                    <a:pt x="438" y="302"/>
                  </a:lnTo>
                  <a:lnTo>
                    <a:pt x="437" y="308"/>
                  </a:lnTo>
                  <a:lnTo>
                    <a:pt x="436" y="312"/>
                  </a:lnTo>
                  <a:lnTo>
                    <a:pt x="433" y="316"/>
                  </a:lnTo>
                  <a:lnTo>
                    <a:pt x="419" y="284"/>
                  </a:lnTo>
                  <a:lnTo>
                    <a:pt x="418" y="286"/>
                  </a:lnTo>
                  <a:lnTo>
                    <a:pt x="418" y="287"/>
                  </a:lnTo>
                  <a:lnTo>
                    <a:pt x="417" y="288"/>
                  </a:lnTo>
                  <a:lnTo>
                    <a:pt x="415" y="291"/>
                  </a:lnTo>
                  <a:lnTo>
                    <a:pt x="413" y="293"/>
                  </a:lnTo>
                  <a:lnTo>
                    <a:pt x="412" y="294"/>
                  </a:lnTo>
                  <a:lnTo>
                    <a:pt x="411" y="294"/>
                  </a:lnTo>
                  <a:lnTo>
                    <a:pt x="409" y="294"/>
                  </a:lnTo>
                  <a:lnTo>
                    <a:pt x="408" y="293"/>
                  </a:lnTo>
                  <a:lnTo>
                    <a:pt x="407" y="293"/>
                  </a:lnTo>
                  <a:lnTo>
                    <a:pt x="406" y="291"/>
                  </a:lnTo>
                  <a:lnTo>
                    <a:pt x="406" y="290"/>
                  </a:lnTo>
                  <a:lnTo>
                    <a:pt x="405" y="287"/>
                  </a:lnTo>
                  <a:lnTo>
                    <a:pt x="404" y="286"/>
                  </a:lnTo>
                  <a:lnTo>
                    <a:pt x="404" y="284"/>
                  </a:lnTo>
                  <a:lnTo>
                    <a:pt x="405" y="279"/>
                  </a:lnTo>
                  <a:lnTo>
                    <a:pt x="406" y="274"/>
                  </a:lnTo>
                  <a:lnTo>
                    <a:pt x="408" y="270"/>
                  </a:lnTo>
                  <a:lnTo>
                    <a:pt x="412" y="266"/>
                  </a:lnTo>
                  <a:lnTo>
                    <a:pt x="414" y="262"/>
                  </a:lnTo>
                  <a:lnTo>
                    <a:pt x="417" y="259"/>
                  </a:lnTo>
                  <a:lnTo>
                    <a:pt x="418" y="253"/>
                  </a:lnTo>
                  <a:lnTo>
                    <a:pt x="419" y="249"/>
                  </a:lnTo>
                  <a:lnTo>
                    <a:pt x="382" y="249"/>
                  </a:lnTo>
                  <a:lnTo>
                    <a:pt x="380" y="248"/>
                  </a:lnTo>
                  <a:lnTo>
                    <a:pt x="379" y="248"/>
                  </a:lnTo>
                  <a:lnTo>
                    <a:pt x="376" y="247"/>
                  </a:lnTo>
                  <a:lnTo>
                    <a:pt x="375" y="244"/>
                  </a:lnTo>
                  <a:lnTo>
                    <a:pt x="374" y="241"/>
                  </a:lnTo>
                  <a:lnTo>
                    <a:pt x="373" y="238"/>
                  </a:lnTo>
                  <a:lnTo>
                    <a:pt x="373" y="235"/>
                  </a:lnTo>
                  <a:lnTo>
                    <a:pt x="371" y="231"/>
                  </a:lnTo>
                  <a:lnTo>
                    <a:pt x="370" y="230"/>
                  </a:lnTo>
                  <a:lnTo>
                    <a:pt x="367" y="230"/>
                  </a:lnTo>
                  <a:lnTo>
                    <a:pt x="366" y="228"/>
                  </a:lnTo>
                  <a:lnTo>
                    <a:pt x="364" y="227"/>
                  </a:lnTo>
                  <a:lnTo>
                    <a:pt x="363" y="226"/>
                  </a:lnTo>
                  <a:lnTo>
                    <a:pt x="362" y="224"/>
                  </a:lnTo>
                  <a:lnTo>
                    <a:pt x="361" y="224"/>
                  </a:lnTo>
                  <a:lnTo>
                    <a:pt x="360" y="224"/>
                  </a:lnTo>
                  <a:lnTo>
                    <a:pt x="358" y="224"/>
                  </a:lnTo>
                  <a:lnTo>
                    <a:pt x="357" y="224"/>
                  </a:lnTo>
                  <a:lnTo>
                    <a:pt x="356" y="224"/>
                  </a:lnTo>
                  <a:lnTo>
                    <a:pt x="355" y="224"/>
                  </a:lnTo>
                  <a:lnTo>
                    <a:pt x="354" y="224"/>
                  </a:lnTo>
                  <a:lnTo>
                    <a:pt x="351" y="224"/>
                  </a:lnTo>
                  <a:lnTo>
                    <a:pt x="350" y="224"/>
                  </a:lnTo>
                  <a:lnTo>
                    <a:pt x="348" y="224"/>
                  </a:lnTo>
                  <a:lnTo>
                    <a:pt x="347" y="226"/>
                  </a:lnTo>
                  <a:lnTo>
                    <a:pt x="344" y="226"/>
                  </a:lnTo>
                  <a:lnTo>
                    <a:pt x="343" y="227"/>
                  </a:lnTo>
                  <a:lnTo>
                    <a:pt x="342" y="228"/>
                  </a:lnTo>
                  <a:lnTo>
                    <a:pt x="342" y="231"/>
                  </a:lnTo>
                  <a:lnTo>
                    <a:pt x="341" y="234"/>
                  </a:lnTo>
                  <a:lnTo>
                    <a:pt x="342" y="235"/>
                  </a:lnTo>
                  <a:lnTo>
                    <a:pt x="343" y="237"/>
                  </a:lnTo>
                  <a:lnTo>
                    <a:pt x="345" y="240"/>
                  </a:lnTo>
                  <a:lnTo>
                    <a:pt x="348" y="242"/>
                  </a:lnTo>
                  <a:lnTo>
                    <a:pt x="351" y="245"/>
                  </a:lnTo>
                  <a:lnTo>
                    <a:pt x="354" y="248"/>
                  </a:lnTo>
                  <a:lnTo>
                    <a:pt x="356" y="249"/>
                  </a:lnTo>
                  <a:lnTo>
                    <a:pt x="358" y="251"/>
                  </a:lnTo>
                  <a:lnTo>
                    <a:pt x="356" y="252"/>
                  </a:lnTo>
                  <a:lnTo>
                    <a:pt x="354" y="253"/>
                  </a:lnTo>
                  <a:lnTo>
                    <a:pt x="351" y="256"/>
                  </a:lnTo>
                  <a:lnTo>
                    <a:pt x="349" y="258"/>
                  </a:lnTo>
                  <a:lnTo>
                    <a:pt x="347" y="260"/>
                  </a:lnTo>
                  <a:lnTo>
                    <a:pt x="345" y="263"/>
                  </a:lnTo>
                  <a:lnTo>
                    <a:pt x="343" y="266"/>
                  </a:lnTo>
                  <a:lnTo>
                    <a:pt x="343" y="269"/>
                  </a:lnTo>
                  <a:lnTo>
                    <a:pt x="344" y="272"/>
                  </a:lnTo>
                  <a:lnTo>
                    <a:pt x="345" y="273"/>
                  </a:lnTo>
                  <a:lnTo>
                    <a:pt x="348" y="277"/>
                  </a:lnTo>
                  <a:lnTo>
                    <a:pt x="350" y="280"/>
                  </a:lnTo>
                  <a:lnTo>
                    <a:pt x="354" y="283"/>
                  </a:lnTo>
                  <a:lnTo>
                    <a:pt x="357" y="284"/>
                  </a:lnTo>
                  <a:lnTo>
                    <a:pt x="361" y="286"/>
                  </a:lnTo>
                  <a:lnTo>
                    <a:pt x="364" y="287"/>
                  </a:lnTo>
                  <a:lnTo>
                    <a:pt x="374" y="326"/>
                  </a:lnTo>
                  <a:lnTo>
                    <a:pt x="371" y="327"/>
                  </a:lnTo>
                  <a:lnTo>
                    <a:pt x="368" y="327"/>
                  </a:lnTo>
                  <a:lnTo>
                    <a:pt x="366" y="327"/>
                  </a:lnTo>
                  <a:lnTo>
                    <a:pt x="363" y="327"/>
                  </a:lnTo>
                  <a:lnTo>
                    <a:pt x="362" y="327"/>
                  </a:lnTo>
                  <a:lnTo>
                    <a:pt x="360" y="326"/>
                  </a:lnTo>
                  <a:lnTo>
                    <a:pt x="357" y="326"/>
                  </a:lnTo>
                  <a:lnTo>
                    <a:pt x="356" y="326"/>
                  </a:lnTo>
                  <a:lnTo>
                    <a:pt x="355" y="326"/>
                  </a:lnTo>
                  <a:lnTo>
                    <a:pt x="354" y="326"/>
                  </a:lnTo>
                  <a:lnTo>
                    <a:pt x="353" y="325"/>
                  </a:lnTo>
                  <a:lnTo>
                    <a:pt x="351" y="323"/>
                  </a:lnTo>
                  <a:lnTo>
                    <a:pt x="350" y="323"/>
                  </a:lnTo>
                  <a:lnTo>
                    <a:pt x="349" y="322"/>
                  </a:lnTo>
                  <a:lnTo>
                    <a:pt x="347" y="322"/>
                  </a:lnTo>
                  <a:lnTo>
                    <a:pt x="345" y="322"/>
                  </a:lnTo>
                  <a:lnTo>
                    <a:pt x="344" y="322"/>
                  </a:lnTo>
                  <a:lnTo>
                    <a:pt x="341" y="325"/>
                  </a:lnTo>
                  <a:lnTo>
                    <a:pt x="337" y="327"/>
                  </a:lnTo>
                  <a:lnTo>
                    <a:pt x="334" y="332"/>
                  </a:lnTo>
                  <a:lnTo>
                    <a:pt x="330" y="334"/>
                  </a:lnTo>
                  <a:lnTo>
                    <a:pt x="326" y="338"/>
                  </a:lnTo>
                  <a:lnTo>
                    <a:pt x="325" y="340"/>
                  </a:lnTo>
                  <a:lnTo>
                    <a:pt x="324" y="341"/>
                  </a:lnTo>
                  <a:lnTo>
                    <a:pt x="330" y="348"/>
                  </a:lnTo>
                  <a:lnTo>
                    <a:pt x="329" y="354"/>
                  </a:lnTo>
                  <a:lnTo>
                    <a:pt x="328" y="358"/>
                  </a:lnTo>
                  <a:lnTo>
                    <a:pt x="325" y="361"/>
                  </a:lnTo>
                  <a:lnTo>
                    <a:pt x="323" y="365"/>
                  </a:lnTo>
                  <a:lnTo>
                    <a:pt x="317" y="371"/>
                  </a:lnTo>
                  <a:lnTo>
                    <a:pt x="310" y="375"/>
                  </a:lnTo>
                  <a:lnTo>
                    <a:pt x="303" y="380"/>
                  </a:lnTo>
                  <a:lnTo>
                    <a:pt x="298" y="386"/>
                  </a:lnTo>
                  <a:lnTo>
                    <a:pt x="295" y="389"/>
                  </a:lnTo>
                  <a:lnTo>
                    <a:pt x="293" y="393"/>
                  </a:lnTo>
                  <a:lnTo>
                    <a:pt x="292" y="397"/>
                  </a:lnTo>
                  <a:lnTo>
                    <a:pt x="292" y="401"/>
                  </a:lnTo>
                  <a:lnTo>
                    <a:pt x="287" y="404"/>
                  </a:lnTo>
                  <a:lnTo>
                    <a:pt x="282" y="407"/>
                  </a:lnTo>
                  <a:lnTo>
                    <a:pt x="278" y="411"/>
                  </a:lnTo>
                  <a:lnTo>
                    <a:pt x="274" y="415"/>
                  </a:lnTo>
                  <a:lnTo>
                    <a:pt x="267" y="426"/>
                  </a:lnTo>
                  <a:lnTo>
                    <a:pt x="260" y="437"/>
                  </a:lnTo>
                  <a:lnTo>
                    <a:pt x="254" y="449"/>
                  </a:lnTo>
                  <a:lnTo>
                    <a:pt x="245" y="457"/>
                  </a:lnTo>
                  <a:lnTo>
                    <a:pt x="241" y="461"/>
                  </a:lnTo>
                  <a:lnTo>
                    <a:pt x="236" y="464"/>
                  </a:lnTo>
                  <a:lnTo>
                    <a:pt x="230" y="465"/>
                  </a:lnTo>
                  <a:lnTo>
                    <a:pt x="224" y="467"/>
                  </a:lnTo>
                  <a:lnTo>
                    <a:pt x="224" y="468"/>
                  </a:lnTo>
                  <a:lnTo>
                    <a:pt x="224" y="469"/>
                  </a:lnTo>
                  <a:lnTo>
                    <a:pt x="224" y="471"/>
                  </a:lnTo>
                  <a:lnTo>
                    <a:pt x="224" y="472"/>
                  </a:lnTo>
                  <a:lnTo>
                    <a:pt x="224" y="474"/>
                  </a:lnTo>
                  <a:lnTo>
                    <a:pt x="224" y="475"/>
                  </a:lnTo>
                  <a:lnTo>
                    <a:pt x="224" y="476"/>
                  </a:lnTo>
                  <a:lnTo>
                    <a:pt x="224" y="479"/>
                  </a:lnTo>
                  <a:lnTo>
                    <a:pt x="224" y="483"/>
                  </a:lnTo>
                  <a:lnTo>
                    <a:pt x="223" y="491"/>
                  </a:lnTo>
                  <a:lnTo>
                    <a:pt x="224" y="498"/>
                  </a:lnTo>
                  <a:lnTo>
                    <a:pt x="224" y="505"/>
                  </a:lnTo>
                  <a:lnTo>
                    <a:pt x="225" y="512"/>
                  </a:lnTo>
                  <a:lnTo>
                    <a:pt x="228" y="518"/>
                  </a:lnTo>
                  <a:lnTo>
                    <a:pt x="230" y="522"/>
                  </a:lnTo>
                  <a:lnTo>
                    <a:pt x="235" y="525"/>
                  </a:lnTo>
                  <a:lnTo>
                    <a:pt x="232" y="530"/>
                  </a:lnTo>
                  <a:lnTo>
                    <a:pt x="230" y="536"/>
                  </a:lnTo>
                  <a:lnTo>
                    <a:pt x="228" y="540"/>
                  </a:lnTo>
                  <a:lnTo>
                    <a:pt x="225" y="546"/>
                  </a:lnTo>
                  <a:lnTo>
                    <a:pt x="223" y="550"/>
                  </a:lnTo>
                  <a:lnTo>
                    <a:pt x="220" y="555"/>
                  </a:lnTo>
                  <a:lnTo>
                    <a:pt x="219" y="561"/>
                  </a:lnTo>
                  <a:lnTo>
                    <a:pt x="219" y="567"/>
                  </a:lnTo>
                  <a:lnTo>
                    <a:pt x="219" y="568"/>
                  </a:lnTo>
                  <a:lnTo>
                    <a:pt x="220" y="569"/>
                  </a:lnTo>
                  <a:lnTo>
                    <a:pt x="222" y="571"/>
                  </a:lnTo>
                  <a:lnTo>
                    <a:pt x="223" y="571"/>
                  </a:lnTo>
                  <a:lnTo>
                    <a:pt x="224" y="572"/>
                  </a:lnTo>
                  <a:lnTo>
                    <a:pt x="225" y="572"/>
                  </a:lnTo>
                  <a:lnTo>
                    <a:pt x="225" y="585"/>
                  </a:lnTo>
                  <a:lnTo>
                    <a:pt x="224" y="588"/>
                  </a:lnTo>
                  <a:lnTo>
                    <a:pt x="223" y="592"/>
                  </a:lnTo>
                  <a:lnTo>
                    <a:pt x="222" y="594"/>
                  </a:lnTo>
                  <a:lnTo>
                    <a:pt x="220" y="597"/>
                  </a:lnTo>
                  <a:lnTo>
                    <a:pt x="219" y="600"/>
                  </a:lnTo>
                  <a:lnTo>
                    <a:pt x="218" y="603"/>
                  </a:lnTo>
                  <a:lnTo>
                    <a:pt x="216" y="604"/>
                  </a:lnTo>
                  <a:lnTo>
                    <a:pt x="213" y="604"/>
                  </a:lnTo>
                  <a:lnTo>
                    <a:pt x="213" y="606"/>
                  </a:lnTo>
                  <a:lnTo>
                    <a:pt x="213" y="607"/>
                  </a:lnTo>
                  <a:lnTo>
                    <a:pt x="213" y="608"/>
                  </a:lnTo>
                  <a:lnTo>
                    <a:pt x="213" y="610"/>
                  </a:lnTo>
                  <a:lnTo>
                    <a:pt x="213" y="613"/>
                  </a:lnTo>
                  <a:lnTo>
                    <a:pt x="213" y="614"/>
                  </a:lnTo>
                  <a:lnTo>
                    <a:pt x="214" y="615"/>
                  </a:lnTo>
                  <a:lnTo>
                    <a:pt x="214" y="617"/>
                  </a:lnTo>
                  <a:lnTo>
                    <a:pt x="211" y="621"/>
                  </a:lnTo>
                  <a:lnTo>
                    <a:pt x="207" y="625"/>
                  </a:lnTo>
                  <a:lnTo>
                    <a:pt x="204" y="628"/>
                  </a:lnTo>
                  <a:lnTo>
                    <a:pt x="201" y="632"/>
                  </a:lnTo>
                  <a:lnTo>
                    <a:pt x="198" y="635"/>
                  </a:lnTo>
                  <a:lnTo>
                    <a:pt x="194" y="639"/>
                  </a:lnTo>
                  <a:lnTo>
                    <a:pt x="191" y="643"/>
                  </a:lnTo>
                  <a:lnTo>
                    <a:pt x="187" y="650"/>
                  </a:lnTo>
                  <a:lnTo>
                    <a:pt x="182" y="647"/>
                  </a:lnTo>
                  <a:lnTo>
                    <a:pt x="180" y="645"/>
                  </a:lnTo>
                  <a:lnTo>
                    <a:pt x="176" y="640"/>
                  </a:lnTo>
                  <a:lnTo>
                    <a:pt x="175" y="638"/>
                  </a:lnTo>
                  <a:lnTo>
                    <a:pt x="173" y="634"/>
                  </a:lnTo>
                  <a:lnTo>
                    <a:pt x="172" y="629"/>
                  </a:lnTo>
                  <a:lnTo>
                    <a:pt x="170" y="625"/>
                  </a:lnTo>
                  <a:lnTo>
                    <a:pt x="170" y="620"/>
                  </a:lnTo>
                  <a:lnTo>
                    <a:pt x="167" y="611"/>
                  </a:lnTo>
                  <a:lnTo>
                    <a:pt x="163" y="603"/>
                  </a:lnTo>
                  <a:lnTo>
                    <a:pt x="160" y="593"/>
                  </a:lnTo>
                  <a:lnTo>
                    <a:pt x="155" y="585"/>
                  </a:lnTo>
                  <a:lnTo>
                    <a:pt x="150" y="575"/>
                  </a:lnTo>
                  <a:lnTo>
                    <a:pt x="147" y="567"/>
                  </a:lnTo>
                  <a:lnTo>
                    <a:pt x="143" y="560"/>
                  </a:lnTo>
                  <a:lnTo>
                    <a:pt x="141" y="553"/>
                  </a:lnTo>
                  <a:lnTo>
                    <a:pt x="137" y="544"/>
                  </a:lnTo>
                  <a:lnTo>
                    <a:pt x="135" y="539"/>
                  </a:lnTo>
                  <a:lnTo>
                    <a:pt x="134" y="532"/>
                  </a:lnTo>
                  <a:lnTo>
                    <a:pt x="131" y="525"/>
                  </a:lnTo>
                  <a:lnTo>
                    <a:pt x="130" y="518"/>
                  </a:lnTo>
                  <a:lnTo>
                    <a:pt x="129" y="511"/>
                  </a:lnTo>
                  <a:lnTo>
                    <a:pt x="126" y="504"/>
                  </a:lnTo>
                  <a:lnTo>
                    <a:pt x="122" y="497"/>
                  </a:lnTo>
                  <a:lnTo>
                    <a:pt x="119" y="491"/>
                  </a:lnTo>
                  <a:lnTo>
                    <a:pt x="116" y="483"/>
                  </a:lnTo>
                  <a:lnTo>
                    <a:pt x="112" y="478"/>
                  </a:lnTo>
                  <a:lnTo>
                    <a:pt x="109" y="471"/>
                  </a:lnTo>
                  <a:lnTo>
                    <a:pt x="105" y="465"/>
                  </a:lnTo>
                  <a:lnTo>
                    <a:pt x="102" y="458"/>
                  </a:lnTo>
                  <a:lnTo>
                    <a:pt x="98" y="453"/>
                  </a:lnTo>
                  <a:lnTo>
                    <a:pt x="97" y="446"/>
                  </a:lnTo>
                  <a:lnTo>
                    <a:pt x="93" y="432"/>
                  </a:lnTo>
                  <a:lnTo>
                    <a:pt x="90" y="418"/>
                  </a:lnTo>
                  <a:lnTo>
                    <a:pt x="87" y="404"/>
                  </a:lnTo>
                  <a:lnTo>
                    <a:pt x="86" y="391"/>
                  </a:lnTo>
                  <a:lnTo>
                    <a:pt x="85" y="378"/>
                  </a:lnTo>
                  <a:lnTo>
                    <a:pt x="84" y="364"/>
                  </a:lnTo>
                  <a:lnTo>
                    <a:pt x="84" y="350"/>
                  </a:lnTo>
                  <a:lnTo>
                    <a:pt x="84" y="334"/>
                  </a:lnTo>
                  <a:lnTo>
                    <a:pt x="80" y="333"/>
                  </a:lnTo>
                  <a:lnTo>
                    <a:pt x="79" y="332"/>
                  </a:lnTo>
                  <a:lnTo>
                    <a:pt x="77" y="329"/>
                  </a:lnTo>
                  <a:lnTo>
                    <a:pt x="75" y="326"/>
                  </a:lnTo>
                  <a:lnTo>
                    <a:pt x="74" y="323"/>
                  </a:lnTo>
                  <a:lnTo>
                    <a:pt x="73" y="320"/>
                  </a:lnTo>
                  <a:lnTo>
                    <a:pt x="73" y="316"/>
                  </a:lnTo>
                  <a:lnTo>
                    <a:pt x="73" y="313"/>
                  </a:lnTo>
                  <a:lnTo>
                    <a:pt x="68" y="319"/>
                  </a:lnTo>
                  <a:lnTo>
                    <a:pt x="66" y="326"/>
                  </a:lnTo>
                  <a:lnTo>
                    <a:pt x="62" y="332"/>
                  </a:lnTo>
                  <a:lnTo>
                    <a:pt x="60" y="338"/>
                  </a:lnTo>
                  <a:lnTo>
                    <a:pt x="58" y="344"/>
                  </a:lnTo>
                  <a:lnTo>
                    <a:pt x="54" y="350"/>
                  </a:lnTo>
                  <a:lnTo>
                    <a:pt x="50" y="352"/>
                  </a:lnTo>
                  <a:lnTo>
                    <a:pt x="46" y="354"/>
                  </a:lnTo>
                  <a:lnTo>
                    <a:pt x="41" y="352"/>
                  </a:lnTo>
                  <a:lnTo>
                    <a:pt x="36" y="348"/>
                  </a:lnTo>
                  <a:lnTo>
                    <a:pt x="31" y="344"/>
                  </a:lnTo>
                  <a:lnTo>
                    <a:pt x="27" y="337"/>
                  </a:lnTo>
                  <a:lnTo>
                    <a:pt x="22" y="330"/>
                  </a:lnTo>
                  <a:lnTo>
                    <a:pt x="18" y="323"/>
                  </a:lnTo>
                  <a:lnTo>
                    <a:pt x="16" y="316"/>
                  </a:lnTo>
                  <a:lnTo>
                    <a:pt x="16" y="311"/>
                  </a:lnTo>
                  <a:lnTo>
                    <a:pt x="17" y="311"/>
                  </a:lnTo>
                  <a:lnTo>
                    <a:pt x="18" y="309"/>
                  </a:lnTo>
                  <a:lnTo>
                    <a:pt x="21" y="308"/>
                  </a:lnTo>
                  <a:lnTo>
                    <a:pt x="23" y="306"/>
                  </a:lnTo>
                  <a:lnTo>
                    <a:pt x="24" y="305"/>
                  </a:lnTo>
                  <a:lnTo>
                    <a:pt x="25" y="304"/>
                  </a:lnTo>
                  <a:lnTo>
                    <a:pt x="21" y="304"/>
                  </a:lnTo>
                  <a:lnTo>
                    <a:pt x="15" y="302"/>
                  </a:lnTo>
                  <a:lnTo>
                    <a:pt x="11" y="299"/>
                  </a:lnTo>
                  <a:lnTo>
                    <a:pt x="8" y="297"/>
                  </a:lnTo>
                  <a:lnTo>
                    <a:pt x="5" y="294"/>
                  </a:lnTo>
                  <a:lnTo>
                    <a:pt x="3" y="290"/>
                  </a:lnTo>
                  <a:lnTo>
                    <a:pt x="2" y="286"/>
                  </a:lnTo>
                  <a:lnTo>
                    <a:pt x="0" y="281"/>
                  </a:lnTo>
                  <a:lnTo>
                    <a:pt x="6" y="276"/>
                  </a:lnTo>
                  <a:lnTo>
                    <a:pt x="14" y="273"/>
                  </a:lnTo>
                  <a:lnTo>
                    <a:pt x="21" y="270"/>
                  </a:lnTo>
                  <a:lnTo>
                    <a:pt x="28" y="269"/>
                  </a:lnTo>
                  <a:lnTo>
                    <a:pt x="35" y="267"/>
                  </a:lnTo>
                  <a:lnTo>
                    <a:pt x="41" y="265"/>
                  </a:lnTo>
                  <a:lnTo>
                    <a:pt x="44" y="262"/>
                  </a:lnTo>
                  <a:lnTo>
                    <a:pt x="47" y="259"/>
                  </a:lnTo>
                  <a:lnTo>
                    <a:pt x="49" y="255"/>
                  </a:lnTo>
                  <a:lnTo>
                    <a:pt x="52" y="251"/>
                  </a:lnTo>
                  <a:lnTo>
                    <a:pt x="49" y="249"/>
                  </a:lnTo>
                  <a:lnTo>
                    <a:pt x="44" y="245"/>
                  </a:lnTo>
                  <a:lnTo>
                    <a:pt x="41" y="241"/>
                  </a:lnTo>
                  <a:lnTo>
                    <a:pt x="36" y="235"/>
                  </a:lnTo>
                  <a:lnTo>
                    <a:pt x="33" y="230"/>
                  </a:lnTo>
                  <a:lnTo>
                    <a:pt x="29" y="223"/>
                  </a:lnTo>
                  <a:lnTo>
                    <a:pt x="27" y="219"/>
                  </a:lnTo>
                  <a:lnTo>
                    <a:pt x="25" y="213"/>
                  </a:lnTo>
                  <a:lnTo>
                    <a:pt x="24" y="213"/>
                  </a:lnTo>
                  <a:lnTo>
                    <a:pt x="23" y="212"/>
                  </a:lnTo>
                  <a:lnTo>
                    <a:pt x="22" y="210"/>
                  </a:lnTo>
                  <a:lnTo>
                    <a:pt x="21" y="209"/>
                  </a:lnTo>
                  <a:lnTo>
                    <a:pt x="19" y="208"/>
                  </a:lnTo>
                  <a:lnTo>
                    <a:pt x="18" y="206"/>
                  </a:lnTo>
                  <a:lnTo>
                    <a:pt x="17" y="203"/>
                  </a:lnTo>
                  <a:lnTo>
                    <a:pt x="17" y="194"/>
                  </a:lnTo>
                  <a:lnTo>
                    <a:pt x="25" y="194"/>
                  </a:lnTo>
                  <a:lnTo>
                    <a:pt x="33" y="191"/>
                  </a:lnTo>
                  <a:lnTo>
                    <a:pt x="40" y="188"/>
                  </a:lnTo>
                  <a:lnTo>
                    <a:pt x="44" y="184"/>
                  </a:lnTo>
                  <a:lnTo>
                    <a:pt x="49" y="178"/>
                  </a:lnTo>
                  <a:lnTo>
                    <a:pt x="54" y="173"/>
                  </a:lnTo>
                  <a:lnTo>
                    <a:pt x="58" y="167"/>
                  </a:lnTo>
                  <a:lnTo>
                    <a:pt x="61" y="159"/>
                  </a:lnTo>
                  <a:lnTo>
                    <a:pt x="67" y="145"/>
                  </a:lnTo>
                  <a:lnTo>
                    <a:pt x="73" y="131"/>
                  </a:lnTo>
                  <a:lnTo>
                    <a:pt x="75" y="126"/>
                  </a:lnTo>
                  <a:lnTo>
                    <a:pt x="79" y="120"/>
                  </a:lnTo>
                  <a:lnTo>
                    <a:pt x="84" y="115"/>
                  </a:lnTo>
                  <a:lnTo>
                    <a:pt x="88" y="110"/>
                  </a:lnTo>
                  <a:lnTo>
                    <a:pt x="86" y="106"/>
                  </a:lnTo>
                  <a:lnTo>
                    <a:pt x="85" y="101"/>
                  </a:lnTo>
                  <a:lnTo>
                    <a:pt x="84" y="96"/>
                  </a:lnTo>
                  <a:lnTo>
                    <a:pt x="84" y="92"/>
                  </a:lnTo>
                  <a:lnTo>
                    <a:pt x="84" y="88"/>
                  </a:lnTo>
                  <a:lnTo>
                    <a:pt x="85" y="85"/>
                  </a:lnTo>
                  <a:lnTo>
                    <a:pt x="87" y="83"/>
                  </a:lnTo>
                  <a:lnTo>
                    <a:pt x="90" y="80"/>
                  </a:lnTo>
                  <a:lnTo>
                    <a:pt x="86" y="76"/>
                  </a:lnTo>
                  <a:lnTo>
                    <a:pt x="81" y="70"/>
                  </a:lnTo>
                  <a:lnTo>
                    <a:pt x="79" y="66"/>
                  </a:lnTo>
                  <a:lnTo>
                    <a:pt x="75" y="63"/>
                  </a:lnTo>
                  <a:lnTo>
                    <a:pt x="72" y="59"/>
                  </a:lnTo>
                  <a:lnTo>
                    <a:pt x="69" y="53"/>
                  </a:lnTo>
                  <a:lnTo>
                    <a:pt x="66" y="49"/>
                  </a:lnTo>
                  <a:lnTo>
                    <a:pt x="62" y="42"/>
                  </a:lnTo>
                  <a:lnTo>
                    <a:pt x="62" y="25"/>
                  </a:lnTo>
                  <a:lnTo>
                    <a:pt x="69" y="25"/>
                  </a:lnTo>
                  <a:lnTo>
                    <a:pt x="78" y="24"/>
                  </a:lnTo>
                  <a:lnTo>
                    <a:pt x="86" y="24"/>
                  </a:lnTo>
                  <a:lnTo>
                    <a:pt x="94" y="21"/>
                  </a:lnTo>
                  <a:lnTo>
                    <a:pt x="103" y="18"/>
                  </a:lnTo>
                  <a:lnTo>
                    <a:pt x="109" y="14"/>
                  </a:lnTo>
                  <a:lnTo>
                    <a:pt x="115" y="7"/>
                  </a:lnTo>
                  <a:lnTo>
                    <a:pt x="118"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1" name="Freeform 32">
              <a:extLst>
                <a:ext uri="{FF2B5EF4-FFF2-40B4-BE49-F238E27FC236}">
                  <a16:creationId xmlns:a16="http://schemas.microsoft.com/office/drawing/2014/main" id="{14A67786-D58F-3F55-5DDB-A182BA31404D}"/>
                </a:ext>
              </a:extLst>
            </p:cNvPr>
            <p:cNvSpPr>
              <a:spLocks/>
            </p:cNvSpPr>
            <p:nvPr/>
          </p:nvSpPr>
          <p:spPr bwMode="gray">
            <a:xfrm>
              <a:off x="7619034" y="2313720"/>
              <a:ext cx="431890" cy="380341"/>
            </a:xfrm>
            <a:custGeom>
              <a:avLst/>
              <a:gdLst>
                <a:gd name="T0" fmla="*/ 28575 w 234"/>
                <a:gd name="T1" fmla="*/ 107863 h 217"/>
                <a:gd name="T2" fmla="*/ 38100 w 234"/>
                <a:gd name="T3" fmla="*/ 105061 h 217"/>
                <a:gd name="T4" fmla="*/ 61913 w 234"/>
                <a:gd name="T5" fmla="*/ 100859 h 217"/>
                <a:gd name="T6" fmla="*/ 85725 w 234"/>
                <a:gd name="T7" fmla="*/ 84049 h 217"/>
                <a:gd name="T8" fmla="*/ 98425 w 234"/>
                <a:gd name="T9" fmla="*/ 58834 h 217"/>
                <a:gd name="T10" fmla="*/ 101600 w 234"/>
                <a:gd name="T11" fmla="*/ 37822 h 217"/>
                <a:gd name="T12" fmla="*/ 117475 w 234"/>
                <a:gd name="T13" fmla="*/ 32219 h 217"/>
                <a:gd name="T14" fmla="*/ 136525 w 234"/>
                <a:gd name="T15" fmla="*/ 33620 h 217"/>
                <a:gd name="T16" fmla="*/ 160338 w 234"/>
                <a:gd name="T17" fmla="*/ 39223 h 217"/>
                <a:gd name="T18" fmla="*/ 179388 w 234"/>
                <a:gd name="T19" fmla="*/ 51830 h 217"/>
                <a:gd name="T20" fmla="*/ 204788 w 234"/>
                <a:gd name="T21" fmla="*/ 47628 h 217"/>
                <a:gd name="T22" fmla="*/ 225425 w 234"/>
                <a:gd name="T23" fmla="*/ 33620 h 217"/>
                <a:gd name="T24" fmla="*/ 236538 w 234"/>
                <a:gd name="T25" fmla="*/ 18211 h 217"/>
                <a:gd name="T26" fmla="*/ 244475 w 234"/>
                <a:gd name="T27" fmla="*/ 2802 h 217"/>
                <a:gd name="T28" fmla="*/ 252413 w 234"/>
                <a:gd name="T29" fmla="*/ 7004 h 217"/>
                <a:gd name="T30" fmla="*/ 265113 w 234"/>
                <a:gd name="T31" fmla="*/ 14008 h 217"/>
                <a:gd name="T32" fmla="*/ 269875 w 234"/>
                <a:gd name="T33" fmla="*/ 37822 h 217"/>
                <a:gd name="T34" fmla="*/ 282575 w 234"/>
                <a:gd name="T35" fmla="*/ 54632 h 217"/>
                <a:gd name="T36" fmla="*/ 298450 w 234"/>
                <a:gd name="T37" fmla="*/ 47628 h 217"/>
                <a:gd name="T38" fmla="*/ 307975 w 234"/>
                <a:gd name="T39" fmla="*/ 33620 h 217"/>
                <a:gd name="T40" fmla="*/ 366713 w 234"/>
                <a:gd name="T41" fmla="*/ 37822 h 217"/>
                <a:gd name="T42" fmla="*/ 369888 w 234"/>
                <a:gd name="T43" fmla="*/ 47628 h 217"/>
                <a:gd name="T44" fmla="*/ 347663 w 234"/>
                <a:gd name="T45" fmla="*/ 54632 h 217"/>
                <a:gd name="T46" fmla="*/ 290513 w 234"/>
                <a:gd name="T47" fmla="*/ 67239 h 217"/>
                <a:gd name="T48" fmla="*/ 280988 w 234"/>
                <a:gd name="T49" fmla="*/ 82648 h 217"/>
                <a:gd name="T50" fmla="*/ 288925 w 234"/>
                <a:gd name="T51" fmla="*/ 93855 h 217"/>
                <a:gd name="T52" fmla="*/ 298450 w 234"/>
                <a:gd name="T53" fmla="*/ 105061 h 217"/>
                <a:gd name="T54" fmla="*/ 288925 w 234"/>
                <a:gd name="T55" fmla="*/ 119069 h 217"/>
                <a:gd name="T56" fmla="*/ 280988 w 234"/>
                <a:gd name="T57" fmla="*/ 138681 h 217"/>
                <a:gd name="T58" fmla="*/ 260350 w 234"/>
                <a:gd name="T59" fmla="*/ 149887 h 217"/>
                <a:gd name="T60" fmla="*/ 247650 w 234"/>
                <a:gd name="T61" fmla="*/ 204519 h 217"/>
                <a:gd name="T62" fmla="*/ 239713 w 234"/>
                <a:gd name="T63" fmla="*/ 231135 h 217"/>
                <a:gd name="T64" fmla="*/ 230188 w 234"/>
                <a:gd name="T65" fmla="*/ 222730 h 217"/>
                <a:gd name="T66" fmla="*/ 217488 w 234"/>
                <a:gd name="T67" fmla="*/ 224131 h 217"/>
                <a:gd name="T68" fmla="*/ 204788 w 234"/>
                <a:gd name="T69" fmla="*/ 240940 h 217"/>
                <a:gd name="T70" fmla="*/ 187325 w 234"/>
                <a:gd name="T71" fmla="*/ 249345 h 217"/>
                <a:gd name="T72" fmla="*/ 177800 w 234"/>
                <a:gd name="T73" fmla="*/ 275961 h 217"/>
                <a:gd name="T74" fmla="*/ 166688 w 234"/>
                <a:gd name="T75" fmla="*/ 289969 h 217"/>
                <a:gd name="T76" fmla="*/ 120650 w 234"/>
                <a:gd name="T77" fmla="*/ 302576 h 217"/>
                <a:gd name="T78" fmla="*/ 85725 w 234"/>
                <a:gd name="T79" fmla="*/ 302576 h 217"/>
                <a:gd name="T80" fmla="*/ 55563 w 234"/>
                <a:gd name="T81" fmla="*/ 295572 h 217"/>
                <a:gd name="T82" fmla="*/ 46038 w 234"/>
                <a:gd name="T83" fmla="*/ 282965 h 217"/>
                <a:gd name="T84" fmla="*/ 55563 w 234"/>
                <a:gd name="T85" fmla="*/ 263353 h 217"/>
                <a:gd name="T86" fmla="*/ 55563 w 234"/>
                <a:gd name="T87" fmla="*/ 240940 h 217"/>
                <a:gd name="T88" fmla="*/ 41275 w 234"/>
                <a:gd name="T89" fmla="*/ 238139 h 217"/>
                <a:gd name="T90" fmla="*/ 26988 w 234"/>
                <a:gd name="T91" fmla="*/ 233936 h 217"/>
                <a:gd name="T92" fmla="*/ 12700 w 234"/>
                <a:gd name="T93" fmla="*/ 203118 h 217"/>
                <a:gd name="T94" fmla="*/ 9525 w 234"/>
                <a:gd name="T95" fmla="*/ 162495 h 217"/>
                <a:gd name="T96" fmla="*/ 4763 w 234"/>
                <a:gd name="T97" fmla="*/ 158292 h 217"/>
                <a:gd name="T98" fmla="*/ 0 w 234"/>
                <a:gd name="T99" fmla="*/ 148486 h 217"/>
                <a:gd name="T100" fmla="*/ 9525 w 234"/>
                <a:gd name="T101" fmla="*/ 134478 h 217"/>
                <a:gd name="T102" fmla="*/ 15875 w 234"/>
                <a:gd name="T103" fmla="*/ 123272 h 217"/>
                <a:gd name="T104" fmla="*/ 17463 w 234"/>
                <a:gd name="T105" fmla="*/ 113466 h 2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4"/>
                <a:gd name="T160" fmla="*/ 0 h 217"/>
                <a:gd name="T161" fmla="*/ 234 w 234"/>
                <a:gd name="T162" fmla="*/ 217 h 2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4" h="217">
                  <a:moveTo>
                    <a:pt x="11" y="75"/>
                  </a:moveTo>
                  <a:lnTo>
                    <a:pt x="13" y="77"/>
                  </a:lnTo>
                  <a:lnTo>
                    <a:pt x="16" y="77"/>
                  </a:lnTo>
                  <a:lnTo>
                    <a:pt x="18" y="77"/>
                  </a:lnTo>
                  <a:lnTo>
                    <a:pt x="19" y="77"/>
                  </a:lnTo>
                  <a:lnTo>
                    <a:pt x="22" y="77"/>
                  </a:lnTo>
                  <a:lnTo>
                    <a:pt x="23" y="77"/>
                  </a:lnTo>
                  <a:lnTo>
                    <a:pt x="24" y="75"/>
                  </a:lnTo>
                  <a:lnTo>
                    <a:pt x="25" y="75"/>
                  </a:lnTo>
                  <a:lnTo>
                    <a:pt x="30" y="75"/>
                  </a:lnTo>
                  <a:lnTo>
                    <a:pt x="35" y="74"/>
                  </a:lnTo>
                  <a:lnTo>
                    <a:pt x="39" y="72"/>
                  </a:lnTo>
                  <a:lnTo>
                    <a:pt x="43" y="70"/>
                  </a:lnTo>
                  <a:lnTo>
                    <a:pt x="47" y="67"/>
                  </a:lnTo>
                  <a:lnTo>
                    <a:pt x="50" y="63"/>
                  </a:lnTo>
                  <a:lnTo>
                    <a:pt x="54" y="60"/>
                  </a:lnTo>
                  <a:lnTo>
                    <a:pt x="57" y="56"/>
                  </a:lnTo>
                  <a:lnTo>
                    <a:pt x="61" y="52"/>
                  </a:lnTo>
                  <a:lnTo>
                    <a:pt x="62" y="48"/>
                  </a:lnTo>
                  <a:lnTo>
                    <a:pt x="62" y="42"/>
                  </a:lnTo>
                  <a:lnTo>
                    <a:pt x="63" y="38"/>
                  </a:lnTo>
                  <a:lnTo>
                    <a:pt x="63" y="34"/>
                  </a:lnTo>
                  <a:lnTo>
                    <a:pt x="63" y="30"/>
                  </a:lnTo>
                  <a:lnTo>
                    <a:pt x="64" y="27"/>
                  </a:lnTo>
                  <a:lnTo>
                    <a:pt x="65" y="24"/>
                  </a:lnTo>
                  <a:lnTo>
                    <a:pt x="68" y="23"/>
                  </a:lnTo>
                  <a:lnTo>
                    <a:pt x="71" y="23"/>
                  </a:lnTo>
                  <a:lnTo>
                    <a:pt x="74" y="23"/>
                  </a:lnTo>
                  <a:lnTo>
                    <a:pt x="76" y="23"/>
                  </a:lnTo>
                  <a:lnTo>
                    <a:pt x="80" y="24"/>
                  </a:lnTo>
                  <a:lnTo>
                    <a:pt x="82" y="24"/>
                  </a:lnTo>
                  <a:lnTo>
                    <a:pt x="86" y="24"/>
                  </a:lnTo>
                  <a:lnTo>
                    <a:pt x="88" y="24"/>
                  </a:lnTo>
                  <a:lnTo>
                    <a:pt x="94" y="25"/>
                  </a:lnTo>
                  <a:lnTo>
                    <a:pt x="98" y="27"/>
                  </a:lnTo>
                  <a:lnTo>
                    <a:pt x="101" y="28"/>
                  </a:lnTo>
                  <a:lnTo>
                    <a:pt x="104" y="31"/>
                  </a:lnTo>
                  <a:lnTo>
                    <a:pt x="107" y="34"/>
                  </a:lnTo>
                  <a:lnTo>
                    <a:pt x="109" y="35"/>
                  </a:lnTo>
                  <a:lnTo>
                    <a:pt x="113" y="37"/>
                  </a:lnTo>
                  <a:lnTo>
                    <a:pt x="117" y="37"/>
                  </a:lnTo>
                  <a:lnTo>
                    <a:pt x="121" y="37"/>
                  </a:lnTo>
                  <a:lnTo>
                    <a:pt x="125" y="35"/>
                  </a:lnTo>
                  <a:lnTo>
                    <a:pt x="129" y="34"/>
                  </a:lnTo>
                  <a:lnTo>
                    <a:pt x="132" y="31"/>
                  </a:lnTo>
                  <a:lnTo>
                    <a:pt x="134" y="28"/>
                  </a:lnTo>
                  <a:lnTo>
                    <a:pt x="138" y="25"/>
                  </a:lnTo>
                  <a:lnTo>
                    <a:pt x="142" y="24"/>
                  </a:lnTo>
                  <a:lnTo>
                    <a:pt x="146" y="23"/>
                  </a:lnTo>
                  <a:lnTo>
                    <a:pt x="146" y="20"/>
                  </a:lnTo>
                  <a:lnTo>
                    <a:pt x="148" y="16"/>
                  </a:lnTo>
                  <a:lnTo>
                    <a:pt x="149" y="13"/>
                  </a:lnTo>
                  <a:lnTo>
                    <a:pt x="150" y="10"/>
                  </a:lnTo>
                  <a:lnTo>
                    <a:pt x="151" y="7"/>
                  </a:lnTo>
                  <a:lnTo>
                    <a:pt x="152" y="5"/>
                  </a:lnTo>
                  <a:lnTo>
                    <a:pt x="154" y="2"/>
                  </a:lnTo>
                  <a:lnTo>
                    <a:pt x="155" y="0"/>
                  </a:lnTo>
                  <a:lnTo>
                    <a:pt x="156" y="2"/>
                  </a:lnTo>
                  <a:lnTo>
                    <a:pt x="157" y="3"/>
                  </a:lnTo>
                  <a:lnTo>
                    <a:pt x="159" y="5"/>
                  </a:lnTo>
                  <a:lnTo>
                    <a:pt x="161" y="6"/>
                  </a:lnTo>
                  <a:lnTo>
                    <a:pt x="163" y="7"/>
                  </a:lnTo>
                  <a:lnTo>
                    <a:pt x="165" y="9"/>
                  </a:lnTo>
                  <a:lnTo>
                    <a:pt x="167" y="10"/>
                  </a:lnTo>
                  <a:lnTo>
                    <a:pt x="168" y="13"/>
                  </a:lnTo>
                  <a:lnTo>
                    <a:pt x="169" y="17"/>
                  </a:lnTo>
                  <a:lnTo>
                    <a:pt x="170" y="21"/>
                  </a:lnTo>
                  <a:lnTo>
                    <a:pt x="170" y="27"/>
                  </a:lnTo>
                  <a:lnTo>
                    <a:pt x="171" y="31"/>
                  </a:lnTo>
                  <a:lnTo>
                    <a:pt x="173" y="34"/>
                  </a:lnTo>
                  <a:lnTo>
                    <a:pt x="176" y="37"/>
                  </a:lnTo>
                  <a:lnTo>
                    <a:pt x="178" y="39"/>
                  </a:lnTo>
                  <a:lnTo>
                    <a:pt x="182" y="39"/>
                  </a:lnTo>
                  <a:lnTo>
                    <a:pt x="184" y="38"/>
                  </a:lnTo>
                  <a:lnTo>
                    <a:pt x="185" y="37"/>
                  </a:lnTo>
                  <a:lnTo>
                    <a:pt x="188" y="34"/>
                  </a:lnTo>
                  <a:lnTo>
                    <a:pt x="190" y="31"/>
                  </a:lnTo>
                  <a:lnTo>
                    <a:pt x="191" y="30"/>
                  </a:lnTo>
                  <a:lnTo>
                    <a:pt x="193" y="27"/>
                  </a:lnTo>
                  <a:lnTo>
                    <a:pt x="194" y="24"/>
                  </a:lnTo>
                  <a:lnTo>
                    <a:pt x="222" y="24"/>
                  </a:lnTo>
                  <a:lnTo>
                    <a:pt x="228" y="24"/>
                  </a:lnTo>
                  <a:lnTo>
                    <a:pt x="229" y="25"/>
                  </a:lnTo>
                  <a:lnTo>
                    <a:pt x="231" y="27"/>
                  </a:lnTo>
                  <a:lnTo>
                    <a:pt x="232" y="28"/>
                  </a:lnTo>
                  <a:lnTo>
                    <a:pt x="232" y="30"/>
                  </a:lnTo>
                  <a:lnTo>
                    <a:pt x="233" y="32"/>
                  </a:lnTo>
                  <a:lnTo>
                    <a:pt x="233" y="34"/>
                  </a:lnTo>
                  <a:lnTo>
                    <a:pt x="234" y="35"/>
                  </a:lnTo>
                  <a:lnTo>
                    <a:pt x="234" y="37"/>
                  </a:lnTo>
                  <a:lnTo>
                    <a:pt x="227" y="38"/>
                  </a:lnTo>
                  <a:lnTo>
                    <a:pt x="219" y="39"/>
                  </a:lnTo>
                  <a:lnTo>
                    <a:pt x="209" y="39"/>
                  </a:lnTo>
                  <a:lnTo>
                    <a:pt x="200" y="42"/>
                  </a:lnTo>
                  <a:lnTo>
                    <a:pt x="190" y="44"/>
                  </a:lnTo>
                  <a:lnTo>
                    <a:pt x="183" y="48"/>
                  </a:lnTo>
                  <a:lnTo>
                    <a:pt x="181" y="49"/>
                  </a:lnTo>
                  <a:lnTo>
                    <a:pt x="178" y="52"/>
                  </a:lnTo>
                  <a:lnTo>
                    <a:pt x="177" y="56"/>
                  </a:lnTo>
                  <a:lnTo>
                    <a:pt x="177" y="59"/>
                  </a:lnTo>
                  <a:lnTo>
                    <a:pt x="177" y="61"/>
                  </a:lnTo>
                  <a:lnTo>
                    <a:pt x="178" y="64"/>
                  </a:lnTo>
                  <a:lnTo>
                    <a:pt x="181" y="66"/>
                  </a:lnTo>
                  <a:lnTo>
                    <a:pt x="182" y="67"/>
                  </a:lnTo>
                  <a:lnTo>
                    <a:pt x="184" y="68"/>
                  </a:lnTo>
                  <a:lnTo>
                    <a:pt x="185" y="70"/>
                  </a:lnTo>
                  <a:lnTo>
                    <a:pt x="188" y="72"/>
                  </a:lnTo>
                  <a:lnTo>
                    <a:pt x="188" y="75"/>
                  </a:lnTo>
                  <a:lnTo>
                    <a:pt x="188" y="78"/>
                  </a:lnTo>
                  <a:lnTo>
                    <a:pt x="185" y="81"/>
                  </a:lnTo>
                  <a:lnTo>
                    <a:pt x="184" y="82"/>
                  </a:lnTo>
                  <a:lnTo>
                    <a:pt x="182" y="85"/>
                  </a:lnTo>
                  <a:lnTo>
                    <a:pt x="181" y="88"/>
                  </a:lnTo>
                  <a:lnTo>
                    <a:pt x="178" y="91"/>
                  </a:lnTo>
                  <a:lnTo>
                    <a:pt x="177" y="93"/>
                  </a:lnTo>
                  <a:lnTo>
                    <a:pt x="177" y="99"/>
                  </a:lnTo>
                  <a:lnTo>
                    <a:pt x="173" y="99"/>
                  </a:lnTo>
                  <a:lnTo>
                    <a:pt x="170" y="102"/>
                  </a:lnTo>
                  <a:lnTo>
                    <a:pt x="167" y="105"/>
                  </a:lnTo>
                  <a:lnTo>
                    <a:pt x="164" y="107"/>
                  </a:lnTo>
                  <a:lnTo>
                    <a:pt x="161" y="116"/>
                  </a:lnTo>
                  <a:lnTo>
                    <a:pt x="158" y="125"/>
                  </a:lnTo>
                  <a:lnTo>
                    <a:pt x="156" y="135"/>
                  </a:lnTo>
                  <a:lnTo>
                    <a:pt x="156" y="146"/>
                  </a:lnTo>
                  <a:lnTo>
                    <a:pt x="155" y="156"/>
                  </a:lnTo>
                  <a:lnTo>
                    <a:pt x="155" y="167"/>
                  </a:lnTo>
                  <a:lnTo>
                    <a:pt x="152" y="167"/>
                  </a:lnTo>
                  <a:lnTo>
                    <a:pt x="151" y="165"/>
                  </a:lnTo>
                  <a:lnTo>
                    <a:pt x="149" y="164"/>
                  </a:lnTo>
                  <a:lnTo>
                    <a:pt x="148" y="162"/>
                  </a:lnTo>
                  <a:lnTo>
                    <a:pt x="146" y="160"/>
                  </a:lnTo>
                  <a:lnTo>
                    <a:pt x="145" y="159"/>
                  </a:lnTo>
                  <a:lnTo>
                    <a:pt x="143" y="159"/>
                  </a:lnTo>
                  <a:lnTo>
                    <a:pt x="142" y="159"/>
                  </a:lnTo>
                  <a:lnTo>
                    <a:pt x="139" y="159"/>
                  </a:lnTo>
                  <a:lnTo>
                    <a:pt x="137" y="160"/>
                  </a:lnTo>
                  <a:lnTo>
                    <a:pt x="134" y="164"/>
                  </a:lnTo>
                  <a:lnTo>
                    <a:pt x="132" y="167"/>
                  </a:lnTo>
                  <a:lnTo>
                    <a:pt x="130" y="170"/>
                  </a:lnTo>
                  <a:lnTo>
                    <a:pt x="129" y="172"/>
                  </a:lnTo>
                  <a:lnTo>
                    <a:pt x="126" y="174"/>
                  </a:lnTo>
                  <a:lnTo>
                    <a:pt x="123" y="174"/>
                  </a:lnTo>
                  <a:lnTo>
                    <a:pt x="120" y="175"/>
                  </a:lnTo>
                  <a:lnTo>
                    <a:pt x="118" y="178"/>
                  </a:lnTo>
                  <a:lnTo>
                    <a:pt x="115" y="182"/>
                  </a:lnTo>
                  <a:lnTo>
                    <a:pt x="114" y="188"/>
                  </a:lnTo>
                  <a:lnTo>
                    <a:pt x="113" y="192"/>
                  </a:lnTo>
                  <a:lnTo>
                    <a:pt x="112" y="197"/>
                  </a:lnTo>
                  <a:lnTo>
                    <a:pt x="112" y="202"/>
                  </a:lnTo>
                  <a:lnTo>
                    <a:pt x="112" y="204"/>
                  </a:lnTo>
                  <a:lnTo>
                    <a:pt x="109" y="206"/>
                  </a:lnTo>
                  <a:lnTo>
                    <a:pt x="105" y="207"/>
                  </a:lnTo>
                  <a:lnTo>
                    <a:pt x="99" y="210"/>
                  </a:lnTo>
                  <a:lnTo>
                    <a:pt x="90" y="211"/>
                  </a:lnTo>
                  <a:lnTo>
                    <a:pt x="83" y="213"/>
                  </a:lnTo>
                  <a:lnTo>
                    <a:pt x="76" y="216"/>
                  </a:lnTo>
                  <a:lnTo>
                    <a:pt x="69" y="217"/>
                  </a:lnTo>
                  <a:lnTo>
                    <a:pt x="65" y="217"/>
                  </a:lnTo>
                  <a:lnTo>
                    <a:pt x="59" y="217"/>
                  </a:lnTo>
                  <a:lnTo>
                    <a:pt x="54" y="216"/>
                  </a:lnTo>
                  <a:lnTo>
                    <a:pt x="49" y="216"/>
                  </a:lnTo>
                  <a:lnTo>
                    <a:pt x="43" y="214"/>
                  </a:lnTo>
                  <a:lnTo>
                    <a:pt x="38" y="213"/>
                  </a:lnTo>
                  <a:lnTo>
                    <a:pt x="35" y="211"/>
                  </a:lnTo>
                  <a:lnTo>
                    <a:pt x="31" y="210"/>
                  </a:lnTo>
                  <a:lnTo>
                    <a:pt x="28" y="209"/>
                  </a:lnTo>
                  <a:lnTo>
                    <a:pt x="28" y="204"/>
                  </a:lnTo>
                  <a:lnTo>
                    <a:pt x="29" y="202"/>
                  </a:lnTo>
                  <a:lnTo>
                    <a:pt x="30" y="197"/>
                  </a:lnTo>
                  <a:lnTo>
                    <a:pt x="32" y="195"/>
                  </a:lnTo>
                  <a:lnTo>
                    <a:pt x="33" y="191"/>
                  </a:lnTo>
                  <a:lnTo>
                    <a:pt x="35" y="188"/>
                  </a:lnTo>
                  <a:lnTo>
                    <a:pt x="36" y="184"/>
                  </a:lnTo>
                  <a:lnTo>
                    <a:pt x="36" y="179"/>
                  </a:lnTo>
                  <a:lnTo>
                    <a:pt x="36" y="175"/>
                  </a:lnTo>
                  <a:lnTo>
                    <a:pt x="35" y="172"/>
                  </a:lnTo>
                  <a:lnTo>
                    <a:pt x="33" y="171"/>
                  </a:lnTo>
                  <a:lnTo>
                    <a:pt x="31" y="170"/>
                  </a:lnTo>
                  <a:lnTo>
                    <a:pt x="29" y="170"/>
                  </a:lnTo>
                  <a:lnTo>
                    <a:pt x="26" y="170"/>
                  </a:lnTo>
                  <a:lnTo>
                    <a:pt x="24" y="170"/>
                  </a:lnTo>
                  <a:lnTo>
                    <a:pt x="22" y="170"/>
                  </a:lnTo>
                  <a:lnTo>
                    <a:pt x="19" y="168"/>
                  </a:lnTo>
                  <a:lnTo>
                    <a:pt x="17" y="167"/>
                  </a:lnTo>
                  <a:lnTo>
                    <a:pt x="16" y="165"/>
                  </a:lnTo>
                  <a:lnTo>
                    <a:pt x="13" y="162"/>
                  </a:lnTo>
                  <a:lnTo>
                    <a:pt x="11" y="153"/>
                  </a:lnTo>
                  <a:lnTo>
                    <a:pt x="8" y="145"/>
                  </a:lnTo>
                  <a:lnTo>
                    <a:pt x="7" y="135"/>
                  </a:lnTo>
                  <a:lnTo>
                    <a:pt x="7" y="127"/>
                  </a:lnTo>
                  <a:lnTo>
                    <a:pt x="6" y="120"/>
                  </a:lnTo>
                  <a:lnTo>
                    <a:pt x="6" y="116"/>
                  </a:lnTo>
                  <a:lnTo>
                    <a:pt x="5" y="116"/>
                  </a:lnTo>
                  <a:lnTo>
                    <a:pt x="5" y="114"/>
                  </a:lnTo>
                  <a:lnTo>
                    <a:pt x="4" y="114"/>
                  </a:lnTo>
                  <a:lnTo>
                    <a:pt x="3" y="113"/>
                  </a:lnTo>
                  <a:lnTo>
                    <a:pt x="1" y="111"/>
                  </a:lnTo>
                  <a:lnTo>
                    <a:pt x="0" y="110"/>
                  </a:lnTo>
                  <a:lnTo>
                    <a:pt x="0" y="109"/>
                  </a:lnTo>
                  <a:lnTo>
                    <a:pt x="0" y="106"/>
                  </a:lnTo>
                  <a:lnTo>
                    <a:pt x="1" y="103"/>
                  </a:lnTo>
                  <a:lnTo>
                    <a:pt x="3" y="100"/>
                  </a:lnTo>
                  <a:lnTo>
                    <a:pt x="4" y="99"/>
                  </a:lnTo>
                  <a:lnTo>
                    <a:pt x="6" y="96"/>
                  </a:lnTo>
                  <a:lnTo>
                    <a:pt x="7" y="95"/>
                  </a:lnTo>
                  <a:lnTo>
                    <a:pt x="8" y="92"/>
                  </a:lnTo>
                  <a:lnTo>
                    <a:pt x="8" y="91"/>
                  </a:lnTo>
                  <a:lnTo>
                    <a:pt x="10" y="88"/>
                  </a:lnTo>
                  <a:lnTo>
                    <a:pt x="10" y="85"/>
                  </a:lnTo>
                  <a:lnTo>
                    <a:pt x="10" y="84"/>
                  </a:lnTo>
                  <a:lnTo>
                    <a:pt x="11" y="82"/>
                  </a:lnTo>
                  <a:lnTo>
                    <a:pt x="11" y="81"/>
                  </a:lnTo>
                  <a:lnTo>
                    <a:pt x="11" y="79"/>
                  </a:lnTo>
                  <a:lnTo>
                    <a:pt x="11" y="78"/>
                  </a:lnTo>
                  <a:lnTo>
                    <a:pt x="11" y="7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2" name="Freeform 33">
              <a:extLst>
                <a:ext uri="{FF2B5EF4-FFF2-40B4-BE49-F238E27FC236}">
                  <a16:creationId xmlns:a16="http://schemas.microsoft.com/office/drawing/2014/main" id="{9A6F82F3-BB2E-908A-C475-F6A5813578D2}"/>
                </a:ext>
              </a:extLst>
            </p:cNvPr>
            <p:cNvSpPr>
              <a:spLocks/>
            </p:cNvSpPr>
            <p:nvPr/>
          </p:nvSpPr>
          <p:spPr bwMode="gray">
            <a:xfrm>
              <a:off x="7665236" y="2379093"/>
              <a:ext cx="476084" cy="550703"/>
            </a:xfrm>
            <a:custGeom>
              <a:avLst/>
              <a:gdLst>
                <a:gd name="T0" fmla="*/ 371475 w 257"/>
                <a:gd name="T1" fmla="*/ 39223 h 315"/>
                <a:gd name="T2" fmla="*/ 339725 w 257"/>
                <a:gd name="T3" fmla="*/ 9806 h 315"/>
                <a:gd name="T4" fmla="*/ 290513 w 257"/>
                <a:gd name="T5" fmla="*/ 2802 h 315"/>
                <a:gd name="T6" fmla="*/ 246063 w 257"/>
                <a:gd name="T7" fmla="*/ 16810 h 315"/>
                <a:gd name="T8" fmla="*/ 239713 w 257"/>
                <a:gd name="T9" fmla="*/ 32219 h 315"/>
                <a:gd name="T10" fmla="*/ 250825 w 257"/>
                <a:gd name="T11" fmla="*/ 42024 h 315"/>
                <a:gd name="T12" fmla="*/ 257175 w 257"/>
                <a:gd name="T13" fmla="*/ 56033 h 315"/>
                <a:gd name="T14" fmla="*/ 246063 w 257"/>
                <a:gd name="T15" fmla="*/ 70041 h 315"/>
                <a:gd name="T16" fmla="*/ 234950 w 257"/>
                <a:gd name="T17" fmla="*/ 85450 h 315"/>
                <a:gd name="T18" fmla="*/ 215900 w 257"/>
                <a:gd name="T19" fmla="*/ 109264 h 315"/>
                <a:gd name="T20" fmla="*/ 206375 w 257"/>
                <a:gd name="T21" fmla="*/ 166697 h 315"/>
                <a:gd name="T22" fmla="*/ 196850 w 257"/>
                <a:gd name="T23" fmla="*/ 176503 h 315"/>
                <a:gd name="T24" fmla="*/ 187325 w 257"/>
                <a:gd name="T25" fmla="*/ 170900 h 315"/>
                <a:gd name="T26" fmla="*/ 173038 w 257"/>
                <a:gd name="T27" fmla="*/ 176503 h 315"/>
                <a:gd name="T28" fmla="*/ 160338 w 257"/>
                <a:gd name="T29" fmla="*/ 190511 h 315"/>
                <a:gd name="T30" fmla="*/ 142875 w 257"/>
                <a:gd name="T31" fmla="*/ 201717 h 315"/>
                <a:gd name="T32" fmla="*/ 138113 w 257"/>
                <a:gd name="T33" fmla="*/ 229734 h 315"/>
                <a:gd name="T34" fmla="*/ 117475 w 257"/>
                <a:gd name="T35" fmla="*/ 240940 h 315"/>
                <a:gd name="T36" fmla="*/ 68263 w 257"/>
                <a:gd name="T37" fmla="*/ 250746 h 315"/>
                <a:gd name="T38" fmla="*/ 38100 w 257"/>
                <a:gd name="T39" fmla="*/ 249345 h 315"/>
                <a:gd name="T40" fmla="*/ 6350 w 257"/>
                <a:gd name="T41" fmla="*/ 240940 h 315"/>
                <a:gd name="T42" fmla="*/ 17463 w 257"/>
                <a:gd name="T43" fmla="*/ 264754 h 315"/>
                <a:gd name="T44" fmla="*/ 50800 w 257"/>
                <a:gd name="T45" fmla="*/ 294171 h 315"/>
                <a:gd name="T46" fmla="*/ 58738 w 257"/>
                <a:gd name="T47" fmla="*/ 309580 h 315"/>
                <a:gd name="T48" fmla="*/ 68263 w 257"/>
                <a:gd name="T49" fmla="*/ 323588 h 315"/>
                <a:gd name="T50" fmla="*/ 61913 w 257"/>
                <a:gd name="T51" fmla="*/ 341799 h 315"/>
                <a:gd name="T52" fmla="*/ 46038 w 257"/>
                <a:gd name="T53" fmla="*/ 357208 h 315"/>
                <a:gd name="T54" fmla="*/ 41275 w 257"/>
                <a:gd name="T55" fmla="*/ 371216 h 315"/>
                <a:gd name="T56" fmla="*/ 41275 w 257"/>
                <a:gd name="T57" fmla="*/ 386625 h 315"/>
                <a:gd name="T58" fmla="*/ 76200 w 257"/>
                <a:gd name="T59" fmla="*/ 389427 h 315"/>
                <a:gd name="T60" fmla="*/ 120650 w 257"/>
                <a:gd name="T61" fmla="*/ 385224 h 315"/>
                <a:gd name="T62" fmla="*/ 141288 w 257"/>
                <a:gd name="T63" fmla="*/ 385224 h 315"/>
                <a:gd name="T64" fmla="*/ 157163 w 257"/>
                <a:gd name="T65" fmla="*/ 385224 h 315"/>
                <a:gd name="T66" fmla="*/ 173038 w 257"/>
                <a:gd name="T67" fmla="*/ 406237 h 315"/>
                <a:gd name="T68" fmla="*/ 209550 w 257"/>
                <a:gd name="T69" fmla="*/ 430050 h 315"/>
                <a:gd name="T70" fmla="*/ 220663 w 257"/>
                <a:gd name="T71" fmla="*/ 437055 h 315"/>
                <a:gd name="T72" fmla="*/ 222250 w 257"/>
                <a:gd name="T73" fmla="*/ 434253 h 315"/>
                <a:gd name="T74" fmla="*/ 244475 w 257"/>
                <a:gd name="T75" fmla="*/ 417443 h 315"/>
                <a:gd name="T76" fmla="*/ 290513 w 257"/>
                <a:gd name="T77" fmla="*/ 410439 h 315"/>
                <a:gd name="T78" fmla="*/ 300038 w 257"/>
                <a:gd name="T79" fmla="*/ 392228 h 315"/>
                <a:gd name="T80" fmla="*/ 274638 w 257"/>
                <a:gd name="T81" fmla="*/ 365613 h 315"/>
                <a:gd name="T82" fmla="*/ 260350 w 257"/>
                <a:gd name="T83" fmla="*/ 341799 h 315"/>
                <a:gd name="T84" fmla="*/ 252413 w 257"/>
                <a:gd name="T85" fmla="*/ 334795 h 315"/>
                <a:gd name="T86" fmla="*/ 261938 w 257"/>
                <a:gd name="T87" fmla="*/ 313783 h 315"/>
                <a:gd name="T88" fmla="*/ 300038 w 257"/>
                <a:gd name="T89" fmla="*/ 291370 h 315"/>
                <a:gd name="T90" fmla="*/ 330200 w 257"/>
                <a:gd name="T91" fmla="*/ 246544 h 315"/>
                <a:gd name="T92" fmla="*/ 357188 w 257"/>
                <a:gd name="T93" fmla="*/ 204519 h 315"/>
                <a:gd name="T94" fmla="*/ 357188 w 257"/>
                <a:gd name="T95" fmla="*/ 177904 h 315"/>
                <a:gd name="T96" fmla="*/ 361950 w 257"/>
                <a:gd name="T97" fmla="*/ 159693 h 315"/>
                <a:gd name="T98" fmla="*/ 349250 w 257"/>
                <a:gd name="T99" fmla="*/ 135879 h 315"/>
                <a:gd name="T100" fmla="*/ 328613 w 257"/>
                <a:gd name="T101" fmla="*/ 112065 h 315"/>
                <a:gd name="T102" fmla="*/ 358775 w 257"/>
                <a:gd name="T103" fmla="*/ 75644 h 315"/>
                <a:gd name="T104" fmla="*/ 395288 w 257"/>
                <a:gd name="T105" fmla="*/ 65838 h 31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57"/>
                <a:gd name="T160" fmla="*/ 0 h 315"/>
                <a:gd name="T161" fmla="*/ 257 w 257"/>
                <a:gd name="T162" fmla="*/ 315 h 31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57" h="315">
                  <a:moveTo>
                    <a:pt x="257" y="37"/>
                  </a:moveTo>
                  <a:lnTo>
                    <a:pt x="247" y="36"/>
                  </a:lnTo>
                  <a:lnTo>
                    <a:pt x="240" y="32"/>
                  </a:lnTo>
                  <a:lnTo>
                    <a:pt x="234" y="28"/>
                  </a:lnTo>
                  <a:lnTo>
                    <a:pt x="228" y="23"/>
                  </a:lnTo>
                  <a:lnTo>
                    <a:pt x="224" y="18"/>
                  </a:lnTo>
                  <a:lnTo>
                    <a:pt x="219" y="12"/>
                  </a:lnTo>
                  <a:lnTo>
                    <a:pt x="214" y="7"/>
                  </a:lnTo>
                  <a:lnTo>
                    <a:pt x="209" y="0"/>
                  </a:lnTo>
                  <a:lnTo>
                    <a:pt x="202" y="1"/>
                  </a:lnTo>
                  <a:lnTo>
                    <a:pt x="194" y="2"/>
                  </a:lnTo>
                  <a:lnTo>
                    <a:pt x="183" y="2"/>
                  </a:lnTo>
                  <a:lnTo>
                    <a:pt x="174" y="5"/>
                  </a:lnTo>
                  <a:lnTo>
                    <a:pt x="164" y="7"/>
                  </a:lnTo>
                  <a:lnTo>
                    <a:pt x="157" y="11"/>
                  </a:lnTo>
                  <a:lnTo>
                    <a:pt x="155" y="12"/>
                  </a:lnTo>
                  <a:lnTo>
                    <a:pt x="152" y="15"/>
                  </a:lnTo>
                  <a:lnTo>
                    <a:pt x="151" y="18"/>
                  </a:lnTo>
                  <a:lnTo>
                    <a:pt x="151" y="21"/>
                  </a:lnTo>
                  <a:lnTo>
                    <a:pt x="151" y="23"/>
                  </a:lnTo>
                  <a:lnTo>
                    <a:pt x="152" y="26"/>
                  </a:lnTo>
                  <a:lnTo>
                    <a:pt x="155" y="28"/>
                  </a:lnTo>
                  <a:lnTo>
                    <a:pt x="156" y="29"/>
                  </a:lnTo>
                  <a:lnTo>
                    <a:pt x="158" y="30"/>
                  </a:lnTo>
                  <a:lnTo>
                    <a:pt x="159" y="32"/>
                  </a:lnTo>
                  <a:lnTo>
                    <a:pt x="162" y="34"/>
                  </a:lnTo>
                  <a:lnTo>
                    <a:pt x="162" y="37"/>
                  </a:lnTo>
                  <a:lnTo>
                    <a:pt x="162" y="40"/>
                  </a:lnTo>
                  <a:lnTo>
                    <a:pt x="159" y="43"/>
                  </a:lnTo>
                  <a:lnTo>
                    <a:pt x="158" y="44"/>
                  </a:lnTo>
                  <a:lnTo>
                    <a:pt x="156" y="47"/>
                  </a:lnTo>
                  <a:lnTo>
                    <a:pt x="155" y="50"/>
                  </a:lnTo>
                  <a:lnTo>
                    <a:pt x="152" y="53"/>
                  </a:lnTo>
                  <a:lnTo>
                    <a:pt x="151" y="55"/>
                  </a:lnTo>
                  <a:lnTo>
                    <a:pt x="151" y="61"/>
                  </a:lnTo>
                  <a:lnTo>
                    <a:pt x="148" y="61"/>
                  </a:lnTo>
                  <a:lnTo>
                    <a:pt x="145" y="64"/>
                  </a:lnTo>
                  <a:lnTo>
                    <a:pt x="142" y="67"/>
                  </a:lnTo>
                  <a:lnTo>
                    <a:pt x="139" y="69"/>
                  </a:lnTo>
                  <a:lnTo>
                    <a:pt x="136" y="78"/>
                  </a:lnTo>
                  <a:lnTo>
                    <a:pt x="133" y="88"/>
                  </a:lnTo>
                  <a:lnTo>
                    <a:pt x="131" y="98"/>
                  </a:lnTo>
                  <a:lnTo>
                    <a:pt x="131" y="109"/>
                  </a:lnTo>
                  <a:lnTo>
                    <a:pt x="130" y="119"/>
                  </a:lnTo>
                  <a:lnTo>
                    <a:pt x="130" y="129"/>
                  </a:lnTo>
                  <a:lnTo>
                    <a:pt x="127" y="129"/>
                  </a:lnTo>
                  <a:lnTo>
                    <a:pt x="126" y="127"/>
                  </a:lnTo>
                  <a:lnTo>
                    <a:pt x="124" y="126"/>
                  </a:lnTo>
                  <a:lnTo>
                    <a:pt x="123" y="125"/>
                  </a:lnTo>
                  <a:lnTo>
                    <a:pt x="121" y="123"/>
                  </a:lnTo>
                  <a:lnTo>
                    <a:pt x="120" y="122"/>
                  </a:lnTo>
                  <a:lnTo>
                    <a:pt x="118" y="122"/>
                  </a:lnTo>
                  <a:lnTo>
                    <a:pt x="117" y="122"/>
                  </a:lnTo>
                  <a:lnTo>
                    <a:pt x="114" y="122"/>
                  </a:lnTo>
                  <a:lnTo>
                    <a:pt x="112" y="123"/>
                  </a:lnTo>
                  <a:lnTo>
                    <a:pt x="109" y="126"/>
                  </a:lnTo>
                  <a:lnTo>
                    <a:pt x="107" y="129"/>
                  </a:lnTo>
                  <a:lnTo>
                    <a:pt x="105" y="132"/>
                  </a:lnTo>
                  <a:lnTo>
                    <a:pt x="104" y="134"/>
                  </a:lnTo>
                  <a:lnTo>
                    <a:pt x="101" y="136"/>
                  </a:lnTo>
                  <a:lnTo>
                    <a:pt x="98" y="136"/>
                  </a:lnTo>
                  <a:lnTo>
                    <a:pt x="95" y="137"/>
                  </a:lnTo>
                  <a:lnTo>
                    <a:pt x="93" y="140"/>
                  </a:lnTo>
                  <a:lnTo>
                    <a:pt x="90" y="144"/>
                  </a:lnTo>
                  <a:lnTo>
                    <a:pt x="89" y="150"/>
                  </a:lnTo>
                  <a:lnTo>
                    <a:pt x="88" y="154"/>
                  </a:lnTo>
                  <a:lnTo>
                    <a:pt x="87" y="159"/>
                  </a:lnTo>
                  <a:lnTo>
                    <a:pt x="87" y="164"/>
                  </a:lnTo>
                  <a:lnTo>
                    <a:pt x="87" y="166"/>
                  </a:lnTo>
                  <a:lnTo>
                    <a:pt x="84" y="168"/>
                  </a:lnTo>
                  <a:lnTo>
                    <a:pt x="80" y="169"/>
                  </a:lnTo>
                  <a:lnTo>
                    <a:pt x="74" y="172"/>
                  </a:lnTo>
                  <a:lnTo>
                    <a:pt x="65" y="173"/>
                  </a:lnTo>
                  <a:lnTo>
                    <a:pt x="57" y="175"/>
                  </a:lnTo>
                  <a:lnTo>
                    <a:pt x="50" y="178"/>
                  </a:lnTo>
                  <a:lnTo>
                    <a:pt x="43" y="179"/>
                  </a:lnTo>
                  <a:lnTo>
                    <a:pt x="39" y="179"/>
                  </a:lnTo>
                  <a:lnTo>
                    <a:pt x="33" y="179"/>
                  </a:lnTo>
                  <a:lnTo>
                    <a:pt x="29" y="178"/>
                  </a:lnTo>
                  <a:lnTo>
                    <a:pt x="24" y="178"/>
                  </a:lnTo>
                  <a:lnTo>
                    <a:pt x="18" y="176"/>
                  </a:lnTo>
                  <a:lnTo>
                    <a:pt x="13" y="175"/>
                  </a:lnTo>
                  <a:lnTo>
                    <a:pt x="8" y="173"/>
                  </a:lnTo>
                  <a:lnTo>
                    <a:pt x="4" y="172"/>
                  </a:lnTo>
                  <a:lnTo>
                    <a:pt x="0" y="171"/>
                  </a:lnTo>
                  <a:lnTo>
                    <a:pt x="3" y="176"/>
                  </a:lnTo>
                  <a:lnTo>
                    <a:pt x="6" y="182"/>
                  </a:lnTo>
                  <a:lnTo>
                    <a:pt x="11" y="189"/>
                  </a:lnTo>
                  <a:lnTo>
                    <a:pt x="17" y="196"/>
                  </a:lnTo>
                  <a:lnTo>
                    <a:pt x="22" y="201"/>
                  </a:lnTo>
                  <a:lnTo>
                    <a:pt x="28" y="207"/>
                  </a:lnTo>
                  <a:lnTo>
                    <a:pt x="32" y="210"/>
                  </a:lnTo>
                  <a:lnTo>
                    <a:pt x="37" y="211"/>
                  </a:lnTo>
                  <a:lnTo>
                    <a:pt x="37" y="214"/>
                  </a:lnTo>
                  <a:lnTo>
                    <a:pt x="37" y="218"/>
                  </a:lnTo>
                  <a:lnTo>
                    <a:pt x="37" y="221"/>
                  </a:lnTo>
                  <a:lnTo>
                    <a:pt x="38" y="224"/>
                  </a:lnTo>
                  <a:lnTo>
                    <a:pt x="39" y="226"/>
                  </a:lnTo>
                  <a:lnTo>
                    <a:pt x="41" y="229"/>
                  </a:lnTo>
                  <a:lnTo>
                    <a:pt x="43" y="231"/>
                  </a:lnTo>
                  <a:lnTo>
                    <a:pt x="45" y="232"/>
                  </a:lnTo>
                  <a:lnTo>
                    <a:pt x="45" y="240"/>
                  </a:lnTo>
                  <a:lnTo>
                    <a:pt x="43" y="243"/>
                  </a:lnTo>
                  <a:lnTo>
                    <a:pt x="39" y="244"/>
                  </a:lnTo>
                  <a:lnTo>
                    <a:pt x="37" y="247"/>
                  </a:lnTo>
                  <a:lnTo>
                    <a:pt x="33" y="250"/>
                  </a:lnTo>
                  <a:lnTo>
                    <a:pt x="31" y="251"/>
                  </a:lnTo>
                  <a:lnTo>
                    <a:pt x="29" y="255"/>
                  </a:lnTo>
                  <a:lnTo>
                    <a:pt x="26" y="258"/>
                  </a:lnTo>
                  <a:lnTo>
                    <a:pt x="26" y="262"/>
                  </a:lnTo>
                  <a:lnTo>
                    <a:pt x="26" y="264"/>
                  </a:lnTo>
                  <a:lnTo>
                    <a:pt x="26" y="265"/>
                  </a:lnTo>
                  <a:lnTo>
                    <a:pt x="26" y="268"/>
                  </a:lnTo>
                  <a:lnTo>
                    <a:pt x="26" y="269"/>
                  </a:lnTo>
                  <a:lnTo>
                    <a:pt x="26" y="272"/>
                  </a:lnTo>
                  <a:lnTo>
                    <a:pt x="26" y="276"/>
                  </a:lnTo>
                  <a:lnTo>
                    <a:pt x="26" y="280"/>
                  </a:lnTo>
                  <a:lnTo>
                    <a:pt x="33" y="279"/>
                  </a:lnTo>
                  <a:lnTo>
                    <a:pt x="41" y="279"/>
                  </a:lnTo>
                  <a:lnTo>
                    <a:pt x="48" y="278"/>
                  </a:lnTo>
                  <a:lnTo>
                    <a:pt x="55" y="278"/>
                  </a:lnTo>
                  <a:lnTo>
                    <a:pt x="62" y="276"/>
                  </a:lnTo>
                  <a:lnTo>
                    <a:pt x="69" y="276"/>
                  </a:lnTo>
                  <a:lnTo>
                    <a:pt x="76" y="275"/>
                  </a:lnTo>
                  <a:lnTo>
                    <a:pt x="82" y="275"/>
                  </a:lnTo>
                  <a:lnTo>
                    <a:pt x="84" y="275"/>
                  </a:lnTo>
                  <a:lnTo>
                    <a:pt x="87" y="275"/>
                  </a:lnTo>
                  <a:lnTo>
                    <a:pt x="89" y="275"/>
                  </a:lnTo>
                  <a:lnTo>
                    <a:pt x="92" y="273"/>
                  </a:lnTo>
                  <a:lnTo>
                    <a:pt x="94" y="273"/>
                  </a:lnTo>
                  <a:lnTo>
                    <a:pt x="96" y="273"/>
                  </a:lnTo>
                  <a:lnTo>
                    <a:pt x="99" y="275"/>
                  </a:lnTo>
                  <a:lnTo>
                    <a:pt x="102" y="275"/>
                  </a:lnTo>
                  <a:lnTo>
                    <a:pt x="102" y="280"/>
                  </a:lnTo>
                  <a:lnTo>
                    <a:pt x="106" y="284"/>
                  </a:lnTo>
                  <a:lnTo>
                    <a:pt x="109" y="290"/>
                  </a:lnTo>
                  <a:lnTo>
                    <a:pt x="114" y="296"/>
                  </a:lnTo>
                  <a:lnTo>
                    <a:pt x="120" y="300"/>
                  </a:lnTo>
                  <a:lnTo>
                    <a:pt x="126" y="304"/>
                  </a:lnTo>
                  <a:lnTo>
                    <a:pt x="132" y="307"/>
                  </a:lnTo>
                  <a:lnTo>
                    <a:pt x="138" y="307"/>
                  </a:lnTo>
                  <a:lnTo>
                    <a:pt x="138" y="310"/>
                  </a:lnTo>
                  <a:lnTo>
                    <a:pt x="138" y="311"/>
                  </a:lnTo>
                  <a:lnTo>
                    <a:pt x="139" y="312"/>
                  </a:lnTo>
                  <a:lnTo>
                    <a:pt x="139" y="314"/>
                  </a:lnTo>
                  <a:lnTo>
                    <a:pt x="140" y="314"/>
                  </a:lnTo>
                  <a:lnTo>
                    <a:pt x="140" y="315"/>
                  </a:lnTo>
                  <a:lnTo>
                    <a:pt x="140" y="310"/>
                  </a:lnTo>
                  <a:lnTo>
                    <a:pt x="142" y="307"/>
                  </a:lnTo>
                  <a:lnTo>
                    <a:pt x="144" y="304"/>
                  </a:lnTo>
                  <a:lnTo>
                    <a:pt x="146" y="301"/>
                  </a:lnTo>
                  <a:lnTo>
                    <a:pt x="154" y="298"/>
                  </a:lnTo>
                  <a:lnTo>
                    <a:pt x="162" y="297"/>
                  </a:lnTo>
                  <a:lnTo>
                    <a:pt x="170" y="296"/>
                  </a:lnTo>
                  <a:lnTo>
                    <a:pt x="180" y="294"/>
                  </a:lnTo>
                  <a:lnTo>
                    <a:pt x="183" y="293"/>
                  </a:lnTo>
                  <a:lnTo>
                    <a:pt x="187" y="290"/>
                  </a:lnTo>
                  <a:lnTo>
                    <a:pt x="189" y="286"/>
                  </a:lnTo>
                  <a:lnTo>
                    <a:pt x="192" y="282"/>
                  </a:lnTo>
                  <a:lnTo>
                    <a:pt x="189" y="280"/>
                  </a:lnTo>
                  <a:lnTo>
                    <a:pt x="184" y="276"/>
                  </a:lnTo>
                  <a:lnTo>
                    <a:pt x="181" y="272"/>
                  </a:lnTo>
                  <a:lnTo>
                    <a:pt x="176" y="266"/>
                  </a:lnTo>
                  <a:lnTo>
                    <a:pt x="173" y="261"/>
                  </a:lnTo>
                  <a:lnTo>
                    <a:pt x="169" y="254"/>
                  </a:lnTo>
                  <a:lnTo>
                    <a:pt x="167" y="250"/>
                  </a:lnTo>
                  <a:lnTo>
                    <a:pt x="165" y="244"/>
                  </a:lnTo>
                  <a:lnTo>
                    <a:pt x="164" y="244"/>
                  </a:lnTo>
                  <a:lnTo>
                    <a:pt x="163" y="243"/>
                  </a:lnTo>
                  <a:lnTo>
                    <a:pt x="162" y="241"/>
                  </a:lnTo>
                  <a:lnTo>
                    <a:pt x="161" y="240"/>
                  </a:lnTo>
                  <a:lnTo>
                    <a:pt x="159" y="239"/>
                  </a:lnTo>
                  <a:lnTo>
                    <a:pt x="158" y="237"/>
                  </a:lnTo>
                  <a:lnTo>
                    <a:pt x="157" y="233"/>
                  </a:lnTo>
                  <a:lnTo>
                    <a:pt x="157" y="224"/>
                  </a:lnTo>
                  <a:lnTo>
                    <a:pt x="165" y="224"/>
                  </a:lnTo>
                  <a:lnTo>
                    <a:pt x="173" y="221"/>
                  </a:lnTo>
                  <a:lnTo>
                    <a:pt x="180" y="218"/>
                  </a:lnTo>
                  <a:lnTo>
                    <a:pt x="184" y="214"/>
                  </a:lnTo>
                  <a:lnTo>
                    <a:pt x="189" y="208"/>
                  </a:lnTo>
                  <a:lnTo>
                    <a:pt x="195" y="203"/>
                  </a:lnTo>
                  <a:lnTo>
                    <a:pt x="199" y="197"/>
                  </a:lnTo>
                  <a:lnTo>
                    <a:pt x="202" y="190"/>
                  </a:lnTo>
                  <a:lnTo>
                    <a:pt x="208" y="176"/>
                  </a:lnTo>
                  <a:lnTo>
                    <a:pt x="214" y="162"/>
                  </a:lnTo>
                  <a:lnTo>
                    <a:pt x="216" y="157"/>
                  </a:lnTo>
                  <a:lnTo>
                    <a:pt x="220" y="151"/>
                  </a:lnTo>
                  <a:lnTo>
                    <a:pt x="225" y="146"/>
                  </a:lnTo>
                  <a:lnTo>
                    <a:pt x="229" y="141"/>
                  </a:lnTo>
                  <a:lnTo>
                    <a:pt x="227" y="137"/>
                  </a:lnTo>
                  <a:lnTo>
                    <a:pt x="226" y="132"/>
                  </a:lnTo>
                  <a:lnTo>
                    <a:pt x="225" y="127"/>
                  </a:lnTo>
                  <a:lnTo>
                    <a:pt x="225" y="123"/>
                  </a:lnTo>
                  <a:lnTo>
                    <a:pt x="225" y="119"/>
                  </a:lnTo>
                  <a:lnTo>
                    <a:pt x="226" y="116"/>
                  </a:lnTo>
                  <a:lnTo>
                    <a:pt x="228" y="114"/>
                  </a:lnTo>
                  <a:lnTo>
                    <a:pt x="231" y="111"/>
                  </a:lnTo>
                  <a:lnTo>
                    <a:pt x="227" y="107"/>
                  </a:lnTo>
                  <a:lnTo>
                    <a:pt x="222" y="101"/>
                  </a:lnTo>
                  <a:lnTo>
                    <a:pt x="220" y="97"/>
                  </a:lnTo>
                  <a:lnTo>
                    <a:pt x="216" y="94"/>
                  </a:lnTo>
                  <a:lnTo>
                    <a:pt x="213" y="90"/>
                  </a:lnTo>
                  <a:lnTo>
                    <a:pt x="210" y="84"/>
                  </a:lnTo>
                  <a:lnTo>
                    <a:pt x="207" y="80"/>
                  </a:lnTo>
                  <a:lnTo>
                    <a:pt x="203" y="72"/>
                  </a:lnTo>
                  <a:lnTo>
                    <a:pt x="203" y="55"/>
                  </a:lnTo>
                  <a:lnTo>
                    <a:pt x="216" y="54"/>
                  </a:lnTo>
                  <a:lnTo>
                    <a:pt x="226" y="54"/>
                  </a:lnTo>
                  <a:lnTo>
                    <a:pt x="234" y="53"/>
                  </a:lnTo>
                  <a:lnTo>
                    <a:pt x="239" y="51"/>
                  </a:lnTo>
                  <a:lnTo>
                    <a:pt x="244" y="50"/>
                  </a:lnTo>
                  <a:lnTo>
                    <a:pt x="249" y="47"/>
                  </a:lnTo>
                  <a:lnTo>
                    <a:pt x="252" y="43"/>
                  </a:lnTo>
                  <a:lnTo>
                    <a:pt x="257" y="3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3" name="Freeform 34">
              <a:extLst>
                <a:ext uri="{FF2B5EF4-FFF2-40B4-BE49-F238E27FC236}">
                  <a16:creationId xmlns:a16="http://schemas.microsoft.com/office/drawing/2014/main" id="{8BC570FA-049A-98BF-544C-85F17F9902E5}"/>
                </a:ext>
              </a:extLst>
            </p:cNvPr>
            <p:cNvSpPr>
              <a:spLocks/>
            </p:cNvSpPr>
            <p:nvPr/>
          </p:nvSpPr>
          <p:spPr bwMode="gray">
            <a:xfrm>
              <a:off x="8281936" y="2654446"/>
              <a:ext cx="275204" cy="164418"/>
            </a:xfrm>
            <a:custGeom>
              <a:avLst/>
              <a:gdLst>
                <a:gd name="T0" fmla="*/ 4762 w 148"/>
                <a:gd name="T1" fmla="*/ 0 h 94"/>
                <a:gd name="T2" fmla="*/ 42862 w 148"/>
                <a:gd name="T3" fmla="*/ 4202 h 94"/>
                <a:gd name="T4" fmla="*/ 46037 w 148"/>
                <a:gd name="T5" fmla="*/ 8405 h 94"/>
                <a:gd name="T6" fmla="*/ 49212 w 148"/>
                <a:gd name="T7" fmla="*/ 9806 h 94"/>
                <a:gd name="T8" fmla="*/ 55563 w 148"/>
                <a:gd name="T9" fmla="*/ 11207 h 94"/>
                <a:gd name="T10" fmla="*/ 60325 w 148"/>
                <a:gd name="T11" fmla="*/ 14008 h 94"/>
                <a:gd name="T12" fmla="*/ 66675 w 148"/>
                <a:gd name="T13" fmla="*/ 18211 h 94"/>
                <a:gd name="T14" fmla="*/ 71437 w 148"/>
                <a:gd name="T15" fmla="*/ 19611 h 94"/>
                <a:gd name="T16" fmla="*/ 76200 w 148"/>
                <a:gd name="T17" fmla="*/ 21012 h 94"/>
                <a:gd name="T18" fmla="*/ 77787 w 148"/>
                <a:gd name="T19" fmla="*/ 21012 h 94"/>
                <a:gd name="T20" fmla="*/ 95250 w 148"/>
                <a:gd name="T21" fmla="*/ 35020 h 94"/>
                <a:gd name="T22" fmla="*/ 109538 w 148"/>
                <a:gd name="T23" fmla="*/ 46227 h 94"/>
                <a:gd name="T24" fmla="*/ 125412 w 148"/>
                <a:gd name="T25" fmla="*/ 56033 h 94"/>
                <a:gd name="T26" fmla="*/ 139700 w 148"/>
                <a:gd name="T27" fmla="*/ 65839 h 94"/>
                <a:gd name="T28" fmla="*/ 155575 w 148"/>
                <a:gd name="T29" fmla="*/ 71442 h 94"/>
                <a:gd name="T30" fmla="*/ 174625 w 148"/>
                <a:gd name="T31" fmla="*/ 77045 h 94"/>
                <a:gd name="T32" fmla="*/ 196850 w 148"/>
                <a:gd name="T33" fmla="*/ 81248 h 94"/>
                <a:gd name="T34" fmla="*/ 220663 w 148"/>
                <a:gd name="T35" fmla="*/ 84049 h 94"/>
                <a:gd name="T36" fmla="*/ 220663 w 148"/>
                <a:gd name="T37" fmla="*/ 102260 h 94"/>
                <a:gd name="T38" fmla="*/ 223838 w 148"/>
                <a:gd name="T39" fmla="*/ 105061 h 94"/>
                <a:gd name="T40" fmla="*/ 223838 w 148"/>
                <a:gd name="T41" fmla="*/ 106462 h 94"/>
                <a:gd name="T42" fmla="*/ 225425 w 148"/>
                <a:gd name="T43" fmla="*/ 110665 h 94"/>
                <a:gd name="T44" fmla="*/ 227013 w 148"/>
                <a:gd name="T45" fmla="*/ 114867 h 94"/>
                <a:gd name="T46" fmla="*/ 228600 w 148"/>
                <a:gd name="T47" fmla="*/ 117669 h 94"/>
                <a:gd name="T48" fmla="*/ 230188 w 148"/>
                <a:gd name="T49" fmla="*/ 123272 h 94"/>
                <a:gd name="T50" fmla="*/ 231775 w 148"/>
                <a:gd name="T51" fmla="*/ 127475 h 94"/>
                <a:gd name="T52" fmla="*/ 234950 w 148"/>
                <a:gd name="T53" fmla="*/ 130276 h 94"/>
                <a:gd name="T54" fmla="*/ 228600 w 148"/>
                <a:gd name="T55" fmla="*/ 131677 h 94"/>
                <a:gd name="T56" fmla="*/ 217488 w 148"/>
                <a:gd name="T57" fmla="*/ 131677 h 94"/>
                <a:gd name="T58" fmla="*/ 206375 w 148"/>
                <a:gd name="T59" fmla="*/ 130276 h 94"/>
                <a:gd name="T60" fmla="*/ 192087 w 148"/>
                <a:gd name="T61" fmla="*/ 127475 h 94"/>
                <a:gd name="T62" fmla="*/ 179387 w 148"/>
                <a:gd name="T63" fmla="*/ 123272 h 94"/>
                <a:gd name="T64" fmla="*/ 165100 w 148"/>
                <a:gd name="T65" fmla="*/ 120470 h 94"/>
                <a:gd name="T66" fmla="*/ 155575 w 148"/>
                <a:gd name="T67" fmla="*/ 117669 h 94"/>
                <a:gd name="T68" fmla="*/ 147637 w 148"/>
                <a:gd name="T69" fmla="*/ 116268 h 94"/>
                <a:gd name="T70" fmla="*/ 144462 w 148"/>
                <a:gd name="T71" fmla="*/ 114867 h 94"/>
                <a:gd name="T72" fmla="*/ 139700 w 148"/>
                <a:gd name="T73" fmla="*/ 112066 h 94"/>
                <a:gd name="T74" fmla="*/ 138112 w 148"/>
                <a:gd name="T75" fmla="*/ 107863 h 94"/>
                <a:gd name="T76" fmla="*/ 134937 w 148"/>
                <a:gd name="T77" fmla="*/ 105061 h 94"/>
                <a:gd name="T78" fmla="*/ 133350 w 148"/>
                <a:gd name="T79" fmla="*/ 100859 h 94"/>
                <a:gd name="T80" fmla="*/ 128587 w 148"/>
                <a:gd name="T81" fmla="*/ 96657 h 94"/>
                <a:gd name="T82" fmla="*/ 125412 w 148"/>
                <a:gd name="T83" fmla="*/ 93855 h 94"/>
                <a:gd name="T84" fmla="*/ 120650 w 148"/>
                <a:gd name="T85" fmla="*/ 89652 h 94"/>
                <a:gd name="T86" fmla="*/ 115888 w 148"/>
                <a:gd name="T87" fmla="*/ 89652 h 94"/>
                <a:gd name="T88" fmla="*/ 107950 w 148"/>
                <a:gd name="T89" fmla="*/ 89652 h 94"/>
                <a:gd name="T90" fmla="*/ 100012 w 148"/>
                <a:gd name="T91" fmla="*/ 91053 h 94"/>
                <a:gd name="T92" fmla="*/ 93662 w 148"/>
                <a:gd name="T93" fmla="*/ 93855 h 94"/>
                <a:gd name="T94" fmla="*/ 87312 w 148"/>
                <a:gd name="T95" fmla="*/ 93855 h 94"/>
                <a:gd name="T96" fmla="*/ 80962 w 148"/>
                <a:gd name="T97" fmla="*/ 93855 h 94"/>
                <a:gd name="T98" fmla="*/ 76200 w 148"/>
                <a:gd name="T99" fmla="*/ 89652 h 94"/>
                <a:gd name="T100" fmla="*/ 74612 w 148"/>
                <a:gd name="T101" fmla="*/ 84049 h 94"/>
                <a:gd name="T102" fmla="*/ 66675 w 148"/>
                <a:gd name="T103" fmla="*/ 81248 h 94"/>
                <a:gd name="T104" fmla="*/ 55563 w 148"/>
                <a:gd name="T105" fmla="*/ 79847 h 94"/>
                <a:gd name="T106" fmla="*/ 46037 w 148"/>
                <a:gd name="T107" fmla="*/ 75644 h 94"/>
                <a:gd name="T108" fmla="*/ 34925 w 148"/>
                <a:gd name="T109" fmla="*/ 70041 h 94"/>
                <a:gd name="T110" fmla="*/ 25400 w 148"/>
                <a:gd name="T111" fmla="*/ 65839 h 94"/>
                <a:gd name="T112" fmla="*/ 15875 w 148"/>
                <a:gd name="T113" fmla="*/ 60235 h 94"/>
                <a:gd name="T114" fmla="*/ 7937 w 148"/>
                <a:gd name="T115" fmla="*/ 54632 h 94"/>
                <a:gd name="T116" fmla="*/ 0 w 148"/>
                <a:gd name="T117" fmla="*/ 49029 h 94"/>
                <a:gd name="T118" fmla="*/ 4762 w 148"/>
                <a:gd name="T119" fmla="*/ 0 h 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8"/>
                <a:gd name="T181" fmla="*/ 0 h 94"/>
                <a:gd name="T182" fmla="*/ 148 w 148"/>
                <a:gd name="T183" fmla="*/ 94 h 9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8" h="94">
                  <a:moveTo>
                    <a:pt x="3" y="0"/>
                  </a:moveTo>
                  <a:lnTo>
                    <a:pt x="27" y="3"/>
                  </a:lnTo>
                  <a:lnTo>
                    <a:pt x="29" y="6"/>
                  </a:lnTo>
                  <a:lnTo>
                    <a:pt x="31" y="7"/>
                  </a:lnTo>
                  <a:lnTo>
                    <a:pt x="35" y="8"/>
                  </a:lnTo>
                  <a:lnTo>
                    <a:pt x="38" y="10"/>
                  </a:lnTo>
                  <a:lnTo>
                    <a:pt x="42" y="13"/>
                  </a:lnTo>
                  <a:lnTo>
                    <a:pt x="45" y="14"/>
                  </a:lnTo>
                  <a:lnTo>
                    <a:pt x="48" y="15"/>
                  </a:lnTo>
                  <a:lnTo>
                    <a:pt x="49" y="15"/>
                  </a:lnTo>
                  <a:lnTo>
                    <a:pt x="60" y="25"/>
                  </a:lnTo>
                  <a:lnTo>
                    <a:pt x="69" y="33"/>
                  </a:lnTo>
                  <a:lnTo>
                    <a:pt x="79" y="40"/>
                  </a:lnTo>
                  <a:lnTo>
                    <a:pt x="88" y="47"/>
                  </a:lnTo>
                  <a:lnTo>
                    <a:pt x="98" y="51"/>
                  </a:lnTo>
                  <a:lnTo>
                    <a:pt x="110" y="55"/>
                  </a:lnTo>
                  <a:lnTo>
                    <a:pt x="124" y="58"/>
                  </a:lnTo>
                  <a:lnTo>
                    <a:pt x="139" y="60"/>
                  </a:lnTo>
                  <a:lnTo>
                    <a:pt x="139" y="73"/>
                  </a:lnTo>
                  <a:lnTo>
                    <a:pt x="141" y="75"/>
                  </a:lnTo>
                  <a:lnTo>
                    <a:pt x="141" y="76"/>
                  </a:lnTo>
                  <a:lnTo>
                    <a:pt x="142" y="79"/>
                  </a:lnTo>
                  <a:lnTo>
                    <a:pt x="143" y="82"/>
                  </a:lnTo>
                  <a:lnTo>
                    <a:pt x="144" y="84"/>
                  </a:lnTo>
                  <a:lnTo>
                    <a:pt x="145" y="88"/>
                  </a:lnTo>
                  <a:lnTo>
                    <a:pt x="146" y="91"/>
                  </a:lnTo>
                  <a:lnTo>
                    <a:pt x="148" y="93"/>
                  </a:lnTo>
                  <a:lnTo>
                    <a:pt x="144" y="94"/>
                  </a:lnTo>
                  <a:lnTo>
                    <a:pt x="137" y="94"/>
                  </a:lnTo>
                  <a:lnTo>
                    <a:pt x="130" y="93"/>
                  </a:lnTo>
                  <a:lnTo>
                    <a:pt x="121" y="91"/>
                  </a:lnTo>
                  <a:lnTo>
                    <a:pt x="113" y="88"/>
                  </a:lnTo>
                  <a:lnTo>
                    <a:pt x="104" y="86"/>
                  </a:lnTo>
                  <a:lnTo>
                    <a:pt x="98" y="84"/>
                  </a:lnTo>
                  <a:lnTo>
                    <a:pt x="93" y="83"/>
                  </a:lnTo>
                  <a:lnTo>
                    <a:pt x="91" y="82"/>
                  </a:lnTo>
                  <a:lnTo>
                    <a:pt x="88" y="80"/>
                  </a:lnTo>
                  <a:lnTo>
                    <a:pt x="87" y="77"/>
                  </a:lnTo>
                  <a:lnTo>
                    <a:pt x="85" y="75"/>
                  </a:lnTo>
                  <a:lnTo>
                    <a:pt x="84" y="72"/>
                  </a:lnTo>
                  <a:lnTo>
                    <a:pt x="81" y="69"/>
                  </a:lnTo>
                  <a:lnTo>
                    <a:pt x="79" y="67"/>
                  </a:lnTo>
                  <a:lnTo>
                    <a:pt x="76" y="64"/>
                  </a:lnTo>
                  <a:lnTo>
                    <a:pt x="73" y="64"/>
                  </a:lnTo>
                  <a:lnTo>
                    <a:pt x="68" y="64"/>
                  </a:lnTo>
                  <a:lnTo>
                    <a:pt x="63" y="65"/>
                  </a:lnTo>
                  <a:lnTo>
                    <a:pt x="59" y="67"/>
                  </a:lnTo>
                  <a:lnTo>
                    <a:pt x="55" y="67"/>
                  </a:lnTo>
                  <a:lnTo>
                    <a:pt x="51" y="67"/>
                  </a:lnTo>
                  <a:lnTo>
                    <a:pt x="48" y="64"/>
                  </a:lnTo>
                  <a:lnTo>
                    <a:pt x="47" y="60"/>
                  </a:lnTo>
                  <a:lnTo>
                    <a:pt x="42" y="58"/>
                  </a:lnTo>
                  <a:lnTo>
                    <a:pt x="35" y="57"/>
                  </a:lnTo>
                  <a:lnTo>
                    <a:pt x="29" y="54"/>
                  </a:lnTo>
                  <a:lnTo>
                    <a:pt x="22" y="50"/>
                  </a:lnTo>
                  <a:lnTo>
                    <a:pt x="16" y="47"/>
                  </a:lnTo>
                  <a:lnTo>
                    <a:pt x="10" y="43"/>
                  </a:lnTo>
                  <a:lnTo>
                    <a:pt x="5" y="39"/>
                  </a:lnTo>
                  <a:lnTo>
                    <a:pt x="0" y="35"/>
                  </a:lnTo>
                  <a:lnTo>
                    <a:pt x="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4" name="Freeform 35">
              <a:extLst>
                <a:ext uri="{FF2B5EF4-FFF2-40B4-BE49-F238E27FC236}">
                  <a16:creationId xmlns:a16="http://schemas.microsoft.com/office/drawing/2014/main" id="{A64F98A1-1D95-4764-B14C-0A65023738E6}"/>
                </a:ext>
              </a:extLst>
            </p:cNvPr>
            <p:cNvSpPr>
              <a:spLocks/>
            </p:cNvSpPr>
            <p:nvPr/>
          </p:nvSpPr>
          <p:spPr bwMode="gray">
            <a:xfrm>
              <a:off x="8143329" y="2428615"/>
              <a:ext cx="80352" cy="79238"/>
            </a:xfrm>
            <a:custGeom>
              <a:avLst/>
              <a:gdLst>
                <a:gd name="T0" fmla="*/ 0 w 44"/>
                <a:gd name="T1" fmla="*/ 11207 h 46"/>
                <a:gd name="T2" fmla="*/ 39687 w 44"/>
                <a:gd name="T3" fmla="*/ 0 h 46"/>
                <a:gd name="T4" fmla="*/ 44450 w 44"/>
                <a:gd name="T5" fmla="*/ 2802 h 46"/>
                <a:gd name="T6" fmla="*/ 49212 w 44"/>
                <a:gd name="T7" fmla="*/ 7004 h 46"/>
                <a:gd name="T8" fmla="*/ 55563 w 44"/>
                <a:gd name="T9" fmla="*/ 12607 h 46"/>
                <a:gd name="T10" fmla="*/ 58738 w 44"/>
                <a:gd name="T11" fmla="*/ 19612 h 46"/>
                <a:gd name="T12" fmla="*/ 61913 w 44"/>
                <a:gd name="T13" fmla="*/ 26616 h 46"/>
                <a:gd name="T14" fmla="*/ 66675 w 44"/>
                <a:gd name="T15" fmla="*/ 33620 h 46"/>
                <a:gd name="T16" fmla="*/ 68263 w 44"/>
                <a:gd name="T17" fmla="*/ 39223 h 46"/>
                <a:gd name="T18" fmla="*/ 69850 w 44"/>
                <a:gd name="T19" fmla="*/ 49029 h 46"/>
                <a:gd name="T20" fmla="*/ 68263 w 44"/>
                <a:gd name="T21" fmla="*/ 50430 h 46"/>
                <a:gd name="T22" fmla="*/ 68263 w 44"/>
                <a:gd name="T23" fmla="*/ 53231 h 46"/>
                <a:gd name="T24" fmla="*/ 66675 w 44"/>
                <a:gd name="T25" fmla="*/ 57434 h 46"/>
                <a:gd name="T26" fmla="*/ 61913 w 44"/>
                <a:gd name="T27" fmla="*/ 58835 h 46"/>
                <a:gd name="T28" fmla="*/ 60325 w 44"/>
                <a:gd name="T29" fmla="*/ 63037 h 46"/>
                <a:gd name="T30" fmla="*/ 57150 w 44"/>
                <a:gd name="T31" fmla="*/ 64438 h 46"/>
                <a:gd name="T32" fmla="*/ 55563 w 44"/>
                <a:gd name="T33" fmla="*/ 64438 h 46"/>
                <a:gd name="T34" fmla="*/ 50800 w 44"/>
                <a:gd name="T35" fmla="*/ 64438 h 46"/>
                <a:gd name="T36" fmla="*/ 46037 w 44"/>
                <a:gd name="T37" fmla="*/ 58835 h 46"/>
                <a:gd name="T38" fmla="*/ 38100 w 44"/>
                <a:gd name="T39" fmla="*/ 53231 h 46"/>
                <a:gd name="T40" fmla="*/ 31750 w 44"/>
                <a:gd name="T41" fmla="*/ 46227 h 46"/>
                <a:gd name="T42" fmla="*/ 25400 w 44"/>
                <a:gd name="T43" fmla="*/ 39223 h 46"/>
                <a:gd name="T44" fmla="*/ 19050 w 44"/>
                <a:gd name="T45" fmla="*/ 32219 h 46"/>
                <a:gd name="T46" fmla="*/ 12700 w 44"/>
                <a:gd name="T47" fmla="*/ 26616 h 46"/>
                <a:gd name="T48" fmla="*/ 6350 w 44"/>
                <a:gd name="T49" fmla="*/ 18211 h 46"/>
                <a:gd name="T50" fmla="*/ 0 w 44"/>
                <a:gd name="T51" fmla="*/ 11207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46"/>
                <a:gd name="T80" fmla="*/ 44 w 44"/>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46">
                  <a:moveTo>
                    <a:pt x="0" y="8"/>
                  </a:moveTo>
                  <a:lnTo>
                    <a:pt x="25" y="0"/>
                  </a:lnTo>
                  <a:lnTo>
                    <a:pt x="28" y="2"/>
                  </a:lnTo>
                  <a:lnTo>
                    <a:pt x="31" y="5"/>
                  </a:lnTo>
                  <a:lnTo>
                    <a:pt x="35" y="9"/>
                  </a:lnTo>
                  <a:lnTo>
                    <a:pt x="37" y="14"/>
                  </a:lnTo>
                  <a:lnTo>
                    <a:pt x="39" y="19"/>
                  </a:lnTo>
                  <a:lnTo>
                    <a:pt x="42" y="24"/>
                  </a:lnTo>
                  <a:lnTo>
                    <a:pt x="43" y="28"/>
                  </a:lnTo>
                  <a:lnTo>
                    <a:pt x="44" y="35"/>
                  </a:lnTo>
                  <a:lnTo>
                    <a:pt x="43" y="36"/>
                  </a:lnTo>
                  <a:lnTo>
                    <a:pt x="43" y="38"/>
                  </a:lnTo>
                  <a:lnTo>
                    <a:pt x="42" y="41"/>
                  </a:lnTo>
                  <a:lnTo>
                    <a:pt x="39" y="42"/>
                  </a:lnTo>
                  <a:lnTo>
                    <a:pt x="38" y="45"/>
                  </a:lnTo>
                  <a:lnTo>
                    <a:pt x="36" y="46"/>
                  </a:lnTo>
                  <a:lnTo>
                    <a:pt x="35" y="46"/>
                  </a:lnTo>
                  <a:lnTo>
                    <a:pt x="32" y="46"/>
                  </a:lnTo>
                  <a:lnTo>
                    <a:pt x="29" y="42"/>
                  </a:lnTo>
                  <a:lnTo>
                    <a:pt x="24" y="38"/>
                  </a:lnTo>
                  <a:lnTo>
                    <a:pt x="20" y="33"/>
                  </a:lnTo>
                  <a:lnTo>
                    <a:pt x="16" y="28"/>
                  </a:lnTo>
                  <a:lnTo>
                    <a:pt x="12" y="23"/>
                  </a:lnTo>
                  <a:lnTo>
                    <a:pt x="8" y="19"/>
                  </a:lnTo>
                  <a:lnTo>
                    <a:pt x="4" y="13"/>
                  </a:lnTo>
                  <a:lnTo>
                    <a:pt x="0" y="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5" name="Freeform 36">
              <a:extLst>
                <a:ext uri="{FF2B5EF4-FFF2-40B4-BE49-F238E27FC236}">
                  <a16:creationId xmlns:a16="http://schemas.microsoft.com/office/drawing/2014/main" id="{6D6EAB41-ED2F-A84A-A40F-5AC3D15BB440}"/>
                </a:ext>
              </a:extLst>
            </p:cNvPr>
            <p:cNvSpPr>
              <a:spLocks/>
            </p:cNvSpPr>
            <p:nvPr/>
          </p:nvSpPr>
          <p:spPr bwMode="gray">
            <a:xfrm>
              <a:off x="7771703" y="2226560"/>
              <a:ext cx="269179" cy="160459"/>
            </a:xfrm>
            <a:custGeom>
              <a:avLst/>
              <a:gdLst>
                <a:gd name="T0" fmla="*/ 52388 w 145"/>
                <a:gd name="T1" fmla="*/ 36421 h 91"/>
                <a:gd name="T2" fmla="*/ 84138 w 145"/>
                <a:gd name="T3" fmla="*/ 50429 h 91"/>
                <a:gd name="T4" fmla="*/ 130175 w 145"/>
                <a:gd name="T5" fmla="*/ 56033 h 91"/>
                <a:gd name="T6" fmla="*/ 184150 w 145"/>
                <a:gd name="T7" fmla="*/ 50429 h 91"/>
                <a:gd name="T8" fmla="*/ 190500 w 145"/>
                <a:gd name="T9" fmla="*/ 51830 h 91"/>
                <a:gd name="T10" fmla="*/ 190500 w 145"/>
                <a:gd name="T11" fmla="*/ 58834 h 91"/>
                <a:gd name="T12" fmla="*/ 192088 w 145"/>
                <a:gd name="T13" fmla="*/ 61636 h 91"/>
                <a:gd name="T14" fmla="*/ 192088 w 145"/>
                <a:gd name="T15" fmla="*/ 68640 h 91"/>
                <a:gd name="T16" fmla="*/ 206375 w 145"/>
                <a:gd name="T17" fmla="*/ 70041 h 91"/>
                <a:gd name="T18" fmla="*/ 215900 w 145"/>
                <a:gd name="T19" fmla="*/ 75644 h 91"/>
                <a:gd name="T20" fmla="*/ 220663 w 145"/>
                <a:gd name="T21" fmla="*/ 88251 h 91"/>
                <a:gd name="T22" fmla="*/ 223838 w 145"/>
                <a:gd name="T23" fmla="*/ 105061 h 91"/>
                <a:gd name="T24" fmla="*/ 176213 w 145"/>
                <a:gd name="T25" fmla="*/ 106462 h 91"/>
                <a:gd name="T26" fmla="*/ 169863 w 145"/>
                <a:gd name="T27" fmla="*/ 114867 h 91"/>
                <a:gd name="T28" fmla="*/ 165100 w 145"/>
                <a:gd name="T29" fmla="*/ 120470 h 91"/>
                <a:gd name="T30" fmla="*/ 158750 w 145"/>
                <a:gd name="T31" fmla="*/ 126073 h 91"/>
                <a:gd name="T32" fmla="*/ 149225 w 145"/>
                <a:gd name="T33" fmla="*/ 127474 h 91"/>
                <a:gd name="T34" fmla="*/ 142875 w 145"/>
                <a:gd name="T35" fmla="*/ 120470 h 91"/>
                <a:gd name="T36" fmla="*/ 138113 w 145"/>
                <a:gd name="T37" fmla="*/ 110664 h 91"/>
                <a:gd name="T38" fmla="*/ 136525 w 145"/>
                <a:gd name="T39" fmla="*/ 96656 h 91"/>
                <a:gd name="T40" fmla="*/ 133350 w 145"/>
                <a:gd name="T41" fmla="*/ 85450 h 91"/>
                <a:gd name="T42" fmla="*/ 127000 w 145"/>
                <a:gd name="T43" fmla="*/ 81247 h 91"/>
                <a:gd name="T44" fmla="*/ 120650 w 145"/>
                <a:gd name="T45" fmla="*/ 78446 h 91"/>
                <a:gd name="T46" fmla="*/ 115888 w 145"/>
                <a:gd name="T47" fmla="*/ 74243 h 91"/>
                <a:gd name="T48" fmla="*/ 112713 w 145"/>
                <a:gd name="T49" fmla="*/ 74243 h 91"/>
                <a:gd name="T50" fmla="*/ 107950 w 145"/>
                <a:gd name="T51" fmla="*/ 81247 h 91"/>
                <a:gd name="T52" fmla="*/ 104775 w 145"/>
                <a:gd name="T53" fmla="*/ 89652 h 91"/>
                <a:gd name="T54" fmla="*/ 100013 w 145"/>
                <a:gd name="T55" fmla="*/ 100859 h 91"/>
                <a:gd name="T56" fmla="*/ 93663 w 145"/>
                <a:gd name="T57" fmla="*/ 106462 h 91"/>
                <a:gd name="T58" fmla="*/ 80963 w 145"/>
                <a:gd name="T59" fmla="*/ 112065 h 91"/>
                <a:gd name="T60" fmla="*/ 73025 w 145"/>
                <a:gd name="T61" fmla="*/ 120470 h 91"/>
                <a:gd name="T62" fmla="*/ 60325 w 145"/>
                <a:gd name="T63" fmla="*/ 124672 h 91"/>
                <a:gd name="T64" fmla="*/ 47625 w 145"/>
                <a:gd name="T65" fmla="*/ 124672 h 91"/>
                <a:gd name="T66" fmla="*/ 39688 w 145"/>
                <a:gd name="T67" fmla="*/ 121871 h 91"/>
                <a:gd name="T68" fmla="*/ 34925 w 145"/>
                <a:gd name="T69" fmla="*/ 116267 h 91"/>
                <a:gd name="T70" fmla="*/ 26988 w 145"/>
                <a:gd name="T71" fmla="*/ 112065 h 91"/>
                <a:gd name="T72" fmla="*/ 26988 w 145"/>
                <a:gd name="T73" fmla="*/ 110664 h 91"/>
                <a:gd name="T74" fmla="*/ 31750 w 145"/>
                <a:gd name="T75" fmla="*/ 74243 h 91"/>
                <a:gd name="T76" fmla="*/ 0 w 145"/>
                <a:gd name="T77" fmla="*/ 54632 h 91"/>
                <a:gd name="T78" fmla="*/ 23813 w 145"/>
                <a:gd name="T79" fmla="*/ 43425 h 91"/>
                <a:gd name="T80" fmla="*/ 39688 w 145"/>
                <a:gd name="T81" fmla="*/ 18211 h 91"/>
                <a:gd name="T82" fmla="*/ 66675 w 145"/>
                <a:gd name="T83" fmla="*/ 0 h 91"/>
                <a:gd name="T84" fmla="*/ 84138 w 145"/>
                <a:gd name="T85" fmla="*/ 23814 h 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5"/>
                <a:gd name="T130" fmla="*/ 0 h 91"/>
                <a:gd name="T131" fmla="*/ 145 w 145"/>
                <a:gd name="T132" fmla="*/ 91 h 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5" h="91">
                  <a:moveTo>
                    <a:pt x="48" y="13"/>
                  </a:moveTo>
                  <a:lnTo>
                    <a:pt x="33" y="26"/>
                  </a:lnTo>
                  <a:lnTo>
                    <a:pt x="40" y="33"/>
                  </a:lnTo>
                  <a:lnTo>
                    <a:pt x="53" y="36"/>
                  </a:lnTo>
                  <a:lnTo>
                    <a:pt x="67" y="39"/>
                  </a:lnTo>
                  <a:lnTo>
                    <a:pt x="82" y="40"/>
                  </a:lnTo>
                  <a:lnTo>
                    <a:pt x="101" y="36"/>
                  </a:lnTo>
                  <a:lnTo>
                    <a:pt x="116" y="36"/>
                  </a:lnTo>
                  <a:lnTo>
                    <a:pt x="119" y="36"/>
                  </a:lnTo>
                  <a:lnTo>
                    <a:pt x="120" y="37"/>
                  </a:lnTo>
                  <a:lnTo>
                    <a:pt x="120" y="39"/>
                  </a:lnTo>
                  <a:lnTo>
                    <a:pt x="120" y="42"/>
                  </a:lnTo>
                  <a:lnTo>
                    <a:pt x="121" y="43"/>
                  </a:lnTo>
                  <a:lnTo>
                    <a:pt x="121" y="44"/>
                  </a:lnTo>
                  <a:lnTo>
                    <a:pt x="121" y="46"/>
                  </a:lnTo>
                  <a:lnTo>
                    <a:pt x="121" y="49"/>
                  </a:lnTo>
                  <a:lnTo>
                    <a:pt x="126" y="49"/>
                  </a:lnTo>
                  <a:lnTo>
                    <a:pt x="130" y="50"/>
                  </a:lnTo>
                  <a:lnTo>
                    <a:pt x="133" y="51"/>
                  </a:lnTo>
                  <a:lnTo>
                    <a:pt x="136" y="54"/>
                  </a:lnTo>
                  <a:lnTo>
                    <a:pt x="137" y="58"/>
                  </a:lnTo>
                  <a:lnTo>
                    <a:pt x="139" y="63"/>
                  </a:lnTo>
                  <a:lnTo>
                    <a:pt x="141" y="67"/>
                  </a:lnTo>
                  <a:lnTo>
                    <a:pt x="141" y="75"/>
                  </a:lnTo>
                  <a:lnTo>
                    <a:pt x="145" y="76"/>
                  </a:lnTo>
                  <a:lnTo>
                    <a:pt x="111" y="76"/>
                  </a:lnTo>
                  <a:lnTo>
                    <a:pt x="110" y="79"/>
                  </a:lnTo>
                  <a:lnTo>
                    <a:pt x="107" y="82"/>
                  </a:lnTo>
                  <a:lnTo>
                    <a:pt x="106" y="83"/>
                  </a:lnTo>
                  <a:lnTo>
                    <a:pt x="104" y="86"/>
                  </a:lnTo>
                  <a:lnTo>
                    <a:pt x="101" y="89"/>
                  </a:lnTo>
                  <a:lnTo>
                    <a:pt x="100" y="90"/>
                  </a:lnTo>
                  <a:lnTo>
                    <a:pt x="98" y="91"/>
                  </a:lnTo>
                  <a:lnTo>
                    <a:pt x="94" y="91"/>
                  </a:lnTo>
                  <a:lnTo>
                    <a:pt x="92" y="89"/>
                  </a:lnTo>
                  <a:lnTo>
                    <a:pt x="90" y="86"/>
                  </a:lnTo>
                  <a:lnTo>
                    <a:pt x="88" y="83"/>
                  </a:lnTo>
                  <a:lnTo>
                    <a:pt x="87" y="79"/>
                  </a:lnTo>
                  <a:lnTo>
                    <a:pt x="87" y="73"/>
                  </a:lnTo>
                  <a:lnTo>
                    <a:pt x="86" y="69"/>
                  </a:lnTo>
                  <a:lnTo>
                    <a:pt x="85" y="64"/>
                  </a:lnTo>
                  <a:lnTo>
                    <a:pt x="84" y="61"/>
                  </a:lnTo>
                  <a:lnTo>
                    <a:pt x="82" y="60"/>
                  </a:lnTo>
                  <a:lnTo>
                    <a:pt x="80" y="58"/>
                  </a:lnTo>
                  <a:lnTo>
                    <a:pt x="78" y="57"/>
                  </a:lnTo>
                  <a:lnTo>
                    <a:pt x="76" y="56"/>
                  </a:lnTo>
                  <a:lnTo>
                    <a:pt x="74" y="54"/>
                  </a:lnTo>
                  <a:lnTo>
                    <a:pt x="73" y="53"/>
                  </a:lnTo>
                  <a:lnTo>
                    <a:pt x="72" y="51"/>
                  </a:lnTo>
                  <a:lnTo>
                    <a:pt x="71" y="53"/>
                  </a:lnTo>
                  <a:lnTo>
                    <a:pt x="69" y="56"/>
                  </a:lnTo>
                  <a:lnTo>
                    <a:pt x="68" y="58"/>
                  </a:lnTo>
                  <a:lnTo>
                    <a:pt x="67" y="61"/>
                  </a:lnTo>
                  <a:lnTo>
                    <a:pt x="66" y="64"/>
                  </a:lnTo>
                  <a:lnTo>
                    <a:pt x="65" y="67"/>
                  </a:lnTo>
                  <a:lnTo>
                    <a:pt x="63" y="72"/>
                  </a:lnTo>
                  <a:lnTo>
                    <a:pt x="63" y="75"/>
                  </a:lnTo>
                  <a:lnTo>
                    <a:pt x="59" y="76"/>
                  </a:lnTo>
                  <a:lnTo>
                    <a:pt x="55" y="77"/>
                  </a:lnTo>
                  <a:lnTo>
                    <a:pt x="51" y="80"/>
                  </a:lnTo>
                  <a:lnTo>
                    <a:pt x="49" y="83"/>
                  </a:lnTo>
                  <a:lnTo>
                    <a:pt x="46" y="86"/>
                  </a:lnTo>
                  <a:lnTo>
                    <a:pt x="42" y="87"/>
                  </a:lnTo>
                  <a:lnTo>
                    <a:pt x="38" y="89"/>
                  </a:lnTo>
                  <a:lnTo>
                    <a:pt x="33" y="89"/>
                  </a:lnTo>
                  <a:lnTo>
                    <a:pt x="30" y="89"/>
                  </a:lnTo>
                  <a:lnTo>
                    <a:pt x="28" y="89"/>
                  </a:lnTo>
                  <a:lnTo>
                    <a:pt x="25" y="87"/>
                  </a:lnTo>
                  <a:lnTo>
                    <a:pt x="23" y="86"/>
                  </a:lnTo>
                  <a:lnTo>
                    <a:pt x="22" y="83"/>
                  </a:lnTo>
                  <a:lnTo>
                    <a:pt x="20" y="82"/>
                  </a:lnTo>
                  <a:lnTo>
                    <a:pt x="17" y="80"/>
                  </a:lnTo>
                  <a:lnTo>
                    <a:pt x="15" y="79"/>
                  </a:lnTo>
                  <a:lnTo>
                    <a:pt x="17" y="79"/>
                  </a:lnTo>
                  <a:lnTo>
                    <a:pt x="23" y="65"/>
                  </a:lnTo>
                  <a:lnTo>
                    <a:pt x="20" y="53"/>
                  </a:lnTo>
                  <a:lnTo>
                    <a:pt x="11" y="46"/>
                  </a:lnTo>
                  <a:lnTo>
                    <a:pt x="0" y="39"/>
                  </a:lnTo>
                  <a:lnTo>
                    <a:pt x="3" y="33"/>
                  </a:lnTo>
                  <a:lnTo>
                    <a:pt x="15" y="31"/>
                  </a:lnTo>
                  <a:lnTo>
                    <a:pt x="20" y="20"/>
                  </a:lnTo>
                  <a:lnTo>
                    <a:pt x="25" y="13"/>
                  </a:lnTo>
                  <a:lnTo>
                    <a:pt x="28" y="2"/>
                  </a:lnTo>
                  <a:lnTo>
                    <a:pt x="42" y="0"/>
                  </a:lnTo>
                  <a:lnTo>
                    <a:pt x="48" y="4"/>
                  </a:lnTo>
                  <a:lnTo>
                    <a:pt x="53" y="17"/>
                  </a:lnTo>
                  <a:lnTo>
                    <a:pt x="48"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6" name="Freeform 37">
              <a:extLst>
                <a:ext uri="{FF2B5EF4-FFF2-40B4-BE49-F238E27FC236}">
                  <a16:creationId xmlns:a16="http://schemas.microsoft.com/office/drawing/2014/main" id="{02420889-834D-78E8-F230-23A904B86D37}"/>
                </a:ext>
              </a:extLst>
            </p:cNvPr>
            <p:cNvSpPr>
              <a:spLocks/>
            </p:cNvSpPr>
            <p:nvPr/>
          </p:nvSpPr>
          <p:spPr bwMode="gray">
            <a:xfrm>
              <a:off x="7833973" y="2133454"/>
              <a:ext cx="301319" cy="164416"/>
            </a:xfrm>
            <a:custGeom>
              <a:avLst/>
              <a:gdLst>
                <a:gd name="T0" fmla="*/ 50800 w 163"/>
                <a:gd name="T1" fmla="*/ 105061 h 94"/>
                <a:gd name="T2" fmla="*/ 85725 w 163"/>
                <a:gd name="T3" fmla="*/ 81248 h 94"/>
                <a:gd name="T4" fmla="*/ 42863 w 163"/>
                <a:gd name="T5" fmla="*/ 60235 h 94"/>
                <a:gd name="T6" fmla="*/ 22225 w 163"/>
                <a:gd name="T7" fmla="*/ 64438 h 94"/>
                <a:gd name="T8" fmla="*/ 30163 w 163"/>
                <a:gd name="T9" fmla="*/ 36421 h 94"/>
                <a:gd name="T10" fmla="*/ 19050 w 163"/>
                <a:gd name="T11" fmla="*/ 25215 h 94"/>
                <a:gd name="T12" fmla="*/ 52388 w 163"/>
                <a:gd name="T13" fmla="*/ 14008 h 94"/>
                <a:gd name="T14" fmla="*/ 92075 w 163"/>
                <a:gd name="T15" fmla="*/ 0 h 94"/>
                <a:gd name="T16" fmla="*/ 150813 w 163"/>
                <a:gd name="T17" fmla="*/ 8405 h 94"/>
                <a:gd name="T18" fmla="*/ 215900 w 163"/>
                <a:gd name="T19" fmla="*/ 14008 h 94"/>
                <a:gd name="T20" fmla="*/ 258763 w 163"/>
                <a:gd name="T21" fmla="*/ 28016 h 94"/>
                <a:gd name="T22" fmla="*/ 255588 w 163"/>
                <a:gd name="T23" fmla="*/ 39223 h 94"/>
                <a:gd name="T24" fmla="*/ 250825 w 163"/>
                <a:gd name="T25" fmla="*/ 46227 h 94"/>
                <a:gd name="T26" fmla="*/ 242888 w 163"/>
                <a:gd name="T27" fmla="*/ 53231 h 94"/>
                <a:gd name="T28" fmla="*/ 234950 w 163"/>
                <a:gd name="T29" fmla="*/ 58834 h 94"/>
                <a:gd name="T30" fmla="*/ 227013 w 163"/>
                <a:gd name="T31" fmla="*/ 58834 h 94"/>
                <a:gd name="T32" fmla="*/ 215900 w 163"/>
                <a:gd name="T33" fmla="*/ 58834 h 94"/>
                <a:gd name="T34" fmla="*/ 204788 w 163"/>
                <a:gd name="T35" fmla="*/ 60235 h 94"/>
                <a:gd name="T36" fmla="*/ 195263 w 163"/>
                <a:gd name="T37" fmla="*/ 64438 h 94"/>
                <a:gd name="T38" fmla="*/ 192088 w 163"/>
                <a:gd name="T39" fmla="*/ 68640 h 94"/>
                <a:gd name="T40" fmla="*/ 187325 w 163"/>
                <a:gd name="T41" fmla="*/ 75644 h 94"/>
                <a:gd name="T42" fmla="*/ 182563 w 163"/>
                <a:gd name="T43" fmla="*/ 81248 h 94"/>
                <a:gd name="T44" fmla="*/ 176213 w 163"/>
                <a:gd name="T45" fmla="*/ 85450 h 94"/>
                <a:gd name="T46" fmla="*/ 165100 w 163"/>
                <a:gd name="T47" fmla="*/ 88252 h 94"/>
                <a:gd name="T48" fmla="*/ 147638 w 163"/>
                <a:gd name="T49" fmla="*/ 91053 h 94"/>
                <a:gd name="T50" fmla="*/ 134938 w 163"/>
                <a:gd name="T51" fmla="*/ 95256 h 94"/>
                <a:gd name="T52" fmla="*/ 130175 w 163"/>
                <a:gd name="T53" fmla="*/ 100859 h 94"/>
                <a:gd name="T54" fmla="*/ 130175 w 163"/>
                <a:gd name="T55" fmla="*/ 109264 h 94"/>
                <a:gd name="T56" fmla="*/ 131763 w 163"/>
                <a:gd name="T57" fmla="*/ 114867 h 94"/>
                <a:gd name="T58" fmla="*/ 133350 w 163"/>
                <a:gd name="T59" fmla="*/ 120470 h 94"/>
                <a:gd name="T60" fmla="*/ 134938 w 163"/>
                <a:gd name="T61" fmla="*/ 126074 h 94"/>
                <a:gd name="T62" fmla="*/ 107950 w 163"/>
                <a:gd name="T63" fmla="*/ 126074 h 94"/>
                <a:gd name="T64" fmla="*/ 52388 w 163"/>
                <a:gd name="T65" fmla="*/ 130276 h 94"/>
                <a:gd name="T66" fmla="*/ 9525 w 163"/>
                <a:gd name="T67" fmla="*/ 121871 h 94"/>
                <a:gd name="T68" fmla="*/ 22225 w 163"/>
                <a:gd name="T69" fmla="*/ 93855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3"/>
                <a:gd name="T106" fmla="*/ 0 h 94"/>
                <a:gd name="T107" fmla="*/ 163 w 163"/>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3" h="94">
                  <a:moveTo>
                    <a:pt x="19" y="72"/>
                  </a:moveTo>
                  <a:lnTo>
                    <a:pt x="32" y="75"/>
                  </a:lnTo>
                  <a:lnTo>
                    <a:pt x="43" y="72"/>
                  </a:lnTo>
                  <a:lnTo>
                    <a:pt x="54" y="58"/>
                  </a:lnTo>
                  <a:lnTo>
                    <a:pt x="40" y="51"/>
                  </a:lnTo>
                  <a:lnTo>
                    <a:pt x="27" y="43"/>
                  </a:lnTo>
                  <a:lnTo>
                    <a:pt x="21" y="51"/>
                  </a:lnTo>
                  <a:lnTo>
                    <a:pt x="14" y="46"/>
                  </a:lnTo>
                  <a:lnTo>
                    <a:pt x="10" y="36"/>
                  </a:lnTo>
                  <a:lnTo>
                    <a:pt x="19" y="26"/>
                  </a:lnTo>
                  <a:lnTo>
                    <a:pt x="10" y="24"/>
                  </a:lnTo>
                  <a:lnTo>
                    <a:pt x="12" y="18"/>
                  </a:lnTo>
                  <a:lnTo>
                    <a:pt x="21" y="6"/>
                  </a:lnTo>
                  <a:lnTo>
                    <a:pt x="33" y="10"/>
                  </a:lnTo>
                  <a:lnTo>
                    <a:pt x="54" y="18"/>
                  </a:lnTo>
                  <a:lnTo>
                    <a:pt x="58" y="0"/>
                  </a:lnTo>
                  <a:lnTo>
                    <a:pt x="73" y="6"/>
                  </a:lnTo>
                  <a:lnTo>
                    <a:pt x="95" y="6"/>
                  </a:lnTo>
                  <a:lnTo>
                    <a:pt x="114" y="10"/>
                  </a:lnTo>
                  <a:lnTo>
                    <a:pt x="136" y="10"/>
                  </a:lnTo>
                  <a:lnTo>
                    <a:pt x="159" y="18"/>
                  </a:lnTo>
                  <a:lnTo>
                    <a:pt x="163" y="20"/>
                  </a:lnTo>
                  <a:lnTo>
                    <a:pt x="162" y="25"/>
                  </a:lnTo>
                  <a:lnTo>
                    <a:pt x="161" y="28"/>
                  </a:lnTo>
                  <a:lnTo>
                    <a:pt x="160" y="31"/>
                  </a:lnTo>
                  <a:lnTo>
                    <a:pt x="158" y="33"/>
                  </a:lnTo>
                  <a:lnTo>
                    <a:pt x="155" y="35"/>
                  </a:lnTo>
                  <a:lnTo>
                    <a:pt x="153" y="38"/>
                  </a:lnTo>
                  <a:lnTo>
                    <a:pt x="152" y="39"/>
                  </a:lnTo>
                  <a:lnTo>
                    <a:pt x="148" y="42"/>
                  </a:lnTo>
                  <a:lnTo>
                    <a:pt x="147" y="42"/>
                  </a:lnTo>
                  <a:lnTo>
                    <a:pt x="143" y="42"/>
                  </a:lnTo>
                  <a:lnTo>
                    <a:pt x="141" y="42"/>
                  </a:lnTo>
                  <a:lnTo>
                    <a:pt x="136" y="42"/>
                  </a:lnTo>
                  <a:lnTo>
                    <a:pt x="133" y="42"/>
                  </a:lnTo>
                  <a:lnTo>
                    <a:pt x="129" y="43"/>
                  </a:lnTo>
                  <a:lnTo>
                    <a:pt x="125" y="44"/>
                  </a:lnTo>
                  <a:lnTo>
                    <a:pt x="123" y="46"/>
                  </a:lnTo>
                  <a:lnTo>
                    <a:pt x="121" y="47"/>
                  </a:lnTo>
                  <a:lnTo>
                    <a:pt x="121" y="49"/>
                  </a:lnTo>
                  <a:lnTo>
                    <a:pt x="120" y="51"/>
                  </a:lnTo>
                  <a:lnTo>
                    <a:pt x="118" y="54"/>
                  </a:lnTo>
                  <a:lnTo>
                    <a:pt x="117" y="56"/>
                  </a:lnTo>
                  <a:lnTo>
                    <a:pt x="115" y="58"/>
                  </a:lnTo>
                  <a:lnTo>
                    <a:pt x="114" y="60"/>
                  </a:lnTo>
                  <a:lnTo>
                    <a:pt x="111" y="61"/>
                  </a:lnTo>
                  <a:lnTo>
                    <a:pt x="108" y="63"/>
                  </a:lnTo>
                  <a:lnTo>
                    <a:pt x="104" y="63"/>
                  </a:lnTo>
                  <a:lnTo>
                    <a:pt x="99" y="64"/>
                  </a:lnTo>
                  <a:lnTo>
                    <a:pt x="93" y="65"/>
                  </a:lnTo>
                  <a:lnTo>
                    <a:pt x="89" y="67"/>
                  </a:lnTo>
                  <a:lnTo>
                    <a:pt x="85" y="68"/>
                  </a:lnTo>
                  <a:lnTo>
                    <a:pt x="83" y="71"/>
                  </a:lnTo>
                  <a:lnTo>
                    <a:pt x="82" y="72"/>
                  </a:lnTo>
                  <a:lnTo>
                    <a:pt x="82" y="75"/>
                  </a:lnTo>
                  <a:lnTo>
                    <a:pt x="82" y="78"/>
                  </a:lnTo>
                  <a:lnTo>
                    <a:pt x="83" y="80"/>
                  </a:lnTo>
                  <a:lnTo>
                    <a:pt x="83" y="82"/>
                  </a:lnTo>
                  <a:lnTo>
                    <a:pt x="84" y="85"/>
                  </a:lnTo>
                  <a:lnTo>
                    <a:pt x="84" y="86"/>
                  </a:lnTo>
                  <a:lnTo>
                    <a:pt x="85" y="87"/>
                  </a:lnTo>
                  <a:lnTo>
                    <a:pt x="85" y="90"/>
                  </a:lnTo>
                  <a:lnTo>
                    <a:pt x="82" y="90"/>
                  </a:lnTo>
                  <a:lnTo>
                    <a:pt x="68" y="90"/>
                  </a:lnTo>
                  <a:lnTo>
                    <a:pt x="49" y="94"/>
                  </a:lnTo>
                  <a:lnTo>
                    <a:pt x="33" y="93"/>
                  </a:lnTo>
                  <a:lnTo>
                    <a:pt x="19" y="90"/>
                  </a:lnTo>
                  <a:lnTo>
                    <a:pt x="6" y="87"/>
                  </a:lnTo>
                  <a:lnTo>
                    <a:pt x="0" y="80"/>
                  </a:lnTo>
                  <a:lnTo>
                    <a:pt x="14" y="67"/>
                  </a:lnTo>
                  <a:lnTo>
                    <a:pt x="19" y="7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7" name="Freeform 30">
              <a:extLst>
                <a:ext uri="{FF2B5EF4-FFF2-40B4-BE49-F238E27FC236}">
                  <a16:creationId xmlns:a16="http://schemas.microsoft.com/office/drawing/2014/main" id="{D4241A97-F848-32FE-92EA-E7C67A78B6D1}"/>
                </a:ext>
              </a:extLst>
            </p:cNvPr>
            <p:cNvSpPr>
              <a:spLocks/>
            </p:cNvSpPr>
            <p:nvPr/>
          </p:nvSpPr>
          <p:spPr bwMode="gray">
            <a:xfrm>
              <a:off x="9816655" y="2701988"/>
              <a:ext cx="18078" cy="27733"/>
            </a:xfrm>
            <a:custGeom>
              <a:avLst/>
              <a:gdLst>
                <a:gd name="T0" fmla="*/ 6350 w 10"/>
                <a:gd name="T1" fmla="*/ 21012 h 15"/>
                <a:gd name="T2" fmla="*/ 0 w 10"/>
                <a:gd name="T3" fmla="*/ 9806 h 15"/>
                <a:gd name="T4" fmla="*/ 1588 w 10"/>
                <a:gd name="T5" fmla="*/ 7004 h 15"/>
                <a:gd name="T6" fmla="*/ 1588 w 10"/>
                <a:gd name="T7" fmla="*/ 4202 h 15"/>
                <a:gd name="T8" fmla="*/ 4762 w 10"/>
                <a:gd name="T9" fmla="*/ 1401 h 15"/>
                <a:gd name="T10" fmla="*/ 6350 w 10"/>
                <a:gd name="T11" fmla="*/ 1401 h 15"/>
                <a:gd name="T12" fmla="*/ 7938 w 10"/>
                <a:gd name="T13" fmla="*/ 0 h 15"/>
                <a:gd name="T14" fmla="*/ 12700 w 10"/>
                <a:gd name="T15" fmla="*/ 0 h 15"/>
                <a:gd name="T16" fmla="*/ 14288 w 10"/>
                <a:gd name="T17" fmla="*/ 0 h 15"/>
                <a:gd name="T18" fmla="*/ 15875 w 10"/>
                <a:gd name="T19" fmla="*/ 0 h 15"/>
                <a:gd name="T20" fmla="*/ 15875 w 10"/>
                <a:gd name="T21" fmla="*/ 4202 h 15"/>
                <a:gd name="T22" fmla="*/ 15875 w 10"/>
                <a:gd name="T23" fmla="*/ 9806 h 15"/>
                <a:gd name="T24" fmla="*/ 14288 w 10"/>
                <a:gd name="T25" fmla="*/ 11206 h 15"/>
                <a:gd name="T26" fmla="*/ 14288 w 10"/>
                <a:gd name="T27" fmla="*/ 12607 h 15"/>
                <a:gd name="T28" fmla="*/ 12700 w 10"/>
                <a:gd name="T29" fmla="*/ 16810 h 15"/>
                <a:gd name="T30" fmla="*/ 12700 w 10"/>
                <a:gd name="T31" fmla="*/ 18210 h 15"/>
                <a:gd name="T32" fmla="*/ 7938 w 10"/>
                <a:gd name="T33" fmla="*/ 21012 h 15"/>
                <a:gd name="T34" fmla="*/ 6350 w 10"/>
                <a:gd name="T35" fmla="*/ 21012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15"/>
                <a:gd name="T56" fmla="*/ 10 w 10"/>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15">
                  <a:moveTo>
                    <a:pt x="4" y="15"/>
                  </a:moveTo>
                  <a:lnTo>
                    <a:pt x="0" y="7"/>
                  </a:lnTo>
                  <a:lnTo>
                    <a:pt x="1" y="5"/>
                  </a:lnTo>
                  <a:lnTo>
                    <a:pt x="1" y="3"/>
                  </a:lnTo>
                  <a:lnTo>
                    <a:pt x="3" y="1"/>
                  </a:lnTo>
                  <a:lnTo>
                    <a:pt x="4" y="1"/>
                  </a:lnTo>
                  <a:lnTo>
                    <a:pt x="5" y="0"/>
                  </a:lnTo>
                  <a:lnTo>
                    <a:pt x="8" y="0"/>
                  </a:lnTo>
                  <a:lnTo>
                    <a:pt x="9" y="0"/>
                  </a:lnTo>
                  <a:lnTo>
                    <a:pt x="10" y="0"/>
                  </a:lnTo>
                  <a:lnTo>
                    <a:pt x="10" y="3"/>
                  </a:lnTo>
                  <a:lnTo>
                    <a:pt x="10" y="7"/>
                  </a:lnTo>
                  <a:lnTo>
                    <a:pt x="9" y="8"/>
                  </a:lnTo>
                  <a:lnTo>
                    <a:pt x="9" y="9"/>
                  </a:lnTo>
                  <a:lnTo>
                    <a:pt x="8" y="12"/>
                  </a:lnTo>
                  <a:lnTo>
                    <a:pt x="8" y="13"/>
                  </a:lnTo>
                  <a:lnTo>
                    <a:pt x="5" y="15"/>
                  </a:lnTo>
                  <a:lnTo>
                    <a:pt x="4" y="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8" name="Freeform 41">
              <a:extLst>
                <a:ext uri="{FF2B5EF4-FFF2-40B4-BE49-F238E27FC236}">
                  <a16:creationId xmlns:a16="http://schemas.microsoft.com/office/drawing/2014/main" id="{089027DE-72FC-1E8A-17E9-E650C4944171}"/>
                </a:ext>
              </a:extLst>
            </p:cNvPr>
            <p:cNvSpPr>
              <a:spLocks/>
            </p:cNvSpPr>
            <p:nvPr/>
          </p:nvSpPr>
          <p:spPr bwMode="gray">
            <a:xfrm>
              <a:off x="9878927" y="2020541"/>
              <a:ext cx="180790" cy="160459"/>
            </a:xfrm>
            <a:custGeom>
              <a:avLst/>
              <a:gdLst>
                <a:gd name="T0" fmla="*/ 36513 w 98"/>
                <a:gd name="T1" fmla="*/ 128875 h 92"/>
                <a:gd name="T2" fmla="*/ 30163 w 98"/>
                <a:gd name="T3" fmla="*/ 128875 h 92"/>
                <a:gd name="T4" fmla="*/ 30163 w 98"/>
                <a:gd name="T5" fmla="*/ 126073 h 92"/>
                <a:gd name="T6" fmla="*/ 33338 w 98"/>
                <a:gd name="T7" fmla="*/ 121871 h 92"/>
                <a:gd name="T8" fmla="*/ 23812 w 98"/>
                <a:gd name="T9" fmla="*/ 112065 h 92"/>
                <a:gd name="T10" fmla="*/ 17463 w 98"/>
                <a:gd name="T11" fmla="*/ 103660 h 92"/>
                <a:gd name="T12" fmla="*/ 15875 w 98"/>
                <a:gd name="T13" fmla="*/ 89652 h 92"/>
                <a:gd name="T14" fmla="*/ 22225 w 98"/>
                <a:gd name="T15" fmla="*/ 81247 h 92"/>
                <a:gd name="T16" fmla="*/ 31750 w 98"/>
                <a:gd name="T17" fmla="*/ 79846 h 92"/>
                <a:gd name="T18" fmla="*/ 33338 w 98"/>
                <a:gd name="T19" fmla="*/ 72842 h 92"/>
                <a:gd name="T20" fmla="*/ 33338 w 98"/>
                <a:gd name="T21" fmla="*/ 67239 h 92"/>
                <a:gd name="T22" fmla="*/ 30163 w 98"/>
                <a:gd name="T23" fmla="*/ 65838 h 92"/>
                <a:gd name="T24" fmla="*/ 28575 w 98"/>
                <a:gd name="T25" fmla="*/ 61636 h 92"/>
                <a:gd name="T26" fmla="*/ 28575 w 98"/>
                <a:gd name="T27" fmla="*/ 56033 h 92"/>
                <a:gd name="T28" fmla="*/ 28575 w 98"/>
                <a:gd name="T29" fmla="*/ 50429 h 92"/>
                <a:gd name="T30" fmla="*/ 26988 w 98"/>
                <a:gd name="T31" fmla="*/ 37822 h 92"/>
                <a:gd name="T32" fmla="*/ 20637 w 98"/>
                <a:gd name="T33" fmla="*/ 25215 h 92"/>
                <a:gd name="T34" fmla="*/ 15875 w 98"/>
                <a:gd name="T35" fmla="*/ 16810 h 92"/>
                <a:gd name="T36" fmla="*/ 6350 w 98"/>
                <a:gd name="T37" fmla="*/ 11207 h 92"/>
                <a:gd name="T38" fmla="*/ 1588 w 98"/>
                <a:gd name="T39" fmla="*/ 4202 h 92"/>
                <a:gd name="T40" fmla="*/ 3175 w 98"/>
                <a:gd name="T41" fmla="*/ 0 h 92"/>
                <a:gd name="T42" fmla="*/ 9525 w 98"/>
                <a:gd name="T43" fmla="*/ 0 h 92"/>
                <a:gd name="T44" fmla="*/ 15875 w 98"/>
                <a:gd name="T45" fmla="*/ 0 h 92"/>
                <a:gd name="T46" fmla="*/ 23812 w 98"/>
                <a:gd name="T47" fmla="*/ 7004 h 92"/>
                <a:gd name="T48" fmla="*/ 42862 w 98"/>
                <a:gd name="T49" fmla="*/ 23814 h 92"/>
                <a:gd name="T50" fmla="*/ 58738 w 98"/>
                <a:gd name="T51" fmla="*/ 33620 h 92"/>
                <a:gd name="T52" fmla="*/ 80962 w 98"/>
                <a:gd name="T53" fmla="*/ 42024 h 92"/>
                <a:gd name="T54" fmla="*/ 104775 w 98"/>
                <a:gd name="T55" fmla="*/ 47628 h 92"/>
                <a:gd name="T56" fmla="*/ 114300 w 98"/>
                <a:gd name="T57" fmla="*/ 46227 h 92"/>
                <a:gd name="T58" fmla="*/ 119063 w 98"/>
                <a:gd name="T59" fmla="*/ 40624 h 92"/>
                <a:gd name="T60" fmla="*/ 123825 w 98"/>
                <a:gd name="T61" fmla="*/ 42024 h 92"/>
                <a:gd name="T62" fmla="*/ 138113 w 98"/>
                <a:gd name="T63" fmla="*/ 57433 h 92"/>
                <a:gd name="T64" fmla="*/ 150813 w 98"/>
                <a:gd name="T65" fmla="*/ 67239 h 92"/>
                <a:gd name="T66" fmla="*/ 144463 w 98"/>
                <a:gd name="T67" fmla="*/ 75644 h 92"/>
                <a:gd name="T68" fmla="*/ 133350 w 98"/>
                <a:gd name="T69" fmla="*/ 79846 h 92"/>
                <a:gd name="T70" fmla="*/ 119063 w 98"/>
                <a:gd name="T71" fmla="*/ 82648 h 92"/>
                <a:gd name="T72" fmla="*/ 114300 w 98"/>
                <a:gd name="T73" fmla="*/ 91053 h 92"/>
                <a:gd name="T74" fmla="*/ 112713 w 98"/>
                <a:gd name="T75" fmla="*/ 102260 h 92"/>
                <a:gd name="T76" fmla="*/ 104775 w 98"/>
                <a:gd name="T77" fmla="*/ 107863 h 92"/>
                <a:gd name="T78" fmla="*/ 87312 w 98"/>
                <a:gd name="T79" fmla="*/ 99458 h 92"/>
                <a:gd name="T80" fmla="*/ 73025 w 98"/>
                <a:gd name="T81" fmla="*/ 91053 h 92"/>
                <a:gd name="T82" fmla="*/ 58738 w 98"/>
                <a:gd name="T83" fmla="*/ 91053 h 92"/>
                <a:gd name="T84" fmla="*/ 49212 w 98"/>
                <a:gd name="T85" fmla="*/ 98057 h 92"/>
                <a:gd name="T86" fmla="*/ 33338 w 98"/>
                <a:gd name="T87" fmla="*/ 102260 h 92"/>
                <a:gd name="T88" fmla="*/ 47625 w 98"/>
                <a:gd name="T89" fmla="*/ 107863 h 92"/>
                <a:gd name="T90" fmla="*/ 57150 w 98"/>
                <a:gd name="T91" fmla="*/ 112065 h 92"/>
                <a:gd name="T92" fmla="*/ 60325 w 98"/>
                <a:gd name="T93" fmla="*/ 119069 h 92"/>
                <a:gd name="T94" fmla="*/ 52388 w 98"/>
                <a:gd name="T95" fmla="*/ 127474 h 92"/>
                <a:gd name="T96" fmla="*/ 42862 w 98"/>
                <a:gd name="T97" fmla="*/ 128875 h 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8"/>
                <a:gd name="T148" fmla="*/ 0 h 92"/>
                <a:gd name="T149" fmla="*/ 98 w 98"/>
                <a:gd name="T150" fmla="*/ 92 h 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8" h="92">
                  <a:moveTo>
                    <a:pt x="25" y="92"/>
                  </a:moveTo>
                  <a:lnTo>
                    <a:pt x="25" y="92"/>
                  </a:lnTo>
                  <a:lnTo>
                    <a:pt x="23" y="92"/>
                  </a:lnTo>
                  <a:lnTo>
                    <a:pt x="21" y="92"/>
                  </a:lnTo>
                  <a:lnTo>
                    <a:pt x="20" y="92"/>
                  </a:lnTo>
                  <a:lnTo>
                    <a:pt x="19" y="92"/>
                  </a:lnTo>
                  <a:lnTo>
                    <a:pt x="18" y="92"/>
                  </a:lnTo>
                  <a:lnTo>
                    <a:pt x="18" y="91"/>
                  </a:lnTo>
                  <a:lnTo>
                    <a:pt x="19" y="90"/>
                  </a:lnTo>
                  <a:lnTo>
                    <a:pt x="20" y="88"/>
                  </a:lnTo>
                  <a:lnTo>
                    <a:pt x="21" y="88"/>
                  </a:lnTo>
                  <a:lnTo>
                    <a:pt x="21" y="87"/>
                  </a:lnTo>
                  <a:lnTo>
                    <a:pt x="20" y="84"/>
                  </a:lnTo>
                  <a:lnTo>
                    <a:pt x="18" y="83"/>
                  </a:lnTo>
                  <a:lnTo>
                    <a:pt x="15" y="80"/>
                  </a:lnTo>
                  <a:lnTo>
                    <a:pt x="14" y="78"/>
                  </a:lnTo>
                  <a:lnTo>
                    <a:pt x="12" y="76"/>
                  </a:lnTo>
                  <a:lnTo>
                    <a:pt x="11" y="74"/>
                  </a:lnTo>
                  <a:lnTo>
                    <a:pt x="10" y="70"/>
                  </a:lnTo>
                  <a:lnTo>
                    <a:pt x="10" y="66"/>
                  </a:lnTo>
                  <a:lnTo>
                    <a:pt x="10" y="64"/>
                  </a:lnTo>
                  <a:lnTo>
                    <a:pt x="11" y="62"/>
                  </a:lnTo>
                  <a:lnTo>
                    <a:pt x="12" y="59"/>
                  </a:lnTo>
                  <a:lnTo>
                    <a:pt x="14" y="58"/>
                  </a:lnTo>
                  <a:lnTo>
                    <a:pt x="15" y="58"/>
                  </a:lnTo>
                  <a:lnTo>
                    <a:pt x="18" y="57"/>
                  </a:lnTo>
                  <a:lnTo>
                    <a:pt x="20" y="57"/>
                  </a:lnTo>
                  <a:lnTo>
                    <a:pt x="21" y="57"/>
                  </a:lnTo>
                  <a:lnTo>
                    <a:pt x="21" y="55"/>
                  </a:lnTo>
                  <a:lnTo>
                    <a:pt x="21" y="52"/>
                  </a:lnTo>
                  <a:lnTo>
                    <a:pt x="21" y="51"/>
                  </a:lnTo>
                  <a:lnTo>
                    <a:pt x="21" y="50"/>
                  </a:lnTo>
                  <a:lnTo>
                    <a:pt x="21" y="48"/>
                  </a:lnTo>
                  <a:lnTo>
                    <a:pt x="21" y="47"/>
                  </a:lnTo>
                  <a:lnTo>
                    <a:pt x="20" y="47"/>
                  </a:lnTo>
                  <a:lnTo>
                    <a:pt x="19" y="47"/>
                  </a:lnTo>
                  <a:lnTo>
                    <a:pt x="18" y="47"/>
                  </a:lnTo>
                  <a:lnTo>
                    <a:pt x="18" y="45"/>
                  </a:lnTo>
                  <a:lnTo>
                    <a:pt x="18" y="44"/>
                  </a:lnTo>
                  <a:lnTo>
                    <a:pt x="18" y="43"/>
                  </a:lnTo>
                  <a:lnTo>
                    <a:pt x="18" y="41"/>
                  </a:lnTo>
                  <a:lnTo>
                    <a:pt x="18" y="40"/>
                  </a:lnTo>
                  <a:lnTo>
                    <a:pt x="18" y="38"/>
                  </a:lnTo>
                  <a:lnTo>
                    <a:pt x="18" y="37"/>
                  </a:lnTo>
                  <a:lnTo>
                    <a:pt x="18" y="36"/>
                  </a:lnTo>
                  <a:lnTo>
                    <a:pt x="18" y="33"/>
                  </a:lnTo>
                  <a:lnTo>
                    <a:pt x="17" y="30"/>
                  </a:lnTo>
                  <a:lnTo>
                    <a:pt x="17" y="27"/>
                  </a:lnTo>
                  <a:lnTo>
                    <a:pt x="15" y="24"/>
                  </a:lnTo>
                  <a:lnTo>
                    <a:pt x="14" y="21"/>
                  </a:lnTo>
                  <a:lnTo>
                    <a:pt x="13" y="18"/>
                  </a:lnTo>
                  <a:lnTo>
                    <a:pt x="12" y="15"/>
                  </a:lnTo>
                  <a:lnTo>
                    <a:pt x="11" y="12"/>
                  </a:lnTo>
                  <a:lnTo>
                    <a:pt x="10" y="12"/>
                  </a:lnTo>
                  <a:lnTo>
                    <a:pt x="7" y="11"/>
                  </a:lnTo>
                  <a:lnTo>
                    <a:pt x="5" y="10"/>
                  </a:lnTo>
                  <a:lnTo>
                    <a:pt x="4" y="8"/>
                  </a:lnTo>
                  <a:lnTo>
                    <a:pt x="2" y="7"/>
                  </a:lnTo>
                  <a:lnTo>
                    <a:pt x="1" y="4"/>
                  </a:lnTo>
                  <a:lnTo>
                    <a:pt x="1" y="3"/>
                  </a:lnTo>
                  <a:lnTo>
                    <a:pt x="0" y="0"/>
                  </a:lnTo>
                  <a:lnTo>
                    <a:pt x="1" y="0"/>
                  </a:lnTo>
                  <a:lnTo>
                    <a:pt x="2" y="0"/>
                  </a:lnTo>
                  <a:lnTo>
                    <a:pt x="4" y="0"/>
                  </a:lnTo>
                  <a:lnTo>
                    <a:pt x="5" y="0"/>
                  </a:lnTo>
                  <a:lnTo>
                    <a:pt x="6" y="0"/>
                  </a:lnTo>
                  <a:lnTo>
                    <a:pt x="7" y="0"/>
                  </a:lnTo>
                  <a:lnTo>
                    <a:pt x="8" y="0"/>
                  </a:lnTo>
                  <a:lnTo>
                    <a:pt x="10" y="0"/>
                  </a:lnTo>
                  <a:lnTo>
                    <a:pt x="11" y="1"/>
                  </a:lnTo>
                  <a:lnTo>
                    <a:pt x="13" y="3"/>
                  </a:lnTo>
                  <a:lnTo>
                    <a:pt x="15" y="5"/>
                  </a:lnTo>
                  <a:lnTo>
                    <a:pt x="19" y="10"/>
                  </a:lnTo>
                  <a:lnTo>
                    <a:pt x="23" y="12"/>
                  </a:lnTo>
                  <a:lnTo>
                    <a:pt x="27" y="17"/>
                  </a:lnTo>
                  <a:lnTo>
                    <a:pt x="30" y="19"/>
                  </a:lnTo>
                  <a:lnTo>
                    <a:pt x="32" y="21"/>
                  </a:lnTo>
                  <a:lnTo>
                    <a:pt x="37" y="24"/>
                  </a:lnTo>
                  <a:lnTo>
                    <a:pt x="41" y="26"/>
                  </a:lnTo>
                  <a:lnTo>
                    <a:pt x="46" y="29"/>
                  </a:lnTo>
                  <a:lnTo>
                    <a:pt x="51" y="30"/>
                  </a:lnTo>
                  <a:lnTo>
                    <a:pt x="56" y="31"/>
                  </a:lnTo>
                  <a:lnTo>
                    <a:pt x="61" y="33"/>
                  </a:lnTo>
                  <a:lnTo>
                    <a:pt x="66" y="34"/>
                  </a:lnTo>
                  <a:lnTo>
                    <a:pt x="72" y="36"/>
                  </a:lnTo>
                  <a:lnTo>
                    <a:pt x="72" y="34"/>
                  </a:lnTo>
                  <a:lnTo>
                    <a:pt x="72" y="33"/>
                  </a:lnTo>
                  <a:lnTo>
                    <a:pt x="75" y="31"/>
                  </a:lnTo>
                  <a:lnTo>
                    <a:pt x="75" y="30"/>
                  </a:lnTo>
                  <a:lnTo>
                    <a:pt x="75" y="29"/>
                  </a:lnTo>
                  <a:lnTo>
                    <a:pt x="75" y="27"/>
                  </a:lnTo>
                  <a:lnTo>
                    <a:pt x="75" y="26"/>
                  </a:lnTo>
                  <a:lnTo>
                    <a:pt x="78" y="30"/>
                  </a:lnTo>
                  <a:lnTo>
                    <a:pt x="81" y="34"/>
                  </a:lnTo>
                  <a:lnTo>
                    <a:pt x="84" y="37"/>
                  </a:lnTo>
                  <a:lnTo>
                    <a:pt x="87" y="41"/>
                  </a:lnTo>
                  <a:lnTo>
                    <a:pt x="89" y="44"/>
                  </a:lnTo>
                  <a:lnTo>
                    <a:pt x="91" y="45"/>
                  </a:lnTo>
                  <a:lnTo>
                    <a:pt x="95" y="48"/>
                  </a:lnTo>
                  <a:lnTo>
                    <a:pt x="98" y="51"/>
                  </a:lnTo>
                  <a:lnTo>
                    <a:pt x="95" y="52"/>
                  </a:lnTo>
                  <a:lnTo>
                    <a:pt x="91" y="54"/>
                  </a:lnTo>
                  <a:lnTo>
                    <a:pt x="89" y="55"/>
                  </a:lnTo>
                  <a:lnTo>
                    <a:pt x="87" y="57"/>
                  </a:lnTo>
                  <a:lnTo>
                    <a:pt x="84" y="57"/>
                  </a:lnTo>
                  <a:lnTo>
                    <a:pt x="81" y="58"/>
                  </a:lnTo>
                  <a:lnTo>
                    <a:pt x="78" y="58"/>
                  </a:lnTo>
                  <a:lnTo>
                    <a:pt x="75" y="59"/>
                  </a:lnTo>
                  <a:lnTo>
                    <a:pt x="75" y="61"/>
                  </a:lnTo>
                  <a:lnTo>
                    <a:pt x="75" y="64"/>
                  </a:lnTo>
                  <a:lnTo>
                    <a:pt x="72" y="65"/>
                  </a:lnTo>
                  <a:lnTo>
                    <a:pt x="72" y="68"/>
                  </a:lnTo>
                  <a:lnTo>
                    <a:pt x="71" y="71"/>
                  </a:lnTo>
                  <a:lnTo>
                    <a:pt x="71" y="73"/>
                  </a:lnTo>
                  <a:lnTo>
                    <a:pt x="71" y="76"/>
                  </a:lnTo>
                  <a:lnTo>
                    <a:pt x="72" y="77"/>
                  </a:lnTo>
                  <a:lnTo>
                    <a:pt x="66" y="77"/>
                  </a:lnTo>
                  <a:lnTo>
                    <a:pt x="62" y="76"/>
                  </a:lnTo>
                  <a:lnTo>
                    <a:pt x="58" y="73"/>
                  </a:lnTo>
                  <a:lnTo>
                    <a:pt x="55" y="71"/>
                  </a:lnTo>
                  <a:lnTo>
                    <a:pt x="52" y="68"/>
                  </a:lnTo>
                  <a:lnTo>
                    <a:pt x="49" y="66"/>
                  </a:lnTo>
                  <a:lnTo>
                    <a:pt x="46" y="65"/>
                  </a:lnTo>
                  <a:lnTo>
                    <a:pt x="43" y="64"/>
                  </a:lnTo>
                  <a:lnTo>
                    <a:pt x="39" y="64"/>
                  </a:lnTo>
                  <a:lnTo>
                    <a:pt x="37" y="65"/>
                  </a:lnTo>
                  <a:lnTo>
                    <a:pt x="34" y="66"/>
                  </a:lnTo>
                  <a:lnTo>
                    <a:pt x="33" y="68"/>
                  </a:lnTo>
                  <a:lnTo>
                    <a:pt x="31" y="70"/>
                  </a:lnTo>
                  <a:lnTo>
                    <a:pt x="28" y="71"/>
                  </a:lnTo>
                  <a:lnTo>
                    <a:pt x="26" y="71"/>
                  </a:lnTo>
                  <a:lnTo>
                    <a:pt x="21" y="73"/>
                  </a:lnTo>
                  <a:lnTo>
                    <a:pt x="25" y="74"/>
                  </a:lnTo>
                  <a:lnTo>
                    <a:pt x="27" y="76"/>
                  </a:lnTo>
                  <a:lnTo>
                    <a:pt x="30" y="77"/>
                  </a:lnTo>
                  <a:lnTo>
                    <a:pt x="32" y="78"/>
                  </a:lnTo>
                  <a:lnTo>
                    <a:pt x="33" y="80"/>
                  </a:lnTo>
                  <a:lnTo>
                    <a:pt x="36" y="80"/>
                  </a:lnTo>
                  <a:lnTo>
                    <a:pt x="38" y="81"/>
                  </a:lnTo>
                  <a:lnTo>
                    <a:pt x="40" y="83"/>
                  </a:lnTo>
                  <a:lnTo>
                    <a:pt x="38" y="85"/>
                  </a:lnTo>
                  <a:lnTo>
                    <a:pt x="37" y="88"/>
                  </a:lnTo>
                  <a:lnTo>
                    <a:pt x="36" y="90"/>
                  </a:lnTo>
                  <a:lnTo>
                    <a:pt x="33" y="91"/>
                  </a:lnTo>
                  <a:lnTo>
                    <a:pt x="32" y="92"/>
                  </a:lnTo>
                  <a:lnTo>
                    <a:pt x="30" y="92"/>
                  </a:lnTo>
                  <a:lnTo>
                    <a:pt x="27" y="92"/>
                  </a:lnTo>
                  <a:lnTo>
                    <a:pt x="25" y="9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9" name="Freeform 42">
              <a:extLst>
                <a:ext uri="{FF2B5EF4-FFF2-40B4-BE49-F238E27FC236}">
                  <a16:creationId xmlns:a16="http://schemas.microsoft.com/office/drawing/2014/main" id="{9197823A-6E90-93A4-7F74-94D156B1AA93}"/>
                </a:ext>
              </a:extLst>
            </p:cNvPr>
            <p:cNvSpPr>
              <a:spLocks/>
            </p:cNvSpPr>
            <p:nvPr/>
          </p:nvSpPr>
          <p:spPr bwMode="gray">
            <a:xfrm>
              <a:off x="9834734" y="2476160"/>
              <a:ext cx="74327" cy="63391"/>
            </a:xfrm>
            <a:custGeom>
              <a:avLst/>
              <a:gdLst>
                <a:gd name="T0" fmla="*/ 19050 w 40"/>
                <a:gd name="T1" fmla="*/ 9806 h 37"/>
                <a:gd name="T2" fmla="*/ 19050 w 40"/>
                <a:gd name="T3" fmla="*/ 9806 h 37"/>
                <a:gd name="T4" fmla="*/ 20637 w 40"/>
                <a:gd name="T5" fmla="*/ 9806 h 37"/>
                <a:gd name="T6" fmla="*/ 22225 w 40"/>
                <a:gd name="T7" fmla="*/ 9806 h 37"/>
                <a:gd name="T8" fmla="*/ 25400 w 40"/>
                <a:gd name="T9" fmla="*/ 9806 h 37"/>
                <a:gd name="T10" fmla="*/ 26988 w 40"/>
                <a:gd name="T11" fmla="*/ 9806 h 37"/>
                <a:gd name="T12" fmla="*/ 28575 w 40"/>
                <a:gd name="T13" fmla="*/ 9806 h 37"/>
                <a:gd name="T14" fmla="*/ 30163 w 40"/>
                <a:gd name="T15" fmla="*/ 9806 h 37"/>
                <a:gd name="T16" fmla="*/ 31750 w 40"/>
                <a:gd name="T17" fmla="*/ 9806 h 37"/>
                <a:gd name="T18" fmla="*/ 34925 w 40"/>
                <a:gd name="T19" fmla="*/ 8405 h 37"/>
                <a:gd name="T20" fmla="*/ 34925 w 40"/>
                <a:gd name="T21" fmla="*/ 7004 h 37"/>
                <a:gd name="T22" fmla="*/ 36512 w 40"/>
                <a:gd name="T23" fmla="*/ 4202 h 37"/>
                <a:gd name="T24" fmla="*/ 38100 w 40"/>
                <a:gd name="T25" fmla="*/ 4202 h 37"/>
                <a:gd name="T26" fmla="*/ 38100 w 40"/>
                <a:gd name="T27" fmla="*/ 2802 h 37"/>
                <a:gd name="T28" fmla="*/ 38100 w 40"/>
                <a:gd name="T29" fmla="*/ 0 h 37"/>
                <a:gd name="T30" fmla="*/ 60325 w 40"/>
                <a:gd name="T31" fmla="*/ 0 h 37"/>
                <a:gd name="T32" fmla="*/ 60325 w 40"/>
                <a:gd name="T33" fmla="*/ 2802 h 37"/>
                <a:gd name="T34" fmla="*/ 61913 w 40"/>
                <a:gd name="T35" fmla="*/ 4202 h 37"/>
                <a:gd name="T36" fmla="*/ 61913 w 40"/>
                <a:gd name="T37" fmla="*/ 7004 h 37"/>
                <a:gd name="T38" fmla="*/ 61913 w 40"/>
                <a:gd name="T39" fmla="*/ 8405 h 37"/>
                <a:gd name="T40" fmla="*/ 61913 w 40"/>
                <a:gd name="T41" fmla="*/ 9806 h 37"/>
                <a:gd name="T42" fmla="*/ 63500 w 40"/>
                <a:gd name="T43" fmla="*/ 14008 h 37"/>
                <a:gd name="T44" fmla="*/ 63500 w 40"/>
                <a:gd name="T45" fmla="*/ 15409 h 37"/>
                <a:gd name="T46" fmla="*/ 61913 w 40"/>
                <a:gd name="T47" fmla="*/ 19611 h 37"/>
                <a:gd name="T48" fmla="*/ 60325 w 40"/>
                <a:gd name="T49" fmla="*/ 23814 h 37"/>
                <a:gd name="T50" fmla="*/ 57150 w 40"/>
                <a:gd name="T51" fmla="*/ 23814 h 37"/>
                <a:gd name="T52" fmla="*/ 52388 w 40"/>
                <a:gd name="T53" fmla="*/ 25215 h 37"/>
                <a:gd name="T54" fmla="*/ 50800 w 40"/>
                <a:gd name="T55" fmla="*/ 25215 h 37"/>
                <a:gd name="T56" fmla="*/ 46037 w 40"/>
                <a:gd name="T57" fmla="*/ 25215 h 37"/>
                <a:gd name="T58" fmla="*/ 41275 w 40"/>
                <a:gd name="T59" fmla="*/ 25215 h 37"/>
                <a:gd name="T60" fmla="*/ 38100 w 40"/>
                <a:gd name="T61" fmla="*/ 25215 h 37"/>
                <a:gd name="T62" fmla="*/ 36512 w 40"/>
                <a:gd name="T63" fmla="*/ 29417 h 37"/>
                <a:gd name="T64" fmla="*/ 34925 w 40"/>
                <a:gd name="T65" fmla="*/ 30818 h 37"/>
                <a:gd name="T66" fmla="*/ 34925 w 40"/>
                <a:gd name="T67" fmla="*/ 35020 h 37"/>
                <a:gd name="T68" fmla="*/ 31750 w 40"/>
                <a:gd name="T69" fmla="*/ 40624 h 37"/>
                <a:gd name="T70" fmla="*/ 31750 w 40"/>
                <a:gd name="T71" fmla="*/ 46227 h 37"/>
                <a:gd name="T72" fmla="*/ 31750 w 40"/>
                <a:gd name="T73" fmla="*/ 47628 h 37"/>
                <a:gd name="T74" fmla="*/ 31750 w 40"/>
                <a:gd name="T75" fmla="*/ 51830 h 37"/>
                <a:gd name="T76" fmla="*/ 28575 w 40"/>
                <a:gd name="T77" fmla="*/ 51830 h 37"/>
                <a:gd name="T78" fmla="*/ 25400 w 40"/>
                <a:gd name="T79" fmla="*/ 50429 h 37"/>
                <a:gd name="T80" fmla="*/ 19050 w 40"/>
                <a:gd name="T81" fmla="*/ 47628 h 37"/>
                <a:gd name="T82" fmla="*/ 12700 w 40"/>
                <a:gd name="T83" fmla="*/ 44826 h 37"/>
                <a:gd name="T84" fmla="*/ 7938 w 40"/>
                <a:gd name="T85" fmla="*/ 40624 h 37"/>
                <a:gd name="T86" fmla="*/ 4762 w 40"/>
                <a:gd name="T87" fmla="*/ 35020 h 37"/>
                <a:gd name="T88" fmla="*/ 0 w 40"/>
                <a:gd name="T89" fmla="*/ 30818 h 37"/>
                <a:gd name="T90" fmla="*/ 0 w 40"/>
                <a:gd name="T91" fmla="*/ 25215 h 37"/>
                <a:gd name="T92" fmla="*/ 4762 w 40"/>
                <a:gd name="T93" fmla="*/ 25215 h 37"/>
                <a:gd name="T94" fmla="*/ 7938 w 40"/>
                <a:gd name="T95" fmla="*/ 25215 h 37"/>
                <a:gd name="T96" fmla="*/ 9525 w 40"/>
                <a:gd name="T97" fmla="*/ 23814 h 37"/>
                <a:gd name="T98" fmla="*/ 12700 w 40"/>
                <a:gd name="T99" fmla="*/ 21012 h 37"/>
                <a:gd name="T100" fmla="*/ 14288 w 40"/>
                <a:gd name="T101" fmla="*/ 19611 h 37"/>
                <a:gd name="T102" fmla="*/ 17462 w 40"/>
                <a:gd name="T103" fmla="*/ 18211 h 37"/>
                <a:gd name="T104" fmla="*/ 17462 w 40"/>
                <a:gd name="T105" fmla="*/ 15409 h 37"/>
                <a:gd name="T106" fmla="*/ 19050 w 40"/>
                <a:gd name="T107" fmla="*/ 9806 h 3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0"/>
                <a:gd name="T163" fmla="*/ 0 h 37"/>
                <a:gd name="T164" fmla="*/ 40 w 40"/>
                <a:gd name="T165" fmla="*/ 37 h 3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0" h="37">
                  <a:moveTo>
                    <a:pt x="12" y="7"/>
                  </a:moveTo>
                  <a:lnTo>
                    <a:pt x="12" y="7"/>
                  </a:lnTo>
                  <a:lnTo>
                    <a:pt x="13" y="7"/>
                  </a:lnTo>
                  <a:lnTo>
                    <a:pt x="14" y="7"/>
                  </a:lnTo>
                  <a:lnTo>
                    <a:pt x="16" y="7"/>
                  </a:lnTo>
                  <a:lnTo>
                    <a:pt x="17" y="7"/>
                  </a:lnTo>
                  <a:lnTo>
                    <a:pt x="18" y="7"/>
                  </a:lnTo>
                  <a:lnTo>
                    <a:pt x="19" y="7"/>
                  </a:lnTo>
                  <a:lnTo>
                    <a:pt x="20" y="7"/>
                  </a:lnTo>
                  <a:lnTo>
                    <a:pt x="22" y="6"/>
                  </a:lnTo>
                  <a:lnTo>
                    <a:pt x="22" y="5"/>
                  </a:lnTo>
                  <a:lnTo>
                    <a:pt x="23" y="3"/>
                  </a:lnTo>
                  <a:lnTo>
                    <a:pt x="24" y="3"/>
                  </a:lnTo>
                  <a:lnTo>
                    <a:pt x="24" y="2"/>
                  </a:lnTo>
                  <a:lnTo>
                    <a:pt x="24" y="0"/>
                  </a:lnTo>
                  <a:lnTo>
                    <a:pt x="38" y="0"/>
                  </a:lnTo>
                  <a:lnTo>
                    <a:pt x="38" y="2"/>
                  </a:lnTo>
                  <a:lnTo>
                    <a:pt x="39" y="3"/>
                  </a:lnTo>
                  <a:lnTo>
                    <a:pt x="39" y="5"/>
                  </a:lnTo>
                  <a:lnTo>
                    <a:pt x="39" y="6"/>
                  </a:lnTo>
                  <a:lnTo>
                    <a:pt x="39" y="7"/>
                  </a:lnTo>
                  <a:lnTo>
                    <a:pt x="40" y="10"/>
                  </a:lnTo>
                  <a:lnTo>
                    <a:pt x="40" y="11"/>
                  </a:lnTo>
                  <a:lnTo>
                    <a:pt x="39" y="14"/>
                  </a:lnTo>
                  <a:lnTo>
                    <a:pt x="38" y="17"/>
                  </a:lnTo>
                  <a:lnTo>
                    <a:pt x="36" y="17"/>
                  </a:lnTo>
                  <a:lnTo>
                    <a:pt x="33" y="18"/>
                  </a:lnTo>
                  <a:lnTo>
                    <a:pt x="32" y="18"/>
                  </a:lnTo>
                  <a:lnTo>
                    <a:pt x="29" y="18"/>
                  </a:lnTo>
                  <a:lnTo>
                    <a:pt x="26" y="18"/>
                  </a:lnTo>
                  <a:lnTo>
                    <a:pt x="24" y="18"/>
                  </a:lnTo>
                  <a:lnTo>
                    <a:pt x="23" y="21"/>
                  </a:lnTo>
                  <a:lnTo>
                    <a:pt x="22" y="22"/>
                  </a:lnTo>
                  <a:lnTo>
                    <a:pt x="22" y="25"/>
                  </a:lnTo>
                  <a:lnTo>
                    <a:pt x="20" y="29"/>
                  </a:lnTo>
                  <a:lnTo>
                    <a:pt x="20" y="33"/>
                  </a:lnTo>
                  <a:lnTo>
                    <a:pt x="20" y="34"/>
                  </a:lnTo>
                  <a:lnTo>
                    <a:pt x="20" y="37"/>
                  </a:lnTo>
                  <a:lnTo>
                    <a:pt x="18" y="37"/>
                  </a:lnTo>
                  <a:lnTo>
                    <a:pt x="16" y="36"/>
                  </a:lnTo>
                  <a:lnTo>
                    <a:pt x="12" y="34"/>
                  </a:lnTo>
                  <a:lnTo>
                    <a:pt x="8" y="32"/>
                  </a:lnTo>
                  <a:lnTo>
                    <a:pt x="5" y="29"/>
                  </a:lnTo>
                  <a:lnTo>
                    <a:pt x="3" y="25"/>
                  </a:lnTo>
                  <a:lnTo>
                    <a:pt x="0" y="22"/>
                  </a:lnTo>
                  <a:lnTo>
                    <a:pt x="0" y="18"/>
                  </a:lnTo>
                  <a:lnTo>
                    <a:pt x="3" y="18"/>
                  </a:lnTo>
                  <a:lnTo>
                    <a:pt x="5" y="18"/>
                  </a:lnTo>
                  <a:lnTo>
                    <a:pt x="6" y="17"/>
                  </a:lnTo>
                  <a:lnTo>
                    <a:pt x="8" y="15"/>
                  </a:lnTo>
                  <a:lnTo>
                    <a:pt x="9" y="14"/>
                  </a:lnTo>
                  <a:lnTo>
                    <a:pt x="11" y="13"/>
                  </a:lnTo>
                  <a:lnTo>
                    <a:pt x="11" y="11"/>
                  </a:lnTo>
                  <a:lnTo>
                    <a:pt x="12"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0" name="Freeform 43">
              <a:extLst>
                <a:ext uri="{FF2B5EF4-FFF2-40B4-BE49-F238E27FC236}">
                  <a16:creationId xmlns:a16="http://schemas.microsoft.com/office/drawing/2014/main" id="{BED97BF8-0956-C58A-581E-FE6C35F3A81B}"/>
                </a:ext>
              </a:extLst>
            </p:cNvPr>
            <p:cNvSpPr>
              <a:spLocks/>
            </p:cNvSpPr>
            <p:nvPr/>
          </p:nvSpPr>
          <p:spPr bwMode="gray">
            <a:xfrm>
              <a:off x="9766435" y="2497953"/>
              <a:ext cx="80352" cy="108951"/>
            </a:xfrm>
            <a:custGeom>
              <a:avLst/>
              <a:gdLst>
                <a:gd name="T0" fmla="*/ 7938 w 43"/>
                <a:gd name="T1" fmla="*/ 5603 h 62"/>
                <a:gd name="T2" fmla="*/ 9525 w 43"/>
                <a:gd name="T3" fmla="*/ 5603 h 62"/>
                <a:gd name="T4" fmla="*/ 12700 w 43"/>
                <a:gd name="T5" fmla="*/ 5603 h 62"/>
                <a:gd name="T6" fmla="*/ 14288 w 43"/>
                <a:gd name="T7" fmla="*/ 4202 h 62"/>
                <a:gd name="T8" fmla="*/ 15875 w 43"/>
                <a:gd name="T9" fmla="*/ 4202 h 62"/>
                <a:gd name="T10" fmla="*/ 19050 w 43"/>
                <a:gd name="T11" fmla="*/ 1401 h 62"/>
                <a:gd name="T12" fmla="*/ 20638 w 43"/>
                <a:gd name="T13" fmla="*/ 0 h 62"/>
                <a:gd name="T14" fmla="*/ 23813 w 43"/>
                <a:gd name="T15" fmla="*/ 0 h 62"/>
                <a:gd name="T16" fmla="*/ 30163 w 43"/>
                <a:gd name="T17" fmla="*/ 0 h 62"/>
                <a:gd name="T18" fmla="*/ 36513 w 43"/>
                <a:gd name="T19" fmla="*/ 1401 h 62"/>
                <a:gd name="T20" fmla="*/ 39688 w 43"/>
                <a:gd name="T21" fmla="*/ 4202 h 62"/>
                <a:gd name="T22" fmla="*/ 46038 w 43"/>
                <a:gd name="T23" fmla="*/ 7004 h 62"/>
                <a:gd name="T24" fmla="*/ 55563 w 43"/>
                <a:gd name="T25" fmla="*/ 16810 h 62"/>
                <a:gd name="T26" fmla="*/ 60325 w 43"/>
                <a:gd name="T27" fmla="*/ 28016 h 62"/>
                <a:gd name="T28" fmla="*/ 65088 w 43"/>
                <a:gd name="T29" fmla="*/ 40624 h 62"/>
                <a:gd name="T30" fmla="*/ 66675 w 43"/>
                <a:gd name="T31" fmla="*/ 51830 h 62"/>
                <a:gd name="T32" fmla="*/ 68263 w 43"/>
                <a:gd name="T33" fmla="*/ 65839 h 62"/>
                <a:gd name="T34" fmla="*/ 68263 w 43"/>
                <a:gd name="T35" fmla="*/ 77045 h 62"/>
                <a:gd name="T36" fmla="*/ 66675 w 43"/>
                <a:gd name="T37" fmla="*/ 78446 h 62"/>
                <a:gd name="T38" fmla="*/ 65088 w 43"/>
                <a:gd name="T39" fmla="*/ 81248 h 62"/>
                <a:gd name="T40" fmla="*/ 61913 w 43"/>
                <a:gd name="T41" fmla="*/ 82649 h 62"/>
                <a:gd name="T42" fmla="*/ 60325 w 43"/>
                <a:gd name="T43" fmla="*/ 84049 h 62"/>
                <a:gd name="T44" fmla="*/ 57150 w 43"/>
                <a:gd name="T45" fmla="*/ 84049 h 62"/>
                <a:gd name="T46" fmla="*/ 55563 w 43"/>
                <a:gd name="T47" fmla="*/ 86851 h 62"/>
                <a:gd name="T48" fmla="*/ 49213 w 43"/>
                <a:gd name="T49" fmla="*/ 86851 h 62"/>
                <a:gd name="T50" fmla="*/ 47625 w 43"/>
                <a:gd name="T51" fmla="*/ 86851 h 62"/>
                <a:gd name="T52" fmla="*/ 44450 w 43"/>
                <a:gd name="T53" fmla="*/ 82649 h 62"/>
                <a:gd name="T54" fmla="*/ 39688 w 43"/>
                <a:gd name="T55" fmla="*/ 78446 h 62"/>
                <a:gd name="T56" fmla="*/ 36513 w 43"/>
                <a:gd name="T57" fmla="*/ 74244 h 62"/>
                <a:gd name="T58" fmla="*/ 33338 w 43"/>
                <a:gd name="T59" fmla="*/ 71442 h 62"/>
                <a:gd name="T60" fmla="*/ 28575 w 43"/>
                <a:gd name="T61" fmla="*/ 67239 h 62"/>
                <a:gd name="T62" fmla="*/ 26988 w 43"/>
                <a:gd name="T63" fmla="*/ 61636 h 62"/>
                <a:gd name="T64" fmla="*/ 26988 w 43"/>
                <a:gd name="T65" fmla="*/ 60235 h 62"/>
                <a:gd name="T66" fmla="*/ 26988 w 43"/>
                <a:gd name="T67" fmla="*/ 57434 h 62"/>
                <a:gd name="T68" fmla="*/ 26988 w 43"/>
                <a:gd name="T69" fmla="*/ 56033 h 62"/>
                <a:gd name="T70" fmla="*/ 28575 w 43"/>
                <a:gd name="T71" fmla="*/ 51830 h 62"/>
                <a:gd name="T72" fmla="*/ 30163 w 43"/>
                <a:gd name="T73" fmla="*/ 46227 h 62"/>
                <a:gd name="T74" fmla="*/ 30163 w 43"/>
                <a:gd name="T75" fmla="*/ 42025 h 62"/>
                <a:gd name="T76" fmla="*/ 33338 w 43"/>
                <a:gd name="T77" fmla="*/ 40624 h 62"/>
                <a:gd name="T78" fmla="*/ 33338 w 43"/>
                <a:gd name="T79" fmla="*/ 36421 h 62"/>
                <a:gd name="T80" fmla="*/ 26988 w 43"/>
                <a:gd name="T81" fmla="*/ 36421 h 62"/>
                <a:gd name="T82" fmla="*/ 20638 w 43"/>
                <a:gd name="T83" fmla="*/ 35021 h 62"/>
                <a:gd name="T84" fmla="*/ 14288 w 43"/>
                <a:gd name="T85" fmla="*/ 32219 h 62"/>
                <a:gd name="T86" fmla="*/ 9525 w 43"/>
                <a:gd name="T87" fmla="*/ 28016 h 62"/>
                <a:gd name="T88" fmla="*/ 6350 w 43"/>
                <a:gd name="T89" fmla="*/ 25215 h 62"/>
                <a:gd name="T90" fmla="*/ 3175 w 43"/>
                <a:gd name="T91" fmla="*/ 19612 h 62"/>
                <a:gd name="T92" fmla="*/ 3175 w 43"/>
                <a:gd name="T93" fmla="*/ 15409 h 62"/>
                <a:gd name="T94" fmla="*/ 0 w 43"/>
                <a:gd name="T95" fmla="*/ 9806 h 62"/>
                <a:gd name="T96" fmla="*/ 3175 w 43"/>
                <a:gd name="T97" fmla="*/ 9806 h 62"/>
                <a:gd name="T98" fmla="*/ 4763 w 43"/>
                <a:gd name="T99" fmla="*/ 7004 h 62"/>
                <a:gd name="T100" fmla="*/ 6350 w 43"/>
                <a:gd name="T101" fmla="*/ 7004 h 62"/>
                <a:gd name="T102" fmla="*/ 7938 w 43"/>
                <a:gd name="T103" fmla="*/ 7004 h 62"/>
                <a:gd name="T104" fmla="*/ 7938 w 43"/>
                <a:gd name="T105" fmla="*/ 5603 h 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3"/>
                <a:gd name="T160" fmla="*/ 0 h 62"/>
                <a:gd name="T161" fmla="*/ 43 w 43"/>
                <a:gd name="T162" fmla="*/ 62 h 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3" h="62">
                  <a:moveTo>
                    <a:pt x="5" y="4"/>
                  </a:moveTo>
                  <a:lnTo>
                    <a:pt x="6" y="4"/>
                  </a:lnTo>
                  <a:lnTo>
                    <a:pt x="8" y="4"/>
                  </a:lnTo>
                  <a:lnTo>
                    <a:pt x="9" y="3"/>
                  </a:lnTo>
                  <a:lnTo>
                    <a:pt x="10" y="3"/>
                  </a:lnTo>
                  <a:lnTo>
                    <a:pt x="12" y="1"/>
                  </a:lnTo>
                  <a:lnTo>
                    <a:pt x="13" y="0"/>
                  </a:lnTo>
                  <a:lnTo>
                    <a:pt x="15" y="0"/>
                  </a:lnTo>
                  <a:lnTo>
                    <a:pt x="19" y="0"/>
                  </a:lnTo>
                  <a:lnTo>
                    <a:pt x="23" y="1"/>
                  </a:lnTo>
                  <a:lnTo>
                    <a:pt x="25" y="3"/>
                  </a:lnTo>
                  <a:lnTo>
                    <a:pt x="29" y="5"/>
                  </a:lnTo>
                  <a:lnTo>
                    <a:pt x="35" y="12"/>
                  </a:lnTo>
                  <a:lnTo>
                    <a:pt x="38" y="20"/>
                  </a:lnTo>
                  <a:lnTo>
                    <a:pt x="41" y="29"/>
                  </a:lnTo>
                  <a:lnTo>
                    <a:pt x="42" y="37"/>
                  </a:lnTo>
                  <a:lnTo>
                    <a:pt x="43" y="47"/>
                  </a:lnTo>
                  <a:lnTo>
                    <a:pt x="43" y="55"/>
                  </a:lnTo>
                  <a:lnTo>
                    <a:pt x="42" y="56"/>
                  </a:lnTo>
                  <a:lnTo>
                    <a:pt x="41" y="58"/>
                  </a:lnTo>
                  <a:lnTo>
                    <a:pt x="39" y="59"/>
                  </a:lnTo>
                  <a:lnTo>
                    <a:pt x="38" y="60"/>
                  </a:lnTo>
                  <a:lnTo>
                    <a:pt x="36" y="60"/>
                  </a:lnTo>
                  <a:lnTo>
                    <a:pt x="35" y="62"/>
                  </a:lnTo>
                  <a:lnTo>
                    <a:pt x="31" y="62"/>
                  </a:lnTo>
                  <a:lnTo>
                    <a:pt x="30" y="62"/>
                  </a:lnTo>
                  <a:lnTo>
                    <a:pt x="28" y="59"/>
                  </a:lnTo>
                  <a:lnTo>
                    <a:pt x="25" y="56"/>
                  </a:lnTo>
                  <a:lnTo>
                    <a:pt x="23" y="53"/>
                  </a:lnTo>
                  <a:lnTo>
                    <a:pt x="21" y="51"/>
                  </a:lnTo>
                  <a:lnTo>
                    <a:pt x="18" y="48"/>
                  </a:lnTo>
                  <a:lnTo>
                    <a:pt x="17" y="44"/>
                  </a:lnTo>
                  <a:lnTo>
                    <a:pt x="17" y="43"/>
                  </a:lnTo>
                  <a:lnTo>
                    <a:pt x="17" y="41"/>
                  </a:lnTo>
                  <a:lnTo>
                    <a:pt x="17" y="40"/>
                  </a:lnTo>
                  <a:lnTo>
                    <a:pt x="18" y="37"/>
                  </a:lnTo>
                  <a:lnTo>
                    <a:pt x="19" y="33"/>
                  </a:lnTo>
                  <a:lnTo>
                    <a:pt x="19" y="30"/>
                  </a:lnTo>
                  <a:lnTo>
                    <a:pt x="21" y="29"/>
                  </a:lnTo>
                  <a:lnTo>
                    <a:pt x="21" y="26"/>
                  </a:lnTo>
                  <a:lnTo>
                    <a:pt x="17" y="26"/>
                  </a:lnTo>
                  <a:lnTo>
                    <a:pt x="13" y="25"/>
                  </a:lnTo>
                  <a:lnTo>
                    <a:pt x="9" y="23"/>
                  </a:lnTo>
                  <a:lnTo>
                    <a:pt x="6" y="20"/>
                  </a:lnTo>
                  <a:lnTo>
                    <a:pt x="4" y="18"/>
                  </a:lnTo>
                  <a:lnTo>
                    <a:pt x="2" y="14"/>
                  </a:lnTo>
                  <a:lnTo>
                    <a:pt x="2" y="11"/>
                  </a:lnTo>
                  <a:lnTo>
                    <a:pt x="0" y="7"/>
                  </a:lnTo>
                  <a:lnTo>
                    <a:pt x="2" y="7"/>
                  </a:lnTo>
                  <a:lnTo>
                    <a:pt x="3" y="5"/>
                  </a:lnTo>
                  <a:lnTo>
                    <a:pt x="4" y="5"/>
                  </a:lnTo>
                  <a:lnTo>
                    <a:pt x="5" y="5"/>
                  </a:lnTo>
                  <a:lnTo>
                    <a:pt x="5" y="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1" name="Freeform 44">
              <a:extLst>
                <a:ext uri="{FF2B5EF4-FFF2-40B4-BE49-F238E27FC236}">
                  <a16:creationId xmlns:a16="http://schemas.microsoft.com/office/drawing/2014/main" id="{BA09D5EA-4580-56A9-B6CD-065C9E947511}"/>
                </a:ext>
              </a:extLst>
            </p:cNvPr>
            <p:cNvSpPr>
              <a:spLocks/>
            </p:cNvSpPr>
            <p:nvPr/>
          </p:nvSpPr>
          <p:spPr bwMode="gray">
            <a:xfrm>
              <a:off x="9786523" y="2182980"/>
              <a:ext cx="283240" cy="322898"/>
            </a:xfrm>
            <a:custGeom>
              <a:avLst/>
              <a:gdLst>
                <a:gd name="T0" fmla="*/ 55563 w 152"/>
                <a:gd name="T1" fmla="*/ 193313 h 185"/>
                <a:gd name="T2" fmla="*/ 68262 w 152"/>
                <a:gd name="T3" fmla="*/ 193313 h 185"/>
                <a:gd name="T4" fmla="*/ 87312 w 152"/>
                <a:gd name="T5" fmla="*/ 187709 h 185"/>
                <a:gd name="T6" fmla="*/ 98425 w 152"/>
                <a:gd name="T7" fmla="*/ 189110 h 185"/>
                <a:gd name="T8" fmla="*/ 106363 w 152"/>
                <a:gd name="T9" fmla="*/ 198916 h 185"/>
                <a:gd name="T10" fmla="*/ 111125 w 152"/>
                <a:gd name="T11" fmla="*/ 189110 h 185"/>
                <a:gd name="T12" fmla="*/ 107950 w 152"/>
                <a:gd name="T13" fmla="*/ 179305 h 185"/>
                <a:gd name="T14" fmla="*/ 111125 w 152"/>
                <a:gd name="T15" fmla="*/ 170900 h 185"/>
                <a:gd name="T16" fmla="*/ 112713 w 152"/>
                <a:gd name="T17" fmla="*/ 154090 h 185"/>
                <a:gd name="T18" fmla="*/ 112713 w 152"/>
                <a:gd name="T19" fmla="*/ 140082 h 185"/>
                <a:gd name="T20" fmla="*/ 119063 w 152"/>
                <a:gd name="T21" fmla="*/ 140082 h 185"/>
                <a:gd name="T22" fmla="*/ 128587 w 152"/>
                <a:gd name="T23" fmla="*/ 140082 h 185"/>
                <a:gd name="T24" fmla="*/ 150812 w 152"/>
                <a:gd name="T25" fmla="*/ 130276 h 185"/>
                <a:gd name="T26" fmla="*/ 149225 w 152"/>
                <a:gd name="T27" fmla="*/ 114867 h 185"/>
                <a:gd name="T28" fmla="*/ 138112 w 152"/>
                <a:gd name="T29" fmla="*/ 103660 h 185"/>
                <a:gd name="T30" fmla="*/ 155575 w 152"/>
                <a:gd name="T31" fmla="*/ 110664 h 185"/>
                <a:gd name="T32" fmla="*/ 168275 w 152"/>
                <a:gd name="T33" fmla="*/ 110664 h 185"/>
                <a:gd name="T34" fmla="*/ 168275 w 152"/>
                <a:gd name="T35" fmla="*/ 100859 h 185"/>
                <a:gd name="T36" fmla="*/ 149225 w 152"/>
                <a:gd name="T37" fmla="*/ 58834 h 185"/>
                <a:gd name="T38" fmla="*/ 141287 w 152"/>
                <a:gd name="T39" fmla="*/ 19611 h 185"/>
                <a:gd name="T40" fmla="*/ 150812 w 152"/>
                <a:gd name="T41" fmla="*/ 4202 h 185"/>
                <a:gd name="T42" fmla="*/ 171450 w 152"/>
                <a:gd name="T43" fmla="*/ 18211 h 185"/>
                <a:gd name="T44" fmla="*/ 203200 w 152"/>
                <a:gd name="T45" fmla="*/ 37822 h 185"/>
                <a:gd name="T46" fmla="*/ 212725 w 152"/>
                <a:gd name="T47" fmla="*/ 70041 h 185"/>
                <a:gd name="T48" fmla="*/ 215900 w 152"/>
                <a:gd name="T49" fmla="*/ 96656 h 185"/>
                <a:gd name="T50" fmla="*/ 206375 w 152"/>
                <a:gd name="T51" fmla="*/ 103660 h 185"/>
                <a:gd name="T52" fmla="*/ 211138 w 152"/>
                <a:gd name="T53" fmla="*/ 110664 h 185"/>
                <a:gd name="T54" fmla="*/ 219075 w 152"/>
                <a:gd name="T55" fmla="*/ 124673 h 185"/>
                <a:gd name="T56" fmla="*/ 236538 w 152"/>
                <a:gd name="T57" fmla="*/ 173701 h 185"/>
                <a:gd name="T58" fmla="*/ 231775 w 152"/>
                <a:gd name="T59" fmla="*/ 205920 h 185"/>
                <a:gd name="T60" fmla="*/ 223838 w 152"/>
                <a:gd name="T61" fmla="*/ 193313 h 185"/>
                <a:gd name="T62" fmla="*/ 217488 w 152"/>
                <a:gd name="T63" fmla="*/ 201718 h 185"/>
                <a:gd name="T64" fmla="*/ 212725 w 152"/>
                <a:gd name="T65" fmla="*/ 211523 h 185"/>
                <a:gd name="T66" fmla="*/ 211138 w 152"/>
                <a:gd name="T67" fmla="*/ 226932 h 185"/>
                <a:gd name="T68" fmla="*/ 201612 w 152"/>
                <a:gd name="T69" fmla="*/ 211523 h 185"/>
                <a:gd name="T70" fmla="*/ 192087 w 152"/>
                <a:gd name="T71" fmla="*/ 210122 h 185"/>
                <a:gd name="T72" fmla="*/ 187325 w 152"/>
                <a:gd name="T73" fmla="*/ 214325 h 185"/>
                <a:gd name="T74" fmla="*/ 187325 w 152"/>
                <a:gd name="T75" fmla="*/ 225531 h 185"/>
                <a:gd name="T76" fmla="*/ 165100 w 152"/>
                <a:gd name="T77" fmla="*/ 221329 h 185"/>
                <a:gd name="T78" fmla="*/ 150812 w 152"/>
                <a:gd name="T79" fmla="*/ 211523 h 185"/>
                <a:gd name="T80" fmla="*/ 147637 w 152"/>
                <a:gd name="T81" fmla="*/ 233936 h 185"/>
                <a:gd name="T82" fmla="*/ 146050 w 152"/>
                <a:gd name="T83" fmla="*/ 249345 h 185"/>
                <a:gd name="T84" fmla="*/ 150812 w 152"/>
                <a:gd name="T85" fmla="*/ 259151 h 185"/>
                <a:gd name="T86" fmla="*/ 136525 w 152"/>
                <a:gd name="T87" fmla="*/ 259151 h 185"/>
                <a:gd name="T88" fmla="*/ 122237 w 152"/>
                <a:gd name="T89" fmla="*/ 254949 h 185"/>
                <a:gd name="T90" fmla="*/ 117475 w 152"/>
                <a:gd name="T91" fmla="*/ 233936 h 185"/>
                <a:gd name="T92" fmla="*/ 101600 w 152"/>
                <a:gd name="T93" fmla="*/ 225531 h 185"/>
                <a:gd name="T94" fmla="*/ 92075 w 152"/>
                <a:gd name="T95" fmla="*/ 217127 h 185"/>
                <a:gd name="T96" fmla="*/ 57150 w 152"/>
                <a:gd name="T97" fmla="*/ 231135 h 185"/>
                <a:gd name="T98" fmla="*/ 38100 w 152"/>
                <a:gd name="T99" fmla="*/ 246544 h 185"/>
                <a:gd name="T100" fmla="*/ 17462 w 152"/>
                <a:gd name="T101" fmla="*/ 254949 h 185"/>
                <a:gd name="T102" fmla="*/ 4762 w 152"/>
                <a:gd name="T103" fmla="*/ 240940 h 185"/>
                <a:gd name="T104" fmla="*/ 1588 w 152"/>
                <a:gd name="T105" fmla="*/ 226932 h 185"/>
                <a:gd name="T106" fmla="*/ 14288 w 152"/>
                <a:gd name="T107" fmla="*/ 226932 h 185"/>
                <a:gd name="T108" fmla="*/ 34925 w 152"/>
                <a:gd name="T109" fmla="*/ 204519 h 1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2"/>
                <a:gd name="T166" fmla="*/ 0 h 185"/>
                <a:gd name="T167" fmla="*/ 152 w 152"/>
                <a:gd name="T168" fmla="*/ 185 h 1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2" h="185">
                  <a:moveTo>
                    <a:pt x="30" y="138"/>
                  </a:moveTo>
                  <a:lnTo>
                    <a:pt x="31" y="138"/>
                  </a:lnTo>
                  <a:lnTo>
                    <a:pt x="32" y="138"/>
                  </a:lnTo>
                  <a:lnTo>
                    <a:pt x="34" y="138"/>
                  </a:lnTo>
                  <a:lnTo>
                    <a:pt x="35" y="138"/>
                  </a:lnTo>
                  <a:lnTo>
                    <a:pt x="36" y="138"/>
                  </a:lnTo>
                  <a:lnTo>
                    <a:pt x="37" y="138"/>
                  </a:lnTo>
                  <a:lnTo>
                    <a:pt x="39" y="138"/>
                  </a:lnTo>
                  <a:lnTo>
                    <a:pt x="40" y="138"/>
                  </a:lnTo>
                  <a:lnTo>
                    <a:pt x="43" y="138"/>
                  </a:lnTo>
                  <a:lnTo>
                    <a:pt x="45" y="138"/>
                  </a:lnTo>
                  <a:lnTo>
                    <a:pt x="48" y="136"/>
                  </a:lnTo>
                  <a:lnTo>
                    <a:pt x="50" y="135"/>
                  </a:lnTo>
                  <a:lnTo>
                    <a:pt x="52" y="135"/>
                  </a:lnTo>
                  <a:lnTo>
                    <a:pt x="55" y="134"/>
                  </a:lnTo>
                  <a:lnTo>
                    <a:pt x="58" y="132"/>
                  </a:lnTo>
                  <a:lnTo>
                    <a:pt x="61" y="131"/>
                  </a:lnTo>
                  <a:lnTo>
                    <a:pt x="62" y="132"/>
                  </a:lnTo>
                  <a:lnTo>
                    <a:pt x="62" y="134"/>
                  </a:lnTo>
                  <a:lnTo>
                    <a:pt x="62" y="135"/>
                  </a:lnTo>
                  <a:lnTo>
                    <a:pt x="63" y="136"/>
                  </a:lnTo>
                  <a:lnTo>
                    <a:pt x="63" y="138"/>
                  </a:lnTo>
                  <a:lnTo>
                    <a:pt x="64" y="140"/>
                  </a:lnTo>
                  <a:lnTo>
                    <a:pt x="65" y="142"/>
                  </a:lnTo>
                  <a:lnTo>
                    <a:pt x="67" y="142"/>
                  </a:lnTo>
                  <a:lnTo>
                    <a:pt x="67" y="140"/>
                  </a:lnTo>
                  <a:lnTo>
                    <a:pt x="68" y="138"/>
                  </a:lnTo>
                  <a:lnTo>
                    <a:pt x="69" y="138"/>
                  </a:lnTo>
                  <a:lnTo>
                    <a:pt x="69" y="136"/>
                  </a:lnTo>
                  <a:lnTo>
                    <a:pt x="70" y="135"/>
                  </a:lnTo>
                  <a:lnTo>
                    <a:pt x="71" y="134"/>
                  </a:lnTo>
                  <a:lnTo>
                    <a:pt x="71" y="132"/>
                  </a:lnTo>
                  <a:lnTo>
                    <a:pt x="70" y="131"/>
                  </a:lnTo>
                  <a:lnTo>
                    <a:pt x="69" y="129"/>
                  </a:lnTo>
                  <a:lnTo>
                    <a:pt x="68" y="128"/>
                  </a:lnTo>
                  <a:lnTo>
                    <a:pt x="68" y="127"/>
                  </a:lnTo>
                  <a:lnTo>
                    <a:pt x="68" y="125"/>
                  </a:lnTo>
                  <a:lnTo>
                    <a:pt x="68" y="124"/>
                  </a:lnTo>
                  <a:lnTo>
                    <a:pt x="69" y="122"/>
                  </a:lnTo>
                  <a:lnTo>
                    <a:pt x="70" y="122"/>
                  </a:lnTo>
                  <a:lnTo>
                    <a:pt x="70" y="121"/>
                  </a:lnTo>
                  <a:lnTo>
                    <a:pt x="71" y="120"/>
                  </a:lnTo>
                  <a:lnTo>
                    <a:pt x="71" y="118"/>
                  </a:lnTo>
                  <a:lnTo>
                    <a:pt x="71" y="114"/>
                  </a:lnTo>
                  <a:lnTo>
                    <a:pt x="71" y="110"/>
                  </a:lnTo>
                  <a:lnTo>
                    <a:pt x="71" y="108"/>
                  </a:lnTo>
                  <a:lnTo>
                    <a:pt x="71" y="106"/>
                  </a:lnTo>
                  <a:lnTo>
                    <a:pt x="71" y="104"/>
                  </a:lnTo>
                  <a:lnTo>
                    <a:pt x="71" y="103"/>
                  </a:lnTo>
                  <a:lnTo>
                    <a:pt x="71" y="100"/>
                  </a:lnTo>
                  <a:lnTo>
                    <a:pt x="71" y="96"/>
                  </a:lnTo>
                  <a:lnTo>
                    <a:pt x="73" y="97"/>
                  </a:lnTo>
                  <a:lnTo>
                    <a:pt x="74" y="97"/>
                  </a:lnTo>
                  <a:lnTo>
                    <a:pt x="74" y="99"/>
                  </a:lnTo>
                  <a:lnTo>
                    <a:pt x="75" y="100"/>
                  </a:lnTo>
                  <a:lnTo>
                    <a:pt x="76" y="100"/>
                  </a:lnTo>
                  <a:lnTo>
                    <a:pt x="76" y="101"/>
                  </a:lnTo>
                  <a:lnTo>
                    <a:pt x="77" y="103"/>
                  </a:lnTo>
                  <a:lnTo>
                    <a:pt x="79" y="103"/>
                  </a:lnTo>
                  <a:lnTo>
                    <a:pt x="81" y="100"/>
                  </a:lnTo>
                  <a:lnTo>
                    <a:pt x="85" y="99"/>
                  </a:lnTo>
                  <a:lnTo>
                    <a:pt x="87" y="97"/>
                  </a:lnTo>
                  <a:lnTo>
                    <a:pt x="89" y="96"/>
                  </a:lnTo>
                  <a:lnTo>
                    <a:pt x="93" y="95"/>
                  </a:lnTo>
                  <a:lnTo>
                    <a:pt x="95" y="93"/>
                  </a:lnTo>
                  <a:lnTo>
                    <a:pt x="98" y="92"/>
                  </a:lnTo>
                  <a:lnTo>
                    <a:pt x="100" y="89"/>
                  </a:lnTo>
                  <a:lnTo>
                    <a:pt x="98" y="86"/>
                  </a:lnTo>
                  <a:lnTo>
                    <a:pt x="95" y="85"/>
                  </a:lnTo>
                  <a:lnTo>
                    <a:pt x="94" y="82"/>
                  </a:lnTo>
                  <a:lnTo>
                    <a:pt x="93" y="81"/>
                  </a:lnTo>
                  <a:lnTo>
                    <a:pt x="92" y="79"/>
                  </a:lnTo>
                  <a:lnTo>
                    <a:pt x="89" y="76"/>
                  </a:lnTo>
                  <a:lnTo>
                    <a:pt x="88" y="75"/>
                  </a:lnTo>
                  <a:lnTo>
                    <a:pt x="87" y="74"/>
                  </a:lnTo>
                  <a:lnTo>
                    <a:pt x="89" y="75"/>
                  </a:lnTo>
                  <a:lnTo>
                    <a:pt x="92" y="75"/>
                  </a:lnTo>
                  <a:lnTo>
                    <a:pt x="93" y="76"/>
                  </a:lnTo>
                  <a:lnTo>
                    <a:pt x="95" y="78"/>
                  </a:lnTo>
                  <a:lnTo>
                    <a:pt x="98" y="79"/>
                  </a:lnTo>
                  <a:lnTo>
                    <a:pt x="100" y="81"/>
                  </a:lnTo>
                  <a:lnTo>
                    <a:pt x="101" y="81"/>
                  </a:lnTo>
                  <a:lnTo>
                    <a:pt x="104" y="81"/>
                  </a:lnTo>
                  <a:lnTo>
                    <a:pt x="105" y="81"/>
                  </a:lnTo>
                  <a:lnTo>
                    <a:pt x="106" y="79"/>
                  </a:lnTo>
                  <a:lnTo>
                    <a:pt x="106" y="78"/>
                  </a:lnTo>
                  <a:lnTo>
                    <a:pt x="107" y="76"/>
                  </a:lnTo>
                  <a:lnTo>
                    <a:pt x="107" y="75"/>
                  </a:lnTo>
                  <a:lnTo>
                    <a:pt x="106" y="74"/>
                  </a:lnTo>
                  <a:lnTo>
                    <a:pt x="106" y="72"/>
                  </a:lnTo>
                  <a:lnTo>
                    <a:pt x="106" y="71"/>
                  </a:lnTo>
                  <a:lnTo>
                    <a:pt x="102" y="62"/>
                  </a:lnTo>
                  <a:lnTo>
                    <a:pt x="100" y="56"/>
                  </a:lnTo>
                  <a:lnTo>
                    <a:pt x="96" y="50"/>
                  </a:lnTo>
                  <a:lnTo>
                    <a:pt x="94" y="42"/>
                  </a:lnTo>
                  <a:lnTo>
                    <a:pt x="92" y="36"/>
                  </a:lnTo>
                  <a:lnTo>
                    <a:pt x="90" y="31"/>
                  </a:lnTo>
                  <a:lnTo>
                    <a:pt x="89" y="24"/>
                  </a:lnTo>
                  <a:lnTo>
                    <a:pt x="89" y="17"/>
                  </a:lnTo>
                  <a:lnTo>
                    <a:pt x="89" y="14"/>
                  </a:lnTo>
                  <a:lnTo>
                    <a:pt x="89" y="11"/>
                  </a:lnTo>
                  <a:lnTo>
                    <a:pt x="90" y="9"/>
                  </a:lnTo>
                  <a:lnTo>
                    <a:pt x="92" y="7"/>
                  </a:lnTo>
                  <a:lnTo>
                    <a:pt x="94" y="4"/>
                  </a:lnTo>
                  <a:lnTo>
                    <a:pt x="95" y="3"/>
                  </a:lnTo>
                  <a:lnTo>
                    <a:pt x="98" y="2"/>
                  </a:lnTo>
                  <a:lnTo>
                    <a:pt x="100" y="0"/>
                  </a:lnTo>
                  <a:lnTo>
                    <a:pt x="101" y="4"/>
                  </a:lnTo>
                  <a:lnTo>
                    <a:pt x="105" y="9"/>
                  </a:lnTo>
                  <a:lnTo>
                    <a:pt x="108" y="13"/>
                  </a:lnTo>
                  <a:lnTo>
                    <a:pt x="112" y="15"/>
                  </a:lnTo>
                  <a:lnTo>
                    <a:pt x="116" y="18"/>
                  </a:lnTo>
                  <a:lnTo>
                    <a:pt x="121" y="21"/>
                  </a:lnTo>
                  <a:lnTo>
                    <a:pt x="125" y="24"/>
                  </a:lnTo>
                  <a:lnTo>
                    <a:pt x="128" y="27"/>
                  </a:lnTo>
                  <a:lnTo>
                    <a:pt x="131" y="31"/>
                  </a:lnTo>
                  <a:lnTo>
                    <a:pt x="132" y="35"/>
                  </a:lnTo>
                  <a:lnTo>
                    <a:pt x="133" y="39"/>
                  </a:lnTo>
                  <a:lnTo>
                    <a:pt x="133" y="45"/>
                  </a:lnTo>
                  <a:lnTo>
                    <a:pt x="134" y="50"/>
                  </a:lnTo>
                  <a:lnTo>
                    <a:pt x="134" y="54"/>
                  </a:lnTo>
                  <a:lnTo>
                    <a:pt x="136" y="58"/>
                  </a:lnTo>
                  <a:lnTo>
                    <a:pt x="137" y="61"/>
                  </a:lnTo>
                  <a:lnTo>
                    <a:pt x="137" y="68"/>
                  </a:lnTo>
                  <a:lnTo>
                    <a:pt x="136" y="69"/>
                  </a:lnTo>
                  <a:lnTo>
                    <a:pt x="134" y="69"/>
                  </a:lnTo>
                  <a:lnTo>
                    <a:pt x="133" y="71"/>
                  </a:lnTo>
                  <a:lnTo>
                    <a:pt x="132" y="72"/>
                  </a:lnTo>
                  <a:lnTo>
                    <a:pt x="131" y="72"/>
                  </a:lnTo>
                  <a:lnTo>
                    <a:pt x="130" y="74"/>
                  </a:lnTo>
                  <a:lnTo>
                    <a:pt x="128" y="74"/>
                  </a:lnTo>
                  <a:lnTo>
                    <a:pt x="130" y="75"/>
                  </a:lnTo>
                  <a:lnTo>
                    <a:pt x="131" y="76"/>
                  </a:lnTo>
                  <a:lnTo>
                    <a:pt x="132" y="78"/>
                  </a:lnTo>
                  <a:lnTo>
                    <a:pt x="133" y="79"/>
                  </a:lnTo>
                  <a:lnTo>
                    <a:pt x="134" y="79"/>
                  </a:lnTo>
                  <a:lnTo>
                    <a:pt x="136" y="81"/>
                  </a:lnTo>
                  <a:lnTo>
                    <a:pt x="137" y="81"/>
                  </a:lnTo>
                  <a:lnTo>
                    <a:pt x="138" y="83"/>
                  </a:lnTo>
                  <a:lnTo>
                    <a:pt x="138" y="89"/>
                  </a:lnTo>
                  <a:lnTo>
                    <a:pt x="139" y="96"/>
                  </a:lnTo>
                  <a:lnTo>
                    <a:pt x="141" y="104"/>
                  </a:lnTo>
                  <a:lnTo>
                    <a:pt x="144" y="111"/>
                  </a:lnTo>
                  <a:lnTo>
                    <a:pt x="146" y="118"/>
                  </a:lnTo>
                  <a:lnTo>
                    <a:pt x="149" y="124"/>
                  </a:lnTo>
                  <a:lnTo>
                    <a:pt x="152" y="125"/>
                  </a:lnTo>
                  <a:lnTo>
                    <a:pt x="152" y="150"/>
                  </a:lnTo>
                  <a:lnTo>
                    <a:pt x="150" y="148"/>
                  </a:lnTo>
                  <a:lnTo>
                    <a:pt x="147" y="148"/>
                  </a:lnTo>
                  <a:lnTo>
                    <a:pt x="146" y="147"/>
                  </a:lnTo>
                  <a:lnTo>
                    <a:pt x="145" y="146"/>
                  </a:lnTo>
                  <a:lnTo>
                    <a:pt x="144" y="143"/>
                  </a:lnTo>
                  <a:lnTo>
                    <a:pt x="143" y="142"/>
                  </a:lnTo>
                  <a:lnTo>
                    <a:pt x="143" y="140"/>
                  </a:lnTo>
                  <a:lnTo>
                    <a:pt x="141" y="138"/>
                  </a:lnTo>
                  <a:lnTo>
                    <a:pt x="141" y="140"/>
                  </a:lnTo>
                  <a:lnTo>
                    <a:pt x="140" y="142"/>
                  </a:lnTo>
                  <a:lnTo>
                    <a:pt x="139" y="143"/>
                  </a:lnTo>
                  <a:lnTo>
                    <a:pt x="138" y="143"/>
                  </a:lnTo>
                  <a:lnTo>
                    <a:pt x="137" y="144"/>
                  </a:lnTo>
                  <a:lnTo>
                    <a:pt x="136" y="144"/>
                  </a:lnTo>
                  <a:lnTo>
                    <a:pt x="134" y="144"/>
                  </a:lnTo>
                  <a:lnTo>
                    <a:pt x="134" y="147"/>
                  </a:lnTo>
                  <a:lnTo>
                    <a:pt x="134" y="150"/>
                  </a:lnTo>
                  <a:lnTo>
                    <a:pt x="134" y="151"/>
                  </a:lnTo>
                  <a:lnTo>
                    <a:pt x="134" y="153"/>
                  </a:lnTo>
                  <a:lnTo>
                    <a:pt x="134" y="154"/>
                  </a:lnTo>
                  <a:lnTo>
                    <a:pt x="134" y="157"/>
                  </a:lnTo>
                  <a:lnTo>
                    <a:pt x="133" y="158"/>
                  </a:lnTo>
                  <a:lnTo>
                    <a:pt x="133" y="162"/>
                  </a:lnTo>
                  <a:lnTo>
                    <a:pt x="132" y="160"/>
                  </a:lnTo>
                  <a:lnTo>
                    <a:pt x="131" y="158"/>
                  </a:lnTo>
                  <a:lnTo>
                    <a:pt x="130" y="155"/>
                  </a:lnTo>
                  <a:lnTo>
                    <a:pt x="128" y="154"/>
                  </a:lnTo>
                  <a:lnTo>
                    <a:pt x="127" y="151"/>
                  </a:lnTo>
                  <a:lnTo>
                    <a:pt x="126" y="150"/>
                  </a:lnTo>
                  <a:lnTo>
                    <a:pt x="125" y="150"/>
                  </a:lnTo>
                  <a:lnTo>
                    <a:pt x="124" y="150"/>
                  </a:lnTo>
                  <a:lnTo>
                    <a:pt x="122" y="150"/>
                  </a:lnTo>
                  <a:lnTo>
                    <a:pt x="121" y="150"/>
                  </a:lnTo>
                  <a:lnTo>
                    <a:pt x="120" y="150"/>
                  </a:lnTo>
                  <a:lnTo>
                    <a:pt x="119" y="150"/>
                  </a:lnTo>
                  <a:lnTo>
                    <a:pt x="118" y="150"/>
                  </a:lnTo>
                  <a:lnTo>
                    <a:pt x="118" y="151"/>
                  </a:lnTo>
                  <a:lnTo>
                    <a:pt x="118" y="153"/>
                  </a:lnTo>
                  <a:lnTo>
                    <a:pt x="118" y="155"/>
                  </a:lnTo>
                  <a:lnTo>
                    <a:pt x="116" y="157"/>
                  </a:lnTo>
                  <a:lnTo>
                    <a:pt x="116" y="158"/>
                  </a:lnTo>
                  <a:lnTo>
                    <a:pt x="116" y="160"/>
                  </a:lnTo>
                  <a:lnTo>
                    <a:pt x="118" y="161"/>
                  </a:lnTo>
                  <a:lnTo>
                    <a:pt x="118" y="162"/>
                  </a:lnTo>
                  <a:lnTo>
                    <a:pt x="106" y="162"/>
                  </a:lnTo>
                  <a:lnTo>
                    <a:pt x="105" y="161"/>
                  </a:lnTo>
                  <a:lnTo>
                    <a:pt x="104" y="160"/>
                  </a:lnTo>
                  <a:lnTo>
                    <a:pt x="104" y="158"/>
                  </a:lnTo>
                  <a:lnTo>
                    <a:pt x="102" y="155"/>
                  </a:lnTo>
                  <a:lnTo>
                    <a:pt x="102" y="154"/>
                  </a:lnTo>
                  <a:lnTo>
                    <a:pt x="102" y="153"/>
                  </a:lnTo>
                  <a:lnTo>
                    <a:pt x="102" y="151"/>
                  </a:lnTo>
                  <a:lnTo>
                    <a:pt x="95" y="151"/>
                  </a:lnTo>
                  <a:lnTo>
                    <a:pt x="95" y="155"/>
                  </a:lnTo>
                  <a:lnTo>
                    <a:pt x="95" y="160"/>
                  </a:lnTo>
                  <a:lnTo>
                    <a:pt x="94" y="162"/>
                  </a:lnTo>
                  <a:lnTo>
                    <a:pt x="93" y="165"/>
                  </a:lnTo>
                  <a:lnTo>
                    <a:pt x="93" y="167"/>
                  </a:lnTo>
                  <a:lnTo>
                    <a:pt x="92" y="169"/>
                  </a:lnTo>
                  <a:lnTo>
                    <a:pt x="92" y="172"/>
                  </a:lnTo>
                  <a:lnTo>
                    <a:pt x="92" y="175"/>
                  </a:lnTo>
                  <a:lnTo>
                    <a:pt x="92" y="176"/>
                  </a:lnTo>
                  <a:lnTo>
                    <a:pt x="92" y="178"/>
                  </a:lnTo>
                  <a:lnTo>
                    <a:pt x="93" y="179"/>
                  </a:lnTo>
                  <a:lnTo>
                    <a:pt x="93" y="181"/>
                  </a:lnTo>
                  <a:lnTo>
                    <a:pt x="94" y="182"/>
                  </a:lnTo>
                  <a:lnTo>
                    <a:pt x="94" y="183"/>
                  </a:lnTo>
                  <a:lnTo>
                    <a:pt x="95" y="185"/>
                  </a:lnTo>
                  <a:lnTo>
                    <a:pt x="93" y="185"/>
                  </a:lnTo>
                  <a:lnTo>
                    <a:pt x="90" y="185"/>
                  </a:lnTo>
                  <a:lnTo>
                    <a:pt x="89" y="185"/>
                  </a:lnTo>
                  <a:lnTo>
                    <a:pt x="87" y="185"/>
                  </a:lnTo>
                  <a:lnTo>
                    <a:pt x="86" y="185"/>
                  </a:lnTo>
                  <a:lnTo>
                    <a:pt x="83" y="185"/>
                  </a:lnTo>
                  <a:lnTo>
                    <a:pt x="82" y="185"/>
                  </a:lnTo>
                  <a:lnTo>
                    <a:pt x="81" y="185"/>
                  </a:lnTo>
                  <a:lnTo>
                    <a:pt x="79" y="183"/>
                  </a:lnTo>
                  <a:lnTo>
                    <a:pt x="77" y="182"/>
                  </a:lnTo>
                  <a:lnTo>
                    <a:pt x="76" y="179"/>
                  </a:lnTo>
                  <a:lnTo>
                    <a:pt x="76" y="176"/>
                  </a:lnTo>
                  <a:lnTo>
                    <a:pt x="75" y="172"/>
                  </a:lnTo>
                  <a:lnTo>
                    <a:pt x="75" y="169"/>
                  </a:lnTo>
                  <a:lnTo>
                    <a:pt x="74" y="167"/>
                  </a:lnTo>
                  <a:lnTo>
                    <a:pt x="74" y="164"/>
                  </a:lnTo>
                  <a:lnTo>
                    <a:pt x="71" y="164"/>
                  </a:lnTo>
                  <a:lnTo>
                    <a:pt x="69" y="164"/>
                  </a:lnTo>
                  <a:lnTo>
                    <a:pt x="67" y="162"/>
                  </a:lnTo>
                  <a:lnTo>
                    <a:pt x="64" y="161"/>
                  </a:lnTo>
                  <a:lnTo>
                    <a:pt x="63" y="160"/>
                  </a:lnTo>
                  <a:lnTo>
                    <a:pt x="62" y="158"/>
                  </a:lnTo>
                  <a:lnTo>
                    <a:pt x="62" y="157"/>
                  </a:lnTo>
                  <a:lnTo>
                    <a:pt x="61" y="154"/>
                  </a:lnTo>
                  <a:lnTo>
                    <a:pt x="58" y="155"/>
                  </a:lnTo>
                  <a:lnTo>
                    <a:pt x="55" y="157"/>
                  </a:lnTo>
                  <a:lnTo>
                    <a:pt x="50" y="160"/>
                  </a:lnTo>
                  <a:lnTo>
                    <a:pt x="46" y="161"/>
                  </a:lnTo>
                  <a:lnTo>
                    <a:pt x="42" y="164"/>
                  </a:lnTo>
                  <a:lnTo>
                    <a:pt x="36" y="165"/>
                  </a:lnTo>
                  <a:lnTo>
                    <a:pt x="32" y="167"/>
                  </a:lnTo>
                  <a:lnTo>
                    <a:pt x="29" y="167"/>
                  </a:lnTo>
                  <a:lnTo>
                    <a:pt x="28" y="171"/>
                  </a:lnTo>
                  <a:lnTo>
                    <a:pt x="26" y="175"/>
                  </a:lnTo>
                  <a:lnTo>
                    <a:pt x="24" y="176"/>
                  </a:lnTo>
                  <a:lnTo>
                    <a:pt x="22" y="179"/>
                  </a:lnTo>
                  <a:lnTo>
                    <a:pt x="19" y="181"/>
                  </a:lnTo>
                  <a:lnTo>
                    <a:pt x="17" y="181"/>
                  </a:lnTo>
                  <a:lnTo>
                    <a:pt x="14" y="182"/>
                  </a:lnTo>
                  <a:lnTo>
                    <a:pt x="11" y="182"/>
                  </a:lnTo>
                  <a:lnTo>
                    <a:pt x="9" y="182"/>
                  </a:lnTo>
                  <a:lnTo>
                    <a:pt x="7" y="179"/>
                  </a:lnTo>
                  <a:lnTo>
                    <a:pt x="5" y="178"/>
                  </a:lnTo>
                  <a:lnTo>
                    <a:pt x="4" y="175"/>
                  </a:lnTo>
                  <a:lnTo>
                    <a:pt x="3" y="172"/>
                  </a:lnTo>
                  <a:lnTo>
                    <a:pt x="1" y="169"/>
                  </a:lnTo>
                  <a:lnTo>
                    <a:pt x="0" y="167"/>
                  </a:lnTo>
                  <a:lnTo>
                    <a:pt x="0" y="164"/>
                  </a:lnTo>
                  <a:lnTo>
                    <a:pt x="0" y="162"/>
                  </a:lnTo>
                  <a:lnTo>
                    <a:pt x="1" y="162"/>
                  </a:lnTo>
                  <a:lnTo>
                    <a:pt x="3" y="162"/>
                  </a:lnTo>
                  <a:lnTo>
                    <a:pt x="4" y="162"/>
                  </a:lnTo>
                  <a:lnTo>
                    <a:pt x="5" y="162"/>
                  </a:lnTo>
                  <a:lnTo>
                    <a:pt x="7" y="162"/>
                  </a:lnTo>
                  <a:lnTo>
                    <a:pt x="9" y="162"/>
                  </a:lnTo>
                  <a:lnTo>
                    <a:pt x="12" y="160"/>
                  </a:lnTo>
                  <a:lnTo>
                    <a:pt x="16" y="157"/>
                  </a:lnTo>
                  <a:lnTo>
                    <a:pt x="18" y="154"/>
                  </a:lnTo>
                  <a:lnTo>
                    <a:pt x="19" y="150"/>
                  </a:lnTo>
                  <a:lnTo>
                    <a:pt x="22" y="146"/>
                  </a:lnTo>
                  <a:lnTo>
                    <a:pt x="24" y="143"/>
                  </a:lnTo>
                  <a:lnTo>
                    <a:pt x="26" y="140"/>
                  </a:lnTo>
                  <a:lnTo>
                    <a:pt x="30" y="138"/>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2" name="Freeform 46">
              <a:extLst>
                <a:ext uri="{FF2B5EF4-FFF2-40B4-BE49-F238E27FC236}">
                  <a16:creationId xmlns:a16="http://schemas.microsoft.com/office/drawing/2014/main" id="{BC587755-C5E2-FD38-63BC-58DEB300264A}"/>
                </a:ext>
              </a:extLst>
            </p:cNvPr>
            <p:cNvSpPr>
              <a:spLocks/>
            </p:cNvSpPr>
            <p:nvPr/>
          </p:nvSpPr>
          <p:spPr bwMode="gray">
            <a:xfrm>
              <a:off x="8900643" y="3060542"/>
              <a:ext cx="277213" cy="598249"/>
            </a:xfrm>
            <a:custGeom>
              <a:avLst/>
              <a:gdLst>
                <a:gd name="T0" fmla="*/ 206375 w 149"/>
                <a:gd name="T1" fmla="*/ 198916 h 342"/>
                <a:gd name="T2" fmla="*/ 192088 w 149"/>
                <a:gd name="T3" fmla="*/ 198916 h 342"/>
                <a:gd name="T4" fmla="*/ 173038 w 149"/>
                <a:gd name="T5" fmla="*/ 200317 h 342"/>
                <a:gd name="T6" fmla="*/ 155575 w 149"/>
                <a:gd name="T7" fmla="*/ 214325 h 342"/>
                <a:gd name="T8" fmla="*/ 161925 w 149"/>
                <a:gd name="T9" fmla="*/ 245143 h 342"/>
                <a:gd name="T10" fmla="*/ 176213 w 149"/>
                <a:gd name="T11" fmla="*/ 275961 h 342"/>
                <a:gd name="T12" fmla="*/ 180975 w 149"/>
                <a:gd name="T13" fmla="*/ 291370 h 342"/>
                <a:gd name="T14" fmla="*/ 180975 w 149"/>
                <a:gd name="T15" fmla="*/ 301175 h 342"/>
                <a:gd name="T16" fmla="*/ 165100 w 149"/>
                <a:gd name="T17" fmla="*/ 295572 h 342"/>
                <a:gd name="T18" fmla="*/ 155575 w 149"/>
                <a:gd name="T19" fmla="*/ 275961 h 342"/>
                <a:gd name="T20" fmla="*/ 133350 w 149"/>
                <a:gd name="T21" fmla="*/ 253548 h 342"/>
                <a:gd name="T22" fmla="*/ 101600 w 149"/>
                <a:gd name="T23" fmla="*/ 235337 h 342"/>
                <a:gd name="T24" fmla="*/ 63500 w 149"/>
                <a:gd name="T25" fmla="*/ 221329 h 342"/>
                <a:gd name="T26" fmla="*/ 79375 w 149"/>
                <a:gd name="T27" fmla="*/ 254948 h 342"/>
                <a:gd name="T28" fmla="*/ 79375 w 149"/>
                <a:gd name="T29" fmla="*/ 270357 h 342"/>
                <a:gd name="T30" fmla="*/ 74613 w 149"/>
                <a:gd name="T31" fmla="*/ 294171 h 342"/>
                <a:gd name="T32" fmla="*/ 63500 w 149"/>
                <a:gd name="T33" fmla="*/ 320787 h 342"/>
                <a:gd name="T34" fmla="*/ 66675 w 149"/>
                <a:gd name="T35" fmla="*/ 346001 h 342"/>
                <a:gd name="T36" fmla="*/ 80963 w 149"/>
                <a:gd name="T37" fmla="*/ 360010 h 342"/>
                <a:gd name="T38" fmla="*/ 85725 w 149"/>
                <a:gd name="T39" fmla="*/ 371216 h 342"/>
                <a:gd name="T40" fmla="*/ 87313 w 149"/>
                <a:gd name="T41" fmla="*/ 379621 h 342"/>
                <a:gd name="T42" fmla="*/ 103188 w 149"/>
                <a:gd name="T43" fmla="*/ 416042 h 342"/>
                <a:gd name="T44" fmla="*/ 144463 w 149"/>
                <a:gd name="T45" fmla="*/ 456666 h 342"/>
                <a:gd name="T46" fmla="*/ 160338 w 149"/>
                <a:gd name="T47" fmla="*/ 473476 h 342"/>
                <a:gd name="T48" fmla="*/ 146050 w 149"/>
                <a:gd name="T49" fmla="*/ 479079 h 342"/>
                <a:gd name="T50" fmla="*/ 133350 w 149"/>
                <a:gd name="T51" fmla="*/ 476277 h 342"/>
                <a:gd name="T52" fmla="*/ 115888 w 149"/>
                <a:gd name="T53" fmla="*/ 465071 h 342"/>
                <a:gd name="T54" fmla="*/ 93663 w 149"/>
                <a:gd name="T55" fmla="*/ 444059 h 342"/>
                <a:gd name="T56" fmla="*/ 69850 w 149"/>
                <a:gd name="T57" fmla="*/ 416042 h 342"/>
                <a:gd name="T58" fmla="*/ 46038 w 149"/>
                <a:gd name="T59" fmla="*/ 399233 h 342"/>
                <a:gd name="T60" fmla="*/ 39688 w 149"/>
                <a:gd name="T61" fmla="*/ 400633 h 342"/>
                <a:gd name="T62" fmla="*/ 38100 w 149"/>
                <a:gd name="T63" fmla="*/ 386625 h 342"/>
                <a:gd name="T64" fmla="*/ 38100 w 149"/>
                <a:gd name="T65" fmla="*/ 374018 h 342"/>
                <a:gd name="T66" fmla="*/ 39688 w 149"/>
                <a:gd name="T67" fmla="*/ 360010 h 342"/>
                <a:gd name="T68" fmla="*/ 42863 w 149"/>
                <a:gd name="T69" fmla="*/ 344601 h 342"/>
                <a:gd name="T70" fmla="*/ 49213 w 149"/>
                <a:gd name="T71" fmla="*/ 319386 h 342"/>
                <a:gd name="T72" fmla="*/ 61913 w 149"/>
                <a:gd name="T73" fmla="*/ 254948 h 342"/>
                <a:gd name="T74" fmla="*/ 46038 w 149"/>
                <a:gd name="T75" fmla="*/ 211523 h 342"/>
                <a:gd name="T76" fmla="*/ 28575 w 149"/>
                <a:gd name="T77" fmla="*/ 175102 h 342"/>
                <a:gd name="T78" fmla="*/ 30163 w 149"/>
                <a:gd name="T79" fmla="*/ 156891 h 342"/>
                <a:gd name="T80" fmla="*/ 38100 w 149"/>
                <a:gd name="T81" fmla="*/ 147086 h 342"/>
                <a:gd name="T82" fmla="*/ 25400 w 149"/>
                <a:gd name="T83" fmla="*/ 103660 h 342"/>
                <a:gd name="T84" fmla="*/ 1588 w 149"/>
                <a:gd name="T85" fmla="*/ 64438 h 342"/>
                <a:gd name="T86" fmla="*/ 11113 w 149"/>
                <a:gd name="T87" fmla="*/ 16810 h 342"/>
                <a:gd name="T88" fmla="*/ 46038 w 149"/>
                <a:gd name="T89" fmla="*/ 4202 h 342"/>
                <a:gd name="T90" fmla="*/ 71438 w 149"/>
                <a:gd name="T91" fmla="*/ 9806 h 342"/>
                <a:gd name="T92" fmla="*/ 84138 w 149"/>
                <a:gd name="T93" fmla="*/ 21012 h 342"/>
                <a:gd name="T94" fmla="*/ 95250 w 149"/>
                <a:gd name="T95" fmla="*/ 51830 h 342"/>
                <a:gd name="T96" fmla="*/ 103188 w 149"/>
                <a:gd name="T97" fmla="*/ 89652 h 342"/>
                <a:gd name="T98" fmla="*/ 114300 w 149"/>
                <a:gd name="T99" fmla="*/ 85450 h 342"/>
                <a:gd name="T100" fmla="*/ 120650 w 149"/>
                <a:gd name="T101" fmla="*/ 68640 h 342"/>
                <a:gd name="T102" fmla="*/ 130175 w 149"/>
                <a:gd name="T103" fmla="*/ 70041 h 342"/>
                <a:gd name="T104" fmla="*/ 139700 w 149"/>
                <a:gd name="T105" fmla="*/ 78446 h 342"/>
                <a:gd name="T106" fmla="*/ 149225 w 149"/>
                <a:gd name="T107" fmla="*/ 70041 h 342"/>
                <a:gd name="T108" fmla="*/ 158750 w 149"/>
                <a:gd name="T109" fmla="*/ 58834 h 342"/>
                <a:gd name="T110" fmla="*/ 173038 w 149"/>
                <a:gd name="T111" fmla="*/ 60235 h 342"/>
                <a:gd name="T112" fmla="*/ 182563 w 149"/>
                <a:gd name="T113" fmla="*/ 71442 h 342"/>
                <a:gd name="T114" fmla="*/ 206375 w 149"/>
                <a:gd name="T115" fmla="*/ 109264 h 342"/>
                <a:gd name="T116" fmla="*/ 234950 w 149"/>
                <a:gd name="T117" fmla="*/ 161094 h 342"/>
                <a:gd name="T118" fmla="*/ 233363 w 149"/>
                <a:gd name="T119" fmla="*/ 182106 h 342"/>
                <a:gd name="T120" fmla="*/ 225425 w 149"/>
                <a:gd name="T121" fmla="*/ 190511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9"/>
                <a:gd name="T184" fmla="*/ 0 h 342"/>
                <a:gd name="T185" fmla="*/ 149 w 149"/>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9" h="342">
                  <a:moveTo>
                    <a:pt x="139" y="142"/>
                  </a:moveTo>
                  <a:lnTo>
                    <a:pt x="135" y="142"/>
                  </a:lnTo>
                  <a:lnTo>
                    <a:pt x="133" y="142"/>
                  </a:lnTo>
                  <a:lnTo>
                    <a:pt x="130" y="142"/>
                  </a:lnTo>
                  <a:lnTo>
                    <a:pt x="128" y="142"/>
                  </a:lnTo>
                  <a:lnTo>
                    <a:pt x="126" y="142"/>
                  </a:lnTo>
                  <a:lnTo>
                    <a:pt x="123" y="142"/>
                  </a:lnTo>
                  <a:lnTo>
                    <a:pt x="121" y="142"/>
                  </a:lnTo>
                  <a:lnTo>
                    <a:pt x="120" y="142"/>
                  </a:lnTo>
                  <a:lnTo>
                    <a:pt x="117" y="142"/>
                  </a:lnTo>
                  <a:lnTo>
                    <a:pt x="114" y="142"/>
                  </a:lnTo>
                  <a:lnTo>
                    <a:pt x="109" y="143"/>
                  </a:lnTo>
                  <a:lnTo>
                    <a:pt x="105" y="144"/>
                  </a:lnTo>
                  <a:lnTo>
                    <a:pt x="102" y="146"/>
                  </a:lnTo>
                  <a:lnTo>
                    <a:pt x="100" y="148"/>
                  </a:lnTo>
                  <a:lnTo>
                    <a:pt x="98" y="153"/>
                  </a:lnTo>
                  <a:lnTo>
                    <a:pt x="97" y="157"/>
                  </a:lnTo>
                  <a:lnTo>
                    <a:pt x="98" y="164"/>
                  </a:lnTo>
                  <a:lnTo>
                    <a:pt x="100" y="169"/>
                  </a:lnTo>
                  <a:lnTo>
                    <a:pt x="102" y="175"/>
                  </a:lnTo>
                  <a:lnTo>
                    <a:pt x="104" y="181"/>
                  </a:lnTo>
                  <a:lnTo>
                    <a:pt x="108" y="185"/>
                  </a:lnTo>
                  <a:lnTo>
                    <a:pt x="110" y="190"/>
                  </a:lnTo>
                  <a:lnTo>
                    <a:pt x="111" y="197"/>
                  </a:lnTo>
                  <a:lnTo>
                    <a:pt x="114" y="204"/>
                  </a:lnTo>
                  <a:lnTo>
                    <a:pt x="114" y="206"/>
                  </a:lnTo>
                  <a:lnTo>
                    <a:pt x="114" y="207"/>
                  </a:lnTo>
                  <a:lnTo>
                    <a:pt x="114" y="208"/>
                  </a:lnTo>
                  <a:lnTo>
                    <a:pt x="114" y="210"/>
                  </a:lnTo>
                  <a:lnTo>
                    <a:pt x="114" y="211"/>
                  </a:lnTo>
                  <a:lnTo>
                    <a:pt x="114" y="214"/>
                  </a:lnTo>
                  <a:lnTo>
                    <a:pt x="114" y="215"/>
                  </a:lnTo>
                  <a:lnTo>
                    <a:pt x="114" y="217"/>
                  </a:lnTo>
                  <a:lnTo>
                    <a:pt x="109" y="215"/>
                  </a:lnTo>
                  <a:lnTo>
                    <a:pt x="107" y="213"/>
                  </a:lnTo>
                  <a:lnTo>
                    <a:pt x="104" y="211"/>
                  </a:lnTo>
                  <a:lnTo>
                    <a:pt x="102" y="208"/>
                  </a:lnTo>
                  <a:lnTo>
                    <a:pt x="101" y="204"/>
                  </a:lnTo>
                  <a:lnTo>
                    <a:pt x="100" y="201"/>
                  </a:lnTo>
                  <a:lnTo>
                    <a:pt x="98" y="197"/>
                  </a:lnTo>
                  <a:lnTo>
                    <a:pt x="97" y="194"/>
                  </a:lnTo>
                  <a:lnTo>
                    <a:pt x="95" y="188"/>
                  </a:lnTo>
                  <a:lnTo>
                    <a:pt x="90" y="185"/>
                  </a:lnTo>
                  <a:lnTo>
                    <a:pt x="84" y="181"/>
                  </a:lnTo>
                  <a:lnTo>
                    <a:pt x="77" y="178"/>
                  </a:lnTo>
                  <a:lnTo>
                    <a:pt x="71" y="175"/>
                  </a:lnTo>
                  <a:lnTo>
                    <a:pt x="66" y="171"/>
                  </a:lnTo>
                  <a:lnTo>
                    <a:pt x="64" y="168"/>
                  </a:lnTo>
                  <a:lnTo>
                    <a:pt x="63" y="164"/>
                  </a:lnTo>
                  <a:lnTo>
                    <a:pt x="61" y="161"/>
                  </a:lnTo>
                  <a:lnTo>
                    <a:pt x="60" y="157"/>
                  </a:lnTo>
                  <a:lnTo>
                    <a:pt x="40" y="158"/>
                  </a:lnTo>
                  <a:lnTo>
                    <a:pt x="48" y="174"/>
                  </a:lnTo>
                  <a:lnTo>
                    <a:pt x="48" y="176"/>
                  </a:lnTo>
                  <a:lnTo>
                    <a:pt x="50" y="179"/>
                  </a:lnTo>
                  <a:lnTo>
                    <a:pt x="50" y="182"/>
                  </a:lnTo>
                  <a:lnTo>
                    <a:pt x="50" y="185"/>
                  </a:lnTo>
                  <a:lnTo>
                    <a:pt x="50" y="188"/>
                  </a:lnTo>
                  <a:lnTo>
                    <a:pt x="50" y="190"/>
                  </a:lnTo>
                  <a:lnTo>
                    <a:pt x="50" y="193"/>
                  </a:lnTo>
                  <a:lnTo>
                    <a:pt x="50" y="196"/>
                  </a:lnTo>
                  <a:lnTo>
                    <a:pt x="50" y="201"/>
                  </a:lnTo>
                  <a:lnTo>
                    <a:pt x="48" y="206"/>
                  </a:lnTo>
                  <a:lnTo>
                    <a:pt x="47" y="210"/>
                  </a:lnTo>
                  <a:lnTo>
                    <a:pt x="45" y="214"/>
                  </a:lnTo>
                  <a:lnTo>
                    <a:pt x="42" y="218"/>
                  </a:lnTo>
                  <a:lnTo>
                    <a:pt x="41" y="224"/>
                  </a:lnTo>
                  <a:lnTo>
                    <a:pt x="40" y="229"/>
                  </a:lnTo>
                  <a:lnTo>
                    <a:pt x="40" y="236"/>
                  </a:lnTo>
                  <a:lnTo>
                    <a:pt x="40" y="240"/>
                  </a:lnTo>
                  <a:lnTo>
                    <a:pt x="40" y="245"/>
                  </a:lnTo>
                  <a:lnTo>
                    <a:pt x="42" y="247"/>
                  </a:lnTo>
                  <a:lnTo>
                    <a:pt x="44" y="252"/>
                  </a:lnTo>
                  <a:lnTo>
                    <a:pt x="46" y="253"/>
                  </a:lnTo>
                  <a:lnTo>
                    <a:pt x="48" y="254"/>
                  </a:lnTo>
                  <a:lnTo>
                    <a:pt x="51" y="257"/>
                  </a:lnTo>
                  <a:lnTo>
                    <a:pt x="54" y="257"/>
                  </a:lnTo>
                  <a:lnTo>
                    <a:pt x="54" y="260"/>
                  </a:lnTo>
                  <a:lnTo>
                    <a:pt x="54" y="262"/>
                  </a:lnTo>
                  <a:lnTo>
                    <a:pt x="54" y="265"/>
                  </a:lnTo>
                  <a:lnTo>
                    <a:pt x="54" y="267"/>
                  </a:lnTo>
                  <a:lnTo>
                    <a:pt x="55" y="268"/>
                  </a:lnTo>
                  <a:lnTo>
                    <a:pt x="55" y="269"/>
                  </a:lnTo>
                  <a:lnTo>
                    <a:pt x="55" y="271"/>
                  </a:lnTo>
                  <a:lnTo>
                    <a:pt x="57" y="272"/>
                  </a:lnTo>
                  <a:lnTo>
                    <a:pt x="57" y="282"/>
                  </a:lnTo>
                  <a:lnTo>
                    <a:pt x="60" y="289"/>
                  </a:lnTo>
                  <a:lnTo>
                    <a:pt x="65" y="297"/>
                  </a:lnTo>
                  <a:lnTo>
                    <a:pt x="71" y="304"/>
                  </a:lnTo>
                  <a:lnTo>
                    <a:pt x="78" y="313"/>
                  </a:lnTo>
                  <a:lnTo>
                    <a:pt x="84" y="319"/>
                  </a:lnTo>
                  <a:lnTo>
                    <a:pt x="91" y="326"/>
                  </a:lnTo>
                  <a:lnTo>
                    <a:pt x="97" y="331"/>
                  </a:lnTo>
                  <a:lnTo>
                    <a:pt x="103" y="335"/>
                  </a:lnTo>
                  <a:lnTo>
                    <a:pt x="102" y="336"/>
                  </a:lnTo>
                  <a:lnTo>
                    <a:pt x="101" y="338"/>
                  </a:lnTo>
                  <a:lnTo>
                    <a:pt x="100" y="338"/>
                  </a:lnTo>
                  <a:lnTo>
                    <a:pt x="97" y="339"/>
                  </a:lnTo>
                  <a:lnTo>
                    <a:pt x="95" y="340"/>
                  </a:lnTo>
                  <a:lnTo>
                    <a:pt x="92" y="342"/>
                  </a:lnTo>
                  <a:lnTo>
                    <a:pt x="90" y="342"/>
                  </a:lnTo>
                  <a:lnTo>
                    <a:pt x="89" y="342"/>
                  </a:lnTo>
                  <a:lnTo>
                    <a:pt x="86" y="342"/>
                  </a:lnTo>
                  <a:lnTo>
                    <a:pt x="84" y="340"/>
                  </a:lnTo>
                  <a:lnTo>
                    <a:pt x="82" y="339"/>
                  </a:lnTo>
                  <a:lnTo>
                    <a:pt x="79" y="336"/>
                  </a:lnTo>
                  <a:lnTo>
                    <a:pt x="77" y="333"/>
                  </a:lnTo>
                  <a:lnTo>
                    <a:pt x="73" y="332"/>
                  </a:lnTo>
                  <a:lnTo>
                    <a:pt x="70" y="331"/>
                  </a:lnTo>
                  <a:lnTo>
                    <a:pt x="65" y="329"/>
                  </a:lnTo>
                  <a:lnTo>
                    <a:pt x="63" y="322"/>
                  </a:lnTo>
                  <a:lnTo>
                    <a:pt x="59" y="317"/>
                  </a:lnTo>
                  <a:lnTo>
                    <a:pt x="55" y="313"/>
                  </a:lnTo>
                  <a:lnTo>
                    <a:pt x="52" y="307"/>
                  </a:lnTo>
                  <a:lnTo>
                    <a:pt x="48" y="303"/>
                  </a:lnTo>
                  <a:lnTo>
                    <a:pt x="44" y="297"/>
                  </a:lnTo>
                  <a:lnTo>
                    <a:pt x="39" y="292"/>
                  </a:lnTo>
                  <a:lnTo>
                    <a:pt x="32" y="285"/>
                  </a:lnTo>
                  <a:lnTo>
                    <a:pt x="31" y="285"/>
                  </a:lnTo>
                  <a:lnTo>
                    <a:pt x="29" y="285"/>
                  </a:lnTo>
                  <a:lnTo>
                    <a:pt x="28" y="286"/>
                  </a:lnTo>
                  <a:lnTo>
                    <a:pt x="27" y="286"/>
                  </a:lnTo>
                  <a:lnTo>
                    <a:pt x="26" y="286"/>
                  </a:lnTo>
                  <a:lnTo>
                    <a:pt x="25" y="286"/>
                  </a:lnTo>
                  <a:lnTo>
                    <a:pt x="24" y="285"/>
                  </a:lnTo>
                  <a:lnTo>
                    <a:pt x="24" y="282"/>
                  </a:lnTo>
                  <a:lnTo>
                    <a:pt x="24" y="279"/>
                  </a:lnTo>
                  <a:lnTo>
                    <a:pt x="24" y="276"/>
                  </a:lnTo>
                  <a:lnTo>
                    <a:pt x="24" y="274"/>
                  </a:lnTo>
                  <a:lnTo>
                    <a:pt x="24" y="271"/>
                  </a:lnTo>
                  <a:lnTo>
                    <a:pt x="24" y="269"/>
                  </a:lnTo>
                  <a:lnTo>
                    <a:pt x="24" y="267"/>
                  </a:lnTo>
                  <a:lnTo>
                    <a:pt x="24" y="265"/>
                  </a:lnTo>
                  <a:lnTo>
                    <a:pt x="24" y="262"/>
                  </a:lnTo>
                  <a:lnTo>
                    <a:pt x="25" y="260"/>
                  </a:lnTo>
                  <a:lnTo>
                    <a:pt x="25" y="257"/>
                  </a:lnTo>
                  <a:lnTo>
                    <a:pt x="26" y="254"/>
                  </a:lnTo>
                  <a:lnTo>
                    <a:pt x="26" y="252"/>
                  </a:lnTo>
                  <a:lnTo>
                    <a:pt x="27" y="249"/>
                  </a:lnTo>
                  <a:lnTo>
                    <a:pt x="27" y="246"/>
                  </a:lnTo>
                  <a:lnTo>
                    <a:pt x="28" y="243"/>
                  </a:lnTo>
                  <a:lnTo>
                    <a:pt x="28" y="242"/>
                  </a:lnTo>
                  <a:lnTo>
                    <a:pt x="29" y="236"/>
                  </a:lnTo>
                  <a:lnTo>
                    <a:pt x="31" y="228"/>
                  </a:lnTo>
                  <a:lnTo>
                    <a:pt x="33" y="218"/>
                  </a:lnTo>
                  <a:lnTo>
                    <a:pt x="35" y="206"/>
                  </a:lnTo>
                  <a:lnTo>
                    <a:pt x="38" y="194"/>
                  </a:lnTo>
                  <a:lnTo>
                    <a:pt x="39" y="182"/>
                  </a:lnTo>
                  <a:lnTo>
                    <a:pt x="40" y="171"/>
                  </a:lnTo>
                  <a:lnTo>
                    <a:pt x="38" y="165"/>
                  </a:lnTo>
                  <a:lnTo>
                    <a:pt x="33" y="158"/>
                  </a:lnTo>
                  <a:lnTo>
                    <a:pt x="29" y="151"/>
                  </a:lnTo>
                  <a:lnTo>
                    <a:pt x="26" y="146"/>
                  </a:lnTo>
                  <a:lnTo>
                    <a:pt x="22" y="139"/>
                  </a:lnTo>
                  <a:lnTo>
                    <a:pt x="20" y="132"/>
                  </a:lnTo>
                  <a:lnTo>
                    <a:pt x="18" y="125"/>
                  </a:lnTo>
                  <a:lnTo>
                    <a:pt x="18" y="119"/>
                  </a:lnTo>
                  <a:lnTo>
                    <a:pt x="18" y="116"/>
                  </a:lnTo>
                  <a:lnTo>
                    <a:pt x="18" y="114"/>
                  </a:lnTo>
                  <a:lnTo>
                    <a:pt x="19" y="112"/>
                  </a:lnTo>
                  <a:lnTo>
                    <a:pt x="20" y="111"/>
                  </a:lnTo>
                  <a:lnTo>
                    <a:pt x="21" y="108"/>
                  </a:lnTo>
                  <a:lnTo>
                    <a:pt x="22" y="107"/>
                  </a:lnTo>
                  <a:lnTo>
                    <a:pt x="24" y="105"/>
                  </a:lnTo>
                  <a:lnTo>
                    <a:pt x="24" y="104"/>
                  </a:lnTo>
                  <a:lnTo>
                    <a:pt x="22" y="93"/>
                  </a:lnTo>
                  <a:lnTo>
                    <a:pt x="20" y="82"/>
                  </a:lnTo>
                  <a:lnTo>
                    <a:pt x="16" y="74"/>
                  </a:lnTo>
                  <a:lnTo>
                    <a:pt x="12" y="67"/>
                  </a:lnTo>
                  <a:lnTo>
                    <a:pt x="7" y="61"/>
                  </a:lnTo>
                  <a:lnTo>
                    <a:pt x="3" y="54"/>
                  </a:lnTo>
                  <a:lnTo>
                    <a:pt x="1" y="46"/>
                  </a:lnTo>
                  <a:lnTo>
                    <a:pt x="0" y="35"/>
                  </a:lnTo>
                  <a:lnTo>
                    <a:pt x="1" y="25"/>
                  </a:lnTo>
                  <a:lnTo>
                    <a:pt x="3" y="18"/>
                  </a:lnTo>
                  <a:lnTo>
                    <a:pt x="7" y="12"/>
                  </a:lnTo>
                  <a:lnTo>
                    <a:pt x="12" y="8"/>
                  </a:lnTo>
                  <a:lnTo>
                    <a:pt x="18" y="5"/>
                  </a:lnTo>
                  <a:lnTo>
                    <a:pt x="24" y="4"/>
                  </a:lnTo>
                  <a:lnTo>
                    <a:pt x="29" y="3"/>
                  </a:lnTo>
                  <a:lnTo>
                    <a:pt x="38" y="0"/>
                  </a:lnTo>
                  <a:lnTo>
                    <a:pt x="40" y="3"/>
                  </a:lnTo>
                  <a:lnTo>
                    <a:pt x="42" y="5"/>
                  </a:lnTo>
                  <a:lnTo>
                    <a:pt x="45" y="7"/>
                  </a:lnTo>
                  <a:lnTo>
                    <a:pt x="47" y="10"/>
                  </a:lnTo>
                  <a:lnTo>
                    <a:pt x="48" y="12"/>
                  </a:lnTo>
                  <a:lnTo>
                    <a:pt x="51" y="14"/>
                  </a:lnTo>
                  <a:lnTo>
                    <a:pt x="53" y="15"/>
                  </a:lnTo>
                  <a:lnTo>
                    <a:pt x="57" y="15"/>
                  </a:lnTo>
                  <a:lnTo>
                    <a:pt x="58" y="22"/>
                  </a:lnTo>
                  <a:lnTo>
                    <a:pt x="59" y="29"/>
                  </a:lnTo>
                  <a:lnTo>
                    <a:pt x="60" y="37"/>
                  </a:lnTo>
                  <a:lnTo>
                    <a:pt x="61" y="46"/>
                  </a:lnTo>
                  <a:lnTo>
                    <a:pt x="63" y="53"/>
                  </a:lnTo>
                  <a:lnTo>
                    <a:pt x="64" y="60"/>
                  </a:lnTo>
                  <a:lnTo>
                    <a:pt x="65" y="64"/>
                  </a:lnTo>
                  <a:lnTo>
                    <a:pt x="67" y="65"/>
                  </a:lnTo>
                  <a:lnTo>
                    <a:pt x="70" y="65"/>
                  </a:lnTo>
                  <a:lnTo>
                    <a:pt x="71" y="62"/>
                  </a:lnTo>
                  <a:lnTo>
                    <a:pt x="72" y="61"/>
                  </a:lnTo>
                  <a:lnTo>
                    <a:pt x="73" y="57"/>
                  </a:lnTo>
                  <a:lnTo>
                    <a:pt x="75" y="54"/>
                  </a:lnTo>
                  <a:lnTo>
                    <a:pt x="76" y="51"/>
                  </a:lnTo>
                  <a:lnTo>
                    <a:pt x="76" y="49"/>
                  </a:lnTo>
                  <a:lnTo>
                    <a:pt x="76" y="47"/>
                  </a:lnTo>
                  <a:lnTo>
                    <a:pt x="78" y="49"/>
                  </a:lnTo>
                  <a:lnTo>
                    <a:pt x="79" y="49"/>
                  </a:lnTo>
                  <a:lnTo>
                    <a:pt x="82" y="50"/>
                  </a:lnTo>
                  <a:lnTo>
                    <a:pt x="83" y="51"/>
                  </a:lnTo>
                  <a:lnTo>
                    <a:pt x="84" y="53"/>
                  </a:lnTo>
                  <a:lnTo>
                    <a:pt x="85" y="54"/>
                  </a:lnTo>
                  <a:lnTo>
                    <a:pt x="88" y="56"/>
                  </a:lnTo>
                  <a:lnTo>
                    <a:pt x="89" y="56"/>
                  </a:lnTo>
                  <a:lnTo>
                    <a:pt x="91" y="54"/>
                  </a:lnTo>
                  <a:lnTo>
                    <a:pt x="92" y="53"/>
                  </a:lnTo>
                  <a:lnTo>
                    <a:pt x="94" y="50"/>
                  </a:lnTo>
                  <a:lnTo>
                    <a:pt x="95" y="47"/>
                  </a:lnTo>
                  <a:lnTo>
                    <a:pt x="96" y="44"/>
                  </a:lnTo>
                  <a:lnTo>
                    <a:pt x="97" y="43"/>
                  </a:lnTo>
                  <a:lnTo>
                    <a:pt x="100" y="42"/>
                  </a:lnTo>
                  <a:lnTo>
                    <a:pt x="102" y="40"/>
                  </a:lnTo>
                  <a:lnTo>
                    <a:pt x="104" y="40"/>
                  </a:lnTo>
                  <a:lnTo>
                    <a:pt x="107" y="42"/>
                  </a:lnTo>
                  <a:lnTo>
                    <a:pt x="109" y="43"/>
                  </a:lnTo>
                  <a:lnTo>
                    <a:pt x="110" y="44"/>
                  </a:lnTo>
                  <a:lnTo>
                    <a:pt x="111" y="47"/>
                  </a:lnTo>
                  <a:lnTo>
                    <a:pt x="114" y="49"/>
                  </a:lnTo>
                  <a:lnTo>
                    <a:pt x="115" y="51"/>
                  </a:lnTo>
                  <a:lnTo>
                    <a:pt x="115" y="53"/>
                  </a:lnTo>
                  <a:lnTo>
                    <a:pt x="120" y="61"/>
                  </a:lnTo>
                  <a:lnTo>
                    <a:pt x="126" y="69"/>
                  </a:lnTo>
                  <a:lnTo>
                    <a:pt x="130" y="78"/>
                  </a:lnTo>
                  <a:lnTo>
                    <a:pt x="136" y="87"/>
                  </a:lnTo>
                  <a:lnTo>
                    <a:pt x="141" y="97"/>
                  </a:lnTo>
                  <a:lnTo>
                    <a:pt x="146" y="105"/>
                  </a:lnTo>
                  <a:lnTo>
                    <a:pt x="148" y="115"/>
                  </a:lnTo>
                  <a:lnTo>
                    <a:pt x="149" y="123"/>
                  </a:lnTo>
                  <a:lnTo>
                    <a:pt x="149" y="126"/>
                  </a:lnTo>
                  <a:lnTo>
                    <a:pt x="148" y="128"/>
                  </a:lnTo>
                  <a:lnTo>
                    <a:pt x="147" y="130"/>
                  </a:lnTo>
                  <a:lnTo>
                    <a:pt x="146" y="132"/>
                  </a:lnTo>
                  <a:lnTo>
                    <a:pt x="145" y="133"/>
                  </a:lnTo>
                  <a:lnTo>
                    <a:pt x="143" y="135"/>
                  </a:lnTo>
                  <a:lnTo>
                    <a:pt x="142" y="136"/>
                  </a:lnTo>
                  <a:lnTo>
                    <a:pt x="141" y="136"/>
                  </a:lnTo>
                  <a:lnTo>
                    <a:pt x="139" y="14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3" name="Freeform 48">
              <a:extLst>
                <a:ext uri="{FF2B5EF4-FFF2-40B4-BE49-F238E27FC236}">
                  <a16:creationId xmlns:a16="http://schemas.microsoft.com/office/drawing/2014/main" id="{D942CFC6-7F22-9079-6193-36B44C986C48}"/>
                </a:ext>
              </a:extLst>
            </p:cNvPr>
            <p:cNvSpPr>
              <a:spLocks/>
            </p:cNvSpPr>
            <p:nvPr/>
          </p:nvSpPr>
          <p:spPr bwMode="gray">
            <a:xfrm>
              <a:off x="10071773" y="5552575"/>
              <a:ext cx="126553" cy="118856"/>
            </a:xfrm>
            <a:custGeom>
              <a:avLst/>
              <a:gdLst>
                <a:gd name="T0" fmla="*/ 9525 w 69"/>
                <a:gd name="T1" fmla="*/ 95255 h 68"/>
                <a:gd name="T2" fmla="*/ 6350 w 69"/>
                <a:gd name="T3" fmla="*/ 91053 h 68"/>
                <a:gd name="T4" fmla="*/ 4763 w 69"/>
                <a:gd name="T5" fmla="*/ 89652 h 68"/>
                <a:gd name="T6" fmla="*/ 4763 w 69"/>
                <a:gd name="T7" fmla="*/ 86850 h 68"/>
                <a:gd name="T8" fmla="*/ 3175 w 69"/>
                <a:gd name="T9" fmla="*/ 82648 h 68"/>
                <a:gd name="T10" fmla="*/ 1588 w 69"/>
                <a:gd name="T11" fmla="*/ 81247 h 68"/>
                <a:gd name="T12" fmla="*/ 0 w 69"/>
                <a:gd name="T13" fmla="*/ 79846 h 68"/>
                <a:gd name="T14" fmla="*/ 0 w 69"/>
                <a:gd name="T15" fmla="*/ 75644 h 68"/>
                <a:gd name="T16" fmla="*/ 0 w 69"/>
                <a:gd name="T17" fmla="*/ 72842 h 68"/>
                <a:gd name="T18" fmla="*/ 0 w 69"/>
                <a:gd name="T19" fmla="*/ 61636 h 68"/>
                <a:gd name="T20" fmla="*/ 1588 w 69"/>
                <a:gd name="T21" fmla="*/ 51830 h 68"/>
                <a:gd name="T22" fmla="*/ 3175 w 69"/>
                <a:gd name="T23" fmla="*/ 40623 h 68"/>
                <a:gd name="T24" fmla="*/ 6350 w 69"/>
                <a:gd name="T25" fmla="*/ 29417 h 68"/>
                <a:gd name="T26" fmla="*/ 11113 w 69"/>
                <a:gd name="T27" fmla="*/ 18211 h 68"/>
                <a:gd name="T28" fmla="*/ 15875 w 69"/>
                <a:gd name="T29" fmla="*/ 8405 h 68"/>
                <a:gd name="T30" fmla="*/ 20638 w 69"/>
                <a:gd name="T31" fmla="*/ 2802 h 68"/>
                <a:gd name="T32" fmla="*/ 25400 w 69"/>
                <a:gd name="T33" fmla="*/ 0 h 68"/>
                <a:gd name="T34" fmla="*/ 31750 w 69"/>
                <a:gd name="T35" fmla="*/ 0 h 68"/>
                <a:gd name="T36" fmla="*/ 34925 w 69"/>
                <a:gd name="T37" fmla="*/ 2802 h 68"/>
                <a:gd name="T38" fmla="*/ 38100 w 69"/>
                <a:gd name="T39" fmla="*/ 4202 h 68"/>
                <a:gd name="T40" fmla="*/ 42863 w 69"/>
                <a:gd name="T41" fmla="*/ 8405 h 68"/>
                <a:gd name="T42" fmla="*/ 44450 w 69"/>
                <a:gd name="T43" fmla="*/ 9806 h 68"/>
                <a:gd name="T44" fmla="*/ 47625 w 69"/>
                <a:gd name="T45" fmla="*/ 12607 h 68"/>
                <a:gd name="T46" fmla="*/ 50800 w 69"/>
                <a:gd name="T47" fmla="*/ 14008 h 68"/>
                <a:gd name="T48" fmla="*/ 53975 w 69"/>
                <a:gd name="T49" fmla="*/ 14008 h 68"/>
                <a:gd name="T50" fmla="*/ 58738 w 69"/>
                <a:gd name="T51" fmla="*/ 14008 h 68"/>
                <a:gd name="T52" fmla="*/ 63500 w 69"/>
                <a:gd name="T53" fmla="*/ 12607 h 68"/>
                <a:gd name="T54" fmla="*/ 66675 w 69"/>
                <a:gd name="T55" fmla="*/ 9806 h 68"/>
                <a:gd name="T56" fmla="*/ 71438 w 69"/>
                <a:gd name="T57" fmla="*/ 8405 h 68"/>
                <a:gd name="T58" fmla="*/ 74613 w 69"/>
                <a:gd name="T59" fmla="*/ 5603 h 68"/>
                <a:gd name="T60" fmla="*/ 77788 w 69"/>
                <a:gd name="T61" fmla="*/ 4202 h 68"/>
                <a:gd name="T62" fmla="*/ 84138 w 69"/>
                <a:gd name="T63" fmla="*/ 2802 h 68"/>
                <a:gd name="T64" fmla="*/ 85725 w 69"/>
                <a:gd name="T65" fmla="*/ 0 h 68"/>
                <a:gd name="T66" fmla="*/ 109538 w 69"/>
                <a:gd name="T67" fmla="*/ 0 h 68"/>
                <a:gd name="T68" fmla="*/ 104775 w 69"/>
                <a:gd name="T69" fmla="*/ 12607 h 68"/>
                <a:gd name="T70" fmla="*/ 96838 w 69"/>
                <a:gd name="T71" fmla="*/ 22413 h 68"/>
                <a:gd name="T72" fmla="*/ 87313 w 69"/>
                <a:gd name="T73" fmla="*/ 30818 h 68"/>
                <a:gd name="T74" fmla="*/ 77788 w 69"/>
                <a:gd name="T75" fmla="*/ 40623 h 68"/>
                <a:gd name="T76" fmla="*/ 71438 w 69"/>
                <a:gd name="T77" fmla="*/ 49028 h 68"/>
                <a:gd name="T78" fmla="*/ 63500 w 69"/>
                <a:gd name="T79" fmla="*/ 56032 h 68"/>
                <a:gd name="T80" fmla="*/ 58738 w 69"/>
                <a:gd name="T81" fmla="*/ 65838 h 68"/>
                <a:gd name="T82" fmla="*/ 57150 w 69"/>
                <a:gd name="T83" fmla="*/ 77044 h 68"/>
                <a:gd name="T84" fmla="*/ 57150 w 69"/>
                <a:gd name="T85" fmla="*/ 75644 h 68"/>
                <a:gd name="T86" fmla="*/ 55563 w 69"/>
                <a:gd name="T87" fmla="*/ 72842 h 68"/>
                <a:gd name="T88" fmla="*/ 55563 w 69"/>
                <a:gd name="T89" fmla="*/ 70040 h 68"/>
                <a:gd name="T90" fmla="*/ 53975 w 69"/>
                <a:gd name="T91" fmla="*/ 68640 h 68"/>
                <a:gd name="T92" fmla="*/ 47625 w 69"/>
                <a:gd name="T93" fmla="*/ 70040 h 68"/>
                <a:gd name="T94" fmla="*/ 44450 w 69"/>
                <a:gd name="T95" fmla="*/ 75644 h 68"/>
                <a:gd name="T96" fmla="*/ 41275 w 69"/>
                <a:gd name="T97" fmla="*/ 79846 h 68"/>
                <a:gd name="T98" fmla="*/ 36513 w 69"/>
                <a:gd name="T99" fmla="*/ 82648 h 68"/>
                <a:gd name="T100" fmla="*/ 31750 w 69"/>
                <a:gd name="T101" fmla="*/ 86850 h 68"/>
                <a:gd name="T102" fmla="*/ 23813 w 69"/>
                <a:gd name="T103" fmla="*/ 91053 h 68"/>
                <a:gd name="T104" fmla="*/ 17463 w 69"/>
                <a:gd name="T105" fmla="*/ 92453 h 68"/>
                <a:gd name="T106" fmla="*/ 9525 w 69"/>
                <a:gd name="T107" fmla="*/ 95255 h 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9"/>
                <a:gd name="T163" fmla="*/ 0 h 68"/>
                <a:gd name="T164" fmla="*/ 69 w 69"/>
                <a:gd name="T165" fmla="*/ 68 h 6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9" h="68">
                  <a:moveTo>
                    <a:pt x="6" y="68"/>
                  </a:moveTo>
                  <a:lnTo>
                    <a:pt x="4" y="65"/>
                  </a:lnTo>
                  <a:lnTo>
                    <a:pt x="3" y="64"/>
                  </a:lnTo>
                  <a:lnTo>
                    <a:pt x="3" y="62"/>
                  </a:lnTo>
                  <a:lnTo>
                    <a:pt x="2" y="59"/>
                  </a:lnTo>
                  <a:lnTo>
                    <a:pt x="1" y="58"/>
                  </a:lnTo>
                  <a:lnTo>
                    <a:pt x="0" y="57"/>
                  </a:lnTo>
                  <a:lnTo>
                    <a:pt x="0" y="54"/>
                  </a:lnTo>
                  <a:lnTo>
                    <a:pt x="0" y="52"/>
                  </a:lnTo>
                  <a:lnTo>
                    <a:pt x="0" y="44"/>
                  </a:lnTo>
                  <a:lnTo>
                    <a:pt x="1" y="37"/>
                  </a:lnTo>
                  <a:lnTo>
                    <a:pt x="2" y="29"/>
                  </a:lnTo>
                  <a:lnTo>
                    <a:pt x="4" y="21"/>
                  </a:lnTo>
                  <a:lnTo>
                    <a:pt x="7" y="13"/>
                  </a:lnTo>
                  <a:lnTo>
                    <a:pt x="10" y="6"/>
                  </a:lnTo>
                  <a:lnTo>
                    <a:pt x="13" y="2"/>
                  </a:lnTo>
                  <a:lnTo>
                    <a:pt x="16" y="0"/>
                  </a:lnTo>
                  <a:lnTo>
                    <a:pt x="20" y="0"/>
                  </a:lnTo>
                  <a:lnTo>
                    <a:pt x="22" y="2"/>
                  </a:lnTo>
                  <a:lnTo>
                    <a:pt x="24" y="3"/>
                  </a:lnTo>
                  <a:lnTo>
                    <a:pt x="27" y="6"/>
                  </a:lnTo>
                  <a:lnTo>
                    <a:pt x="28" y="7"/>
                  </a:lnTo>
                  <a:lnTo>
                    <a:pt x="30" y="9"/>
                  </a:lnTo>
                  <a:lnTo>
                    <a:pt x="32" y="10"/>
                  </a:lnTo>
                  <a:lnTo>
                    <a:pt x="34" y="10"/>
                  </a:lnTo>
                  <a:lnTo>
                    <a:pt x="37" y="10"/>
                  </a:lnTo>
                  <a:lnTo>
                    <a:pt x="40" y="9"/>
                  </a:lnTo>
                  <a:lnTo>
                    <a:pt x="42" y="7"/>
                  </a:lnTo>
                  <a:lnTo>
                    <a:pt x="45" y="6"/>
                  </a:lnTo>
                  <a:lnTo>
                    <a:pt x="47" y="4"/>
                  </a:lnTo>
                  <a:lnTo>
                    <a:pt x="49" y="3"/>
                  </a:lnTo>
                  <a:lnTo>
                    <a:pt x="53" y="2"/>
                  </a:lnTo>
                  <a:lnTo>
                    <a:pt x="54" y="0"/>
                  </a:lnTo>
                  <a:lnTo>
                    <a:pt x="69" y="0"/>
                  </a:lnTo>
                  <a:lnTo>
                    <a:pt x="66" y="9"/>
                  </a:lnTo>
                  <a:lnTo>
                    <a:pt x="61" y="16"/>
                  </a:lnTo>
                  <a:lnTo>
                    <a:pt x="55" y="22"/>
                  </a:lnTo>
                  <a:lnTo>
                    <a:pt x="49" y="29"/>
                  </a:lnTo>
                  <a:lnTo>
                    <a:pt x="45" y="35"/>
                  </a:lnTo>
                  <a:lnTo>
                    <a:pt x="40" y="40"/>
                  </a:lnTo>
                  <a:lnTo>
                    <a:pt x="37" y="47"/>
                  </a:lnTo>
                  <a:lnTo>
                    <a:pt x="36" y="55"/>
                  </a:lnTo>
                  <a:lnTo>
                    <a:pt x="36" y="54"/>
                  </a:lnTo>
                  <a:lnTo>
                    <a:pt x="35" y="52"/>
                  </a:lnTo>
                  <a:lnTo>
                    <a:pt x="35" y="50"/>
                  </a:lnTo>
                  <a:lnTo>
                    <a:pt x="34" y="49"/>
                  </a:lnTo>
                  <a:lnTo>
                    <a:pt x="30" y="50"/>
                  </a:lnTo>
                  <a:lnTo>
                    <a:pt x="28" y="54"/>
                  </a:lnTo>
                  <a:lnTo>
                    <a:pt x="26" y="57"/>
                  </a:lnTo>
                  <a:lnTo>
                    <a:pt x="23" y="59"/>
                  </a:lnTo>
                  <a:lnTo>
                    <a:pt x="20" y="62"/>
                  </a:lnTo>
                  <a:lnTo>
                    <a:pt x="15" y="65"/>
                  </a:lnTo>
                  <a:lnTo>
                    <a:pt x="11" y="66"/>
                  </a:lnTo>
                  <a:lnTo>
                    <a:pt x="6" y="68"/>
                  </a:lnTo>
                  <a:close/>
                </a:path>
              </a:pathLst>
            </a:custGeom>
            <a:solidFill>
              <a:schemeClr val="accent3"/>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4" name="Freeform 49">
              <a:extLst>
                <a:ext uri="{FF2B5EF4-FFF2-40B4-BE49-F238E27FC236}">
                  <a16:creationId xmlns:a16="http://schemas.microsoft.com/office/drawing/2014/main" id="{E028459D-163E-75BC-3C04-598EB09024AD}"/>
                </a:ext>
              </a:extLst>
            </p:cNvPr>
            <p:cNvSpPr>
              <a:spLocks/>
            </p:cNvSpPr>
            <p:nvPr/>
          </p:nvSpPr>
          <p:spPr bwMode="gray">
            <a:xfrm>
              <a:off x="9298386" y="4298636"/>
              <a:ext cx="1325803" cy="1174705"/>
            </a:xfrm>
            <a:custGeom>
              <a:avLst/>
              <a:gdLst>
                <a:gd name="T0" fmla="*/ 93663 w 715"/>
                <a:gd name="T1" fmla="*/ 395030 h 672"/>
                <a:gd name="T2" fmla="*/ 157163 w 715"/>
                <a:gd name="T3" fmla="*/ 348803 h 672"/>
                <a:gd name="T4" fmla="*/ 204788 w 715"/>
                <a:gd name="T5" fmla="*/ 334795 h 672"/>
                <a:gd name="T6" fmla="*/ 279400 w 715"/>
                <a:gd name="T7" fmla="*/ 315183 h 672"/>
                <a:gd name="T8" fmla="*/ 331788 w 715"/>
                <a:gd name="T9" fmla="*/ 242341 h 672"/>
                <a:gd name="T10" fmla="*/ 358775 w 715"/>
                <a:gd name="T11" fmla="*/ 221329 h 672"/>
                <a:gd name="T12" fmla="*/ 373063 w 715"/>
                <a:gd name="T13" fmla="*/ 225531 h 672"/>
                <a:gd name="T14" fmla="*/ 382588 w 715"/>
                <a:gd name="T15" fmla="*/ 200317 h 672"/>
                <a:gd name="T16" fmla="*/ 403225 w 715"/>
                <a:gd name="T17" fmla="*/ 166697 h 672"/>
                <a:gd name="T18" fmla="*/ 436563 w 715"/>
                <a:gd name="T19" fmla="*/ 148486 h 672"/>
                <a:gd name="T20" fmla="*/ 466725 w 715"/>
                <a:gd name="T21" fmla="*/ 114867 h 672"/>
                <a:gd name="T22" fmla="*/ 508000 w 715"/>
                <a:gd name="T23" fmla="*/ 145685 h 672"/>
                <a:gd name="T24" fmla="*/ 530225 w 715"/>
                <a:gd name="T25" fmla="*/ 151288 h 672"/>
                <a:gd name="T26" fmla="*/ 549275 w 715"/>
                <a:gd name="T27" fmla="*/ 138681 h 672"/>
                <a:gd name="T28" fmla="*/ 608013 w 715"/>
                <a:gd name="T29" fmla="*/ 67239 h 672"/>
                <a:gd name="T30" fmla="*/ 627063 w 715"/>
                <a:gd name="T31" fmla="*/ 29417 h 672"/>
                <a:gd name="T32" fmla="*/ 669925 w 715"/>
                <a:gd name="T33" fmla="*/ 44826 h 672"/>
                <a:gd name="T34" fmla="*/ 730250 w 715"/>
                <a:gd name="T35" fmla="*/ 56033 h 672"/>
                <a:gd name="T36" fmla="*/ 754063 w 715"/>
                <a:gd name="T37" fmla="*/ 57433 h 672"/>
                <a:gd name="T38" fmla="*/ 706438 w 715"/>
                <a:gd name="T39" fmla="*/ 145685 h 672"/>
                <a:gd name="T40" fmla="*/ 744538 w 715"/>
                <a:gd name="T41" fmla="*/ 180705 h 672"/>
                <a:gd name="T42" fmla="*/ 792163 w 715"/>
                <a:gd name="T43" fmla="*/ 210122 h 672"/>
                <a:gd name="T44" fmla="*/ 855663 w 715"/>
                <a:gd name="T45" fmla="*/ 231135 h 672"/>
                <a:gd name="T46" fmla="*/ 919163 w 715"/>
                <a:gd name="T47" fmla="*/ 32219 h 672"/>
                <a:gd name="T48" fmla="*/ 947738 w 715"/>
                <a:gd name="T49" fmla="*/ 40624 h 672"/>
                <a:gd name="T50" fmla="*/ 950913 w 715"/>
                <a:gd name="T51" fmla="*/ 77045 h 672"/>
                <a:gd name="T52" fmla="*/ 957263 w 715"/>
                <a:gd name="T53" fmla="*/ 124673 h 672"/>
                <a:gd name="T54" fmla="*/ 984250 w 715"/>
                <a:gd name="T55" fmla="*/ 159693 h 672"/>
                <a:gd name="T56" fmla="*/ 1014413 w 715"/>
                <a:gd name="T57" fmla="*/ 294171 h 672"/>
                <a:gd name="T58" fmla="*/ 1039813 w 715"/>
                <a:gd name="T59" fmla="*/ 323588 h 672"/>
                <a:gd name="T60" fmla="*/ 1082675 w 715"/>
                <a:gd name="T61" fmla="*/ 400633 h 672"/>
                <a:gd name="T62" fmla="*/ 1085850 w 715"/>
                <a:gd name="T63" fmla="*/ 428650 h 672"/>
                <a:gd name="T64" fmla="*/ 1133475 w 715"/>
                <a:gd name="T65" fmla="*/ 487484 h 672"/>
                <a:gd name="T66" fmla="*/ 1117600 w 715"/>
                <a:gd name="T67" fmla="*/ 547719 h 672"/>
                <a:gd name="T68" fmla="*/ 1039813 w 715"/>
                <a:gd name="T69" fmla="*/ 717218 h 672"/>
                <a:gd name="T70" fmla="*/ 942975 w 715"/>
                <a:gd name="T71" fmla="*/ 806870 h 672"/>
                <a:gd name="T72" fmla="*/ 876300 w 715"/>
                <a:gd name="T73" fmla="*/ 892319 h 672"/>
                <a:gd name="T74" fmla="*/ 836613 w 715"/>
                <a:gd name="T75" fmla="*/ 910530 h 672"/>
                <a:gd name="T76" fmla="*/ 757238 w 715"/>
                <a:gd name="T77" fmla="*/ 937146 h 672"/>
                <a:gd name="T78" fmla="*/ 723900 w 715"/>
                <a:gd name="T79" fmla="*/ 920336 h 672"/>
                <a:gd name="T80" fmla="*/ 679450 w 715"/>
                <a:gd name="T81" fmla="*/ 932943 h 672"/>
                <a:gd name="T82" fmla="*/ 619125 w 715"/>
                <a:gd name="T83" fmla="*/ 881113 h 672"/>
                <a:gd name="T84" fmla="*/ 611188 w 715"/>
                <a:gd name="T85" fmla="*/ 826481 h 672"/>
                <a:gd name="T86" fmla="*/ 598488 w 715"/>
                <a:gd name="T87" fmla="*/ 813874 h 672"/>
                <a:gd name="T88" fmla="*/ 633413 w 715"/>
                <a:gd name="T89" fmla="*/ 746635 h 672"/>
                <a:gd name="T90" fmla="*/ 565150 w 715"/>
                <a:gd name="T91" fmla="*/ 797064 h 672"/>
                <a:gd name="T92" fmla="*/ 530225 w 715"/>
                <a:gd name="T93" fmla="*/ 729825 h 672"/>
                <a:gd name="T94" fmla="*/ 452438 w 715"/>
                <a:gd name="T95" fmla="*/ 697606 h 672"/>
                <a:gd name="T96" fmla="*/ 333375 w 715"/>
                <a:gd name="T97" fmla="*/ 724222 h 672"/>
                <a:gd name="T98" fmla="*/ 247650 w 715"/>
                <a:gd name="T99" fmla="*/ 767647 h 672"/>
                <a:gd name="T100" fmla="*/ 80963 w 715"/>
                <a:gd name="T101" fmla="*/ 808271 h 672"/>
                <a:gd name="T102" fmla="*/ 1588 w 715"/>
                <a:gd name="T103" fmla="*/ 769048 h 672"/>
                <a:gd name="T104" fmla="*/ 47625 w 715"/>
                <a:gd name="T105" fmla="*/ 720019 h 672"/>
                <a:gd name="T106" fmla="*/ 36513 w 715"/>
                <a:gd name="T107" fmla="*/ 654181 h 672"/>
                <a:gd name="T108" fmla="*/ 30163 w 715"/>
                <a:gd name="T109" fmla="*/ 544917 h 672"/>
                <a:gd name="T110" fmla="*/ 36513 w 715"/>
                <a:gd name="T111" fmla="*/ 516901 h 672"/>
                <a:gd name="T112" fmla="*/ 58738 w 715"/>
                <a:gd name="T113" fmla="*/ 519703 h 672"/>
                <a:gd name="T114" fmla="*/ 47625 w 715"/>
                <a:gd name="T115" fmla="*/ 470674 h 672"/>
                <a:gd name="T116" fmla="*/ 68263 w 715"/>
                <a:gd name="T117" fmla="*/ 434253 h 672"/>
                <a:gd name="T118" fmla="*/ 69850 w 715"/>
                <a:gd name="T119" fmla="*/ 389427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15"/>
                <a:gd name="T181" fmla="*/ 0 h 672"/>
                <a:gd name="T182" fmla="*/ 715 w 715"/>
                <a:gd name="T183" fmla="*/ 672 h 6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15" h="672">
                  <a:moveTo>
                    <a:pt x="44" y="278"/>
                  </a:moveTo>
                  <a:lnTo>
                    <a:pt x="45" y="281"/>
                  </a:lnTo>
                  <a:lnTo>
                    <a:pt x="46" y="282"/>
                  </a:lnTo>
                  <a:lnTo>
                    <a:pt x="48" y="285"/>
                  </a:lnTo>
                  <a:lnTo>
                    <a:pt x="49" y="285"/>
                  </a:lnTo>
                  <a:lnTo>
                    <a:pt x="50" y="286"/>
                  </a:lnTo>
                  <a:lnTo>
                    <a:pt x="51" y="288"/>
                  </a:lnTo>
                  <a:lnTo>
                    <a:pt x="52" y="289"/>
                  </a:lnTo>
                  <a:lnTo>
                    <a:pt x="54" y="290"/>
                  </a:lnTo>
                  <a:lnTo>
                    <a:pt x="56" y="288"/>
                  </a:lnTo>
                  <a:lnTo>
                    <a:pt x="58" y="285"/>
                  </a:lnTo>
                  <a:lnTo>
                    <a:pt x="59" y="282"/>
                  </a:lnTo>
                  <a:lnTo>
                    <a:pt x="61" y="279"/>
                  </a:lnTo>
                  <a:lnTo>
                    <a:pt x="63" y="277"/>
                  </a:lnTo>
                  <a:lnTo>
                    <a:pt x="64" y="274"/>
                  </a:lnTo>
                  <a:lnTo>
                    <a:pt x="65" y="271"/>
                  </a:lnTo>
                  <a:lnTo>
                    <a:pt x="68" y="268"/>
                  </a:lnTo>
                  <a:lnTo>
                    <a:pt x="73" y="264"/>
                  </a:lnTo>
                  <a:lnTo>
                    <a:pt x="77" y="260"/>
                  </a:lnTo>
                  <a:lnTo>
                    <a:pt x="82" y="258"/>
                  </a:lnTo>
                  <a:lnTo>
                    <a:pt x="87" y="257"/>
                  </a:lnTo>
                  <a:lnTo>
                    <a:pt x="92" y="254"/>
                  </a:lnTo>
                  <a:lnTo>
                    <a:pt x="96" y="253"/>
                  </a:lnTo>
                  <a:lnTo>
                    <a:pt x="99" y="249"/>
                  </a:lnTo>
                  <a:lnTo>
                    <a:pt x="102" y="243"/>
                  </a:lnTo>
                  <a:lnTo>
                    <a:pt x="106" y="244"/>
                  </a:lnTo>
                  <a:lnTo>
                    <a:pt x="108" y="246"/>
                  </a:lnTo>
                  <a:lnTo>
                    <a:pt x="109" y="246"/>
                  </a:lnTo>
                  <a:lnTo>
                    <a:pt x="111" y="244"/>
                  </a:lnTo>
                  <a:lnTo>
                    <a:pt x="112" y="244"/>
                  </a:lnTo>
                  <a:lnTo>
                    <a:pt x="113" y="244"/>
                  </a:lnTo>
                  <a:lnTo>
                    <a:pt x="115" y="243"/>
                  </a:lnTo>
                  <a:lnTo>
                    <a:pt x="117" y="243"/>
                  </a:lnTo>
                  <a:lnTo>
                    <a:pt x="121" y="243"/>
                  </a:lnTo>
                  <a:lnTo>
                    <a:pt x="125" y="240"/>
                  </a:lnTo>
                  <a:lnTo>
                    <a:pt x="129" y="239"/>
                  </a:lnTo>
                  <a:lnTo>
                    <a:pt x="132" y="236"/>
                  </a:lnTo>
                  <a:lnTo>
                    <a:pt x="137" y="233"/>
                  </a:lnTo>
                  <a:lnTo>
                    <a:pt x="140" y="231"/>
                  </a:lnTo>
                  <a:lnTo>
                    <a:pt x="145" y="229"/>
                  </a:lnTo>
                  <a:lnTo>
                    <a:pt x="151" y="228"/>
                  </a:lnTo>
                  <a:lnTo>
                    <a:pt x="155" y="228"/>
                  </a:lnTo>
                  <a:lnTo>
                    <a:pt x="158" y="228"/>
                  </a:lnTo>
                  <a:lnTo>
                    <a:pt x="162" y="228"/>
                  </a:lnTo>
                  <a:lnTo>
                    <a:pt x="165" y="228"/>
                  </a:lnTo>
                  <a:lnTo>
                    <a:pt x="170" y="226"/>
                  </a:lnTo>
                  <a:lnTo>
                    <a:pt x="174" y="226"/>
                  </a:lnTo>
                  <a:lnTo>
                    <a:pt x="176" y="225"/>
                  </a:lnTo>
                  <a:lnTo>
                    <a:pt x="180" y="224"/>
                  </a:lnTo>
                  <a:lnTo>
                    <a:pt x="184" y="221"/>
                  </a:lnTo>
                  <a:lnTo>
                    <a:pt x="189" y="215"/>
                  </a:lnTo>
                  <a:lnTo>
                    <a:pt x="194" y="210"/>
                  </a:lnTo>
                  <a:lnTo>
                    <a:pt x="199" y="204"/>
                  </a:lnTo>
                  <a:lnTo>
                    <a:pt x="203" y="197"/>
                  </a:lnTo>
                  <a:lnTo>
                    <a:pt x="207" y="190"/>
                  </a:lnTo>
                  <a:lnTo>
                    <a:pt x="210" y="183"/>
                  </a:lnTo>
                  <a:lnTo>
                    <a:pt x="212" y="178"/>
                  </a:lnTo>
                  <a:lnTo>
                    <a:pt x="212" y="176"/>
                  </a:lnTo>
                  <a:lnTo>
                    <a:pt x="210" y="175"/>
                  </a:lnTo>
                  <a:lnTo>
                    <a:pt x="209" y="173"/>
                  </a:lnTo>
                  <a:lnTo>
                    <a:pt x="208" y="172"/>
                  </a:lnTo>
                  <a:lnTo>
                    <a:pt x="208" y="171"/>
                  </a:lnTo>
                  <a:lnTo>
                    <a:pt x="212" y="167"/>
                  </a:lnTo>
                  <a:lnTo>
                    <a:pt x="214" y="164"/>
                  </a:lnTo>
                  <a:lnTo>
                    <a:pt x="215" y="161"/>
                  </a:lnTo>
                  <a:lnTo>
                    <a:pt x="218" y="158"/>
                  </a:lnTo>
                  <a:lnTo>
                    <a:pt x="219" y="156"/>
                  </a:lnTo>
                  <a:lnTo>
                    <a:pt x="220" y="154"/>
                  </a:lnTo>
                  <a:lnTo>
                    <a:pt x="222" y="152"/>
                  </a:lnTo>
                  <a:lnTo>
                    <a:pt x="225" y="150"/>
                  </a:lnTo>
                  <a:lnTo>
                    <a:pt x="225" y="154"/>
                  </a:lnTo>
                  <a:lnTo>
                    <a:pt x="226" y="158"/>
                  </a:lnTo>
                  <a:lnTo>
                    <a:pt x="227" y="161"/>
                  </a:lnTo>
                  <a:lnTo>
                    <a:pt x="228" y="164"/>
                  </a:lnTo>
                  <a:lnTo>
                    <a:pt x="230" y="167"/>
                  </a:lnTo>
                  <a:lnTo>
                    <a:pt x="231" y="169"/>
                  </a:lnTo>
                  <a:lnTo>
                    <a:pt x="232" y="172"/>
                  </a:lnTo>
                  <a:lnTo>
                    <a:pt x="233" y="173"/>
                  </a:lnTo>
                  <a:lnTo>
                    <a:pt x="234" y="171"/>
                  </a:lnTo>
                  <a:lnTo>
                    <a:pt x="234" y="167"/>
                  </a:lnTo>
                  <a:lnTo>
                    <a:pt x="235" y="165"/>
                  </a:lnTo>
                  <a:lnTo>
                    <a:pt x="235" y="164"/>
                  </a:lnTo>
                  <a:lnTo>
                    <a:pt x="235" y="163"/>
                  </a:lnTo>
                  <a:lnTo>
                    <a:pt x="235" y="161"/>
                  </a:lnTo>
                  <a:lnTo>
                    <a:pt x="235" y="158"/>
                  </a:lnTo>
                  <a:lnTo>
                    <a:pt x="235" y="157"/>
                  </a:lnTo>
                  <a:lnTo>
                    <a:pt x="237" y="156"/>
                  </a:lnTo>
                  <a:lnTo>
                    <a:pt x="238" y="153"/>
                  </a:lnTo>
                  <a:lnTo>
                    <a:pt x="238" y="152"/>
                  </a:lnTo>
                  <a:lnTo>
                    <a:pt x="238" y="149"/>
                  </a:lnTo>
                  <a:lnTo>
                    <a:pt x="238" y="146"/>
                  </a:lnTo>
                  <a:lnTo>
                    <a:pt x="238" y="145"/>
                  </a:lnTo>
                  <a:lnTo>
                    <a:pt x="239" y="142"/>
                  </a:lnTo>
                  <a:lnTo>
                    <a:pt x="240" y="140"/>
                  </a:lnTo>
                  <a:lnTo>
                    <a:pt x="240" y="142"/>
                  </a:lnTo>
                  <a:lnTo>
                    <a:pt x="241" y="143"/>
                  </a:lnTo>
                  <a:lnTo>
                    <a:pt x="241" y="145"/>
                  </a:lnTo>
                  <a:lnTo>
                    <a:pt x="241" y="146"/>
                  </a:lnTo>
                  <a:lnTo>
                    <a:pt x="241" y="147"/>
                  </a:lnTo>
                  <a:lnTo>
                    <a:pt x="254" y="147"/>
                  </a:lnTo>
                  <a:lnTo>
                    <a:pt x="254" y="142"/>
                  </a:lnTo>
                  <a:lnTo>
                    <a:pt x="253" y="138"/>
                  </a:lnTo>
                  <a:lnTo>
                    <a:pt x="253" y="133"/>
                  </a:lnTo>
                  <a:lnTo>
                    <a:pt x="254" y="131"/>
                  </a:lnTo>
                  <a:lnTo>
                    <a:pt x="254" y="128"/>
                  </a:lnTo>
                  <a:lnTo>
                    <a:pt x="254" y="125"/>
                  </a:lnTo>
                  <a:lnTo>
                    <a:pt x="254" y="122"/>
                  </a:lnTo>
                  <a:lnTo>
                    <a:pt x="254" y="119"/>
                  </a:lnTo>
                  <a:lnTo>
                    <a:pt x="258" y="119"/>
                  </a:lnTo>
                  <a:lnTo>
                    <a:pt x="260" y="119"/>
                  </a:lnTo>
                  <a:lnTo>
                    <a:pt x="263" y="121"/>
                  </a:lnTo>
                  <a:lnTo>
                    <a:pt x="264" y="121"/>
                  </a:lnTo>
                  <a:lnTo>
                    <a:pt x="265" y="121"/>
                  </a:lnTo>
                  <a:lnTo>
                    <a:pt x="266" y="121"/>
                  </a:lnTo>
                  <a:lnTo>
                    <a:pt x="268" y="119"/>
                  </a:lnTo>
                  <a:lnTo>
                    <a:pt x="270" y="117"/>
                  </a:lnTo>
                  <a:lnTo>
                    <a:pt x="271" y="114"/>
                  </a:lnTo>
                  <a:lnTo>
                    <a:pt x="272" y="111"/>
                  </a:lnTo>
                  <a:lnTo>
                    <a:pt x="274" y="108"/>
                  </a:lnTo>
                  <a:lnTo>
                    <a:pt x="275" y="106"/>
                  </a:lnTo>
                  <a:lnTo>
                    <a:pt x="276" y="104"/>
                  </a:lnTo>
                  <a:lnTo>
                    <a:pt x="277" y="101"/>
                  </a:lnTo>
                  <a:lnTo>
                    <a:pt x="278" y="97"/>
                  </a:lnTo>
                  <a:lnTo>
                    <a:pt x="282" y="99"/>
                  </a:lnTo>
                  <a:lnTo>
                    <a:pt x="284" y="99"/>
                  </a:lnTo>
                  <a:lnTo>
                    <a:pt x="287" y="96"/>
                  </a:lnTo>
                  <a:lnTo>
                    <a:pt x="288" y="93"/>
                  </a:lnTo>
                  <a:lnTo>
                    <a:pt x="289" y="89"/>
                  </a:lnTo>
                  <a:lnTo>
                    <a:pt x="290" y="86"/>
                  </a:lnTo>
                  <a:lnTo>
                    <a:pt x="290" y="82"/>
                  </a:lnTo>
                  <a:lnTo>
                    <a:pt x="291" y="80"/>
                  </a:lnTo>
                  <a:lnTo>
                    <a:pt x="294" y="82"/>
                  </a:lnTo>
                  <a:lnTo>
                    <a:pt x="296" y="82"/>
                  </a:lnTo>
                  <a:lnTo>
                    <a:pt x="299" y="82"/>
                  </a:lnTo>
                  <a:lnTo>
                    <a:pt x="301" y="82"/>
                  </a:lnTo>
                  <a:lnTo>
                    <a:pt x="303" y="82"/>
                  </a:lnTo>
                  <a:lnTo>
                    <a:pt x="306" y="82"/>
                  </a:lnTo>
                  <a:lnTo>
                    <a:pt x="308" y="82"/>
                  </a:lnTo>
                  <a:lnTo>
                    <a:pt x="310" y="82"/>
                  </a:lnTo>
                  <a:lnTo>
                    <a:pt x="314" y="85"/>
                  </a:lnTo>
                  <a:lnTo>
                    <a:pt x="316" y="89"/>
                  </a:lnTo>
                  <a:lnTo>
                    <a:pt x="318" y="94"/>
                  </a:lnTo>
                  <a:lnTo>
                    <a:pt x="319" y="99"/>
                  </a:lnTo>
                  <a:lnTo>
                    <a:pt x="320" y="104"/>
                  </a:lnTo>
                  <a:lnTo>
                    <a:pt x="321" y="108"/>
                  </a:lnTo>
                  <a:lnTo>
                    <a:pt x="322" y="111"/>
                  </a:lnTo>
                  <a:lnTo>
                    <a:pt x="325" y="113"/>
                  </a:lnTo>
                  <a:lnTo>
                    <a:pt x="326" y="113"/>
                  </a:lnTo>
                  <a:lnTo>
                    <a:pt x="327" y="113"/>
                  </a:lnTo>
                  <a:lnTo>
                    <a:pt x="327" y="111"/>
                  </a:lnTo>
                  <a:lnTo>
                    <a:pt x="328" y="111"/>
                  </a:lnTo>
                  <a:lnTo>
                    <a:pt x="329" y="110"/>
                  </a:lnTo>
                  <a:lnTo>
                    <a:pt x="331" y="108"/>
                  </a:lnTo>
                  <a:lnTo>
                    <a:pt x="332" y="107"/>
                  </a:lnTo>
                  <a:lnTo>
                    <a:pt x="333" y="108"/>
                  </a:lnTo>
                  <a:lnTo>
                    <a:pt x="334" y="108"/>
                  </a:lnTo>
                  <a:lnTo>
                    <a:pt x="335" y="108"/>
                  </a:lnTo>
                  <a:lnTo>
                    <a:pt x="337" y="108"/>
                  </a:lnTo>
                  <a:lnTo>
                    <a:pt x="338" y="108"/>
                  </a:lnTo>
                  <a:lnTo>
                    <a:pt x="339" y="107"/>
                  </a:lnTo>
                  <a:lnTo>
                    <a:pt x="340" y="107"/>
                  </a:lnTo>
                  <a:lnTo>
                    <a:pt x="343" y="107"/>
                  </a:lnTo>
                  <a:lnTo>
                    <a:pt x="345" y="107"/>
                  </a:lnTo>
                  <a:lnTo>
                    <a:pt x="346" y="106"/>
                  </a:lnTo>
                  <a:lnTo>
                    <a:pt x="346" y="104"/>
                  </a:lnTo>
                  <a:lnTo>
                    <a:pt x="347" y="103"/>
                  </a:lnTo>
                  <a:lnTo>
                    <a:pt x="347" y="101"/>
                  </a:lnTo>
                  <a:lnTo>
                    <a:pt x="346" y="99"/>
                  </a:lnTo>
                  <a:lnTo>
                    <a:pt x="346" y="94"/>
                  </a:lnTo>
                  <a:lnTo>
                    <a:pt x="347" y="90"/>
                  </a:lnTo>
                  <a:lnTo>
                    <a:pt x="349" y="86"/>
                  </a:lnTo>
                  <a:lnTo>
                    <a:pt x="351" y="82"/>
                  </a:lnTo>
                  <a:lnTo>
                    <a:pt x="353" y="79"/>
                  </a:lnTo>
                  <a:lnTo>
                    <a:pt x="356" y="75"/>
                  </a:lnTo>
                  <a:lnTo>
                    <a:pt x="358" y="71"/>
                  </a:lnTo>
                  <a:lnTo>
                    <a:pt x="360" y="67"/>
                  </a:lnTo>
                  <a:lnTo>
                    <a:pt x="362" y="62"/>
                  </a:lnTo>
                  <a:lnTo>
                    <a:pt x="369" y="55"/>
                  </a:lnTo>
                  <a:lnTo>
                    <a:pt x="376" y="50"/>
                  </a:lnTo>
                  <a:lnTo>
                    <a:pt x="383" y="48"/>
                  </a:lnTo>
                  <a:lnTo>
                    <a:pt x="390" y="47"/>
                  </a:lnTo>
                  <a:lnTo>
                    <a:pt x="395" y="47"/>
                  </a:lnTo>
                  <a:lnTo>
                    <a:pt x="401" y="46"/>
                  </a:lnTo>
                  <a:lnTo>
                    <a:pt x="404" y="44"/>
                  </a:lnTo>
                  <a:lnTo>
                    <a:pt x="407" y="40"/>
                  </a:lnTo>
                  <a:lnTo>
                    <a:pt x="404" y="36"/>
                  </a:lnTo>
                  <a:lnTo>
                    <a:pt x="402" y="33"/>
                  </a:lnTo>
                  <a:lnTo>
                    <a:pt x="401" y="30"/>
                  </a:lnTo>
                  <a:lnTo>
                    <a:pt x="399" y="28"/>
                  </a:lnTo>
                  <a:lnTo>
                    <a:pt x="397" y="26"/>
                  </a:lnTo>
                  <a:lnTo>
                    <a:pt x="396" y="23"/>
                  </a:lnTo>
                  <a:lnTo>
                    <a:pt x="395" y="21"/>
                  </a:lnTo>
                  <a:lnTo>
                    <a:pt x="396" y="18"/>
                  </a:lnTo>
                  <a:lnTo>
                    <a:pt x="399" y="18"/>
                  </a:lnTo>
                  <a:lnTo>
                    <a:pt x="401" y="16"/>
                  </a:lnTo>
                  <a:lnTo>
                    <a:pt x="403" y="16"/>
                  </a:lnTo>
                  <a:lnTo>
                    <a:pt x="406" y="16"/>
                  </a:lnTo>
                  <a:lnTo>
                    <a:pt x="407" y="15"/>
                  </a:lnTo>
                  <a:lnTo>
                    <a:pt x="409" y="14"/>
                  </a:lnTo>
                  <a:lnTo>
                    <a:pt x="412" y="14"/>
                  </a:lnTo>
                  <a:lnTo>
                    <a:pt x="413" y="12"/>
                  </a:lnTo>
                  <a:lnTo>
                    <a:pt x="415" y="21"/>
                  </a:lnTo>
                  <a:lnTo>
                    <a:pt x="419" y="26"/>
                  </a:lnTo>
                  <a:lnTo>
                    <a:pt x="422" y="32"/>
                  </a:lnTo>
                  <a:lnTo>
                    <a:pt x="427" y="36"/>
                  </a:lnTo>
                  <a:lnTo>
                    <a:pt x="433" y="39"/>
                  </a:lnTo>
                  <a:lnTo>
                    <a:pt x="439" y="41"/>
                  </a:lnTo>
                  <a:lnTo>
                    <a:pt x="445" y="41"/>
                  </a:lnTo>
                  <a:lnTo>
                    <a:pt x="451" y="43"/>
                  </a:lnTo>
                  <a:lnTo>
                    <a:pt x="452" y="43"/>
                  </a:lnTo>
                  <a:lnTo>
                    <a:pt x="453" y="41"/>
                  </a:lnTo>
                  <a:lnTo>
                    <a:pt x="454" y="41"/>
                  </a:lnTo>
                  <a:lnTo>
                    <a:pt x="456" y="41"/>
                  </a:lnTo>
                  <a:lnTo>
                    <a:pt x="457" y="40"/>
                  </a:lnTo>
                  <a:lnTo>
                    <a:pt x="459" y="40"/>
                  </a:lnTo>
                  <a:lnTo>
                    <a:pt x="460" y="40"/>
                  </a:lnTo>
                  <a:lnTo>
                    <a:pt x="462" y="40"/>
                  </a:lnTo>
                  <a:lnTo>
                    <a:pt x="463" y="40"/>
                  </a:lnTo>
                  <a:lnTo>
                    <a:pt x="464" y="41"/>
                  </a:lnTo>
                  <a:lnTo>
                    <a:pt x="465" y="43"/>
                  </a:lnTo>
                  <a:lnTo>
                    <a:pt x="466" y="43"/>
                  </a:lnTo>
                  <a:lnTo>
                    <a:pt x="468" y="44"/>
                  </a:lnTo>
                  <a:lnTo>
                    <a:pt x="469" y="44"/>
                  </a:lnTo>
                  <a:lnTo>
                    <a:pt x="470" y="44"/>
                  </a:lnTo>
                  <a:lnTo>
                    <a:pt x="472" y="44"/>
                  </a:lnTo>
                  <a:lnTo>
                    <a:pt x="474" y="44"/>
                  </a:lnTo>
                  <a:lnTo>
                    <a:pt x="474" y="43"/>
                  </a:lnTo>
                  <a:lnTo>
                    <a:pt x="475" y="41"/>
                  </a:lnTo>
                  <a:lnTo>
                    <a:pt x="476" y="40"/>
                  </a:lnTo>
                  <a:lnTo>
                    <a:pt x="476" y="39"/>
                  </a:lnTo>
                  <a:lnTo>
                    <a:pt x="477" y="37"/>
                  </a:lnTo>
                  <a:lnTo>
                    <a:pt x="477" y="53"/>
                  </a:lnTo>
                  <a:lnTo>
                    <a:pt x="476" y="57"/>
                  </a:lnTo>
                  <a:lnTo>
                    <a:pt x="472" y="62"/>
                  </a:lnTo>
                  <a:lnTo>
                    <a:pt x="469" y="71"/>
                  </a:lnTo>
                  <a:lnTo>
                    <a:pt x="463" y="79"/>
                  </a:lnTo>
                  <a:lnTo>
                    <a:pt x="458" y="87"/>
                  </a:lnTo>
                  <a:lnTo>
                    <a:pt x="452" y="96"/>
                  </a:lnTo>
                  <a:lnTo>
                    <a:pt x="449" y="101"/>
                  </a:lnTo>
                  <a:lnTo>
                    <a:pt x="445" y="104"/>
                  </a:lnTo>
                  <a:lnTo>
                    <a:pt x="450" y="107"/>
                  </a:lnTo>
                  <a:lnTo>
                    <a:pt x="452" y="110"/>
                  </a:lnTo>
                  <a:lnTo>
                    <a:pt x="454" y="114"/>
                  </a:lnTo>
                  <a:lnTo>
                    <a:pt x="456" y="117"/>
                  </a:lnTo>
                  <a:lnTo>
                    <a:pt x="457" y="119"/>
                  </a:lnTo>
                  <a:lnTo>
                    <a:pt x="458" y="122"/>
                  </a:lnTo>
                  <a:lnTo>
                    <a:pt x="459" y="125"/>
                  </a:lnTo>
                  <a:lnTo>
                    <a:pt x="462" y="128"/>
                  </a:lnTo>
                  <a:lnTo>
                    <a:pt x="464" y="129"/>
                  </a:lnTo>
                  <a:lnTo>
                    <a:pt x="465" y="129"/>
                  </a:lnTo>
                  <a:lnTo>
                    <a:pt x="466" y="129"/>
                  </a:lnTo>
                  <a:lnTo>
                    <a:pt x="469" y="129"/>
                  </a:lnTo>
                  <a:lnTo>
                    <a:pt x="470" y="129"/>
                  </a:lnTo>
                  <a:lnTo>
                    <a:pt x="471" y="129"/>
                  </a:lnTo>
                  <a:lnTo>
                    <a:pt x="474" y="129"/>
                  </a:lnTo>
                  <a:lnTo>
                    <a:pt x="475" y="129"/>
                  </a:lnTo>
                  <a:lnTo>
                    <a:pt x="478" y="131"/>
                  </a:lnTo>
                  <a:lnTo>
                    <a:pt x="482" y="133"/>
                  </a:lnTo>
                  <a:lnTo>
                    <a:pt x="484" y="136"/>
                  </a:lnTo>
                  <a:lnTo>
                    <a:pt x="487" y="139"/>
                  </a:lnTo>
                  <a:lnTo>
                    <a:pt x="489" y="142"/>
                  </a:lnTo>
                  <a:lnTo>
                    <a:pt x="491" y="145"/>
                  </a:lnTo>
                  <a:lnTo>
                    <a:pt x="495" y="147"/>
                  </a:lnTo>
                  <a:lnTo>
                    <a:pt x="499" y="150"/>
                  </a:lnTo>
                  <a:lnTo>
                    <a:pt x="502" y="153"/>
                  </a:lnTo>
                  <a:lnTo>
                    <a:pt x="506" y="156"/>
                  </a:lnTo>
                  <a:lnTo>
                    <a:pt x="509" y="160"/>
                  </a:lnTo>
                  <a:lnTo>
                    <a:pt x="512" y="164"/>
                  </a:lnTo>
                  <a:lnTo>
                    <a:pt x="514" y="169"/>
                  </a:lnTo>
                  <a:lnTo>
                    <a:pt x="516" y="172"/>
                  </a:lnTo>
                  <a:lnTo>
                    <a:pt x="520" y="175"/>
                  </a:lnTo>
                  <a:lnTo>
                    <a:pt x="524" y="176"/>
                  </a:lnTo>
                  <a:lnTo>
                    <a:pt x="527" y="175"/>
                  </a:lnTo>
                  <a:lnTo>
                    <a:pt x="531" y="173"/>
                  </a:lnTo>
                  <a:lnTo>
                    <a:pt x="534" y="171"/>
                  </a:lnTo>
                  <a:lnTo>
                    <a:pt x="539" y="165"/>
                  </a:lnTo>
                  <a:lnTo>
                    <a:pt x="545" y="156"/>
                  </a:lnTo>
                  <a:lnTo>
                    <a:pt x="551" y="143"/>
                  </a:lnTo>
                  <a:lnTo>
                    <a:pt x="554" y="129"/>
                  </a:lnTo>
                  <a:lnTo>
                    <a:pt x="558" y="115"/>
                  </a:lnTo>
                  <a:lnTo>
                    <a:pt x="560" y="103"/>
                  </a:lnTo>
                  <a:lnTo>
                    <a:pt x="561" y="92"/>
                  </a:lnTo>
                  <a:lnTo>
                    <a:pt x="563" y="78"/>
                  </a:lnTo>
                  <a:lnTo>
                    <a:pt x="565" y="67"/>
                  </a:lnTo>
                  <a:lnTo>
                    <a:pt x="569" y="54"/>
                  </a:lnTo>
                  <a:lnTo>
                    <a:pt x="572" y="44"/>
                  </a:lnTo>
                  <a:lnTo>
                    <a:pt x="576" y="34"/>
                  </a:lnTo>
                  <a:lnTo>
                    <a:pt x="579" y="23"/>
                  </a:lnTo>
                  <a:lnTo>
                    <a:pt x="582" y="12"/>
                  </a:lnTo>
                  <a:lnTo>
                    <a:pt x="583" y="0"/>
                  </a:lnTo>
                  <a:lnTo>
                    <a:pt x="584" y="4"/>
                  </a:lnTo>
                  <a:lnTo>
                    <a:pt x="585" y="8"/>
                  </a:lnTo>
                  <a:lnTo>
                    <a:pt x="588" y="12"/>
                  </a:lnTo>
                  <a:lnTo>
                    <a:pt x="590" y="16"/>
                  </a:lnTo>
                  <a:lnTo>
                    <a:pt x="594" y="21"/>
                  </a:lnTo>
                  <a:lnTo>
                    <a:pt x="596" y="23"/>
                  </a:lnTo>
                  <a:lnTo>
                    <a:pt x="598" y="26"/>
                  </a:lnTo>
                  <a:lnTo>
                    <a:pt x="599" y="28"/>
                  </a:lnTo>
                  <a:lnTo>
                    <a:pt x="598" y="29"/>
                  </a:lnTo>
                  <a:lnTo>
                    <a:pt x="597" y="29"/>
                  </a:lnTo>
                  <a:lnTo>
                    <a:pt x="596" y="29"/>
                  </a:lnTo>
                  <a:lnTo>
                    <a:pt x="595" y="30"/>
                  </a:lnTo>
                  <a:lnTo>
                    <a:pt x="594" y="30"/>
                  </a:lnTo>
                  <a:lnTo>
                    <a:pt x="594" y="34"/>
                  </a:lnTo>
                  <a:lnTo>
                    <a:pt x="595" y="37"/>
                  </a:lnTo>
                  <a:lnTo>
                    <a:pt x="595" y="40"/>
                  </a:lnTo>
                  <a:lnTo>
                    <a:pt x="596" y="41"/>
                  </a:lnTo>
                  <a:lnTo>
                    <a:pt x="597" y="44"/>
                  </a:lnTo>
                  <a:lnTo>
                    <a:pt x="598" y="46"/>
                  </a:lnTo>
                  <a:lnTo>
                    <a:pt x="599" y="48"/>
                  </a:lnTo>
                  <a:lnTo>
                    <a:pt x="599" y="53"/>
                  </a:lnTo>
                  <a:lnTo>
                    <a:pt x="599" y="55"/>
                  </a:lnTo>
                  <a:lnTo>
                    <a:pt x="599" y="60"/>
                  </a:lnTo>
                  <a:lnTo>
                    <a:pt x="598" y="62"/>
                  </a:lnTo>
                  <a:lnTo>
                    <a:pt x="597" y="65"/>
                  </a:lnTo>
                  <a:lnTo>
                    <a:pt x="597" y="67"/>
                  </a:lnTo>
                  <a:lnTo>
                    <a:pt x="596" y="69"/>
                  </a:lnTo>
                  <a:lnTo>
                    <a:pt x="596" y="72"/>
                  </a:lnTo>
                  <a:lnTo>
                    <a:pt x="596" y="75"/>
                  </a:lnTo>
                  <a:lnTo>
                    <a:pt x="596" y="79"/>
                  </a:lnTo>
                  <a:lnTo>
                    <a:pt x="597" y="82"/>
                  </a:lnTo>
                  <a:lnTo>
                    <a:pt x="598" y="85"/>
                  </a:lnTo>
                  <a:lnTo>
                    <a:pt x="601" y="87"/>
                  </a:lnTo>
                  <a:lnTo>
                    <a:pt x="603" y="89"/>
                  </a:lnTo>
                  <a:lnTo>
                    <a:pt x="605" y="92"/>
                  </a:lnTo>
                  <a:lnTo>
                    <a:pt x="608" y="92"/>
                  </a:lnTo>
                  <a:lnTo>
                    <a:pt x="610" y="92"/>
                  </a:lnTo>
                  <a:lnTo>
                    <a:pt x="610" y="94"/>
                  </a:lnTo>
                  <a:lnTo>
                    <a:pt x="611" y="96"/>
                  </a:lnTo>
                  <a:lnTo>
                    <a:pt x="613" y="97"/>
                  </a:lnTo>
                  <a:lnTo>
                    <a:pt x="614" y="99"/>
                  </a:lnTo>
                  <a:lnTo>
                    <a:pt x="615" y="99"/>
                  </a:lnTo>
                  <a:lnTo>
                    <a:pt x="616" y="100"/>
                  </a:lnTo>
                  <a:lnTo>
                    <a:pt x="617" y="100"/>
                  </a:lnTo>
                  <a:lnTo>
                    <a:pt x="619" y="100"/>
                  </a:lnTo>
                  <a:lnTo>
                    <a:pt x="620" y="114"/>
                  </a:lnTo>
                  <a:lnTo>
                    <a:pt x="621" y="128"/>
                  </a:lnTo>
                  <a:lnTo>
                    <a:pt x="622" y="140"/>
                  </a:lnTo>
                  <a:lnTo>
                    <a:pt x="624" y="153"/>
                  </a:lnTo>
                  <a:lnTo>
                    <a:pt x="626" y="165"/>
                  </a:lnTo>
                  <a:lnTo>
                    <a:pt x="628" y="178"/>
                  </a:lnTo>
                  <a:lnTo>
                    <a:pt x="629" y="190"/>
                  </a:lnTo>
                  <a:lnTo>
                    <a:pt x="629" y="203"/>
                  </a:lnTo>
                  <a:lnTo>
                    <a:pt x="630" y="205"/>
                  </a:lnTo>
                  <a:lnTo>
                    <a:pt x="632" y="207"/>
                  </a:lnTo>
                  <a:lnTo>
                    <a:pt x="634" y="207"/>
                  </a:lnTo>
                  <a:lnTo>
                    <a:pt x="636" y="208"/>
                  </a:lnTo>
                  <a:lnTo>
                    <a:pt x="639" y="210"/>
                  </a:lnTo>
                  <a:lnTo>
                    <a:pt x="641" y="210"/>
                  </a:lnTo>
                  <a:lnTo>
                    <a:pt x="644" y="211"/>
                  </a:lnTo>
                  <a:lnTo>
                    <a:pt x="645" y="214"/>
                  </a:lnTo>
                  <a:lnTo>
                    <a:pt x="646" y="217"/>
                  </a:lnTo>
                  <a:lnTo>
                    <a:pt x="647" y="218"/>
                  </a:lnTo>
                  <a:lnTo>
                    <a:pt x="648" y="221"/>
                  </a:lnTo>
                  <a:lnTo>
                    <a:pt x="649" y="222"/>
                  </a:lnTo>
                  <a:lnTo>
                    <a:pt x="651" y="224"/>
                  </a:lnTo>
                  <a:lnTo>
                    <a:pt x="652" y="225"/>
                  </a:lnTo>
                  <a:lnTo>
                    <a:pt x="654" y="225"/>
                  </a:lnTo>
                  <a:lnTo>
                    <a:pt x="655" y="226"/>
                  </a:lnTo>
                  <a:lnTo>
                    <a:pt x="655" y="231"/>
                  </a:lnTo>
                  <a:lnTo>
                    <a:pt x="657" y="239"/>
                  </a:lnTo>
                  <a:lnTo>
                    <a:pt x="659" y="247"/>
                  </a:lnTo>
                  <a:lnTo>
                    <a:pt x="661" y="257"/>
                  </a:lnTo>
                  <a:lnTo>
                    <a:pt x="664" y="265"/>
                  </a:lnTo>
                  <a:lnTo>
                    <a:pt x="666" y="274"/>
                  </a:lnTo>
                  <a:lnTo>
                    <a:pt x="669" y="279"/>
                  </a:lnTo>
                  <a:lnTo>
                    <a:pt x="670" y="284"/>
                  </a:lnTo>
                  <a:lnTo>
                    <a:pt x="671" y="284"/>
                  </a:lnTo>
                  <a:lnTo>
                    <a:pt x="673" y="285"/>
                  </a:lnTo>
                  <a:lnTo>
                    <a:pt x="676" y="285"/>
                  </a:lnTo>
                  <a:lnTo>
                    <a:pt x="679" y="286"/>
                  </a:lnTo>
                  <a:lnTo>
                    <a:pt x="682" y="286"/>
                  </a:lnTo>
                  <a:lnTo>
                    <a:pt x="685" y="286"/>
                  </a:lnTo>
                  <a:lnTo>
                    <a:pt x="688" y="288"/>
                  </a:lnTo>
                  <a:lnTo>
                    <a:pt x="690" y="288"/>
                  </a:lnTo>
                  <a:lnTo>
                    <a:pt x="689" y="290"/>
                  </a:lnTo>
                  <a:lnTo>
                    <a:pt x="688" y="293"/>
                  </a:lnTo>
                  <a:lnTo>
                    <a:pt x="688" y="295"/>
                  </a:lnTo>
                  <a:lnTo>
                    <a:pt x="686" y="295"/>
                  </a:lnTo>
                  <a:lnTo>
                    <a:pt x="686" y="296"/>
                  </a:lnTo>
                  <a:lnTo>
                    <a:pt x="684" y="296"/>
                  </a:lnTo>
                  <a:lnTo>
                    <a:pt x="683" y="297"/>
                  </a:lnTo>
                  <a:lnTo>
                    <a:pt x="680" y="299"/>
                  </a:lnTo>
                  <a:lnTo>
                    <a:pt x="684" y="306"/>
                  </a:lnTo>
                  <a:lnTo>
                    <a:pt x="686" y="313"/>
                  </a:lnTo>
                  <a:lnTo>
                    <a:pt x="690" y="320"/>
                  </a:lnTo>
                  <a:lnTo>
                    <a:pt x="695" y="327"/>
                  </a:lnTo>
                  <a:lnTo>
                    <a:pt x="698" y="334"/>
                  </a:lnTo>
                  <a:lnTo>
                    <a:pt x="703" y="341"/>
                  </a:lnTo>
                  <a:lnTo>
                    <a:pt x="707" y="346"/>
                  </a:lnTo>
                  <a:lnTo>
                    <a:pt x="710" y="353"/>
                  </a:lnTo>
                  <a:lnTo>
                    <a:pt x="711" y="352"/>
                  </a:lnTo>
                  <a:lnTo>
                    <a:pt x="713" y="352"/>
                  </a:lnTo>
                  <a:lnTo>
                    <a:pt x="713" y="350"/>
                  </a:lnTo>
                  <a:lnTo>
                    <a:pt x="714" y="349"/>
                  </a:lnTo>
                  <a:lnTo>
                    <a:pt x="714" y="348"/>
                  </a:lnTo>
                  <a:lnTo>
                    <a:pt x="715" y="346"/>
                  </a:lnTo>
                  <a:lnTo>
                    <a:pt x="715" y="345"/>
                  </a:lnTo>
                  <a:lnTo>
                    <a:pt x="715" y="343"/>
                  </a:lnTo>
                  <a:lnTo>
                    <a:pt x="715" y="345"/>
                  </a:lnTo>
                  <a:lnTo>
                    <a:pt x="715" y="346"/>
                  </a:lnTo>
                  <a:lnTo>
                    <a:pt x="715" y="348"/>
                  </a:lnTo>
                  <a:lnTo>
                    <a:pt x="715" y="349"/>
                  </a:lnTo>
                  <a:lnTo>
                    <a:pt x="715" y="350"/>
                  </a:lnTo>
                  <a:lnTo>
                    <a:pt x="715" y="352"/>
                  </a:lnTo>
                  <a:lnTo>
                    <a:pt x="715" y="355"/>
                  </a:lnTo>
                  <a:lnTo>
                    <a:pt x="715" y="356"/>
                  </a:lnTo>
                  <a:lnTo>
                    <a:pt x="704" y="391"/>
                  </a:lnTo>
                  <a:lnTo>
                    <a:pt x="704" y="402"/>
                  </a:lnTo>
                  <a:lnTo>
                    <a:pt x="703" y="413"/>
                  </a:lnTo>
                  <a:lnTo>
                    <a:pt x="701" y="423"/>
                  </a:lnTo>
                  <a:lnTo>
                    <a:pt x="696" y="433"/>
                  </a:lnTo>
                  <a:lnTo>
                    <a:pt x="691" y="442"/>
                  </a:lnTo>
                  <a:lnTo>
                    <a:pt x="686" y="452"/>
                  </a:lnTo>
                  <a:lnTo>
                    <a:pt x="680" y="460"/>
                  </a:lnTo>
                  <a:lnTo>
                    <a:pt x="677" y="469"/>
                  </a:lnTo>
                  <a:lnTo>
                    <a:pt x="672" y="477"/>
                  </a:lnTo>
                  <a:lnTo>
                    <a:pt x="666" y="488"/>
                  </a:lnTo>
                  <a:lnTo>
                    <a:pt x="661" y="499"/>
                  </a:lnTo>
                  <a:lnTo>
                    <a:pt x="655" y="512"/>
                  </a:lnTo>
                  <a:lnTo>
                    <a:pt x="648" y="521"/>
                  </a:lnTo>
                  <a:lnTo>
                    <a:pt x="640" y="530"/>
                  </a:lnTo>
                  <a:lnTo>
                    <a:pt x="636" y="533"/>
                  </a:lnTo>
                  <a:lnTo>
                    <a:pt x="632" y="535"/>
                  </a:lnTo>
                  <a:lnTo>
                    <a:pt x="627" y="537"/>
                  </a:lnTo>
                  <a:lnTo>
                    <a:pt x="621" y="537"/>
                  </a:lnTo>
                  <a:lnTo>
                    <a:pt x="620" y="545"/>
                  </a:lnTo>
                  <a:lnTo>
                    <a:pt x="617" y="553"/>
                  </a:lnTo>
                  <a:lnTo>
                    <a:pt x="613" y="559"/>
                  </a:lnTo>
                  <a:lnTo>
                    <a:pt x="607" y="566"/>
                  </a:lnTo>
                  <a:lnTo>
                    <a:pt x="601" y="572"/>
                  </a:lnTo>
                  <a:lnTo>
                    <a:pt x="594" y="576"/>
                  </a:lnTo>
                  <a:lnTo>
                    <a:pt x="588" y="581"/>
                  </a:lnTo>
                  <a:lnTo>
                    <a:pt x="583" y="587"/>
                  </a:lnTo>
                  <a:lnTo>
                    <a:pt x="578" y="592"/>
                  </a:lnTo>
                  <a:lnTo>
                    <a:pt x="574" y="597"/>
                  </a:lnTo>
                  <a:lnTo>
                    <a:pt x="572" y="602"/>
                  </a:lnTo>
                  <a:lnTo>
                    <a:pt x="570" y="608"/>
                  </a:lnTo>
                  <a:lnTo>
                    <a:pt x="567" y="612"/>
                  </a:lnTo>
                  <a:lnTo>
                    <a:pt x="564" y="618"/>
                  </a:lnTo>
                  <a:lnTo>
                    <a:pt x="560" y="623"/>
                  </a:lnTo>
                  <a:lnTo>
                    <a:pt x="554" y="629"/>
                  </a:lnTo>
                  <a:lnTo>
                    <a:pt x="553" y="633"/>
                  </a:lnTo>
                  <a:lnTo>
                    <a:pt x="552" y="637"/>
                  </a:lnTo>
                  <a:lnTo>
                    <a:pt x="551" y="640"/>
                  </a:lnTo>
                  <a:lnTo>
                    <a:pt x="550" y="643"/>
                  </a:lnTo>
                  <a:lnTo>
                    <a:pt x="548" y="645"/>
                  </a:lnTo>
                  <a:lnTo>
                    <a:pt x="547" y="648"/>
                  </a:lnTo>
                  <a:lnTo>
                    <a:pt x="545" y="648"/>
                  </a:lnTo>
                  <a:lnTo>
                    <a:pt x="542" y="650"/>
                  </a:lnTo>
                  <a:lnTo>
                    <a:pt x="539" y="650"/>
                  </a:lnTo>
                  <a:lnTo>
                    <a:pt x="535" y="650"/>
                  </a:lnTo>
                  <a:lnTo>
                    <a:pt x="533" y="650"/>
                  </a:lnTo>
                  <a:lnTo>
                    <a:pt x="531" y="650"/>
                  </a:lnTo>
                  <a:lnTo>
                    <a:pt x="529" y="650"/>
                  </a:lnTo>
                  <a:lnTo>
                    <a:pt x="527" y="650"/>
                  </a:lnTo>
                  <a:lnTo>
                    <a:pt x="526" y="650"/>
                  </a:lnTo>
                  <a:lnTo>
                    <a:pt x="524" y="650"/>
                  </a:lnTo>
                  <a:lnTo>
                    <a:pt x="520" y="650"/>
                  </a:lnTo>
                  <a:lnTo>
                    <a:pt x="515" y="652"/>
                  </a:lnTo>
                  <a:lnTo>
                    <a:pt x="512" y="654"/>
                  </a:lnTo>
                  <a:lnTo>
                    <a:pt x="506" y="658"/>
                  </a:lnTo>
                  <a:lnTo>
                    <a:pt x="500" y="661"/>
                  </a:lnTo>
                  <a:lnTo>
                    <a:pt x="494" y="665"/>
                  </a:lnTo>
                  <a:lnTo>
                    <a:pt x="485" y="669"/>
                  </a:lnTo>
                  <a:lnTo>
                    <a:pt x="477" y="672"/>
                  </a:lnTo>
                  <a:lnTo>
                    <a:pt x="477" y="670"/>
                  </a:lnTo>
                  <a:lnTo>
                    <a:pt x="477" y="669"/>
                  </a:lnTo>
                  <a:lnTo>
                    <a:pt x="477" y="668"/>
                  </a:lnTo>
                  <a:lnTo>
                    <a:pt x="477" y="666"/>
                  </a:lnTo>
                  <a:lnTo>
                    <a:pt x="472" y="666"/>
                  </a:lnTo>
                  <a:lnTo>
                    <a:pt x="470" y="665"/>
                  </a:lnTo>
                  <a:lnTo>
                    <a:pt x="468" y="662"/>
                  </a:lnTo>
                  <a:lnTo>
                    <a:pt x="465" y="659"/>
                  </a:lnTo>
                  <a:lnTo>
                    <a:pt x="465" y="657"/>
                  </a:lnTo>
                  <a:lnTo>
                    <a:pt x="464" y="654"/>
                  </a:lnTo>
                  <a:lnTo>
                    <a:pt x="464" y="651"/>
                  </a:lnTo>
                  <a:lnTo>
                    <a:pt x="464" y="650"/>
                  </a:lnTo>
                  <a:lnTo>
                    <a:pt x="460" y="652"/>
                  </a:lnTo>
                  <a:lnTo>
                    <a:pt x="456" y="657"/>
                  </a:lnTo>
                  <a:lnTo>
                    <a:pt x="452" y="659"/>
                  </a:lnTo>
                  <a:lnTo>
                    <a:pt x="447" y="664"/>
                  </a:lnTo>
                  <a:lnTo>
                    <a:pt x="444" y="666"/>
                  </a:lnTo>
                  <a:lnTo>
                    <a:pt x="440" y="669"/>
                  </a:lnTo>
                  <a:lnTo>
                    <a:pt x="437" y="670"/>
                  </a:lnTo>
                  <a:lnTo>
                    <a:pt x="434" y="672"/>
                  </a:lnTo>
                  <a:lnTo>
                    <a:pt x="433" y="672"/>
                  </a:lnTo>
                  <a:lnTo>
                    <a:pt x="432" y="670"/>
                  </a:lnTo>
                  <a:lnTo>
                    <a:pt x="431" y="670"/>
                  </a:lnTo>
                  <a:lnTo>
                    <a:pt x="431" y="669"/>
                  </a:lnTo>
                  <a:lnTo>
                    <a:pt x="429" y="668"/>
                  </a:lnTo>
                  <a:lnTo>
                    <a:pt x="428" y="666"/>
                  </a:lnTo>
                  <a:lnTo>
                    <a:pt x="428" y="665"/>
                  </a:lnTo>
                  <a:lnTo>
                    <a:pt x="421" y="664"/>
                  </a:lnTo>
                  <a:lnTo>
                    <a:pt x="414" y="664"/>
                  </a:lnTo>
                  <a:lnTo>
                    <a:pt x="407" y="661"/>
                  </a:lnTo>
                  <a:lnTo>
                    <a:pt x="401" y="658"/>
                  </a:lnTo>
                  <a:lnTo>
                    <a:pt x="396" y="655"/>
                  </a:lnTo>
                  <a:lnTo>
                    <a:pt x="391" y="651"/>
                  </a:lnTo>
                  <a:lnTo>
                    <a:pt x="388" y="645"/>
                  </a:lnTo>
                  <a:lnTo>
                    <a:pt x="387" y="640"/>
                  </a:lnTo>
                  <a:lnTo>
                    <a:pt x="388" y="636"/>
                  </a:lnTo>
                  <a:lnTo>
                    <a:pt x="389" y="631"/>
                  </a:lnTo>
                  <a:lnTo>
                    <a:pt x="390" y="629"/>
                  </a:lnTo>
                  <a:lnTo>
                    <a:pt x="391" y="627"/>
                  </a:lnTo>
                  <a:lnTo>
                    <a:pt x="393" y="625"/>
                  </a:lnTo>
                  <a:lnTo>
                    <a:pt x="395" y="622"/>
                  </a:lnTo>
                  <a:lnTo>
                    <a:pt x="395" y="619"/>
                  </a:lnTo>
                  <a:lnTo>
                    <a:pt x="396" y="615"/>
                  </a:lnTo>
                  <a:lnTo>
                    <a:pt x="396" y="599"/>
                  </a:lnTo>
                  <a:lnTo>
                    <a:pt x="400" y="592"/>
                  </a:lnTo>
                  <a:lnTo>
                    <a:pt x="385" y="592"/>
                  </a:lnTo>
                  <a:lnTo>
                    <a:pt x="383" y="597"/>
                  </a:lnTo>
                  <a:lnTo>
                    <a:pt x="384" y="594"/>
                  </a:lnTo>
                  <a:lnTo>
                    <a:pt x="385" y="592"/>
                  </a:lnTo>
                  <a:lnTo>
                    <a:pt x="385" y="590"/>
                  </a:lnTo>
                  <a:lnTo>
                    <a:pt x="387" y="588"/>
                  </a:lnTo>
                  <a:lnTo>
                    <a:pt x="388" y="587"/>
                  </a:lnTo>
                  <a:lnTo>
                    <a:pt x="389" y="585"/>
                  </a:lnTo>
                  <a:lnTo>
                    <a:pt x="390" y="584"/>
                  </a:lnTo>
                  <a:lnTo>
                    <a:pt x="391" y="581"/>
                  </a:lnTo>
                  <a:lnTo>
                    <a:pt x="391" y="567"/>
                  </a:lnTo>
                  <a:lnTo>
                    <a:pt x="388" y="569"/>
                  </a:lnTo>
                  <a:lnTo>
                    <a:pt x="385" y="570"/>
                  </a:lnTo>
                  <a:lnTo>
                    <a:pt x="383" y="573"/>
                  </a:lnTo>
                  <a:lnTo>
                    <a:pt x="381" y="576"/>
                  </a:lnTo>
                  <a:lnTo>
                    <a:pt x="379" y="579"/>
                  </a:lnTo>
                  <a:lnTo>
                    <a:pt x="377" y="581"/>
                  </a:lnTo>
                  <a:lnTo>
                    <a:pt x="375" y="583"/>
                  </a:lnTo>
                  <a:lnTo>
                    <a:pt x="372" y="584"/>
                  </a:lnTo>
                  <a:lnTo>
                    <a:pt x="364" y="584"/>
                  </a:lnTo>
                  <a:lnTo>
                    <a:pt x="369" y="579"/>
                  </a:lnTo>
                  <a:lnTo>
                    <a:pt x="375" y="572"/>
                  </a:lnTo>
                  <a:lnTo>
                    <a:pt x="379" y="566"/>
                  </a:lnTo>
                  <a:lnTo>
                    <a:pt x="383" y="559"/>
                  </a:lnTo>
                  <a:lnTo>
                    <a:pt x="388" y="553"/>
                  </a:lnTo>
                  <a:lnTo>
                    <a:pt x="391" y="546"/>
                  </a:lnTo>
                  <a:lnTo>
                    <a:pt x="396" y="541"/>
                  </a:lnTo>
                  <a:lnTo>
                    <a:pt x="400" y="534"/>
                  </a:lnTo>
                  <a:lnTo>
                    <a:pt x="399" y="533"/>
                  </a:lnTo>
                  <a:lnTo>
                    <a:pt x="396" y="533"/>
                  </a:lnTo>
                  <a:lnTo>
                    <a:pt x="395" y="534"/>
                  </a:lnTo>
                  <a:lnTo>
                    <a:pt x="393" y="535"/>
                  </a:lnTo>
                  <a:lnTo>
                    <a:pt x="390" y="537"/>
                  </a:lnTo>
                  <a:lnTo>
                    <a:pt x="389" y="540"/>
                  </a:lnTo>
                  <a:lnTo>
                    <a:pt x="387" y="541"/>
                  </a:lnTo>
                  <a:lnTo>
                    <a:pt x="385" y="542"/>
                  </a:lnTo>
                  <a:lnTo>
                    <a:pt x="382" y="545"/>
                  </a:lnTo>
                  <a:lnTo>
                    <a:pt x="377" y="549"/>
                  </a:lnTo>
                  <a:lnTo>
                    <a:pt x="370" y="556"/>
                  </a:lnTo>
                  <a:lnTo>
                    <a:pt x="363" y="562"/>
                  </a:lnTo>
                  <a:lnTo>
                    <a:pt x="356" y="569"/>
                  </a:lnTo>
                  <a:lnTo>
                    <a:pt x="350" y="574"/>
                  </a:lnTo>
                  <a:lnTo>
                    <a:pt x="345" y="579"/>
                  </a:lnTo>
                  <a:lnTo>
                    <a:pt x="343" y="580"/>
                  </a:lnTo>
                  <a:lnTo>
                    <a:pt x="343" y="537"/>
                  </a:lnTo>
                  <a:lnTo>
                    <a:pt x="339" y="535"/>
                  </a:lnTo>
                  <a:lnTo>
                    <a:pt x="337" y="535"/>
                  </a:lnTo>
                  <a:lnTo>
                    <a:pt x="335" y="534"/>
                  </a:lnTo>
                  <a:lnTo>
                    <a:pt x="334" y="533"/>
                  </a:lnTo>
                  <a:lnTo>
                    <a:pt x="333" y="530"/>
                  </a:lnTo>
                  <a:lnTo>
                    <a:pt x="333" y="528"/>
                  </a:lnTo>
                  <a:lnTo>
                    <a:pt x="333" y="526"/>
                  </a:lnTo>
                  <a:lnTo>
                    <a:pt x="334" y="521"/>
                  </a:lnTo>
                  <a:lnTo>
                    <a:pt x="331" y="517"/>
                  </a:lnTo>
                  <a:lnTo>
                    <a:pt x="326" y="513"/>
                  </a:lnTo>
                  <a:lnTo>
                    <a:pt x="320" y="509"/>
                  </a:lnTo>
                  <a:lnTo>
                    <a:pt x="315" y="506"/>
                  </a:lnTo>
                  <a:lnTo>
                    <a:pt x="309" y="501"/>
                  </a:lnTo>
                  <a:lnTo>
                    <a:pt x="303" y="498"/>
                  </a:lnTo>
                  <a:lnTo>
                    <a:pt x="297" y="497"/>
                  </a:lnTo>
                  <a:lnTo>
                    <a:pt x="291" y="495"/>
                  </a:lnTo>
                  <a:lnTo>
                    <a:pt x="289" y="497"/>
                  </a:lnTo>
                  <a:lnTo>
                    <a:pt x="288" y="497"/>
                  </a:lnTo>
                  <a:lnTo>
                    <a:pt x="287" y="498"/>
                  </a:lnTo>
                  <a:lnTo>
                    <a:pt x="285" y="498"/>
                  </a:lnTo>
                  <a:lnTo>
                    <a:pt x="283" y="499"/>
                  </a:lnTo>
                  <a:lnTo>
                    <a:pt x="282" y="501"/>
                  </a:lnTo>
                  <a:lnTo>
                    <a:pt x="282" y="502"/>
                  </a:lnTo>
                  <a:lnTo>
                    <a:pt x="281" y="505"/>
                  </a:lnTo>
                  <a:lnTo>
                    <a:pt x="254" y="505"/>
                  </a:lnTo>
                  <a:lnTo>
                    <a:pt x="247" y="509"/>
                  </a:lnTo>
                  <a:lnTo>
                    <a:pt x="240" y="510"/>
                  </a:lnTo>
                  <a:lnTo>
                    <a:pt x="234" y="513"/>
                  </a:lnTo>
                  <a:lnTo>
                    <a:pt x="228" y="513"/>
                  </a:lnTo>
                  <a:lnTo>
                    <a:pt x="222" y="514"/>
                  </a:lnTo>
                  <a:lnTo>
                    <a:pt x="216" y="516"/>
                  </a:lnTo>
                  <a:lnTo>
                    <a:pt x="210" y="517"/>
                  </a:lnTo>
                  <a:lnTo>
                    <a:pt x="203" y="519"/>
                  </a:lnTo>
                  <a:lnTo>
                    <a:pt x="200" y="520"/>
                  </a:lnTo>
                  <a:lnTo>
                    <a:pt x="195" y="523"/>
                  </a:lnTo>
                  <a:lnTo>
                    <a:pt x="189" y="524"/>
                  </a:lnTo>
                  <a:lnTo>
                    <a:pt x="183" y="527"/>
                  </a:lnTo>
                  <a:lnTo>
                    <a:pt x="176" y="530"/>
                  </a:lnTo>
                  <a:lnTo>
                    <a:pt x="170" y="533"/>
                  </a:lnTo>
                  <a:lnTo>
                    <a:pt x="167" y="535"/>
                  </a:lnTo>
                  <a:lnTo>
                    <a:pt x="164" y="537"/>
                  </a:lnTo>
                  <a:lnTo>
                    <a:pt x="161" y="541"/>
                  </a:lnTo>
                  <a:lnTo>
                    <a:pt x="158" y="544"/>
                  </a:lnTo>
                  <a:lnTo>
                    <a:pt x="156" y="548"/>
                  </a:lnTo>
                  <a:lnTo>
                    <a:pt x="155" y="551"/>
                  </a:lnTo>
                  <a:lnTo>
                    <a:pt x="152" y="553"/>
                  </a:lnTo>
                  <a:lnTo>
                    <a:pt x="149" y="555"/>
                  </a:lnTo>
                  <a:lnTo>
                    <a:pt x="146" y="556"/>
                  </a:lnTo>
                  <a:lnTo>
                    <a:pt x="143" y="556"/>
                  </a:lnTo>
                  <a:lnTo>
                    <a:pt x="92" y="556"/>
                  </a:lnTo>
                  <a:lnTo>
                    <a:pt x="83" y="560"/>
                  </a:lnTo>
                  <a:lnTo>
                    <a:pt x="76" y="563"/>
                  </a:lnTo>
                  <a:lnTo>
                    <a:pt x="70" y="567"/>
                  </a:lnTo>
                  <a:lnTo>
                    <a:pt x="64" y="570"/>
                  </a:lnTo>
                  <a:lnTo>
                    <a:pt x="58" y="574"/>
                  </a:lnTo>
                  <a:lnTo>
                    <a:pt x="51" y="577"/>
                  </a:lnTo>
                  <a:lnTo>
                    <a:pt x="43" y="579"/>
                  </a:lnTo>
                  <a:lnTo>
                    <a:pt x="32" y="580"/>
                  </a:lnTo>
                  <a:lnTo>
                    <a:pt x="25" y="579"/>
                  </a:lnTo>
                  <a:lnTo>
                    <a:pt x="19" y="579"/>
                  </a:lnTo>
                  <a:lnTo>
                    <a:pt x="13" y="576"/>
                  </a:lnTo>
                  <a:lnTo>
                    <a:pt x="8" y="573"/>
                  </a:lnTo>
                  <a:lnTo>
                    <a:pt x="5" y="570"/>
                  </a:lnTo>
                  <a:lnTo>
                    <a:pt x="2" y="566"/>
                  </a:lnTo>
                  <a:lnTo>
                    <a:pt x="0" y="560"/>
                  </a:lnTo>
                  <a:lnTo>
                    <a:pt x="0" y="555"/>
                  </a:lnTo>
                  <a:lnTo>
                    <a:pt x="0" y="552"/>
                  </a:lnTo>
                  <a:lnTo>
                    <a:pt x="1" y="549"/>
                  </a:lnTo>
                  <a:lnTo>
                    <a:pt x="4" y="549"/>
                  </a:lnTo>
                  <a:lnTo>
                    <a:pt x="6" y="548"/>
                  </a:lnTo>
                  <a:lnTo>
                    <a:pt x="8" y="548"/>
                  </a:lnTo>
                  <a:lnTo>
                    <a:pt x="11" y="546"/>
                  </a:lnTo>
                  <a:lnTo>
                    <a:pt x="13" y="546"/>
                  </a:lnTo>
                  <a:lnTo>
                    <a:pt x="14" y="546"/>
                  </a:lnTo>
                  <a:lnTo>
                    <a:pt x="18" y="544"/>
                  </a:lnTo>
                  <a:lnTo>
                    <a:pt x="21" y="540"/>
                  </a:lnTo>
                  <a:lnTo>
                    <a:pt x="24" y="534"/>
                  </a:lnTo>
                  <a:lnTo>
                    <a:pt x="26" y="528"/>
                  </a:lnTo>
                  <a:lnTo>
                    <a:pt x="29" y="521"/>
                  </a:lnTo>
                  <a:lnTo>
                    <a:pt x="30" y="514"/>
                  </a:lnTo>
                  <a:lnTo>
                    <a:pt x="31" y="507"/>
                  </a:lnTo>
                  <a:lnTo>
                    <a:pt x="32" y="501"/>
                  </a:lnTo>
                  <a:lnTo>
                    <a:pt x="31" y="497"/>
                  </a:lnTo>
                  <a:lnTo>
                    <a:pt x="30" y="493"/>
                  </a:lnTo>
                  <a:lnTo>
                    <a:pt x="29" y="490"/>
                  </a:lnTo>
                  <a:lnTo>
                    <a:pt x="26" y="487"/>
                  </a:lnTo>
                  <a:lnTo>
                    <a:pt x="24" y="484"/>
                  </a:lnTo>
                  <a:lnTo>
                    <a:pt x="23" y="483"/>
                  </a:lnTo>
                  <a:lnTo>
                    <a:pt x="21" y="479"/>
                  </a:lnTo>
                  <a:lnTo>
                    <a:pt x="21" y="476"/>
                  </a:lnTo>
                  <a:lnTo>
                    <a:pt x="21" y="470"/>
                  </a:lnTo>
                  <a:lnTo>
                    <a:pt x="23" y="467"/>
                  </a:lnTo>
                  <a:lnTo>
                    <a:pt x="24" y="465"/>
                  </a:lnTo>
                  <a:lnTo>
                    <a:pt x="26" y="462"/>
                  </a:lnTo>
                  <a:lnTo>
                    <a:pt x="29" y="460"/>
                  </a:lnTo>
                  <a:lnTo>
                    <a:pt x="30" y="458"/>
                  </a:lnTo>
                  <a:lnTo>
                    <a:pt x="31" y="455"/>
                  </a:lnTo>
                  <a:lnTo>
                    <a:pt x="32" y="451"/>
                  </a:lnTo>
                  <a:lnTo>
                    <a:pt x="31" y="441"/>
                  </a:lnTo>
                  <a:lnTo>
                    <a:pt x="30" y="430"/>
                  </a:lnTo>
                  <a:lnTo>
                    <a:pt x="27" y="420"/>
                  </a:lnTo>
                  <a:lnTo>
                    <a:pt x="25" y="409"/>
                  </a:lnTo>
                  <a:lnTo>
                    <a:pt x="21" y="399"/>
                  </a:lnTo>
                  <a:lnTo>
                    <a:pt x="19" y="389"/>
                  </a:lnTo>
                  <a:lnTo>
                    <a:pt x="17" y="381"/>
                  </a:lnTo>
                  <a:lnTo>
                    <a:pt x="14" y="373"/>
                  </a:lnTo>
                  <a:lnTo>
                    <a:pt x="14" y="360"/>
                  </a:lnTo>
                  <a:lnTo>
                    <a:pt x="15" y="363"/>
                  </a:lnTo>
                  <a:lnTo>
                    <a:pt x="17" y="366"/>
                  </a:lnTo>
                  <a:lnTo>
                    <a:pt x="17" y="369"/>
                  </a:lnTo>
                  <a:lnTo>
                    <a:pt x="18" y="370"/>
                  </a:lnTo>
                  <a:lnTo>
                    <a:pt x="19" y="373"/>
                  </a:lnTo>
                  <a:lnTo>
                    <a:pt x="20" y="374"/>
                  </a:lnTo>
                  <a:lnTo>
                    <a:pt x="21" y="377"/>
                  </a:lnTo>
                  <a:lnTo>
                    <a:pt x="23" y="378"/>
                  </a:lnTo>
                  <a:lnTo>
                    <a:pt x="23" y="369"/>
                  </a:lnTo>
                  <a:lnTo>
                    <a:pt x="24" y="370"/>
                  </a:lnTo>
                  <a:lnTo>
                    <a:pt x="24" y="371"/>
                  </a:lnTo>
                  <a:lnTo>
                    <a:pt x="25" y="374"/>
                  </a:lnTo>
                  <a:lnTo>
                    <a:pt x="26" y="375"/>
                  </a:lnTo>
                  <a:lnTo>
                    <a:pt x="27" y="377"/>
                  </a:lnTo>
                  <a:lnTo>
                    <a:pt x="29" y="377"/>
                  </a:lnTo>
                  <a:lnTo>
                    <a:pt x="30" y="378"/>
                  </a:lnTo>
                  <a:lnTo>
                    <a:pt x="32" y="378"/>
                  </a:lnTo>
                  <a:lnTo>
                    <a:pt x="32" y="377"/>
                  </a:lnTo>
                  <a:lnTo>
                    <a:pt x="33" y="374"/>
                  </a:lnTo>
                  <a:lnTo>
                    <a:pt x="36" y="373"/>
                  </a:lnTo>
                  <a:lnTo>
                    <a:pt x="37" y="371"/>
                  </a:lnTo>
                  <a:lnTo>
                    <a:pt x="38" y="369"/>
                  </a:lnTo>
                  <a:lnTo>
                    <a:pt x="39" y="367"/>
                  </a:lnTo>
                  <a:lnTo>
                    <a:pt x="40" y="366"/>
                  </a:lnTo>
                  <a:lnTo>
                    <a:pt x="40" y="363"/>
                  </a:lnTo>
                  <a:lnTo>
                    <a:pt x="39" y="359"/>
                  </a:lnTo>
                  <a:lnTo>
                    <a:pt x="38" y="355"/>
                  </a:lnTo>
                  <a:lnTo>
                    <a:pt x="37" y="352"/>
                  </a:lnTo>
                  <a:lnTo>
                    <a:pt x="34" y="349"/>
                  </a:lnTo>
                  <a:lnTo>
                    <a:pt x="33" y="346"/>
                  </a:lnTo>
                  <a:lnTo>
                    <a:pt x="31" y="342"/>
                  </a:lnTo>
                  <a:lnTo>
                    <a:pt x="30" y="339"/>
                  </a:lnTo>
                  <a:lnTo>
                    <a:pt x="30" y="336"/>
                  </a:lnTo>
                  <a:lnTo>
                    <a:pt x="30" y="332"/>
                  </a:lnTo>
                  <a:lnTo>
                    <a:pt x="31" y="328"/>
                  </a:lnTo>
                  <a:lnTo>
                    <a:pt x="32" y="325"/>
                  </a:lnTo>
                  <a:lnTo>
                    <a:pt x="34" y="323"/>
                  </a:lnTo>
                  <a:lnTo>
                    <a:pt x="37" y="320"/>
                  </a:lnTo>
                  <a:lnTo>
                    <a:pt x="38" y="317"/>
                  </a:lnTo>
                  <a:lnTo>
                    <a:pt x="40" y="316"/>
                  </a:lnTo>
                  <a:lnTo>
                    <a:pt x="43" y="316"/>
                  </a:lnTo>
                  <a:lnTo>
                    <a:pt x="43" y="314"/>
                  </a:lnTo>
                  <a:lnTo>
                    <a:pt x="43" y="313"/>
                  </a:lnTo>
                  <a:lnTo>
                    <a:pt x="43" y="311"/>
                  </a:lnTo>
                  <a:lnTo>
                    <a:pt x="43" y="310"/>
                  </a:lnTo>
                  <a:lnTo>
                    <a:pt x="43" y="309"/>
                  </a:lnTo>
                  <a:lnTo>
                    <a:pt x="43" y="307"/>
                  </a:lnTo>
                  <a:lnTo>
                    <a:pt x="43" y="304"/>
                  </a:lnTo>
                  <a:lnTo>
                    <a:pt x="43" y="303"/>
                  </a:lnTo>
                  <a:lnTo>
                    <a:pt x="43" y="300"/>
                  </a:lnTo>
                  <a:lnTo>
                    <a:pt x="43" y="296"/>
                  </a:lnTo>
                  <a:lnTo>
                    <a:pt x="43" y="293"/>
                  </a:lnTo>
                  <a:lnTo>
                    <a:pt x="43" y="290"/>
                  </a:lnTo>
                  <a:lnTo>
                    <a:pt x="44" y="288"/>
                  </a:lnTo>
                  <a:lnTo>
                    <a:pt x="44" y="285"/>
                  </a:lnTo>
                  <a:lnTo>
                    <a:pt x="44" y="282"/>
                  </a:lnTo>
                  <a:lnTo>
                    <a:pt x="44" y="278"/>
                  </a:lnTo>
                  <a:close/>
                </a:path>
              </a:pathLst>
            </a:custGeom>
            <a:solidFill>
              <a:schemeClr val="accent3"/>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5" name="Freeform 50">
              <a:extLst>
                <a:ext uri="{FF2B5EF4-FFF2-40B4-BE49-F238E27FC236}">
                  <a16:creationId xmlns:a16="http://schemas.microsoft.com/office/drawing/2014/main" id="{718ACE0F-A7F8-3C86-95EA-CF5FDA6396F8}"/>
                </a:ext>
              </a:extLst>
            </p:cNvPr>
            <p:cNvSpPr>
              <a:spLocks/>
            </p:cNvSpPr>
            <p:nvPr/>
          </p:nvSpPr>
          <p:spPr bwMode="gray">
            <a:xfrm>
              <a:off x="9079427" y="3296273"/>
              <a:ext cx="168738" cy="170363"/>
            </a:xfrm>
            <a:custGeom>
              <a:avLst/>
              <a:gdLst>
                <a:gd name="T0" fmla="*/ 71438 w 91"/>
                <a:gd name="T1" fmla="*/ 5603 h 97"/>
                <a:gd name="T2" fmla="*/ 79375 w 91"/>
                <a:gd name="T3" fmla="*/ 9806 h 97"/>
                <a:gd name="T4" fmla="*/ 87313 w 91"/>
                <a:gd name="T5" fmla="*/ 11207 h 97"/>
                <a:gd name="T6" fmla="*/ 92075 w 91"/>
                <a:gd name="T7" fmla="*/ 15409 h 97"/>
                <a:gd name="T8" fmla="*/ 100013 w 91"/>
                <a:gd name="T9" fmla="*/ 9806 h 97"/>
                <a:gd name="T10" fmla="*/ 109538 w 91"/>
                <a:gd name="T11" fmla="*/ 1401 h 97"/>
                <a:gd name="T12" fmla="*/ 119063 w 91"/>
                <a:gd name="T13" fmla="*/ 1401 h 97"/>
                <a:gd name="T14" fmla="*/ 130175 w 91"/>
                <a:gd name="T15" fmla="*/ 1401 h 97"/>
                <a:gd name="T16" fmla="*/ 144463 w 91"/>
                <a:gd name="T17" fmla="*/ 44826 h 97"/>
                <a:gd name="T18" fmla="*/ 131763 w 91"/>
                <a:gd name="T19" fmla="*/ 57433 h 97"/>
                <a:gd name="T20" fmla="*/ 117475 w 91"/>
                <a:gd name="T21" fmla="*/ 75644 h 97"/>
                <a:gd name="T22" fmla="*/ 103188 w 91"/>
                <a:gd name="T23" fmla="*/ 95255 h 97"/>
                <a:gd name="T24" fmla="*/ 100013 w 91"/>
                <a:gd name="T25" fmla="*/ 116268 h 97"/>
                <a:gd name="T26" fmla="*/ 90488 w 91"/>
                <a:gd name="T27" fmla="*/ 120470 h 97"/>
                <a:gd name="T28" fmla="*/ 84138 w 91"/>
                <a:gd name="T29" fmla="*/ 126073 h 97"/>
                <a:gd name="T30" fmla="*/ 77788 w 91"/>
                <a:gd name="T31" fmla="*/ 131677 h 97"/>
                <a:gd name="T32" fmla="*/ 66675 w 91"/>
                <a:gd name="T33" fmla="*/ 135879 h 97"/>
                <a:gd name="T34" fmla="*/ 50800 w 91"/>
                <a:gd name="T35" fmla="*/ 133077 h 97"/>
                <a:gd name="T36" fmla="*/ 34925 w 91"/>
                <a:gd name="T37" fmla="*/ 127474 h 97"/>
                <a:gd name="T38" fmla="*/ 25400 w 91"/>
                <a:gd name="T39" fmla="*/ 121871 h 97"/>
                <a:gd name="T40" fmla="*/ 20638 w 91"/>
                <a:gd name="T41" fmla="*/ 112065 h 97"/>
                <a:gd name="T42" fmla="*/ 19050 w 91"/>
                <a:gd name="T43" fmla="*/ 110664 h 97"/>
                <a:gd name="T44" fmla="*/ 20638 w 91"/>
                <a:gd name="T45" fmla="*/ 106462 h 97"/>
                <a:gd name="T46" fmla="*/ 22225 w 91"/>
                <a:gd name="T47" fmla="*/ 100859 h 97"/>
                <a:gd name="T48" fmla="*/ 25400 w 91"/>
                <a:gd name="T49" fmla="*/ 96656 h 97"/>
                <a:gd name="T50" fmla="*/ 20638 w 91"/>
                <a:gd name="T51" fmla="*/ 77045 h 97"/>
                <a:gd name="T52" fmla="*/ 11113 w 91"/>
                <a:gd name="T53" fmla="*/ 64437 h 97"/>
                <a:gd name="T54" fmla="*/ 4763 w 91"/>
                <a:gd name="T55" fmla="*/ 47628 h 97"/>
                <a:gd name="T56" fmla="*/ 0 w 91"/>
                <a:gd name="T57" fmla="*/ 29417 h 97"/>
                <a:gd name="T58" fmla="*/ 4763 w 91"/>
                <a:gd name="T59" fmla="*/ 16810 h 97"/>
                <a:gd name="T60" fmla="*/ 12700 w 91"/>
                <a:gd name="T61" fmla="*/ 11207 h 97"/>
                <a:gd name="T62" fmla="*/ 25400 w 91"/>
                <a:gd name="T63" fmla="*/ 8405 h 97"/>
                <a:gd name="T64" fmla="*/ 34925 w 91"/>
                <a:gd name="T65" fmla="*/ 8405 h 97"/>
                <a:gd name="T66" fmla="*/ 41275 w 91"/>
                <a:gd name="T67" fmla="*/ 8405 h 97"/>
                <a:gd name="T68" fmla="*/ 49213 w 91"/>
                <a:gd name="T69" fmla="*/ 5603 h 97"/>
                <a:gd name="T70" fmla="*/ 57150 w 91"/>
                <a:gd name="T71" fmla="*/ 4202 h 97"/>
                <a:gd name="T72" fmla="*/ 66675 w 91"/>
                <a:gd name="T73" fmla="*/ 4202 h 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1"/>
                <a:gd name="T112" fmla="*/ 0 h 97"/>
                <a:gd name="T113" fmla="*/ 91 w 91"/>
                <a:gd name="T114" fmla="*/ 97 h 9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1" h="97">
                  <a:moveTo>
                    <a:pt x="42" y="3"/>
                  </a:moveTo>
                  <a:lnTo>
                    <a:pt x="45" y="4"/>
                  </a:lnTo>
                  <a:lnTo>
                    <a:pt x="48" y="6"/>
                  </a:lnTo>
                  <a:lnTo>
                    <a:pt x="50" y="7"/>
                  </a:lnTo>
                  <a:lnTo>
                    <a:pt x="52" y="8"/>
                  </a:lnTo>
                  <a:lnTo>
                    <a:pt x="55" y="8"/>
                  </a:lnTo>
                  <a:lnTo>
                    <a:pt x="56" y="10"/>
                  </a:lnTo>
                  <a:lnTo>
                    <a:pt x="58" y="11"/>
                  </a:lnTo>
                  <a:lnTo>
                    <a:pt x="61" y="12"/>
                  </a:lnTo>
                  <a:lnTo>
                    <a:pt x="63" y="7"/>
                  </a:lnTo>
                  <a:lnTo>
                    <a:pt x="65" y="4"/>
                  </a:lnTo>
                  <a:lnTo>
                    <a:pt x="69" y="1"/>
                  </a:lnTo>
                  <a:lnTo>
                    <a:pt x="71" y="1"/>
                  </a:lnTo>
                  <a:lnTo>
                    <a:pt x="75" y="1"/>
                  </a:lnTo>
                  <a:lnTo>
                    <a:pt x="78" y="1"/>
                  </a:lnTo>
                  <a:lnTo>
                    <a:pt x="82" y="1"/>
                  </a:lnTo>
                  <a:lnTo>
                    <a:pt x="85" y="0"/>
                  </a:lnTo>
                  <a:lnTo>
                    <a:pt x="91" y="32"/>
                  </a:lnTo>
                  <a:lnTo>
                    <a:pt x="88" y="36"/>
                  </a:lnTo>
                  <a:lnTo>
                    <a:pt x="83" y="41"/>
                  </a:lnTo>
                  <a:lnTo>
                    <a:pt x="78" y="47"/>
                  </a:lnTo>
                  <a:lnTo>
                    <a:pt x="74" y="54"/>
                  </a:lnTo>
                  <a:lnTo>
                    <a:pt x="70" y="61"/>
                  </a:lnTo>
                  <a:lnTo>
                    <a:pt x="65" y="68"/>
                  </a:lnTo>
                  <a:lnTo>
                    <a:pt x="64" y="76"/>
                  </a:lnTo>
                  <a:lnTo>
                    <a:pt x="63" y="83"/>
                  </a:lnTo>
                  <a:lnTo>
                    <a:pt x="61" y="84"/>
                  </a:lnTo>
                  <a:lnTo>
                    <a:pt x="57" y="86"/>
                  </a:lnTo>
                  <a:lnTo>
                    <a:pt x="56" y="87"/>
                  </a:lnTo>
                  <a:lnTo>
                    <a:pt x="53" y="90"/>
                  </a:lnTo>
                  <a:lnTo>
                    <a:pt x="51" y="93"/>
                  </a:lnTo>
                  <a:lnTo>
                    <a:pt x="49" y="94"/>
                  </a:lnTo>
                  <a:lnTo>
                    <a:pt x="45" y="97"/>
                  </a:lnTo>
                  <a:lnTo>
                    <a:pt x="42" y="97"/>
                  </a:lnTo>
                  <a:lnTo>
                    <a:pt x="37" y="97"/>
                  </a:lnTo>
                  <a:lnTo>
                    <a:pt x="32" y="95"/>
                  </a:lnTo>
                  <a:lnTo>
                    <a:pt x="27" y="94"/>
                  </a:lnTo>
                  <a:lnTo>
                    <a:pt x="22" y="91"/>
                  </a:lnTo>
                  <a:lnTo>
                    <a:pt x="18" y="90"/>
                  </a:lnTo>
                  <a:lnTo>
                    <a:pt x="16" y="87"/>
                  </a:lnTo>
                  <a:lnTo>
                    <a:pt x="13" y="83"/>
                  </a:lnTo>
                  <a:lnTo>
                    <a:pt x="13" y="80"/>
                  </a:lnTo>
                  <a:lnTo>
                    <a:pt x="12" y="80"/>
                  </a:lnTo>
                  <a:lnTo>
                    <a:pt x="12" y="79"/>
                  </a:lnTo>
                  <a:lnTo>
                    <a:pt x="13" y="77"/>
                  </a:lnTo>
                  <a:lnTo>
                    <a:pt x="13" y="76"/>
                  </a:lnTo>
                  <a:lnTo>
                    <a:pt x="13" y="74"/>
                  </a:lnTo>
                  <a:lnTo>
                    <a:pt x="14" y="72"/>
                  </a:lnTo>
                  <a:lnTo>
                    <a:pt x="14" y="71"/>
                  </a:lnTo>
                  <a:lnTo>
                    <a:pt x="16" y="69"/>
                  </a:lnTo>
                  <a:lnTo>
                    <a:pt x="14" y="62"/>
                  </a:lnTo>
                  <a:lnTo>
                    <a:pt x="13" y="55"/>
                  </a:lnTo>
                  <a:lnTo>
                    <a:pt x="11" y="50"/>
                  </a:lnTo>
                  <a:lnTo>
                    <a:pt x="7" y="46"/>
                  </a:lnTo>
                  <a:lnTo>
                    <a:pt x="5" y="40"/>
                  </a:lnTo>
                  <a:lnTo>
                    <a:pt x="3" y="34"/>
                  </a:lnTo>
                  <a:lnTo>
                    <a:pt x="1" y="29"/>
                  </a:lnTo>
                  <a:lnTo>
                    <a:pt x="0" y="21"/>
                  </a:lnTo>
                  <a:lnTo>
                    <a:pt x="1" y="17"/>
                  </a:lnTo>
                  <a:lnTo>
                    <a:pt x="3" y="12"/>
                  </a:lnTo>
                  <a:lnTo>
                    <a:pt x="5" y="10"/>
                  </a:lnTo>
                  <a:lnTo>
                    <a:pt x="8" y="8"/>
                  </a:lnTo>
                  <a:lnTo>
                    <a:pt x="12" y="7"/>
                  </a:lnTo>
                  <a:lnTo>
                    <a:pt x="16" y="6"/>
                  </a:lnTo>
                  <a:lnTo>
                    <a:pt x="19" y="6"/>
                  </a:lnTo>
                  <a:lnTo>
                    <a:pt x="22" y="6"/>
                  </a:lnTo>
                  <a:lnTo>
                    <a:pt x="24" y="6"/>
                  </a:lnTo>
                  <a:lnTo>
                    <a:pt x="26" y="6"/>
                  </a:lnTo>
                  <a:lnTo>
                    <a:pt x="29" y="4"/>
                  </a:lnTo>
                  <a:lnTo>
                    <a:pt x="31" y="4"/>
                  </a:lnTo>
                  <a:lnTo>
                    <a:pt x="33" y="4"/>
                  </a:lnTo>
                  <a:lnTo>
                    <a:pt x="36" y="3"/>
                  </a:lnTo>
                  <a:lnTo>
                    <a:pt x="38" y="3"/>
                  </a:lnTo>
                  <a:lnTo>
                    <a:pt x="42"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6" name="Freeform 52">
              <a:extLst>
                <a:ext uri="{FF2B5EF4-FFF2-40B4-BE49-F238E27FC236}">
                  <a16:creationId xmlns:a16="http://schemas.microsoft.com/office/drawing/2014/main" id="{EADE6CE9-D954-08B3-0E1F-DE252466D987}"/>
                </a:ext>
              </a:extLst>
            </p:cNvPr>
            <p:cNvSpPr>
              <a:spLocks/>
            </p:cNvSpPr>
            <p:nvPr/>
          </p:nvSpPr>
          <p:spPr bwMode="gray">
            <a:xfrm>
              <a:off x="10594057" y="5780387"/>
              <a:ext cx="32141" cy="29715"/>
            </a:xfrm>
            <a:custGeom>
              <a:avLst/>
              <a:gdLst>
                <a:gd name="T0" fmla="*/ 0 w 18"/>
                <a:gd name="T1" fmla="*/ 23814 h 17"/>
                <a:gd name="T2" fmla="*/ 0 w 18"/>
                <a:gd name="T3" fmla="*/ 19612 h 17"/>
                <a:gd name="T4" fmla="*/ 3175 w 18"/>
                <a:gd name="T5" fmla="*/ 15409 h 17"/>
                <a:gd name="T6" fmla="*/ 4762 w 18"/>
                <a:gd name="T7" fmla="*/ 12607 h 17"/>
                <a:gd name="T8" fmla="*/ 11112 w 18"/>
                <a:gd name="T9" fmla="*/ 8405 h 17"/>
                <a:gd name="T10" fmla="*/ 14288 w 18"/>
                <a:gd name="T11" fmla="*/ 7004 h 17"/>
                <a:gd name="T12" fmla="*/ 22225 w 18"/>
                <a:gd name="T13" fmla="*/ 4202 h 17"/>
                <a:gd name="T14" fmla="*/ 25400 w 18"/>
                <a:gd name="T15" fmla="*/ 1401 h 17"/>
                <a:gd name="T16" fmla="*/ 28575 w 18"/>
                <a:gd name="T17" fmla="*/ 0 h 17"/>
                <a:gd name="T18" fmla="*/ 28575 w 18"/>
                <a:gd name="T19" fmla="*/ 12607 h 17"/>
                <a:gd name="T20" fmla="*/ 23812 w 18"/>
                <a:gd name="T21" fmla="*/ 15409 h 17"/>
                <a:gd name="T22" fmla="*/ 17462 w 18"/>
                <a:gd name="T23" fmla="*/ 16810 h 17"/>
                <a:gd name="T24" fmla="*/ 14288 w 18"/>
                <a:gd name="T25" fmla="*/ 19612 h 17"/>
                <a:gd name="T26" fmla="*/ 12700 w 18"/>
                <a:gd name="T27" fmla="*/ 22413 h 17"/>
                <a:gd name="T28" fmla="*/ 11112 w 18"/>
                <a:gd name="T29" fmla="*/ 22413 h 17"/>
                <a:gd name="T30" fmla="*/ 7937 w 18"/>
                <a:gd name="T31" fmla="*/ 23814 h 17"/>
                <a:gd name="T32" fmla="*/ 3175 w 18"/>
                <a:gd name="T33" fmla="*/ 23814 h 17"/>
                <a:gd name="T34" fmla="*/ 0 w 18"/>
                <a:gd name="T35" fmla="*/ 23814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7"/>
                <a:gd name="T56" fmla="*/ 18 w 18"/>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7">
                  <a:moveTo>
                    <a:pt x="0" y="17"/>
                  </a:moveTo>
                  <a:lnTo>
                    <a:pt x="0" y="14"/>
                  </a:lnTo>
                  <a:lnTo>
                    <a:pt x="2" y="11"/>
                  </a:lnTo>
                  <a:lnTo>
                    <a:pt x="3" y="9"/>
                  </a:lnTo>
                  <a:lnTo>
                    <a:pt x="7" y="6"/>
                  </a:lnTo>
                  <a:lnTo>
                    <a:pt x="9" y="5"/>
                  </a:lnTo>
                  <a:lnTo>
                    <a:pt x="14" y="3"/>
                  </a:lnTo>
                  <a:lnTo>
                    <a:pt x="16" y="1"/>
                  </a:lnTo>
                  <a:lnTo>
                    <a:pt x="18" y="0"/>
                  </a:lnTo>
                  <a:lnTo>
                    <a:pt x="18" y="9"/>
                  </a:lnTo>
                  <a:lnTo>
                    <a:pt x="15" y="11"/>
                  </a:lnTo>
                  <a:lnTo>
                    <a:pt x="11" y="12"/>
                  </a:lnTo>
                  <a:lnTo>
                    <a:pt x="9" y="14"/>
                  </a:lnTo>
                  <a:lnTo>
                    <a:pt x="8" y="16"/>
                  </a:lnTo>
                  <a:lnTo>
                    <a:pt x="7" y="16"/>
                  </a:lnTo>
                  <a:lnTo>
                    <a:pt x="5" y="17"/>
                  </a:lnTo>
                  <a:lnTo>
                    <a:pt x="2" y="17"/>
                  </a:lnTo>
                  <a:lnTo>
                    <a:pt x="0"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7" name="Freeform 53">
              <a:extLst>
                <a:ext uri="{FF2B5EF4-FFF2-40B4-BE49-F238E27FC236}">
                  <a16:creationId xmlns:a16="http://schemas.microsoft.com/office/drawing/2014/main" id="{56CE5E1A-F649-F126-CCEB-4EB2BAF12652}"/>
                </a:ext>
              </a:extLst>
            </p:cNvPr>
            <p:cNvSpPr>
              <a:spLocks/>
            </p:cNvSpPr>
            <p:nvPr/>
          </p:nvSpPr>
          <p:spPr bwMode="gray">
            <a:xfrm>
              <a:off x="10604104" y="5534748"/>
              <a:ext cx="359574" cy="249600"/>
            </a:xfrm>
            <a:custGeom>
              <a:avLst/>
              <a:gdLst>
                <a:gd name="T0" fmla="*/ 3175 w 193"/>
                <a:gd name="T1" fmla="*/ 163896 h 142"/>
                <a:gd name="T2" fmla="*/ 19050 w 193"/>
                <a:gd name="T3" fmla="*/ 161094 h 142"/>
                <a:gd name="T4" fmla="*/ 26988 w 193"/>
                <a:gd name="T5" fmla="*/ 158292 h 142"/>
                <a:gd name="T6" fmla="*/ 33338 w 193"/>
                <a:gd name="T7" fmla="*/ 149887 h 142"/>
                <a:gd name="T8" fmla="*/ 39688 w 193"/>
                <a:gd name="T9" fmla="*/ 138681 h 142"/>
                <a:gd name="T10" fmla="*/ 44450 w 193"/>
                <a:gd name="T11" fmla="*/ 140082 h 142"/>
                <a:gd name="T12" fmla="*/ 50800 w 193"/>
                <a:gd name="T13" fmla="*/ 140082 h 142"/>
                <a:gd name="T14" fmla="*/ 55563 w 193"/>
                <a:gd name="T15" fmla="*/ 140082 h 142"/>
                <a:gd name="T16" fmla="*/ 60325 w 193"/>
                <a:gd name="T17" fmla="*/ 138681 h 142"/>
                <a:gd name="T18" fmla="*/ 69850 w 193"/>
                <a:gd name="T19" fmla="*/ 133078 h 142"/>
                <a:gd name="T20" fmla="*/ 77788 w 193"/>
                <a:gd name="T21" fmla="*/ 124673 h 142"/>
                <a:gd name="T22" fmla="*/ 84138 w 193"/>
                <a:gd name="T23" fmla="*/ 114867 h 142"/>
                <a:gd name="T24" fmla="*/ 90488 w 193"/>
                <a:gd name="T25" fmla="*/ 109264 h 142"/>
                <a:gd name="T26" fmla="*/ 114300 w 193"/>
                <a:gd name="T27" fmla="*/ 102260 h 142"/>
                <a:gd name="T28" fmla="*/ 136525 w 193"/>
                <a:gd name="T29" fmla="*/ 93855 h 142"/>
                <a:gd name="T30" fmla="*/ 160338 w 193"/>
                <a:gd name="T31" fmla="*/ 84049 h 142"/>
                <a:gd name="T32" fmla="*/ 180975 w 193"/>
                <a:gd name="T33" fmla="*/ 72842 h 142"/>
                <a:gd name="T34" fmla="*/ 184150 w 193"/>
                <a:gd name="T35" fmla="*/ 72842 h 142"/>
                <a:gd name="T36" fmla="*/ 187325 w 193"/>
                <a:gd name="T37" fmla="*/ 72842 h 142"/>
                <a:gd name="T38" fmla="*/ 195263 w 193"/>
                <a:gd name="T39" fmla="*/ 70041 h 142"/>
                <a:gd name="T40" fmla="*/ 209550 w 193"/>
                <a:gd name="T41" fmla="*/ 64438 h 142"/>
                <a:gd name="T42" fmla="*/ 222250 w 193"/>
                <a:gd name="T43" fmla="*/ 54632 h 142"/>
                <a:gd name="T44" fmla="*/ 233363 w 193"/>
                <a:gd name="T45" fmla="*/ 42024 h 142"/>
                <a:gd name="T46" fmla="*/ 244475 w 193"/>
                <a:gd name="T47" fmla="*/ 33620 h 142"/>
                <a:gd name="T48" fmla="*/ 257175 w 193"/>
                <a:gd name="T49" fmla="*/ 26616 h 142"/>
                <a:gd name="T50" fmla="*/ 268288 w 193"/>
                <a:gd name="T51" fmla="*/ 14008 h 142"/>
                <a:gd name="T52" fmla="*/ 282575 w 193"/>
                <a:gd name="T53" fmla="*/ 4202 h 142"/>
                <a:gd name="T54" fmla="*/ 292100 w 193"/>
                <a:gd name="T55" fmla="*/ 4202 h 142"/>
                <a:gd name="T56" fmla="*/ 295275 w 193"/>
                <a:gd name="T57" fmla="*/ 12607 h 142"/>
                <a:gd name="T58" fmla="*/ 298450 w 193"/>
                <a:gd name="T59" fmla="*/ 16810 h 142"/>
                <a:gd name="T60" fmla="*/ 304800 w 193"/>
                <a:gd name="T61" fmla="*/ 18211 h 142"/>
                <a:gd name="T62" fmla="*/ 303213 w 193"/>
                <a:gd name="T63" fmla="*/ 33620 h 142"/>
                <a:gd name="T64" fmla="*/ 284163 w 193"/>
                <a:gd name="T65" fmla="*/ 63037 h 142"/>
                <a:gd name="T66" fmla="*/ 260350 w 193"/>
                <a:gd name="T67" fmla="*/ 85450 h 142"/>
                <a:gd name="T68" fmla="*/ 233363 w 193"/>
                <a:gd name="T69" fmla="*/ 98057 h 142"/>
                <a:gd name="T70" fmla="*/ 215900 w 193"/>
                <a:gd name="T71" fmla="*/ 103660 h 142"/>
                <a:gd name="T72" fmla="*/ 212725 w 193"/>
                <a:gd name="T73" fmla="*/ 109264 h 142"/>
                <a:gd name="T74" fmla="*/ 209550 w 193"/>
                <a:gd name="T75" fmla="*/ 112065 h 142"/>
                <a:gd name="T76" fmla="*/ 201613 w 193"/>
                <a:gd name="T77" fmla="*/ 112065 h 142"/>
                <a:gd name="T78" fmla="*/ 192088 w 193"/>
                <a:gd name="T79" fmla="*/ 112065 h 142"/>
                <a:gd name="T80" fmla="*/ 182563 w 193"/>
                <a:gd name="T81" fmla="*/ 113466 h 142"/>
                <a:gd name="T82" fmla="*/ 173038 w 193"/>
                <a:gd name="T83" fmla="*/ 117669 h 142"/>
                <a:gd name="T84" fmla="*/ 166688 w 193"/>
                <a:gd name="T85" fmla="*/ 117669 h 142"/>
                <a:gd name="T86" fmla="*/ 157163 w 193"/>
                <a:gd name="T87" fmla="*/ 127474 h 142"/>
                <a:gd name="T88" fmla="*/ 133350 w 193"/>
                <a:gd name="T89" fmla="*/ 155491 h 142"/>
                <a:gd name="T90" fmla="*/ 100013 w 193"/>
                <a:gd name="T91" fmla="*/ 180705 h 142"/>
                <a:gd name="T92" fmla="*/ 60325 w 193"/>
                <a:gd name="T93" fmla="*/ 196114 h 142"/>
                <a:gd name="T94" fmla="*/ 36513 w 193"/>
                <a:gd name="T95" fmla="*/ 198916 h 142"/>
                <a:gd name="T96" fmla="*/ 30163 w 193"/>
                <a:gd name="T97" fmla="*/ 196114 h 142"/>
                <a:gd name="T98" fmla="*/ 25400 w 193"/>
                <a:gd name="T99" fmla="*/ 193313 h 142"/>
                <a:gd name="T100" fmla="*/ 20638 w 193"/>
                <a:gd name="T101" fmla="*/ 190511 h 142"/>
                <a:gd name="T102" fmla="*/ 0 w 193"/>
                <a:gd name="T103" fmla="*/ 180705 h 1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3"/>
                <a:gd name="T157" fmla="*/ 0 h 142"/>
                <a:gd name="T158" fmla="*/ 193 w 193"/>
                <a:gd name="T159" fmla="*/ 142 h 1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3" h="142">
                  <a:moveTo>
                    <a:pt x="0" y="129"/>
                  </a:moveTo>
                  <a:lnTo>
                    <a:pt x="2" y="117"/>
                  </a:lnTo>
                  <a:lnTo>
                    <a:pt x="7" y="117"/>
                  </a:lnTo>
                  <a:lnTo>
                    <a:pt x="12" y="115"/>
                  </a:lnTo>
                  <a:lnTo>
                    <a:pt x="15" y="114"/>
                  </a:lnTo>
                  <a:lnTo>
                    <a:pt x="17" y="113"/>
                  </a:lnTo>
                  <a:lnTo>
                    <a:pt x="20" y="110"/>
                  </a:lnTo>
                  <a:lnTo>
                    <a:pt x="21" y="107"/>
                  </a:lnTo>
                  <a:lnTo>
                    <a:pt x="23" y="102"/>
                  </a:lnTo>
                  <a:lnTo>
                    <a:pt x="25" y="99"/>
                  </a:lnTo>
                  <a:lnTo>
                    <a:pt x="27" y="99"/>
                  </a:lnTo>
                  <a:lnTo>
                    <a:pt x="28" y="100"/>
                  </a:lnTo>
                  <a:lnTo>
                    <a:pt x="29" y="100"/>
                  </a:lnTo>
                  <a:lnTo>
                    <a:pt x="32" y="100"/>
                  </a:lnTo>
                  <a:lnTo>
                    <a:pt x="33" y="100"/>
                  </a:lnTo>
                  <a:lnTo>
                    <a:pt x="35" y="100"/>
                  </a:lnTo>
                  <a:lnTo>
                    <a:pt x="37" y="99"/>
                  </a:lnTo>
                  <a:lnTo>
                    <a:pt x="38" y="99"/>
                  </a:lnTo>
                  <a:lnTo>
                    <a:pt x="41" y="98"/>
                  </a:lnTo>
                  <a:lnTo>
                    <a:pt x="44" y="95"/>
                  </a:lnTo>
                  <a:lnTo>
                    <a:pt x="46" y="92"/>
                  </a:lnTo>
                  <a:lnTo>
                    <a:pt x="49" y="89"/>
                  </a:lnTo>
                  <a:lnTo>
                    <a:pt x="51" y="85"/>
                  </a:lnTo>
                  <a:lnTo>
                    <a:pt x="53" y="82"/>
                  </a:lnTo>
                  <a:lnTo>
                    <a:pt x="54" y="81"/>
                  </a:lnTo>
                  <a:lnTo>
                    <a:pt x="57" y="78"/>
                  </a:lnTo>
                  <a:lnTo>
                    <a:pt x="64" y="75"/>
                  </a:lnTo>
                  <a:lnTo>
                    <a:pt x="72" y="73"/>
                  </a:lnTo>
                  <a:lnTo>
                    <a:pt x="79" y="70"/>
                  </a:lnTo>
                  <a:lnTo>
                    <a:pt x="86" y="67"/>
                  </a:lnTo>
                  <a:lnTo>
                    <a:pt x="93" y="64"/>
                  </a:lnTo>
                  <a:lnTo>
                    <a:pt x="101" y="60"/>
                  </a:lnTo>
                  <a:lnTo>
                    <a:pt x="108" y="56"/>
                  </a:lnTo>
                  <a:lnTo>
                    <a:pt x="114" y="52"/>
                  </a:lnTo>
                  <a:lnTo>
                    <a:pt x="115" y="52"/>
                  </a:lnTo>
                  <a:lnTo>
                    <a:pt x="116" y="52"/>
                  </a:lnTo>
                  <a:lnTo>
                    <a:pt x="117" y="52"/>
                  </a:lnTo>
                  <a:lnTo>
                    <a:pt x="118" y="52"/>
                  </a:lnTo>
                  <a:lnTo>
                    <a:pt x="120" y="52"/>
                  </a:lnTo>
                  <a:lnTo>
                    <a:pt x="123" y="50"/>
                  </a:lnTo>
                  <a:lnTo>
                    <a:pt x="127" y="49"/>
                  </a:lnTo>
                  <a:lnTo>
                    <a:pt x="132" y="46"/>
                  </a:lnTo>
                  <a:lnTo>
                    <a:pt x="135" y="43"/>
                  </a:lnTo>
                  <a:lnTo>
                    <a:pt x="140" y="39"/>
                  </a:lnTo>
                  <a:lnTo>
                    <a:pt x="143" y="34"/>
                  </a:lnTo>
                  <a:lnTo>
                    <a:pt x="147" y="30"/>
                  </a:lnTo>
                  <a:lnTo>
                    <a:pt x="149" y="26"/>
                  </a:lnTo>
                  <a:lnTo>
                    <a:pt x="154" y="24"/>
                  </a:lnTo>
                  <a:lnTo>
                    <a:pt x="159" y="21"/>
                  </a:lnTo>
                  <a:lnTo>
                    <a:pt x="162" y="19"/>
                  </a:lnTo>
                  <a:lnTo>
                    <a:pt x="166" y="14"/>
                  </a:lnTo>
                  <a:lnTo>
                    <a:pt x="169" y="10"/>
                  </a:lnTo>
                  <a:lnTo>
                    <a:pt x="173" y="6"/>
                  </a:lnTo>
                  <a:lnTo>
                    <a:pt x="178" y="3"/>
                  </a:lnTo>
                  <a:lnTo>
                    <a:pt x="183" y="0"/>
                  </a:lnTo>
                  <a:lnTo>
                    <a:pt x="184" y="3"/>
                  </a:lnTo>
                  <a:lnTo>
                    <a:pt x="185" y="6"/>
                  </a:lnTo>
                  <a:lnTo>
                    <a:pt x="186" y="9"/>
                  </a:lnTo>
                  <a:lnTo>
                    <a:pt x="187" y="10"/>
                  </a:lnTo>
                  <a:lnTo>
                    <a:pt x="188" y="12"/>
                  </a:lnTo>
                  <a:lnTo>
                    <a:pt x="190" y="12"/>
                  </a:lnTo>
                  <a:lnTo>
                    <a:pt x="192" y="13"/>
                  </a:lnTo>
                  <a:lnTo>
                    <a:pt x="193" y="13"/>
                  </a:lnTo>
                  <a:lnTo>
                    <a:pt x="191" y="24"/>
                  </a:lnTo>
                  <a:lnTo>
                    <a:pt x="185" y="34"/>
                  </a:lnTo>
                  <a:lnTo>
                    <a:pt x="179" y="45"/>
                  </a:lnTo>
                  <a:lnTo>
                    <a:pt x="172" y="54"/>
                  </a:lnTo>
                  <a:lnTo>
                    <a:pt x="164" y="61"/>
                  </a:lnTo>
                  <a:lnTo>
                    <a:pt x="155" y="67"/>
                  </a:lnTo>
                  <a:lnTo>
                    <a:pt x="147" y="70"/>
                  </a:lnTo>
                  <a:lnTo>
                    <a:pt x="138" y="71"/>
                  </a:lnTo>
                  <a:lnTo>
                    <a:pt x="136" y="74"/>
                  </a:lnTo>
                  <a:lnTo>
                    <a:pt x="135" y="77"/>
                  </a:lnTo>
                  <a:lnTo>
                    <a:pt x="134" y="78"/>
                  </a:lnTo>
                  <a:lnTo>
                    <a:pt x="133" y="78"/>
                  </a:lnTo>
                  <a:lnTo>
                    <a:pt x="132" y="80"/>
                  </a:lnTo>
                  <a:lnTo>
                    <a:pt x="129" y="80"/>
                  </a:lnTo>
                  <a:lnTo>
                    <a:pt x="127" y="80"/>
                  </a:lnTo>
                  <a:lnTo>
                    <a:pt x="124" y="78"/>
                  </a:lnTo>
                  <a:lnTo>
                    <a:pt x="121" y="80"/>
                  </a:lnTo>
                  <a:lnTo>
                    <a:pt x="118" y="81"/>
                  </a:lnTo>
                  <a:lnTo>
                    <a:pt x="115" y="81"/>
                  </a:lnTo>
                  <a:lnTo>
                    <a:pt x="113" y="82"/>
                  </a:lnTo>
                  <a:lnTo>
                    <a:pt x="109" y="84"/>
                  </a:lnTo>
                  <a:lnTo>
                    <a:pt x="107" y="84"/>
                  </a:lnTo>
                  <a:lnTo>
                    <a:pt x="105" y="84"/>
                  </a:lnTo>
                  <a:lnTo>
                    <a:pt x="103" y="81"/>
                  </a:lnTo>
                  <a:lnTo>
                    <a:pt x="99" y="91"/>
                  </a:lnTo>
                  <a:lnTo>
                    <a:pt x="92" y="100"/>
                  </a:lnTo>
                  <a:lnTo>
                    <a:pt x="84" y="111"/>
                  </a:lnTo>
                  <a:lnTo>
                    <a:pt x="73" y="121"/>
                  </a:lnTo>
                  <a:lnTo>
                    <a:pt x="63" y="129"/>
                  </a:lnTo>
                  <a:lnTo>
                    <a:pt x="51" y="136"/>
                  </a:lnTo>
                  <a:lnTo>
                    <a:pt x="38" y="140"/>
                  </a:lnTo>
                  <a:lnTo>
                    <a:pt x="27" y="142"/>
                  </a:lnTo>
                  <a:lnTo>
                    <a:pt x="23" y="142"/>
                  </a:lnTo>
                  <a:lnTo>
                    <a:pt x="20" y="142"/>
                  </a:lnTo>
                  <a:lnTo>
                    <a:pt x="19" y="140"/>
                  </a:lnTo>
                  <a:lnTo>
                    <a:pt x="17" y="139"/>
                  </a:lnTo>
                  <a:lnTo>
                    <a:pt x="16" y="138"/>
                  </a:lnTo>
                  <a:lnTo>
                    <a:pt x="15" y="138"/>
                  </a:lnTo>
                  <a:lnTo>
                    <a:pt x="13" y="136"/>
                  </a:lnTo>
                  <a:lnTo>
                    <a:pt x="10" y="135"/>
                  </a:lnTo>
                  <a:lnTo>
                    <a:pt x="0" y="12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8" name="Freeform 54">
              <a:extLst>
                <a:ext uri="{FF2B5EF4-FFF2-40B4-BE49-F238E27FC236}">
                  <a16:creationId xmlns:a16="http://schemas.microsoft.com/office/drawing/2014/main" id="{E22CAE84-84AC-30AD-94BC-7C3DA54E19F9}"/>
                </a:ext>
              </a:extLst>
            </p:cNvPr>
            <p:cNvSpPr>
              <a:spLocks/>
            </p:cNvSpPr>
            <p:nvPr/>
          </p:nvSpPr>
          <p:spPr bwMode="gray">
            <a:xfrm>
              <a:off x="10987782" y="5283168"/>
              <a:ext cx="204897" cy="295160"/>
            </a:xfrm>
            <a:custGeom>
              <a:avLst/>
              <a:gdLst>
                <a:gd name="T0" fmla="*/ 38100 w 110"/>
                <a:gd name="T1" fmla="*/ 151288 h 169"/>
                <a:gd name="T2" fmla="*/ 61913 w 110"/>
                <a:gd name="T3" fmla="*/ 133078 h 169"/>
                <a:gd name="T4" fmla="*/ 82550 w 110"/>
                <a:gd name="T5" fmla="*/ 112065 h 169"/>
                <a:gd name="T6" fmla="*/ 84138 w 110"/>
                <a:gd name="T7" fmla="*/ 100859 h 169"/>
                <a:gd name="T8" fmla="*/ 90487 w 110"/>
                <a:gd name="T9" fmla="*/ 81247 h 169"/>
                <a:gd name="T10" fmla="*/ 95250 w 110"/>
                <a:gd name="T11" fmla="*/ 68640 h 169"/>
                <a:gd name="T12" fmla="*/ 87313 w 110"/>
                <a:gd name="T13" fmla="*/ 40624 h 169"/>
                <a:gd name="T14" fmla="*/ 85725 w 110"/>
                <a:gd name="T15" fmla="*/ 7004 h 169"/>
                <a:gd name="T16" fmla="*/ 90487 w 110"/>
                <a:gd name="T17" fmla="*/ 0 h 169"/>
                <a:gd name="T18" fmla="*/ 95250 w 110"/>
                <a:gd name="T19" fmla="*/ 0 h 169"/>
                <a:gd name="T20" fmla="*/ 103188 w 110"/>
                <a:gd name="T21" fmla="*/ 12607 h 169"/>
                <a:gd name="T22" fmla="*/ 112713 w 110"/>
                <a:gd name="T23" fmla="*/ 26616 h 169"/>
                <a:gd name="T24" fmla="*/ 115888 w 110"/>
                <a:gd name="T25" fmla="*/ 46227 h 169"/>
                <a:gd name="T26" fmla="*/ 109538 w 110"/>
                <a:gd name="T27" fmla="*/ 56033 h 169"/>
                <a:gd name="T28" fmla="*/ 100012 w 110"/>
                <a:gd name="T29" fmla="*/ 68640 h 169"/>
                <a:gd name="T30" fmla="*/ 100012 w 110"/>
                <a:gd name="T31" fmla="*/ 82648 h 169"/>
                <a:gd name="T32" fmla="*/ 103188 w 110"/>
                <a:gd name="T33" fmla="*/ 86851 h 169"/>
                <a:gd name="T34" fmla="*/ 112713 w 110"/>
                <a:gd name="T35" fmla="*/ 88251 h 169"/>
                <a:gd name="T36" fmla="*/ 114300 w 110"/>
                <a:gd name="T37" fmla="*/ 82648 h 169"/>
                <a:gd name="T38" fmla="*/ 112713 w 110"/>
                <a:gd name="T39" fmla="*/ 75644 h 169"/>
                <a:gd name="T40" fmla="*/ 120650 w 110"/>
                <a:gd name="T41" fmla="*/ 88251 h 169"/>
                <a:gd name="T42" fmla="*/ 131763 w 110"/>
                <a:gd name="T43" fmla="*/ 107863 h 169"/>
                <a:gd name="T44" fmla="*/ 144463 w 110"/>
                <a:gd name="T45" fmla="*/ 120470 h 169"/>
                <a:gd name="T46" fmla="*/ 153988 w 110"/>
                <a:gd name="T47" fmla="*/ 113466 h 169"/>
                <a:gd name="T48" fmla="*/ 168275 w 110"/>
                <a:gd name="T49" fmla="*/ 106462 h 169"/>
                <a:gd name="T50" fmla="*/ 173038 w 110"/>
                <a:gd name="T51" fmla="*/ 120470 h 169"/>
                <a:gd name="T52" fmla="*/ 153988 w 110"/>
                <a:gd name="T53" fmla="*/ 142883 h 169"/>
                <a:gd name="T54" fmla="*/ 120650 w 110"/>
                <a:gd name="T55" fmla="*/ 156891 h 169"/>
                <a:gd name="T56" fmla="*/ 96837 w 110"/>
                <a:gd name="T57" fmla="*/ 165296 h 169"/>
                <a:gd name="T58" fmla="*/ 92075 w 110"/>
                <a:gd name="T59" fmla="*/ 175102 h 169"/>
                <a:gd name="T60" fmla="*/ 90487 w 110"/>
                <a:gd name="T61" fmla="*/ 187709 h 169"/>
                <a:gd name="T62" fmla="*/ 66675 w 110"/>
                <a:gd name="T63" fmla="*/ 208722 h 169"/>
                <a:gd name="T64" fmla="*/ 30163 w 110"/>
                <a:gd name="T65" fmla="*/ 231135 h 169"/>
                <a:gd name="T66" fmla="*/ 6350 w 110"/>
                <a:gd name="T67" fmla="*/ 236738 h 169"/>
                <a:gd name="T68" fmla="*/ 1588 w 110"/>
                <a:gd name="T69" fmla="*/ 232536 h 169"/>
                <a:gd name="T70" fmla="*/ 0 w 110"/>
                <a:gd name="T71" fmla="*/ 224131 h 169"/>
                <a:gd name="T72" fmla="*/ 3175 w 110"/>
                <a:gd name="T73" fmla="*/ 212924 h 169"/>
                <a:gd name="T74" fmla="*/ 20638 w 110"/>
                <a:gd name="T75" fmla="*/ 204519 h 169"/>
                <a:gd name="T76" fmla="*/ 33338 w 110"/>
                <a:gd name="T77" fmla="*/ 201718 h 169"/>
                <a:gd name="T78" fmla="*/ 33338 w 110"/>
                <a:gd name="T79" fmla="*/ 196114 h 169"/>
                <a:gd name="T80" fmla="*/ 33338 w 110"/>
                <a:gd name="T81" fmla="*/ 186309 h 169"/>
                <a:gd name="T82" fmla="*/ 28575 w 110"/>
                <a:gd name="T83" fmla="*/ 175102 h 169"/>
                <a:gd name="T84" fmla="*/ 14288 w 110"/>
                <a:gd name="T85" fmla="*/ 172300 h 1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169"/>
                <a:gd name="T131" fmla="*/ 110 w 110"/>
                <a:gd name="T132" fmla="*/ 169 h 1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169">
                  <a:moveTo>
                    <a:pt x="13" y="115"/>
                  </a:moveTo>
                  <a:lnTo>
                    <a:pt x="19" y="112"/>
                  </a:lnTo>
                  <a:lnTo>
                    <a:pt x="24" y="108"/>
                  </a:lnTo>
                  <a:lnTo>
                    <a:pt x="29" y="104"/>
                  </a:lnTo>
                  <a:lnTo>
                    <a:pt x="34" y="100"/>
                  </a:lnTo>
                  <a:lnTo>
                    <a:pt x="39" y="95"/>
                  </a:lnTo>
                  <a:lnTo>
                    <a:pt x="42" y="90"/>
                  </a:lnTo>
                  <a:lnTo>
                    <a:pt x="47" y="86"/>
                  </a:lnTo>
                  <a:lnTo>
                    <a:pt x="52" y="80"/>
                  </a:lnTo>
                  <a:lnTo>
                    <a:pt x="52" y="79"/>
                  </a:lnTo>
                  <a:lnTo>
                    <a:pt x="52" y="76"/>
                  </a:lnTo>
                  <a:lnTo>
                    <a:pt x="53" y="72"/>
                  </a:lnTo>
                  <a:lnTo>
                    <a:pt x="53" y="67"/>
                  </a:lnTo>
                  <a:lnTo>
                    <a:pt x="54" y="62"/>
                  </a:lnTo>
                  <a:lnTo>
                    <a:pt x="57" y="58"/>
                  </a:lnTo>
                  <a:lnTo>
                    <a:pt x="59" y="55"/>
                  </a:lnTo>
                  <a:lnTo>
                    <a:pt x="63" y="52"/>
                  </a:lnTo>
                  <a:lnTo>
                    <a:pt x="60" y="49"/>
                  </a:lnTo>
                  <a:lnTo>
                    <a:pt x="58" y="44"/>
                  </a:lnTo>
                  <a:lnTo>
                    <a:pt x="57" y="36"/>
                  </a:lnTo>
                  <a:lnTo>
                    <a:pt x="55" y="29"/>
                  </a:lnTo>
                  <a:lnTo>
                    <a:pt x="54" y="20"/>
                  </a:lnTo>
                  <a:lnTo>
                    <a:pt x="54" y="12"/>
                  </a:lnTo>
                  <a:lnTo>
                    <a:pt x="54" y="5"/>
                  </a:lnTo>
                  <a:lnTo>
                    <a:pt x="54" y="0"/>
                  </a:lnTo>
                  <a:lnTo>
                    <a:pt x="55" y="0"/>
                  </a:lnTo>
                  <a:lnTo>
                    <a:pt x="57" y="0"/>
                  </a:lnTo>
                  <a:lnTo>
                    <a:pt x="58" y="0"/>
                  </a:lnTo>
                  <a:lnTo>
                    <a:pt x="59" y="0"/>
                  </a:lnTo>
                  <a:lnTo>
                    <a:pt x="60" y="0"/>
                  </a:lnTo>
                  <a:lnTo>
                    <a:pt x="61" y="2"/>
                  </a:lnTo>
                  <a:lnTo>
                    <a:pt x="63" y="7"/>
                  </a:lnTo>
                  <a:lnTo>
                    <a:pt x="65" y="9"/>
                  </a:lnTo>
                  <a:lnTo>
                    <a:pt x="67" y="12"/>
                  </a:lnTo>
                  <a:lnTo>
                    <a:pt x="70" y="16"/>
                  </a:lnTo>
                  <a:lnTo>
                    <a:pt x="71" y="19"/>
                  </a:lnTo>
                  <a:lnTo>
                    <a:pt x="73" y="25"/>
                  </a:lnTo>
                  <a:lnTo>
                    <a:pt x="73" y="29"/>
                  </a:lnTo>
                  <a:lnTo>
                    <a:pt x="73" y="33"/>
                  </a:lnTo>
                  <a:lnTo>
                    <a:pt x="72" y="36"/>
                  </a:lnTo>
                  <a:lnTo>
                    <a:pt x="70" y="39"/>
                  </a:lnTo>
                  <a:lnTo>
                    <a:pt x="69" y="40"/>
                  </a:lnTo>
                  <a:lnTo>
                    <a:pt x="66" y="44"/>
                  </a:lnTo>
                  <a:lnTo>
                    <a:pt x="64" y="47"/>
                  </a:lnTo>
                  <a:lnTo>
                    <a:pt x="63" y="49"/>
                  </a:lnTo>
                  <a:lnTo>
                    <a:pt x="63" y="52"/>
                  </a:lnTo>
                  <a:lnTo>
                    <a:pt x="63" y="56"/>
                  </a:lnTo>
                  <a:lnTo>
                    <a:pt x="63" y="59"/>
                  </a:lnTo>
                  <a:lnTo>
                    <a:pt x="63" y="61"/>
                  </a:lnTo>
                  <a:lnTo>
                    <a:pt x="64" y="62"/>
                  </a:lnTo>
                  <a:lnTo>
                    <a:pt x="65" y="62"/>
                  </a:lnTo>
                  <a:lnTo>
                    <a:pt x="66" y="63"/>
                  </a:lnTo>
                  <a:lnTo>
                    <a:pt x="69" y="63"/>
                  </a:lnTo>
                  <a:lnTo>
                    <a:pt x="71" y="63"/>
                  </a:lnTo>
                  <a:lnTo>
                    <a:pt x="72" y="62"/>
                  </a:lnTo>
                  <a:lnTo>
                    <a:pt x="72" y="61"/>
                  </a:lnTo>
                  <a:lnTo>
                    <a:pt x="72" y="59"/>
                  </a:lnTo>
                  <a:lnTo>
                    <a:pt x="72" y="58"/>
                  </a:lnTo>
                  <a:lnTo>
                    <a:pt x="71" y="55"/>
                  </a:lnTo>
                  <a:lnTo>
                    <a:pt x="71" y="54"/>
                  </a:lnTo>
                  <a:lnTo>
                    <a:pt x="71" y="52"/>
                  </a:lnTo>
                  <a:lnTo>
                    <a:pt x="73" y="58"/>
                  </a:lnTo>
                  <a:lnTo>
                    <a:pt x="76" y="63"/>
                  </a:lnTo>
                  <a:lnTo>
                    <a:pt x="77" y="69"/>
                  </a:lnTo>
                  <a:lnTo>
                    <a:pt x="79" y="73"/>
                  </a:lnTo>
                  <a:lnTo>
                    <a:pt x="83" y="77"/>
                  </a:lnTo>
                  <a:lnTo>
                    <a:pt x="85" y="81"/>
                  </a:lnTo>
                  <a:lnTo>
                    <a:pt x="87" y="84"/>
                  </a:lnTo>
                  <a:lnTo>
                    <a:pt x="91" y="86"/>
                  </a:lnTo>
                  <a:lnTo>
                    <a:pt x="92" y="84"/>
                  </a:lnTo>
                  <a:lnTo>
                    <a:pt x="95" y="83"/>
                  </a:lnTo>
                  <a:lnTo>
                    <a:pt x="97" y="81"/>
                  </a:lnTo>
                  <a:lnTo>
                    <a:pt x="101" y="80"/>
                  </a:lnTo>
                  <a:lnTo>
                    <a:pt x="103" y="77"/>
                  </a:lnTo>
                  <a:lnTo>
                    <a:pt x="106" y="76"/>
                  </a:lnTo>
                  <a:lnTo>
                    <a:pt x="109" y="76"/>
                  </a:lnTo>
                  <a:lnTo>
                    <a:pt x="110" y="76"/>
                  </a:lnTo>
                  <a:lnTo>
                    <a:pt x="109" y="86"/>
                  </a:lnTo>
                  <a:lnTo>
                    <a:pt x="105" y="93"/>
                  </a:lnTo>
                  <a:lnTo>
                    <a:pt x="102" y="98"/>
                  </a:lnTo>
                  <a:lnTo>
                    <a:pt x="97" y="102"/>
                  </a:lnTo>
                  <a:lnTo>
                    <a:pt x="91" y="106"/>
                  </a:lnTo>
                  <a:lnTo>
                    <a:pt x="85" y="109"/>
                  </a:lnTo>
                  <a:lnTo>
                    <a:pt x="76" y="112"/>
                  </a:lnTo>
                  <a:lnTo>
                    <a:pt x="67" y="115"/>
                  </a:lnTo>
                  <a:lnTo>
                    <a:pt x="64" y="116"/>
                  </a:lnTo>
                  <a:lnTo>
                    <a:pt x="61" y="118"/>
                  </a:lnTo>
                  <a:lnTo>
                    <a:pt x="60" y="120"/>
                  </a:lnTo>
                  <a:lnTo>
                    <a:pt x="59" y="122"/>
                  </a:lnTo>
                  <a:lnTo>
                    <a:pt x="58" y="125"/>
                  </a:lnTo>
                  <a:lnTo>
                    <a:pt x="58" y="128"/>
                  </a:lnTo>
                  <a:lnTo>
                    <a:pt x="57" y="131"/>
                  </a:lnTo>
                  <a:lnTo>
                    <a:pt x="57" y="134"/>
                  </a:lnTo>
                  <a:lnTo>
                    <a:pt x="53" y="138"/>
                  </a:lnTo>
                  <a:lnTo>
                    <a:pt x="48" y="144"/>
                  </a:lnTo>
                  <a:lnTo>
                    <a:pt x="42" y="149"/>
                  </a:lnTo>
                  <a:lnTo>
                    <a:pt x="35" y="155"/>
                  </a:lnTo>
                  <a:lnTo>
                    <a:pt x="26" y="160"/>
                  </a:lnTo>
                  <a:lnTo>
                    <a:pt x="19" y="165"/>
                  </a:lnTo>
                  <a:lnTo>
                    <a:pt x="12" y="167"/>
                  </a:lnTo>
                  <a:lnTo>
                    <a:pt x="6" y="169"/>
                  </a:lnTo>
                  <a:lnTo>
                    <a:pt x="4" y="169"/>
                  </a:lnTo>
                  <a:lnTo>
                    <a:pt x="3" y="167"/>
                  </a:lnTo>
                  <a:lnTo>
                    <a:pt x="2" y="167"/>
                  </a:lnTo>
                  <a:lnTo>
                    <a:pt x="1" y="166"/>
                  </a:lnTo>
                  <a:lnTo>
                    <a:pt x="1" y="165"/>
                  </a:lnTo>
                  <a:lnTo>
                    <a:pt x="0" y="162"/>
                  </a:lnTo>
                  <a:lnTo>
                    <a:pt x="0" y="160"/>
                  </a:lnTo>
                  <a:lnTo>
                    <a:pt x="0" y="159"/>
                  </a:lnTo>
                  <a:lnTo>
                    <a:pt x="1" y="155"/>
                  </a:lnTo>
                  <a:lnTo>
                    <a:pt x="2" y="152"/>
                  </a:lnTo>
                  <a:lnTo>
                    <a:pt x="6" y="151"/>
                  </a:lnTo>
                  <a:lnTo>
                    <a:pt x="9" y="148"/>
                  </a:lnTo>
                  <a:lnTo>
                    <a:pt x="13" y="146"/>
                  </a:lnTo>
                  <a:lnTo>
                    <a:pt x="16" y="145"/>
                  </a:lnTo>
                  <a:lnTo>
                    <a:pt x="19" y="145"/>
                  </a:lnTo>
                  <a:lnTo>
                    <a:pt x="21" y="144"/>
                  </a:lnTo>
                  <a:lnTo>
                    <a:pt x="21" y="142"/>
                  </a:lnTo>
                  <a:lnTo>
                    <a:pt x="21" y="141"/>
                  </a:lnTo>
                  <a:lnTo>
                    <a:pt x="21" y="140"/>
                  </a:lnTo>
                  <a:lnTo>
                    <a:pt x="21" y="138"/>
                  </a:lnTo>
                  <a:lnTo>
                    <a:pt x="21" y="137"/>
                  </a:lnTo>
                  <a:lnTo>
                    <a:pt x="21" y="133"/>
                  </a:lnTo>
                  <a:lnTo>
                    <a:pt x="20" y="128"/>
                  </a:lnTo>
                  <a:lnTo>
                    <a:pt x="19" y="126"/>
                  </a:lnTo>
                  <a:lnTo>
                    <a:pt x="18" y="125"/>
                  </a:lnTo>
                  <a:lnTo>
                    <a:pt x="15" y="123"/>
                  </a:lnTo>
                  <a:lnTo>
                    <a:pt x="13" y="123"/>
                  </a:lnTo>
                  <a:lnTo>
                    <a:pt x="9" y="123"/>
                  </a:lnTo>
                  <a:lnTo>
                    <a:pt x="6" y="123"/>
                  </a:lnTo>
                  <a:lnTo>
                    <a:pt x="13" y="1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9" name="Freeform 56">
              <a:extLst>
                <a:ext uri="{FF2B5EF4-FFF2-40B4-BE49-F238E27FC236}">
                  <a16:creationId xmlns:a16="http://schemas.microsoft.com/office/drawing/2014/main" id="{05AA6509-13BF-C4B2-E90C-AB64C47232DF}"/>
                </a:ext>
              </a:extLst>
            </p:cNvPr>
            <p:cNvSpPr>
              <a:spLocks/>
            </p:cNvSpPr>
            <p:nvPr/>
          </p:nvSpPr>
          <p:spPr bwMode="gray">
            <a:xfrm>
              <a:off x="10630216" y="4225341"/>
              <a:ext cx="44195" cy="55467"/>
            </a:xfrm>
            <a:custGeom>
              <a:avLst/>
              <a:gdLst>
                <a:gd name="T0" fmla="*/ 0 w 23"/>
                <a:gd name="T1" fmla="*/ 0 h 31"/>
                <a:gd name="T2" fmla="*/ 1588 w 23"/>
                <a:gd name="T3" fmla="*/ 7004 h 31"/>
                <a:gd name="T4" fmla="*/ 1588 w 23"/>
                <a:gd name="T5" fmla="*/ 16810 h 31"/>
                <a:gd name="T6" fmla="*/ 3175 w 23"/>
                <a:gd name="T7" fmla="*/ 22413 h 31"/>
                <a:gd name="T8" fmla="*/ 7938 w 23"/>
                <a:gd name="T9" fmla="*/ 28016 h 31"/>
                <a:gd name="T10" fmla="*/ 11113 w 23"/>
                <a:gd name="T11" fmla="*/ 33619 h 31"/>
                <a:gd name="T12" fmla="*/ 14288 w 23"/>
                <a:gd name="T13" fmla="*/ 37822 h 31"/>
                <a:gd name="T14" fmla="*/ 15875 w 23"/>
                <a:gd name="T15" fmla="*/ 39223 h 31"/>
                <a:gd name="T16" fmla="*/ 19050 w 23"/>
                <a:gd name="T17" fmla="*/ 43425 h 31"/>
                <a:gd name="T18" fmla="*/ 22225 w 23"/>
                <a:gd name="T19" fmla="*/ 39223 h 31"/>
                <a:gd name="T20" fmla="*/ 23813 w 23"/>
                <a:gd name="T21" fmla="*/ 37822 h 31"/>
                <a:gd name="T22" fmla="*/ 30163 w 23"/>
                <a:gd name="T23" fmla="*/ 33619 h 31"/>
                <a:gd name="T24" fmla="*/ 31750 w 23"/>
                <a:gd name="T25" fmla="*/ 30818 h 31"/>
                <a:gd name="T26" fmla="*/ 34925 w 23"/>
                <a:gd name="T27" fmla="*/ 26615 h 31"/>
                <a:gd name="T28" fmla="*/ 36513 w 23"/>
                <a:gd name="T29" fmla="*/ 25215 h 31"/>
                <a:gd name="T30" fmla="*/ 36513 w 23"/>
                <a:gd name="T31" fmla="*/ 21012 h 31"/>
                <a:gd name="T32" fmla="*/ 36513 w 23"/>
                <a:gd name="T33" fmla="*/ 18210 h 31"/>
                <a:gd name="T34" fmla="*/ 36513 w 23"/>
                <a:gd name="T35" fmla="*/ 15409 h 31"/>
                <a:gd name="T36" fmla="*/ 36513 w 23"/>
                <a:gd name="T37" fmla="*/ 12607 h 31"/>
                <a:gd name="T38" fmla="*/ 36513 w 23"/>
                <a:gd name="T39" fmla="*/ 9806 h 31"/>
                <a:gd name="T40" fmla="*/ 36513 w 23"/>
                <a:gd name="T41" fmla="*/ 5603 h 31"/>
                <a:gd name="T42" fmla="*/ 36513 w 23"/>
                <a:gd name="T43" fmla="*/ 4202 h 31"/>
                <a:gd name="T44" fmla="*/ 36513 w 23"/>
                <a:gd name="T45" fmla="*/ 1401 h 31"/>
                <a:gd name="T46" fmla="*/ 36513 w 23"/>
                <a:gd name="T47" fmla="*/ 0 h 31"/>
                <a:gd name="T48" fmla="*/ 33338 w 23"/>
                <a:gd name="T49" fmla="*/ 0 h 31"/>
                <a:gd name="T50" fmla="*/ 30163 w 23"/>
                <a:gd name="T51" fmla="*/ 0 h 31"/>
                <a:gd name="T52" fmla="*/ 22225 w 23"/>
                <a:gd name="T53" fmla="*/ 0 h 31"/>
                <a:gd name="T54" fmla="*/ 19050 w 23"/>
                <a:gd name="T55" fmla="*/ 0 h 31"/>
                <a:gd name="T56" fmla="*/ 14288 w 23"/>
                <a:gd name="T57" fmla="*/ 0 h 31"/>
                <a:gd name="T58" fmla="*/ 11113 w 23"/>
                <a:gd name="T59" fmla="*/ 0 h 31"/>
                <a:gd name="T60" fmla="*/ 4763 w 23"/>
                <a:gd name="T61" fmla="*/ 0 h 31"/>
                <a:gd name="T62" fmla="*/ 0 w 23"/>
                <a:gd name="T63" fmla="*/ 0 h 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31"/>
                <a:gd name="T98" fmla="*/ 23 w 23"/>
                <a:gd name="T99" fmla="*/ 31 h 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31">
                  <a:moveTo>
                    <a:pt x="0" y="0"/>
                  </a:moveTo>
                  <a:lnTo>
                    <a:pt x="1" y="5"/>
                  </a:lnTo>
                  <a:lnTo>
                    <a:pt x="1" y="12"/>
                  </a:lnTo>
                  <a:lnTo>
                    <a:pt x="2" y="16"/>
                  </a:lnTo>
                  <a:lnTo>
                    <a:pt x="5" y="20"/>
                  </a:lnTo>
                  <a:lnTo>
                    <a:pt x="7" y="24"/>
                  </a:lnTo>
                  <a:lnTo>
                    <a:pt x="9" y="27"/>
                  </a:lnTo>
                  <a:lnTo>
                    <a:pt x="10" y="28"/>
                  </a:lnTo>
                  <a:lnTo>
                    <a:pt x="12" y="31"/>
                  </a:lnTo>
                  <a:lnTo>
                    <a:pt x="14" y="28"/>
                  </a:lnTo>
                  <a:lnTo>
                    <a:pt x="15" y="27"/>
                  </a:lnTo>
                  <a:lnTo>
                    <a:pt x="19" y="24"/>
                  </a:lnTo>
                  <a:lnTo>
                    <a:pt x="20" y="22"/>
                  </a:lnTo>
                  <a:lnTo>
                    <a:pt x="22" y="19"/>
                  </a:lnTo>
                  <a:lnTo>
                    <a:pt x="23" y="18"/>
                  </a:lnTo>
                  <a:lnTo>
                    <a:pt x="23" y="15"/>
                  </a:lnTo>
                  <a:lnTo>
                    <a:pt x="23" y="13"/>
                  </a:lnTo>
                  <a:lnTo>
                    <a:pt x="23" y="11"/>
                  </a:lnTo>
                  <a:lnTo>
                    <a:pt x="23" y="9"/>
                  </a:lnTo>
                  <a:lnTo>
                    <a:pt x="23" y="7"/>
                  </a:lnTo>
                  <a:lnTo>
                    <a:pt x="23" y="4"/>
                  </a:lnTo>
                  <a:lnTo>
                    <a:pt x="23" y="3"/>
                  </a:lnTo>
                  <a:lnTo>
                    <a:pt x="23" y="1"/>
                  </a:lnTo>
                  <a:lnTo>
                    <a:pt x="23" y="0"/>
                  </a:lnTo>
                  <a:lnTo>
                    <a:pt x="21" y="0"/>
                  </a:lnTo>
                  <a:lnTo>
                    <a:pt x="19" y="0"/>
                  </a:lnTo>
                  <a:lnTo>
                    <a:pt x="14" y="0"/>
                  </a:lnTo>
                  <a:lnTo>
                    <a:pt x="12" y="0"/>
                  </a:lnTo>
                  <a:lnTo>
                    <a:pt x="9" y="0"/>
                  </a:lnTo>
                  <a:lnTo>
                    <a:pt x="7" y="0"/>
                  </a:lnTo>
                  <a:lnTo>
                    <a:pt x="3"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0" name="Freeform 57">
              <a:extLst>
                <a:ext uri="{FF2B5EF4-FFF2-40B4-BE49-F238E27FC236}">
                  <a16:creationId xmlns:a16="http://schemas.microsoft.com/office/drawing/2014/main" id="{C4596AEA-2193-8CA0-46A2-6B0B45333913}"/>
                </a:ext>
              </a:extLst>
            </p:cNvPr>
            <p:cNvSpPr>
              <a:spLocks/>
            </p:cNvSpPr>
            <p:nvPr/>
          </p:nvSpPr>
          <p:spPr bwMode="gray">
            <a:xfrm>
              <a:off x="10455451" y="3918292"/>
              <a:ext cx="18078" cy="13868"/>
            </a:xfrm>
            <a:custGeom>
              <a:avLst/>
              <a:gdLst>
                <a:gd name="T0" fmla="*/ 0 w 10"/>
                <a:gd name="T1" fmla="*/ 0 h 8"/>
                <a:gd name="T2" fmla="*/ 0 w 10"/>
                <a:gd name="T3" fmla="*/ 4203 h 8"/>
                <a:gd name="T4" fmla="*/ 1588 w 10"/>
                <a:gd name="T5" fmla="*/ 4203 h 8"/>
                <a:gd name="T6" fmla="*/ 4762 w 10"/>
                <a:gd name="T7" fmla="*/ 5604 h 8"/>
                <a:gd name="T8" fmla="*/ 6350 w 10"/>
                <a:gd name="T9" fmla="*/ 5604 h 8"/>
                <a:gd name="T10" fmla="*/ 7938 w 10"/>
                <a:gd name="T11" fmla="*/ 7004 h 8"/>
                <a:gd name="T12" fmla="*/ 12700 w 10"/>
                <a:gd name="T13" fmla="*/ 7004 h 8"/>
                <a:gd name="T14" fmla="*/ 14288 w 10"/>
                <a:gd name="T15" fmla="*/ 11207 h 8"/>
                <a:gd name="T16" fmla="*/ 15875 w 10"/>
                <a:gd name="T17" fmla="*/ 11207 h 8"/>
                <a:gd name="T18" fmla="*/ 14288 w 10"/>
                <a:gd name="T19" fmla="*/ 7004 h 8"/>
                <a:gd name="T20" fmla="*/ 14288 w 10"/>
                <a:gd name="T21" fmla="*/ 5604 h 8"/>
                <a:gd name="T22" fmla="*/ 12700 w 10"/>
                <a:gd name="T23" fmla="*/ 5604 h 8"/>
                <a:gd name="T24" fmla="*/ 7938 w 10"/>
                <a:gd name="T25" fmla="*/ 4203 h 8"/>
                <a:gd name="T26" fmla="*/ 6350 w 10"/>
                <a:gd name="T27" fmla="*/ 4203 h 8"/>
                <a:gd name="T28" fmla="*/ 4762 w 10"/>
                <a:gd name="T29" fmla="*/ 0 h 8"/>
                <a:gd name="T30" fmla="*/ 1588 w 10"/>
                <a:gd name="T31" fmla="*/ 0 h 8"/>
                <a:gd name="T32" fmla="*/ 0 w 10"/>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8"/>
                <a:gd name="T53" fmla="*/ 10 w 10"/>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8">
                  <a:moveTo>
                    <a:pt x="0" y="0"/>
                  </a:moveTo>
                  <a:lnTo>
                    <a:pt x="0" y="3"/>
                  </a:lnTo>
                  <a:lnTo>
                    <a:pt x="1" y="3"/>
                  </a:lnTo>
                  <a:lnTo>
                    <a:pt x="3" y="4"/>
                  </a:lnTo>
                  <a:lnTo>
                    <a:pt x="4" y="4"/>
                  </a:lnTo>
                  <a:lnTo>
                    <a:pt x="5" y="5"/>
                  </a:lnTo>
                  <a:lnTo>
                    <a:pt x="8" y="5"/>
                  </a:lnTo>
                  <a:lnTo>
                    <a:pt x="9" y="8"/>
                  </a:lnTo>
                  <a:lnTo>
                    <a:pt x="10" y="8"/>
                  </a:lnTo>
                  <a:lnTo>
                    <a:pt x="9" y="5"/>
                  </a:lnTo>
                  <a:lnTo>
                    <a:pt x="9" y="4"/>
                  </a:lnTo>
                  <a:lnTo>
                    <a:pt x="8" y="4"/>
                  </a:lnTo>
                  <a:lnTo>
                    <a:pt x="5" y="3"/>
                  </a:lnTo>
                  <a:lnTo>
                    <a:pt x="4" y="3"/>
                  </a:lnTo>
                  <a:lnTo>
                    <a:pt x="3" y="0"/>
                  </a:lnTo>
                  <a:lnTo>
                    <a:pt x="1"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1" name="Freeform 58">
              <a:extLst>
                <a:ext uri="{FF2B5EF4-FFF2-40B4-BE49-F238E27FC236}">
                  <a16:creationId xmlns:a16="http://schemas.microsoft.com/office/drawing/2014/main" id="{73A4AE0B-06B6-3835-7A44-3BC4088BE11D}"/>
                </a:ext>
              </a:extLst>
            </p:cNvPr>
            <p:cNvSpPr>
              <a:spLocks/>
            </p:cNvSpPr>
            <p:nvPr/>
          </p:nvSpPr>
          <p:spPr bwMode="gray">
            <a:xfrm>
              <a:off x="10658342" y="4286749"/>
              <a:ext cx="16069" cy="23771"/>
            </a:xfrm>
            <a:custGeom>
              <a:avLst/>
              <a:gdLst>
                <a:gd name="T0" fmla="*/ 12700 w 8"/>
                <a:gd name="T1" fmla="*/ 0 h 14"/>
                <a:gd name="T2" fmla="*/ 0 w 8"/>
                <a:gd name="T3" fmla="*/ 11206 h 14"/>
                <a:gd name="T4" fmla="*/ 4762 w 8"/>
                <a:gd name="T5" fmla="*/ 11206 h 14"/>
                <a:gd name="T6" fmla="*/ 6350 w 8"/>
                <a:gd name="T7" fmla="*/ 12607 h 14"/>
                <a:gd name="T8" fmla="*/ 7937 w 8"/>
                <a:gd name="T9" fmla="*/ 12607 h 14"/>
                <a:gd name="T10" fmla="*/ 7937 w 8"/>
                <a:gd name="T11" fmla="*/ 15409 h 14"/>
                <a:gd name="T12" fmla="*/ 11112 w 8"/>
                <a:gd name="T13" fmla="*/ 15409 h 14"/>
                <a:gd name="T14" fmla="*/ 12700 w 8"/>
                <a:gd name="T15" fmla="*/ 18210 h 14"/>
                <a:gd name="T16" fmla="*/ 12700 w 8"/>
                <a:gd name="T17" fmla="*/ 19611 h 14"/>
                <a:gd name="T18" fmla="*/ 12700 w 8"/>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4"/>
                <a:gd name="T32" fmla="*/ 8 w 8"/>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4">
                  <a:moveTo>
                    <a:pt x="8" y="0"/>
                  </a:moveTo>
                  <a:lnTo>
                    <a:pt x="0" y="8"/>
                  </a:lnTo>
                  <a:lnTo>
                    <a:pt x="3" y="8"/>
                  </a:lnTo>
                  <a:lnTo>
                    <a:pt x="4" y="9"/>
                  </a:lnTo>
                  <a:lnTo>
                    <a:pt x="5" y="9"/>
                  </a:lnTo>
                  <a:lnTo>
                    <a:pt x="5" y="11"/>
                  </a:lnTo>
                  <a:lnTo>
                    <a:pt x="7" y="11"/>
                  </a:lnTo>
                  <a:lnTo>
                    <a:pt x="8" y="13"/>
                  </a:lnTo>
                  <a:lnTo>
                    <a:pt x="8" y="14"/>
                  </a:lnTo>
                  <a:lnTo>
                    <a:pt x="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2" name="Freeform 59">
              <a:extLst>
                <a:ext uri="{FF2B5EF4-FFF2-40B4-BE49-F238E27FC236}">
                  <a16:creationId xmlns:a16="http://schemas.microsoft.com/office/drawing/2014/main" id="{736CD63E-4464-570B-2796-D6D132DAA850}"/>
                </a:ext>
              </a:extLst>
            </p:cNvPr>
            <p:cNvSpPr>
              <a:spLocks/>
            </p:cNvSpPr>
            <p:nvPr/>
          </p:nvSpPr>
          <p:spPr bwMode="gray">
            <a:xfrm>
              <a:off x="10340951" y="3979702"/>
              <a:ext cx="313373" cy="330819"/>
            </a:xfrm>
            <a:custGeom>
              <a:avLst/>
              <a:gdLst>
                <a:gd name="T0" fmla="*/ 46038 w 169"/>
                <a:gd name="T1" fmla="*/ 11207 h 190"/>
                <a:gd name="T2" fmla="*/ 88900 w 169"/>
                <a:gd name="T3" fmla="*/ 30818 h 190"/>
                <a:gd name="T4" fmla="*/ 111125 w 169"/>
                <a:gd name="T5" fmla="*/ 49029 h 190"/>
                <a:gd name="T6" fmla="*/ 131763 w 169"/>
                <a:gd name="T7" fmla="*/ 64438 h 190"/>
                <a:gd name="T8" fmla="*/ 147638 w 169"/>
                <a:gd name="T9" fmla="*/ 79846 h 190"/>
                <a:gd name="T10" fmla="*/ 147638 w 169"/>
                <a:gd name="T11" fmla="*/ 85450 h 190"/>
                <a:gd name="T12" fmla="*/ 147638 w 169"/>
                <a:gd name="T13" fmla="*/ 89652 h 190"/>
                <a:gd name="T14" fmla="*/ 149225 w 169"/>
                <a:gd name="T15" fmla="*/ 93855 h 190"/>
                <a:gd name="T16" fmla="*/ 153988 w 169"/>
                <a:gd name="T17" fmla="*/ 99458 h 190"/>
                <a:gd name="T18" fmla="*/ 171450 w 169"/>
                <a:gd name="T19" fmla="*/ 114867 h 190"/>
                <a:gd name="T20" fmla="*/ 187325 w 169"/>
                <a:gd name="T21" fmla="*/ 128875 h 190"/>
                <a:gd name="T22" fmla="*/ 196850 w 169"/>
                <a:gd name="T23" fmla="*/ 134478 h 190"/>
                <a:gd name="T24" fmla="*/ 192088 w 169"/>
                <a:gd name="T25" fmla="*/ 135879 h 190"/>
                <a:gd name="T26" fmla="*/ 188913 w 169"/>
                <a:gd name="T27" fmla="*/ 138681 h 190"/>
                <a:gd name="T28" fmla="*/ 184150 w 169"/>
                <a:gd name="T29" fmla="*/ 138681 h 190"/>
                <a:gd name="T30" fmla="*/ 182563 w 169"/>
                <a:gd name="T31" fmla="*/ 140082 h 190"/>
                <a:gd name="T32" fmla="*/ 182563 w 169"/>
                <a:gd name="T33" fmla="*/ 144284 h 190"/>
                <a:gd name="T34" fmla="*/ 182563 w 169"/>
                <a:gd name="T35" fmla="*/ 148486 h 190"/>
                <a:gd name="T36" fmla="*/ 182563 w 169"/>
                <a:gd name="T37" fmla="*/ 151288 h 190"/>
                <a:gd name="T38" fmla="*/ 187325 w 169"/>
                <a:gd name="T39" fmla="*/ 169499 h 190"/>
                <a:gd name="T40" fmla="*/ 196850 w 169"/>
                <a:gd name="T41" fmla="*/ 189110 h 190"/>
                <a:gd name="T42" fmla="*/ 212725 w 169"/>
                <a:gd name="T43" fmla="*/ 204519 h 190"/>
                <a:gd name="T44" fmla="*/ 228600 w 169"/>
                <a:gd name="T45" fmla="*/ 210122 h 190"/>
                <a:gd name="T46" fmla="*/ 231775 w 169"/>
                <a:gd name="T47" fmla="*/ 224131 h 190"/>
                <a:gd name="T48" fmla="*/ 241300 w 169"/>
                <a:gd name="T49" fmla="*/ 231135 h 190"/>
                <a:gd name="T50" fmla="*/ 250825 w 169"/>
                <a:gd name="T51" fmla="*/ 236738 h 190"/>
                <a:gd name="T52" fmla="*/ 254000 w 169"/>
                <a:gd name="T53" fmla="*/ 245143 h 190"/>
                <a:gd name="T54" fmla="*/ 255588 w 169"/>
                <a:gd name="T55" fmla="*/ 246544 h 190"/>
                <a:gd name="T56" fmla="*/ 260350 w 169"/>
                <a:gd name="T57" fmla="*/ 246544 h 190"/>
                <a:gd name="T58" fmla="*/ 265113 w 169"/>
                <a:gd name="T59" fmla="*/ 249345 h 190"/>
                <a:gd name="T60" fmla="*/ 268288 w 169"/>
                <a:gd name="T61" fmla="*/ 252147 h 190"/>
                <a:gd name="T62" fmla="*/ 265113 w 169"/>
                <a:gd name="T63" fmla="*/ 259151 h 190"/>
                <a:gd name="T64" fmla="*/ 260350 w 169"/>
                <a:gd name="T65" fmla="*/ 261953 h 190"/>
                <a:gd name="T66" fmla="*/ 254000 w 169"/>
                <a:gd name="T67" fmla="*/ 266155 h 190"/>
                <a:gd name="T68" fmla="*/ 234950 w 169"/>
                <a:gd name="T69" fmla="*/ 264754 h 190"/>
                <a:gd name="T70" fmla="*/ 211138 w 169"/>
                <a:gd name="T71" fmla="*/ 256349 h 190"/>
                <a:gd name="T72" fmla="*/ 180975 w 169"/>
                <a:gd name="T73" fmla="*/ 235337 h 190"/>
                <a:gd name="T74" fmla="*/ 152400 w 169"/>
                <a:gd name="T75" fmla="*/ 201717 h 190"/>
                <a:gd name="T76" fmla="*/ 128588 w 169"/>
                <a:gd name="T77" fmla="*/ 179304 h 190"/>
                <a:gd name="T78" fmla="*/ 109538 w 169"/>
                <a:gd name="T79" fmla="*/ 170900 h 190"/>
                <a:gd name="T80" fmla="*/ 88900 w 169"/>
                <a:gd name="T81" fmla="*/ 170900 h 190"/>
                <a:gd name="T82" fmla="*/ 74613 w 169"/>
                <a:gd name="T83" fmla="*/ 175102 h 190"/>
                <a:gd name="T84" fmla="*/ 68263 w 169"/>
                <a:gd name="T85" fmla="*/ 180705 h 190"/>
                <a:gd name="T86" fmla="*/ 60325 w 169"/>
                <a:gd name="T87" fmla="*/ 189110 h 190"/>
                <a:gd name="T88" fmla="*/ 58738 w 169"/>
                <a:gd name="T89" fmla="*/ 193313 h 190"/>
                <a:gd name="T90" fmla="*/ 63500 w 169"/>
                <a:gd name="T91" fmla="*/ 194713 h 190"/>
                <a:gd name="T92" fmla="*/ 69850 w 169"/>
                <a:gd name="T93" fmla="*/ 200317 h 190"/>
                <a:gd name="T94" fmla="*/ 69850 w 169"/>
                <a:gd name="T95" fmla="*/ 205920 h 190"/>
                <a:gd name="T96" fmla="*/ 68263 w 169"/>
                <a:gd name="T97" fmla="*/ 211523 h 190"/>
                <a:gd name="T98" fmla="*/ 61913 w 169"/>
                <a:gd name="T99" fmla="*/ 217126 h 190"/>
                <a:gd name="T100" fmla="*/ 58738 w 169"/>
                <a:gd name="T101" fmla="*/ 225531 h 190"/>
                <a:gd name="T102" fmla="*/ 53975 w 169"/>
                <a:gd name="T103" fmla="*/ 226932 h 190"/>
                <a:gd name="T104" fmla="*/ 39688 w 169"/>
                <a:gd name="T105" fmla="*/ 219928 h 190"/>
                <a:gd name="T106" fmla="*/ 30163 w 169"/>
                <a:gd name="T107" fmla="*/ 224131 h 190"/>
                <a:gd name="T108" fmla="*/ 19050 w 169"/>
                <a:gd name="T109" fmla="*/ 225531 h 190"/>
                <a:gd name="T110" fmla="*/ 11113 w 169"/>
                <a:gd name="T111" fmla="*/ 226932 h 190"/>
                <a:gd name="T112" fmla="*/ 0 w 169"/>
                <a:gd name="T113" fmla="*/ 131677 h 190"/>
                <a:gd name="T114" fmla="*/ 11113 w 169"/>
                <a:gd name="T115" fmla="*/ 0 h 19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9"/>
                <a:gd name="T175" fmla="*/ 0 h 190"/>
                <a:gd name="T176" fmla="*/ 169 w 169"/>
                <a:gd name="T177" fmla="*/ 190 h 19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9" h="190">
                  <a:moveTo>
                    <a:pt x="7" y="0"/>
                  </a:moveTo>
                  <a:lnTo>
                    <a:pt x="29" y="8"/>
                  </a:lnTo>
                  <a:lnTo>
                    <a:pt x="45" y="15"/>
                  </a:lnTo>
                  <a:lnTo>
                    <a:pt x="56" y="22"/>
                  </a:lnTo>
                  <a:lnTo>
                    <a:pt x="63" y="28"/>
                  </a:lnTo>
                  <a:lnTo>
                    <a:pt x="70" y="35"/>
                  </a:lnTo>
                  <a:lnTo>
                    <a:pt x="76" y="41"/>
                  </a:lnTo>
                  <a:lnTo>
                    <a:pt x="83" y="46"/>
                  </a:lnTo>
                  <a:lnTo>
                    <a:pt x="94" y="54"/>
                  </a:lnTo>
                  <a:lnTo>
                    <a:pt x="93" y="57"/>
                  </a:lnTo>
                  <a:lnTo>
                    <a:pt x="93" y="60"/>
                  </a:lnTo>
                  <a:lnTo>
                    <a:pt x="93" y="61"/>
                  </a:lnTo>
                  <a:lnTo>
                    <a:pt x="93" y="62"/>
                  </a:lnTo>
                  <a:lnTo>
                    <a:pt x="93" y="64"/>
                  </a:lnTo>
                  <a:lnTo>
                    <a:pt x="94" y="65"/>
                  </a:lnTo>
                  <a:lnTo>
                    <a:pt x="94" y="67"/>
                  </a:lnTo>
                  <a:lnTo>
                    <a:pt x="95" y="68"/>
                  </a:lnTo>
                  <a:lnTo>
                    <a:pt x="97" y="71"/>
                  </a:lnTo>
                  <a:lnTo>
                    <a:pt x="102" y="76"/>
                  </a:lnTo>
                  <a:lnTo>
                    <a:pt x="108" y="82"/>
                  </a:lnTo>
                  <a:lnTo>
                    <a:pt x="113" y="86"/>
                  </a:lnTo>
                  <a:lnTo>
                    <a:pt x="118" y="92"/>
                  </a:lnTo>
                  <a:lnTo>
                    <a:pt x="121" y="94"/>
                  </a:lnTo>
                  <a:lnTo>
                    <a:pt x="124" y="96"/>
                  </a:lnTo>
                  <a:lnTo>
                    <a:pt x="122" y="97"/>
                  </a:lnTo>
                  <a:lnTo>
                    <a:pt x="121" y="97"/>
                  </a:lnTo>
                  <a:lnTo>
                    <a:pt x="120" y="99"/>
                  </a:lnTo>
                  <a:lnTo>
                    <a:pt x="119" y="99"/>
                  </a:lnTo>
                  <a:lnTo>
                    <a:pt x="118" y="99"/>
                  </a:lnTo>
                  <a:lnTo>
                    <a:pt x="116" y="99"/>
                  </a:lnTo>
                  <a:lnTo>
                    <a:pt x="115" y="99"/>
                  </a:lnTo>
                  <a:lnTo>
                    <a:pt x="115" y="100"/>
                  </a:lnTo>
                  <a:lnTo>
                    <a:pt x="115" y="101"/>
                  </a:lnTo>
                  <a:lnTo>
                    <a:pt x="115" y="103"/>
                  </a:lnTo>
                  <a:lnTo>
                    <a:pt x="115" y="104"/>
                  </a:lnTo>
                  <a:lnTo>
                    <a:pt x="115" y="106"/>
                  </a:lnTo>
                  <a:lnTo>
                    <a:pt x="115" y="107"/>
                  </a:lnTo>
                  <a:lnTo>
                    <a:pt x="115" y="108"/>
                  </a:lnTo>
                  <a:lnTo>
                    <a:pt x="115" y="115"/>
                  </a:lnTo>
                  <a:lnTo>
                    <a:pt x="118" y="121"/>
                  </a:lnTo>
                  <a:lnTo>
                    <a:pt x="120" y="128"/>
                  </a:lnTo>
                  <a:lnTo>
                    <a:pt x="124" y="135"/>
                  </a:lnTo>
                  <a:lnTo>
                    <a:pt x="129" y="140"/>
                  </a:lnTo>
                  <a:lnTo>
                    <a:pt x="134" y="146"/>
                  </a:lnTo>
                  <a:lnTo>
                    <a:pt x="139" y="148"/>
                  </a:lnTo>
                  <a:lnTo>
                    <a:pt x="144" y="150"/>
                  </a:lnTo>
                  <a:lnTo>
                    <a:pt x="145" y="155"/>
                  </a:lnTo>
                  <a:lnTo>
                    <a:pt x="146" y="160"/>
                  </a:lnTo>
                  <a:lnTo>
                    <a:pt x="148" y="162"/>
                  </a:lnTo>
                  <a:lnTo>
                    <a:pt x="152" y="165"/>
                  </a:lnTo>
                  <a:lnTo>
                    <a:pt x="156" y="167"/>
                  </a:lnTo>
                  <a:lnTo>
                    <a:pt x="158" y="169"/>
                  </a:lnTo>
                  <a:lnTo>
                    <a:pt x="160" y="172"/>
                  </a:lnTo>
                  <a:lnTo>
                    <a:pt x="160" y="175"/>
                  </a:lnTo>
                  <a:lnTo>
                    <a:pt x="160" y="176"/>
                  </a:lnTo>
                  <a:lnTo>
                    <a:pt x="161" y="176"/>
                  </a:lnTo>
                  <a:lnTo>
                    <a:pt x="163" y="176"/>
                  </a:lnTo>
                  <a:lnTo>
                    <a:pt x="164" y="176"/>
                  </a:lnTo>
                  <a:lnTo>
                    <a:pt x="165" y="178"/>
                  </a:lnTo>
                  <a:lnTo>
                    <a:pt x="167" y="178"/>
                  </a:lnTo>
                  <a:lnTo>
                    <a:pt x="169" y="178"/>
                  </a:lnTo>
                  <a:lnTo>
                    <a:pt x="169" y="180"/>
                  </a:lnTo>
                  <a:lnTo>
                    <a:pt x="169" y="182"/>
                  </a:lnTo>
                  <a:lnTo>
                    <a:pt x="167" y="185"/>
                  </a:lnTo>
                  <a:lnTo>
                    <a:pt x="165" y="186"/>
                  </a:lnTo>
                  <a:lnTo>
                    <a:pt x="164" y="187"/>
                  </a:lnTo>
                  <a:lnTo>
                    <a:pt x="161" y="189"/>
                  </a:lnTo>
                  <a:lnTo>
                    <a:pt x="160" y="190"/>
                  </a:lnTo>
                  <a:lnTo>
                    <a:pt x="158" y="190"/>
                  </a:lnTo>
                  <a:lnTo>
                    <a:pt x="148" y="189"/>
                  </a:lnTo>
                  <a:lnTo>
                    <a:pt x="140" y="187"/>
                  </a:lnTo>
                  <a:lnTo>
                    <a:pt x="133" y="183"/>
                  </a:lnTo>
                  <a:lnTo>
                    <a:pt x="125" y="179"/>
                  </a:lnTo>
                  <a:lnTo>
                    <a:pt x="114" y="168"/>
                  </a:lnTo>
                  <a:lnTo>
                    <a:pt x="105" y="155"/>
                  </a:lnTo>
                  <a:lnTo>
                    <a:pt x="96" y="144"/>
                  </a:lnTo>
                  <a:lnTo>
                    <a:pt x="87" y="132"/>
                  </a:lnTo>
                  <a:lnTo>
                    <a:pt x="81" y="128"/>
                  </a:lnTo>
                  <a:lnTo>
                    <a:pt x="76" y="124"/>
                  </a:lnTo>
                  <a:lnTo>
                    <a:pt x="69" y="122"/>
                  </a:lnTo>
                  <a:lnTo>
                    <a:pt x="62" y="121"/>
                  </a:lnTo>
                  <a:lnTo>
                    <a:pt x="56" y="122"/>
                  </a:lnTo>
                  <a:lnTo>
                    <a:pt x="51" y="122"/>
                  </a:lnTo>
                  <a:lnTo>
                    <a:pt x="47" y="125"/>
                  </a:lnTo>
                  <a:lnTo>
                    <a:pt x="45" y="127"/>
                  </a:lnTo>
                  <a:lnTo>
                    <a:pt x="43" y="129"/>
                  </a:lnTo>
                  <a:lnTo>
                    <a:pt x="40" y="132"/>
                  </a:lnTo>
                  <a:lnTo>
                    <a:pt x="38" y="135"/>
                  </a:lnTo>
                  <a:lnTo>
                    <a:pt x="34" y="136"/>
                  </a:lnTo>
                  <a:lnTo>
                    <a:pt x="37" y="138"/>
                  </a:lnTo>
                  <a:lnTo>
                    <a:pt x="39" y="139"/>
                  </a:lnTo>
                  <a:lnTo>
                    <a:pt x="40" y="139"/>
                  </a:lnTo>
                  <a:lnTo>
                    <a:pt x="43" y="140"/>
                  </a:lnTo>
                  <a:lnTo>
                    <a:pt x="44" y="143"/>
                  </a:lnTo>
                  <a:lnTo>
                    <a:pt x="44" y="144"/>
                  </a:lnTo>
                  <a:lnTo>
                    <a:pt x="44" y="147"/>
                  </a:lnTo>
                  <a:lnTo>
                    <a:pt x="44" y="148"/>
                  </a:lnTo>
                  <a:lnTo>
                    <a:pt x="43" y="151"/>
                  </a:lnTo>
                  <a:lnTo>
                    <a:pt x="43" y="153"/>
                  </a:lnTo>
                  <a:lnTo>
                    <a:pt x="39" y="155"/>
                  </a:lnTo>
                  <a:lnTo>
                    <a:pt x="38" y="158"/>
                  </a:lnTo>
                  <a:lnTo>
                    <a:pt x="37" y="161"/>
                  </a:lnTo>
                  <a:lnTo>
                    <a:pt x="36" y="162"/>
                  </a:lnTo>
                  <a:lnTo>
                    <a:pt x="34" y="162"/>
                  </a:lnTo>
                  <a:lnTo>
                    <a:pt x="29" y="155"/>
                  </a:lnTo>
                  <a:lnTo>
                    <a:pt x="25" y="157"/>
                  </a:lnTo>
                  <a:lnTo>
                    <a:pt x="23" y="158"/>
                  </a:lnTo>
                  <a:lnTo>
                    <a:pt x="19" y="160"/>
                  </a:lnTo>
                  <a:lnTo>
                    <a:pt x="15" y="161"/>
                  </a:lnTo>
                  <a:lnTo>
                    <a:pt x="12" y="161"/>
                  </a:lnTo>
                  <a:lnTo>
                    <a:pt x="9" y="162"/>
                  </a:lnTo>
                  <a:lnTo>
                    <a:pt x="7" y="162"/>
                  </a:lnTo>
                  <a:lnTo>
                    <a:pt x="5" y="104"/>
                  </a:lnTo>
                  <a:lnTo>
                    <a:pt x="0" y="94"/>
                  </a:lnTo>
                  <a:lnTo>
                    <a:pt x="5" y="89"/>
                  </a:lnTo>
                  <a:lnTo>
                    <a:pt x="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3" name="Freeform 60">
              <a:extLst>
                <a:ext uri="{FF2B5EF4-FFF2-40B4-BE49-F238E27FC236}">
                  <a16:creationId xmlns:a16="http://schemas.microsoft.com/office/drawing/2014/main" id="{575A9239-437B-054E-E97C-B36FA7FFABEA}"/>
                </a:ext>
              </a:extLst>
            </p:cNvPr>
            <p:cNvSpPr>
              <a:spLocks/>
            </p:cNvSpPr>
            <p:nvPr/>
          </p:nvSpPr>
          <p:spPr bwMode="gray">
            <a:xfrm>
              <a:off x="10594057" y="3967816"/>
              <a:ext cx="144633" cy="164416"/>
            </a:xfrm>
            <a:custGeom>
              <a:avLst/>
              <a:gdLst>
                <a:gd name="T0" fmla="*/ 71437 w 78"/>
                <a:gd name="T1" fmla="*/ 2802 h 94"/>
                <a:gd name="T2" fmla="*/ 93662 w 78"/>
                <a:gd name="T3" fmla="*/ 15409 h 94"/>
                <a:gd name="T4" fmla="*/ 112713 w 78"/>
                <a:gd name="T5" fmla="*/ 35020 h 94"/>
                <a:gd name="T6" fmla="*/ 122238 w 78"/>
                <a:gd name="T7" fmla="*/ 54632 h 94"/>
                <a:gd name="T8" fmla="*/ 122238 w 78"/>
                <a:gd name="T9" fmla="*/ 74243 h 94"/>
                <a:gd name="T10" fmla="*/ 107950 w 78"/>
                <a:gd name="T11" fmla="*/ 96656 h 94"/>
                <a:gd name="T12" fmla="*/ 82550 w 78"/>
                <a:gd name="T13" fmla="*/ 120470 h 94"/>
                <a:gd name="T14" fmla="*/ 55563 w 78"/>
                <a:gd name="T15" fmla="*/ 130275 h 94"/>
                <a:gd name="T16" fmla="*/ 34925 w 78"/>
                <a:gd name="T17" fmla="*/ 131676 h 94"/>
                <a:gd name="T18" fmla="*/ 23812 w 78"/>
                <a:gd name="T19" fmla="*/ 127474 h 94"/>
                <a:gd name="T20" fmla="*/ 14288 w 78"/>
                <a:gd name="T21" fmla="*/ 124672 h 94"/>
                <a:gd name="T22" fmla="*/ 3175 w 78"/>
                <a:gd name="T23" fmla="*/ 121870 h 94"/>
                <a:gd name="T24" fmla="*/ 0 w 78"/>
                <a:gd name="T25" fmla="*/ 116267 h 94"/>
                <a:gd name="T26" fmla="*/ 3175 w 78"/>
                <a:gd name="T27" fmla="*/ 110664 h 94"/>
                <a:gd name="T28" fmla="*/ 9525 w 78"/>
                <a:gd name="T29" fmla="*/ 105061 h 94"/>
                <a:gd name="T30" fmla="*/ 14288 w 78"/>
                <a:gd name="T31" fmla="*/ 102259 h 94"/>
                <a:gd name="T32" fmla="*/ 20637 w 78"/>
                <a:gd name="T33" fmla="*/ 102259 h 94"/>
                <a:gd name="T34" fmla="*/ 22225 w 78"/>
                <a:gd name="T35" fmla="*/ 106461 h 94"/>
                <a:gd name="T36" fmla="*/ 22225 w 78"/>
                <a:gd name="T37" fmla="*/ 110664 h 94"/>
                <a:gd name="T38" fmla="*/ 22225 w 78"/>
                <a:gd name="T39" fmla="*/ 114866 h 94"/>
                <a:gd name="T40" fmla="*/ 28575 w 78"/>
                <a:gd name="T41" fmla="*/ 110664 h 94"/>
                <a:gd name="T42" fmla="*/ 33337 w 78"/>
                <a:gd name="T43" fmla="*/ 106461 h 94"/>
                <a:gd name="T44" fmla="*/ 36512 w 78"/>
                <a:gd name="T45" fmla="*/ 102259 h 94"/>
                <a:gd name="T46" fmla="*/ 41275 w 78"/>
                <a:gd name="T47" fmla="*/ 95255 h 94"/>
                <a:gd name="T48" fmla="*/ 44450 w 78"/>
                <a:gd name="T49" fmla="*/ 96656 h 94"/>
                <a:gd name="T50" fmla="*/ 47625 w 78"/>
                <a:gd name="T51" fmla="*/ 95255 h 94"/>
                <a:gd name="T52" fmla="*/ 55563 w 78"/>
                <a:gd name="T53" fmla="*/ 95255 h 94"/>
                <a:gd name="T54" fmla="*/ 73025 w 78"/>
                <a:gd name="T55" fmla="*/ 86850 h 94"/>
                <a:gd name="T56" fmla="*/ 95250 w 78"/>
                <a:gd name="T57" fmla="*/ 74243 h 94"/>
                <a:gd name="T58" fmla="*/ 107950 w 78"/>
                <a:gd name="T59" fmla="*/ 60235 h 94"/>
                <a:gd name="T60" fmla="*/ 111125 w 78"/>
                <a:gd name="T61" fmla="*/ 50429 h 94"/>
                <a:gd name="T62" fmla="*/ 107950 w 78"/>
                <a:gd name="T63" fmla="*/ 46227 h 94"/>
                <a:gd name="T64" fmla="*/ 104775 w 78"/>
                <a:gd name="T65" fmla="*/ 42024 h 94"/>
                <a:gd name="T66" fmla="*/ 101600 w 78"/>
                <a:gd name="T67" fmla="*/ 39223 h 94"/>
                <a:gd name="T68" fmla="*/ 98425 w 78"/>
                <a:gd name="T69" fmla="*/ 36421 h 94"/>
                <a:gd name="T70" fmla="*/ 95250 w 78"/>
                <a:gd name="T71" fmla="*/ 35020 h 94"/>
                <a:gd name="T72" fmla="*/ 90487 w 78"/>
                <a:gd name="T73" fmla="*/ 30818 h 94"/>
                <a:gd name="T74" fmla="*/ 87312 w 78"/>
                <a:gd name="T75" fmla="*/ 28016 h 94"/>
                <a:gd name="T76" fmla="*/ 66675 w 78"/>
                <a:gd name="T77" fmla="*/ 23814 h 94"/>
                <a:gd name="T78" fmla="*/ 66675 w 78"/>
                <a:gd name="T79" fmla="*/ 19611 h 94"/>
                <a:gd name="T80" fmla="*/ 66675 w 78"/>
                <a:gd name="T81" fmla="*/ 15409 h 94"/>
                <a:gd name="T82" fmla="*/ 66675 w 78"/>
                <a:gd name="T83" fmla="*/ 12607 h 94"/>
                <a:gd name="T84" fmla="*/ 63500 w 78"/>
                <a:gd name="T85" fmla="*/ 8405 h 94"/>
                <a:gd name="T86" fmla="*/ 55563 w 78"/>
                <a:gd name="T87" fmla="*/ 4202 h 94"/>
                <a:gd name="T88" fmla="*/ 50800 w 78"/>
                <a:gd name="T89" fmla="*/ 2802 h 94"/>
                <a:gd name="T90" fmla="*/ 42862 w 78"/>
                <a:gd name="T91" fmla="*/ 4202 h 94"/>
                <a:gd name="T92" fmla="*/ 42862 w 78"/>
                <a:gd name="T93" fmla="*/ 5603 h 94"/>
                <a:gd name="T94" fmla="*/ 47625 w 78"/>
                <a:gd name="T95" fmla="*/ 2802 h 94"/>
                <a:gd name="T96" fmla="*/ 52388 w 78"/>
                <a:gd name="T97" fmla="*/ 0 h 94"/>
                <a:gd name="T98" fmla="*/ 57150 w 78"/>
                <a:gd name="T99" fmla="*/ 0 h 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4"/>
                <a:gd name="T152" fmla="*/ 78 w 78"/>
                <a:gd name="T153" fmla="*/ 94 h 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4">
                  <a:moveTo>
                    <a:pt x="39" y="0"/>
                  </a:moveTo>
                  <a:lnTo>
                    <a:pt x="45" y="2"/>
                  </a:lnTo>
                  <a:lnTo>
                    <a:pt x="52" y="6"/>
                  </a:lnTo>
                  <a:lnTo>
                    <a:pt x="59" y="11"/>
                  </a:lnTo>
                  <a:lnTo>
                    <a:pt x="65" y="17"/>
                  </a:lnTo>
                  <a:lnTo>
                    <a:pt x="71" y="25"/>
                  </a:lnTo>
                  <a:lnTo>
                    <a:pt x="74" y="32"/>
                  </a:lnTo>
                  <a:lnTo>
                    <a:pt x="77" y="39"/>
                  </a:lnTo>
                  <a:lnTo>
                    <a:pt x="78" y="43"/>
                  </a:lnTo>
                  <a:lnTo>
                    <a:pt x="77" y="53"/>
                  </a:lnTo>
                  <a:lnTo>
                    <a:pt x="73" y="61"/>
                  </a:lnTo>
                  <a:lnTo>
                    <a:pt x="68" y="69"/>
                  </a:lnTo>
                  <a:lnTo>
                    <a:pt x="61" y="79"/>
                  </a:lnTo>
                  <a:lnTo>
                    <a:pt x="52" y="86"/>
                  </a:lnTo>
                  <a:lnTo>
                    <a:pt x="44" y="90"/>
                  </a:lnTo>
                  <a:lnTo>
                    <a:pt x="35" y="93"/>
                  </a:lnTo>
                  <a:lnTo>
                    <a:pt x="26" y="94"/>
                  </a:lnTo>
                  <a:lnTo>
                    <a:pt x="22" y="94"/>
                  </a:lnTo>
                  <a:lnTo>
                    <a:pt x="20" y="93"/>
                  </a:lnTo>
                  <a:lnTo>
                    <a:pt x="15" y="91"/>
                  </a:lnTo>
                  <a:lnTo>
                    <a:pt x="12" y="90"/>
                  </a:lnTo>
                  <a:lnTo>
                    <a:pt x="9" y="89"/>
                  </a:lnTo>
                  <a:lnTo>
                    <a:pt x="6" y="89"/>
                  </a:lnTo>
                  <a:lnTo>
                    <a:pt x="2" y="87"/>
                  </a:lnTo>
                  <a:lnTo>
                    <a:pt x="0" y="87"/>
                  </a:lnTo>
                  <a:lnTo>
                    <a:pt x="0" y="83"/>
                  </a:lnTo>
                  <a:lnTo>
                    <a:pt x="1" y="80"/>
                  </a:lnTo>
                  <a:lnTo>
                    <a:pt x="2" y="79"/>
                  </a:lnTo>
                  <a:lnTo>
                    <a:pt x="4" y="76"/>
                  </a:lnTo>
                  <a:lnTo>
                    <a:pt x="6" y="75"/>
                  </a:lnTo>
                  <a:lnTo>
                    <a:pt x="8" y="73"/>
                  </a:lnTo>
                  <a:lnTo>
                    <a:pt x="9" y="73"/>
                  </a:lnTo>
                  <a:lnTo>
                    <a:pt x="12" y="72"/>
                  </a:lnTo>
                  <a:lnTo>
                    <a:pt x="13" y="73"/>
                  </a:lnTo>
                  <a:lnTo>
                    <a:pt x="13" y="75"/>
                  </a:lnTo>
                  <a:lnTo>
                    <a:pt x="14" y="76"/>
                  </a:lnTo>
                  <a:lnTo>
                    <a:pt x="14" y="77"/>
                  </a:lnTo>
                  <a:lnTo>
                    <a:pt x="14" y="79"/>
                  </a:lnTo>
                  <a:lnTo>
                    <a:pt x="14" y="80"/>
                  </a:lnTo>
                  <a:lnTo>
                    <a:pt x="14" y="82"/>
                  </a:lnTo>
                  <a:lnTo>
                    <a:pt x="16" y="80"/>
                  </a:lnTo>
                  <a:lnTo>
                    <a:pt x="18" y="79"/>
                  </a:lnTo>
                  <a:lnTo>
                    <a:pt x="20" y="77"/>
                  </a:lnTo>
                  <a:lnTo>
                    <a:pt x="21" y="76"/>
                  </a:lnTo>
                  <a:lnTo>
                    <a:pt x="22" y="75"/>
                  </a:lnTo>
                  <a:lnTo>
                    <a:pt x="23" y="73"/>
                  </a:lnTo>
                  <a:lnTo>
                    <a:pt x="24" y="72"/>
                  </a:lnTo>
                  <a:lnTo>
                    <a:pt x="26" y="68"/>
                  </a:lnTo>
                  <a:lnTo>
                    <a:pt x="27" y="69"/>
                  </a:lnTo>
                  <a:lnTo>
                    <a:pt x="28" y="69"/>
                  </a:lnTo>
                  <a:lnTo>
                    <a:pt x="29" y="69"/>
                  </a:lnTo>
                  <a:lnTo>
                    <a:pt x="30" y="68"/>
                  </a:lnTo>
                  <a:lnTo>
                    <a:pt x="32" y="68"/>
                  </a:lnTo>
                  <a:lnTo>
                    <a:pt x="35" y="68"/>
                  </a:lnTo>
                  <a:lnTo>
                    <a:pt x="40" y="65"/>
                  </a:lnTo>
                  <a:lnTo>
                    <a:pt x="46" y="62"/>
                  </a:lnTo>
                  <a:lnTo>
                    <a:pt x="53" y="58"/>
                  </a:lnTo>
                  <a:lnTo>
                    <a:pt x="60" y="53"/>
                  </a:lnTo>
                  <a:lnTo>
                    <a:pt x="65" y="49"/>
                  </a:lnTo>
                  <a:lnTo>
                    <a:pt x="68" y="43"/>
                  </a:lnTo>
                  <a:lnTo>
                    <a:pt x="70" y="39"/>
                  </a:lnTo>
                  <a:lnTo>
                    <a:pt x="70" y="36"/>
                  </a:lnTo>
                  <a:lnTo>
                    <a:pt x="68" y="35"/>
                  </a:lnTo>
                  <a:lnTo>
                    <a:pt x="68" y="33"/>
                  </a:lnTo>
                  <a:lnTo>
                    <a:pt x="67" y="32"/>
                  </a:lnTo>
                  <a:lnTo>
                    <a:pt x="66" y="30"/>
                  </a:lnTo>
                  <a:lnTo>
                    <a:pt x="65" y="29"/>
                  </a:lnTo>
                  <a:lnTo>
                    <a:pt x="64" y="28"/>
                  </a:lnTo>
                  <a:lnTo>
                    <a:pt x="64" y="26"/>
                  </a:lnTo>
                  <a:lnTo>
                    <a:pt x="62" y="26"/>
                  </a:lnTo>
                  <a:lnTo>
                    <a:pt x="61" y="25"/>
                  </a:lnTo>
                  <a:lnTo>
                    <a:pt x="60" y="25"/>
                  </a:lnTo>
                  <a:lnTo>
                    <a:pt x="59" y="22"/>
                  </a:lnTo>
                  <a:lnTo>
                    <a:pt x="57" y="22"/>
                  </a:lnTo>
                  <a:lnTo>
                    <a:pt x="57" y="21"/>
                  </a:lnTo>
                  <a:lnTo>
                    <a:pt x="55" y="20"/>
                  </a:lnTo>
                  <a:lnTo>
                    <a:pt x="55" y="17"/>
                  </a:lnTo>
                  <a:lnTo>
                    <a:pt x="42" y="17"/>
                  </a:lnTo>
                  <a:lnTo>
                    <a:pt x="42" y="15"/>
                  </a:lnTo>
                  <a:lnTo>
                    <a:pt x="42" y="14"/>
                  </a:lnTo>
                  <a:lnTo>
                    <a:pt x="42" y="13"/>
                  </a:lnTo>
                  <a:lnTo>
                    <a:pt x="42" y="11"/>
                  </a:lnTo>
                  <a:lnTo>
                    <a:pt x="42" y="10"/>
                  </a:lnTo>
                  <a:lnTo>
                    <a:pt x="42" y="9"/>
                  </a:lnTo>
                  <a:lnTo>
                    <a:pt x="42" y="7"/>
                  </a:lnTo>
                  <a:lnTo>
                    <a:pt x="40" y="6"/>
                  </a:lnTo>
                  <a:lnTo>
                    <a:pt x="38" y="4"/>
                  </a:lnTo>
                  <a:lnTo>
                    <a:pt x="35" y="3"/>
                  </a:lnTo>
                  <a:lnTo>
                    <a:pt x="34" y="3"/>
                  </a:lnTo>
                  <a:lnTo>
                    <a:pt x="32" y="2"/>
                  </a:lnTo>
                  <a:lnTo>
                    <a:pt x="29" y="3"/>
                  </a:lnTo>
                  <a:lnTo>
                    <a:pt x="27" y="3"/>
                  </a:lnTo>
                  <a:lnTo>
                    <a:pt x="26" y="4"/>
                  </a:lnTo>
                  <a:lnTo>
                    <a:pt x="27" y="4"/>
                  </a:lnTo>
                  <a:lnTo>
                    <a:pt x="28" y="3"/>
                  </a:lnTo>
                  <a:lnTo>
                    <a:pt x="30" y="2"/>
                  </a:lnTo>
                  <a:lnTo>
                    <a:pt x="32" y="2"/>
                  </a:lnTo>
                  <a:lnTo>
                    <a:pt x="33" y="0"/>
                  </a:lnTo>
                  <a:lnTo>
                    <a:pt x="34" y="0"/>
                  </a:lnTo>
                  <a:lnTo>
                    <a:pt x="36" y="0"/>
                  </a:lnTo>
                  <a:lnTo>
                    <a:pt x="39"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4" name="Freeform 62">
              <a:extLst>
                <a:ext uri="{FF2B5EF4-FFF2-40B4-BE49-F238E27FC236}">
                  <a16:creationId xmlns:a16="http://schemas.microsoft.com/office/drawing/2014/main" id="{F69CF7A4-2EDF-FDCD-9E21-30F12D033127}"/>
                </a:ext>
              </a:extLst>
            </p:cNvPr>
            <p:cNvSpPr>
              <a:spLocks/>
            </p:cNvSpPr>
            <p:nvPr/>
          </p:nvSpPr>
          <p:spPr bwMode="gray">
            <a:xfrm>
              <a:off x="9724249" y="3428998"/>
              <a:ext cx="40174" cy="81218"/>
            </a:xfrm>
            <a:custGeom>
              <a:avLst/>
              <a:gdLst>
                <a:gd name="T0" fmla="*/ 22225 w 22"/>
                <a:gd name="T1" fmla="*/ 65838 h 47"/>
                <a:gd name="T2" fmla="*/ 23812 w 22"/>
                <a:gd name="T3" fmla="*/ 65838 h 47"/>
                <a:gd name="T4" fmla="*/ 26988 w 22"/>
                <a:gd name="T5" fmla="*/ 63036 h 47"/>
                <a:gd name="T6" fmla="*/ 28575 w 22"/>
                <a:gd name="T7" fmla="*/ 61636 h 47"/>
                <a:gd name="T8" fmla="*/ 31750 w 22"/>
                <a:gd name="T9" fmla="*/ 57433 h 47"/>
                <a:gd name="T10" fmla="*/ 31750 w 22"/>
                <a:gd name="T11" fmla="*/ 56032 h 47"/>
                <a:gd name="T12" fmla="*/ 33338 w 22"/>
                <a:gd name="T13" fmla="*/ 51830 h 47"/>
                <a:gd name="T14" fmla="*/ 33338 w 22"/>
                <a:gd name="T15" fmla="*/ 46227 h 47"/>
                <a:gd name="T16" fmla="*/ 34925 w 22"/>
                <a:gd name="T17" fmla="*/ 44826 h 47"/>
                <a:gd name="T18" fmla="*/ 34925 w 22"/>
                <a:gd name="T19" fmla="*/ 36421 h 47"/>
                <a:gd name="T20" fmla="*/ 33338 w 22"/>
                <a:gd name="T21" fmla="*/ 29417 h 47"/>
                <a:gd name="T22" fmla="*/ 33338 w 22"/>
                <a:gd name="T23" fmla="*/ 23814 h 47"/>
                <a:gd name="T24" fmla="*/ 31750 w 22"/>
                <a:gd name="T25" fmla="*/ 19611 h 47"/>
                <a:gd name="T26" fmla="*/ 31750 w 22"/>
                <a:gd name="T27" fmla="*/ 12607 h 47"/>
                <a:gd name="T28" fmla="*/ 28575 w 22"/>
                <a:gd name="T29" fmla="*/ 8405 h 47"/>
                <a:gd name="T30" fmla="*/ 26988 w 22"/>
                <a:gd name="T31" fmla="*/ 4202 h 47"/>
                <a:gd name="T32" fmla="*/ 22225 w 22"/>
                <a:gd name="T33" fmla="*/ 0 h 47"/>
                <a:gd name="T34" fmla="*/ 17463 w 22"/>
                <a:gd name="T35" fmla="*/ 4202 h 47"/>
                <a:gd name="T36" fmla="*/ 14288 w 22"/>
                <a:gd name="T37" fmla="*/ 9806 h 47"/>
                <a:gd name="T38" fmla="*/ 12700 w 22"/>
                <a:gd name="T39" fmla="*/ 15409 h 47"/>
                <a:gd name="T40" fmla="*/ 11112 w 22"/>
                <a:gd name="T41" fmla="*/ 23814 h 47"/>
                <a:gd name="T42" fmla="*/ 6350 w 22"/>
                <a:gd name="T43" fmla="*/ 29417 h 47"/>
                <a:gd name="T44" fmla="*/ 4762 w 22"/>
                <a:gd name="T45" fmla="*/ 35020 h 47"/>
                <a:gd name="T46" fmla="*/ 3175 w 22"/>
                <a:gd name="T47" fmla="*/ 39223 h 47"/>
                <a:gd name="T48" fmla="*/ 0 w 22"/>
                <a:gd name="T49" fmla="*/ 40623 h 47"/>
                <a:gd name="T50" fmla="*/ 1588 w 22"/>
                <a:gd name="T51" fmla="*/ 42024 h 47"/>
                <a:gd name="T52" fmla="*/ 1588 w 22"/>
                <a:gd name="T53" fmla="*/ 46227 h 47"/>
                <a:gd name="T54" fmla="*/ 3175 w 22"/>
                <a:gd name="T55" fmla="*/ 51830 h 47"/>
                <a:gd name="T56" fmla="*/ 6350 w 22"/>
                <a:gd name="T57" fmla="*/ 56032 h 47"/>
                <a:gd name="T58" fmla="*/ 11112 w 22"/>
                <a:gd name="T59" fmla="*/ 60235 h 47"/>
                <a:gd name="T60" fmla="*/ 14288 w 22"/>
                <a:gd name="T61" fmla="*/ 63036 h 47"/>
                <a:gd name="T62" fmla="*/ 17463 w 22"/>
                <a:gd name="T63" fmla="*/ 65838 h 47"/>
                <a:gd name="T64" fmla="*/ 22225 w 22"/>
                <a:gd name="T65" fmla="*/ 65838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47"/>
                <a:gd name="T101" fmla="*/ 22 w 22"/>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47">
                  <a:moveTo>
                    <a:pt x="14" y="47"/>
                  </a:moveTo>
                  <a:lnTo>
                    <a:pt x="15" y="47"/>
                  </a:lnTo>
                  <a:lnTo>
                    <a:pt x="17" y="45"/>
                  </a:lnTo>
                  <a:lnTo>
                    <a:pt x="18" y="44"/>
                  </a:lnTo>
                  <a:lnTo>
                    <a:pt x="20" y="41"/>
                  </a:lnTo>
                  <a:lnTo>
                    <a:pt x="20" y="40"/>
                  </a:lnTo>
                  <a:lnTo>
                    <a:pt x="21" y="37"/>
                  </a:lnTo>
                  <a:lnTo>
                    <a:pt x="21" y="33"/>
                  </a:lnTo>
                  <a:lnTo>
                    <a:pt x="22" y="32"/>
                  </a:lnTo>
                  <a:lnTo>
                    <a:pt x="22" y="26"/>
                  </a:lnTo>
                  <a:lnTo>
                    <a:pt x="21" y="21"/>
                  </a:lnTo>
                  <a:lnTo>
                    <a:pt x="21" y="17"/>
                  </a:lnTo>
                  <a:lnTo>
                    <a:pt x="20" y="14"/>
                  </a:lnTo>
                  <a:lnTo>
                    <a:pt x="20" y="9"/>
                  </a:lnTo>
                  <a:lnTo>
                    <a:pt x="18" y="6"/>
                  </a:lnTo>
                  <a:lnTo>
                    <a:pt x="17" y="3"/>
                  </a:lnTo>
                  <a:lnTo>
                    <a:pt x="14" y="0"/>
                  </a:lnTo>
                  <a:lnTo>
                    <a:pt x="11" y="3"/>
                  </a:lnTo>
                  <a:lnTo>
                    <a:pt x="9" y="7"/>
                  </a:lnTo>
                  <a:lnTo>
                    <a:pt x="8" y="11"/>
                  </a:lnTo>
                  <a:lnTo>
                    <a:pt x="7" y="17"/>
                  </a:lnTo>
                  <a:lnTo>
                    <a:pt x="4" y="21"/>
                  </a:lnTo>
                  <a:lnTo>
                    <a:pt x="3" y="25"/>
                  </a:lnTo>
                  <a:lnTo>
                    <a:pt x="2" y="28"/>
                  </a:lnTo>
                  <a:lnTo>
                    <a:pt x="0" y="29"/>
                  </a:lnTo>
                  <a:lnTo>
                    <a:pt x="1" y="30"/>
                  </a:lnTo>
                  <a:lnTo>
                    <a:pt x="1" y="33"/>
                  </a:lnTo>
                  <a:lnTo>
                    <a:pt x="2" y="37"/>
                  </a:lnTo>
                  <a:lnTo>
                    <a:pt x="4" y="40"/>
                  </a:lnTo>
                  <a:lnTo>
                    <a:pt x="7" y="43"/>
                  </a:lnTo>
                  <a:lnTo>
                    <a:pt x="9" y="45"/>
                  </a:lnTo>
                  <a:lnTo>
                    <a:pt x="11" y="47"/>
                  </a:lnTo>
                  <a:lnTo>
                    <a:pt x="14" y="4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5" name="Freeform 63">
              <a:extLst>
                <a:ext uri="{FF2B5EF4-FFF2-40B4-BE49-F238E27FC236}">
                  <a16:creationId xmlns:a16="http://schemas.microsoft.com/office/drawing/2014/main" id="{B14FFA38-F53C-375A-A868-BEC46EFA5EFF}"/>
                </a:ext>
              </a:extLst>
            </p:cNvPr>
            <p:cNvSpPr>
              <a:spLocks/>
            </p:cNvSpPr>
            <p:nvPr/>
          </p:nvSpPr>
          <p:spPr bwMode="gray">
            <a:xfrm>
              <a:off x="9784515" y="3371548"/>
              <a:ext cx="48213" cy="55467"/>
            </a:xfrm>
            <a:custGeom>
              <a:avLst/>
              <a:gdLst>
                <a:gd name="T0" fmla="*/ 0 w 26"/>
                <a:gd name="T1" fmla="*/ 5603 h 31"/>
                <a:gd name="T2" fmla="*/ 4763 w 26"/>
                <a:gd name="T3" fmla="*/ 9806 h 31"/>
                <a:gd name="T4" fmla="*/ 11112 w 26"/>
                <a:gd name="T5" fmla="*/ 15409 h 31"/>
                <a:gd name="T6" fmla="*/ 14288 w 26"/>
                <a:gd name="T7" fmla="*/ 19611 h 31"/>
                <a:gd name="T8" fmla="*/ 20638 w 26"/>
                <a:gd name="T9" fmla="*/ 25215 h 31"/>
                <a:gd name="T10" fmla="*/ 23812 w 26"/>
                <a:gd name="T11" fmla="*/ 29417 h 31"/>
                <a:gd name="T12" fmla="*/ 25400 w 26"/>
                <a:gd name="T13" fmla="*/ 33619 h 31"/>
                <a:gd name="T14" fmla="*/ 26988 w 26"/>
                <a:gd name="T15" fmla="*/ 40623 h 31"/>
                <a:gd name="T16" fmla="*/ 31750 w 26"/>
                <a:gd name="T17" fmla="*/ 43425 h 31"/>
                <a:gd name="T18" fmla="*/ 41275 w 26"/>
                <a:gd name="T19" fmla="*/ 43425 h 31"/>
                <a:gd name="T20" fmla="*/ 38100 w 26"/>
                <a:gd name="T21" fmla="*/ 36421 h 31"/>
                <a:gd name="T22" fmla="*/ 36513 w 26"/>
                <a:gd name="T23" fmla="*/ 29417 h 31"/>
                <a:gd name="T24" fmla="*/ 34925 w 26"/>
                <a:gd name="T25" fmla="*/ 22413 h 31"/>
                <a:gd name="T26" fmla="*/ 34925 w 26"/>
                <a:gd name="T27" fmla="*/ 19611 h 31"/>
                <a:gd name="T28" fmla="*/ 34925 w 26"/>
                <a:gd name="T29" fmla="*/ 16810 h 31"/>
                <a:gd name="T30" fmla="*/ 34925 w 26"/>
                <a:gd name="T31" fmla="*/ 14008 h 31"/>
                <a:gd name="T32" fmla="*/ 36513 w 26"/>
                <a:gd name="T33" fmla="*/ 8405 h 31"/>
                <a:gd name="T34" fmla="*/ 41275 w 26"/>
                <a:gd name="T35" fmla="*/ 4202 h 31"/>
                <a:gd name="T36" fmla="*/ 34925 w 26"/>
                <a:gd name="T37" fmla="*/ 2802 h 31"/>
                <a:gd name="T38" fmla="*/ 31750 w 26"/>
                <a:gd name="T39" fmla="*/ 0 h 31"/>
                <a:gd name="T40" fmla="*/ 23812 w 26"/>
                <a:gd name="T41" fmla="*/ 0 h 31"/>
                <a:gd name="T42" fmla="*/ 20638 w 26"/>
                <a:gd name="T43" fmla="*/ 0 h 31"/>
                <a:gd name="T44" fmla="*/ 14288 w 26"/>
                <a:gd name="T45" fmla="*/ 0 h 31"/>
                <a:gd name="T46" fmla="*/ 11112 w 26"/>
                <a:gd name="T47" fmla="*/ 2802 h 31"/>
                <a:gd name="T48" fmla="*/ 4763 w 26"/>
                <a:gd name="T49" fmla="*/ 4202 h 31"/>
                <a:gd name="T50" fmla="*/ 0 w 26"/>
                <a:gd name="T51" fmla="*/ 5603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
                <a:gd name="T79" fmla="*/ 0 h 31"/>
                <a:gd name="T80" fmla="*/ 26 w 26"/>
                <a:gd name="T81" fmla="*/ 31 h 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 h="31">
                  <a:moveTo>
                    <a:pt x="0" y="4"/>
                  </a:moveTo>
                  <a:lnTo>
                    <a:pt x="3" y="7"/>
                  </a:lnTo>
                  <a:lnTo>
                    <a:pt x="7" y="11"/>
                  </a:lnTo>
                  <a:lnTo>
                    <a:pt x="9" y="14"/>
                  </a:lnTo>
                  <a:lnTo>
                    <a:pt x="13" y="18"/>
                  </a:lnTo>
                  <a:lnTo>
                    <a:pt x="15" y="21"/>
                  </a:lnTo>
                  <a:lnTo>
                    <a:pt x="16" y="24"/>
                  </a:lnTo>
                  <a:lnTo>
                    <a:pt x="17" y="29"/>
                  </a:lnTo>
                  <a:lnTo>
                    <a:pt x="20" y="31"/>
                  </a:lnTo>
                  <a:lnTo>
                    <a:pt x="26" y="31"/>
                  </a:lnTo>
                  <a:lnTo>
                    <a:pt x="24" y="26"/>
                  </a:lnTo>
                  <a:lnTo>
                    <a:pt x="23" y="21"/>
                  </a:lnTo>
                  <a:lnTo>
                    <a:pt x="22" y="16"/>
                  </a:lnTo>
                  <a:lnTo>
                    <a:pt x="22" y="14"/>
                  </a:lnTo>
                  <a:lnTo>
                    <a:pt x="22" y="12"/>
                  </a:lnTo>
                  <a:lnTo>
                    <a:pt x="22" y="10"/>
                  </a:lnTo>
                  <a:lnTo>
                    <a:pt x="23" y="6"/>
                  </a:lnTo>
                  <a:lnTo>
                    <a:pt x="26" y="3"/>
                  </a:lnTo>
                  <a:lnTo>
                    <a:pt x="22" y="2"/>
                  </a:lnTo>
                  <a:lnTo>
                    <a:pt x="20" y="0"/>
                  </a:lnTo>
                  <a:lnTo>
                    <a:pt x="15" y="0"/>
                  </a:lnTo>
                  <a:lnTo>
                    <a:pt x="13" y="0"/>
                  </a:lnTo>
                  <a:lnTo>
                    <a:pt x="9" y="0"/>
                  </a:lnTo>
                  <a:lnTo>
                    <a:pt x="7" y="2"/>
                  </a:lnTo>
                  <a:lnTo>
                    <a:pt x="3" y="3"/>
                  </a:lnTo>
                  <a:lnTo>
                    <a:pt x="0" y="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6" name="Freeform 64">
              <a:extLst>
                <a:ext uri="{FF2B5EF4-FFF2-40B4-BE49-F238E27FC236}">
                  <a16:creationId xmlns:a16="http://schemas.microsoft.com/office/drawing/2014/main" id="{0CA62EE0-1737-8E45-82CA-3E0DC7102E1D}"/>
                </a:ext>
              </a:extLst>
            </p:cNvPr>
            <p:cNvSpPr>
              <a:spLocks/>
            </p:cNvSpPr>
            <p:nvPr/>
          </p:nvSpPr>
          <p:spPr bwMode="gray">
            <a:xfrm>
              <a:off x="9736304" y="3308158"/>
              <a:ext cx="10043" cy="35657"/>
            </a:xfrm>
            <a:custGeom>
              <a:avLst/>
              <a:gdLst>
                <a:gd name="T0" fmla="*/ 9525 w 6"/>
                <a:gd name="T1" fmla="*/ 29417 h 21"/>
                <a:gd name="T2" fmla="*/ 9525 w 6"/>
                <a:gd name="T3" fmla="*/ 25215 h 21"/>
                <a:gd name="T4" fmla="*/ 9525 w 6"/>
                <a:gd name="T5" fmla="*/ 18211 h 21"/>
                <a:gd name="T6" fmla="*/ 9525 w 6"/>
                <a:gd name="T7" fmla="*/ 14008 h 21"/>
                <a:gd name="T8" fmla="*/ 9525 w 6"/>
                <a:gd name="T9" fmla="*/ 9806 h 21"/>
                <a:gd name="T10" fmla="*/ 9525 w 6"/>
                <a:gd name="T11" fmla="*/ 5603 h 21"/>
                <a:gd name="T12" fmla="*/ 9525 w 6"/>
                <a:gd name="T13" fmla="*/ 2802 h 21"/>
                <a:gd name="T14" fmla="*/ 7938 w 6"/>
                <a:gd name="T15" fmla="*/ 1401 h 21"/>
                <a:gd name="T16" fmla="*/ 7938 w 6"/>
                <a:gd name="T17" fmla="*/ 0 h 21"/>
                <a:gd name="T18" fmla="*/ 3175 w 6"/>
                <a:gd name="T19" fmla="*/ 2802 h 21"/>
                <a:gd name="T20" fmla="*/ 3175 w 6"/>
                <a:gd name="T21" fmla="*/ 8405 h 21"/>
                <a:gd name="T22" fmla="*/ 0 w 6"/>
                <a:gd name="T23" fmla="*/ 12607 h 21"/>
                <a:gd name="T24" fmla="*/ 0 w 6"/>
                <a:gd name="T25" fmla="*/ 16810 h 21"/>
                <a:gd name="T26" fmla="*/ 3175 w 6"/>
                <a:gd name="T27" fmla="*/ 19611 h 21"/>
                <a:gd name="T28" fmla="*/ 3175 w 6"/>
                <a:gd name="T29" fmla="*/ 25215 h 21"/>
                <a:gd name="T30" fmla="*/ 7938 w 6"/>
                <a:gd name="T31" fmla="*/ 28016 h 21"/>
                <a:gd name="T32" fmla="*/ 9525 w 6"/>
                <a:gd name="T33" fmla="*/ 29417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21"/>
                <a:gd name="T53" fmla="*/ 6 w 6"/>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21">
                  <a:moveTo>
                    <a:pt x="6" y="21"/>
                  </a:moveTo>
                  <a:lnTo>
                    <a:pt x="6" y="18"/>
                  </a:lnTo>
                  <a:lnTo>
                    <a:pt x="6" y="13"/>
                  </a:lnTo>
                  <a:lnTo>
                    <a:pt x="6" y="10"/>
                  </a:lnTo>
                  <a:lnTo>
                    <a:pt x="6" y="7"/>
                  </a:lnTo>
                  <a:lnTo>
                    <a:pt x="6" y="4"/>
                  </a:lnTo>
                  <a:lnTo>
                    <a:pt x="6" y="2"/>
                  </a:lnTo>
                  <a:lnTo>
                    <a:pt x="5" y="1"/>
                  </a:lnTo>
                  <a:lnTo>
                    <a:pt x="5" y="0"/>
                  </a:lnTo>
                  <a:lnTo>
                    <a:pt x="2" y="2"/>
                  </a:lnTo>
                  <a:lnTo>
                    <a:pt x="2" y="6"/>
                  </a:lnTo>
                  <a:lnTo>
                    <a:pt x="0" y="9"/>
                  </a:lnTo>
                  <a:lnTo>
                    <a:pt x="0" y="12"/>
                  </a:lnTo>
                  <a:lnTo>
                    <a:pt x="2" y="14"/>
                  </a:lnTo>
                  <a:lnTo>
                    <a:pt x="2" y="18"/>
                  </a:lnTo>
                  <a:lnTo>
                    <a:pt x="5" y="20"/>
                  </a:lnTo>
                  <a:lnTo>
                    <a:pt x="6" y="2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7" name="Freeform 65">
              <a:extLst>
                <a:ext uri="{FF2B5EF4-FFF2-40B4-BE49-F238E27FC236}">
                  <a16:creationId xmlns:a16="http://schemas.microsoft.com/office/drawing/2014/main" id="{DC0C4A66-967D-DAD7-66DC-BA00D7958130}"/>
                </a:ext>
              </a:extLst>
            </p:cNvPr>
            <p:cNvSpPr>
              <a:spLocks/>
            </p:cNvSpPr>
            <p:nvPr/>
          </p:nvSpPr>
          <p:spPr bwMode="gray">
            <a:xfrm>
              <a:off x="9696128" y="3308158"/>
              <a:ext cx="32141" cy="23771"/>
            </a:xfrm>
            <a:custGeom>
              <a:avLst/>
              <a:gdLst>
                <a:gd name="T0" fmla="*/ 11113 w 17"/>
                <a:gd name="T1" fmla="*/ 0 h 14"/>
                <a:gd name="T2" fmla="*/ 0 w 17"/>
                <a:gd name="T3" fmla="*/ 19611 h 14"/>
                <a:gd name="T4" fmla="*/ 3175 w 17"/>
                <a:gd name="T5" fmla="*/ 19611 h 14"/>
                <a:gd name="T6" fmla="*/ 7938 w 17"/>
                <a:gd name="T7" fmla="*/ 19611 h 14"/>
                <a:gd name="T8" fmla="*/ 11113 w 17"/>
                <a:gd name="T9" fmla="*/ 19611 h 14"/>
                <a:gd name="T10" fmla="*/ 15875 w 17"/>
                <a:gd name="T11" fmla="*/ 19611 h 14"/>
                <a:gd name="T12" fmla="*/ 19050 w 17"/>
                <a:gd name="T13" fmla="*/ 18210 h 14"/>
                <a:gd name="T14" fmla="*/ 22225 w 17"/>
                <a:gd name="T15" fmla="*/ 18210 h 14"/>
                <a:gd name="T16" fmla="*/ 26988 w 17"/>
                <a:gd name="T17" fmla="*/ 12607 h 14"/>
                <a:gd name="T18" fmla="*/ 26988 w 17"/>
                <a:gd name="T19" fmla="*/ 9806 h 14"/>
                <a:gd name="T20" fmla="*/ 26988 w 17"/>
                <a:gd name="T21" fmla="*/ 0 h 14"/>
                <a:gd name="T22" fmla="*/ 25400 w 17"/>
                <a:gd name="T23" fmla="*/ 0 h 14"/>
                <a:gd name="T24" fmla="*/ 22225 w 17"/>
                <a:gd name="T25" fmla="*/ 0 h 14"/>
                <a:gd name="T26" fmla="*/ 19050 w 17"/>
                <a:gd name="T27" fmla="*/ 0 h 14"/>
                <a:gd name="T28" fmla="*/ 17463 w 17"/>
                <a:gd name="T29" fmla="*/ 0 h 14"/>
                <a:gd name="T30" fmla="*/ 15875 w 17"/>
                <a:gd name="T31" fmla="*/ 0 h 14"/>
                <a:gd name="T32" fmla="*/ 11113 w 17"/>
                <a:gd name="T33" fmla="*/ 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4"/>
                <a:gd name="T53" fmla="*/ 17 w 17"/>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4">
                  <a:moveTo>
                    <a:pt x="7" y="0"/>
                  </a:moveTo>
                  <a:lnTo>
                    <a:pt x="0" y="14"/>
                  </a:lnTo>
                  <a:lnTo>
                    <a:pt x="2" y="14"/>
                  </a:lnTo>
                  <a:lnTo>
                    <a:pt x="5" y="14"/>
                  </a:lnTo>
                  <a:lnTo>
                    <a:pt x="7" y="14"/>
                  </a:lnTo>
                  <a:lnTo>
                    <a:pt x="10" y="14"/>
                  </a:lnTo>
                  <a:lnTo>
                    <a:pt x="12" y="13"/>
                  </a:lnTo>
                  <a:lnTo>
                    <a:pt x="14" y="13"/>
                  </a:lnTo>
                  <a:lnTo>
                    <a:pt x="17" y="9"/>
                  </a:lnTo>
                  <a:lnTo>
                    <a:pt x="17" y="7"/>
                  </a:lnTo>
                  <a:lnTo>
                    <a:pt x="17" y="0"/>
                  </a:lnTo>
                  <a:lnTo>
                    <a:pt x="16" y="0"/>
                  </a:lnTo>
                  <a:lnTo>
                    <a:pt x="14" y="0"/>
                  </a:lnTo>
                  <a:lnTo>
                    <a:pt x="12" y="0"/>
                  </a:lnTo>
                  <a:lnTo>
                    <a:pt x="11" y="0"/>
                  </a:lnTo>
                  <a:lnTo>
                    <a:pt x="10" y="0"/>
                  </a:lnTo>
                  <a:lnTo>
                    <a:pt x="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8" name="Freeform 66">
              <a:extLst>
                <a:ext uri="{FF2B5EF4-FFF2-40B4-BE49-F238E27FC236}">
                  <a16:creationId xmlns:a16="http://schemas.microsoft.com/office/drawing/2014/main" id="{506F5D0F-B8C5-B894-6B3E-91E007F0944D}"/>
                </a:ext>
              </a:extLst>
            </p:cNvPr>
            <p:cNvSpPr>
              <a:spLocks/>
            </p:cNvSpPr>
            <p:nvPr/>
          </p:nvSpPr>
          <p:spPr bwMode="gray">
            <a:xfrm>
              <a:off x="9758401" y="3351739"/>
              <a:ext cx="22096" cy="15851"/>
            </a:xfrm>
            <a:custGeom>
              <a:avLst/>
              <a:gdLst>
                <a:gd name="T0" fmla="*/ 0 w 12"/>
                <a:gd name="T1" fmla="*/ 0 h 9"/>
                <a:gd name="T2" fmla="*/ 19050 w 12"/>
                <a:gd name="T3" fmla="*/ 12607 h 9"/>
                <a:gd name="T4" fmla="*/ 15875 w 12"/>
                <a:gd name="T5" fmla="*/ 12607 h 9"/>
                <a:gd name="T6" fmla="*/ 15875 w 12"/>
                <a:gd name="T7" fmla="*/ 0 h 9"/>
                <a:gd name="T8" fmla="*/ 12700 w 12"/>
                <a:gd name="T9" fmla="*/ 0 h 9"/>
                <a:gd name="T10" fmla="*/ 9525 w 12"/>
                <a:gd name="T11" fmla="*/ 0 h 9"/>
                <a:gd name="T12" fmla="*/ 7938 w 12"/>
                <a:gd name="T13" fmla="*/ 0 h 9"/>
                <a:gd name="T14" fmla="*/ 6350 w 12"/>
                <a:gd name="T15" fmla="*/ 0 h 9"/>
                <a:gd name="T16" fmla="*/ 3175 w 12"/>
                <a:gd name="T17" fmla="*/ 0 h 9"/>
                <a:gd name="T18" fmla="*/ 1588 w 12"/>
                <a:gd name="T19" fmla="*/ 0 h 9"/>
                <a:gd name="T20" fmla="*/ 0 w 12"/>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9"/>
                <a:gd name="T35" fmla="*/ 12 w 12"/>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9">
                  <a:moveTo>
                    <a:pt x="0" y="0"/>
                  </a:moveTo>
                  <a:lnTo>
                    <a:pt x="12" y="9"/>
                  </a:lnTo>
                  <a:lnTo>
                    <a:pt x="10" y="9"/>
                  </a:lnTo>
                  <a:lnTo>
                    <a:pt x="10" y="0"/>
                  </a:lnTo>
                  <a:lnTo>
                    <a:pt x="8" y="0"/>
                  </a:lnTo>
                  <a:lnTo>
                    <a:pt x="6" y="0"/>
                  </a:lnTo>
                  <a:lnTo>
                    <a:pt x="5" y="0"/>
                  </a:lnTo>
                  <a:lnTo>
                    <a:pt x="4" y="0"/>
                  </a:lnTo>
                  <a:lnTo>
                    <a:pt x="2" y="0"/>
                  </a:lnTo>
                  <a:lnTo>
                    <a:pt x="1"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9" name="Freeform 67">
              <a:extLst>
                <a:ext uri="{FF2B5EF4-FFF2-40B4-BE49-F238E27FC236}">
                  <a16:creationId xmlns:a16="http://schemas.microsoft.com/office/drawing/2014/main" id="{5CC1AD89-093C-F74C-9D4F-6ADA34459BA8}"/>
                </a:ext>
              </a:extLst>
            </p:cNvPr>
            <p:cNvSpPr>
              <a:spLocks/>
            </p:cNvSpPr>
            <p:nvPr/>
          </p:nvSpPr>
          <p:spPr bwMode="gray">
            <a:xfrm>
              <a:off x="9702152" y="3605299"/>
              <a:ext cx="38167" cy="19809"/>
            </a:xfrm>
            <a:custGeom>
              <a:avLst/>
              <a:gdLst>
                <a:gd name="T0" fmla="*/ 28575 w 21"/>
                <a:gd name="T1" fmla="*/ 15409 h 11"/>
                <a:gd name="T2" fmla="*/ 28575 w 21"/>
                <a:gd name="T3" fmla="*/ 14008 h 11"/>
                <a:gd name="T4" fmla="*/ 28575 w 21"/>
                <a:gd name="T5" fmla="*/ 9806 h 11"/>
                <a:gd name="T6" fmla="*/ 31750 w 21"/>
                <a:gd name="T7" fmla="*/ 8405 h 11"/>
                <a:gd name="T8" fmla="*/ 31750 w 21"/>
                <a:gd name="T9" fmla="*/ 7004 h 11"/>
                <a:gd name="T10" fmla="*/ 31750 w 21"/>
                <a:gd name="T11" fmla="*/ 2802 h 11"/>
                <a:gd name="T12" fmla="*/ 33338 w 21"/>
                <a:gd name="T13" fmla="*/ 1401 h 11"/>
                <a:gd name="T14" fmla="*/ 33338 w 21"/>
                <a:gd name="T15" fmla="*/ 0 h 11"/>
                <a:gd name="T16" fmla="*/ 28575 w 21"/>
                <a:gd name="T17" fmla="*/ 0 h 11"/>
                <a:gd name="T18" fmla="*/ 23813 w 21"/>
                <a:gd name="T19" fmla="*/ 0 h 11"/>
                <a:gd name="T20" fmla="*/ 19050 w 21"/>
                <a:gd name="T21" fmla="*/ 0 h 11"/>
                <a:gd name="T22" fmla="*/ 14288 w 21"/>
                <a:gd name="T23" fmla="*/ 0 h 11"/>
                <a:gd name="T24" fmla="*/ 11113 w 21"/>
                <a:gd name="T25" fmla="*/ 0 h 11"/>
                <a:gd name="T26" fmla="*/ 4763 w 21"/>
                <a:gd name="T27" fmla="*/ 1401 h 11"/>
                <a:gd name="T28" fmla="*/ 1588 w 21"/>
                <a:gd name="T29" fmla="*/ 1401 h 11"/>
                <a:gd name="T30" fmla="*/ 0 w 21"/>
                <a:gd name="T31" fmla="*/ 2802 h 11"/>
                <a:gd name="T32" fmla="*/ 3175 w 21"/>
                <a:gd name="T33" fmla="*/ 7004 h 11"/>
                <a:gd name="T34" fmla="*/ 4763 w 21"/>
                <a:gd name="T35" fmla="*/ 8405 h 11"/>
                <a:gd name="T36" fmla="*/ 11113 w 21"/>
                <a:gd name="T37" fmla="*/ 9806 h 11"/>
                <a:gd name="T38" fmla="*/ 14288 w 21"/>
                <a:gd name="T39" fmla="*/ 14008 h 11"/>
                <a:gd name="T40" fmla="*/ 19050 w 21"/>
                <a:gd name="T41" fmla="*/ 14008 h 11"/>
                <a:gd name="T42" fmla="*/ 20638 w 21"/>
                <a:gd name="T43" fmla="*/ 15409 h 11"/>
                <a:gd name="T44" fmla="*/ 23813 w 21"/>
                <a:gd name="T45" fmla="*/ 15409 h 11"/>
                <a:gd name="T46" fmla="*/ 28575 w 21"/>
                <a:gd name="T47" fmla="*/ 15409 h 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1"/>
                <a:gd name="T73" fmla="*/ 0 h 11"/>
                <a:gd name="T74" fmla="*/ 21 w 21"/>
                <a:gd name="T75" fmla="*/ 11 h 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1" h="11">
                  <a:moveTo>
                    <a:pt x="18" y="11"/>
                  </a:moveTo>
                  <a:lnTo>
                    <a:pt x="18" y="10"/>
                  </a:lnTo>
                  <a:lnTo>
                    <a:pt x="18" y="7"/>
                  </a:lnTo>
                  <a:lnTo>
                    <a:pt x="20" y="6"/>
                  </a:lnTo>
                  <a:lnTo>
                    <a:pt x="20" y="5"/>
                  </a:lnTo>
                  <a:lnTo>
                    <a:pt x="20" y="2"/>
                  </a:lnTo>
                  <a:lnTo>
                    <a:pt x="21" y="1"/>
                  </a:lnTo>
                  <a:lnTo>
                    <a:pt x="21" y="0"/>
                  </a:lnTo>
                  <a:lnTo>
                    <a:pt x="18" y="0"/>
                  </a:lnTo>
                  <a:lnTo>
                    <a:pt x="15" y="0"/>
                  </a:lnTo>
                  <a:lnTo>
                    <a:pt x="12" y="0"/>
                  </a:lnTo>
                  <a:lnTo>
                    <a:pt x="9" y="0"/>
                  </a:lnTo>
                  <a:lnTo>
                    <a:pt x="7" y="0"/>
                  </a:lnTo>
                  <a:lnTo>
                    <a:pt x="3" y="1"/>
                  </a:lnTo>
                  <a:lnTo>
                    <a:pt x="1" y="1"/>
                  </a:lnTo>
                  <a:lnTo>
                    <a:pt x="0" y="2"/>
                  </a:lnTo>
                  <a:lnTo>
                    <a:pt x="2" y="5"/>
                  </a:lnTo>
                  <a:lnTo>
                    <a:pt x="3" y="6"/>
                  </a:lnTo>
                  <a:lnTo>
                    <a:pt x="7" y="7"/>
                  </a:lnTo>
                  <a:lnTo>
                    <a:pt x="9" y="10"/>
                  </a:lnTo>
                  <a:lnTo>
                    <a:pt x="12" y="10"/>
                  </a:lnTo>
                  <a:lnTo>
                    <a:pt x="13" y="11"/>
                  </a:lnTo>
                  <a:lnTo>
                    <a:pt x="15" y="11"/>
                  </a:lnTo>
                  <a:lnTo>
                    <a:pt x="18" y="1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0" name="Freeform 68">
              <a:extLst>
                <a:ext uri="{FF2B5EF4-FFF2-40B4-BE49-F238E27FC236}">
                  <a16:creationId xmlns:a16="http://schemas.microsoft.com/office/drawing/2014/main" id="{D3501570-0D9E-6E37-9C27-854F15DA9116}"/>
                </a:ext>
              </a:extLst>
            </p:cNvPr>
            <p:cNvSpPr>
              <a:spLocks/>
            </p:cNvSpPr>
            <p:nvPr/>
          </p:nvSpPr>
          <p:spPr bwMode="gray">
            <a:xfrm>
              <a:off x="9682067" y="3631055"/>
              <a:ext cx="24105" cy="21791"/>
            </a:xfrm>
            <a:custGeom>
              <a:avLst/>
              <a:gdLst>
                <a:gd name="T0" fmla="*/ 14288 w 13"/>
                <a:gd name="T1" fmla="*/ 16810 h 12"/>
                <a:gd name="T2" fmla="*/ 20638 w 13"/>
                <a:gd name="T3" fmla="*/ 1401 h 12"/>
                <a:gd name="T4" fmla="*/ 14288 w 13"/>
                <a:gd name="T5" fmla="*/ 1401 h 12"/>
                <a:gd name="T6" fmla="*/ 12700 w 13"/>
                <a:gd name="T7" fmla="*/ 1401 h 12"/>
                <a:gd name="T8" fmla="*/ 11113 w 13"/>
                <a:gd name="T9" fmla="*/ 1401 h 12"/>
                <a:gd name="T10" fmla="*/ 9525 w 13"/>
                <a:gd name="T11" fmla="*/ 0 h 12"/>
                <a:gd name="T12" fmla="*/ 7938 w 13"/>
                <a:gd name="T13" fmla="*/ 0 h 12"/>
                <a:gd name="T14" fmla="*/ 3175 w 13"/>
                <a:gd name="T15" fmla="*/ 0 h 12"/>
                <a:gd name="T16" fmla="*/ 1588 w 13"/>
                <a:gd name="T17" fmla="*/ 0 h 12"/>
                <a:gd name="T18" fmla="*/ 0 w 13"/>
                <a:gd name="T19" fmla="*/ 0 h 12"/>
                <a:gd name="T20" fmla="*/ 14288 w 13"/>
                <a:gd name="T21" fmla="*/ 1681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2"/>
                <a:gd name="T35" fmla="*/ 13 w 13"/>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2">
                  <a:moveTo>
                    <a:pt x="9" y="12"/>
                  </a:moveTo>
                  <a:lnTo>
                    <a:pt x="13" y="1"/>
                  </a:lnTo>
                  <a:lnTo>
                    <a:pt x="9" y="1"/>
                  </a:lnTo>
                  <a:lnTo>
                    <a:pt x="8" y="1"/>
                  </a:lnTo>
                  <a:lnTo>
                    <a:pt x="7" y="1"/>
                  </a:lnTo>
                  <a:lnTo>
                    <a:pt x="6" y="0"/>
                  </a:lnTo>
                  <a:lnTo>
                    <a:pt x="5" y="0"/>
                  </a:lnTo>
                  <a:lnTo>
                    <a:pt x="2" y="0"/>
                  </a:lnTo>
                  <a:lnTo>
                    <a:pt x="1" y="0"/>
                  </a:lnTo>
                  <a:lnTo>
                    <a:pt x="0" y="0"/>
                  </a:lnTo>
                  <a:lnTo>
                    <a:pt x="9"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1" name="Freeform 69">
              <a:extLst>
                <a:ext uri="{FF2B5EF4-FFF2-40B4-BE49-F238E27FC236}">
                  <a16:creationId xmlns:a16="http://schemas.microsoft.com/office/drawing/2014/main" id="{8B942146-60EC-D26D-5D8E-B62720150FCB}"/>
                </a:ext>
              </a:extLst>
            </p:cNvPr>
            <p:cNvSpPr>
              <a:spLocks/>
            </p:cNvSpPr>
            <p:nvPr/>
          </p:nvSpPr>
          <p:spPr bwMode="gray">
            <a:xfrm>
              <a:off x="9567564" y="3423055"/>
              <a:ext cx="72316" cy="118856"/>
            </a:xfrm>
            <a:custGeom>
              <a:avLst/>
              <a:gdLst>
                <a:gd name="T0" fmla="*/ 60325 w 40"/>
                <a:gd name="T1" fmla="*/ 0 h 68"/>
                <a:gd name="T2" fmla="*/ 60325 w 40"/>
                <a:gd name="T3" fmla="*/ 2802 h 68"/>
                <a:gd name="T4" fmla="*/ 60325 w 40"/>
                <a:gd name="T5" fmla="*/ 4202 h 68"/>
                <a:gd name="T6" fmla="*/ 61913 w 40"/>
                <a:gd name="T7" fmla="*/ 4202 h 68"/>
                <a:gd name="T8" fmla="*/ 61913 w 40"/>
                <a:gd name="T9" fmla="*/ 7004 h 68"/>
                <a:gd name="T10" fmla="*/ 61913 w 40"/>
                <a:gd name="T11" fmla="*/ 8405 h 68"/>
                <a:gd name="T12" fmla="*/ 63500 w 40"/>
                <a:gd name="T13" fmla="*/ 8405 h 68"/>
                <a:gd name="T14" fmla="*/ 63500 w 40"/>
                <a:gd name="T15" fmla="*/ 9806 h 68"/>
                <a:gd name="T16" fmla="*/ 63500 w 40"/>
                <a:gd name="T17" fmla="*/ 12607 h 68"/>
                <a:gd name="T18" fmla="*/ 61913 w 40"/>
                <a:gd name="T19" fmla="*/ 19611 h 68"/>
                <a:gd name="T20" fmla="*/ 57150 w 40"/>
                <a:gd name="T21" fmla="*/ 33619 h 68"/>
                <a:gd name="T22" fmla="*/ 49212 w 40"/>
                <a:gd name="T23" fmla="*/ 44826 h 68"/>
                <a:gd name="T24" fmla="*/ 38100 w 40"/>
                <a:gd name="T25" fmla="*/ 58834 h 68"/>
                <a:gd name="T26" fmla="*/ 28575 w 40"/>
                <a:gd name="T27" fmla="*/ 70040 h 68"/>
                <a:gd name="T28" fmla="*/ 19050 w 40"/>
                <a:gd name="T29" fmla="*/ 81247 h 68"/>
                <a:gd name="T30" fmla="*/ 7938 w 40"/>
                <a:gd name="T31" fmla="*/ 91053 h 68"/>
                <a:gd name="T32" fmla="*/ 0 w 40"/>
                <a:gd name="T33" fmla="*/ 95255 h 68"/>
                <a:gd name="T34" fmla="*/ 0 w 40"/>
                <a:gd name="T35" fmla="*/ 93854 h 68"/>
                <a:gd name="T36" fmla="*/ 0 w 40"/>
                <a:gd name="T37" fmla="*/ 91053 h 68"/>
                <a:gd name="T38" fmla="*/ 0 w 40"/>
                <a:gd name="T39" fmla="*/ 89652 h 68"/>
                <a:gd name="T40" fmla="*/ 0 w 40"/>
                <a:gd name="T41" fmla="*/ 86850 h 68"/>
                <a:gd name="T42" fmla="*/ 0 w 40"/>
                <a:gd name="T43" fmla="*/ 85449 h 68"/>
                <a:gd name="T44" fmla="*/ 0 w 40"/>
                <a:gd name="T45" fmla="*/ 84049 h 68"/>
                <a:gd name="T46" fmla="*/ 0 w 40"/>
                <a:gd name="T47" fmla="*/ 79846 h 68"/>
                <a:gd name="T48" fmla="*/ 0 w 40"/>
                <a:gd name="T49" fmla="*/ 77044 h 68"/>
                <a:gd name="T50" fmla="*/ 1588 w 40"/>
                <a:gd name="T51" fmla="*/ 75644 h 68"/>
                <a:gd name="T52" fmla="*/ 4762 w 40"/>
                <a:gd name="T53" fmla="*/ 74243 h 68"/>
                <a:gd name="T54" fmla="*/ 6350 w 40"/>
                <a:gd name="T55" fmla="*/ 70040 h 68"/>
                <a:gd name="T56" fmla="*/ 7938 w 40"/>
                <a:gd name="T57" fmla="*/ 68640 h 68"/>
                <a:gd name="T58" fmla="*/ 11112 w 40"/>
                <a:gd name="T59" fmla="*/ 65838 h 68"/>
                <a:gd name="T60" fmla="*/ 14288 w 40"/>
                <a:gd name="T61" fmla="*/ 64437 h 68"/>
                <a:gd name="T62" fmla="*/ 17462 w 40"/>
                <a:gd name="T63" fmla="*/ 63036 h 68"/>
                <a:gd name="T64" fmla="*/ 19050 w 40"/>
                <a:gd name="T65" fmla="*/ 63036 h 68"/>
                <a:gd name="T66" fmla="*/ 23812 w 40"/>
                <a:gd name="T67" fmla="*/ 54632 h 68"/>
                <a:gd name="T68" fmla="*/ 30163 w 40"/>
                <a:gd name="T69" fmla="*/ 44826 h 68"/>
                <a:gd name="T70" fmla="*/ 31750 w 40"/>
                <a:gd name="T71" fmla="*/ 36421 h 68"/>
                <a:gd name="T72" fmla="*/ 36512 w 40"/>
                <a:gd name="T73" fmla="*/ 29417 h 68"/>
                <a:gd name="T74" fmla="*/ 39687 w 40"/>
                <a:gd name="T75" fmla="*/ 18211 h 68"/>
                <a:gd name="T76" fmla="*/ 42862 w 40"/>
                <a:gd name="T77" fmla="*/ 12607 h 68"/>
                <a:gd name="T78" fmla="*/ 52388 w 40"/>
                <a:gd name="T79" fmla="*/ 7004 h 68"/>
                <a:gd name="T80" fmla="*/ 60325 w 40"/>
                <a:gd name="T81" fmla="*/ 0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
                <a:gd name="T124" fmla="*/ 0 h 68"/>
                <a:gd name="T125" fmla="*/ 40 w 40"/>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 h="68">
                  <a:moveTo>
                    <a:pt x="38" y="0"/>
                  </a:moveTo>
                  <a:lnTo>
                    <a:pt x="38" y="2"/>
                  </a:lnTo>
                  <a:lnTo>
                    <a:pt x="38" y="3"/>
                  </a:lnTo>
                  <a:lnTo>
                    <a:pt x="39" y="3"/>
                  </a:lnTo>
                  <a:lnTo>
                    <a:pt x="39" y="5"/>
                  </a:lnTo>
                  <a:lnTo>
                    <a:pt x="39" y="6"/>
                  </a:lnTo>
                  <a:lnTo>
                    <a:pt x="40" y="6"/>
                  </a:lnTo>
                  <a:lnTo>
                    <a:pt x="40" y="7"/>
                  </a:lnTo>
                  <a:lnTo>
                    <a:pt x="40" y="9"/>
                  </a:lnTo>
                  <a:lnTo>
                    <a:pt x="39" y="14"/>
                  </a:lnTo>
                  <a:lnTo>
                    <a:pt x="36" y="24"/>
                  </a:lnTo>
                  <a:lnTo>
                    <a:pt x="31" y="32"/>
                  </a:lnTo>
                  <a:lnTo>
                    <a:pt x="24" y="42"/>
                  </a:lnTo>
                  <a:lnTo>
                    <a:pt x="18" y="50"/>
                  </a:lnTo>
                  <a:lnTo>
                    <a:pt x="12" y="58"/>
                  </a:lnTo>
                  <a:lnTo>
                    <a:pt x="5" y="65"/>
                  </a:lnTo>
                  <a:lnTo>
                    <a:pt x="0" y="68"/>
                  </a:lnTo>
                  <a:lnTo>
                    <a:pt x="0" y="67"/>
                  </a:lnTo>
                  <a:lnTo>
                    <a:pt x="0" y="65"/>
                  </a:lnTo>
                  <a:lnTo>
                    <a:pt x="0" y="64"/>
                  </a:lnTo>
                  <a:lnTo>
                    <a:pt x="0" y="62"/>
                  </a:lnTo>
                  <a:lnTo>
                    <a:pt x="0" y="61"/>
                  </a:lnTo>
                  <a:lnTo>
                    <a:pt x="0" y="60"/>
                  </a:lnTo>
                  <a:lnTo>
                    <a:pt x="0" y="57"/>
                  </a:lnTo>
                  <a:lnTo>
                    <a:pt x="0" y="55"/>
                  </a:lnTo>
                  <a:lnTo>
                    <a:pt x="1" y="54"/>
                  </a:lnTo>
                  <a:lnTo>
                    <a:pt x="3" y="53"/>
                  </a:lnTo>
                  <a:lnTo>
                    <a:pt x="4" y="50"/>
                  </a:lnTo>
                  <a:lnTo>
                    <a:pt x="5" y="49"/>
                  </a:lnTo>
                  <a:lnTo>
                    <a:pt x="7" y="47"/>
                  </a:lnTo>
                  <a:lnTo>
                    <a:pt x="9" y="46"/>
                  </a:lnTo>
                  <a:lnTo>
                    <a:pt x="11" y="45"/>
                  </a:lnTo>
                  <a:lnTo>
                    <a:pt x="12" y="45"/>
                  </a:lnTo>
                  <a:lnTo>
                    <a:pt x="15" y="39"/>
                  </a:lnTo>
                  <a:lnTo>
                    <a:pt x="19" y="32"/>
                  </a:lnTo>
                  <a:lnTo>
                    <a:pt x="20" y="26"/>
                  </a:lnTo>
                  <a:lnTo>
                    <a:pt x="23" y="21"/>
                  </a:lnTo>
                  <a:lnTo>
                    <a:pt x="25" y="13"/>
                  </a:lnTo>
                  <a:lnTo>
                    <a:pt x="27" y="9"/>
                  </a:lnTo>
                  <a:lnTo>
                    <a:pt x="33" y="5"/>
                  </a:lnTo>
                  <a:lnTo>
                    <a:pt x="3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2" name="Freeform 70">
              <a:extLst>
                <a:ext uri="{FF2B5EF4-FFF2-40B4-BE49-F238E27FC236}">
                  <a16:creationId xmlns:a16="http://schemas.microsoft.com/office/drawing/2014/main" id="{B416378E-435A-BC12-0E7B-E793409FB21C}"/>
                </a:ext>
              </a:extLst>
            </p:cNvPr>
            <p:cNvSpPr>
              <a:spLocks/>
            </p:cNvSpPr>
            <p:nvPr/>
          </p:nvSpPr>
          <p:spPr bwMode="gray">
            <a:xfrm>
              <a:off x="9724249" y="3462673"/>
              <a:ext cx="156684" cy="184229"/>
            </a:xfrm>
            <a:custGeom>
              <a:avLst/>
              <a:gdLst>
                <a:gd name="T0" fmla="*/ 4762 w 84"/>
                <a:gd name="T1" fmla="*/ 98057 h 105"/>
                <a:gd name="T2" fmla="*/ 1588 w 84"/>
                <a:gd name="T3" fmla="*/ 92454 h 105"/>
                <a:gd name="T4" fmla="*/ 0 w 84"/>
                <a:gd name="T5" fmla="*/ 85450 h 105"/>
                <a:gd name="T6" fmla="*/ 0 w 84"/>
                <a:gd name="T7" fmla="*/ 78446 h 105"/>
                <a:gd name="T8" fmla="*/ 0 w 84"/>
                <a:gd name="T9" fmla="*/ 72843 h 105"/>
                <a:gd name="T10" fmla="*/ 12700 w 84"/>
                <a:gd name="T11" fmla="*/ 67239 h 105"/>
                <a:gd name="T12" fmla="*/ 25400 w 84"/>
                <a:gd name="T13" fmla="*/ 56033 h 105"/>
                <a:gd name="T14" fmla="*/ 38100 w 84"/>
                <a:gd name="T15" fmla="*/ 47628 h 105"/>
                <a:gd name="T16" fmla="*/ 44450 w 84"/>
                <a:gd name="T17" fmla="*/ 47628 h 105"/>
                <a:gd name="T18" fmla="*/ 46037 w 84"/>
                <a:gd name="T19" fmla="*/ 51830 h 105"/>
                <a:gd name="T20" fmla="*/ 52388 w 84"/>
                <a:gd name="T21" fmla="*/ 60235 h 105"/>
                <a:gd name="T22" fmla="*/ 55563 w 84"/>
                <a:gd name="T23" fmla="*/ 61636 h 105"/>
                <a:gd name="T24" fmla="*/ 77787 w 84"/>
                <a:gd name="T25" fmla="*/ 47628 h 105"/>
                <a:gd name="T26" fmla="*/ 92075 w 84"/>
                <a:gd name="T27" fmla="*/ 19611 h 105"/>
                <a:gd name="T28" fmla="*/ 96837 w 84"/>
                <a:gd name="T29" fmla="*/ 1401 h 105"/>
                <a:gd name="T30" fmla="*/ 104775 w 84"/>
                <a:gd name="T31" fmla="*/ 5603 h 105"/>
                <a:gd name="T32" fmla="*/ 111125 w 84"/>
                <a:gd name="T33" fmla="*/ 7004 h 105"/>
                <a:gd name="T34" fmla="*/ 112713 w 84"/>
                <a:gd name="T35" fmla="*/ 15409 h 105"/>
                <a:gd name="T36" fmla="*/ 112713 w 84"/>
                <a:gd name="T37" fmla="*/ 25215 h 105"/>
                <a:gd name="T38" fmla="*/ 114300 w 84"/>
                <a:gd name="T39" fmla="*/ 30818 h 105"/>
                <a:gd name="T40" fmla="*/ 117475 w 84"/>
                <a:gd name="T41" fmla="*/ 37822 h 105"/>
                <a:gd name="T42" fmla="*/ 119063 w 84"/>
                <a:gd name="T43" fmla="*/ 43425 h 105"/>
                <a:gd name="T44" fmla="*/ 117475 w 84"/>
                <a:gd name="T45" fmla="*/ 56033 h 105"/>
                <a:gd name="T46" fmla="*/ 119063 w 84"/>
                <a:gd name="T47" fmla="*/ 61636 h 105"/>
                <a:gd name="T48" fmla="*/ 125413 w 84"/>
                <a:gd name="T49" fmla="*/ 71442 h 105"/>
                <a:gd name="T50" fmla="*/ 128588 w 84"/>
                <a:gd name="T51" fmla="*/ 85450 h 105"/>
                <a:gd name="T52" fmla="*/ 133350 w 84"/>
                <a:gd name="T53" fmla="*/ 100859 h 105"/>
                <a:gd name="T54" fmla="*/ 122238 w 84"/>
                <a:gd name="T55" fmla="*/ 123272 h 105"/>
                <a:gd name="T56" fmla="*/ 122238 w 84"/>
                <a:gd name="T57" fmla="*/ 107863 h 105"/>
                <a:gd name="T58" fmla="*/ 122238 w 84"/>
                <a:gd name="T59" fmla="*/ 102260 h 105"/>
                <a:gd name="T60" fmla="*/ 114300 w 84"/>
                <a:gd name="T61" fmla="*/ 102260 h 105"/>
                <a:gd name="T62" fmla="*/ 107950 w 84"/>
                <a:gd name="T63" fmla="*/ 100859 h 105"/>
                <a:gd name="T64" fmla="*/ 103188 w 84"/>
                <a:gd name="T65" fmla="*/ 102260 h 105"/>
                <a:gd name="T66" fmla="*/ 95250 w 84"/>
                <a:gd name="T67" fmla="*/ 121871 h 105"/>
                <a:gd name="T68" fmla="*/ 93662 w 84"/>
                <a:gd name="T69" fmla="*/ 141483 h 105"/>
                <a:gd name="T70" fmla="*/ 66675 w 84"/>
                <a:gd name="T71" fmla="*/ 141483 h 105"/>
                <a:gd name="T72" fmla="*/ 57150 w 84"/>
                <a:gd name="T73" fmla="*/ 127475 h 105"/>
                <a:gd name="T74" fmla="*/ 52388 w 84"/>
                <a:gd name="T75" fmla="*/ 116268 h 105"/>
                <a:gd name="T76" fmla="*/ 53975 w 84"/>
                <a:gd name="T77" fmla="*/ 105061 h 105"/>
                <a:gd name="T78" fmla="*/ 55563 w 84"/>
                <a:gd name="T79" fmla="*/ 100859 h 105"/>
                <a:gd name="T80" fmla="*/ 60325 w 84"/>
                <a:gd name="T81" fmla="*/ 92454 h 105"/>
                <a:gd name="T82" fmla="*/ 14288 w 84"/>
                <a:gd name="T83" fmla="*/ 86851 h 105"/>
                <a:gd name="T84" fmla="*/ 9525 w 84"/>
                <a:gd name="T85" fmla="*/ 92454 h 105"/>
                <a:gd name="T86" fmla="*/ 6350 w 84"/>
                <a:gd name="T87" fmla="*/ 100859 h 1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4"/>
                <a:gd name="T133" fmla="*/ 0 h 105"/>
                <a:gd name="T134" fmla="*/ 84 w 84"/>
                <a:gd name="T135" fmla="*/ 105 h 1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4" h="105">
                  <a:moveTo>
                    <a:pt x="4" y="73"/>
                  </a:moveTo>
                  <a:lnTo>
                    <a:pt x="3" y="72"/>
                  </a:lnTo>
                  <a:lnTo>
                    <a:pt x="3" y="70"/>
                  </a:lnTo>
                  <a:lnTo>
                    <a:pt x="2" y="69"/>
                  </a:lnTo>
                  <a:lnTo>
                    <a:pt x="2" y="68"/>
                  </a:lnTo>
                  <a:lnTo>
                    <a:pt x="1" y="66"/>
                  </a:lnTo>
                  <a:lnTo>
                    <a:pt x="1" y="65"/>
                  </a:lnTo>
                  <a:lnTo>
                    <a:pt x="1" y="63"/>
                  </a:lnTo>
                  <a:lnTo>
                    <a:pt x="0" y="61"/>
                  </a:lnTo>
                  <a:lnTo>
                    <a:pt x="0" y="59"/>
                  </a:lnTo>
                  <a:lnTo>
                    <a:pt x="0" y="58"/>
                  </a:lnTo>
                  <a:lnTo>
                    <a:pt x="0" y="56"/>
                  </a:lnTo>
                  <a:lnTo>
                    <a:pt x="0" y="55"/>
                  </a:lnTo>
                  <a:lnTo>
                    <a:pt x="0" y="54"/>
                  </a:lnTo>
                  <a:lnTo>
                    <a:pt x="0" y="52"/>
                  </a:lnTo>
                  <a:lnTo>
                    <a:pt x="0" y="51"/>
                  </a:lnTo>
                  <a:lnTo>
                    <a:pt x="4" y="51"/>
                  </a:lnTo>
                  <a:lnTo>
                    <a:pt x="8" y="48"/>
                  </a:lnTo>
                  <a:lnTo>
                    <a:pt x="12" y="45"/>
                  </a:lnTo>
                  <a:lnTo>
                    <a:pt x="14" y="43"/>
                  </a:lnTo>
                  <a:lnTo>
                    <a:pt x="16" y="40"/>
                  </a:lnTo>
                  <a:lnTo>
                    <a:pt x="19" y="37"/>
                  </a:lnTo>
                  <a:lnTo>
                    <a:pt x="22" y="34"/>
                  </a:lnTo>
                  <a:lnTo>
                    <a:pt x="24" y="34"/>
                  </a:lnTo>
                  <a:lnTo>
                    <a:pt x="26" y="34"/>
                  </a:lnTo>
                  <a:lnTo>
                    <a:pt x="27" y="34"/>
                  </a:lnTo>
                  <a:lnTo>
                    <a:pt x="28" y="34"/>
                  </a:lnTo>
                  <a:lnTo>
                    <a:pt x="29" y="34"/>
                  </a:lnTo>
                  <a:lnTo>
                    <a:pt x="29" y="36"/>
                  </a:lnTo>
                  <a:lnTo>
                    <a:pt x="29" y="37"/>
                  </a:lnTo>
                  <a:lnTo>
                    <a:pt x="30" y="40"/>
                  </a:lnTo>
                  <a:lnTo>
                    <a:pt x="32" y="41"/>
                  </a:lnTo>
                  <a:lnTo>
                    <a:pt x="33" y="43"/>
                  </a:lnTo>
                  <a:lnTo>
                    <a:pt x="34" y="43"/>
                  </a:lnTo>
                  <a:lnTo>
                    <a:pt x="34" y="44"/>
                  </a:lnTo>
                  <a:lnTo>
                    <a:pt x="35" y="44"/>
                  </a:lnTo>
                  <a:lnTo>
                    <a:pt x="41" y="43"/>
                  </a:lnTo>
                  <a:lnTo>
                    <a:pt x="46" y="40"/>
                  </a:lnTo>
                  <a:lnTo>
                    <a:pt x="49" y="34"/>
                  </a:lnTo>
                  <a:lnTo>
                    <a:pt x="53" y="29"/>
                  </a:lnTo>
                  <a:lnTo>
                    <a:pt x="55" y="21"/>
                  </a:lnTo>
                  <a:lnTo>
                    <a:pt x="58" y="14"/>
                  </a:lnTo>
                  <a:lnTo>
                    <a:pt x="60" y="7"/>
                  </a:lnTo>
                  <a:lnTo>
                    <a:pt x="61" y="0"/>
                  </a:lnTo>
                  <a:lnTo>
                    <a:pt x="61" y="1"/>
                  </a:lnTo>
                  <a:lnTo>
                    <a:pt x="64" y="2"/>
                  </a:lnTo>
                  <a:lnTo>
                    <a:pt x="65" y="2"/>
                  </a:lnTo>
                  <a:lnTo>
                    <a:pt x="66" y="4"/>
                  </a:lnTo>
                  <a:lnTo>
                    <a:pt x="67" y="4"/>
                  </a:lnTo>
                  <a:lnTo>
                    <a:pt x="68" y="5"/>
                  </a:lnTo>
                  <a:lnTo>
                    <a:pt x="70" y="5"/>
                  </a:lnTo>
                  <a:lnTo>
                    <a:pt x="71" y="5"/>
                  </a:lnTo>
                  <a:lnTo>
                    <a:pt x="71" y="8"/>
                  </a:lnTo>
                  <a:lnTo>
                    <a:pt x="71" y="11"/>
                  </a:lnTo>
                  <a:lnTo>
                    <a:pt x="71" y="14"/>
                  </a:lnTo>
                  <a:lnTo>
                    <a:pt x="71" y="15"/>
                  </a:lnTo>
                  <a:lnTo>
                    <a:pt x="71" y="18"/>
                  </a:lnTo>
                  <a:lnTo>
                    <a:pt x="71" y="19"/>
                  </a:lnTo>
                  <a:lnTo>
                    <a:pt x="71" y="21"/>
                  </a:lnTo>
                  <a:lnTo>
                    <a:pt x="72" y="22"/>
                  </a:lnTo>
                  <a:lnTo>
                    <a:pt x="73" y="23"/>
                  </a:lnTo>
                  <a:lnTo>
                    <a:pt x="74" y="25"/>
                  </a:lnTo>
                  <a:lnTo>
                    <a:pt x="74" y="27"/>
                  </a:lnTo>
                  <a:lnTo>
                    <a:pt x="75" y="29"/>
                  </a:lnTo>
                  <a:lnTo>
                    <a:pt x="77" y="29"/>
                  </a:lnTo>
                  <a:lnTo>
                    <a:pt x="75" y="31"/>
                  </a:lnTo>
                  <a:lnTo>
                    <a:pt x="74" y="34"/>
                  </a:lnTo>
                  <a:lnTo>
                    <a:pt x="74" y="37"/>
                  </a:lnTo>
                  <a:lnTo>
                    <a:pt x="74" y="40"/>
                  </a:lnTo>
                  <a:lnTo>
                    <a:pt x="74" y="41"/>
                  </a:lnTo>
                  <a:lnTo>
                    <a:pt x="74" y="43"/>
                  </a:lnTo>
                  <a:lnTo>
                    <a:pt x="75" y="44"/>
                  </a:lnTo>
                  <a:lnTo>
                    <a:pt x="77" y="44"/>
                  </a:lnTo>
                  <a:lnTo>
                    <a:pt x="78" y="48"/>
                  </a:lnTo>
                  <a:lnTo>
                    <a:pt x="79" y="51"/>
                  </a:lnTo>
                  <a:lnTo>
                    <a:pt x="79" y="54"/>
                  </a:lnTo>
                  <a:lnTo>
                    <a:pt x="80" y="58"/>
                  </a:lnTo>
                  <a:lnTo>
                    <a:pt x="81" y="61"/>
                  </a:lnTo>
                  <a:lnTo>
                    <a:pt x="81" y="65"/>
                  </a:lnTo>
                  <a:lnTo>
                    <a:pt x="83" y="68"/>
                  </a:lnTo>
                  <a:lnTo>
                    <a:pt x="84" y="72"/>
                  </a:lnTo>
                  <a:lnTo>
                    <a:pt x="79" y="92"/>
                  </a:lnTo>
                  <a:lnTo>
                    <a:pt x="78" y="89"/>
                  </a:lnTo>
                  <a:lnTo>
                    <a:pt x="77" y="88"/>
                  </a:lnTo>
                  <a:lnTo>
                    <a:pt x="77" y="84"/>
                  </a:lnTo>
                  <a:lnTo>
                    <a:pt x="77" y="81"/>
                  </a:lnTo>
                  <a:lnTo>
                    <a:pt x="77" y="77"/>
                  </a:lnTo>
                  <a:lnTo>
                    <a:pt x="77" y="76"/>
                  </a:lnTo>
                  <a:lnTo>
                    <a:pt x="77" y="75"/>
                  </a:lnTo>
                  <a:lnTo>
                    <a:pt x="77" y="73"/>
                  </a:lnTo>
                  <a:lnTo>
                    <a:pt x="75" y="73"/>
                  </a:lnTo>
                  <a:lnTo>
                    <a:pt x="74" y="73"/>
                  </a:lnTo>
                  <a:lnTo>
                    <a:pt x="72" y="73"/>
                  </a:lnTo>
                  <a:lnTo>
                    <a:pt x="71" y="73"/>
                  </a:lnTo>
                  <a:lnTo>
                    <a:pt x="70" y="73"/>
                  </a:lnTo>
                  <a:lnTo>
                    <a:pt x="68" y="72"/>
                  </a:lnTo>
                  <a:lnTo>
                    <a:pt x="67" y="70"/>
                  </a:lnTo>
                  <a:lnTo>
                    <a:pt x="66" y="69"/>
                  </a:lnTo>
                  <a:lnTo>
                    <a:pt x="65" y="73"/>
                  </a:lnTo>
                  <a:lnTo>
                    <a:pt x="61" y="77"/>
                  </a:lnTo>
                  <a:lnTo>
                    <a:pt x="60" y="83"/>
                  </a:lnTo>
                  <a:lnTo>
                    <a:pt x="60" y="87"/>
                  </a:lnTo>
                  <a:lnTo>
                    <a:pt x="59" y="91"/>
                  </a:lnTo>
                  <a:lnTo>
                    <a:pt x="59" y="95"/>
                  </a:lnTo>
                  <a:lnTo>
                    <a:pt x="59" y="101"/>
                  </a:lnTo>
                  <a:lnTo>
                    <a:pt x="59" y="105"/>
                  </a:lnTo>
                  <a:lnTo>
                    <a:pt x="44" y="105"/>
                  </a:lnTo>
                  <a:lnTo>
                    <a:pt x="42" y="101"/>
                  </a:lnTo>
                  <a:lnTo>
                    <a:pt x="40" y="98"/>
                  </a:lnTo>
                  <a:lnTo>
                    <a:pt x="39" y="94"/>
                  </a:lnTo>
                  <a:lnTo>
                    <a:pt x="36" y="91"/>
                  </a:lnTo>
                  <a:lnTo>
                    <a:pt x="35" y="87"/>
                  </a:lnTo>
                  <a:lnTo>
                    <a:pt x="34" y="84"/>
                  </a:lnTo>
                  <a:lnTo>
                    <a:pt x="33" y="83"/>
                  </a:lnTo>
                  <a:lnTo>
                    <a:pt x="32" y="80"/>
                  </a:lnTo>
                  <a:lnTo>
                    <a:pt x="33" y="76"/>
                  </a:lnTo>
                  <a:lnTo>
                    <a:pt x="34" y="75"/>
                  </a:lnTo>
                  <a:lnTo>
                    <a:pt x="34" y="73"/>
                  </a:lnTo>
                  <a:lnTo>
                    <a:pt x="35" y="73"/>
                  </a:lnTo>
                  <a:lnTo>
                    <a:pt x="35" y="72"/>
                  </a:lnTo>
                  <a:lnTo>
                    <a:pt x="36" y="70"/>
                  </a:lnTo>
                  <a:lnTo>
                    <a:pt x="36" y="69"/>
                  </a:lnTo>
                  <a:lnTo>
                    <a:pt x="38" y="66"/>
                  </a:lnTo>
                  <a:lnTo>
                    <a:pt x="29" y="61"/>
                  </a:lnTo>
                  <a:lnTo>
                    <a:pt x="10" y="61"/>
                  </a:lnTo>
                  <a:lnTo>
                    <a:pt x="9" y="62"/>
                  </a:lnTo>
                  <a:lnTo>
                    <a:pt x="8" y="62"/>
                  </a:lnTo>
                  <a:lnTo>
                    <a:pt x="7" y="63"/>
                  </a:lnTo>
                  <a:lnTo>
                    <a:pt x="6" y="66"/>
                  </a:lnTo>
                  <a:lnTo>
                    <a:pt x="6" y="68"/>
                  </a:lnTo>
                  <a:lnTo>
                    <a:pt x="4" y="70"/>
                  </a:lnTo>
                  <a:lnTo>
                    <a:pt x="4" y="72"/>
                  </a:lnTo>
                  <a:lnTo>
                    <a:pt x="4" y="7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3" name="Freeform 71">
              <a:extLst>
                <a:ext uri="{FF2B5EF4-FFF2-40B4-BE49-F238E27FC236}">
                  <a16:creationId xmlns:a16="http://schemas.microsoft.com/office/drawing/2014/main" id="{54524FE5-1C3A-BFA6-6C6A-4B59638B9244}"/>
                </a:ext>
              </a:extLst>
            </p:cNvPr>
            <p:cNvSpPr>
              <a:spLocks/>
            </p:cNvSpPr>
            <p:nvPr/>
          </p:nvSpPr>
          <p:spPr bwMode="gray">
            <a:xfrm>
              <a:off x="9641890" y="3324007"/>
              <a:ext cx="44195" cy="59428"/>
            </a:xfrm>
            <a:custGeom>
              <a:avLst/>
              <a:gdLst>
                <a:gd name="T0" fmla="*/ 36513 w 23"/>
                <a:gd name="T1" fmla="*/ 23814 h 34"/>
                <a:gd name="T2" fmla="*/ 36513 w 23"/>
                <a:gd name="T3" fmla="*/ 47628 h 34"/>
                <a:gd name="T4" fmla="*/ 28575 w 23"/>
                <a:gd name="T5" fmla="*/ 44826 h 34"/>
                <a:gd name="T6" fmla="*/ 22225 w 23"/>
                <a:gd name="T7" fmla="*/ 37822 h 34"/>
                <a:gd name="T8" fmla="*/ 17463 w 23"/>
                <a:gd name="T9" fmla="*/ 30818 h 34"/>
                <a:gd name="T10" fmla="*/ 14288 w 23"/>
                <a:gd name="T11" fmla="*/ 25215 h 34"/>
                <a:gd name="T12" fmla="*/ 12700 w 23"/>
                <a:gd name="T13" fmla="*/ 19612 h 34"/>
                <a:gd name="T14" fmla="*/ 6350 w 23"/>
                <a:gd name="T15" fmla="*/ 14008 h 34"/>
                <a:gd name="T16" fmla="*/ 3175 w 23"/>
                <a:gd name="T17" fmla="*/ 5603 h 34"/>
                <a:gd name="T18" fmla="*/ 0 w 23"/>
                <a:gd name="T19" fmla="*/ 0 h 34"/>
                <a:gd name="T20" fmla="*/ 4763 w 23"/>
                <a:gd name="T21" fmla="*/ 2802 h 34"/>
                <a:gd name="T22" fmla="*/ 12700 w 23"/>
                <a:gd name="T23" fmla="*/ 4202 h 34"/>
                <a:gd name="T24" fmla="*/ 15875 w 23"/>
                <a:gd name="T25" fmla="*/ 8405 h 34"/>
                <a:gd name="T26" fmla="*/ 20638 w 23"/>
                <a:gd name="T27" fmla="*/ 9806 h 34"/>
                <a:gd name="T28" fmla="*/ 23813 w 23"/>
                <a:gd name="T29" fmla="*/ 14008 h 34"/>
                <a:gd name="T30" fmla="*/ 28575 w 23"/>
                <a:gd name="T31" fmla="*/ 15409 h 34"/>
                <a:gd name="T32" fmla="*/ 33338 w 23"/>
                <a:gd name="T33" fmla="*/ 19612 h 34"/>
                <a:gd name="T34" fmla="*/ 36513 w 23"/>
                <a:gd name="T35" fmla="*/ 23814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34"/>
                <a:gd name="T56" fmla="*/ 23 w 23"/>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34">
                  <a:moveTo>
                    <a:pt x="23" y="17"/>
                  </a:moveTo>
                  <a:lnTo>
                    <a:pt x="23" y="34"/>
                  </a:lnTo>
                  <a:lnTo>
                    <a:pt x="18" y="32"/>
                  </a:lnTo>
                  <a:lnTo>
                    <a:pt x="14" y="27"/>
                  </a:lnTo>
                  <a:lnTo>
                    <a:pt x="11" y="22"/>
                  </a:lnTo>
                  <a:lnTo>
                    <a:pt x="9" y="18"/>
                  </a:lnTo>
                  <a:lnTo>
                    <a:pt x="8" y="14"/>
                  </a:lnTo>
                  <a:lnTo>
                    <a:pt x="4" y="10"/>
                  </a:lnTo>
                  <a:lnTo>
                    <a:pt x="2" y="4"/>
                  </a:lnTo>
                  <a:lnTo>
                    <a:pt x="0" y="0"/>
                  </a:lnTo>
                  <a:lnTo>
                    <a:pt x="3" y="2"/>
                  </a:lnTo>
                  <a:lnTo>
                    <a:pt x="8" y="3"/>
                  </a:lnTo>
                  <a:lnTo>
                    <a:pt x="10" y="6"/>
                  </a:lnTo>
                  <a:lnTo>
                    <a:pt x="13" y="7"/>
                  </a:lnTo>
                  <a:lnTo>
                    <a:pt x="15" y="10"/>
                  </a:lnTo>
                  <a:lnTo>
                    <a:pt x="18" y="11"/>
                  </a:lnTo>
                  <a:lnTo>
                    <a:pt x="21" y="14"/>
                  </a:lnTo>
                  <a:lnTo>
                    <a:pt x="23"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4" name="Freeform 72">
              <a:extLst>
                <a:ext uri="{FF2B5EF4-FFF2-40B4-BE49-F238E27FC236}">
                  <a16:creationId xmlns:a16="http://schemas.microsoft.com/office/drawing/2014/main" id="{2FA9C00E-943D-3D98-9440-76E903ECF93D}"/>
                </a:ext>
              </a:extLst>
            </p:cNvPr>
            <p:cNvSpPr>
              <a:spLocks/>
            </p:cNvSpPr>
            <p:nvPr/>
          </p:nvSpPr>
          <p:spPr bwMode="gray">
            <a:xfrm>
              <a:off x="9706170" y="3401263"/>
              <a:ext cx="30131" cy="47544"/>
            </a:xfrm>
            <a:custGeom>
              <a:avLst/>
              <a:gdLst>
                <a:gd name="T0" fmla="*/ 1588 w 16"/>
                <a:gd name="T1" fmla="*/ 4202 h 27"/>
                <a:gd name="T2" fmla="*/ 7937 w 16"/>
                <a:gd name="T3" fmla="*/ 4202 h 27"/>
                <a:gd name="T4" fmla="*/ 11112 w 16"/>
                <a:gd name="T5" fmla="*/ 4202 h 27"/>
                <a:gd name="T6" fmla="*/ 15875 w 16"/>
                <a:gd name="T7" fmla="*/ 4202 h 27"/>
                <a:gd name="T8" fmla="*/ 17462 w 16"/>
                <a:gd name="T9" fmla="*/ 1401 h 27"/>
                <a:gd name="T10" fmla="*/ 20637 w 16"/>
                <a:gd name="T11" fmla="*/ 1401 h 27"/>
                <a:gd name="T12" fmla="*/ 22225 w 16"/>
                <a:gd name="T13" fmla="*/ 1401 h 27"/>
                <a:gd name="T14" fmla="*/ 23812 w 16"/>
                <a:gd name="T15" fmla="*/ 0 h 27"/>
                <a:gd name="T16" fmla="*/ 25400 w 16"/>
                <a:gd name="T17" fmla="*/ 0 h 27"/>
                <a:gd name="T18" fmla="*/ 25400 w 16"/>
                <a:gd name="T19" fmla="*/ 4202 h 27"/>
                <a:gd name="T20" fmla="*/ 25400 w 16"/>
                <a:gd name="T21" fmla="*/ 5603 h 27"/>
                <a:gd name="T22" fmla="*/ 25400 w 16"/>
                <a:gd name="T23" fmla="*/ 7004 h 27"/>
                <a:gd name="T24" fmla="*/ 25400 w 16"/>
                <a:gd name="T25" fmla="*/ 12607 h 27"/>
                <a:gd name="T26" fmla="*/ 25400 w 16"/>
                <a:gd name="T27" fmla="*/ 15409 h 27"/>
                <a:gd name="T28" fmla="*/ 25400 w 16"/>
                <a:gd name="T29" fmla="*/ 16810 h 27"/>
                <a:gd name="T30" fmla="*/ 25400 w 16"/>
                <a:gd name="T31" fmla="*/ 21012 h 27"/>
                <a:gd name="T32" fmla="*/ 25400 w 16"/>
                <a:gd name="T33" fmla="*/ 22413 h 27"/>
                <a:gd name="T34" fmla="*/ 25400 w 16"/>
                <a:gd name="T35" fmla="*/ 25215 h 27"/>
                <a:gd name="T36" fmla="*/ 25400 w 16"/>
                <a:gd name="T37" fmla="*/ 29417 h 27"/>
                <a:gd name="T38" fmla="*/ 23812 w 16"/>
                <a:gd name="T39" fmla="*/ 32219 h 27"/>
                <a:gd name="T40" fmla="*/ 23812 w 16"/>
                <a:gd name="T41" fmla="*/ 33620 h 27"/>
                <a:gd name="T42" fmla="*/ 22225 w 16"/>
                <a:gd name="T43" fmla="*/ 36421 h 27"/>
                <a:gd name="T44" fmla="*/ 22225 w 16"/>
                <a:gd name="T45" fmla="*/ 37822 h 27"/>
                <a:gd name="T46" fmla="*/ 20637 w 16"/>
                <a:gd name="T47" fmla="*/ 37822 h 27"/>
                <a:gd name="T48" fmla="*/ 17462 w 16"/>
                <a:gd name="T49" fmla="*/ 37822 h 27"/>
                <a:gd name="T50" fmla="*/ 12700 w 16"/>
                <a:gd name="T51" fmla="*/ 37822 h 27"/>
                <a:gd name="T52" fmla="*/ 9525 w 16"/>
                <a:gd name="T53" fmla="*/ 36421 h 27"/>
                <a:gd name="T54" fmla="*/ 4762 w 16"/>
                <a:gd name="T55" fmla="*/ 32219 h 27"/>
                <a:gd name="T56" fmla="*/ 1588 w 16"/>
                <a:gd name="T57" fmla="*/ 26615 h 27"/>
                <a:gd name="T58" fmla="*/ 0 w 16"/>
                <a:gd name="T59" fmla="*/ 21012 h 27"/>
                <a:gd name="T60" fmla="*/ 0 w 16"/>
                <a:gd name="T61" fmla="*/ 16810 h 27"/>
                <a:gd name="T62" fmla="*/ 0 w 16"/>
                <a:gd name="T63" fmla="*/ 11207 h 27"/>
                <a:gd name="T64" fmla="*/ 0 w 16"/>
                <a:gd name="T65" fmla="*/ 4202 h 27"/>
                <a:gd name="T66" fmla="*/ 1588 w 16"/>
                <a:gd name="T67" fmla="*/ 4202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
                <a:gd name="T103" fmla="*/ 0 h 27"/>
                <a:gd name="T104" fmla="*/ 16 w 16"/>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 h="27">
                  <a:moveTo>
                    <a:pt x="1" y="3"/>
                  </a:moveTo>
                  <a:lnTo>
                    <a:pt x="5" y="3"/>
                  </a:lnTo>
                  <a:lnTo>
                    <a:pt x="7" y="3"/>
                  </a:lnTo>
                  <a:lnTo>
                    <a:pt x="10" y="3"/>
                  </a:lnTo>
                  <a:lnTo>
                    <a:pt x="11" y="1"/>
                  </a:lnTo>
                  <a:lnTo>
                    <a:pt x="13" y="1"/>
                  </a:lnTo>
                  <a:lnTo>
                    <a:pt x="14" y="1"/>
                  </a:lnTo>
                  <a:lnTo>
                    <a:pt x="15" y="0"/>
                  </a:lnTo>
                  <a:lnTo>
                    <a:pt x="16" y="0"/>
                  </a:lnTo>
                  <a:lnTo>
                    <a:pt x="16" y="3"/>
                  </a:lnTo>
                  <a:lnTo>
                    <a:pt x="16" y="4"/>
                  </a:lnTo>
                  <a:lnTo>
                    <a:pt x="16" y="5"/>
                  </a:lnTo>
                  <a:lnTo>
                    <a:pt x="16" y="9"/>
                  </a:lnTo>
                  <a:lnTo>
                    <a:pt x="16" y="11"/>
                  </a:lnTo>
                  <a:lnTo>
                    <a:pt x="16" y="12"/>
                  </a:lnTo>
                  <a:lnTo>
                    <a:pt x="16" y="15"/>
                  </a:lnTo>
                  <a:lnTo>
                    <a:pt x="16" y="16"/>
                  </a:lnTo>
                  <a:lnTo>
                    <a:pt x="16" y="18"/>
                  </a:lnTo>
                  <a:lnTo>
                    <a:pt x="16" y="21"/>
                  </a:lnTo>
                  <a:lnTo>
                    <a:pt x="15" y="23"/>
                  </a:lnTo>
                  <a:lnTo>
                    <a:pt x="15" y="24"/>
                  </a:lnTo>
                  <a:lnTo>
                    <a:pt x="14" y="26"/>
                  </a:lnTo>
                  <a:lnTo>
                    <a:pt x="14" y="27"/>
                  </a:lnTo>
                  <a:lnTo>
                    <a:pt x="13" y="27"/>
                  </a:lnTo>
                  <a:lnTo>
                    <a:pt x="11" y="27"/>
                  </a:lnTo>
                  <a:lnTo>
                    <a:pt x="8" y="27"/>
                  </a:lnTo>
                  <a:lnTo>
                    <a:pt x="6" y="26"/>
                  </a:lnTo>
                  <a:lnTo>
                    <a:pt x="3" y="23"/>
                  </a:lnTo>
                  <a:lnTo>
                    <a:pt x="1" y="19"/>
                  </a:lnTo>
                  <a:lnTo>
                    <a:pt x="0" y="15"/>
                  </a:lnTo>
                  <a:lnTo>
                    <a:pt x="0" y="12"/>
                  </a:lnTo>
                  <a:lnTo>
                    <a:pt x="0" y="8"/>
                  </a:lnTo>
                  <a:lnTo>
                    <a:pt x="0" y="3"/>
                  </a:lnTo>
                  <a:lnTo>
                    <a:pt x="1"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5" name="Freeform 73">
              <a:extLst>
                <a:ext uri="{FF2B5EF4-FFF2-40B4-BE49-F238E27FC236}">
                  <a16:creationId xmlns:a16="http://schemas.microsoft.com/office/drawing/2014/main" id="{78B0AE45-6336-592A-4690-43F88EC5C0B1}"/>
                </a:ext>
              </a:extLst>
            </p:cNvPr>
            <p:cNvSpPr>
              <a:spLocks/>
            </p:cNvSpPr>
            <p:nvPr/>
          </p:nvSpPr>
          <p:spPr bwMode="gray">
            <a:xfrm>
              <a:off x="9609748" y="3114027"/>
              <a:ext cx="96420" cy="204038"/>
            </a:xfrm>
            <a:custGeom>
              <a:avLst/>
              <a:gdLst>
                <a:gd name="T0" fmla="*/ 33338 w 52"/>
                <a:gd name="T1" fmla="*/ 0 h 117"/>
                <a:gd name="T2" fmla="*/ 36513 w 52"/>
                <a:gd name="T3" fmla="*/ 7004 h 117"/>
                <a:gd name="T4" fmla="*/ 41275 w 52"/>
                <a:gd name="T5" fmla="*/ 9806 h 117"/>
                <a:gd name="T6" fmla="*/ 46037 w 52"/>
                <a:gd name="T7" fmla="*/ 14008 h 117"/>
                <a:gd name="T8" fmla="*/ 52388 w 52"/>
                <a:gd name="T9" fmla="*/ 14008 h 117"/>
                <a:gd name="T10" fmla="*/ 55563 w 52"/>
                <a:gd name="T11" fmla="*/ 14008 h 117"/>
                <a:gd name="T12" fmla="*/ 58738 w 52"/>
                <a:gd name="T13" fmla="*/ 12607 h 117"/>
                <a:gd name="T14" fmla="*/ 63500 w 52"/>
                <a:gd name="T15" fmla="*/ 9806 h 117"/>
                <a:gd name="T16" fmla="*/ 65088 w 52"/>
                <a:gd name="T17" fmla="*/ 16810 h 117"/>
                <a:gd name="T18" fmla="*/ 68263 w 52"/>
                <a:gd name="T19" fmla="*/ 28016 h 117"/>
                <a:gd name="T20" fmla="*/ 73025 w 52"/>
                <a:gd name="T21" fmla="*/ 43425 h 117"/>
                <a:gd name="T22" fmla="*/ 77788 w 52"/>
                <a:gd name="T23" fmla="*/ 53231 h 117"/>
                <a:gd name="T24" fmla="*/ 80963 w 52"/>
                <a:gd name="T25" fmla="*/ 60235 h 117"/>
                <a:gd name="T26" fmla="*/ 74613 w 52"/>
                <a:gd name="T27" fmla="*/ 72842 h 117"/>
                <a:gd name="T28" fmla="*/ 66675 w 52"/>
                <a:gd name="T29" fmla="*/ 84049 h 117"/>
                <a:gd name="T30" fmla="*/ 60325 w 52"/>
                <a:gd name="T31" fmla="*/ 92454 h 117"/>
                <a:gd name="T32" fmla="*/ 60325 w 52"/>
                <a:gd name="T33" fmla="*/ 102259 h 117"/>
                <a:gd name="T34" fmla="*/ 60325 w 52"/>
                <a:gd name="T35" fmla="*/ 107863 h 117"/>
                <a:gd name="T36" fmla="*/ 63500 w 52"/>
                <a:gd name="T37" fmla="*/ 110664 h 117"/>
                <a:gd name="T38" fmla="*/ 60325 w 52"/>
                <a:gd name="T39" fmla="*/ 117668 h 117"/>
                <a:gd name="T40" fmla="*/ 63500 w 52"/>
                <a:gd name="T41" fmla="*/ 120470 h 117"/>
                <a:gd name="T42" fmla="*/ 66675 w 52"/>
                <a:gd name="T43" fmla="*/ 120470 h 117"/>
                <a:gd name="T44" fmla="*/ 71438 w 52"/>
                <a:gd name="T45" fmla="*/ 120470 h 117"/>
                <a:gd name="T46" fmla="*/ 74613 w 52"/>
                <a:gd name="T47" fmla="*/ 120470 h 117"/>
                <a:gd name="T48" fmla="*/ 73025 w 52"/>
                <a:gd name="T49" fmla="*/ 131676 h 117"/>
                <a:gd name="T50" fmla="*/ 71438 w 52"/>
                <a:gd name="T51" fmla="*/ 141482 h 117"/>
                <a:gd name="T52" fmla="*/ 71438 w 52"/>
                <a:gd name="T53" fmla="*/ 148486 h 117"/>
                <a:gd name="T54" fmla="*/ 74613 w 52"/>
                <a:gd name="T55" fmla="*/ 158292 h 117"/>
                <a:gd name="T56" fmla="*/ 71438 w 52"/>
                <a:gd name="T57" fmla="*/ 159693 h 117"/>
                <a:gd name="T58" fmla="*/ 66675 w 52"/>
                <a:gd name="T59" fmla="*/ 161093 h 117"/>
                <a:gd name="T60" fmla="*/ 63500 w 52"/>
                <a:gd name="T61" fmla="*/ 163895 h 117"/>
                <a:gd name="T62" fmla="*/ 55563 w 52"/>
                <a:gd name="T63" fmla="*/ 163895 h 117"/>
                <a:gd name="T64" fmla="*/ 49212 w 52"/>
                <a:gd name="T65" fmla="*/ 163895 h 117"/>
                <a:gd name="T66" fmla="*/ 42862 w 52"/>
                <a:gd name="T67" fmla="*/ 159693 h 117"/>
                <a:gd name="T68" fmla="*/ 39688 w 52"/>
                <a:gd name="T69" fmla="*/ 155490 h 117"/>
                <a:gd name="T70" fmla="*/ 34925 w 52"/>
                <a:gd name="T71" fmla="*/ 149887 h 117"/>
                <a:gd name="T72" fmla="*/ 39688 w 52"/>
                <a:gd name="T73" fmla="*/ 149887 h 117"/>
                <a:gd name="T74" fmla="*/ 42862 w 52"/>
                <a:gd name="T75" fmla="*/ 148486 h 117"/>
                <a:gd name="T76" fmla="*/ 44450 w 52"/>
                <a:gd name="T77" fmla="*/ 144284 h 117"/>
                <a:gd name="T78" fmla="*/ 39688 w 52"/>
                <a:gd name="T79" fmla="*/ 140081 h 117"/>
                <a:gd name="T80" fmla="*/ 23812 w 52"/>
                <a:gd name="T81" fmla="*/ 130276 h 117"/>
                <a:gd name="T82" fmla="*/ 9525 w 52"/>
                <a:gd name="T83" fmla="*/ 113466 h 117"/>
                <a:gd name="T84" fmla="*/ 1588 w 52"/>
                <a:gd name="T85" fmla="*/ 95255 h 117"/>
                <a:gd name="T86" fmla="*/ 0 w 52"/>
                <a:gd name="T87" fmla="*/ 84049 h 117"/>
                <a:gd name="T88" fmla="*/ 0 w 52"/>
                <a:gd name="T89" fmla="*/ 79846 h 117"/>
                <a:gd name="T90" fmla="*/ 0 w 52"/>
                <a:gd name="T91" fmla="*/ 75644 h 117"/>
                <a:gd name="T92" fmla="*/ 0 w 52"/>
                <a:gd name="T93" fmla="*/ 72842 h 117"/>
                <a:gd name="T94" fmla="*/ 19050 w 52"/>
                <a:gd name="T95" fmla="*/ 68640 h 117"/>
                <a:gd name="T96" fmla="*/ 19050 w 52"/>
                <a:gd name="T97" fmla="*/ 50429 h 117"/>
                <a:gd name="T98" fmla="*/ 22225 w 52"/>
                <a:gd name="T99" fmla="*/ 26615 h 117"/>
                <a:gd name="T100" fmla="*/ 19050 w 52"/>
                <a:gd name="T101" fmla="*/ 7004 h 11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
                <a:gd name="T154" fmla="*/ 0 h 117"/>
                <a:gd name="T155" fmla="*/ 52 w 52"/>
                <a:gd name="T156" fmla="*/ 117 h 11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 h="117">
                  <a:moveTo>
                    <a:pt x="11" y="0"/>
                  </a:moveTo>
                  <a:lnTo>
                    <a:pt x="21" y="0"/>
                  </a:lnTo>
                  <a:lnTo>
                    <a:pt x="21" y="3"/>
                  </a:lnTo>
                  <a:lnTo>
                    <a:pt x="23" y="5"/>
                  </a:lnTo>
                  <a:lnTo>
                    <a:pt x="25" y="7"/>
                  </a:lnTo>
                  <a:lnTo>
                    <a:pt x="26" y="7"/>
                  </a:lnTo>
                  <a:lnTo>
                    <a:pt x="28" y="9"/>
                  </a:lnTo>
                  <a:lnTo>
                    <a:pt x="29" y="10"/>
                  </a:lnTo>
                  <a:lnTo>
                    <a:pt x="32" y="10"/>
                  </a:lnTo>
                  <a:lnTo>
                    <a:pt x="33" y="10"/>
                  </a:lnTo>
                  <a:lnTo>
                    <a:pt x="34" y="10"/>
                  </a:lnTo>
                  <a:lnTo>
                    <a:pt x="35" y="10"/>
                  </a:lnTo>
                  <a:lnTo>
                    <a:pt x="35" y="9"/>
                  </a:lnTo>
                  <a:lnTo>
                    <a:pt x="37" y="9"/>
                  </a:lnTo>
                  <a:lnTo>
                    <a:pt x="38" y="9"/>
                  </a:lnTo>
                  <a:lnTo>
                    <a:pt x="40" y="7"/>
                  </a:lnTo>
                  <a:lnTo>
                    <a:pt x="41" y="7"/>
                  </a:lnTo>
                  <a:lnTo>
                    <a:pt x="41" y="12"/>
                  </a:lnTo>
                  <a:lnTo>
                    <a:pt x="42" y="16"/>
                  </a:lnTo>
                  <a:lnTo>
                    <a:pt x="43" y="20"/>
                  </a:lnTo>
                  <a:lnTo>
                    <a:pt x="45" y="24"/>
                  </a:lnTo>
                  <a:lnTo>
                    <a:pt x="46" y="31"/>
                  </a:lnTo>
                  <a:lnTo>
                    <a:pt x="48" y="33"/>
                  </a:lnTo>
                  <a:lnTo>
                    <a:pt x="49" y="38"/>
                  </a:lnTo>
                  <a:lnTo>
                    <a:pt x="52" y="39"/>
                  </a:lnTo>
                  <a:lnTo>
                    <a:pt x="51" y="43"/>
                  </a:lnTo>
                  <a:lnTo>
                    <a:pt x="48" y="47"/>
                  </a:lnTo>
                  <a:lnTo>
                    <a:pt x="47" y="52"/>
                  </a:lnTo>
                  <a:lnTo>
                    <a:pt x="45" y="56"/>
                  </a:lnTo>
                  <a:lnTo>
                    <a:pt x="42" y="60"/>
                  </a:lnTo>
                  <a:lnTo>
                    <a:pt x="40" y="63"/>
                  </a:lnTo>
                  <a:lnTo>
                    <a:pt x="38" y="66"/>
                  </a:lnTo>
                  <a:lnTo>
                    <a:pt x="38" y="68"/>
                  </a:lnTo>
                  <a:lnTo>
                    <a:pt x="38" y="73"/>
                  </a:lnTo>
                  <a:lnTo>
                    <a:pt x="38" y="75"/>
                  </a:lnTo>
                  <a:lnTo>
                    <a:pt x="38" y="77"/>
                  </a:lnTo>
                  <a:lnTo>
                    <a:pt x="40" y="78"/>
                  </a:lnTo>
                  <a:lnTo>
                    <a:pt x="40" y="79"/>
                  </a:lnTo>
                  <a:lnTo>
                    <a:pt x="40" y="82"/>
                  </a:lnTo>
                  <a:lnTo>
                    <a:pt x="38" y="84"/>
                  </a:lnTo>
                  <a:lnTo>
                    <a:pt x="38" y="86"/>
                  </a:lnTo>
                  <a:lnTo>
                    <a:pt x="40" y="86"/>
                  </a:lnTo>
                  <a:lnTo>
                    <a:pt x="41" y="86"/>
                  </a:lnTo>
                  <a:lnTo>
                    <a:pt x="42" y="86"/>
                  </a:lnTo>
                  <a:lnTo>
                    <a:pt x="43" y="86"/>
                  </a:lnTo>
                  <a:lnTo>
                    <a:pt x="45" y="86"/>
                  </a:lnTo>
                  <a:lnTo>
                    <a:pt x="46" y="86"/>
                  </a:lnTo>
                  <a:lnTo>
                    <a:pt x="47" y="86"/>
                  </a:lnTo>
                  <a:lnTo>
                    <a:pt x="46" y="92"/>
                  </a:lnTo>
                  <a:lnTo>
                    <a:pt x="46" y="94"/>
                  </a:lnTo>
                  <a:lnTo>
                    <a:pt x="45" y="99"/>
                  </a:lnTo>
                  <a:lnTo>
                    <a:pt x="45" y="101"/>
                  </a:lnTo>
                  <a:lnTo>
                    <a:pt x="45" y="103"/>
                  </a:lnTo>
                  <a:lnTo>
                    <a:pt x="45" y="106"/>
                  </a:lnTo>
                  <a:lnTo>
                    <a:pt x="46" y="108"/>
                  </a:lnTo>
                  <a:lnTo>
                    <a:pt x="47" y="113"/>
                  </a:lnTo>
                  <a:lnTo>
                    <a:pt x="46" y="113"/>
                  </a:lnTo>
                  <a:lnTo>
                    <a:pt x="45" y="114"/>
                  </a:lnTo>
                  <a:lnTo>
                    <a:pt x="43" y="115"/>
                  </a:lnTo>
                  <a:lnTo>
                    <a:pt x="42" y="115"/>
                  </a:lnTo>
                  <a:lnTo>
                    <a:pt x="41" y="117"/>
                  </a:lnTo>
                  <a:lnTo>
                    <a:pt x="40" y="117"/>
                  </a:lnTo>
                  <a:lnTo>
                    <a:pt x="38" y="117"/>
                  </a:lnTo>
                  <a:lnTo>
                    <a:pt x="35" y="117"/>
                  </a:lnTo>
                  <a:lnTo>
                    <a:pt x="33" y="117"/>
                  </a:lnTo>
                  <a:lnTo>
                    <a:pt x="31" y="117"/>
                  </a:lnTo>
                  <a:lnTo>
                    <a:pt x="28" y="115"/>
                  </a:lnTo>
                  <a:lnTo>
                    <a:pt x="27" y="114"/>
                  </a:lnTo>
                  <a:lnTo>
                    <a:pt x="26" y="113"/>
                  </a:lnTo>
                  <a:lnTo>
                    <a:pt x="25" y="111"/>
                  </a:lnTo>
                  <a:lnTo>
                    <a:pt x="23" y="110"/>
                  </a:lnTo>
                  <a:lnTo>
                    <a:pt x="22" y="107"/>
                  </a:lnTo>
                  <a:lnTo>
                    <a:pt x="23" y="107"/>
                  </a:lnTo>
                  <a:lnTo>
                    <a:pt x="25" y="107"/>
                  </a:lnTo>
                  <a:lnTo>
                    <a:pt x="26" y="106"/>
                  </a:lnTo>
                  <a:lnTo>
                    <a:pt x="27" y="106"/>
                  </a:lnTo>
                  <a:lnTo>
                    <a:pt x="27" y="104"/>
                  </a:lnTo>
                  <a:lnTo>
                    <a:pt x="28" y="103"/>
                  </a:lnTo>
                  <a:lnTo>
                    <a:pt x="29" y="103"/>
                  </a:lnTo>
                  <a:lnTo>
                    <a:pt x="25" y="100"/>
                  </a:lnTo>
                  <a:lnTo>
                    <a:pt x="20" y="97"/>
                  </a:lnTo>
                  <a:lnTo>
                    <a:pt x="15" y="93"/>
                  </a:lnTo>
                  <a:lnTo>
                    <a:pt x="9" y="86"/>
                  </a:lnTo>
                  <a:lnTo>
                    <a:pt x="6" y="81"/>
                  </a:lnTo>
                  <a:lnTo>
                    <a:pt x="3" y="75"/>
                  </a:lnTo>
                  <a:lnTo>
                    <a:pt x="1" y="68"/>
                  </a:lnTo>
                  <a:lnTo>
                    <a:pt x="0" y="61"/>
                  </a:lnTo>
                  <a:lnTo>
                    <a:pt x="0" y="60"/>
                  </a:lnTo>
                  <a:lnTo>
                    <a:pt x="0" y="59"/>
                  </a:lnTo>
                  <a:lnTo>
                    <a:pt x="0" y="57"/>
                  </a:lnTo>
                  <a:lnTo>
                    <a:pt x="0" y="56"/>
                  </a:lnTo>
                  <a:lnTo>
                    <a:pt x="0" y="54"/>
                  </a:lnTo>
                  <a:lnTo>
                    <a:pt x="0" y="53"/>
                  </a:lnTo>
                  <a:lnTo>
                    <a:pt x="0" y="52"/>
                  </a:lnTo>
                  <a:lnTo>
                    <a:pt x="11" y="52"/>
                  </a:lnTo>
                  <a:lnTo>
                    <a:pt x="12" y="49"/>
                  </a:lnTo>
                  <a:lnTo>
                    <a:pt x="12" y="43"/>
                  </a:lnTo>
                  <a:lnTo>
                    <a:pt x="12" y="36"/>
                  </a:lnTo>
                  <a:lnTo>
                    <a:pt x="14" y="27"/>
                  </a:lnTo>
                  <a:lnTo>
                    <a:pt x="14" y="19"/>
                  </a:lnTo>
                  <a:lnTo>
                    <a:pt x="14" y="12"/>
                  </a:lnTo>
                  <a:lnTo>
                    <a:pt x="12" y="5"/>
                  </a:lnTo>
                  <a:lnTo>
                    <a:pt x="11"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6" name="Freeform 74">
              <a:extLst>
                <a:ext uri="{FF2B5EF4-FFF2-40B4-BE49-F238E27FC236}">
                  <a16:creationId xmlns:a16="http://schemas.microsoft.com/office/drawing/2014/main" id="{7AF23659-FB53-1976-5319-CA9411C5330C}"/>
                </a:ext>
              </a:extLst>
            </p:cNvPr>
            <p:cNvSpPr>
              <a:spLocks/>
            </p:cNvSpPr>
            <p:nvPr/>
          </p:nvSpPr>
          <p:spPr bwMode="gray">
            <a:xfrm>
              <a:off x="9784515" y="3415132"/>
              <a:ext cx="24105" cy="29715"/>
            </a:xfrm>
            <a:custGeom>
              <a:avLst/>
              <a:gdLst>
                <a:gd name="T0" fmla="*/ 20638 w 13"/>
                <a:gd name="T1" fmla="*/ 22413 h 16"/>
                <a:gd name="T2" fmla="*/ 20638 w 13"/>
                <a:gd name="T3" fmla="*/ 0 h 16"/>
                <a:gd name="T4" fmla="*/ 17463 w 13"/>
                <a:gd name="T5" fmla="*/ 0 h 16"/>
                <a:gd name="T6" fmla="*/ 14288 w 13"/>
                <a:gd name="T7" fmla="*/ 0 h 16"/>
                <a:gd name="T8" fmla="*/ 12700 w 13"/>
                <a:gd name="T9" fmla="*/ 0 h 16"/>
                <a:gd name="T10" fmla="*/ 11113 w 13"/>
                <a:gd name="T11" fmla="*/ 2802 h 16"/>
                <a:gd name="T12" fmla="*/ 9525 w 13"/>
                <a:gd name="T13" fmla="*/ 2802 h 16"/>
                <a:gd name="T14" fmla="*/ 6350 w 13"/>
                <a:gd name="T15" fmla="*/ 4202 h 16"/>
                <a:gd name="T16" fmla="*/ 3175 w 13"/>
                <a:gd name="T17" fmla="*/ 7004 h 16"/>
                <a:gd name="T18" fmla="*/ 0 w 13"/>
                <a:gd name="T19" fmla="*/ 7004 h 16"/>
                <a:gd name="T20" fmla="*/ 3175 w 13"/>
                <a:gd name="T21" fmla="*/ 11207 h 16"/>
                <a:gd name="T22" fmla="*/ 9525 w 13"/>
                <a:gd name="T23" fmla="*/ 14008 h 16"/>
                <a:gd name="T24" fmla="*/ 11113 w 13"/>
                <a:gd name="T25" fmla="*/ 15409 h 16"/>
                <a:gd name="T26" fmla="*/ 12700 w 13"/>
                <a:gd name="T27" fmla="*/ 18211 h 16"/>
                <a:gd name="T28" fmla="*/ 14288 w 13"/>
                <a:gd name="T29" fmla="*/ 18211 h 16"/>
                <a:gd name="T30" fmla="*/ 17463 w 13"/>
                <a:gd name="T31" fmla="*/ 21012 h 16"/>
                <a:gd name="T32" fmla="*/ 20638 w 13"/>
                <a:gd name="T33" fmla="*/ 22413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6"/>
                <a:gd name="T53" fmla="*/ 13 w 13"/>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6">
                  <a:moveTo>
                    <a:pt x="13" y="16"/>
                  </a:moveTo>
                  <a:lnTo>
                    <a:pt x="13" y="0"/>
                  </a:lnTo>
                  <a:lnTo>
                    <a:pt x="11" y="0"/>
                  </a:lnTo>
                  <a:lnTo>
                    <a:pt x="9" y="0"/>
                  </a:lnTo>
                  <a:lnTo>
                    <a:pt x="8" y="0"/>
                  </a:lnTo>
                  <a:lnTo>
                    <a:pt x="7" y="2"/>
                  </a:lnTo>
                  <a:lnTo>
                    <a:pt x="6" y="2"/>
                  </a:lnTo>
                  <a:lnTo>
                    <a:pt x="4" y="3"/>
                  </a:lnTo>
                  <a:lnTo>
                    <a:pt x="2" y="5"/>
                  </a:lnTo>
                  <a:lnTo>
                    <a:pt x="0" y="5"/>
                  </a:lnTo>
                  <a:lnTo>
                    <a:pt x="2" y="8"/>
                  </a:lnTo>
                  <a:lnTo>
                    <a:pt x="6" y="10"/>
                  </a:lnTo>
                  <a:lnTo>
                    <a:pt x="7" y="11"/>
                  </a:lnTo>
                  <a:lnTo>
                    <a:pt x="8" y="13"/>
                  </a:lnTo>
                  <a:lnTo>
                    <a:pt x="9" y="13"/>
                  </a:lnTo>
                  <a:lnTo>
                    <a:pt x="11" y="15"/>
                  </a:lnTo>
                  <a:lnTo>
                    <a:pt x="13" y="1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7" name="Freeform 75">
              <a:extLst>
                <a:ext uri="{FF2B5EF4-FFF2-40B4-BE49-F238E27FC236}">
                  <a16:creationId xmlns:a16="http://schemas.microsoft.com/office/drawing/2014/main" id="{61030FA9-39EB-6AB4-6F6D-92D98825D174}"/>
                </a:ext>
              </a:extLst>
            </p:cNvPr>
            <p:cNvSpPr>
              <a:spLocks/>
            </p:cNvSpPr>
            <p:nvPr/>
          </p:nvSpPr>
          <p:spPr bwMode="gray">
            <a:xfrm>
              <a:off x="9742331" y="3371548"/>
              <a:ext cx="24105" cy="27733"/>
            </a:xfrm>
            <a:custGeom>
              <a:avLst/>
              <a:gdLst>
                <a:gd name="T0" fmla="*/ 0 w 13"/>
                <a:gd name="T1" fmla="*/ 7004 h 15"/>
                <a:gd name="T2" fmla="*/ 3175 w 13"/>
                <a:gd name="T3" fmla="*/ 9806 h 15"/>
                <a:gd name="T4" fmla="*/ 6350 w 13"/>
                <a:gd name="T5" fmla="*/ 11206 h 15"/>
                <a:gd name="T6" fmla="*/ 7938 w 13"/>
                <a:gd name="T7" fmla="*/ 14008 h 15"/>
                <a:gd name="T8" fmla="*/ 9525 w 13"/>
                <a:gd name="T9" fmla="*/ 16810 h 15"/>
                <a:gd name="T10" fmla="*/ 11113 w 13"/>
                <a:gd name="T11" fmla="*/ 16810 h 15"/>
                <a:gd name="T12" fmla="*/ 17463 w 13"/>
                <a:gd name="T13" fmla="*/ 18210 h 15"/>
                <a:gd name="T14" fmla="*/ 19050 w 13"/>
                <a:gd name="T15" fmla="*/ 21012 h 15"/>
                <a:gd name="T16" fmla="*/ 20638 w 13"/>
                <a:gd name="T17" fmla="*/ 21012 h 15"/>
                <a:gd name="T18" fmla="*/ 20638 w 13"/>
                <a:gd name="T19" fmla="*/ 16810 h 15"/>
                <a:gd name="T20" fmla="*/ 20638 w 13"/>
                <a:gd name="T21" fmla="*/ 14008 h 15"/>
                <a:gd name="T22" fmla="*/ 20638 w 13"/>
                <a:gd name="T23" fmla="*/ 11206 h 15"/>
                <a:gd name="T24" fmla="*/ 19050 w 13"/>
                <a:gd name="T25" fmla="*/ 9806 h 15"/>
                <a:gd name="T26" fmla="*/ 19050 w 13"/>
                <a:gd name="T27" fmla="*/ 4202 h 15"/>
                <a:gd name="T28" fmla="*/ 17463 w 13"/>
                <a:gd name="T29" fmla="*/ 2802 h 15"/>
                <a:gd name="T30" fmla="*/ 17463 w 13"/>
                <a:gd name="T31" fmla="*/ 0 h 15"/>
                <a:gd name="T32" fmla="*/ 14288 w 13"/>
                <a:gd name="T33" fmla="*/ 0 h 15"/>
                <a:gd name="T34" fmla="*/ 11113 w 13"/>
                <a:gd name="T35" fmla="*/ 0 h 15"/>
                <a:gd name="T36" fmla="*/ 11113 w 13"/>
                <a:gd name="T37" fmla="*/ 2802 h 15"/>
                <a:gd name="T38" fmla="*/ 9525 w 13"/>
                <a:gd name="T39" fmla="*/ 4202 h 15"/>
                <a:gd name="T40" fmla="*/ 7938 w 13"/>
                <a:gd name="T41" fmla="*/ 4202 h 15"/>
                <a:gd name="T42" fmla="*/ 6350 w 13"/>
                <a:gd name="T43" fmla="*/ 7004 h 15"/>
                <a:gd name="T44" fmla="*/ 3175 w 13"/>
                <a:gd name="T45" fmla="*/ 7004 h 15"/>
                <a:gd name="T46" fmla="*/ 0 w 13"/>
                <a:gd name="T47" fmla="*/ 7004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
                <a:gd name="T73" fmla="*/ 0 h 15"/>
                <a:gd name="T74" fmla="*/ 13 w 13"/>
                <a:gd name="T75" fmla="*/ 15 h 1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 h="15">
                  <a:moveTo>
                    <a:pt x="0" y="5"/>
                  </a:moveTo>
                  <a:lnTo>
                    <a:pt x="2" y="7"/>
                  </a:lnTo>
                  <a:lnTo>
                    <a:pt x="4" y="8"/>
                  </a:lnTo>
                  <a:lnTo>
                    <a:pt x="5" y="10"/>
                  </a:lnTo>
                  <a:lnTo>
                    <a:pt x="6" y="12"/>
                  </a:lnTo>
                  <a:lnTo>
                    <a:pt x="7" y="12"/>
                  </a:lnTo>
                  <a:lnTo>
                    <a:pt x="11" y="13"/>
                  </a:lnTo>
                  <a:lnTo>
                    <a:pt x="12" y="15"/>
                  </a:lnTo>
                  <a:lnTo>
                    <a:pt x="13" y="15"/>
                  </a:lnTo>
                  <a:lnTo>
                    <a:pt x="13" y="12"/>
                  </a:lnTo>
                  <a:lnTo>
                    <a:pt x="13" y="10"/>
                  </a:lnTo>
                  <a:lnTo>
                    <a:pt x="13" y="8"/>
                  </a:lnTo>
                  <a:lnTo>
                    <a:pt x="12" y="7"/>
                  </a:lnTo>
                  <a:lnTo>
                    <a:pt x="12" y="3"/>
                  </a:lnTo>
                  <a:lnTo>
                    <a:pt x="11" y="2"/>
                  </a:lnTo>
                  <a:lnTo>
                    <a:pt x="11" y="0"/>
                  </a:lnTo>
                  <a:lnTo>
                    <a:pt x="9" y="0"/>
                  </a:lnTo>
                  <a:lnTo>
                    <a:pt x="7" y="0"/>
                  </a:lnTo>
                  <a:lnTo>
                    <a:pt x="7" y="2"/>
                  </a:lnTo>
                  <a:lnTo>
                    <a:pt x="6" y="3"/>
                  </a:lnTo>
                  <a:lnTo>
                    <a:pt x="5" y="3"/>
                  </a:lnTo>
                  <a:lnTo>
                    <a:pt x="4" y="5"/>
                  </a:lnTo>
                  <a:lnTo>
                    <a:pt x="2" y="5"/>
                  </a:lnTo>
                  <a:lnTo>
                    <a:pt x="0"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8" name="Freeform 76">
              <a:extLst>
                <a:ext uri="{FF2B5EF4-FFF2-40B4-BE49-F238E27FC236}">
                  <a16:creationId xmlns:a16="http://schemas.microsoft.com/office/drawing/2014/main" id="{C9BC1497-0CD1-5DFC-F59E-B533657BE429}"/>
                </a:ext>
              </a:extLst>
            </p:cNvPr>
            <p:cNvSpPr>
              <a:spLocks/>
            </p:cNvSpPr>
            <p:nvPr/>
          </p:nvSpPr>
          <p:spPr bwMode="gray">
            <a:xfrm>
              <a:off x="9702152" y="3363626"/>
              <a:ext cx="10044" cy="29715"/>
            </a:xfrm>
            <a:custGeom>
              <a:avLst/>
              <a:gdLst>
                <a:gd name="T0" fmla="*/ 0 w 5"/>
                <a:gd name="T1" fmla="*/ 2802 h 17"/>
                <a:gd name="T2" fmla="*/ 0 w 5"/>
                <a:gd name="T3" fmla="*/ 23814 h 17"/>
                <a:gd name="T4" fmla="*/ 3175 w 5"/>
                <a:gd name="T5" fmla="*/ 22413 h 17"/>
                <a:gd name="T6" fmla="*/ 4763 w 5"/>
                <a:gd name="T7" fmla="*/ 22413 h 17"/>
                <a:gd name="T8" fmla="*/ 7938 w 5"/>
                <a:gd name="T9" fmla="*/ 19612 h 17"/>
                <a:gd name="T10" fmla="*/ 7938 w 5"/>
                <a:gd name="T11" fmla="*/ 0 h 17"/>
                <a:gd name="T12" fmla="*/ 0 w 5"/>
                <a:gd name="T13" fmla="*/ 2802 h 17"/>
                <a:gd name="T14" fmla="*/ 0 60000 65536"/>
                <a:gd name="T15" fmla="*/ 0 60000 65536"/>
                <a:gd name="T16" fmla="*/ 0 60000 65536"/>
                <a:gd name="T17" fmla="*/ 0 60000 65536"/>
                <a:gd name="T18" fmla="*/ 0 60000 65536"/>
                <a:gd name="T19" fmla="*/ 0 60000 65536"/>
                <a:gd name="T20" fmla="*/ 0 60000 65536"/>
                <a:gd name="T21" fmla="*/ 0 w 5"/>
                <a:gd name="T22" fmla="*/ 0 h 17"/>
                <a:gd name="T23" fmla="*/ 5 w 5"/>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7">
                  <a:moveTo>
                    <a:pt x="0" y="2"/>
                  </a:moveTo>
                  <a:lnTo>
                    <a:pt x="0" y="17"/>
                  </a:lnTo>
                  <a:lnTo>
                    <a:pt x="2" y="16"/>
                  </a:lnTo>
                  <a:lnTo>
                    <a:pt x="3" y="16"/>
                  </a:lnTo>
                  <a:lnTo>
                    <a:pt x="5" y="14"/>
                  </a:lnTo>
                  <a:lnTo>
                    <a:pt x="5" y="0"/>
                  </a:lnTo>
                  <a:lnTo>
                    <a:pt x="0" y="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9" name="Freeform 77">
              <a:extLst>
                <a:ext uri="{FF2B5EF4-FFF2-40B4-BE49-F238E27FC236}">
                  <a16:creationId xmlns:a16="http://schemas.microsoft.com/office/drawing/2014/main" id="{FDBC095F-D85F-4995-5A8F-5FD0FD7BD2DE}"/>
                </a:ext>
              </a:extLst>
            </p:cNvPr>
            <p:cNvSpPr>
              <a:spLocks/>
            </p:cNvSpPr>
            <p:nvPr/>
          </p:nvSpPr>
          <p:spPr bwMode="gray">
            <a:xfrm>
              <a:off x="9463108" y="3674637"/>
              <a:ext cx="62270" cy="47544"/>
            </a:xfrm>
            <a:custGeom>
              <a:avLst/>
              <a:gdLst>
                <a:gd name="T0" fmla="*/ 0 w 34"/>
                <a:gd name="T1" fmla="*/ 1401 h 27"/>
                <a:gd name="T2" fmla="*/ 6350 w 34"/>
                <a:gd name="T3" fmla="*/ 4202 h 27"/>
                <a:gd name="T4" fmla="*/ 11112 w 34"/>
                <a:gd name="T5" fmla="*/ 4202 h 27"/>
                <a:gd name="T6" fmla="*/ 19050 w 34"/>
                <a:gd name="T7" fmla="*/ 4202 h 27"/>
                <a:gd name="T8" fmla="*/ 22225 w 34"/>
                <a:gd name="T9" fmla="*/ 4202 h 27"/>
                <a:gd name="T10" fmla="*/ 26988 w 34"/>
                <a:gd name="T11" fmla="*/ 4202 h 27"/>
                <a:gd name="T12" fmla="*/ 30162 w 34"/>
                <a:gd name="T13" fmla="*/ 4202 h 27"/>
                <a:gd name="T14" fmla="*/ 33337 w 34"/>
                <a:gd name="T15" fmla="*/ 1401 h 27"/>
                <a:gd name="T16" fmla="*/ 36512 w 34"/>
                <a:gd name="T17" fmla="*/ 0 h 27"/>
                <a:gd name="T18" fmla="*/ 42862 w 34"/>
                <a:gd name="T19" fmla="*/ 8405 h 27"/>
                <a:gd name="T20" fmla="*/ 49212 w 34"/>
                <a:gd name="T21" fmla="*/ 15409 h 27"/>
                <a:gd name="T22" fmla="*/ 50800 w 34"/>
                <a:gd name="T23" fmla="*/ 22413 h 27"/>
                <a:gd name="T24" fmla="*/ 53975 w 34"/>
                <a:gd name="T25" fmla="*/ 29417 h 27"/>
                <a:gd name="T26" fmla="*/ 53975 w 34"/>
                <a:gd name="T27" fmla="*/ 33620 h 27"/>
                <a:gd name="T28" fmla="*/ 52388 w 34"/>
                <a:gd name="T29" fmla="*/ 37822 h 27"/>
                <a:gd name="T30" fmla="*/ 49212 w 34"/>
                <a:gd name="T31" fmla="*/ 37822 h 27"/>
                <a:gd name="T32" fmla="*/ 44450 w 34"/>
                <a:gd name="T33" fmla="*/ 36421 h 27"/>
                <a:gd name="T34" fmla="*/ 36512 w 34"/>
                <a:gd name="T35" fmla="*/ 37822 h 27"/>
                <a:gd name="T36" fmla="*/ 30162 w 34"/>
                <a:gd name="T37" fmla="*/ 37822 h 27"/>
                <a:gd name="T38" fmla="*/ 25400 w 34"/>
                <a:gd name="T39" fmla="*/ 37822 h 27"/>
                <a:gd name="T40" fmla="*/ 20637 w 34"/>
                <a:gd name="T41" fmla="*/ 36421 h 27"/>
                <a:gd name="T42" fmla="*/ 15875 w 34"/>
                <a:gd name="T43" fmla="*/ 29417 h 27"/>
                <a:gd name="T44" fmla="*/ 9525 w 34"/>
                <a:gd name="T45" fmla="*/ 22413 h 27"/>
                <a:gd name="T46" fmla="*/ 6350 w 34"/>
                <a:gd name="T47" fmla="*/ 15409 h 27"/>
                <a:gd name="T48" fmla="*/ 6350 w 34"/>
                <a:gd name="T49" fmla="*/ 8405 h 27"/>
                <a:gd name="T50" fmla="*/ 6350 w 34"/>
                <a:gd name="T51" fmla="*/ 4202 h 27"/>
                <a:gd name="T52" fmla="*/ 7937 w 34"/>
                <a:gd name="T53" fmla="*/ 1401 h 27"/>
                <a:gd name="T54" fmla="*/ 7937 w 34"/>
                <a:gd name="T55" fmla="*/ 4202 h 27"/>
                <a:gd name="T56" fmla="*/ 6350 w 34"/>
                <a:gd name="T57" fmla="*/ 4202 h 27"/>
                <a:gd name="T58" fmla="*/ 6350 w 34"/>
                <a:gd name="T59" fmla="*/ 5603 h 27"/>
                <a:gd name="T60" fmla="*/ 6350 w 34"/>
                <a:gd name="T61" fmla="*/ 8405 h 27"/>
                <a:gd name="T62" fmla="*/ 7937 w 34"/>
                <a:gd name="T63" fmla="*/ 8405 h 27"/>
                <a:gd name="T64" fmla="*/ 7937 w 34"/>
                <a:gd name="T65" fmla="*/ 5603 h 27"/>
                <a:gd name="T66" fmla="*/ 9525 w 34"/>
                <a:gd name="T67" fmla="*/ 1401 h 27"/>
                <a:gd name="T68" fmla="*/ 0 w 34"/>
                <a:gd name="T69" fmla="*/ 1401 h 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27"/>
                <a:gd name="T107" fmla="*/ 34 w 34"/>
                <a:gd name="T108" fmla="*/ 27 h 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27">
                  <a:moveTo>
                    <a:pt x="0" y="1"/>
                  </a:moveTo>
                  <a:lnTo>
                    <a:pt x="4" y="3"/>
                  </a:lnTo>
                  <a:lnTo>
                    <a:pt x="7" y="3"/>
                  </a:lnTo>
                  <a:lnTo>
                    <a:pt x="12" y="3"/>
                  </a:lnTo>
                  <a:lnTo>
                    <a:pt x="14" y="3"/>
                  </a:lnTo>
                  <a:lnTo>
                    <a:pt x="17" y="3"/>
                  </a:lnTo>
                  <a:lnTo>
                    <a:pt x="19" y="3"/>
                  </a:lnTo>
                  <a:lnTo>
                    <a:pt x="21" y="1"/>
                  </a:lnTo>
                  <a:lnTo>
                    <a:pt x="23" y="0"/>
                  </a:lnTo>
                  <a:lnTo>
                    <a:pt x="27" y="6"/>
                  </a:lnTo>
                  <a:lnTo>
                    <a:pt x="31" y="11"/>
                  </a:lnTo>
                  <a:lnTo>
                    <a:pt x="32" y="16"/>
                  </a:lnTo>
                  <a:lnTo>
                    <a:pt x="34" y="21"/>
                  </a:lnTo>
                  <a:lnTo>
                    <a:pt x="34" y="24"/>
                  </a:lnTo>
                  <a:lnTo>
                    <a:pt x="33" y="27"/>
                  </a:lnTo>
                  <a:lnTo>
                    <a:pt x="31" y="27"/>
                  </a:lnTo>
                  <a:lnTo>
                    <a:pt x="28" y="26"/>
                  </a:lnTo>
                  <a:lnTo>
                    <a:pt x="23" y="27"/>
                  </a:lnTo>
                  <a:lnTo>
                    <a:pt x="19" y="27"/>
                  </a:lnTo>
                  <a:lnTo>
                    <a:pt x="16" y="27"/>
                  </a:lnTo>
                  <a:lnTo>
                    <a:pt x="13" y="26"/>
                  </a:lnTo>
                  <a:lnTo>
                    <a:pt x="10" y="21"/>
                  </a:lnTo>
                  <a:lnTo>
                    <a:pt x="6" y="16"/>
                  </a:lnTo>
                  <a:lnTo>
                    <a:pt x="4" y="11"/>
                  </a:lnTo>
                  <a:lnTo>
                    <a:pt x="4" y="6"/>
                  </a:lnTo>
                  <a:lnTo>
                    <a:pt x="4" y="3"/>
                  </a:lnTo>
                  <a:lnTo>
                    <a:pt x="5" y="1"/>
                  </a:lnTo>
                  <a:lnTo>
                    <a:pt x="5" y="3"/>
                  </a:lnTo>
                  <a:lnTo>
                    <a:pt x="4" y="3"/>
                  </a:lnTo>
                  <a:lnTo>
                    <a:pt x="4" y="4"/>
                  </a:lnTo>
                  <a:lnTo>
                    <a:pt x="4" y="6"/>
                  </a:lnTo>
                  <a:lnTo>
                    <a:pt x="5" y="6"/>
                  </a:lnTo>
                  <a:lnTo>
                    <a:pt x="5" y="4"/>
                  </a:lnTo>
                  <a:lnTo>
                    <a:pt x="6" y="1"/>
                  </a:lnTo>
                  <a:lnTo>
                    <a:pt x="0" y="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0" name="Freeform 79">
              <a:extLst>
                <a:ext uri="{FF2B5EF4-FFF2-40B4-BE49-F238E27FC236}">
                  <a16:creationId xmlns:a16="http://schemas.microsoft.com/office/drawing/2014/main" id="{053AE78B-B7AF-8C21-5ABE-FCEF1B2B044D}"/>
                </a:ext>
              </a:extLst>
            </p:cNvPr>
            <p:cNvSpPr>
              <a:spLocks/>
            </p:cNvSpPr>
            <p:nvPr/>
          </p:nvSpPr>
          <p:spPr bwMode="gray">
            <a:xfrm>
              <a:off x="9336551" y="3577571"/>
              <a:ext cx="293283" cy="283276"/>
            </a:xfrm>
            <a:custGeom>
              <a:avLst/>
              <a:gdLst>
                <a:gd name="T0" fmla="*/ 217488 w 158"/>
                <a:gd name="T1" fmla="*/ 109264 h 162"/>
                <a:gd name="T2" fmla="*/ 204788 w 158"/>
                <a:gd name="T3" fmla="*/ 106462 h 162"/>
                <a:gd name="T4" fmla="*/ 192087 w 158"/>
                <a:gd name="T5" fmla="*/ 106462 h 162"/>
                <a:gd name="T6" fmla="*/ 184150 w 158"/>
                <a:gd name="T7" fmla="*/ 110664 h 162"/>
                <a:gd name="T8" fmla="*/ 176212 w 158"/>
                <a:gd name="T9" fmla="*/ 119069 h 162"/>
                <a:gd name="T10" fmla="*/ 174625 w 158"/>
                <a:gd name="T11" fmla="*/ 133077 h 162"/>
                <a:gd name="T12" fmla="*/ 165100 w 158"/>
                <a:gd name="T13" fmla="*/ 159693 h 162"/>
                <a:gd name="T14" fmla="*/ 149225 w 158"/>
                <a:gd name="T15" fmla="*/ 189110 h 162"/>
                <a:gd name="T16" fmla="*/ 139700 w 158"/>
                <a:gd name="T17" fmla="*/ 198916 h 162"/>
                <a:gd name="T18" fmla="*/ 128587 w 158"/>
                <a:gd name="T19" fmla="*/ 201717 h 162"/>
                <a:gd name="T20" fmla="*/ 123825 w 158"/>
                <a:gd name="T21" fmla="*/ 210122 h 162"/>
                <a:gd name="T22" fmla="*/ 107950 w 158"/>
                <a:gd name="T23" fmla="*/ 205920 h 162"/>
                <a:gd name="T24" fmla="*/ 95250 w 158"/>
                <a:gd name="T25" fmla="*/ 204519 h 162"/>
                <a:gd name="T26" fmla="*/ 79375 w 158"/>
                <a:gd name="T27" fmla="*/ 201717 h 162"/>
                <a:gd name="T28" fmla="*/ 68262 w 158"/>
                <a:gd name="T29" fmla="*/ 215725 h 162"/>
                <a:gd name="T30" fmla="*/ 47625 w 158"/>
                <a:gd name="T31" fmla="*/ 225531 h 162"/>
                <a:gd name="T32" fmla="*/ 26988 w 158"/>
                <a:gd name="T33" fmla="*/ 225531 h 162"/>
                <a:gd name="T34" fmla="*/ 9525 w 158"/>
                <a:gd name="T35" fmla="*/ 211523 h 162"/>
                <a:gd name="T36" fmla="*/ 0 w 158"/>
                <a:gd name="T37" fmla="*/ 190511 h 162"/>
                <a:gd name="T38" fmla="*/ 4762 w 158"/>
                <a:gd name="T39" fmla="*/ 186308 h 162"/>
                <a:gd name="T40" fmla="*/ 12700 w 158"/>
                <a:gd name="T41" fmla="*/ 191912 h 162"/>
                <a:gd name="T42" fmla="*/ 23812 w 158"/>
                <a:gd name="T43" fmla="*/ 196114 h 162"/>
                <a:gd name="T44" fmla="*/ 25400 w 158"/>
                <a:gd name="T45" fmla="*/ 180705 h 162"/>
                <a:gd name="T46" fmla="*/ 30163 w 158"/>
                <a:gd name="T47" fmla="*/ 170899 h 162"/>
                <a:gd name="T48" fmla="*/ 38100 w 158"/>
                <a:gd name="T49" fmla="*/ 159693 h 162"/>
                <a:gd name="T50" fmla="*/ 47625 w 158"/>
                <a:gd name="T51" fmla="*/ 145685 h 162"/>
                <a:gd name="T52" fmla="*/ 87312 w 158"/>
                <a:gd name="T53" fmla="*/ 128875 h 162"/>
                <a:gd name="T54" fmla="*/ 106363 w 158"/>
                <a:gd name="T55" fmla="*/ 114867 h 162"/>
                <a:gd name="T56" fmla="*/ 109538 w 158"/>
                <a:gd name="T57" fmla="*/ 100859 h 162"/>
                <a:gd name="T58" fmla="*/ 114300 w 158"/>
                <a:gd name="T59" fmla="*/ 91053 h 162"/>
                <a:gd name="T60" fmla="*/ 114300 w 158"/>
                <a:gd name="T61" fmla="*/ 84049 h 162"/>
                <a:gd name="T62" fmla="*/ 111125 w 158"/>
                <a:gd name="T63" fmla="*/ 88251 h 162"/>
                <a:gd name="T64" fmla="*/ 115888 w 158"/>
                <a:gd name="T65" fmla="*/ 85450 h 162"/>
                <a:gd name="T66" fmla="*/ 115888 w 158"/>
                <a:gd name="T67" fmla="*/ 84049 h 162"/>
                <a:gd name="T68" fmla="*/ 119063 w 158"/>
                <a:gd name="T69" fmla="*/ 100859 h 162"/>
                <a:gd name="T70" fmla="*/ 133350 w 158"/>
                <a:gd name="T71" fmla="*/ 114867 h 162"/>
                <a:gd name="T72" fmla="*/ 150812 w 158"/>
                <a:gd name="T73" fmla="*/ 113466 h 162"/>
                <a:gd name="T74" fmla="*/ 160337 w 158"/>
                <a:gd name="T75" fmla="*/ 110664 h 162"/>
                <a:gd name="T76" fmla="*/ 157162 w 158"/>
                <a:gd name="T77" fmla="*/ 93855 h 162"/>
                <a:gd name="T78" fmla="*/ 153987 w 158"/>
                <a:gd name="T79" fmla="*/ 68640 h 162"/>
                <a:gd name="T80" fmla="*/ 168275 w 158"/>
                <a:gd name="T81" fmla="*/ 35020 h 162"/>
                <a:gd name="T82" fmla="*/ 185737 w 158"/>
                <a:gd name="T83" fmla="*/ 5603 h 162"/>
                <a:gd name="T84" fmla="*/ 198437 w 158"/>
                <a:gd name="T85" fmla="*/ 15409 h 162"/>
                <a:gd name="T86" fmla="*/ 211138 w 158"/>
                <a:gd name="T87" fmla="*/ 37822 h 162"/>
                <a:gd name="T88" fmla="*/ 238125 w 158"/>
                <a:gd name="T89" fmla="*/ 61636 h 162"/>
                <a:gd name="T90" fmla="*/ 247650 w 158"/>
                <a:gd name="T91" fmla="*/ 84049 h 162"/>
                <a:gd name="T92" fmla="*/ 239713 w 158"/>
                <a:gd name="T93" fmla="*/ 85450 h 162"/>
                <a:gd name="T94" fmla="*/ 231775 w 158"/>
                <a:gd name="T95" fmla="*/ 88251 h 162"/>
                <a:gd name="T96" fmla="*/ 228600 w 158"/>
                <a:gd name="T97" fmla="*/ 93855 h 162"/>
                <a:gd name="T98" fmla="*/ 225425 w 158"/>
                <a:gd name="T99" fmla="*/ 105061 h 162"/>
                <a:gd name="T100" fmla="*/ 222250 w 158"/>
                <a:gd name="T101" fmla="*/ 110664 h 1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8"/>
                <a:gd name="T154" fmla="*/ 0 h 162"/>
                <a:gd name="T155" fmla="*/ 158 w 158"/>
                <a:gd name="T156" fmla="*/ 162 h 1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8" h="162">
                  <a:moveTo>
                    <a:pt x="140" y="79"/>
                  </a:moveTo>
                  <a:lnTo>
                    <a:pt x="139" y="79"/>
                  </a:lnTo>
                  <a:lnTo>
                    <a:pt x="137" y="78"/>
                  </a:lnTo>
                  <a:lnTo>
                    <a:pt x="135" y="78"/>
                  </a:lnTo>
                  <a:lnTo>
                    <a:pt x="132" y="78"/>
                  </a:lnTo>
                  <a:lnTo>
                    <a:pt x="129" y="76"/>
                  </a:lnTo>
                  <a:lnTo>
                    <a:pt x="126" y="76"/>
                  </a:lnTo>
                  <a:lnTo>
                    <a:pt x="124" y="76"/>
                  </a:lnTo>
                  <a:lnTo>
                    <a:pt x="121" y="76"/>
                  </a:lnTo>
                  <a:lnTo>
                    <a:pt x="120" y="76"/>
                  </a:lnTo>
                  <a:lnTo>
                    <a:pt x="117" y="78"/>
                  </a:lnTo>
                  <a:lnTo>
                    <a:pt x="116" y="79"/>
                  </a:lnTo>
                  <a:lnTo>
                    <a:pt x="113" y="81"/>
                  </a:lnTo>
                  <a:lnTo>
                    <a:pt x="112" y="82"/>
                  </a:lnTo>
                  <a:lnTo>
                    <a:pt x="111" y="85"/>
                  </a:lnTo>
                  <a:lnTo>
                    <a:pt x="110" y="86"/>
                  </a:lnTo>
                  <a:lnTo>
                    <a:pt x="110" y="89"/>
                  </a:lnTo>
                  <a:lnTo>
                    <a:pt x="110" y="95"/>
                  </a:lnTo>
                  <a:lnTo>
                    <a:pt x="109" y="102"/>
                  </a:lnTo>
                  <a:lnTo>
                    <a:pt x="106" y="108"/>
                  </a:lnTo>
                  <a:lnTo>
                    <a:pt x="104" y="114"/>
                  </a:lnTo>
                  <a:lnTo>
                    <a:pt x="100" y="122"/>
                  </a:lnTo>
                  <a:lnTo>
                    <a:pt x="98" y="129"/>
                  </a:lnTo>
                  <a:lnTo>
                    <a:pt x="94" y="135"/>
                  </a:lnTo>
                  <a:lnTo>
                    <a:pt x="91" y="140"/>
                  </a:lnTo>
                  <a:lnTo>
                    <a:pt x="89" y="140"/>
                  </a:lnTo>
                  <a:lnTo>
                    <a:pt x="88" y="142"/>
                  </a:lnTo>
                  <a:lnTo>
                    <a:pt x="86" y="142"/>
                  </a:lnTo>
                  <a:lnTo>
                    <a:pt x="84" y="143"/>
                  </a:lnTo>
                  <a:lnTo>
                    <a:pt x="81" y="144"/>
                  </a:lnTo>
                  <a:lnTo>
                    <a:pt x="80" y="146"/>
                  </a:lnTo>
                  <a:lnTo>
                    <a:pt x="79" y="147"/>
                  </a:lnTo>
                  <a:lnTo>
                    <a:pt x="78" y="150"/>
                  </a:lnTo>
                  <a:lnTo>
                    <a:pt x="72" y="150"/>
                  </a:lnTo>
                  <a:lnTo>
                    <a:pt x="69" y="149"/>
                  </a:lnTo>
                  <a:lnTo>
                    <a:pt x="68" y="147"/>
                  </a:lnTo>
                  <a:lnTo>
                    <a:pt x="64" y="147"/>
                  </a:lnTo>
                  <a:lnTo>
                    <a:pt x="62" y="146"/>
                  </a:lnTo>
                  <a:lnTo>
                    <a:pt x="60" y="146"/>
                  </a:lnTo>
                  <a:lnTo>
                    <a:pt x="56" y="146"/>
                  </a:lnTo>
                  <a:lnTo>
                    <a:pt x="54" y="146"/>
                  </a:lnTo>
                  <a:lnTo>
                    <a:pt x="50" y="144"/>
                  </a:lnTo>
                  <a:lnTo>
                    <a:pt x="49" y="147"/>
                  </a:lnTo>
                  <a:lnTo>
                    <a:pt x="47" y="151"/>
                  </a:lnTo>
                  <a:lnTo>
                    <a:pt x="43" y="154"/>
                  </a:lnTo>
                  <a:lnTo>
                    <a:pt x="38" y="157"/>
                  </a:lnTo>
                  <a:lnTo>
                    <a:pt x="34" y="158"/>
                  </a:lnTo>
                  <a:lnTo>
                    <a:pt x="30" y="161"/>
                  </a:lnTo>
                  <a:lnTo>
                    <a:pt x="25" y="162"/>
                  </a:lnTo>
                  <a:lnTo>
                    <a:pt x="22" y="162"/>
                  </a:lnTo>
                  <a:lnTo>
                    <a:pt x="17" y="161"/>
                  </a:lnTo>
                  <a:lnTo>
                    <a:pt x="13" y="160"/>
                  </a:lnTo>
                  <a:lnTo>
                    <a:pt x="10" y="155"/>
                  </a:lnTo>
                  <a:lnTo>
                    <a:pt x="6" y="151"/>
                  </a:lnTo>
                  <a:lnTo>
                    <a:pt x="4" y="146"/>
                  </a:lnTo>
                  <a:lnTo>
                    <a:pt x="2" y="142"/>
                  </a:lnTo>
                  <a:lnTo>
                    <a:pt x="0" y="136"/>
                  </a:lnTo>
                  <a:lnTo>
                    <a:pt x="0" y="132"/>
                  </a:lnTo>
                  <a:lnTo>
                    <a:pt x="0" y="133"/>
                  </a:lnTo>
                  <a:lnTo>
                    <a:pt x="3" y="133"/>
                  </a:lnTo>
                  <a:lnTo>
                    <a:pt x="4" y="135"/>
                  </a:lnTo>
                  <a:lnTo>
                    <a:pt x="6" y="136"/>
                  </a:lnTo>
                  <a:lnTo>
                    <a:pt x="8" y="137"/>
                  </a:lnTo>
                  <a:lnTo>
                    <a:pt x="10" y="139"/>
                  </a:lnTo>
                  <a:lnTo>
                    <a:pt x="12" y="140"/>
                  </a:lnTo>
                  <a:lnTo>
                    <a:pt x="15" y="140"/>
                  </a:lnTo>
                  <a:lnTo>
                    <a:pt x="15" y="136"/>
                  </a:lnTo>
                  <a:lnTo>
                    <a:pt x="16" y="132"/>
                  </a:lnTo>
                  <a:lnTo>
                    <a:pt x="16" y="129"/>
                  </a:lnTo>
                  <a:lnTo>
                    <a:pt x="17" y="126"/>
                  </a:lnTo>
                  <a:lnTo>
                    <a:pt x="18" y="123"/>
                  </a:lnTo>
                  <a:lnTo>
                    <a:pt x="19" y="122"/>
                  </a:lnTo>
                  <a:lnTo>
                    <a:pt x="22" y="120"/>
                  </a:lnTo>
                  <a:lnTo>
                    <a:pt x="23" y="118"/>
                  </a:lnTo>
                  <a:lnTo>
                    <a:pt x="24" y="114"/>
                  </a:lnTo>
                  <a:lnTo>
                    <a:pt x="25" y="111"/>
                  </a:lnTo>
                  <a:lnTo>
                    <a:pt x="28" y="107"/>
                  </a:lnTo>
                  <a:lnTo>
                    <a:pt x="30" y="104"/>
                  </a:lnTo>
                  <a:lnTo>
                    <a:pt x="37" y="100"/>
                  </a:lnTo>
                  <a:lnTo>
                    <a:pt x="47" y="96"/>
                  </a:lnTo>
                  <a:lnTo>
                    <a:pt x="55" y="92"/>
                  </a:lnTo>
                  <a:lnTo>
                    <a:pt x="62" y="88"/>
                  </a:lnTo>
                  <a:lnTo>
                    <a:pt x="66" y="85"/>
                  </a:lnTo>
                  <a:lnTo>
                    <a:pt x="67" y="82"/>
                  </a:lnTo>
                  <a:lnTo>
                    <a:pt x="69" y="78"/>
                  </a:lnTo>
                  <a:lnTo>
                    <a:pt x="69" y="74"/>
                  </a:lnTo>
                  <a:lnTo>
                    <a:pt x="69" y="72"/>
                  </a:lnTo>
                  <a:lnTo>
                    <a:pt x="70" y="71"/>
                  </a:lnTo>
                  <a:lnTo>
                    <a:pt x="70" y="68"/>
                  </a:lnTo>
                  <a:lnTo>
                    <a:pt x="72" y="65"/>
                  </a:lnTo>
                  <a:lnTo>
                    <a:pt x="72" y="63"/>
                  </a:lnTo>
                  <a:lnTo>
                    <a:pt x="72" y="61"/>
                  </a:lnTo>
                  <a:lnTo>
                    <a:pt x="72" y="60"/>
                  </a:lnTo>
                  <a:lnTo>
                    <a:pt x="72" y="58"/>
                  </a:lnTo>
                  <a:lnTo>
                    <a:pt x="70" y="61"/>
                  </a:lnTo>
                  <a:lnTo>
                    <a:pt x="70" y="63"/>
                  </a:lnTo>
                  <a:lnTo>
                    <a:pt x="72" y="63"/>
                  </a:lnTo>
                  <a:lnTo>
                    <a:pt x="72" y="61"/>
                  </a:lnTo>
                  <a:lnTo>
                    <a:pt x="73" y="61"/>
                  </a:lnTo>
                  <a:lnTo>
                    <a:pt x="73" y="60"/>
                  </a:lnTo>
                  <a:lnTo>
                    <a:pt x="74" y="58"/>
                  </a:lnTo>
                  <a:lnTo>
                    <a:pt x="73" y="60"/>
                  </a:lnTo>
                  <a:lnTo>
                    <a:pt x="73" y="63"/>
                  </a:lnTo>
                  <a:lnTo>
                    <a:pt x="73" y="67"/>
                  </a:lnTo>
                  <a:lnTo>
                    <a:pt x="75" y="72"/>
                  </a:lnTo>
                  <a:lnTo>
                    <a:pt x="78" y="76"/>
                  </a:lnTo>
                  <a:lnTo>
                    <a:pt x="81" y="81"/>
                  </a:lnTo>
                  <a:lnTo>
                    <a:pt x="84" y="82"/>
                  </a:lnTo>
                  <a:lnTo>
                    <a:pt x="87" y="82"/>
                  </a:lnTo>
                  <a:lnTo>
                    <a:pt x="91" y="82"/>
                  </a:lnTo>
                  <a:lnTo>
                    <a:pt x="95" y="81"/>
                  </a:lnTo>
                  <a:lnTo>
                    <a:pt x="98" y="82"/>
                  </a:lnTo>
                  <a:lnTo>
                    <a:pt x="100" y="82"/>
                  </a:lnTo>
                  <a:lnTo>
                    <a:pt x="101" y="79"/>
                  </a:lnTo>
                  <a:lnTo>
                    <a:pt x="101" y="76"/>
                  </a:lnTo>
                  <a:lnTo>
                    <a:pt x="101" y="71"/>
                  </a:lnTo>
                  <a:lnTo>
                    <a:pt x="99" y="67"/>
                  </a:lnTo>
                  <a:lnTo>
                    <a:pt x="97" y="60"/>
                  </a:lnTo>
                  <a:lnTo>
                    <a:pt x="93" y="54"/>
                  </a:lnTo>
                  <a:lnTo>
                    <a:pt x="97" y="49"/>
                  </a:lnTo>
                  <a:lnTo>
                    <a:pt x="100" y="42"/>
                  </a:lnTo>
                  <a:lnTo>
                    <a:pt x="104" y="34"/>
                  </a:lnTo>
                  <a:lnTo>
                    <a:pt x="106" y="25"/>
                  </a:lnTo>
                  <a:lnTo>
                    <a:pt x="109" y="18"/>
                  </a:lnTo>
                  <a:lnTo>
                    <a:pt x="112" y="11"/>
                  </a:lnTo>
                  <a:lnTo>
                    <a:pt x="117" y="4"/>
                  </a:lnTo>
                  <a:lnTo>
                    <a:pt x="124" y="0"/>
                  </a:lnTo>
                  <a:lnTo>
                    <a:pt x="124" y="6"/>
                  </a:lnTo>
                  <a:lnTo>
                    <a:pt x="125" y="11"/>
                  </a:lnTo>
                  <a:lnTo>
                    <a:pt x="126" y="17"/>
                  </a:lnTo>
                  <a:lnTo>
                    <a:pt x="129" y="21"/>
                  </a:lnTo>
                  <a:lnTo>
                    <a:pt x="133" y="27"/>
                  </a:lnTo>
                  <a:lnTo>
                    <a:pt x="138" y="32"/>
                  </a:lnTo>
                  <a:lnTo>
                    <a:pt x="144" y="38"/>
                  </a:lnTo>
                  <a:lnTo>
                    <a:pt x="150" y="44"/>
                  </a:lnTo>
                  <a:lnTo>
                    <a:pt x="155" y="50"/>
                  </a:lnTo>
                  <a:lnTo>
                    <a:pt x="158" y="58"/>
                  </a:lnTo>
                  <a:lnTo>
                    <a:pt x="156" y="60"/>
                  </a:lnTo>
                  <a:lnTo>
                    <a:pt x="154" y="60"/>
                  </a:lnTo>
                  <a:lnTo>
                    <a:pt x="152" y="61"/>
                  </a:lnTo>
                  <a:lnTo>
                    <a:pt x="151" y="61"/>
                  </a:lnTo>
                  <a:lnTo>
                    <a:pt x="149" y="61"/>
                  </a:lnTo>
                  <a:lnTo>
                    <a:pt x="148" y="63"/>
                  </a:lnTo>
                  <a:lnTo>
                    <a:pt x="146" y="63"/>
                  </a:lnTo>
                  <a:lnTo>
                    <a:pt x="145" y="64"/>
                  </a:lnTo>
                  <a:lnTo>
                    <a:pt x="145" y="65"/>
                  </a:lnTo>
                  <a:lnTo>
                    <a:pt x="144" y="67"/>
                  </a:lnTo>
                  <a:lnTo>
                    <a:pt x="144" y="69"/>
                  </a:lnTo>
                  <a:lnTo>
                    <a:pt x="143" y="72"/>
                  </a:lnTo>
                  <a:lnTo>
                    <a:pt x="142" y="75"/>
                  </a:lnTo>
                  <a:lnTo>
                    <a:pt x="142" y="76"/>
                  </a:lnTo>
                  <a:lnTo>
                    <a:pt x="140" y="78"/>
                  </a:lnTo>
                  <a:lnTo>
                    <a:pt x="140" y="7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1" name="Freeform 80">
              <a:extLst>
                <a:ext uri="{FF2B5EF4-FFF2-40B4-BE49-F238E27FC236}">
                  <a16:creationId xmlns:a16="http://schemas.microsoft.com/office/drawing/2014/main" id="{3BA76BE1-C693-E7A6-2ACF-740C2C787521}"/>
                </a:ext>
              </a:extLst>
            </p:cNvPr>
            <p:cNvSpPr>
              <a:spLocks/>
            </p:cNvSpPr>
            <p:nvPr/>
          </p:nvSpPr>
          <p:spPr bwMode="gray">
            <a:xfrm>
              <a:off x="9015145" y="3638979"/>
              <a:ext cx="134588" cy="200077"/>
            </a:xfrm>
            <a:custGeom>
              <a:avLst/>
              <a:gdLst>
                <a:gd name="T0" fmla="*/ 68262 w 72"/>
                <a:gd name="T1" fmla="*/ 8405 h 115"/>
                <a:gd name="T2" fmla="*/ 74612 w 72"/>
                <a:gd name="T3" fmla="*/ 18211 h 115"/>
                <a:gd name="T4" fmla="*/ 80962 w 72"/>
                <a:gd name="T5" fmla="*/ 25215 h 115"/>
                <a:gd name="T6" fmla="*/ 88900 w 72"/>
                <a:gd name="T7" fmla="*/ 30818 h 115"/>
                <a:gd name="T8" fmla="*/ 95250 w 72"/>
                <a:gd name="T9" fmla="*/ 89652 h 115"/>
                <a:gd name="T10" fmla="*/ 96837 w 72"/>
                <a:gd name="T11" fmla="*/ 106462 h 115"/>
                <a:gd name="T12" fmla="*/ 101600 w 72"/>
                <a:gd name="T13" fmla="*/ 119069 h 115"/>
                <a:gd name="T14" fmla="*/ 107950 w 72"/>
                <a:gd name="T15" fmla="*/ 127474 h 115"/>
                <a:gd name="T16" fmla="*/ 114300 w 72"/>
                <a:gd name="T17" fmla="*/ 135879 h 115"/>
                <a:gd name="T18" fmla="*/ 112713 w 72"/>
                <a:gd name="T19" fmla="*/ 161094 h 115"/>
                <a:gd name="T20" fmla="*/ 104775 w 72"/>
                <a:gd name="T21" fmla="*/ 159693 h 115"/>
                <a:gd name="T22" fmla="*/ 96837 w 72"/>
                <a:gd name="T23" fmla="*/ 156892 h 115"/>
                <a:gd name="T24" fmla="*/ 87312 w 72"/>
                <a:gd name="T25" fmla="*/ 155491 h 115"/>
                <a:gd name="T26" fmla="*/ 73025 w 72"/>
                <a:gd name="T27" fmla="*/ 145685 h 115"/>
                <a:gd name="T28" fmla="*/ 55563 w 72"/>
                <a:gd name="T29" fmla="*/ 130276 h 115"/>
                <a:gd name="T30" fmla="*/ 41275 w 72"/>
                <a:gd name="T31" fmla="*/ 112065 h 115"/>
                <a:gd name="T32" fmla="*/ 25400 w 72"/>
                <a:gd name="T33" fmla="*/ 95256 h 115"/>
                <a:gd name="T34" fmla="*/ 19050 w 72"/>
                <a:gd name="T35" fmla="*/ 81247 h 115"/>
                <a:gd name="T36" fmla="*/ 11112 w 72"/>
                <a:gd name="T37" fmla="*/ 74243 h 115"/>
                <a:gd name="T38" fmla="*/ 4762 w 72"/>
                <a:gd name="T39" fmla="*/ 70041 h 115"/>
                <a:gd name="T40" fmla="*/ 1588 w 72"/>
                <a:gd name="T41" fmla="*/ 61636 h 115"/>
                <a:gd name="T42" fmla="*/ 0 w 72"/>
                <a:gd name="T43" fmla="*/ 56033 h 115"/>
                <a:gd name="T44" fmla="*/ 1588 w 72"/>
                <a:gd name="T45" fmla="*/ 51830 h 115"/>
                <a:gd name="T46" fmla="*/ 4762 w 72"/>
                <a:gd name="T47" fmla="*/ 47628 h 115"/>
                <a:gd name="T48" fmla="*/ 6350 w 72"/>
                <a:gd name="T49" fmla="*/ 42025 h 115"/>
                <a:gd name="T50" fmla="*/ 6350 w 72"/>
                <a:gd name="T51" fmla="*/ 33620 h 115"/>
                <a:gd name="T52" fmla="*/ 4762 w 72"/>
                <a:gd name="T53" fmla="*/ 21012 h 115"/>
                <a:gd name="T54" fmla="*/ 3175 w 72"/>
                <a:gd name="T55" fmla="*/ 11207 h 115"/>
                <a:gd name="T56" fmla="*/ 1588 w 72"/>
                <a:gd name="T57" fmla="*/ 4202 h 115"/>
                <a:gd name="T58" fmla="*/ 9525 w 72"/>
                <a:gd name="T59" fmla="*/ 0 h 115"/>
                <a:gd name="T60" fmla="*/ 20637 w 72"/>
                <a:gd name="T61" fmla="*/ 4202 h 115"/>
                <a:gd name="T62" fmla="*/ 31750 w 72"/>
                <a:gd name="T63" fmla="*/ 9806 h 115"/>
                <a:gd name="T64" fmla="*/ 38100 w 72"/>
                <a:gd name="T65" fmla="*/ 14008 h 115"/>
                <a:gd name="T66" fmla="*/ 44450 w 72"/>
                <a:gd name="T67" fmla="*/ 14008 h 115"/>
                <a:gd name="T68" fmla="*/ 52388 w 72"/>
                <a:gd name="T69" fmla="*/ 14008 h 115"/>
                <a:gd name="T70" fmla="*/ 60325 w 72"/>
                <a:gd name="T71" fmla="*/ 9806 h 115"/>
                <a:gd name="T72" fmla="*/ 63500 w 72"/>
                <a:gd name="T73" fmla="*/ 5603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2"/>
                <a:gd name="T112" fmla="*/ 0 h 115"/>
                <a:gd name="T113" fmla="*/ 72 w 72"/>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2" h="115">
                  <a:moveTo>
                    <a:pt x="41" y="3"/>
                  </a:moveTo>
                  <a:lnTo>
                    <a:pt x="43" y="6"/>
                  </a:lnTo>
                  <a:lnTo>
                    <a:pt x="46" y="8"/>
                  </a:lnTo>
                  <a:lnTo>
                    <a:pt x="47" y="13"/>
                  </a:lnTo>
                  <a:lnTo>
                    <a:pt x="49" y="15"/>
                  </a:lnTo>
                  <a:lnTo>
                    <a:pt x="51" y="18"/>
                  </a:lnTo>
                  <a:lnTo>
                    <a:pt x="53" y="21"/>
                  </a:lnTo>
                  <a:lnTo>
                    <a:pt x="56" y="22"/>
                  </a:lnTo>
                  <a:lnTo>
                    <a:pt x="60" y="22"/>
                  </a:lnTo>
                  <a:lnTo>
                    <a:pt x="60" y="64"/>
                  </a:lnTo>
                  <a:lnTo>
                    <a:pt x="60" y="71"/>
                  </a:lnTo>
                  <a:lnTo>
                    <a:pt x="61" y="76"/>
                  </a:lnTo>
                  <a:lnTo>
                    <a:pt x="62" y="80"/>
                  </a:lnTo>
                  <a:lnTo>
                    <a:pt x="64" y="85"/>
                  </a:lnTo>
                  <a:lnTo>
                    <a:pt x="66" y="88"/>
                  </a:lnTo>
                  <a:lnTo>
                    <a:pt x="68" y="91"/>
                  </a:lnTo>
                  <a:lnTo>
                    <a:pt x="69" y="94"/>
                  </a:lnTo>
                  <a:lnTo>
                    <a:pt x="72" y="97"/>
                  </a:lnTo>
                  <a:lnTo>
                    <a:pt x="72" y="115"/>
                  </a:lnTo>
                  <a:lnTo>
                    <a:pt x="71" y="115"/>
                  </a:lnTo>
                  <a:lnTo>
                    <a:pt x="68" y="115"/>
                  </a:lnTo>
                  <a:lnTo>
                    <a:pt x="66" y="114"/>
                  </a:lnTo>
                  <a:lnTo>
                    <a:pt x="64" y="114"/>
                  </a:lnTo>
                  <a:lnTo>
                    <a:pt x="61" y="112"/>
                  </a:lnTo>
                  <a:lnTo>
                    <a:pt x="59" y="112"/>
                  </a:lnTo>
                  <a:lnTo>
                    <a:pt x="55" y="111"/>
                  </a:lnTo>
                  <a:lnTo>
                    <a:pt x="52" y="109"/>
                  </a:lnTo>
                  <a:lnTo>
                    <a:pt x="46" y="104"/>
                  </a:lnTo>
                  <a:lnTo>
                    <a:pt x="40" y="98"/>
                  </a:lnTo>
                  <a:lnTo>
                    <a:pt x="35" y="93"/>
                  </a:lnTo>
                  <a:lnTo>
                    <a:pt x="30" y="87"/>
                  </a:lnTo>
                  <a:lnTo>
                    <a:pt x="26" y="80"/>
                  </a:lnTo>
                  <a:lnTo>
                    <a:pt x="22" y="73"/>
                  </a:lnTo>
                  <a:lnTo>
                    <a:pt x="16" y="68"/>
                  </a:lnTo>
                  <a:lnTo>
                    <a:pt x="13" y="61"/>
                  </a:lnTo>
                  <a:lnTo>
                    <a:pt x="12" y="58"/>
                  </a:lnTo>
                  <a:lnTo>
                    <a:pt x="9" y="55"/>
                  </a:lnTo>
                  <a:lnTo>
                    <a:pt x="7" y="53"/>
                  </a:lnTo>
                  <a:lnTo>
                    <a:pt x="4" y="51"/>
                  </a:lnTo>
                  <a:lnTo>
                    <a:pt x="3" y="50"/>
                  </a:lnTo>
                  <a:lnTo>
                    <a:pt x="1" y="47"/>
                  </a:lnTo>
                  <a:lnTo>
                    <a:pt x="1" y="44"/>
                  </a:lnTo>
                  <a:lnTo>
                    <a:pt x="0" y="41"/>
                  </a:lnTo>
                  <a:lnTo>
                    <a:pt x="0" y="40"/>
                  </a:lnTo>
                  <a:lnTo>
                    <a:pt x="1" y="39"/>
                  </a:lnTo>
                  <a:lnTo>
                    <a:pt x="1" y="37"/>
                  </a:lnTo>
                  <a:lnTo>
                    <a:pt x="2" y="36"/>
                  </a:lnTo>
                  <a:lnTo>
                    <a:pt x="3" y="34"/>
                  </a:lnTo>
                  <a:lnTo>
                    <a:pt x="3" y="33"/>
                  </a:lnTo>
                  <a:lnTo>
                    <a:pt x="4" y="30"/>
                  </a:lnTo>
                  <a:lnTo>
                    <a:pt x="4" y="28"/>
                  </a:lnTo>
                  <a:lnTo>
                    <a:pt x="4" y="24"/>
                  </a:lnTo>
                  <a:lnTo>
                    <a:pt x="4" y="20"/>
                  </a:lnTo>
                  <a:lnTo>
                    <a:pt x="3" y="15"/>
                  </a:lnTo>
                  <a:lnTo>
                    <a:pt x="3" y="13"/>
                  </a:lnTo>
                  <a:lnTo>
                    <a:pt x="2" y="8"/>
                  </a:lnTo>
                  <a:lnTo>
                    <a:pt x="2" y="6"/>
                  </a:lnTo>
                  <a:lnTo>
                    <a:pt x="1" y="3"/>
                  </a:lnTo>
                  <a:lnTo>
                    <a:pt x="0" y="0"/>
                  </a:lnTo>
                  <a:lnTo>
                    <a:pt x="6" y="0"/>
                  </a:lnTo>
                  <a:lnTo>
                    <a:pt x="9" y="1"/>
                  </a:lnTo>
                  <a:lnTo>
                    <a:pt x="13" y="3"/>
                  </a:lnTo>
                  <a:lnTo>
                    <a:pt x="16" y="6"/>
                  </a:lnTo>
                  <a:lnTo>
                    <a:pt x="20" y="7"/>
                  </a:lnTo>
                  <a:lnTo>
                    <a:pt x="22" y="8"/>
                  </a:lnTo>
                  <a:lnTo>
                    <a:pt x="24" y="10"/>
                  </a:lnTo>
                  <a:lnTo>
                    <a:pt x="27" y="10"/>
                  </a:lnTo>
                  <a:lnTo>
                    <a:pt x="28" y="10"/>
                  </a:lnTo>
                  <a:lnTo>
                    <a:pt x="30" y="10"/>
                  </a:lnTo>
                  <a:lnTo>
                    <a:pt x="33" y="10"/>
                  </a:lnTo>
                  <a:lnTo>
                    <a:pt x="35" y="8"/>
                  </a:lnTo>
                  <a:lnTo>
                    <a:pt x="38" y="7"/>
                  </a:lnTo>
                  <a:lnTo>
                    <a:pt x="39" y="6"/>
                  </a:lnTo>
                  <a:lnTo>
                    <a:pt x="40" y="4"/>
                  </a:lnTo>
                  <a:lnTo>
                    <a:pt x="41"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2" name="Freeform 82">
              <a:extLst>
                <a:ext uri="{FF2B5EF4-FFF2-40B4-BE49-F238E27FC236}">
                  <a16:creationId xmlns:a16="http://schemas.microsoft.com/office/drawing/2014/main" id="{0CA80FF7-307D-E044-0FBE-00984A2EE897}"/>
                </a:ext>
              </a:extLst>
            </p:cNvPr>
            <p:cNvSpPr>
              <a:spLocks/>
            </p:cNvSpPr>
            <p:nvPr/>
          </p:nvSpPr>
          <p:spPr bwMode="gray">
            <a:xfrm>
              <a:off x="10021551" y="4171853"/>
              <a:ext cx="20089" cy="33678"/>
            </a:xfrm>
            <a:custGeom>
              <a:avLst/>
              <a:gdLst>
                <a:gd name="T0" fmla="*/ 0 w 11"/>
                <a:gd name="T1" fmla="*/ 28016 h 20"/>
                <a:gd name="T2" fmla="*/ 0 w 11"/>
                <a:gd name="T3" fmla="*/ 22413 h 20"/>
                <a:gd name="T4" fmla="*/ 3175 w 11"/>
                <a:gd name="T5" fmla="*/ 16810 h 20"/>
                <a:gd name="T6" fmla="*/ 3175 w 11"/>
                <a:gd name="T7" fmla="*/ 14008 h 20"/>
                <a:gd name="T8" fmla="*/ 6350 w 11"/>
                <a:gd name="T9" fmla="*/ 9806 h 20"/>
                <a:gd name="T10" fmla="*/ 7938 w 11"/>
                <a:gd name="T11" fmla="*/ 5603 h 20"/>
                <a:gd name="T12" fmla="*/ 11113 w 11"/>
                <a:gd name="T13" fmla="*/ 4202 h 20"/>
                <a:gd name="T14" fmla="*/ 15875 w 11"/>
                <a:gd name="T15" fmla="*/ 2802 h 20"/>
                <a:gd name="T16" fmla="*/ 17463 w 11"/>
                <a:gd name="T17" fmla="*/ 0 h 20"/>
                <a:gd name="T18" fmla="*/ 17463 w 11"/>
                <a:gd name="T19" fmla="*/ 15409 h 20"/>
                <a:gd name="T20" fmla="*/ 11113 w 11"/>
                <a:gd name="T21" fmla="*/ 16810 h 20"/>
                <a:gd name="T22" fmla="*/ 7938 w 11"/>
                <a:gd name="T23" fmla="*/ 19611 h 20"/>
                <a:gd name="T24" fmla="*/ 7938 w 11"/>
                <a:gd name="T25" fmla="*/ 22413 h 20"/>
                <a:gd name="T26" fmla="*/ 7938 w 11"/>
                <a:gd name="T27" fmla="*/ 25214 h 20"/>
                <a:gd name="T28" fmla="*/ 6350 w 11"/>
                <a:gd name="T29" fmla="*/ 26615 h 20"/>
                <a:gd name="T30" fmla="*/ 0 w 11"/>
                <a:gd name="T31" fmla="*/ 28016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20"/>
                <a:gd name="T50" fmla="*/ 11 w 11"/>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20">
                  <a:moveTo>
                    <a:pt x="0" y="20"/>
                  </a:moveTo>
                  <a:lnTo>
                    <a:pt x="0" y="16"/>
                  </a:lnTo>
                  <a:lnTo>
                    <a:pt x="2" y="12"/>
                  </a:lnTo>
                  <a:lnTo>
                    <a:pt x="2" y="10"/>
                  </a:lnTo>
                  <a:lnTo>
                    <a:pt x="4" y="7"/>
                  </a:lnTo>
                  <a:lnTo>
                    <a:pt x="5" y="4"/>
                  </a:lnTo>
                  <a:lnTo>
                    <a:pt x="7" y="3"/>
                  </a:lnTo>
                  <a:lnTo>
                    <a:pt x="10" y="2"/>
                  </a:lnTo>
                  <a:lnTo>
                    <a:pt x="11" y="0"/>
                  </a:lnTo>
                  <a:lnTo>
                    <a:pt x="11" y="11"/>
                  </a:lnTo>
                  <a:lnTo>
                    <a:pt x="7" y="12"/>
                  </a:lnTo>
                  <a:lnTo>
                    <a:pt x="5" y="14"/>
                  </a:lnTo>
                  <a:lnTo>
                    <a:pt x="5" y="16"/>
                  </a:lnTo>
                  <a:lnTo>
                    <a:pt x="5" y="18"/>
                  </a:lnTo>
                  <a:lnTo>
                    <a:pt x="4" y="19"/>
                  </a:lnTo>
                  <a:lnTo>
                    <a:pt x="0"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3" name="Freeform 83">
              <a:extLst>
                <a:ext uri="{FF2B5EF4-FFF2-40B4-BE49-F238E27FC236}">
                  <a16:creationId xmlns:a16="http://schemas.microsoft.com/office/drawing/2014/main" id="{708EBEDD-1E2E-6F0C-C2A7-0329557B28BE}"/>
                </a:ext>
              </a:extLst>
            </p:cNvPr>
            <p:cNvSpPr>
              <a:spLocks/>
            </p:cNvSpPr>
            <p:nvPr/>
          </p:nvSpPr>
          <p:spPr bwMode="gray">
            <a:xfrm>
              <a:off x="10117974" y="4098559"/>
              <a:ext cx="34149" cy="63391"/>
            </a:xfrm>
            <a:custGeom>
              <a:avLst/>
              <a:gdLst>
                <a:gd name="T0" fmla="*/ 0 w 19"/>
                <a:gd name="T1" fmla="*/ 29417 h 37"/>
                <a:gd name="T2" fmla="*/ 1588 w 19"/>
                <a:gd name="T3" fmla="*/ 25215 h 37"/>
                <a:gd name="T4" fmla="*/ 3175 w 19"/>
                <a:gd name="T5" fmla="*/ 19611 h 37"/>
                <a:gd name="T6" fmla="*/ 4763 w 19"/>
                <a:gd name="T7" fmla="*/ 15409 h 37"/>
                <a:gd name="T8" fmla="*/ 11113 w 19"/>
                <a:gd name="T9" fmla="*/ 9806 h 37"/>
                <a:gd name="T10" fmla="*/ 14288 w 19"/>
                <a:gd name="T11" fmla="*/ 7004 h 37"/>
                <a:gd name="T12" fmla="*/ 15875 w 19"/>
                <a:gd name="T13" fmla="*/ 2802 h 37"/>
                <a:gd name="T14" fmla="*/ 19050 w 19"/>
                <a:gd name="T15" fmla="*/ 0 h 37"/>
                <a:gd name="T16" fmla="*/ 23813 w 19"/>
                <a:gd name="T17" fmla="*/ 0 h 37"/>
                <a:gd name="T18" fmla="*/ 30163 w 19"/>
                <a:gd name="T19" fmla="*/ 7004 h 37"/>
                <a:gd name="T20" fmla="*/ 28575 w 19"/>
                <a:gd name="T21" fmla="*/ 9806 h 37"/>
                <a:gd name="T22" fmla="*/ 26988 w 19"/>
                <a:gd name="T23" fmla="*/ 15409 h 37"/>
                <a:gd name="T24" fmla="*/ 25400 w 19"/>
                <a:gd name="T25" fmla="*/ 19611 h 37"/>
                <a:gd name="T26" fmla="*/ 23813 w 19"/>
                <a:gd name="T27" fmla="*/ 23814 h 37"/>
                <a:gd name="T28" fmla="*/ 19050 w 19"/>
                <a:gd name="T29" fmla="*/ 25215 h 37"/>
                <a:gd name="T30" fmla="*/ 17463 w 19"/>
                <a:gd name="T31" fmla="*/ 29417 h 37"/>
                <a:gd name="T32" fmla="*/ 15875 w 19"/>
                <a:gd name="T33" fmla="*/ 30818 h 37"/>
                <a:gd name="T34" fmla="*/ 14288 w 19"/>
                <a:gd name="T35" fmla="*/ 33619 h 37"/>
                <a:gd name="T36" fmla="*/ 14288 w 19"/>
                <a:gd name="T37" fmla="*/ 35020 h 37"/>
                <a:gd name="T38" fmla="*/ 14288 w 19"/>
                <a:gd name="T39" fmla="*/ 36421 h 37"/>
                <a:gd name="T40" fmla="*/ 14288 w 19"/>
                <a:gd name="T41" fmla="*/ 40624 h 37"/>
                <a:gd name="T42" fmla="*/ 14288 w 19"/>
                <a:gd name="T43" fmla="*/ 42024 h 37"/>
                <a:gd name="T44" fmla="*/ 14288 w 19"/>
                <a:gd name="T45" fmla="*/ 44826 h 37"/>
                <a:gd name="T46" fmla="*/ 14288 w 19"/>
                <a:gd name="T47" fmla="*/ 46227 h 37"/>
                <a:gd name="T48" fmla="*/ 12700 w 19"/>
                <a:gd name="T49" fmla="*/ 47628 h 37"/>
                <a:gd name="T50" fmla="*/ 12700 w 19"/>
                <a:gd name="T51" fmla="*/ 51830 h 37"/>
                <a:gd name="T52" fmla="*/ 11113 w 19"/>
                <a:gd name="T53" fmla="*/ 47628 h 37"/>
                <a:gd name="T54" fmla="*/ 6350 w 19"/>
                <a:gd name="T55" fmla="*/ 46227 h 37"/>
                <a:gd name="T56" fmla="*/ 4763 w 19"/>
                <a:gd name="T57" fmla="*/ 44826 h 37"/>
                <a:gd name="T58" fmla="*/ 3175 w 19"/>
                <a:gd name="T59" fmla="*/ 42024 h 37"/>
                <a:gd name="T60" fmla="*/ 1588 w 19"/>
                <a:gd name="T61" fmla="*/ 40624 h 37"/>
                <a:gd name="T62" fmla="*/ 1588 w 19"/>
                <a:gd name="T63" fmla="*/ 35020 h 37"/>
                <a:gd name="T64" fmla="*/ 0 w 19"/>
                <a:gd name="T65" fmla="*/ 33619 h 37"/>
                <a:gd name="T66" fmla="*/ 0 w 19"/>
                <a:gd name="T67" fmla="*/ 29417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
                <a:gd name="T103" fmla="*/ 0 h 37"/>
                <a:gd name="T104" fmla="*/ 19 w 19"/>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 h="37">
                  <a:moveTo>
                    <a:pt x="0" y="21"/>
                  </a:moveTo>
                  <a:lnTo>
                    <a:pt x="1" y="18"/>
                  </a:lnTo>
                  <a:lnTo>
                    <a:pt x="2" y="14"/>
                  </a:lnTo>
                  <a:lnTo>
                    <a:pt x="3" y="11"/>
                  </a:lnTo>
                  <a:lnTo>
                    <a:pt x="7" y="7"/>
                  </a:lnTo>
                  <a:lnTo>
                    <a:pt x="9" y="5"/>
                  </a:lnTo>
                  <a:lnTo>
                    <a:pt x="10" y="2"/>
                  </a:lnTo>
                  <a:lnTo>
                    <a:pt x="12" y="0"/>
                  </a:lnTo>
                  <a:lnTo>
                    <a:pt x="15" y="0"/>
                  </a:lnTo>
                  <a:lnTo>
                    <a:pt x="19" y="5"/>
                  </a:lnTo>
                  <a:lnTo>
                    <a:pt x="18" y="7"/>
                  </a:lnTo>
                  <a:lnTo>
                    <a:pt x="17" y="11"/>
                  </a:lnTo>
                  <a:lnTo>
                    <a:pt x="16" y="14"/>
                  </a:lnTo>
                  <a:lnTo>
                    <a:pt x="15" y="17"/>
                  </a:lnTo>
                  <a:lnTo>
                    <a:pt x="12" y="18"/>
                  </a:lnTo>
                  <a:lnTo>
                    <a:pt x="11" y="21"/>
                  </a:lnTo>
                  <a:lnTo>
                    <a:pt x="10" y="22"/>
                  </a:lnTo>
                  <a:lnTo>
                    <a:pt x="9" y="24"/>
                  </a:lnTo>
                  <a:lnTo>
                    <a:pt x="9" y="25"/>
                  </a:lnTo>
                  <a:lnTo>
                    <a:pt x="9" y="26"/>
                  </a:lnTo>
                  <a:lnTo>
                    <a:pt x="9" y="29"/>
                  </a:lnTo>
                  <a:lnTo>
                    <a:pt x="9" y="30"/>
                  </a:lnTo>
                  <a:lnTo>
                    <a:pt x="9" y="32"/>
                  </a:lnTo>
                  <a:lnTo>
                    <a:pt x="9" y="33"/>
                  </a:lnTo>
                  <a:lnTo>
                    <a:pt x="8" y="34"/>
                  </a:lnTo>
                  <a:lnTo>
                    <a:pt x="8" y="37"/>
                  </a:lnTo>
                  <a:lnTo>
                    <a:pt x="7" y="34"/>
                  </a:lnTo>
                  <a:lnTo>
                    <a:pt x="4" y="33"/>
                  </a:lnTo>
                  <a:lnTo>
                    <a:pt x="3" y="32"/>
                  </a:lnTo>
                  <a:lnTo>
                    <a:pt x="2" y="30"/>
                  </a:lnTo>
                  <a:lnTo>
                    <a:pt x="1" y="29"/>
                  </a:lnTo>
                  <a:lnTo>
                    <a:pt x="1" y="25"/>
                  </a:lnTo>
                  <a:lnTo>
                    <a:pt x="0" y="24"/>
                  </a:lnTo>
                  <a:lnTo>
                    <a:pt x="0" y="2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4" name="Freeform 84">
              <a:extLst>
                <a:ext uri="{FF2B5EF4-FFF2-40B4-BE49-F238E27FC236}">
                  <a16:creationId xmlns:a16="http://schemas.microsoft.com/office/drawing/2014/main" id="{4735EC57-BEB7-B94E-7256-BE161005B8D8}"/>
                </a:ext>
              </a:extLst>
            </p:cNvPr>
            <p:cNvSpPr>
              <a:spLocks/>
            </p:cNvSpPr>
            <p:nvPr/>
          </p:nvSpPr>
          <p:spPr bwMode="gray">
            <a:xfrm>
              <a:off x="10180249" y="3940081"/>
              <a:ext cx="38167" cy="15851"/>
            </a:xfrm>
            <a:custGeom>
              <a:avLst/>
              <a:gdLst>
                <a:gd name="T0" fmla="*/ 0 w 21"/>
                <a:gd name="T1" fmla="*/ 0 h 9"/>
                <a:gd name="T2" fmla="*/ 3175 w 21"/>
                <a:gd name="T3" fmla="*/ 0 h 9"/>
                <a:gd name="T4" fmla="*/ 9525 w 21"/>
                <a:gd name="T5" fmla="*/ 1401 h 9"/>
                <a:gd name="T6" fmla="*/ 14288 w 21"/>
                <a:gd name="T7" fmla="*/ 1401 h 9"/>
                <a:gd name="T8" fmla="*/ 19050 w 21"/>
                <a:gd name="T9" fmla="*/ 5603 h 9"/>
                <a:gd name="T10" fmla="*/ 23813 w 21"/>
                <a:gd name="T11" fmla="*/ 7004 h 9"/>
                <a:gd name="T12" fmla="*/ 28575 w 21"/>
                <a:gd name="T13" fmla="*/ 8405 h 9"/>
                <a:gd name="T14" fmla="*/ 31750 w 21"/>
                <a:gd name="T15" fmla="*/ 12607 h 9"/>
                <a:gd name="T16" fmla="*/ 33338 w 21"/>
                <a:gd name="T17" fmla="*/ 12607 h 9"/>
                <a:gd name="T18" fmla="*/ 23813 w 21"/>
                <a:gd name="T19" fmla="*/ 12607 h 9"/>
                <a:gd name="T20" fmla="*/ 19050 w 21"/>
                <a:gd name="T21" fmla="*/ 12607 h 9"/>
                <a:gd name="T22" fmla="*/ 14288 w 21"/>
                <a:gd name="T23" fmla="*/ 12607 h 9"/>
                <a:gd name="T24" fmla="*/ 11113 w 21"/>
                <a:gd name="T25" fmla="*/ 12607 h 9"/>
                <a:gd name="T26" fmla="*/ 6350 w 21"/>
                <a:gd name="T27" fmla="*/ 12607 h 9"/>
                <a:gd name="T28" fmla="*/ 3175 w 21"/>
                <a:gd name="T29" fmla="*/ 12607 h 9"/>
                <a:gd name="T30" fmla="*/ 1588 w 21"/>
                <a:gd name="T31" fmla="*/ 12607 h 9"/>
                <a:gd name="T32" fmla="*/ 0 w 21"/>
                <a:gd name="T33" fmla="*/ 12607 h 9"/>
                <a:gd name="T34" fmla="*/ 0 w 21"/>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9"/>
                <a:gd name="T56" fmla="*/ 21 w 21"/>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9">
                  <a:moveTo>
                    <a:pt x="0" y="0"/>
                  </a:moveTo>
                  <a:lnTo>
                    <a:pt x="2" y="0"/>
                  </a:lnTo>
                  <a:lnTo>
                    <a:pt x="6" y="1"/>
                  </a:lnTo>
                  <a:lnTo>
                    <a:pt x="9" y="1"/>
                  </a:lnTo>
                  <a:lnTo>
                    <a:pt x="12" y="4"/>
                  </a:lnTo>
                  <a:lnTo>
                    <a:pt x="15" y="5"/>
                  </a:lnTo>
                  <a:lnTo>
                    <a:pt x="18" y="6"/>
                  </a:lnTo>
                  <a:lnTo>
                    <a:pt x="20" y="9"/>
                  </a:lnTo>
                  <a:lnTo>
                    <a:pt x="21" y="9"/>
                  </a:lnTo>
                  <a:lnTo>
                    <a:pt x="15" y="9"/>
                  </a:lnTo>
                  <a:lnTo>
                    <a:pt x="12" y="9"/>
                  </a:lnTo>
                  <a:lnTo>
                    <a:pt x="9" y="9"/>
                  </a:lnTo>
                  <a:lnTo>
                    <a:pt x="7" y="9"/>
                  </a:lnTo>
                  <a:lnTo>
                    <a:pt x="4" y="9"/>
                  </a:lnTo>
                  <a:lnTo>
                    <a:pt x="2" y="9"/>
                  </a:lnTo>
                  <a:lnTo>
                    <a:pt x="1" y="9"/>
                  </a:lnTo>
                  <a:lnTo>
                    <a:pt x="0" y="9"/>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5" name="Freeform 85">
              <a:extLst>
                <a:ext uri="{FF2B5EF4-FFF2-40B4-BE49-F238E27FC236}">
                  <a16:creationId xmlns:a16="http://schemas.microsoft.com/office/drawing/2014/main" id="{D2300DFF-1AF2-9983-556E-6F849AA9F0C0}"/>
                </a:ext>
              </a:extLst>
            </p:cNvPr>
            <p:cNvSpPr>
              <a:spLocks/>
            </p:cNvSpPr>
            <p:nvPr/>
          </p:nvSpPr>
          <p:spPr bwMode="gray">
            <a:xfrm>
              <a:off x="10160158" y="3902445"/>
              <a:ext cx="38167" cy="13868"/>
            </a:xfrm>
            <a:custGeom>
              <a:avLst/>
              <a:gdLst>
                <a:gd name="T0" fmla="*/ 0 w 21"/>
                <a:gd name="T1" fmla="*/ 11207 h 8"/>
                <a:gd name="T2" fmla="*/ 33338 w 21"/>
                <a:gd name="T3" fmla="*/ 11207 h 8"/>
                <a:gd name="T4" fmla="*/ 30163 w 21"/>
                <a:gd name="T5" fmla="*/ 9806 h 8"/>
                <a:gd name="T6" fmla="*/ 28575 w 21"/>
                <a:gd name="T7" fmla="*/ 9806 h 8"/>
                <a:gd name="T8" fmla="*/ 22225 w 21"/>
                <a:gd name="T9" fmla="*/ 7004 h 8"/>
                <a:gd name="T10" fmla="*/ 20638 w 21"/>
                <a:gd name="T11" fmla="*/ 4203 h 8"/>
                <a:gd name="T12" fmla="*/ 17463 w 21"/>
                <a:gd name="T13" fmla="*/ 1401 h 8"/>
                <a:gd name="T14" fmla="*/ 15875 w 21"/>
                <a:gd name="T15" fmla="*/ 0 h 8"/>
                <a:gd name="T16" fmla="*/ 11113 w 21"/>
                <a:gd name="T17" fmla="*/ 0 h 8"/>
                <a:gd name="T18" fmla="*/ 6350 w 21"/>
                <a:gd name="T19" fmla="*/ 0 h 8"/>
                <a:gd name="T20" fmla="*/ 0 w 21"/>
                <a:gd name="T21" fmla="*/ 1120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8"/>
                <a:gd name="T35" fmla="*/ 21 w 21"/>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8">
                  <a:moveTo>
                    <a:pt x="0" y="8"/>
                  </a:moveTo>
                  <a:lnTo>
                    <a:pt x="21" y="8"/>
                  </a:lnTo>
                  <a:lnTo>
                    <a:pt x="19" y="7"/>
                  </a:lnTo>
                  <a:lnTo>
                    <a:pt x="18" y="7"/>
                  </a:lnTo>
                  <a:lnTo>
                    <a:pt x="14" y="5"/>
                  </a:lnTo>
                  <a:lnTo>
                    <a:pt x="13" y="3"/>
                  </a:lnTo>
                  <a:lnTo>
                    <a:pt x="11" y="1"/>
                  </a:lnTo>
                  <a:lnTo>
                    <a:pt x="10" y="0"/>
                  </a:lnTo>
                  <a:lnTo>
                    <a:pt x="7" y="0"/>
                  </a:lnTo>
                  <a:lnTo>
                    <a:pt x="4" y="0"/>
                  </a:lnTo>
                  <a:lnTo>
                    <a:pt x="0" y="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6" name="Freeform 86">
              <a:extLst>
                <a:ext uri="{FF2B5EF4-FFF2-40B4-BE49-F238E27FC236}">
                  <a16:creationId xmlns:a16="http://schemas.microsoft.com/office/drawing/2014/main" id="{01F0C1E3-1B00-7D98-9768-66DBC971A415}"/>
                </a:ext>
              </a:extLst>
            </p:cNvPr>
            <p:cNvSpPr>
              <a:spLocks/>
            </p:cNvSpPr>
            <p:nvPr/>
          </p:nvSpPr>
          <p:spPr bwMode="gray">
            <a:xfrm>
              <a:off x="9931155" y="3773684"/>
              <a:ext cx="16069" cy="33673"/>
            </a:xfrm>
            <a:custGeom>
              <a:avLst/>
              <a:gdLst>
                <a:gd name="T0" fmla="*/ 0 w 8"/>
                <a:gd name="T1" fmla="*/ 21012 h 19"/>
                <a:gd name="T2" fmla="*/ 6350 w 8"/>
                <a:gd name="T3" fmla="*/ 26615 h 19"/>
                <a:gd name="T4" fmla="*/ 7937 w 8"/>
                <a:gd name="T5" fmla="*/ 23813 h 19"/>
                <a:gd name="T6" fmla="*/ 7937 w 8"/>
                <a:gd name="T7" fmla="*/ 22413 h 19"/>
                <a:gd name="T8" fmla="*/ 12700 w 8"/>
                <a:gd name="T9" fmla="*/ 16809 h 19"/>
                <a:gd name="T10" fmla="*/ 12700 w 8"/>
                <a:gd name="T11" fmla="*/ 15409 h 19"/>
                <a:gd name="T12" fmla="*/ 12700 w 8"/>
                <a:gd name="T13" fmla="*/ 11206 h 19"/>
                <a:gd name="T14" fmla="*/ 12700 w 8"/>
                <a:gd name="T15" fmla="*/ 9806 h 19"/>
                <a:gd name="T16" fmla="*/ 12700 w 8"/>
                <a:gd name="T17" fmla="*/ 4202 h 19"/>
                <a:gd name="T18" fmla="*/ 12700 w 8"/>
                <a:gd name="T19" fmla="*/ 0 h 19"/>
                <a:gd name="T20" fmla="*/ 0 w 8"/>
                <a:gd name="T21" fmla="*/ 21012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9"/>
                <a:gd name="T35" fmla="*/ 8 w 8"/>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9">
                  <a:moveTo>
                    <a:pt x="0" y="15"/>
                  </a:moveTo>
                  <a:lnTo>
                    <a:pt x="4" y="19"/>
                  </a:lnTo>
                  <a:lnTo>
                    <a:pt x="5" y="17"/>
                  </a:lnTo>
                  <a:lnTo>
                    <a:pt x="5" y="16"/>
                  </a:lnTo>
                  <a:lnTo>
                    <a:pt x="8" y="12"/>
                  </a:lnTo>
                  <a:lnTo>
                    <a:pt x="8" y="11"/>
                  </a:lnTo>
                  <a:lnTo>
                    <a:pt x="8" y="8"/>
                  </a:lnTo>
                  <a:lnTo>
                    <a:pt x="8" y="7"/>
                  </a:lnTo>
                  <a:lnTo>
                    <a:pt x="8" y="3"/>
                  </a:lnTo>
                  <a:lnTo>
                    <a:pt x="8" y="0"/>
                  </a:lnTo>
                  <a:lnTo>
                    <a:pt x="0" y="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7" name="Freeform 87">
              <a:extLst>
                <a:ext uri="{FF2B5EF4-FFF2-40B4-BE49-F238E27FC236}">
                  <a16:creationId xmlns:a16="http://schemas.microsoft.com/office/drawing/2014/main" id="{F9D09AAE-95F7-A4C3-E2CF-17913935E4CA}"/>
                </a:ext>
              </a:extLst>
            </p:cNvPr>
            <p:cNvSpPr>
              <a:spLocks/>
            </p:cNvSpPr>
            <p:nvPr/>
          </p:nvSpPr>
          <p:spPr bwMode="gray">
            <a:xfrm>
              <a:off x="9834736" y="3940081"/>
              <a:ext cx="46201" cy="25751"/>
            </a:xfrm>
            <a:custGeom>
              <a:avLst/>
              <a:gdLst>
                <a:gd name="T0" fmla="*/ 4763 w 24"/>
                <a:gd name="T1" fmla="*/ 19611 h 14"/>
                <a:gd name="T2" fmla="*/ 7938 w 24"/>
                <a:gd name="T3" fmla="*/ 16809 h 14"/>
                <a:gd name="T4" fmla="*/ 14288 w 24"/>
                <a:gd name="T5" fmla="*/ 16809 h 14"/>
                <a:gd name="T6" fmla="*/ 17463 w 24"/>
                <a:gd name="T7" fmla="*/ 16809 h 14"/>
                <a:gd name="T8" fmla="*/ 20637 w 24"/>
                <a:gd name="T9" fmla="*/ 16809 h 14"/>
                <a:gd name="T10" fmla="*/ 25400 w 24"/>
                <a:gd name="T11" fmla="*/ 18210 h 14"/>
                <a:gd name="T12" fmla="*/ 30163 w 24"/>
                <a:gd name="T13" fmla="*/ 18210 h 14"/>
                <a:gd name="T14" fmla="*/ 33338 w 24"/>
                <a:gd name="T15" fmla="*/ 19611 h 14"/>
                <a:gd name="T16" fmla="*/ 38100 w 24"/>
                <a:gd name="T17" fmla="*/ 19611 h 14"/>
                <a:gd name="T18" fmla="*/ 38100 w 24"/>
                <a:gd name="T19" fmla="*/ 0 h 14"/>
                <a:gd name="T20" fmla="*/ 30163 w 24"/>
                <a:gd name="T21" fmla="*/ 0 h 14"/>
                <a:gd name="T22" fmla="*/ 25400 w 24"/>
                <a:gd name="T23" fmla="*/ 0 h 14"/>
                <a:gd name="T24" fmla="*/ 20637 w 24"/>
                <a:gd name="T25" fmla="*/ 0 h 14"/>
                <a:gd name="T26" fmla="*/ 19050 w 24"/>
                <a:gd name="T27" fmla="*/ 1401 h 14"/>
                <a:gd name="T28" fmla="*/ 15875 w 24"/>
                <a:gd name="T29" fmla="*/ 1401 h 14"/>
                <a:gd name="T30" fmla="*/ 14288 w 24"/>
                <a:gd name="T31" fmla="*/ 1401 h 14"/>
                <a:gd name="T32" fmla="*/ 6350 w 24"/>
                <a:gd name="T33" fmla="*/ 1401 h 14"/>
                <a:gd name="T34" fmla="*/ 0 w 24"/>
                <a:gd name="T35" fmla="*/ 0 h 14"/>
                <a:gd name="T36" fmla="*/ 0 w 24"/>
                <a:gd name="T37" fmla="*/ 1401 h 14"/>
                <a:gd name="T38" fmla="*/ 0 w 24"/>
                <a:gd name="T39" fmla="*/ 5603 h 14"/>
                <a:gd name="T40" fmla="*/ 0 w 24"/>
                <a:gd name="T41" fmla="*/ 7004 h 14"/>
                <a:gd name="T42" fmla="*/ 3175 w 24"/>
                <a:gd name="T43" fmla="*/ 8405 h 14"/>
                <a:gd name="T44" fmla="*/ 3175 w 24"/>
                <a:gd name="T45" fmla="*/ 11206 h 14"/>
                <a:gd name="T46" fmla="*/ 3175 w 24"/>
                <a:gd name="T47" fmla="*/ 16809 h 14"/>
                <a:gd name="T48" fmla="*/ 3175 w 24"/>
                <a:gd name="T49" fmla="*/ 18210 h 14"/>
                <a:gd name="T50" fmla="*/ 4763 w 24"/>
                <a:gd name="T51" fmla="*/ 19611 h 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14"/>
                <a:gd name="T80" fmla="*/ 24 w 24"/>
                <a:gd name="T81" fmla="*/ 14 h 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14">
                  <a:moveTo>
                    <a:pt x="3" y="14"/>
                  </a:moveTo>
                  <a:lnTo>
                    <a:pt x="5" y="12"/>
                  </a:lnTo>
                  <a:lnTo>
                    <a:pt x="9" y="12"/>
                  </a:lnTo>
                  <a:lnTo>
                    <a:pt x="11" y="12"/>
                  </a:lnTo>
                  <a:lnTo>
                    <a:pt x="13" y="12"/>
                  </a:lnTo>
                  <a:lnTo>
                    <a:pt x="16" y="13"/>
                  </a:lnTo>
                  <a:lnTo>
                    <a:pt x="19" y="13"/>
                  </a:lnTo>
                  <a:lnTo>
                    <a:pt x="21" y="14"/>
                  </a:lnTo>
                  <a:lnTo>
                    <a:pt x="24" y="14"/>
                  </a:lnTo>
                  <a:lnTo>
                    <a:pt x="24" y="0"/>
                  </a:lnTo>
                  <a:lnTo>
                    <a:pt x="19" y="0"/>
                  </a:lnTo>
                  <a:lnTo>
                    <a:pt x="16" y="0"/>
                  </a:lnTo>
                  <a:lnTo>
                    <a:pt x="13" y="0"/>
                  </a:lnTo>
                  <a:lnTo>
                    <a:pt x="12" y="1"/>
                  </a:lnTo>
                  <a:lnTo>
                    <a:pt x="10" y="1"/>
                  </a:lnTo>
                  <a:lnTo>
                    <a:pt x="9" y="1"/>
                  </a:lnTo>
                  <a:lnTo>
                    <a:pt x="4" y="1"/>
                  </a:lnTo>
                  <a:lnTo>
                    <a:pt x="0" y="0"/>
                  </a:lnTo>
                  <a:lnTo>
                    <a:pt x="0" y="1"/>
                  </a:lnTo>
                  <a:lnTo>
                    <a:pt x="0" y="4"/>
                  </a:lnTo>
                  <a:lnTo>
                    <a:pt x="0" y="5"/>
                  </a:lnTo>
                  <a:lnTo>
                    <a:pt x="2" y="6"/>
                  </a:lnTo>
                  <a:lnTo>
                    <a:pt x="2" y="8"/>
                  </a:lnTo>
                  <a:lnTo>
                    <a:pt x="2" y="12"/>
                  </a:lnTo>
                  <a:lnTo>
                    <a:pt x="2" y="13"/>
                  </a:lnTo>
                  <a:lnTo>
                    <a:pt x="3" y="1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8" name="Freeform 88">
              <a:extLst>
                <a:ext uri="{FF2B5EF4-FFF2-40B4-BE49-F238E27FC236}">
                  <a16:creationId xmlns:a16="http://schemas.microsoft.com/office/drawing/2014/main" id="{B3A1C515-CB4A-FF4B-009A-CDED28856400}"/>
                </a:ext>
              </a:extLst>
            </p:cNvPr>
            <p:cNvSpPr>
              <a:spLocks/>
            </p:cNvSpPr>
            <p:nvPr/>
          </p:nvSpPr>
          <p:spPr bwMode="gray">
            <a:xfrm>
              <a:off x="9846786" y="4181759"/>
              <a:ext cx="28123" cy="27733"/>
            </a:xfrm>
            <a:custGeom>
              <a:avLst/>
              <a:gdLst>
                <a:gd name="T0" fmla="*/ 0 w 15"/>
                <a:gd name="T1" fmla="*/ 0 h 16"/>
                <a:gd name="T2" fmla="*/ 3175 w 15"/>
                <a:gd name="T3" fmla="*/ 1401 h 16"/>
                <a:gd name="T4" fmla="*/ 7938 w 15"/>
                <a:gd name="T5" fmla="*/ 4202 h 16"/>
                <a:gd name="T6" fmla="*/ 9525 w 15"/>
                <a:gd name="T7" fmla="*/ 7004 h 16"/>
                <a:gd name="T8" fmla="*/ 11113 w 15"/>
                <a:gd name="T9" fmla="*/ 8405 h 16"/>
                <a:gd name="T10" fmla="*/ 12700 w 15"/>
                <a:gd name="T11" fmla="*/ 8405 h 16"/>
                <a:gd name="T12" fmla="*/ 15875 w 15"/>
                <a:gd name="T13" fmla="*/ 11207 h 16"/>
                <a:gd name="T14" fmla="*/ 20638 w 15"/>
                <a:gd name="T15" fmla="*/ 11207 h 16"/>
                <a:gd name="T16" fmla="*/ 23813 w 15"/>
                <a:gd name="T17" fmla="*/ 11207 h 16"/>
                <a:gd name="T18" fmla="*/ 22225 w 15"/>
                <a:gd name="T19" fmla="*/ 12607 h 16"/>
                <a:gd name="T20" fmla="*/ 20638 w 15"/>
                <a:gd name="T21" fmla="*/ 15409 h 16"/>
                <a:gd name="T22" fmla="*/ 19050 w 15"/>
                <a:gd name="T23" fmla="*/ 18211 h 16"/>
                <a:gd name="T24" fmla="*/ 15875 w 15"/>
                <a:gd name="T25" fmla="*/ 19611 h 16"/>
                <a:gd name="T26" fmla="*/ 12700 w 15"/>
                <a:gd name="T27" fmla="*/ 22413 h 16"/>
                <a:gd name="T28" fmla="*/ 11113 w 15"/>
                <a:gd name="T29" fmla="*/ 22413 h 16"/>
                <a:gd name="T30" fmla="*/ 9525 w 15"/>
                <a:gd name="T31" fmla="*/ 22413 h 16"/>
                <a:gd name="T32" fmla="*/ 7938 w 15"/>
                <a:gd name="T33" fmla="*/ 22413 h 16"/>
                <a:gd name="T34" fmla="*/ 4763 w 15"/>
                <a:gd name="T35" fmla="*/ 19611 h 16"/>
                <a:gd name="T36" fmla="*/ 3175 w 15"/>
                <a:gd name="T37" fmla="*/ 18211 h 16"/>
                <a:gd name="T38" fmla="*/ 3175 w 15"/>
                <a:gd name="T39" fmla="*/ 12607 h 16"/>
                <a:gd name="T40" fmla="*/ 0 w 15"/>
                <a:gd name="T41" fmla="*/ 11207 h 16"/>
                <a:gd name="T42" fmla="*/ 0 w 15"/>
                <a:gd name="T43" fmla="*/ 7004 h 16"/>
                <a:gd name="T44" fmla="*/ 0 w 15"/>
                <a:gd name="T45" fmla="*/ 1401 h 16"/>
                <a:gd name="T46" fmla="*/ 0 w 15"/>
                <a:gd name="T47" fmla="*/ 0 h 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16"/>
                <a:gd name="T74" fmla="*/ 15 w 15"/>
                <a:gd name="T75" fmla="*/ 16 h 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16">
                  <a:moveTo>
                    <a:pt x="0" y="0"/>
                  </a:moveTo>
                  <a:lnTo>
                    <a:pt x="2" y="1"/>
                  </a:lnTo>
                  <a:lnTo>
                    <a:pt x="5" y="3"/>
                  </a:lnTo>
                  <a:lnTo>
                    <a:pt x="6" y="5"/>
                  </a:lnTo>
                  <a:lnTo>
                    <a:pt x="7" y="6"/>
                  </a:lnTo>
                  <a:lnTo>
                    <a:pt x="8" y="6"/>
                  </a:lnTo>
                  <a:lnTo>
                    <a:pt x="10" y="8"/>
                  </a:lnTo>
                  <a:lnTo>
                    <a:pt x="13" y="8"/>
                  </a:lnTo>
                  <a:lnTo>
                    <a:pt x="15" y="8"/>
                  </a:lnTo>
                  <a:lnTo>
                    <a:pt x="14" y="9"/>
                  </a:lnTo>
                  <a:lnTo>
                    <a:pt x="13" y="11"/>
                  </a:lnTo>
                  <a:lnTo>
                    <a:pt x="12" y="13"/>
                  </a:lnTo>
                  <a:lnTo>
                    <a:pt x="10" y="14"/>
                  </a:lnTo>
                  <a:lnTo>
                    <a:pt x="8" y="16"/>
                  </a:lnTo>
                  <a:lnTo>
                    <a:pt x="7" y="16"/>
                  </a:lnTo>
                  <a:lnTo>
                    <a:pt x="6" y="16"/>
                  </a:lnTo>
                  <a:lnTo>
                    <a:pt x="5" y="16"/>
                  </a:lnTo>
                  <a:lnTo>
                    <a:pt x="3" y="14"/>
                  </a:lnTo>
                  <a:lnTo>
                    <a:pt x="2" y="13"/>
                  </a:lnTo>
                  <a:lnTo>
                    <a:pt x="2" y="9"/>
                  </a:lnTo>
                  <a:lnTo>
                    <a:pt x="0" y="8"/>
                  </a:lnTo>
                  <a:lnTo>
                    <a:pt x="0" y="5"/>
                  </a:lnTo>
                  <a:lnTo>
                    <a:pt x="0" y="1"/>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9" name="Freeform 89">
              <a:extLst>
                <a:ext uri="{FF2B5EF4-FFF2-40B4-BE49-F238E27FC236}">
                  <a16:creationId xmlns:a16="http://schemas.microsoft.com/office/drawing/2014/main" id="{7098B427-1084-25CF-9C0D-C52122120B3B}"/>
                </a:ext>
              </a:extLst>
            </p:cNvPr>
            <p:cNvSpPr>
              <a:spLocks/>
            </p:cNvSpPr>
            <p:nvPr/>
          </p:nvSpPr>
          <p:spPr bwMode="gray">
            <a:xfrm>
              <a:off x="9995438" y="3946024"/>
              <a:ext cx="18080" cy="19809"/>
            </a:xfrm>
            <a:custGeom>
              <a:avLst/>
              <a:gdLst>
                <a:gd name="T0" fmla="*/ 0 w 10"/>
                <a:gd name="T1" fmla="*/ 0 h 11"/>
                <a:gd name="T2" fmla="*/ 15875 w 10"/>
                <a:gd name="T3" fmla="*/ 15409 h 11"/>
                <a:gd name="T4" fmla="*/ 15875 w 10"/>
                <a:gd name="T5" fmla="*/ 14008 h 11"/>
                <a:gd name="T6" fmla="*/ 15875 w 10"/>
                <a:gd name="T7" fmla="*/ 12607 h 11"/>
                <a:gd name="T8" fmla="*/ 15875 w 10"/>
                <a:gd name="T9" fmla="*/ 8405 h 11"/>
                <a:gd name="T10" fmla="*/ 15875 w 10"/>
                <a:gd name="T11" fmla="*/ 7004 h 11"/>
                <a:gd name="T12" fmla="*/ 15875 w 10"/>
                <a:gd name="T13" fmla="*/ 2802 h 11"/>
                <a:gd name="T14" fmla="*/ 15875 w 10"/>
                <a:gd name="T15" fmla="*/ 1401 h 11"/>
                <a:gd name="T16" fmla="*/ 15875 w 10"/>
                <a:gd name="T17" fmla="*/ 0 h 11"/>
                <a:gd name="T18" fmla="*/ 14288 w 10"/>
                <a:gd name="T19" fmla="*/ 0 h 11"/>
                <a:gd name="T20" fmla="*/ 12700 w 10"/>
                <a:gd name="T21" fmla="*/ 0 h 11"/>
                <a:gd name="T22" fmla="*/ 9525 w 10"/>
                <a:gd name="T23" fmla="*/ 0 h 11"/>
                <a:gd name="T24" fmla="*/ 7938 w 10"/>
                <a:gd name="T25" fmla="*/ 0 h 11"/>
                <a:gd name="T26" fmla="*/ 4762 w 10"/>
                <a:gd name="T27" fmla="*/ 0 h 11"/>
                <a:gd name="T28" fmla="*/ 1588 w 10"/>
                <a:gd name="T29" fmla="*/ 0 h 11"/>
                <a:gd name="T30" fmla="*/ 0 w 10"/>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11"/>
                <a:gd name="T50" fmla="*/ 10 w 10"/>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11">
                  <a:moveTo>
                    <a:pt x="0" y="0"/>
                  </a:moveTo>
                  <a:lnTo>
                    <a:pt x="10" y="11"/>
                  </a:lnTo>
                  <a:lnTo>
                    <a:pt x="10" y="10"/>
                  </a:lnTo>
                  <a:lnTo>
                    <a:pt x="10" y="9"/>
                  </a:lnTo>
                  <a:lnTo>
                    <a:pt x="10" y="6"/>
                  </a:lnTo>
                  <a:lnTo>
                    <a:pt x="10" y="5"/>
                  </a:lnTo>
                  <a:lnTo>
                    <a:pt x="10" y="2"/>
                  </a:lnTo>
                  <a:lnTo>
                    <a:pt x="10" y="1"/>
                  </a:lnTo>
                  <a:lnTo>
                    <a:pt x="10" y="0"/>
                  </a:lnTo>
                  <a:lnTo>
                    <a:pt x="9" y="0"/>
                  </a:lnTo>
                  <a:lnTo>
                    <a:pt x="8" y="0"/>
                  </a:lnTo>
                  <a:lnTo>
                    <a:pt x="6" y="0"/>
                  </a:lnTo>
                  <a:lnTo>
                    <a:pt x="5" y="0"/>
                  </a:lnTo>
                  <a:lnTo>
                    <a:pt x="3" y="0"/>
                  </a:lnTo>
                  <a:lnTo>
                    <a:pt x="1"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0" name="Freeform 90">
              <a:extLst>
                <a:ext uri="{FF2B5EF4-FFF2-40B4-BE49-F238E27FC236}">
                  <a16:creationId xmlns:a16="http://schemas.microsoft.com/office/drawing/2014/main" id="{B0063CEA-40CA-C2AD-BFB8-B98CC384550D}"/>
                </a:ext>
              </a:extLst>
            </p:cNvPr>
            <p:cNvSpPr>
              <a:spLocks/>
            </p:cNvSpPr>
            <p:nvPr/>
          </p:nvSpPr>
          <p:spPr bwMode="gray">
            <a:xfrm>
              <a:off x="9808619" y="3940081"/>
              <a:ext cx="30130" cy="29715"/>
            </a:xfrm>
            <a:custGeom>
              <a:avLst/>
              <a:gdLst>
                <a:gd name="T0" fmla="*/ 1588 w 16"/>
                <a:gd name="T1" fmla="*/ 4202 h 17"/>
                <a:gd name="T2" fmla="*/ 1588 w 16"/>
                <a:gd name="T3" fmla="*/ 7004 h 17"/>
                <a:gd name="T4" fmla="*/ 1588 w 16"/>
                <a:gd name="T5" fmla="*/ 8405 h 17"/>
                <a:gd name="T6" fmla="*/ 0 w 16"/>
                <a:gd name="T7" fmla="*/ 12607 h 17"/>
                <a:gd name="T8" fmla="*/ 0 w 16"/>
                <a:gd name="T9" fmla="*/ 15409 h 17"/>
                <a:gd name="T10" fmla="*/ 0 w 16"/>
                <a:gd name="T11" fmla="*/ 16810 h 17"/>
                <a:gd name="T12" fmla="*/ 0 w 16"/>
                <a:gd name="T13" fmla="*/ 19612 h 17"/>
                <a:gd name="T14" fmla="*/ 0 w 16"/>
                <a:gd name="T15" fmla="*/ 22413 h 17"/>
                <a:gd name="T16" fmla="*/ 1588 w 16"/>
                <a:gd name="T17" fmla="*/ 23814 h 17"/>
                <a:gd name="T18" fmla="*/ 3175 w 16"/>
                <a:gd name="T19" fmla="*/ 19612 h 17"/>
                <a:gd name="T20" fmla="*/ 9525 w 16"/>
                <a:gd name="T21" fmla="*/ 16810 h 17"/>
                <a:gd name="T22" fmla="*/ 11112 w 16"/>
                <a:gd name="T23" fmla="*/ 12607 h 17"/>
                <a:gd name="T24" fmla="*/ 14287 w 16"/>
                <a:gd name="T25" fmla="*/ 11207 h 17"/>
                <a:gd name="T26" fmla="*/ 17462 w 16"/>
                <a:gd name="T27" fmla="*/ 7004 h 17"/>
                <a:gd name="T28" fmla="*/ 22225 w 16"/>
                <a:gd name="T29" fmla="*/ 4202 h 17"/>
                <a:gd name="T30" fmla="*/ 23812 w 16"/>
                <a:gd name="T31" fmla="*/ 1401 h 17"/>
                <a:gd name="T32" fmla="*/ 25400 w 16"/>
                <a:gd name="T33" fmla="*/ 0 h 17"/>
                <a:gd name="T34" fmla="*/ 1588 w 16"/>
                <a:gd name="T35" fmla="*/ 4202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1" y="3"/>
                  </a:moveTo>
                  <a:lnTo>
                    <a:pt x="1" y="5"/>
                  </a:lnTo>
                  <a:lnTo>
                    <a:pt x="1" y="6"/>
                  </a:lnTo>
                  <a:lnTo>
                    <a:pt x="0" y="9"/>
                  </a:lnTo>
                  <a:lnTo>
                    <a:pt x="0" y="11"/>
                  </a:lnTo>
                  <a:lnTo>
                    <a:pt x="0" y="12"/>
                  </a:lnTo>
                  <a:lnTo>
                    <a:pt x="0" y="14"/>
                  </a:lnTo>
                  <a:lnTo>
                    <a:pt x="0" y="16"/>
                  </a:lnTo>
                  <a:lnTo>
                    <a:pt x="1" y="17"/>
                  </a:lnTo>
                  <a:lnTo>
                    <a:pt x="2" y="14"/>
                  </a:lnTo>
                  <a:lnTo>
                    <a:pt x="6" y="12"/>
                  </a:lnTo>
                  <a:lnTo>
                    <a:pt x="7" y="9"/>
                  </a:lnTo>
                  <a:lnTo>
                    <a:pt x="9" y="8"/>
                  </a:lnTo>
                  <a:lnTo>
                    <a:pt x="11" y="5"/>
                  </a:lnTo>
                  <a:lnTo>
                    <a:pt x="14" y="3"/>
                  </a:lnTo>
                  <a:lnTo>
                    <a:pt x="15" y="1"/>
                  </a:lnTo>
                  <a:lnTo>
                    <a:pt x="16" y="0"/>
                  </a:lnTo>
                  <a:lnTo>
                    <a:pt x="1"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1" name="Freeform 91">
              <a:extLst>
                <a:ext uri="{FF2B5EF4-FFF2-40B4-BE49-F238E27FC236}">
                  <a16:creationId xmlns:a16="http://schemas.microsoft.com/office/drawing/2014/main" id="{23CC63F0-5B86-CCFD-696C-EB8EFCE06BCA}"/>
                </a:ext>
              </a:extLst>
            </p:cNvPr>
            <p:cNvSpPr>
              <a:spLocks/>
            </p:cNvSpPr>
            <p:nvPr/>
          </p:nvSpPr>
          <p:spPr bwMode="gray">
            <a:xfrm>
              <a:off x="9870892" y="4001491"/>
              <a:ext cx="44195" cy="37639"/>
            </a:xfrm>
            <a:custGeom>
              <a:avLst/>
              <a:gdLst>
                <a:gd name="T0" fmla="*/ 0 w 24"/>
                <a:gd name="T1" fmla="*/ 8405 h 21"/>
                <a:gd name="T2" fmla="*/ 0 w 24"/>
                <a:gd name="T3" fmla="*/ 12607 h 21"/>
                <a:gd name="T4" fmla="*/ 3175 w 24"/>
                <a:gd name="T5" fmla="*/ 16810 h 21"/>
                <a:gd name="T6" fmla="*/ 3175 w 24"/>
                <a:gd name="T7" fmla="*/ 18211 h 21"/>
                <a:gd name="T8" fmla="*/ 4763 w 24"/>
                <a:gd name="T9" fmla="*/ 23814 h 21"/>
                <a:gd name="T10" fmla="*/ 6350 w 24"/>
                <a:gd name="T11" fmla="*/ 25215 h 21"/>
                <a:gd name="T12" fmla="*/ 7938 w 24"/>
                <a:gd name="T13" fmla="*/ 29417 h 21"/>
                <a:gd name="T14" fmla="*/ 14288 w 24"/>
                <a:gd name="T15" fmla="*/ 29417 h 21"/>
                <a:gd name="T16" fmla="*/ 15875 w 24"/>
                <a:gd name="T17" fmla="*/ 29417 h 21"/>
                <a:gd name="T18" fmla="*/ 19050 w 24"/>
                <a:gd name="T19" fmla="*/ 29417 h 21"/>
                <a:gd name="T20" fmla="*/ 23812 w 24"/>
                <a:gd name="T21" fmla="*/ 29417 h 21"/>
                <a:gd name="T22" fmla="*/ 25400 w 24"/>
                <a:gd name="T23" fmla="*/ 28016 h 21"/>
                <a:gd name="T24" fmla="*/ 26988 w 24"/>
                <a:gd name="T25" fmla="*/ 23814 h 21"/>
                <a:gd name="T26" fmla="*/ 30163 w 24"/>
                <a:gd name="T27" fmla="*/ 21012 h 21"/>
                <a:gd name="T28" fmla="*/ 31750 w 24"/>
                <a:gd name="T29" fmla="*/ 16810 h 21"/>
                <a:gd name="T30" fmla="*/ 36513 w 24"/>
                <a:gd name="T31" fmla="*/ 14008 h 21"/>
                <a:gd name="T32" fmla="*/ 38100 w 24"/>
                <a:gd name="T33" fmla="*/ 11206 h 21"/>
                <a:gd name="T34" fmla="*/ 33338 w 24"/>
                <a:gd name="T35" fmla="*/ 8405 h 21"/>
                <a:gd name="T36" fmla="*/ 30163 w 24"/>
                <a:gd name="T37" fmla="*/ 5603 h 21"/>
                <a:gd name="T38" fmla="*/ 25400 w 24"/>
                <a:gd name="T39" fmla="*/ 2802 h 21"/>
                <a:gd name="T40" fmla="*/ 20637 w 24"/>
                <a:gd name="T41" fmla="*/ 2802 h 21"/>
                <a:gd name="T42" fmla="*/ 15875 w 24"/>
                <a:gd name="T43" fmla="*/ 2802 h 21"/>
                <a:gd name="T44" fmla="*/ 11112 w 24"/>
                <a:gd name="T45" fmla="*/ 2802 h 21"/>
                <a:gd name="T46" fmla="*/ 6350 w 24"/>
                <a:gd name="T47" fmla="*/ 1401 h 21"/>
                <a:gd name="T48" fmla="*/ 0 w 24"/>
                <a:gd name="T49" fmla="*/ 0 h 21"/>
                <a:gd name="T50" fmla="*/ 0 w 24"/>
                <a:gd name="T51" fmla="*/ 1401 h 21"/>
                <a:gd name="T52" fmla="*/ 0 w 24"/>
                <a:gd name="T53" fmla="*/ 2802 h 21"/>
                <a:gd name="T54" fmla="*/ 0 w 24"/>
                <a:gd name="T55" fmla="*/ 5603 h 21"/>
                <a:gd name="T56" fmla="*/ 0 w 24"/>
                <a:gd name="T57" fmla="*/ 8405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
                <a:gd name="T88" fmla="*/ 0 h 21"/>
                <a:gd name="T89" fmla="*/ 24 w 24"/>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 h="21">
                  <a:moveTo>
                    <a:pt x="0" y="6"/>
                  </a:moveTo>
                  <a:lnTo>
                    <a:pt x="0" y="9"/>
                  </a:lnTo>
                  <a:lnTo>
                    <a:pt x="2" y="12"/>
                  </a:lnTo>
                  <a:lnTo>
                    <a:pt x="2" y="13"/>
                  </a:lnTo>
                  <a:lnTo>
                    <a:pt x="3" y="17"/>
                  </a:lnTo>
                  <a:lnTo>
                    <a:pt x="4" y="18"/>
                  </a:lnTo>
                  <a:lnTo>
                    <a:pt x="5" y="21"/>
                  </a:lnTo>
                  <a:lnTo>
                    <a:pt x="9" y="21"/>
                  </a:lnTo>
                  <a:lnTo>
                    <a:pt x="10" y="21"/>
                  </a:lnTo>
                  <a:lnTo>
                    <a:pt x="12" y="21"/>
                  </a:lnTo>
                  <a:lnTo>
                    <a:pt x="15" y="21"/>
                  </a:lnTo>
                  <a:lnTo>
                    <a:pt x="16" y="20"/>
                  </a:lnTo>
                  <a:lnTo>
                    <a:pt x="17" y="17"/>
                  </a:lnTo>
                  <a:lnTo>
                    <a:pt x="19" y="15"/>
                  </a:lnTo>
                  <a:lnTo>
                    <a:pt x="20" y="12"/>
                  </a:lnTo>
                  <a:lnTo>
                    <a:pt x="23" y="10"/>
                  </a:lnTo>
                  <a:lnTo>
                    <a:pt x="24" y="8"/>
                  </a:lnTo>
                  <a:lnTo>
                    <a:pt x="21" y="6"/>
                  </a:lnTo>
                  <a:lnTo>
                    <a:pt x="19" y="4"/>
                  </a:lnTo>
                  <a:lnTo>
                    <a:pt x="16" y="2"/>
                  </a:lnTo>
                  <a:lnTo>
                    <a:pt x="13" y="2"/>
                  </a:lnTo>
                  <a:lnTo>
                    <a:pt x="10" y="2"/>
                  </a:lnTo>
                  <a:lnTo>
                    <a:pt x="7" y="2"/>
                  </a:lnTo>
                  <a:lnTo>
                    <a:pt x="4" y="1"/>
                  </a:lnTo>
                  <a:lnTo>
                    <a:pt x="0" y="0"/>
                  </a:lnTo>
                  <a:lnTo>
                    <a:pt x="0" y="1"/>
                  </a:lnTo>
                  <a:lnTo>
                    <a:pt x="0" y="2"/>
                  </a:lnTo>
                  <a:lnTo>
                    <a:pt x="0" y="4"/>
                  </a:lnTo>
                  <a:lnTo>
                    <a:pt x="0"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2" name="Freeform 92">
              <a:extLst>
                <a:ext uri="{FF2B5EF4-FFF2-40B4-BE49-F238E27FC236}">
                  <a16:creationId xmlns:a16="http://schemas.microsoft.com/office/drawing/2014/main" id="{25A009D0-9DF4-8A4F-0BF1-DE0DBF6C7179}"/>
                </a:ext>
              </a:extLst>
            </p:cNvPr>
            <p:cNvSpPr>
              <a:spLocks/>
            </p:cNvSpPr>
            <p:nvPr/>
          </p:nvSpPr>
          <p:spPr bwMode="gray">
            <a:xfrm>
              <a:off x="9613766" y="4268922"/>
              <a:ext cx="68298" cy="21791"/>
            </a:xfrm>
            <a:custGeom>
              <a:avLst/>
              <a:gdLst>
                <a:gd name="T0" fmla="*/ 26988 w 37"/>
                <a:gd name="T1" fmla="*/ 0 h 12"/>
                <a:gd name="T2" fmla="*/ 30163 w 37"/>
                <a:gd name="T3" fmla="*/ 0 h 12"/>
                <a:gd name="T4" fmla="*/ 33338 w 37"/>
                <a:gd name="T5" fmla="*/ 0 h 12"/>
                <a:gd name="T6" fmla="*/ 38100 w 37"/>
                <a:gd name="T7" fmla="*/ 0 h 12"/>
                <a:gd name="T8" fmla="*/ 42863 w 37"/>
                <a:gd name="T9" fmla="*/ 1401 h 12"/>
                <a:gd name="T10" fmla="*/ 49213 w 37"/>
                <a:gd name="T11" fmla="*/ 5603 h 12"/>
                <a:gd name="T12" fmla="*/ 52388 w 37"/>
                <a:gd name="T13" fmla="*/ 7004 h 12"/>
                <a:gd name="T14" fmla="*/ 53975 w 37"/>
                <a:gd name="T15" fmla="*/ 8405 h 12"/>
                <a:gd name="T16" fmla="*/ 58738 w 37"/>
                <a:gd name="T17" fmla="*/ 11207 h 12"/>
                <a:gd name="T18" fmla="*/ 57150 w 37"/>
                <a:gd name="T19" fmla="*/ 11207 h 12"/>
                <a:gd name="T20" fmla="*/ 53975 w 37"/>
                <a:gd name="T21" fmla="*/ 11207 h 12"/>
                <a:gd name="T22" fmla="*/ 52388 w 37"/>
                <a:gd name="T23" fmla="*/ 11207 h 12"/>
                <a:gd name="T24" fmla="*/ 50800 w 37"/>
                <a:gd name="T25" fmla="*/ 14008 h 12"/>
                <a:gd name="T26" fmla="*/ 49213 w 37"/>
                <a:gd name="T27" fmla="*/ 14008 h 12"/>
                <a:gd name="T28" fmla="*/ 47625 w 37"/>
                <a:gd name="T29" fmla="*/ 14008 h 12"/>
                <a:gd name="T30" fmla="*/ 41275 w 37"/>
                <a:gd name="T31" fmla="*/ 16810 h 12"/>
                <a:gd name="T32" fmla="*/ 39688 w 37"/>
                <a:gd name="T33" fmla="*/ 16810 h 12"/>
                <a:gd name="T34" fmla="*/ 38100 w 37"/>
                <a:gd name="T35" fmla="*/ 16810 h 12"/>
                <a:gd name="T36" fmla="*/ 33338 w 37"/>
                <a:gd name="T37" fmla="*/ 14008 h 12"/>
                <a:gd name="T38" fmla="*/ 28575 w 37"/>
                <a:gd name="T39" fmla="*/ 11207 h 12"/>
                <a:gd name="T40" fmla="*/ 22225 w 37"/>
                <a:gd name="T41" fmla="*/ 11207 h 12"/>
                <a:gd name="T42" fmla="*/ 17463 w 37"/>
                <a:gd name="T43" fmla="*/ 8405 h 12"/>
                <a:gd name="T44" fmla="*/ 9525 w 37"/>
                <a:gd name="T45" fmla="*/ 7004 h 12"/>
                <a:gd name="T46" fmla="*/ 4763 w 37"/>
                <a:gd name="T47" fmla="*/ 5603 h 12"/>
                <a:gd name="T48" fmla="*/ 0 w 37"/>
                <a:gd name="T49" fmla="*/ 1401 h 12"/>
                <a:gd name="T50" fmla="*/ 4763 w 37"/>
                <a:gd name="T51" fmla="*/ 1401 h 12"/>
                <a:gd name="T52" fmla="*/ 6350 w 37"/>
                <a:gd name="T53" fmla="*/ 0 h 12"/>
                <a:gd name="T54" fmla="*/ 9525 w 37"/>
                <a:gd name="T55" fmla="*/ 0 h 12"/>
                <a:gd name="T56" fmla="*/ 15875 w 37"/>
                <a:gd name="T57" fmla="*/ 0 h 12"/>
                <a:gd name="T58" fmla="*/ 17463 w 37"/>
                <a:gd name="T59" fmla="*/ 0 h 12"/>
                <a:gd name="T60" fmla="*/ 20638 w 37"/>
                <a:gd name="T61" fmla="*/ 0 h 12"/>
                <a:gd name="T62" fmla="*/ 22225 w 37"/>
                <a:gd name="T63" fmla="*/ 0 h 12"/>
                <a:gd name="T64" fmla="*/ 26988 w 37"/>
                <a:gd name="T65" fmla="*/ 0 h 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12"/>
                <a:gd name="T101" fmla="*/ 37 w 37"/>
                <a:gd name="T102" fmla="*/ 12 h 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12">
                  <a:moveTo>
                    <a:pt x="17" y="0"/>
                  </a:moveTo>
                  <a:lnTo>
                    <a:pt x="19" y="0"/>
                  </a:lnTo>
                  <a:lnTo>
                    <a:pt x="21" y="0"/>
                  </a:lnTo>
                  <a:lnTo>
                    <a:pt x="24" y="0"/>
                  </a:lnTo>
                  <a:lnTo>
                    <a:pt x="27" y="1"/>
                  </a:lnTo>
                  <a:lnTo>
                    <a:pt x="31" y="4"/>
                  </a:lnTo>
                  <a:lnTo>
                    <a:pt x="33" y="5"/>
                  </a:lnTo>
                  <a:lnTo>
                    <a:pt x="34" y="6"/>
                  </a:lnTo>
                  <a:lnTo>
                    <a:pt x="37" y="8"/>
                  </a:lnTo>
                  <a:lnTo>
                    <a:pt x="36" y="8"/>
                  </a:lnTo>
                  <a:lnTo>
                    <a:pt x="34" y="8"/>
                  </a:lnTo>
                  <a:lnTo>
                    <a:pt x="33" y="8"/>
                  </a:lnTo>
                  <a:lnTo>
                    <a:pt x="32" y="10"/>
                  </a:lnTo>
                  <a:lnTo>
                    <a:pt x="31" y="10"/>
                  </a:lnTo>
                  <a:lnTo>
                    <a:pt x="30" y="10"/>
                  </a:lnTo>
                  <a:lnTo>
                    <a:pt x="26" y="12"/>
                  </a:lnTo>
                  <a:lnTo>
                    <a:pt x="25" y="12"/>
                  </a:lnTo>
                  <a:lnTo>
                    <a:pt x="24" y="12"/>
                  </a:lnTo>
                  <a:lnTo>
                    <a:pt x="21" y="10"/>
                  </a:lnTo>
                  <a:lnTo>
                    <a:pt x="18" y="8"/>
                  </a:lnTo>
                  <a:lnTo>
                    <a:pt x="14" y="8"/>
                  </a:lnTo>
                  <a:lnTo>
                    <a:pt x="11" y="6"/>
                  </a:lnTo>
                  <a:lnTo>
                    <a:pt x="6" y="5"/>
                  </a:lnTo>
                  <a:lnTo>
                    <a:pt x="3" y="4"/>
                  </a:lnTo>
                  <a:lnTo>
                    <a:pt x="0" y="1"/>
                  </a:lnTo>
                  <a:lnTo>
                    <a:pt x="3" y="1"/>
                  </a:lnTo>
                  <a:lnTo>
                    <a:pt x="4" y="0"/>
                  </a:lnTo>
                  <a:lnTo>
                    <a:pt x="6" y="0"/>
                  </a:lnTo>
                  <a:lnTo>
                    <a:pt x="10" y="0"/>
                  </a:lnTo>
                  <a:lnTo>
                    <a:pt x="11" y="0"/>
                  </a:lnTo>
                  <a:lnTo>
                    <a:pt x="13" y="0"/>
                  </a:lnTo>
                  <a:lnTo>
                    <a:pt x="14" y="0"/>
                  </a:lnTo>
                  <a:lnTo>
                    <a:pt x="1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3" name="Freeform 93">
              <a:extLst>
                <a:ext uri="{FF2B5EF4-FFF2-40B4-BE49-F238E27FC236}">
                  <a16:creationId xmlns:a16="http://schemas.microsoft.com/office/drawing/2014/main" id="{30A7C93F-BC5D-263E-55A0-24C2135E32A0}"/>
                </a:ext>
              </a:extLst>
            </p:cNvPr>
            <p:cNvSpPr>
              <a:spLocks/>
            </p:cNvSpPr>
            <p:nvPr/>
          </p:nvSpPr>
          <p:spPr bwMode="gray">
            <a:xfrm>
              <a:off x="9736304" y="4310519"/>
              <a:ext cx="24105" cy="23771"/>
            </a:xfrm>
            <a:custGeom>
              <a:avLst/>
              <a:gdLst>
                <a:gd name="T0" fmla="*/ 0 w 13"/>
                <a:gd name="T1" fmla="*/ 0 h 13"/>
                <a:gd name="T2" fmla="*/ 20638 w 13"/>
                <a:gd name="T3" fmla="*/ 0 h 13"/>
                <a:gd name="T4" fmla="*/ 17463 w 13"/>
                <a:gd name="T5" fmla="*/ 2802 h 13"/>
                <a:gd name="T6" fmla="*/ 12700 w 13"/>
                <a:gd name="T7" fmla="*/ 7004 h 13"/>
                <a:gd name="T8" fmla="*/ 11113 w 13"/>
                <a:gd name="T9" fmla="*/ 8405 h 13"/>
                <a:gd name="T10" fmla="*/ 9525 w 13"/>
                <a:gd name="T11" fmla="*/ 11207 h 13"/>
                <a:gd name="T12" fmla="*/ 6350 w 13"/>
                <a:gd name="T13" fmla="*/ 12608 h 13"/>
                <a:gd name="T14" fmla="*/ 3175 w 13"/>
                <a:gd name="T15" fmla="*/ 12608 h 13"/>
                <a:gd name="T16" fmla="*/ 1588 w 13"/>
                <a:gd name="T17" fmla="*/ 15409 h 13"/>
                <a:gd name="T18" fmla="*/ 0 w 13"/>
                <a:gd name="T19" fmla="*/ 18211 h 13"/>
                <a:gd name="T20" fmla="*/ 0 w 1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3"/>
                <a:gd name="T35" fmla="*/ 13 w 13"/>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3">
                  <a:moveTo>
                    <a:pt x="0" y="0"/>
                  </a:moveTo>
                  <a:lnTo>
                    <a:pt x="13" y="0"/>
                  </a:lnTo>
                  <a:lnTo>
                    <a:pt x="11" y="2"/>
                  </a:lnTo>
                  <a:lnTo>
                    <a:pt x="8" y="5"/>
                  </a:lnTo>
                  <a:lnTo>
                    <a:pt x="7" y="6"/>
                  </a:lnTo>
                  <a:lnTo>
                    <a:pt x="6" y="8"/>
                  </a:lnTo>
                  <a:lnTo>
                    <a:pt x="4" y="9"/>
                  </a:lnTo>
                  <a:lnTo>
                    <a:pt x="2" y="9"/>
                  </a:lnTo>
                  <a:lnTo>
                    <a:pt x="1" y="11"/>
                  </a:lnTo>
                  <a:lnTo>
                    <a:pt x="0" y="13"/>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4" name="Freeform 94">
              <a:extLst>
                <a:ext uri="{FF2B5EF4-FFF2-40B4-BE49-F238E27FC236}">
                  <a16:creationId xmlns:a16="http://schemas.microsoft.com/office/drawing/2014/main" id="{238AF3AE-8EC5-6806-4C0A-90270477759B}"/>
                </a:ext>
              </a:extLst>
            </p:cNvPr>
            <p:cNvSpPr>
              <a:spLocks/>
            </p:cNvSpPr>
            <p:nvPr/>
          </p:nvSpPr>
          <p:spPr bwMode="gray">
            <a:xfrm>
              <a:off x="9521363" y="4221379"/>
              <a:ext cx="48213" cy="29715"/>
            </a:xfrm>
            <a:custGeom>
              <a:avLst/>
              <a:gdLst>
                <a:gd name="T0" fmla="*/ 0 w 26"/>
                <a:gd name="T1" fmla="*/ 23814 h 17"/>
                <a:gd name="T2" fmla="*/ 0 w 26"/>
                <a:gd name="T3" fmla="*/ 22413 h 17"/>
                <a:gd name="T4" fmla="*/ 0 w 26"/>
                <a:gd name="T5" fmla="*/ 21012 h 17"/>
                <a:gd name="T6" fmla="*/ 0 w 26"/>
                <a:gd name="T7" fmla="*/ 16810 h 17"/>
                <a:gd name="T8" fmla="*/ 0 w 26"/>
                <a:gd name="T9" fmla="*/ 15409 h 17"/>
                <a:gd name="T10" fmla="*/ 0 w 26"/>
                <a:gd name="T11" fmla="*/ 12607 h 17"/>
                <a:gd name="T12" fmla="*/ 0 w 26"/>
                <a:gd name="T13" fmla="*/ 11207 h 17"/>
                <a:gd name="T14" fmla="*/ 0 w 26"/>
                <a:gd name="T15" fmla="*/ 7004 h 17"/>
                <a:gd name="T16" fmla="*/ 3175 w 26"/>
                <a:gd name="T17" fmla="*/ 4202 h 17"/>
                <a:gd name="T18" fmla="*/ 4763 w 26"/>
                <a:gd name="T19" fmla="*/ 1401 h 17"/>
                <a:gd name="T20" fmla="*/ 6350 w 26"/>
                <a:gd name="T21" fmla="*/ 0 h 17"/>
                <a:gd name="T22" fmla="*/ 11112 w 26"/>
                <a:gd name="T23" fmla="*/ 0 h 17"/>
                <a:gd name="T24" fmla="*/ 14288 w 26"/>
                <a:gd name="T25" fmla="*/ 0 h 17"/>
                <a:gd name="T26" fmla="*/ 17463 w 26"/>
                <a:gd name="T27" fmla="*/ 0 h 17"/>
                <a:gd name="T28" fmla="*/ 19050 w 26"/>
                <a:gd name="T29" fmla="*/ 0 h 17"/>
                <a:gd name="T30" fmla="*/ 22225 w 26"/>
                <a:gd name="T31" fmla="*/ 0 h 17"/>
                <a:gd name="T32" fmla="*/ 26988 w 26"/>
                <a:gd name="T33" fmla="*/ 0 h 17"/>
                <a:gd name="T34" fmla="*/ 31750 w 26"/>
                <a:gd name="T35" fmla="*/ 0 h 17"/>
                <a:gd name="T36" fmla="*/ 33338 w 26"/>
                <a:gd name="T37" fmla="*/ 1401 h 17"/>
                <a:gd name="T38" fmla="*/ 36513 w 26"/>
                <a:gd name="T39" fmla="*/ 1401 h 17"/>
                <a:gd name="T40" fmla="*/ 38100 w 26"/>
                <a:gd name="T41" fmla="*/ 1401 h 17"/>
                <a:gd name="T42" fmla="*/ 39688 w 26"/>
                <a:gd name="T43" fmla="*/ 4202 h 17"/>
                <a:gd name="T44" fmla="*/ 41275 w 26"/>
                <a:gd name="T45" fmla="*/ 4202 h 17"/>
                <a:gd name="T46" fmla="*/ 38100 w 26"/>
                <a:gd name="T47" fmla="*/ 7004 h 17"/>
                <a:gd name="T48" fmla="*/ 33338 w 26"/>
                <a:gd name="T49" fmla="*/ 9806 h 17"/>
                <a:gd name="T50" fmla="*/ 31750 w 26"/>
                <a:gd name="T51" fmla="*/ 11207 h 17"/>
                <a:gd name="T52" fmla="*/ 31750 w 26"/>
                <a:gd name="T53" fmla="*/ 15409 h 17"/>
                <a:gd name="T54" fmla="*/ 28575 w 26"/>
                <a:gd name="T55" fmla="*/ 15409 h 17"/>
                <a:gd name="T56" fmla="*/ 26988 w 26"/>
                <a:gd name="T57" fmla="*/ 16810 h 17"/>
                <a:gd name="T58" fmla="*/ 20638 w 26"/>
                <a:gd name="T59" fmla="*/ 21012 h 17"/>
                <a:gd name="T60" fmla="*/ 15875 w 26"/>
                <a:gd name="T61" fmla="*/ 21012 h 17"/>
                <a:gd name="T62" fmla="*/ 0 w 26"/>
                <a:gd name="T63" fmla="*/ 23814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
                <a:gd name="T97" fmla="*/ 0 h 17"/>
                <a:gd name="T98" fmla="*/ 26 w 26"/>
                <a:gd name="T99" fmla="*/ 17 h 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 h="17">
                  <a:moveTo>
                    <a:pt x="0" y="17"/>
                  </a:moveTo>
                  <a:lnTo>
                    <a:pt x="0" y="16"/>
                  </a:lnTo>
                  <a:lnTo>
                    <a:pt x="0" y="15"/>
                  </a:lnTo>
                  <a:lnTo>
                    <a:pt x="0" y="12"/>
                  </a:lnTo>
                  <a:lnTo>
                    <a:pt x="0" y="11"/>
                  </a:lnTo>
                  <a:lnTo>
                    <a:pt x="0" y="9"/>
                  </a:lnTo>
                  <a:lnTo>
                    <a:pt x="0" y="8"/>
                  </a:lnTo>
                  <a:lnTo>
                    <a:pt x="0" y="5"/>
                  </a:lnTo>
                  <a:lnTo>
                    <a:pt x="2" y="3"/>
                  </a:lnTo>
                  <a:lnTo>
                    <a:pt x="3" y="1"/>
                  </a:lnTo>
                  <a:lnTo>
                    <a:pt x="4" y="0"/>
                  </a:lnTo>
                  <a:lnTo>
                    <a:pt x="7" y="0"/>
                  </a:lnTo>
                  <a:lnTo>
                    <a:pt x="9" y="0"/>
                  </a:lnTo>
                  <a:lnTo>
                    <a:pt x="11" y="0"/>
                  </a:lnTo>
                  <a:lnTo>
                    <a:pt x="12" y="0"/>
                  </a:lnTo>
                  <a:lnTo>
                    <a:pt x="14" y="0"/>
                  </a:lnTo>
                  <a:lnTo>
                    <a:pt x="17" y="0"/>
                  </a:lnTo>
                  <a:lnTo>
                    <a:pt x="20" y="0"/>
                  </a:lnTo>
                  <a:lnTo>
                    <a:pt x="21" y="1"/>
                  </a:lnTo>
                  <a:lnTo>
                    <a:pt x="23" y="1"/>
                  </a:lnTo>
                  <a:lnTo>
                    <a:pt x="24" y="1"/>
                  </a:lnTo>
                  <a:lnTo>
                    <a:pt x="25" y="3"/>
                  </a:lnTo>
                  <a:lnTo>
                    <a:pt x="26" y="3"/>
                  </a:lnTo>
                  <a:lnTo>
                    <a:pt x="24" y="5"/>
                  </a:lnTo>
                  <a:lnTo>
                    <a:pt x="21" y="7"/>
                  </a:lnTo>
                  <a:lnTo>
                    <a:pt x="20" y="8"/>
                  </a:lnTo>
                  <a:lnTo>
                    <a:pt x="20" y="11"/>
                  </a:lnTo>
                  <a:lnTo>
                    <a:pt x="18" y="11"/>
                  </a:lnTo>
                  <a:lnTo>
                    <a:pt x="17" y="12"/>
                  </a:lnTo>
                  <a:lnTo>
                    <a:pt x="13" y="15"/>
                  </a:lnTo>
                  <a:lnTo>
                    <a:pt x="10" y="15"/>
                  </a:lnTo>
                  <a:lnTo>
                    <a:pt x="0"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5" name="Freeform 95">
              <a:extLst>
                <a:ext uri="{FF2B5EF4-FFF2-40B4-BE49-F238E27FC236}">
                  <a16:creationId xmlns:a16="http://schemas.microsoft.com/office/drawing/2014/main" id="{0D7D1FDB-7DE3-E98D-8714-1DD7134A4D9E}"/>
                </a:ext>
              </a:extLst>
            </p:cNvPr>
            <p:cNvSpPr>
              <a:spLocks/>
            </p:cNvSpPr>
            <p:nvPr/>
          </p:nvSpPr>
          <p:spPr bwMode="gray">
            <a:xfrm>
              <a:off x="9579618" y="4205530"/>
              <a:ext cx="54236" cy="35657"/>
            </a:xfrm>
            <a:custGeom>
              <a:avLst/>
              <a:gdLst>
                <a:gd name="T0" fmla="*/ 3175 w 29"/>
                <a:gd name="T1" fmla="*/ 28016 h 20"/>
                <a:gd name="T2" fmla="*/ 46038 w 29"/>
                <a:gd name="T3" fmla="*/ 28016 h 20"/>
                <a:gd name="T4" fmla="*/ 41275 w 29"/>
                <a:gd name="T5" fmla="*/ 23814 h 20"/>
                <a:gd name="T6" fmla="*/ 36513 w 29"/>
                <a:gd name="T7" fmla="*/ 18210 h 20"/>
                <a:gd name="T8" fmla="*/ 28575 w 29"/>
                <a:gd name="T9" fmla="*/ 14008 h 20"/>
                <a:gd name="T10" fmla="*/ 25400 w 29"/>
                <a:gd name="T11" fmla="*/ 12607 h 20"/>
                <a:gd name="T12" fmla="*/ 19050 w 29"/>
                <a:gd name="T13" fmla="*/ 11206 h 20"/>
                <a:gd name="T14" fmla="*/ 15875 w 29"/>
                <a:gd name="T15" fmla="*/ 8405 h 20"/>
                <a:gd name="T16" fmla="*/ 9525 w 29"/>
                <a:gd name="T17" fmla="*/ 2802 h 20"/>
                <a:gd name="T18" fmla="*/ 6350 w 29"/>
                <a:gd name="T19" fmla="*/ 0 h 20"/>
                <a:gd name="T20" fmla="*/ 4763 w 29"/>
                <a:gd name="T21" fmla="*/ 2802 h 20"/>
                <a:gd name="T22" fmla="*/ 3175 w 29"/>
                <a:gd name="T23" fmla="*/ 5603 h 20"/>
                <a:gd name="T24" fmla="*/ 3175 w 29"/>
                <a:gd name="T25" fmla="*/ 11206 h 20"/>
                <a:gd name="T26" fmla="*/ 0 w 29"/>
                <a:gd name="T27" fmla="*/ 14008 h 20"/>
                <a:gd name="T28" fmla="*/ 0 w 29"/>
                <a:gd name="T29" fmla="*/ 16810 h 20"/>
                <a:gd name="T30" fmla="*/ 0 w 29"/>
                <a:gd name="T31" fmla="*/ 22413 h 20"/>
                <a:gd name="T32" fmla="*/ 0 w 29"/>
                <a:gd name="T33" fmla="*/ 25214 h 20"/>
                <a:gd name="T34" fmla="*/ 3175 w 29"/>
                <a:gd name="T35" fmla="*/ 28016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20"/>
                <a:gd name="T56" fmla="*/ 29 w 29"/>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20">
                  <a:moveTo>
                    <a:pt x="2" y="20"/>
                  </a:moveTo>
                  <a:lnTo>
                    <a:pt x="29" y="20"/>
                  </a:lnTo>
                  <a:lnTo>
                    <a:pt x="26" y="17"/>
                  </a:lnTo>
                  <a:lnTo>
                    <a:pt x="23" y="13"/>
                  </a:lnTo>
                  <a:lnTo>
                    <a:pt x="18" y="10"/>
                  </a:lnTo>
                  <a:lnTo>
                    <a:pt x="16" y="9"/>
                  </a:lnTo>
                  <a:lnTo>
                    <a:pt x="12" y="8"/>
                  </a:lnTo>
                  <a:lnTo>
                    <a:pt x="10" y="6"/>
                  </a:lnTo>
                  <a:lnTo>
                    <a:pt x="6" y="2"/>
                  </a:lnTo>
                  <a:lnTo>
                    <a:pt x="4" y="0"/>
                  </a:lnTo>
                  <a:lnTo>
                    <a:pt x="3" y="2"/>
                  </a:lnTo>
                  <a:lnTo>
                    <a:pt x="2" y="4"/>
                  </a:lnTo>
                  <a:lnTo>
                    <a:pt x="2" y="8"/>
                  </a:lnTo>
                  <a:lnTo>
                    <a:pt x="0" y="10"/>
                  </a:lnTo>
                  <a:lnTo>
                    <a:pt x="0" y="12"/>
                  </a:lnTo>
                  <a:lnTo>
                    <a:pt x="0" y="16"/>
                  </a:lnTo>
                  <a:lnTo>
                    <a:pt x="0" y="18"/>
                  </a:lnTo>
                  <a:lnTo>
                    <a:pt x="2"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6" name="Freeform 96">
              <a:extLst>
                <a:ext uri="{FF2B5EF4-FFF2-40B4-BE49-F238E27FC236}">
                  <a16:creationId xmlns:a16="http://schemas.microsoft.com/office/drawing/2014/main" id="{5701121D-2494-CCEF-C7D4-C306B3936A22}"/>
                </a:ext>
              </a:extLst>
            </p:cNvPr>
            <p:cNvSpPr>
              <a:spLocks/>
            </p:cNvSpPr>
            <p:nvPr/>
          </p:nvSpPr>
          <p:spPr bwMode="gray">
            <a:xfrm>
              <a:off x="9647916" y="4221379"/>
              <a:ext cx="58254" cy="37638"/>
            </a:xfrm>
            <a:custGeom>
              <a:avLst/>
              <a:gdLst>
                <a:gd name="T0" fmla="*/ 0 w 31"/>
                <a:gd name="T1" fmla="*/ 14008 h 21"/>
                <a:gd name="T2" fmla="*/ 6350 w 31"/>
                <a:gd name="T3" fmla="*/ 15409 h 21"/>
                <a:gd name="T4" fmla="*/ 9525 w 31"/>
                <a:gd name="T5" fmla="*/ 15409 h 21"/>
                <a:gd name="T6" fmla="*/ 15875 w 31"/>
                <a:gd name="T7" fmla="*/ 15409 h 21"/>
                <a:gd name="T8" fmla="*/ 17463 w 31"/>
                <a:gd name="T9" fmla="*/ 15409 h 21"/>
                <a:gd name="T10" fmla="*/ 19050 w 31"/>
                <a:gd name="T11" fmla="*/ 15409 h 21"/>
                <a:gd name="T12" fmla="*/ 20638 w 31"/>
                <a:gd name="T13" fmla="*/ 15409 h 21"/>
                <a:gd name="T14" fmla="*/ 25400 w 31"/>
                <a:gd name="T15" fmla="*/ 15409 h 21"/>
                <a:gd name="T16" fmla="*/ 26988 w 31"/>
                <a:gd name="T17" fmla="*/ 14008 h 21"/>
                <a:gd name="T18" fmla="*/ 26988 w 31"/>
                <a:gd name="T19" fmla="*/ 15409 h 21"/>
                <a:gd name="T20" fmla="*/ 26988 w 31"/>
                <a:gd name="T21" fmla="*/ 18211 h 21"/>
                <a:gd name="T22" fmla="*/ 26988 w 31"/>
                <a:gd name="T23" fmla="*/ 19611 h 21"/>
                <a:gd name="T24" fmla="*/ 26988 w 31"/>
                <a:gd name="T25" fmla="*/ 21012 h 21"/>
                <a:gd name="T26" fmla="*/ 26988 w 31"/>
                <a:gd name="T27" fmla="*/ 25215 h 21"/>
                <a:gd name="T28" fmla="*/ 26988 w 31"/>
                <a:gd name="T29" fmla="*/ 26615 h 21"/>
                <a:gd name="T30" fmla="*/ 26988 w 31"/>
                <a:gd name="T31" fmla="*/ 29417 h 21"/>
                <a:gd name="T32" fmla="*/ 28575 w 31"/>
                <a:gd name="T33" fmla="*/ 29417 h 21"/>
                <a:gd name="T34" fmla="*/ 31750 w 31"/>
                <a:gd name="T35" fmla="*/ 26615 h 21"/>
                <a:gd name="T36" fmla="*/ 33338 w 31"/>
                <a:gd name="T37" fmla="*/ 26615 h 21"/>
                <a:gd name="T38" fmla="*/ 38100 w 31"/>
                <a:gd name="T39" fmla="*/ 26615 h 21"/>
                <a:gd name="T40" fmla="*/ 41275 w 31"/>
                <a:gd name="T41" fmla="*/ 25215 h 21"/>
                <a:gd name="T42" fmla="*/ 42863 w 31"/>
                <a:gd name="T43" fmla="*/ 25215 h 21"/>
                <a:gd name="T44" fmla="*/ 44450 w 31"/>
                <a:gd name="T45" fmla="*/ 25215 h 21"/>
                <a:gd name="T46" fmla="*/ 49213 w 31"/>
                <a:gd name="T47" fmla="*/ 25215 h 21"/>
                <a:gd name="T48" fmla="*/ 42863 w 31"/>
                <a:gd name="T49" fmla="*/ 15409 h 21"/>
                <a:gd name="T50" fmla="*/ 39688 w 31"/>
                <a:gd name="T51" fmla="*/ 9806 h 21"/>
                <a:gd name="T52" fmla="*/ 30163 w 31"/>
                <a:gd name="T53" fmla="*/ 2802 h 21"/>
                <a:gd name="T54" fmla="*/ 25400 w 31"/>
                <a:gd name="T55" fmla="*/ 0 h 21"/>
                <a:gd name="T56" fmla="*/ 19050 w 31"/>
                <a:gd name="T57" fmla="*/ 0 h 21"/>
                <a:gd name="T58" fmla="*/ 11113 w 31"/>
                <a:gd name="T59" fmla="*/ 2802 h 21"/>
                <a:gd name="T60" fmla="*/ 6350 w 31"/>
                <a:gd name="T61" fmla="*/ 8405 h 21"/>
                <a:gd name="T62" fmla="*/ 0 w 31"/>
                <a:gd name="T63" fmla="*/ 14008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1"/>
                <a:gd name="T97" fmla="*/ 0 h 21"/>
                <a:gd name="T98" fmla="*/ 31 w 31"/>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1" h="21">
                  <a:moveTo>
                    <a:pt x="0" y="10"/>
                  </a:moveTo>
                  <a:lnTo>
                    <a:pt x="4" y="11"/>
                  </a:lnTo>
                  <a:lnTo>
                    <a:pt x="6" y="11"/>
                  </a:lnTo>
                  <a:lnTo>
                    <a:pt x="10" y="11"/>
                  </a:lnTo>
                  <a:lnTo>
                    <a:pt x="11" y="11"/>
                  </a:lnTo>
                  <a:lnTo>
                    <a:pt x="12" y="11"/>
                  </a:lnTo>
                  <a:lnTo>
                    <a:pt x="13" y="11"/>
                  </a:lnTo>
                  <a:lnTo>
                    <a:pt x="16" y="11"/>
                  </a:lnTo>
                  <a:lnTo>
                    <a:pt x="17" y="10"/>
                  </a:lnTo>
                  <a:lnTo>
                    <a:pt x="17" y="11"/>
                  </a:lnTo>
                  <a:lnTo>
                    <a:pt x="17" y="13"/>
                  </a:lnTo>
                  <a:lnTo>
                    <a:pt x="17" y="14"/>
                  </a:lnTo>
                  <a:lnTo>
                    <a:pt x="17" y="15"/>
                  </a:lnTo>
                  <a:lnTo>
                    <a:pt x="17" y="18"/>
                  </a:lnTo>
                  <a:lnTo>
                    <a:pt x="17" y="19"/>
                  </a:lnTo>
                  <a:lnTo>
                    <a:pt x="17" y="21"/>
                  </a:lnTo>
                  <a:lnTo>
                    <a:pt x="18" y="21"/>
                  </a:lnTo>
                  <a:lnTo>
                    <a:pt x="20" y="19"/>
                  </a:lnTo>
                  <a:lnTo>
                    <a:pt x="21" y="19"/>
                  </a:lnTo>
                  <a:lnTo>
                    <a:pt x="24" y="19"/>
                  </a:lnTo>
                  <a:lnTo>
                    <a:pt x="26" y="18"/>
                  </a:lnTo>
                  <a:lnTo>
                    <a:pt x="27" y="18"/>
                  </a:lnTo>
                  <a:lnTo>
                    <a:pt x="28" y="18"/>
                  </a:lnTo>
                  <a:lnTo>
                    <a:pt x="31" y="18"/>
                  </a:lnTo>
                  <a:lnTo>
                    <a:pt x="27" y="11"/>
                  </a:lnTo>
                  <a:lnTo>
                    <a:pt x="25" y="7"/>
                  </a:lnTo>
                  <a:lnTo>
                    <a:pt x="19" y="2"/>
                  </a:lnTo>
                  <a:lnTo>
                    <a:pt x="16" y="0"/>
                  </a:lnTo>
                  <a:lnTo>
                    <a:pt x="12" y="0"/>
                  </a:lnTo>
                  <a:lnTo>
                    <a:pt x="7" y="2"/>
                  </a:lnTo>
                  <a:lnTo>
                    <a:pt x="4" y="6"/>
                  </a:lnTo>
                  <a:lnTo>
                    <a:pt x="0"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7" name="Freeform 97">
              <a:extLst>
                <a:ext uri="{FF2B5EF4-FFF2-40B4-BE49-F238E27FC236}">
                  <a16:creationId xmlns:a16="http://schemas.microsoft.com/office/drawing/2014/main" id="{644E5FA4-FAF2-2ACC-DFF1-E2561E29CED5}"/>
                </a:ext>
              </a:extLst>
            </p:cNvPr>
            <p:cNvSpPr>
              <a:spLocks/>
            </p:cNvSpPr>
            <p:nvPr/>
          </p:nvSpPr>
          <p:spPr bwMode="gray">
            <a:xfrm>
              <a:off x="9712197" y="4221379"/>
              <a:ext cx="40174" cy="19809"/>
            </a:xfrm>
            <a:custGeom>
              <a:avLst/>
              <a:gdLst>
                <a:gd name="T0" fmla="*/ 3175 w 21"/>
                <a:gd name="T1" fmla="*/ 0 h 12"/>
                <a:gd name="T2" fmla="*/ 3175 w 21"/>
                <a:gd name="T3" fmla="*/ 11207 h 12"/>
                <a:gd name="T4" fmla="*/ 0 w 21"/>
                <a:gd name="T5" fmla="*/ 16810 h 12"/>
                <a:gd name="T6" fmla="*/ 22225 w 21"/>
                <a:gd name="T7" fmla="*/ 16810 h 12"/>
                <a:gd name="T8" fmla="*/ 33338 w 21"/>
                <a:gd name="T9" fmla="*/ 5603 h 12"/>
                <a:gd name="T10" fmla="*/ 28575 w 21"/>
                <a:gd name="T11" fmla="*/ 5603 h 12"/>
                <a:gd name="T12" fmla="*/ 23813 w 21"/>
                <a:gd name="T13" fmla="*/ 5603 h 12"/>
                <a:gd name="T14" fmla="*/ 20638 w 21"/>
                <a:gd name="T15" fmla="*/ 5603 h 12"/>
                <a:gd name="T16" fmla="*/ 15875 w 21"/>
                <a:gd name="T17" fmla="*/ 5603 h 12"/>
                <a:gd name="T18" fmla="*/ 14288 w 21"/>
                <a:gd name="T19" fmla="*/ 5603 h 12"/>
                <a:gd name="T20" fmla="*/ 11113 w 21"/>
                <a:gd name="T21" fmla="*/ 5603 h 12"/>
                <a:gd name="T22" fmla="*/ 4763 w 21"/>
                <a:gd name="T23" fmla="*/ 1401 h 12"/>
                <a:gd name="T24" fmla="*/ 3175 w 21"/>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2"/>
                <a:gd name="T41" fmla="*/ 21 w 21"/>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2">
                  <a:moveTo>
                    <a:pt x="2" y="0"/>
                  </a:moveTo>
                  <a:lnTo>
                    <a:pt x="2" y="8"/>
                  </a:lnTo>
                  <a:lnTo>
                    <a:pt x="0" y="12"/>
                  </a:lnTo>
                  <a:lnTo>
                    <a:pt x="14" y="12"/>
                  </a:lnTo>
                  <a:lnTo>
                    <a:pt x="21" y="4"/>
                  </a:lnTo>
                  <a:lnTo>
                    <a:pt x="18" y="4"/>
                  </a:lnTo>
                  <a:lnTo>
                    <a:pt x="15" y="4"/>
                  </a:lnTo>
                  <a:lnTo>
                    <a:pt x="13" y="4"/>
                  </a:lnTo>
                  <a:lnTo>
                    <a:pt x="10" y="4"/>
                  </a:lnTo>
                  <a:lnTo>
                    <a:pt x="9" y="4"/>
                  </a:lnTo>
                  <a:lnTo>
                    <a:pt x="7" y="4"/>
                  </a:lnTo>
                  <a:lnTo>
                    <a:pt x="3" y="1"/>
                  </a:lnTo>
                  <a:lnTo>
                    <a:pt x="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8" name="Freeform 98">
              <a:extLst>
                <a:ext uri="{FF2B5EF4-FFF2-40B4-BE49-F238E27FC236}">
                  <a16:creationId xmlns:a16="http://schemas.microsoft.com/office/drawing/2014/main" id="{D9E2F376-EC20-B6A2-8439-224980ACA2E0}"/>
                </a:ext>
              </a:extLst>
            </p:cNvPr>
            <p:cNvSpPr>
              <a:spLocks/>
            </p:cNvSpPr>
            <p:nvPr/>
          </p:nvSpPr>
          <p:spPr bwMode="gray">
            <a:xfrm>
              <a:off x="9808619" y="4215435"/>
              <a:ext cx="6026" cy="15851"/>
            </a:xfrm>
            <a:custGeom>
              <a:avLst/>
              <a:gdLst>
                <a:gd name="T0" fmla="*/ 4763 w 3"/>
                <a:gd name="T1" fmla="*/ 12607 h 9"/>
                <a:gd name="T2" fmla="*/ 4763 w 3"/>
                <a:gd name="T3" fmla="*/ 0 h 9"/>
                <a:gd name="T4" fmla="*/ 0 w 3"/>
                <a:gd name="T5" fmla="*/ 0 h 9"/>
                <a:gd name="T6" fmla="*/ 0 w 3"/>
                <a:gd name="T7" fmla="*/ 4202 h 9"/>
                <a:gd name="T8" fmla="*/ 0 w 3"/>
                <a:gd name="T9" fmla="*/ 5603 h 9"/>
                <a:gd name="T10" fmla="*/ 0 w 3"/>
                <a:gd name="T11" fmla="*/ 7004 h 9"/>
                <a:gd name="T12" fmla="*/ 0 w 3"/>
                <a:gd name="T13" fmla="*/ 11206 h 9"/>
                <a:gd name="T14" fmla="*/ 0 w 3"/>
                <a:gd name="T15" fmla="*/ 12607 h 9"/>
                <a:gd name="T16" fmla="*/ 4763 w 3"/>
                <a:gd name="T17" fmla="*/ 1260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9"/>
                <a:gd name="T29" fmla="*/ 3 w 3"/>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9">
                  <a:moveTo>
                    <a:pt x="3" y="9"/>
                  </a:moveTo>
                  <a:lnTo>
                    <a:pt x="3" y="0"/>
                  </a:lnTo>
                  <a:lnTo>
                    <a:pt x="0" y="0"/>
                  </a:lnTo>
                  <a:lnTo>
                    <a:pt x="0" y="3"/>
                  </a:lnTo>
                  <a:lnTo>
                    <a:pt x="0" y="4"/>
                  </a:lnTo>
                  <a:lnTo>
                    <a:pt x="0" y="5"/>
                  </a:lnTo>
                  <a:lnTo>
                    <a:pt x="0" y="8"/>
                  </a:lnTo>
                  <a:lnTo>
                    <a:pt x="0" y="9"/>
                  </a:lnTo>
                  <a:lnTo>
                    <a:pt x="3" y="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9" name="Freeform 99">
              <a:extLst>
                <a:ext uri="{FF2B5EF4-FFF2-40B4-BE49-F238E27FC236}">
                  <a16:creationId xmlns:a16="http://schemas.microsoft.com/office/drawing/2014/main" id="{4687CC4D-0794-FD5D-64BD-C528FD0C1E16}"/>
                </a:ext>
              </a:extLst>
            </p:cNvPr>
            <p:cNvSpPr>
              <a:spLocks/>
            </p:cNvSpPr>
            <p:nvPr/>
          </p:nvSpPr>
          <p:spPr bwMode="gray">
            <a:xfrm>
              <a:off x="9258212" y="3979702"/>
              <a:ext cx="30130" cy="33673"/>
            </a:xfrm>
            <a:custGeom>
              <a:avLst/>
              <a:gdLst>
                <a:gd name="T0" fmla="*/ 0 w 16"/>
                <a:gd name="T1" fmla="*/ 28016 h 20"/>
                <a:gd name="T2" fmla="*/ 3175 w 16"/>
                <a:gd name="T3" fmla="*/ 0 h 20"/>
                <a:gd name="T4" fmla="*/ 4762 w 16"/>
                <a:gd name="T5" fmla="*/ 2802 h 20"/>
                <a:gd name="T6" fmla="*/ 9525 w 16"/>
                <a:gd name="T7" fmla="*/ 4202 h 20"/>
                <a:gd name="T8" fmla="*/ 12700 w 16"/>
                <a:gd name="T9" fmla="*/ 5603 h 20"/>
                <a:gd name="T10" fmla="*/ 15875 w 16"/>
                <a:gd name="T11" fmla="*/ 5603 h 20"/>
                <a:gd name="T12" fmla="*/ 17462 w 16"/>
                <a:gd name="T13" fmla="*/ 9806 h 20"/>
                <a:gd name="T14" fmla="*/ 20637 w 16"/>
                <a:gd name="T15" fmla="*/ 11206 h 20"/>
                <a:gd name="T16" fmla="*/ 23812 w 16"/>
                <a:gd name="T17" fmla="*/ 15409 h 20"/>
                <a:gd name="T18" fmla="*/ 25400 w 16"/>
                <a:gd name="T19" fmla="*/ 19611 h 20"/>
                <a:gd name="T20" fmla="*/ 20637 w 16"/>
                <a:gd name="T21" fmla="*/ 22413 h 20"/>
                <a:gd name="T22" fmla="*/ 15875 w 16"/>
                <a:gd name="T23" fmla="*/ 22413 h 20"/>
                <a:gd name="T24" fmla="*/ 12700 w 16"/>
                <a:gd name="T25" fmla="*/ 23814 h 20"/>
                <a:gd name="T26" fmla="*/ 9525 w 16"/>
                <a:gd name="T27" fmla="*/ 26615 h 20"/>
                <a:gd name="T28" fmla="*/ 4762 w 16"/>
                <a:gd name="T29" fmla="*/ 26615 h 20"/>
                <a:gd name="T30" fmla="*/ 3175 w 16"/>
                <a:gd name="T31" fmla="*/ 26615 h 20"/>
                <a:gd name="T32" fmla="*/ 1588 w 16"/>
                <a:gd name="T33" fmla="*/ 28016 h 20"/>
                <a:gd name="T34" fmla="*/ 0 w 16"/>
                <a:gd name="T35" fmla="*/ 28016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20"/>
                <a:gd name="T56" fmla="*/ 16 w 16"/>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20">
                  <a:moveTo>
                    <a:pt x="0" y="20"/>
                  </a:moveTo>
                  <a:lnTo>
                    <a:pt x="2" y="0"/>
                  </a:lnTo>
                  <a:lnTo>
                    <a:pt x="3" y="2"/>
                  </a:lnTo>
                  <a:lnTo>
                    <a:pt x="6" y="3"/>
                  </a:lnTo>
                  <a:lnTo>
                    <a:pt x="8" y="4"/>
                  </a:lnTo>
                  <a:lnTo>
                    <a:pt x="10" y="4"/>
                  </a:lnTo>
                  <a:lnTo>
                    <a:pt x="11" y="7"/>
                  </a:lnTo>
                  <a:lnTo>
                    <a:pt x="13" y="8"/>
                  </a:lnTo>
                  <a:lnTo>
                    <a:pt x="15" y="11"/>
                  </a:lnTo>
                  <a:lnTo>
                    <a:pt x="16" y="14"/>
                  </a:lnTo>
                  <a:lnTo>
                    <a:pt x="13" y="16"/>
                  </a:lnTo>
                  <a:lnTo>
                    <a:pt x="10" y="16"/>
                  </a:lnTo>
                  <a:lnTo>
                    <a:pt x="8" y="17"/>
                  </a:lnTo>
                  <a:lnTo>
                    <a:pt x="6" y="19"/>
                  </a:lnTo>
                  <a:lnTo>
                    <a:pt x="3" y="19"/>
                  </a:lnTo>
                  <a:lnTo>
                    <a:pt x="2" y="19"/>
                  </a:lnTo>
                  <a:lnTo>
                    <a:pt x="1" y="20"/>
                  </a:lnTo>
                  <a:lnTo>
                    <a:pt x="0"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0" name="Freeform 100">
              <a:extLst>
                <a:ext uri="{FF2B5EF4-FFF2-40B4-BE49-F238E27FC236}">
                  <a16:creationId xmlns:a16="http://schemas.microsoft.com/office/drawing/2014/main" id="{656FCBC5-6E95-AD4C-4511-1B60AC480537}"/>
                </a:ext>
              </a:extLst>
            </p:cNvPr>
            <p:cNvSpPr>
              <a:spLocks/>
            </p:cNvSpPr>
            <p:nvPr/>
          </p:nvSpPr>
          <p:spPr bwMode="gray">
            <a:xfrm>
              <a:off x="9183885" y="3940081"/>
              <a:ext cx="46201" cy="59428"/>
            </a:xfrm>
            <a:custGeom>
              <a:avLst/>
              <a:gdLst>
                <a:gd name="T0" fmla="*/ 0 w 24"/>
                <a:gd name="T1" fmla="*/ 0 h 34"/>
                <a:gd name="T2" fmla="*/ 4763 w 24"/>
                <a:gd name="T3" fmla="*/ 0 h 34"/>
                <a:gd name="T4" fmla="*/ 6350 w 24"/>
                <a:gd name="T5" fmla="*/ 1401 h 34"/>
                <a:gd name="T6" fmla="*/ 7938 w 24"/>
                <a:gd name="T7" fmla="*/ 1401 h 34"/>
                <a:gd name="T8" fmla="*/ 11112 w 24"/>
                <a:gd name="T9" fmla="*/ 1401 h 34"/>
                <a:gd name="T10" fmla="*/ 12700 w 24"/>
                <a:gd name="T11" fmla="*/ 0 h 34"/>
                <a:gd name="T12" fmla="*/ 15875 w 24"/>
                <a:gd name="T13" fmla="*/ 0 h 34"/>
                <a:gd name="T14" fmla="*/ 17463 w 24"/>
                <a:gd name="T15" fmla="*/ 0 h 34"/>
                <a:gd name="T16" fmla="*/ 19050 w 24"/>
                <a:gd name="T17" fmla="*/ 0 h 34"/>
                <a:gd name="T18" fmla="*/ 20637 w 24"/>
                <a:gd name="T19" fmla="*/ 7004 h 34"/>
                <a:gd name="T20" fmla="*/ 22225 w 24"/>
                <a:gd name="T21" fmla="*/ 16810 h 34"/>
                <a:gd name="T22" fmla="*/ 25400 w 24"/>
                <a:gd name="T23" fmla="*/ 22413 h 34"/>
                <a:gd name="T24" fmla="*/ 26988 w 24"/>
                <a:gd name="T25" fmla="*/ 28016 h 34"/>
                <a:gd name="T26" fmla="*/ 31750 w 24"/>
                <a:gd name="T27" fmla="*/ 32219 h 34"/>
                <a:gd name="T28" fmla="*/ 33338 w 24"/>
                <a:gd name="T29" fmla="*/ 37822 h 34"/>
                <a:gd name="T30" fmla="*/ 34925 w 24"/>
                <a:gd name="T31" fmla="*/ 43426 h 34"/>
                <a:gd name="T32" fmla="*/ 38100 w 24"/>
                <a:gd name="T33" fmla="*/ 47628 h 34"/>
                <a:gd name="T34" fmla="*/ 0 w 24"/>
                <a:gd name="T35" fmla="*/ 15409 h 34"/>
                <a:gd name="T36" fmla="*/ 0 w 24"/>
                <a:gd name="T37" fmla="*/ 0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4"/>
                <a:gd name="T59" fmla="*/ 24 w 24"/>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4">
                  <a:moveTo>
                    <a:pt x="0" y="0"/>
                  </a:moveTo>
                  <a:lnTo>
                    <a:pt x="3" y="0"/>
                  </a:lnTo>
                  <a:lnTo>
                    <a:pt x="4" y="1"/>
                  </a:lnTo>
                  <a:lnTo>
                    <a:pt x="5" y="1"/>
                  </a:lnTo>
                  <a:lnTo>
                    <a:pt x="7" y="1"/>
                  </a:lnTo>
                  <a:lnTo>
                    <a:pt x="8" y="0"/>
                  </a:lnTo>
                  <a:lnTo>
                    <a:pt x="10" y="0"/>
                  </a:lnTo>
                  <a:lnTo>
                    <a:pt x="11" y="0"/>
                  </a:lnTo>
                  <a:lnTo>
                    <a:pt x="12" y="0"/>
                  </a:lnTo>
                  <a:lnTo>
                    <a:pt x="13" y="5"/>
                  </a:lnTo>
                  <a:lnTo>
                    <a:pt x="14" y="12"/>
                  </a:lnTo>
                  <a:lnTo>
                    <a:pt x="16" y="16"/>
                  </a:lnTo>
                  <a:lnTo>
                    <a:pt x="17" y="20"/>
                  </a:lnTo>
                  <a:lnTo>
                    <a:pt x="20" y="23"/>
                  </a:lnTo>
                  <a:lnTo>
                    <a:pt x="21" y="27"/>
                  </a:lnTo>
                  <a:lnTo>
                    <a:pt x="22" y="31"/>
                  </a:lnTo>
                  <a:lnTo>
                    <a:pt x="24" y="34"/>
                  </a:lnTo>
                  <a:lnTo>
                    <a:pt x="0" y="11"/>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1" name="Freeform 101">
              <a:extLst>
                <a:ext uri="{FF2B5EF4-FFF2-40B4-BE49-F238E27FC236}">
                  <a16:creationId xmlns:a16="http://schemas.microsoft.com/office/drawing/2014/main" id="{A19D1DBB-D66F-4302-2CC7-3CD588C07601}"/>
                </a:ext>
              </a:extLst>
            </p:cNvPr>
            <p:cNvSpPr>
              <a:spLocks/>
            </p:cNvSpPr>
            <p:nvPr/>
          </p:nvSpPr>
          <p:spPr bwMode="gray">
            <a:xfrm>
              <a:off x="8972962" y="3922253"/>
              <a:ext cx="16069" cy="33678"/>
            </a:xfrm>
            <a:custGeom>
              <a:avLst/>
              <a:gdLst>
                <a:gd name="T0" fmla="*/ 12700 w 8"/>
                <a:gd name="T1" fmla="*/ 26615 h 19"/>
                <a:gd name="T2" fmla="*/ 11112 w 8"/>
                <a:gd name="T3" fmla="*/ 22413 h 19"/>
                <a:gd name="T4" fmla="*/ 11112 w 8"/>
                <a:gd name="T5" fmla="*/ 21012 h 19"/>
                <a:gd name="T6" fmla="*/ 7937 w 8"/>
                <a:gd name="T7" fmla="*/ 15409 h 19"/>
                <a:gd name="T8" fmla="*/ 4762 w 8"/>
                <a:gd name="T9" fmla="*/ 11206 h 19"/>
                <a:gd name="T10" fmla="*/ 4762 w 8"/>
                <a:gd name="T11" fmla="*/ 9806 h 19"/>
                <a:gd name="T12" fmla="*/ 1588 w 8"/>
                <a:gd name="T13" fmla="*/ 5603 h 19"/>
                <a:gd name="T14" fmla="*/ 0 w 8"/>
                <a:gd name="T15" fmla="*/ 1401 h 19"/>
                <a:gd name="T16" fmla="*/ 0 w 8"/>
                <a:gd name="T17" fmla="*/ 0 h 19"/>
                <a:gd name="T18" fmla="*/ 0 w 8"/>
                <a:gd name="T19" fmla="*/ 4202 h 19"/>
                <a:gd name="T20" fmla="*/ 0 w 8"/>
                <a:gd name="T21" fmla="*/ 11206 h 19"/>
                <a:gd name="T22" fmla="*/ 0 w 8"/>
                <a:gd name="T23" fmla="*/ 15409 h 19"/>
                <a:gd name="T24" fmla="*/ 1588 w 8"/>
                <a:gd name="T25" fmla="*/ 21012 h 19"/>
                <a:gd name="T26" fmla="*/ 4762 w 8"/>
                <a:gd name="T27" fmla="*/ 22413 h 19"/>
                <a:gd name="T28" fmla="*/ 7937 w 8"/>
                <a:gd name="T29" fmla="*/ 23813 h 19"/>
                <a:gd name="T30" fmla="*/ 11112 w 8"/>
                <a:gd name="T31" fmla="*/ 26615 h 19"/>
                <a:gd name="T32" fmla="*/ 12700 w 8"/>
                <a:gd name="T33" fmla="*/ 26615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9"/>
                <a:gd name="T53" fmla="*/ 8 w 8"/>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9">
                  <a:moveTo>
                    <a:pt x="8" y="19"/>
                  </a:moveTo>
                  <a:lnTo>
                    <a:pt x="7" y="16"/>
                  </a:lnTo>
                  <a:lnTo>
                    <a:pt x="7" y="15"/>
                  </a:lnTo>
                  <a:lnTo>
                    <a:pt x="5" y="11"/>
                  </a:lnTo>
                  <a:lnTo>
                    <a:pt x="3" y="8"/>
                  </a:lnTo>
                  <a:lnTo>
                    <a:pt x="3" y="7"/>
                  </a:lnTo>
                  <a:lnTo>
                    <a:pt x="1" y="4"/>
                  </a:lnTo>
                  <a:lnTo>
                    <a:pt x="0" y="1"/>
                  </a:lnTo>
                  <a:lnTo>
                    <a:pt x="0" y="0"/>
                  </a:lnTo>
                  <a:lnTo>
                    <a:pt x="0" y="3"/>
                  </a:lnTo>
                  <a:lnTo>
                    <a:pt x="0" y="8"/>
                  </a:lnTo>
                  <a:lnTo>
                    <a:pt x="0" y="11"/>
                  </a:lnTo>
                  <a:lnTo>
                    <a:pt x="1" y="15"/>
                  </a:lnTo>
                  <a:lnTo>
                    <a:pt x="3" y="16"/>
                  </a:lnTo>
                  <a:lnTo>
                    <a:pt x="5" y="17"/>
                  </a:lnTo>
                  <a:lnTo>
                    <a:pt x="7" y="19"/>
                  </a:lnTo>
                  <a:lnTo>
                    <a:pt x="8" y="1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2" name="Freeform 102">
              <a:extLst>
                <a:ext uri="{FF2B5EF4-FFF2-40B4-BE49-F238E27FC236}">
                  <a16:creationId xmlns:a16="http://schemas.microsoft.com/office/drawing/2014/main" id="{E32DD2DC-40CA-51BE-E727-61CC31E451B6}"/>
                </a:ext>
              </a:extLst>
            </p:cNvPr>
            <p:cNvSpPr>
              <a:spLocks/>
            </p:cNvSpPr>
            <p:nvPr/>
          </p:nvSpPr>
          <p:spPr bwMode="gray">
            <a:xfrm>
              <a:off x="8866495" y="3773684"/>
              <a:ext cx="32141" cy="21791"/>
            </a:xfrm>
            <a:custGeom>
              <a:avLst/>
              <a:gdLst>
                <a:gd name="T0" fmla="*/ 3175 w 18"/>
                <a:gd name="T1" fmla="*/ 0 h 12"/>
                <a:gd name="T2" fmla="*/ 3175 w 18"/>
                <a:gd name="T3" fmla="*/ 0 h 12"/>
                <a:gd name="T4" fmla="*/ 4762 w 18"/>
                <a:gd name="T5" fmla="*/ 1401 h 12"/>
                <a:gd name="T6" fmla="*/ 11112 w 18"/>
                <a:gd name="T7" fmla="*/ 5603 h 12"/>
                <a:gd name="T8" fmla="*/ 14288 w 18"/>
                <a:gd name="T9" fmla="*/ 7004 h 12"/>
                <a:gd name="T10" fmla="*/ 15875 w 18"/>
                <a:gd name="T11" fmla="*/ 11207 h 12"/>
                <a:gd name="T12" fmla="*/ 22225 w 18"/>
                <a:gd name="T13" fmla="*/ 14008 h 12"/>
                <a:gd name="T14" fmla="*/ 25400 w 18"/>
                <a:gd name="T15" fmla="*/ 16810 h 12"/>
                <a:gd name="T16" fmla="*/ 26988 w 18"/>
                <a:gd name="T17" fmla="*/ 16810 h 12"/>
                <a:gd name="T18" fmla="*/ 26988 w 18"/>
                <a:gd name="T19" fmla="*/ 14008 h 12"/>
                <a:gd name="T20" fmla="*/ 26988 w 18"/>
                <a:gd name="T21" fmla="*/ 11207 h 12"/>
                <a:gd name="T22" fmla="*/ 28575 w 18"/>
                <a:gd name="T23" fmla="*/ 9806 h 12"/>
                <a:gd name="T24" fmla="*/ 28575 w 18"/>
                <a:gd name="T25" fmla="*/ 7004 h 12"/>
                <a:gd name="T26" fmla="*/ 28575 w 18"/>
                <a:gd name="T27" fmla="*/ 5603 h 12"/>
                <a:gd name="T28" fmla="*/ 25400 w 18"/>
                <a:gd name="T29" fmla="*/ 1401 h 12"/>
                <a:gd name="T30" fmla="*/ 22225 w 18"/>
                <a:gd name="T31" fmla="*/ 1401 h 12"/>
                <a:gd name="T32" fmla="*/ 17462 w 18"/>
                <a:gd name="T33" fmla="*/ 1401 h 12"/>
                <a:gd name="T34" fmla="*/ 14288 w 18"/>
                <a:gd name="T35" fmla="*/ 0 h 12"/>
                <a:gd name="T36" fmla="*/ 12700 w 18"/>
                <a:gd name="T37" fmla="*/ 0 h 12"/>
                <a:gd name="T38" fmla="*/ 7937 w 18"/>
                <a:gd name="T39" fmla="*/ 0 h 12"/>
                <a:gd name="T40" fmla="*/ 3175 w 18"/>
                <a:gd name="T41" fmla="*/ 1401 h 12"/>
                <a:gd name="T42" fmla="*/ 0 w 18"/>
                <a:gd name="T43" fmla="*/ 5603 h 12"/>
                <a:gd name="T44" fmla="*/ 3175 w 18"/>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2"/>
                <a:gd name="T71" fmla="*/ 18 w 18"/>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2">
                  <a:moveTo>
                    <a:pt x="2" y="0"/>
                  </a:moveTo>
                  <a:lnTo>
                    <a:pt x="2" y="0"/>
                  </a:lnTo>
                  <a:lnTo>
                    <a:pt x="3" y="1"/>
                  </a:lnTo>
                  <a:lnTo>
                    <a:pt x="7" y="4"/>
                  </a:lnTo>
                  <a:lnTo>
                    <a:pt x="9" y="5"/>
                  </a:lnTo>
                  <a:lnTo>
                    <a:pt x="10" y="8"/>
                  </a:lnTo>
                  <a:lnTo>
                    <a:pt x="14" y="10"/>
                  </a:lnTo>
                  <a:lnTo>
                    <a:pt x="16" y="12"/>
                  </a:lnTo>
                  <a:lnTo>
                    <a:pt x="17" y="12"/>
                  </a:lnTo>
                  <a:lnTo>
                    <a:pt x="17" y="10"/>
                  </a:lnTo>
                  <a:lnTo>
                    <a:pt x="17" y="8"/>
                  </a:lnTo>
                  <a:lnTo>
                    <a:pt x="18" y="7"/>
                  </a:lnTo>
                  <a:lnTo>
                    <a:pt x="18" y="5"/>
                  </a:lnTo>
                  <a:lnTo>
                    <a:pt x="18" y="4"/>
                  </a:lnTo>
                  <a:lnTo>
                    <a:pt x="16" y="1"/>
                  </a:lnTo>
                  <a:lnTo>
                    <a:pt x="14" y="1"/>
                  </a:lnTo>
                  <a:lnTo>
                    <a:pt x="11" y="1"/>
                  </a:lnTo>
                  <a:lnTo>
                    <a:pt x="9" y="0"/>
                  </a:lnTo>
                  <a:lnTo>
                    <a:pt x="8" y="0"/>
                  </a:lnTo>
                  <a:lnTo>
                    <a:pt x="5" y="0"/>
                  </a:lnTo>
                  <a:lnTo>
                    <a:pt x="2" y="1"/>
                  </a:lnTo>
                  <a:lnTo>
                    <a:pt x="0" y="4"/>
                  </a:lnTo>
                  <a:lnTo>
                    <a:pt x="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3" name="Freeform 103">
              <a:extLst>
                <a:ext uri="{FF2B5EF4-FFF2-40B4-BE49-F238E27FC236}">
                  <a16:creationId xmlns:a16="http://schemas.microsoft.com/office/drawing/2014/main" id="{601AE8FB-5B7B-2E96-3F82-1850A33DE453}"/>
                </a:ext>
              </a:extLst>
            </p:cNvPr>
            <p:cNvSpPr>
              <a:spLocks/>
            </p:cNvSpPr>
            <p:nvPr/>
          </p:nvSpPr>
          <p:spPr bwMode="gray">
            <a:xfrm>
              <a:off x="9557520" y="4235245"/>
              <a:ext cx="24105" cy="27733"/>
            </a:xfrm>
            <a:custGeom>
              <a:avLst/>
              <a:gdLst>
                <a:gd name="T0" fmla="*/ 0 w 13"/>
                <a:gd name="T1" fmla="*/ 2802 h 16"/>
                <a:gd name="T2" fmla="*/ 3175 w 13"/>
                <a:gd name="T3" fmla="*/ 4202 h 16"/>
                <a:gd name="T4" fmla="*/ 3175 w 13"/>
                <a:gd name="T5" fmla="*/ 9806 h 16"/>
                <a:gd name="T6" fmla="*/ 3175 w 13"/>
                <a:gd name="T7" fmla="*/ 11207 h 16"/>
                <a:gd name="T8" fmla="*/ 3175 w 13"/>
                <a:gd name="T9" fmla="*/ 15409 h 16"/>
                <a:gd name="T10" fmla="*/ 3175 w 13"/>
                <a:gd name="T11" fmla="*/ 19611 h 16"/>
                <a:gd name="T12" fmla="*/ 3175 w 13"/>
                <a:gd name="T13" fmla="*/ 21012 h 16"/>
                <a:gd name="T14" fmla="*/ 3175 w 13"/>
                <a:gd name="T15" fmla="*/ 22413 h 16"/>
                <a:gd name="T16" fmla="*/ 6350 w 13"/>
                <a:gd name="T17" fmla="*/ 22413 h 16"/>
                <a:gd name="T18" fmla="*/ 7938 w 13"/>
                <a:gd name="T19" fmla="*/ 22413 h 16"/>
                <a:gd name="T20" fmla="*/ 9525 w 13"/>
                <a:gd name="T21" fmla="*/ 22413 h 16"/>
                <a:gd name="T22" fmla="*/ 11113 w 13"/>
                <a:gd name="T23" fmla="*/ 22413 h 16"/>
                <a:gd name="T24" fmla="*/ 14288 w 13"/>
                <a:gd name="T25" fmla="*/ 22413 h 16"/>
                <a:gd name="T26" fmla="*/ 17463 w 13"/>
                <a:gd name="T27" fmla="*/ 22413 h 16"/>
                <a:gd name="T28" fmla="*/ 19050 w 13"/>
                <a:gd name="T29" fmla="*/ 22413 h 16"/>
                <a:gd name="T30" fmla="*/ 20638 w 13"/>
                <a:gd name="T31" fmla="*/ 22413 h 16"/>
                <a:gd name="T32" fmla="*/ 20638 w 13"/>
                <a:gd name="T33" fmla="*/ 2802 h 16"/>
                <a:gd name="T34" fmla="*/ 19050 w 13"/>
                <a:gd name="T35" fmla="*/ 2802 h 16"/>
                <a:gd name="T36" fmla="*/ 17463 w 13"/>
                <a:gd name="T37" fmla="*/ 2802 h 16"/>
                <a:gd name="T38" fmla="*/ 14288 w 13"/>
                <a:gd name="T39" fmla="*/ 2802 h 16"/>
                <a:gd name="T40" fmla="*/ 11113 w 13"/>
                <a:gd name="T41" fmla="*/ 0 h 16"/>
                <a:gd name="T42" fmla="*/ 9525 w 13"/>
                <a:gd name="T43" fmla="*/ 0 h 16"/>
                <a:gd name="T44" fmla="*/ 7938 w 13"/>
                <a:gd name="T45" fmla="*/ 0 h 16"/>
                <a:gd name="T46" fmla="*/ 3175 w 13"/>
                <a:gd name="T47" fmla="*/ 0 h 16"/>
                <a:gd name="T48" fmla="*/ 0 w 13"/>
                <a:gd name="T49" fmla="*/ 2802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16"/>
                <a:gd name="T77" fmla="*/ 13 w 13"/>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16">
                  <a:moveTo>
                    <a:pt x="0" y="2"/>
                  </a:moveTo>
                  <a:lnTo>
                    <a:pt x="2" y="3"/>
                  </a:lnTo>
                  <a:lnTo>
                    <a:pt x="2" y="7"/>
                  </a:lnTo>
                  <a:lnTo>
                    <a:pt x="2" y="8"/>
                  </a:lnTo>
                  <a:lnTo>
                    <a:pt x="2" y="11"/>
                  </a:lnTo>
                  <a:lnTo>
                    <a:pt x="2" y="14"/>
                  </a:lnTo>
                  <a:lnTo>
                    <a:pt x="2" y="15"/>
                  </a:lnTo>
                  <a:lnTo>
                    <a:pt x="2" y="16"/>
                  </a:lnTo>
                  <a:lnTo>
                    <a:pt x="4" y="16"/>
                  </a:lnTo>
                  <a:lnTo>
                    <a:pt x="5" y="16"/>
                  </a:lnTo>
                  <a:lnTo>
                    <a:pt x="6" y="16"/>
                  </a:lnTo>
                  <a:lnTo>
                    <a:pt x="7" y="16"/>
                  </a:lnTo>
                  <a:lnTo>
                    <a:pt x="9" y="16"/>
                  </a:lnTo>
                  <a:lnTo>
                    <a:pt x="11" y="16"/>
                  </a:lnTo>
                  <a:lnTo>
                    <a:pt x="12" y="16"/>
                  </a:lnTo>
                  <a:lnTo>
                    <a:pt x="13" y="16"/>
                  </a:lnTo>
                  <a:lnTo>
                    <a:pt x="13" y="2"/>
                  </a:lnTo>
                  <a:lnTo>
                    <a:pt x="12" y="2"/>
                  </a:lnTo>
                  <a:lnTo>
                    <a:pt x="11" y="2"/>
                  </a:lnTo>
                  <a:lnTo>
                    <a:pt x="9" y="2"/>
                  </a:lnTo>
                  <a:lnTo>
                    <a:pt x="7" y="0"/>
                  </a:lnTo>
                  <a:lnTo>
                    <a:pt x="6" y="0"/>
                  </a:lnTo>
                  <a:lnTo>
                    <a:pt x="5" y="0"/>
                  </a:lnTo>
                  <a:lnTo>
                    <a:pt x="2" y="0"/>
                  </a:lnTo>
                  <a:lnTo>
                    <a:pt x="0" y="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4" name="Freeform 104">
              <a:extLst>
                <a:ext uri="{FF2B5EF4-FFF2-40B4-BE49-F238E27FC236}">
                  <a16:creationId xmlns:a16="http://schemas.microsoft.com/office/drawing/2014/main" id="{75103D13-2900-6962-6860-B3AD81838630}"/>
                </a:ext>
              </a:extLst>
            </p:cNvPr>
            <p:cNvSpPr>
              <a:spLocks/>
            </p:cNvSpPr>
            <p:nvPr/>
          </p:nvSpPr>
          <p:spPr bwMode="gray">
            <a:xfrm>
              <a:off x="10236493" y="4181759"/>
              <a:ext cx="42184" cy="49522"/>
            </a:xfrm>
            <a:custGeom>
              <a:avLst/>
              <a:gdLst>
                <a:gd name="T0" fmla="*/ 11113 w 23"/>
                <a:gd name="T1" fmla="*/ 39223 h 28"/>
                <a:gd name="T2" fmla="*/ 11113 w 23"/>
                <a:gd name="T3" fmla="*/ 39223 h 28"/>
                <a:gd name="T4" fmla="*/ 7938 w 23"/>
                <a:gd name="T5" fmla="*/ 39223 h 28"/>
                <a:gd name="T6" fmla="*/ 4763 w 23"/>
                <a:gd name="T7" fmla="*/ 37822 h 28"/>
                <a:gd name="T8" fmla="*/ 3175 w 23"/>
                <a:gd name="T9" fmla="*/ 35021 h 28"/>
                <a:gd name="T10" fmla="*/ 1588 w 23"/>
                <a:gd name="T11" fmla="*/ 33620 h 28"/>
                <a:gd name="T12" fmla="*/ 1588 w 23"/>
                <a:gd name="T13" fmla="*/ 32219 h 28"/>
                <a:gd name="T14" fmla="*/ 0 w 23"/>
                <a:gd name="T15" fmla="*/ 28016 h 28"/>
                <a:gd name="T16" fmla="*/ 0 w 23"/>
                <a:gd name="T17" fmla="*/ 23814 h 28"/>
                <a:gd name="T18" fmla="*/ 0 w 23"/>
                <a:gd name="T19" fmla="*/ 21012 h 28"/>
                <a:gd name="T20" fmla="*/ 1588 w 23"/>
                <a:gd name="T21" fmla="*/ 15409 h 28"/>
                <a:gd name="T22" fmla="*/ 3175 w 23"/>
                <a:gd name="T23" fmla="*/ 11207 h 28"/>
                <a:gd name="T24" fmla="*/ 4763 w 23"/>
                <a:gd name="T25" fmla="*/ 5603 h 28"/>
                <a:gd name="T26" fmla="*/ 7938 w 23"/>
                <a:gd name="T27" fmla="*/ 4202 h 28"/>
                <a:gd name="T28" fmla="*/ 12700 w 23"/>
                <a:gd name="T29" fmla="*/ 1401 h 28"/>
                <a:gd name="T30" fmla="*/ 15875 w 23"/>
                <a:gd name="T31" fmla="*/ 0 h 28"/>
                <a:gd name="T32" fmla="*/ 22225 w 23"/>
                <a:gd name="T33" fmla="*/ 0 h 28"/>
                <a:gd name="T34" fmla="*/ 23813 w 23"/>
                <a:gd name="T35" fmla="*/ 0 h 28"/>
                <a:gd name="T36" fmla="*/ 25400 w 23"/>
                <a:gd name="T37" fmla="*/ 0 h 28"/>
                <a:gd name="T38" fmla="*/ 30163 w 23"/>
                <a:gd name="T39" fmla="*/ 0 h 28"/>
                <a:gd name="T40" fmla="*/ 31750 w 23"/>
                <a:gd name="T41" fmla="*/ 0 h 28"/>
                <a:gd name="T42" fmla="*/ 33338 w 23"/>
                <a:gd name="T43" fmla="*/ 0 h 28"/>
                <a:gd name="T44" fmla="*/ 34925 w 23"/>
                <a:gd name="T45" fmla="*/ 0 h 28"/>
                <a:gd name="T46" fmla="*/ 36513 w 23"/>
                <a:gd name="T47" fmla="*/ 0 h 28"/>
                <a:gd name="T48" fmla="*/ 36513 w 23"/>
                <a:gd name="T49" fmla="*/ 23814 h 28"/>
                <a:gd name="T50" fmla="*/ 34925 w 23"/>
                <a:gd name="T51" fmla="*/ 28016 h 28"/>
                <a:gd name="T52" fmla="*/ 31750 w 23"/>
                <a:gd name="T53" fmla="*/ 32219 h 28"/>
                <a:gd name="T54" fmla="*/ 30163 w 23"/>
                <a:gd name="T55" fmla="*/ 33620 h 28"/>
                <a:gd name="T56" fmla="*/ 23813 w 23"/>
                <a:gd name="T57" fmla="*/ 35021 h 28"/>
                <a:gd name="T58" fmla="*/ 22225 w 23"/>
                <a:gd name="T59" fmla="*/ 37822 h 28"/>
                <a:gd name="T60" fmla="*/ 19050 w 23"/>
                <a:gd name="T61" fmla="*/ 39223 h 28"/>
                <a:gd name="T62" fmla="*/ 14288 w 23"/>
                <a:gd name="T63" fmla="*/ 39223 h 28"/>
                <a:gd name="T64" fmla="*/ 11113 w 23"/>
                <a:gd name="T65" fmla="*/ 39223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
                <a:gd name="T100" fmla="*/ 0 h 28"/>
                <a:gd name="T101" fmla="*/ 23 w 23"/>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 h="28">
                  <a:moveTo>
                    <a:pt x="7" y="28"/>
                  </a:moveTo>
                  <a:lnTo>
                    <a:pt x="7" y="28"/>
                  </a:lnTo>
                  <a:lnTo>
                    <a:pt x="5" y="28"/>
                  </a:lnTo>
                  <a:lnTo>
                    <a:pt x="3" y="27"/>
                  </a:lnTo>
                  <a:lnTo>
                    <a:pt x="2" y="25"/>
                  </a:lnTo>
                  <a:lnTo>
                    <a:pt x="1" y="24"/>
                  </a:lnTo>
                  <a:lnTo>
                    <a:pt x="1" y="23"/>
                  </a:lnTo>
                  <a:lnTo>
                    <a:pt x="0" y="20"/>
                  </a:lnTo>
                  <a:lnTo>
                    <a:pt x="0" y="17"/>
                  </a:lnTo>
                  <a:lnTo>
                    <a:pt x="0" y="15"/>
                  </a:lnTo>
                  <a:lnTo>
                    <a:pt x="1" y="11"/>
                  </a:lnTo>
                  <a:lnTo>
                    <a:pt x="2" y="8"/>
                  </a:lnTo>
                  <a:lnTo>
                    <a:pt x="3" y="4"/>
                  </a:lnTo>
                  <a:lnTo>
                    <a:pt x="5" y="3"/>
                  </a:lnTo>
                  <a:lnTo>
                    <a:pt x="8" y="1"/>
                  </a:lnTo>
                  <a:lnTo>
                    <a:pt x="10" y="0"/>
                  </a:lnTo>
                  <a:lnTo>
                    <a:pt x="14" y="0"/>
                  </a:lnTo>
                  <a:lnTo>
                    <a:pt x="15" y="0"/>
                  </a:lnTo>
                  <a:lnTo>
                    <a:pt x="16" y="0"/>
                  </a:lnTo>
                  <a:lnTo>
                    <a:pt x="19" y="0"/>
                  </a:lnTo>
                  <a:lnTo>
                    <a:pt x="20" y="0"/>
                  </a:lnTo>
                  <a:lnTo>
                    <a:pt x="21" y="0"/>
                  </a:lnTo>
                  <a:lnTo>
                    <a:pt x="22" y="0"/>
                  </a:lnTo>
                  <a:lnTo>
                    <a:pt x="23" y="0"/>
                  </a:lnTo>
                  <a:lnTo>
                    <a:pt x="23" y="17"/>
                  </a:lnTo>
                  <a:lnTo>
                    <a:pt x="22" y="20"/>
                  </a:lnTo>
                  <a:lnTo>
                    <a:pt x="20" y="23"/>
                  </a:lnTo>
                  <a:lnTo>
                    <a:pt x="19" y="24"/>
                  </a:lnTo>
                  <a:lnTo>
                    <a:pt x="15" y="25"/>
                  </a:lnTo>
                  <a:lnTo>
                    <a:pt x="14" y="27"/>
                  </a:lnTo>
                  <a:lnTo>
                    <a:pt x="12" y="28"/>
                  </a:lnTo>
                  <a:lnTo>
                    <a:pt x="9" y="28"/>
                  </a:lnTo>
                  <a:lnTo>
                    <a:pt x="7" y="2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5" name="Freeform 105">
              <a:extLst>
                <a:ext uri="{FF2B5EF4-FFF2-40B4-BE49-F238E27FC236}">
                  <a16:creationId xmlns:a16="http://schemas.microsoft.com/office/drawing/2014/main" id="{B1384939-375B-75BE-46D7-CD07477D521A}"/>
                </a:ext>
              </a:extLst>
            </p:cNvPr>
            <p:cNvSpPr>
              <a:spLocks/>
            </p:cNvSpPr>
            <p:nvPr/>
          </p:nvSpPr>
          <p:spPr bwMode="gray">
            <a:xfrm>
              <a:off x="8848418" y="3652846"/>
              <a:ext cx="359574" cy="463543"/>
            </a:xfrm>
            <a:custGeom>
              <a:avLst/>
              <a:gdLst>
                <a:gd name="T0" fmla="*/ 249238 w 194"/>
                <a:gd name="T1" fmla="*/ 182106 h 266"/>
                <a:gd name="T2" fmla="*/ 244475 w 194"/>
                <a:gd name="T3" fmla="*/ 183507 h 266"/>
                <a:gd name="T4" fmla="*/ 238125 w 194"/>
                <a:gd name="T5" fmla="*/ 183507 h 266"/>
                <a:gd name="T6" fmla="*/ 244475 w 194"/>
                <a:gd name="T7" fmla="*/ 208722 h 266"/>
                <a:gd name="T8" fmla="*/ 255588 w 194"/>
                <a:gd name="T9" fmla="*/ 214325 h 266"/>
                <a:gd name="T10" fmla="*/ 268288 w 194"/>
                <a:gd name="T11" fmla="*/ 214325 h 266"/>
                <a:gd name="T12" fmla="*/ 276225 w 194"/>
                <a:gd name="T13" fmla="*/ 246544 h 266"/>
                <a:gd name="T14" fmla="*/ 290513 w 194"/>
                <a:gd name="T15" fmla="*/ 261953 h 266"/>
                <a:gd name="T16" fmla="*/ 307975 w 194"/>
                <a:gd name="T17" fmla="*/ 266155 h 266"/>
                <a:gd name="T18" fmla="*/ 307975 w 194"/>
                <a:gd name="T19" fmla="*/ 271758 h 266"/>
                <a:gd name="T20" fmla="*/ 307975 w 194"/>
                <a:gd name="T21" fmla="*/ 280163 h 266"/>
                <a:gd name="T22" fmla="*/ 307975 w 194"/>
                <a:gd name="T23" fmla="*/ 299775 h 266"/>
                <a:gd name="T24" fmla="*/ 304800 w 194"/>
                <a:gd name="T25" fmla="*/ 337597 h 266"/>
                <a:gd name="T26" fmla="*/ 301625 w 194"/>
                <a:gd name="T27" fmla="*/ 369815 h 266"/>
                <a:gd name="T28" fmla="*/ 280988 w 194"/>
                <a:gd name="T29" fmla="*/ 369815 h 266"/>
                <a:gd name="T30" fmla="*/ 268288 w 194"/>
                <a:gd name="T31" fmla="*/ 372617 h 266"/>
                <a:gd name="T32" fmla="*/ 190500 w 194"/>
                <a:gd name="T33" fmla="*/ 308179 h 266"/>
                <a:gd name="T34" fmla="*/ 195262 w 194"/>
                <a:gd name="T35" fmla="*/ 302576 h 266"/>
                <a:gd name="T36" fmla="*/ 193675 w 194"/>
                <a:gd name="T37" fmla="*/ 294171 h 266"/>
                <a:gd name="T38" fmla="*/ 185737 w 194"/>
                <a:gd name="T39" fmla="*/ 282965 h 266"/>
                <a:gd name="T40" fmla="*/ 166687 w 194"/>
                <a:gd name="T41" fmla="*/ 261953 h 266"/>
                <a:gd name="T42" fmla="*/ 150813 w 194"/>
                <a:gd name="T43" fmla="*/ 242341 h 266"/>
                <a:gd name="T44" fmla="*/ 144463 w 194"/>
                <a:gd name="T45" fmla="*/ 222730 h 266"/>
                <a:gd name="T46" fmla="*/ 144463 w 194"/>
                <a:gd name="T47" fmla="*/ 203118 h 266"/>
                <a:gd name="T48" fmla="*/ 138113 w 194"/>
                <a:gd name="T49" fmla="*/ 189110 h 266"/>
                <a:gd name="T50" fmla="*/ 125413 w 194"/>
                <a:gd name="T51" fmla="*/ 173701 h 266"/>
                <a:gd name="T52" fmla="*/ 115888 w 194"/>
                <a:gd name="T53" fmla="*/ 152689 h 266"/>
                <a:gd name="T54" fmla="*/ 106363 w 194"/>
                <a:gd name="T55" fmla="*/ 130276 h 266"/>
                <a:gd name="T56" fmla="*/ 88900 w 194"/>
                <a:gd name="T57" fmla="*/ 109264 h 266"/>
                <a:gd name="T58" fmla="*/ 68263 w 194"/>
                <a:gd name="T59" fmla="*/ 84049 h 266"/>
                <a:gd name="T60" fmla="*/ 44450 w 194"/>
                <a:gd name="T61" fmla="*/ 64438 h 266"/>
                <a:gd name="T62" fmla="*/ 15875 w 194"/>
                <a:gd name="T63" fmla="*/ 33620 h 266"/>
                <a:gd name="T64" fmla="*/ 0 w 194"/>
                <a:gd name="T65" fmla="*/ 0 h 266"/>
                <a:gd name="T66" fmla="*/ 25400 w 194"/>
                <a:gd name="T67" fmla="*/ 7004 h 266"/>
                <a:gd name="T68" fmla="*/ 47625 w 194"/>
                <a:gd name="T69" fmla="*/ 7004 h 266"/>
                <a:gd name="T70" fmla="*/ 69850 w 194"/>
                <a:gd name="T71" fmla="*/ 14008 h 266"/>
                <a:gd name="T72" fmla="*/ 88900 w 194"/>
                <a:gd name="T73" fmla="*/ 39223 h 266"/>
                <a:gd name="T74" fmla="*/ 106363 w 194"/>
                <a:gd name="T75" fmla="*/ 64438 h 266"/>
                <a:gd name="T76" fmla="*/ 125413 w 194"/>
                <a:gd name="T77" fmla="*/ 88251 h 266"/>
                <a:gd name="T78" fmla="*/ 150813 w 194"/>
                <a:gd name="T79" fmla="*/ 114867 h 266"/>
                <a:gd name="T80" fmla="*/ 185737 w 194"/>
                <a:gd name="T81" fmla="*/ 127474 h 266"/>
                <a:gd name="T82" fmla="*/ 196850 w 194"/>
                <a:gd name="T83" fmla="*/ 133077 h 266"/>
                <a:gd name="T84" fmla="*/ 203200 w 194"/>
                <a:gd name="T85" fmla="*/ 142883 h 2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4"/>
                <a:gd name="T130" fmla="*/ 0 h 266"/>
                <a:gd name="T131" fmla="*/ 194 w 194"/>
                <a:gd name="T132" fmla="*/ 266 h 2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4" h="266">
                  <a:moveTo>
                    <a:pt x="131" y="103"/>
                  </a:moveTo>
                  <a:lnTo>
                    <a:pt x="158" y="128"/>
                  </a:lnTo>
                  <a:lnTo>
                    <a:pt x="157" y="130"/>
                  </a:lnTo>
                  <a:lnTo>
                    <a:pt x="156" y="130"/>
                  </a:lnTo>
                  <a:lnTo>
                    <a:pt x="155" y="131"/>
                  </a:lnTo>
                  <a:lnTo>
                    <a:pt x="154" y="131"/>
                  </a:lnTo>
                  <a:lnTo>
                    <a:pt x="152" y="132"/>
                  </a:lnTo>
                  <a:lnTo>
                    <a:pt x="151" y="132"/>
                  </a:lnTo>
                  <a:lnTo>
                    <a:pt x="150" y="131"/>
                  </a:lnTo>
                  <a:lnTo>
                    <a:pt x="150" y="146"/>
                  </a:lnTo>
                  <a:lnTo>
                    <a:pt x="152" y="148"/>
                  </a:lnTo>
                  <a:lnTo>
                    <a:pt x="154" y="149"/>
                  </a:lnTo>
                  <a:lnTo>
                    <a:pt x="156" y="150"/>
                  </a:lnTo>
                  <a:lnTo>
                    <a:pt x="158" y="152"/>
                  </a:lnTo>
                  <a:lnTo>
                    <a:pt x="161" y="153"/>
                  </a:lnTo>
                  <a:lnTo>
                    <a:pt x="163" y="153"/>
                  </a:lnTo>
                  <a:lnTo>
                    <a:pt x="165" y="153"/>
                  </a:lnTo>
                  <a:lnTo>
                    <a:pt x="169" y="153"/>
                  </a:lnTo>
                  <a:lnTo>
                    <a:pt x="170" y="162"/>
                  </a:lnTo>
                  <a:lnTo>
                    <a:pt x="171" y="170"/>
                  </a:lnTo>
                  <a:lnTo>
                    <a:pt x="174" y="176"/>
                  </a:lnTo>
                  <a:lnTo>
                    <a:pt x="176" y="180"/>
                  </a:lnTo>
                  <a:lnTo>
                    <a:pt x="178" y="184"/>
                  </a:lnTo>
                  <a:lnTo>
                    <a:pt x="183" y="187"/>
                  </a:lnTo>
                  <a:lnTo>
                    <a:pt x="188" y="188"/>
                  </a:lnTo>
                  <a:lnTo>
                    <a:pt x="194" y="188"/>
                  </a:lnTo>
                  <a:lnTo>
                    <a:pt x="194" y="190"/>
                  </a:lnTo>
                  <a:lnTo>
                    <a:pt x="194" y="191"/>
                  </a:lnTo>
                  <a:lnTo>
                    <a:pt x="194" y="192"/>
                  </a:lnTo>
                  <a:lnTo>
                    <a:pt x="194" y="194"/>
                  </a:lnTo>
                  <a:lnTo>
                    <a:pt x="194" y="195"/>
                  </a:lnTo>
                  <a:lnTo>
                    <a:pt x="194" y="196"/>
                  </a:lnTo>
                  <a:lnTo>
                    <a:pt x="194" y="200"/>
                  </a:lnTo>
                  <a:lnTo>
                    <a:pt x="194" y="202"/>
                  </a:lnTo>
                  <a:lnTo>
                    <a:pt x="194" y="207"/>
                  </a:lnTo>
                  <a:lnTo>
                    <a:pt x="194" y="214"/>
                  </a:lnTo>
                  <a:lnTo>
                    <a:pt x="193" y="223"/>
                  </a:lnTo>
                  <a:lnTo>
                    <a:pt x="193" y="231"/>
                  </a:lnTo>
                  <a:lnTo>
                    <a:pt x="192" y="241"/>
                  </a:lnTo>
                  <a:lnTo>
                    <a:pt x="190" y="249"/>
                  </a:lnTo>
                  <a:lnTo>
                    <a:pt x="190" y="257"/>
                  </a:lnTo>
                  <a:lnTo>
                    <a:pt x="190" y="264"/>
                  </a:lnTo>
                  <a:lnTo>
                    <a:pt x="184" y="264"/>
                  </a:lnTo>
                  <a:lnTo>
                    <a:pt x="181" y="264"/>
                  </a:lnTo>
                  <a:lnTo>
                    <a:pt x="177" y="264"/>
                  </a:lnTo>
                  <a:lnTo>
                    <a:pt x="174" y="266"/>
                  </a:lnTo>
                  <a:lnTo>
                    <a:pt x="171" y="266"/>
                  </a:lnTo>
                  <a:lnTo>
                    <a:pt x="169" y="266"/>
                  </a:lnTo>
                  <a:lnTo>
                    <a:pt x="167" y="264"/>
                  </a:lnTo>
                  <a:lnTo>
                    <a:pt x="164" y="264"/>
                  </a:lnTo>
                  <a:lnTo>
                    <a:pt x="120" y="220"/>
                  </a:lnTo>
                  <a:lnTo>
                    <a:pt x="122" y="218"/>
                  </a:lnTo>
                  <a:lnTo>
                    <a:pt x="122" y="217"/>
                  </a:lnTo>
                  <a:lnTo>
                    <a:pt x="123" y="216"/>
                  </a:lnTo>
                  <a:lnTo>
                    <a:pt x="123" y="213"/>
                  </a:lnTo>
                  <a:lnTo>
                    <a:pt x="123" y="211"/>
                  </a:lnTo>
                  <a:lnTo>
                    <a:pt x="122" y="210"/>
                  </a:lnTo>
                  <a:lnTo>
                    <a:pt x="122" y="209"/>
                  </a:lnTo>
                  <a:lnTo>
                    <a:pt x="120" y="207"/>
                  </a:lnTo>
                  <a:lnTo>
                    <a:pt x="117" y="202"/>
                  </a:lnTo>
                  <a:lnTo>
                    <a:pt x="113" y="196"/>
                  </a:lnTo>
                  <a:lnTo>
                    <a:pt x="110" y="191"/>
                  </a:lnTo>
                  <a:lnTo>
                    <a:pt x="105" y="187"/>
                  </a:lnTo>
                  <a:lnTo>
                    <a:pt x="101" y="181"/>
                  </a:lnTo>
                  <a:lnTo>
                    <a:pt x="98" y="177"/>
                  </a:lnTo>
                  <a:lnTo>
                    <a:pt x="95" y="173"/>
                  </a:lnTo>
                  <a:lnTo>
                    <a:pt x="93" y="169"/>
                  </a:lnTo>
                  <a:lnTo>
                    <a:pt x="92" y="163"/>
                  </a:lnTo>
                  <a:lnTo>
                    <a:pt x="91" y="159"/>
                  </a:lnTo>
                  <a:lnTo>
                    <a:pt x="91" y="153"/>
                  </a:lnTo>
                  <a:lnTo>
                    <a:pt x="91" y="149"/>
                  </a:lnTo>
                  <a:lnTo>
                    <a:pt x="91" y="145"/>
                  </a:lnTo>
                  <a:lnTo>
                    <a:pt x="89" y="141"/>
                  </a:lnTo>
                  <a:lnTo>
                    <a:pt x="88" y="138"/>
                  </a:lnTo>
                  <a:lnTo>
                    <a:pt x="87" y="135"/>
                  </a:lnTo>
                  <a:lnTo>
                    <a:pt x="83" y="132"/>
                  </a:lnTo>
                  <a:lnTo>
                    <a:pt x="81" y="128"/>
                  </a:lnTo>
                  <a:lnTo>
                    <a:pt x="79" y="124"/>
                  </a:lnTo>
                  <a:lnTo>
                    <a:pt x="76" y="118"/>
                  </a:lnTo>
                  <a:lnTo>
                    <a:pt x="75" y="114"/>
                  </a:lnTo>
                  <a:lnTo>
                    <a:pt x="73" y="109"/>
                  </a:lnTo>
                  <a:lnTo>
                    <a:pt x="72" y="103"/>
                  </a:lnTo>
                  <a:lnTo>
                    <a:pt x="69" y="99"/>
                  </a:lnTo>
                  <a:lnTo>
                    <a:pt x="67" y="93"/>
                  </a:lnTo>
                  <a:lnTo>
                    <a:pt x="64" y="88"/>
                  </a:lnTo>
                  <a:lnTo>
                    <a:pt x="60" y="84"/>
                  </a:lnTo>
                  <a:lnTo>
                    <a:pt x="56" y="78"/>
                  </a:lnTo>
                  <a:lnTo>
                    <a:pt x="51" y="74"/>
                  </a:lnTo>
                  <a:lnTo>
                    <a:pt x="47" y="68"/>
                  </a:lnTo>
                  <a:lnTo>
                    <a:pt x="43" y="60"/>
                  </a:lnTo>
                  <a:lnTo>
                    <a:pt x="41" y="52"/>
                  </a:lnTo>
                  <a:lnTo>
                    <a:pt x="34" y="51"/>
                  </a:lnTo>
                  <a:lnTo>
                    <a:pt x="28" y="46"/>
                  </a:lnTo>
                  <a:lnTo>
                    <a:pt x="21" y="41"/>
                  </a:lnTo>
                  <a:lnTo>
                    <a:pt x="15" y="32"/>
                  </a:lnTo>
                  <a:lnTo>
                    <a:pt x="10" y="24"/>
                  </a:lnTo>
                  <a:lnTo>
                    <a:pt x="5" y="16"/>
                  </a:lnTo>
                  <a:lnTo>
                    <a:pt x="2" y="7"/>
                  </a:lnTo>
                  <a:lnTo>
                    <a:pt x="0" y="0"/>
                  </a:lnTo>
                  <a:lnTo>
                    <a:pt x="5" y="2"/>
                  </a:lnTo>
                  <a:lnTo>
                    <a:pt x="11" y="3"/>
                  </a:lnTo>
                  <a:lnTo>
                    <a:pt x="16" y="5"/>
                  </a:lnTo>
                  <a:lnTo>
                    <a:pt x="21" y="5"/>
                  </a:lnTo>
                  <a:lnTo>
                    <a:pt x="25" y="5"/>
                  </a:lnTo>
                  <a:lnTo>
                    <a:pt x="30" y="5"/>
                  </a:lnTo>
                  <a:lnTo>
                    <a:pt x="35" y="6"/>
                  </a:lnTo>
                  <a:lnTo>
                    <a:pt x="41" y="7"/>
                  </a:lnTo>
                  <a:lnTo>
                    <a:pt x="44" y="10"/>
                  </a:lnTo>
                  <a:lnTo>
                    <a:pt x="49" y="14"/>
                  </a:lnTo>
                  <a:lnTo>
                    <a:pt x="53" y="20"/>
                  </a:lnTo>
                  <a:lnTo>
                    <a:pt x="56" y="28"/>
                  </a:lnTo>
                  <a:lnTo>
                    <a:pt x="60" y="35"/>
                  </a:lnTo>
                  <a:lnTo>
                    <a:pt x="63" y="41"/>
                  </a:lnTo>
                  <a:lnTo>
                    <a:pt x="67" y="46"/>
                  </a:lnTo>
                  <a:lnTo>
                    <a:pt x="69" y="49"/>
                  </a:lnTo>
                  <a:lnTo>
                    <a:pt x="74" y="56"/>
                  </a:lnTo>
                  <a:lnTo>
                    <a:pt x="79" y="63"/>
                  </a:lnTo>
                  <a:lnTo>
                    <a:pt x="85" y="71"/>
                  </a:lnTo>
                  <a:lnTo>
                    <a:pt x="89" y="78"/>
                  </a:lnTo>
                  <a:lnTo>
                    <a:pt x="95" y="82"/>
                  </a:lnTo>
                  <a:lnTo>
                    <a:pt x="103" y="86"/>
                  </a:lnTo>
                  <a:lnTo>
                    <a:pt x="108" y="89"/>
                  </a:lnTo>
                  <a:lnTo>
                    <a:pt x="117" y="91"/>
                  </a:lnTo>
                  <a:lnTo>
                    <a:pt x="119" y="92"/>
                  </a:lnTo>
                  <a:lnTo>
                    <a:pt x="122" y="93"/>
                  </a:lnTo>
                  <a:lnTo>
                    <a:pt x="124" y="95"/>
                  </a:lnTo>
                  <a:lnTo>
                    <a:pt x="125" y="98"/>
                  </a:lnTo>
                  <a:lnTo>
                    <a:pt x="126" y="99"/>
                  </a:lnTo>
                  <a:lnTo>
                    <a:pt x="128" y="102"/>
                  </a:lnTo>
                  <a:lnTo>
                    <a:pt x="130" y="103"/>
                  </a:lnTo>
                  <a:lnTo>
                    <a:pt x="131" y="10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6" name="Freeform 106">
              <a:extLst>
                <a:ext uri="{FF2B5EF4-FFF2-40B4-BE49-F238E27FC236}">
                  <a16:creationId xmlns:a16="http://schemas.microsoft.com/office/drawing/2014/main" id="{87E3329A-781D-0CF8-7168-D0401240FD04}"/>
                </a:ext>
              </a:extLst>
            </p:cNvPr>
            <p:cNvSpPr>
              <a:spLocks/>
            </p:cNvSpPr>
            <p:nvPr/>
          </p:nvSpPr>
          <p:spPr bwMode="gray">
            <a:xfrm>
              <a:off x="9296377" y="3708312"/>
              <a:ext cx="337477" cy="334780"/>
            </a:xfrm>
            <a:custGeom>
              <a:avLst/>
              <a:gdLst>
                <a:gd name="T0" fmla="*/ 254000 w 182"/>
                <a:gd name="T1" fmla="*/ 12607 h 192"/>
                <a:gd name="T2" fmla="*/ 246063 w 182"/>
                <a:gd name="T3" fmla="*/ 22413 h 192"/>
                <a:gd name="T4" fmla="*/ 239713 w 182"/>
                <a:gd name="T5" fmla="*/ 32219 h 192"/>
                <a:gd name="T6" fmla="*/ 244475 w 182"/>
                <a:gd name="T7" fmla="*/ 32219 h 192"/>
                <a:gd name="T8" fmla="*/ 250825 w 182"/>
                <a:gd name="T9" fmla="*/ 44826 h 192"/>
                <a:gd name="T10" fmla="*/ 265113 w 182"/>
                <a:gd name="T11" fmla="*/ 78446 h 192"/>
                <a:gd name="T12" fmla="*/ 284163 w 182"/>
                <a:gd name="T13" fmla="*/ 103661 h 192"/>
                <a:gd name="T14" fmla="*/ 282575 w 182"/>
                <a:gd name="T15" fmla="*/ 113466 h 192"/>
                <a:gd name="T16" fmla="*/ 273050 w 182"/>
                <a:gd name="T17" fmla="*/ 113466 h 192"/>
                <a:gd name="T18" fmla="*/ 261938 w 182"/>
                <a:gd name="T19" fmla="*/ 113466 h 192"/>
                <a:gd name="T20" fmla="*/ 255588 w 182"/>
                <a:gd name="T21" fmla="*/ 123272 h 192"/>
                <a:gd name="T22" fmla="*/ 252413 w 182"/>
                <a:gd name="T23" fmla="*/ 130276 h 192"/>
                <a:gd name="T24" fmla="*/ 249238 w 182"/>
                <a:gd name="T25" fmla="*/ 137280 h 192"/>
                <a:gd name="T26" fmla="*/ 254000 w 182"/>
                <a:gd name="T27" fmla="*/ 144284 h 192"/>
                <a:gd name="T28" fmla="*/ 257175 w 182"/>
                <a:gd name="T29" fmla="*/ 152689 h 192"/>
                <a:gd name="T30" fmla="*/ 254000 w 182"/>
                <a:gd name="T31" fmla="*/ 163896 h 192"/>
                <a:gd name="T32" fmla="*/ 236538 w 182"/>
                <a:gd name="T33" fmla="*/ 169499 h 192"/>
                <a:gd name="T34" fmla="*/ 223838 w 182"/>
                <a:gd name="T35" fmla="*/ 173701 h 192"/>
                <a:gd name="T36" fmla="*/ 217488 w 182"/>
                <a:gd name="T37" fmla="*/ 189110 h 192"/>
                <a:gd name="T38" fmla="*/ 217488 w 182"/>
                <a:gd name="T39" fmla="*/ 210123 h 192"/>
                <a:gd name="T40" fmla="*/ 214313 w 182"/>
                <a:gd name="T41" fmla="*/ 233937 h 192"/>
                <a:gd name="T42" fmla="*/ 201612 w 182"/>
                <a:gd name="T43" fmla="*/ 253548 h 192"/>
                <a:gd name="T44" fmla="*/ 182562 w 182"/>
                <a:gd name="T45" fmla="*/ 263354 h 192"/>
                <a:gd name="T46" fmla="*/ 174625 w 182"/>
                <a:gd name="T47" fmla="*/ 268957 h 192"/>
                <a:gd name="T48" fmla="*/ 169862 w 182"/>
                <a:gd name="T49" fmla="*/ 268957 h 192"/>
                <a:gd name="T50" fmla="*/ 161925 w 182"/>
                <a:gd name="T51" fmla="*/ 264755 h 192"/>
                <a:gd name="T52" fmla="*/ 160337 w 182"/>
                <a:gd name="T53" fmla="*/ 253548 h 192"/>
                <a:gd name="T54" fmla="*/ 155575 w 182"/>
                <a:gd name="T55" fmla="*/ 245143 h 192"/>
                <a:gd name="T56" fmla="*/ 136525 w 182"/>
                <a:gd name="T57" fmla="*/ 245143 h 192"/>
                <a:gd name="T58" fmla="*/ 122238 w 182"/>
                <a:gd name="T59" fmla="*/ 245143 h 192"/>
                <a:gd name="T60" fmla="*/ 104775 w 182"/>
                <a:gd name="T61" fmla="*/ 249346 h 192"/>
                <a:gd name="T62" fmla="*/ 93662 w 182"/>
                <a:gd name="T63" fmla="*/ 243742 h 192"/>
                <a:gd name="T64" fmla="*/ 80962 w 182"/>
                <a:gd name="T65" fmla="*/ 238139 h 192"/>
                <a:gd name="T66" fmla="*/ 69850 w 182"/>
                <a:gd name="T67" fmla="*/ 238139 h 192"/>
                <a:gd name="T68" fmla="*/ 53975 w 182"/>
                <a:gd name="T69" fmla="*/ 238139 h 192"/>
                <a:gd name="T70" fmla="*/ 44450 w 182"/>
                <a:gd name="T71" fmla="*/ 233937 h 192"/>
                <a:gd name="T72" fmla="*/ 28575 w 182"/>
                <a:gd name="T73" fmla="*/ 172301 h 192"/>
                <a:gd name="T74" fmla="*/ 11112 w 182"/>
                <a:gd name="T75" fmla="*/ 154090 h 192"/>
                <a:gd name="T76" fmla="*/ 0 w 182"/>
                <a:gd name="T77" fmla="*/ 117669 h 192"/>
                <a:gd name="T78" fmla="*/ 7938 w 182"/>
                <a:gd name="T79" fmla="*/ 98057 h 192"/>
                <a:gd name="T80" fmla="*/ 15875 w 182"/>
                <a:gd name="T81" fmla="*/ 79847 h 192"/>
                <a:gd name="T82" fmla="*/ 22225 w 182"/>
                <a:gd name="T83" fmla="*/ 78446 h 192"/>
                <a:gd name="T84" fmla="*/ 30163 w 182"/>
                <a:gd name="T85" fmla="*/ 78446 h 192"/>
                <a:gd name="T86" fmla="*/ 34925 w 182"/>
                <a:gd name="T87" fmla="*/ 84049 h 192"/>
                <a:gd name="T88" fmla="*/ 44450 w 182"/>
                <a:gd name="T89" fmla="*/ 105061 h 192"/>
                <a:gd name="T90" fmla="*/ 61913 w 182"/>
                <a:gd name="T91" fmla="*/ 119070 h 192"/>
                <a:gd name="T92" fmla="*/ 84137 w 182"/>
                <a:gd name="T93" fmla="*/ 119070 h 192"/>
                <a:gd name="T94" fmla="*/ 103188 w 182"/>
                <a:gd name="T95" fmla="*/ 109264 h 192"/>
                <a:gd name="T96" fmla="*/ 114300 w 182"/>
                <a:gd name="T97" fmla="*/ 95256 h 192"/>
                <a:gd name="T98" fmla="*/ 130175 w 182"/>
                <a:gd name="T99" fmla="*/ 98057 h 192"/>
                <a:gd name="T100" fmla="*/ 142875 w 182"/>
                <a:gd name="T101" fmla="*/ 99458 h 192"/>
                <a:gd name="T102" fmla="*/ 158750 w 182"/>
                <a:gd name="T103" fmla="*/ 103661 h 192"/>
                <a:gd name="T104" fmla="*/ 163512 w 182"/>
                <a:gd name="T105" fmla="*/ 95256 h 192"/>
                <a:gd name="T106" fmla="*/ 174625 w 182"/>
                <a:gd name="T107" fmla="*/ 92454 h 192"/>
                <a:gd name="T108" fmla="*/ 184150 w 182"/>
                <a:gd name="T109" fmla="*/ 82648 h 192"/>
                <a:gd name="T110" fmla="*/ 200025 w 182"/>
                <a:gd name="T111" fmla="*/ 53231 h 192"/>
                <a:gd name="T112" fmla="*/ 209550 w 182"/>
                <a:gd name="T113" fmla="*/ 26616 h 192"/>
                <a:gd name="T114" fmla="*/ 211138 w 182"/>
                <a:gd name="T115" fmla="*/ 12607 h 192"/>
                <a:gd name="T116" fmla="*/ 220663 w 182"/>
                <a:gd name="T117" fmla="*/ 4202 h 192"/>
                <a:gd name="T118" fmla="*/ 227013 w 182"/>
                <a:gd name="T119" fmla="*/ 0 h 192"/>
                <a:gd name="T120" fmla="*/ 239713 w 182"/>
                <a:gd name="T121" fmla="*/ 2802 h 192"/>
                <a:gd name="T122" fmla="*/ 250825 w 182"/>
                <a:gd name="T123" fmla="*/ 7004 h 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2"/>
                <a:gd name="T187" fmla="*/ 0 h 192"/>
                <a:gd name="T188" fmla="*/ 182 w 182"/>
                <a:gd name="T189" fmla="*/ 192 h 1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2" h="192">
                  <a:moveTo>
                    <a:pt x="160" y="5"/>
                  </a:moveTo>
                  <a:lnTo>
                    <a:pt x="160" y="7"/>
                  </a:lnTo>
                  <a:lnTo>
                    <a:pt x="160" y="9"/>
                  </a:lnTo>
                  <a:lnTo>
                    <a:pt x="159" y="12"/>
                  </a:lnTo>
                  <a:lnTo>
                    <a:pt x="157" y="14"/>
                  </a:lnTo>
                  <a:lnTo>
                    <a:pt x="155" y="16"/>
                  </a:lnTo>
                  <a:lnTo>
                    <a:pt x="153" y="19"/>
                  </a:lnTo>
                  <a:lnTo>
                    <a:pt x="152" y="21"/>
                  </a:lnTo>
                  <a:lnTo>
                    <a:pt x="151" y="23"/>
                  </a:lnTo>
                  <a:lnTo>
                    <a:pt x="152" y="23"/>
                  </a:lnTo>
                  <a:lnTo>
                    <a:pt x="153" y="23"/>
                  </a:lnTo>
                  <a:lnTo>
                    <a:pt x="154" y="23"/>
                  </a:lnTo>
                  <a:lnTo>
                    <a:pt x="155" y="23"/>
                  </a:lnTo>
                  <a:lnTo>
                    <a:pt x="157" y="23"/>
                  </a:lnTo>
                  <a:lnTo>
                    <a:pt x="158" y="32"/>
                  </a:lnTo>
                  <a:lnTo>
                    <a:pt x="159" y="41"/>
                  </a:lnTo>
                  <a:lnTo>
                    <a:pt x="162" y="49"/>
                  </a:lnTo>
                  <a:lnTo>
                    <a:pt x="167" y="56"/>
                  </a:lnTo>
                  <a:lnTo>
                    <a:pt x="171" y="61"/>
                  </a:lnTo>
                  <a:lnTo>
                    <a:pt x="176" y="68"/>
                  </a:lnTo>
                  <a:lnTo>
                    <a:pt x="179" y="74"/>
                  </a:lnTo>
                  <a:lnTo>
                    <a:pt x="182" y="81"/>
                  </a:lnTo>
                  <a:lnTo>
                    <a:pt x="179" y="81"/>
                  </a:lnTo>
                  <a:lnTo>
                    <a:pt x="178" y="81"/>
                  </a:lnTo>
                  <a:lnTo>
                    <a:pt x="176" y="81"/>
                  </a:lnTo>
                  <a:lnTo>
                    <a:pt x="173" y="81"/>
                  </a:lnTo>
                  <a:lnTo>
                    <a:pt x="172" y="81"/>
                  </a:lnTo>
                  <a:lnTo>
                    <a:pt x="170" y="81"/>
                  </a:lnTo>
                  <a:lnTo>
                    <a:pt x="167" y="81"/>
                  </a:lnTo>
                  <a:lnTo>
                    <a:pt x="165" y="81"/>
                  </a:lnTo>
                  <a:lnTo>
                    <a:pt x="164" y="84"/>
                  </a:lnTo>
                  <a:lnTo>
                    <a:pt x="162" y="85"/>
                  </a:lnTo>
                  <a:lnTo>
                    <a:pt x="161" y="88"/>
                  </a:lnTo>
                  <a:lnTo>
                    <a:pt x="160" y="89"/>
                  </a:lnTo>
                  <a:lnTo>
                    <a:pt x="160" y="92"/>
                  </a:lnTo>
                  <a:lnTo>
                    <a:pt x="159" y="93"/>
                  </a:lnTo>
                  <a:lnTo>
                    <a:pt x="158" y="95"/>
                  </a:lnTo>
                  <a:lnTo>
                    <a:pt x="157" y="96"/>
                  </a:lnTo>
                  <a:lnTo>
                    <a:pt x="157" y="98"/>
                  </a:lnTo>
                  <a:lnTo>
                    <a:pt x="158" y="100"/>
                  </a:lnTo>
                  <a:lnTo>
                    <a:pt x="159" y="102"/>
                  </a:lnTo>
                  <a:lnTo>
                    <a:pt x="160" y="103"/>
                  </a:lnTo>
                  <a:lnTo>
                    <a:pt x="161" y="106"/>
                  </a:lnTo>
                  <a:lnTo>
                    <a:pt x="161" y="107"/>
                  </a:lnTo>
                  <a:lnTo>
                    <a:pt x="162" y="109"/>
                  </a:lnTo>
                  <a:lnTo>
                    <a:pt x="162" y="112"/>
                  </a:lnTo>
                  <a:lnTo>
                    <a:pt x="162" y="114"/>
                  </a:lnTo>
                  <a:lnTo>
                    <a:pt x="160" y="117"/>
                  </a:lnTo>
                  <a:lnTo>
                    <a:pt x="157" y="118"/>
                  </a:lnTo>
                  <a:lnTo>
                    <a:pt x="153" y="120"/>
                  </a:lnTo>
                  <a:lnTo>
                    <a:pt x="149" y="121"/>
                  </a:lnTo>
                  <a:lnTo>
                    <a:pt x="146" y="123"/>
                  </a:lnTo>
                  <a:lnTo>
                    <a:pt x="143" y="123"/>
                  </a:lnTo>
                  <a:lnTo>
                    <a:pt x="141" y="124"/>
                  </a:lnTo>
                  <a:lnTo>
                    <a:pt x="140" y="127"/>
                  </a:lnTo>
                  <a:lnTo>
                    <a:pt x="137" y="131"/>
                  </a:lnTo>
                  <a:lnTo>
                    <a:pt x="137" y="135"/>
                  </a:lnTo>
                  <a:lnTo>
                    <a:pt x="137" y="139"/>
                  </a:lnTo>
                  <a:lnTo>
                    <a:pt x="135" y="146"/>
                  </a:lnTo>
                  <a:lnTo>
                    <a:pt x="137" y="150"/>
                  </a:lnTo>
                  <a:lnTo>
                    <a:pt x="137" y="154"/>
                  </a:lnTo>
                  <a:lnTo>
                    <a:pt x="137" y="157"/>
                  </a:lnTo>
                  <a:lnTo>
                    <a:pt x="135" y="167"/>
                  </a:lnTo>
                  <a:lnTo>
                    <a:pt x="133" y="174"/>
                  </a:lnTo>
                  <a:lnTo>
                    <a:pt x="131" y="178"/>
                  </a:lnTo>
                  <a:lnTo>
                    <a:pt x="127" y="181"/>
                  </a:lnTo>
                  <a:lnTo>
                    <a:pt x="123" y="184"/>
                  </a:lnTo>
                  <a:lnTo>
                    <a:pt x="119" y="185"/>
                  </a:lnTo>
                  <a:lnTo>
                    <a:pt x="115" y="188"/>
                  </a:lnTo>
                  <a:lnTo>
                    <a:pt x="113" y="192"/>
                  </a:lnTo>
                  <a:lnTo>
                    <a:pt x="111" y="192"/>
                  </a:lnTo>
                  <a:lnTo>
                    <a:pt x="110" y="192"/>
                  </a:lnTo>
                  <a:lnTo>
                    <a:pt x="109" y="192"/>
                  </a:lnTo>
                  <a:lnTo>
                    <a:pt x="108" y="192"/>
                  </a:lnTo>
                  <a:lnTo>
                    <a:pt x="107" y="192"/>
                  </a:lnTo>
                  <a:lnTo>
                    <a:pt x="104" y="192"/>
                  </a:lnTo>
                  <a:lnTo>
                    <a:pt x="103" y="191"/>
                  </a:lnTo>
                  <a:lnTo>
                    <a:pt x="102" y="189"/>
                  </a:lnTo>
                  <a:lnTo>
                    <a:pt x="101" y="186"/>
                  </a:lnTo>
                  <a:lnTo>
                    <a:pt x="101" y="184"/>
                  </a:lnTo>
                  <a:lnTo>
                    <a:pt x="101" y="181"/>
                  </a:lnTo>
                  <a:lnTo>
                    <a:pt x="101" y="178"/>
                  </a:lnTo>
                  <a:lnTo>
                    <a:pt x="102" y="175"/>
                  </a:lnTo>
                  <a:lnTo>
                    <a:pt x="98" y="175"/>
                  </a:lnTo>
                  <a:lnTo>
                    <a:pt x="94" y="175"/>
                  </a:lnTo>
                  <a:lnTo>
                    <a:pt x="90" y="175"/>
                  </a:lnTo>
                  <a:lnTo>
                    <a:pt x="86" y="175"/>
                  </a:lnTo>
                  <a:lnTo>
                    <a:pt x="83" y="175"/>
                  </a:lnTo>
                  <a:lnTo>
                    <a:pt x="79" y="175"/>
                  </a:lnTo>
                  <a:lnTo>
                    <a:pt x="77" y="175"/>
                  </a:lnTo>
                  <a:lnTo>
                    <a:pt x="75" y="175"/>
                  </a:lnTo>
                  <a:lnTo>
                    <a:pt x="67" y="179"/>
                  </a:lnTo>
                  <a:lnTo>
                    <a:pt x="66" y="178"/>
                  </a:lnTo>
                  <a:lnTo>
                    <a:pt x="64" y="177"/>
                  </a:lnTo>
                  <a:lnTo>
                    <a:pt x="61" y="175"/>
                  </a:lnTo>
                  <a:lnTo>
                    <a:pt x="59" y="174"/>
                  </a:lnTo>
                  <a:lnTo>
                    <a:pt x="57" y="172"/>
                  </a:lnTo>
                  <a:lnTo>
                    <a:pt x="53" y="171"/>
                  </a:lnTo>
                  <a:lnTo>
                    <a:pt x="51" y="170"/>
                  </a:lnTo>
                  <a:lnTo>
                    <a:pt x="48" y="170"/>
                  </a:lnTo>
                  <a:lnTo>
                    <a:pt x="47" y="170"/>
                  </a:lnTo>
                  <a:lnTo>
                    <a:pt x="44" y="170"/>
                  </a:lnTo>
                  <a:lnTo>
                    <a:pt x="40" y="170"/>
                  </a:lnTo>
                  <a:lnTo>
                    <a:pt x="37" y="170"/>
                  </a:lnTo>
                  <a:lnTo>
                    <a:pt x="34" y="170"/>
                  </a:lnTo>
                  <a:lnTo>
                    <a:pt x="31" y="168"/>
                  </a:lnTo>
                  <a:lnTo>
                    <a:pt x="30" y="168"/>
                  </a:lnTo>
                  <a:lnTo>
                    <a:pt x="28" y="167"/>
                  </a:lnTo>
                  <a:lnTo>
                    <a:pt x="25" y="145"/>
                  </a:lnTo>
                  <a:lnTo>
                    <a:pt x="21" y="130"/>
                  </a:lnTo>
                  <a:lnTo>
                    <a:pt x="18" y="123"/>
                  </a:lnTo>
                  <a:lnTo>
                    <a:pt x="14" y="118"/>
                  </a:lnTo>
                  <a:lnTo>
                    <a:pt x="10" y="114"/>
                  </a:lnTo>
                  <a:lnTo>
                    <a:pt x="7" y="110"/>
                  </a:lnTo>
                  <a:lnTo>
                    <a:pt x="3" y="102"/>
                  </a:lnTo>
                  <a:lnTo>
                    <a:pt x="1" y="86"/>
                  </a:lnTo>
                  <a:lnTo>
                    <a:pt x="0" y="84"/>
                  </a:lnTo>
                  <a:lnTo>
                    <a:pt x="1" y="79"/>
                  </a:lnTo>
                  <a:lnTo>
                    <a:pt x="2" y="75"/>
                  </a:lnTo>
                  <a:lnTo>
                    <a:pt x="5" y="70"/>
                  </a:lnTo>
                  <a:lnTo>
                    <a:pt x="7" y="64"/>
                  </a:lnTo>
                  <a:lnTo>
                    <a:pt x="8" y="60"/>
                  </a:lnTo>
                  <a:lnTo>
                    <a:pt x="10" y="57"/>
                  </a:lnTo>
                  <a:lnTo>
                    <a:pt x="12" y="56"/>
                  </a:lnTo>
                  <a:lnTo>
                    <a:pt x="13" y="56"/>
                  </a:lnTo>
                  <a:lnTo>
                    <a:pt x="14" y="56"/>
                  </a:lnTo>
                  <a:lnTo>
                    <a:pt x="15" y="56"/>
                  </a:lnTo>
                  <a:lnTo>
                    <a:pt x="18" y="56"/>
                  </a:lnTo>
                  <a:lnTo>
                    <a:pt x="19" y="56"/>
                  </a:lnTo>
                  <a:lnTo>
                    <a:pt x="20" y="56"/>
                  </a:lnTo>
                  <a:lnTo>
                    <a:pt x="22" y="56"/>
                  </a:lnTo>
                  <a:lnTo>
                    <a:pt x="22" y="60"/>
                  </a:lnTo>
                  <a:lnTo>
                    <a:pt x="24" y="66"/>
                  </a:lnTo>
                  <a:lnTo>
                    <a:pt x="26" y="70"/>
                  </a:lnTo>
                  <a:lnTo>
                    <a:pt x="28" y="75"/>
                  </a:lnTo>
                  <a:lnTo>
                    <a:pt x="32" y="79"/>
                  </a:lnTo>
                  <a:lnTo>
                    <a:pt x="35" y="84"/>
                  </a:lnTo>
                  <a:lnTo>
                    <a:pt x="39" y="85"/>
                  </a:lnTo>
                  <a:lnTo>
                    <a:pt x="44" y="86"/>
                  </a:lnTo>
                  <a:lnTo>
                    <a:pt x="48" y="86"/>
                  </a:lnTo>
                  <a:lnTo>
                    <a:pt x="53" y="85"/>
                  </a:lnTo>
                  <a:lnTo>
                    <a:pt x="57" y="82"/>
                  </a:lnTo>
                  <a:lnTo>
                    <a:pt x="61" y="81"/>
                  </a:lnTo>
                  <a:lnTo>
                    <a:pt x="65" y="78"/>
                  </a:lnTo>
                  <a:lnTo>
                    <a:pt x="69" y="75"/>
                  </a:lnTo>
                  <a:lnTo>
                    <a:pt x="71" y="71"/>
                  </a:lnTo>
                  <a:lnTo>
                    <a:pt x="72" y="68"/>
                  </a:lnTo>
                  <a:lnTo>
                    <a:pt x="76" y="70"/>
                  </a:lnTo>
                  <a:lnTo>
                    <a:pt x="78" y="70"/>
                  </a:lnTo>
                  <a:lnTo>
                    <a:pt x="82" y="70"/>
                  </a:lnTo>
                  <a:lnTo>
                    <a:pt x="84" y="70"/>
                  </a:lnTo>
                  <a:lnTo>
                    <a:pt x="86" y="71"/>
                  </a:lnTo>
                  <a:lnTo>
                    <a:pt x="90" y="71"/>
                  </a:lnTo>
                  <a:lnTo>
                    <a:pt x="91" y="73"/>
                  </a:lnTo>
                  <a:lnTo>
                    <a:pt x="94" y="74"/>
                  </a:lnTo>
                  <a:lnTo>
                    <a:pt x="100" y="74"/>
                  </a:lnTo>
                  <a:lnTo>
                    <a:pt x="101" y="71"/>
                  </a:lnTo>
                  <a:lnTo>
                    <a:pt x="102" y="70"/>
                  </a:lnTo>
                  <a:lnTo>
                    <a:pt x="103" y="68"/>
                  </a:lnTo>
                  <a:lnTo>
                    <a:pt x="106" y="67"/>
                  </a:lnTo>
                  <a:lnTo>
                    <a:pt x="108" y="66"/>
                  </a:lnTo>
                  <a:lnTo>
                    <a:pt x="110" y="66"/>
                  </a:lnTo>
                  <a:lnTo>
                    <a:pt x="111" y="64"/>
                  </a:lnTo>
                  <a:lnTo>
                    <a:pt x="113" y="64"/>
                  </a:lnTo>
                  <a:lnTo>
                    <a:pt x="116" y="59"/>
                  </a:lnTo>
                  <a:lnTo>
                    <a:pt x="120" y="53"/>
                  </a:lnTo>
                  <a:lnTo>
                    <a:pt x="122" y="45"/>
                  </a:lnTo>
                  <a:lnTo>
                    <a:pt x="126" y="38"/>
                  </a:lnTo>
                  <a:lnTo>
                    <a:pt x="128" y="32"/>
                  </a:lnTo>
                  <a:lnTo>
                    <a:pt x="131" y="26"/>
                  </a:lnTo>
                  <a:lnTo>
                    <a:pt x="132" y="19"/>
                  </a:lnTo>
                  <a:lnTo>
                    <a:pt x="132" y="13"/>
                  </a:lnTo>
                  <a:lnTo>
                    <a:pt x="132" y="10"/>
                  </a:lnTo>
                  <a:lnTo>
                    <a:pt x="133" y="9"/>
                  </a:lnTo>
                  <a:lnTo>
                    <a:pt x="134" y="6"/>
                  </a:lnTo>
                  <a:lnTo>
                    <a:pt x="135" y="5"/>
                  </a:lnTo>
                  <a:lnTo>
                    <a:pt x="139" y="3"/>
                  </a:lnTo>
                  <a:lnTo>
                    <a:pt x="140" y="2"/>
                  </a:lnTo>
                  <a:lnTo>
                    <a:pt x="142" y="0"/>
                  </a:lnTo>
                  <a:lnTo>
                    <a:pt x="143" y="0"/>
                  </a:lnTo>
                  <a:lnTo>
                    <a:pt x="146" y="0"/>
                  </a:lnTo>
                  <a:lnTo>
                    <a:pt x="148" y="0"/>
                  </a:lnTo>
                  <a:lnTo>
                    <a:pt x="151" y="2"/>
                  </a:lnTo>
                  <a:lnTo>
                    <a:pt x="153" y="3"/>
                  </a:lnTo>
                  <a:lnTo>
                    <a:pt x="155" y="3"/>
                  </a:lnTo>
                  <a:lnTo>
                    <a:pt x="158" y="5"/>
                  </a:lnTo>
                  <a:lnTo>
                    <a:pt x="159" y="5"/>
                  </a:lnTo>
                  <a:lnTo>
                    <a:pt x="160" y="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7" name="Freeform 107">
              <a:extLst>
                <a:ext uri="{FF2B5EF4-FFF2-40B4-BE49-F238E27FC236}">
                  <a16:creationId xmlns:a16="http://schemas.microsoft.com/office/drawing/2014/main" id="{41886B82-DF36-3CAE-A5E7-7F5606E891C5}"/>
                </a:ext>
              </a:extLst>
            </p:cNvPr>
            <p:cNvSpPr>
              <a:spLocks/>
            </p:cNvSpPr>
            <p:nvPr/>
          </p:nvSpPr>
          <p:spPr bwMode="gray">
            <a:xfrm>
              <a:off x="9758401" y="4233262"/>
              <a:ext cx="126553" cy="69332"/>
            </a:xfrm>
            <a:custGeom>
              <a:avLst/>
              <a:gdLst>
                <a:gd name="T0" fmla="*/ 0 w 69"/>
                <a:gd name="T1" fmla="*/ 56033 h 40"/>
                <a:gd name="T2" fmla="*/ 7938 w 69"/>
                <a:gd name="T3" fmla="*/ 46227 h 40"/>
                <a:gd name="T4" fmla="*/ 15875 w 69"/>
                <a:gd name="T5" fmla="*/ 35021 h 40"/>
                <a:gd name="T6" fmla="*/ 25400 w 69"/>
                <a:gd name="T7" fmla="*/ 26616 h 40"/>
                <a:gd name="T8" fmla="*/ 38100 w 69"/>
                <a:gd name="T9" fmla="*/ 21012 h 40"/>
                <a:gd name="T10" fmla="*/ 47625 w 69"/>
                <a:gd name="T11" fmla="*/ 11207 h 40"/>
                <a:gd name="T12" fmla="*/ 58738 w 69"/>
                <a:gd name="T13" fmla="*/ 8405 h 40"/>
                <a:gd name="T14" fmla="*/ 73025 w 69"/>
                <a:gd name="T15" fmla="*/ 4202 h 40"/>
                <a:gd name="T16" fmla="*/ 87313 w 69"/>
                <a:gd name="T17" fmla="*/ 0 h 40"/>
                <a:gd name="T18" fmla="*/ 109538 w 69"/>
                <a:gd name="T19" fmla="*/ 0 h 40"/>
                <a:gd name="T20" fmla="*/ 98425 w 69"/>
                <a:gd name="T21" fmla="*/ 9806 h 40"/>
                <a:gd name="T22" fmla="*/ 87313 w 69"/>
                <a:gd name="T23" fmla="*/ 19612 h 40"/>
                <a:gd name="T24" fmla="*/ 71438 w 69"/>
                <a:gd name="T25" fmla="*/ 26616 h 40"/>
                <a:gd name="T26" fmla="*/ 55563 w 69"/>
                <a:gd name="T27" fmla="*/ 35021 h 40"/>
                <a:gd name="T28" fmla="*/ 41275 w 69"/>
                <a:gd name="T29" fmla="*/ 40624 h 40"/>
                <a:gd name="T30" fmla="*/ 25400 w 69"/>
                <a:gd name="T31" fmla="*/ 47628 h 40"/>
                <a:gd name="T32" fmla="*/ 11113 w 69"/>
                <a:gd name="T33" fmla="*/ 51831 h 40"/>
                <a:gd name="T34" fmla="*/ 0 w 69"/>
                <a:gd name="T35" fmla="*/ 56033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9"/>
                <a:gd name="T55" fmla="*/ 0 h 40"/>
                <a:gd name="T56" fmla="*/ 69 w 69"/>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9" h="40">
                  <a:moveTo>
                    <a:pt x="0" y="40"/>
                  </a:moveTo>
                  <a:lnTo>
                    <a:pt x="5" y="33"/>
                  </a:lnTo>
                  <a:lnTo>
                    <a:pt x="10" y="25"/>
                  </a:lnTo>
                  <a:lnTo>
                    <a:pt x="16" y="19"/>
                  </a:lnTo>
                  <a:lnTo>
                    <a:pt x="24" y="15"/>
                  </a:lnTo>
                  <a:lnTo>
                    <a:pt x="30" y="8"/>
                  </a:lnTo>
                  <a:lnTo>
                    <a:pt x="37" y="6"/>
                  </a:lnTo>
                  <a:lnTo>
                    <a:pt x="46" y="3"/>
                  </a:lnTo>
                  <a:lnTo>
                    <a:pt x="55" y="0"/>
                  </a:lnTo>
                  <a:lnTo>
                    <a:pt x="69" y="0"/>
                  </a:lnTo>
                  <a:lnTo>
                    <a:pt x="62" y="7"/>
                  </a:lnTo>
                  <a:lnTo>
                    <a:pt x="55" y="14"/>
                  </a:lnTo>
                  <a:lnTo>
                    <a:pt x="45" y="19"/>
                  </a:lnTo>
                  <a:lnTo>
                    <a:pt x="35" y="25"/>
                  </a:lnTo>
                  <a:lnTo>
                    <a:pt x="26" y="29"/>
                  </a:lnTo>
                  <a:lnTo>
                    <a:pt x="16" y="34"/>
                  </a:lnTo>
                  <a:lnTo>
                    <a:pt x="7" y="37"/>
                  </a:lnTo>
                  <a:lnTo>
                    <a:pt x="0" y="4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8" name="Freeform 108">
              <a:extLst>
                <a:ext uri="{FF2B5EF4-FFF2-40B4-BE49-F238E27FC236}">
                  <a16:creationId xmlns:a16="http://schemas.microsoft.com/office/drawing/2014/main" id="{6BFCD197-F6B5-2E8C-4653-DB5C4C7D6593}"/>
                </a:ext>
              </a:extLst>
            </p:cNvPr>
            <p:cNvSpPr>
              <a:spLocks/>
            </p:cNvSpPr>
            <p:nvPr/>
          </p:nvSpPr>
          <p:spPr bwMode="gray">
            <a:xfrm>
              <a:off x="9911067" y="3803397"/>
              <a:ext cx="54236" cy="112916"/>
            </a:xfrm>
            <a:custGeom>
              <a:avLst/>
              <a:gdLst>
                <a:gd name="T0" fmla="*/ 0 w 29"/>
                <a:gd name="T1" fmla="*/ 43425 h 64"/>
                <a:gd name="T2" fmla="*/ 0 w 29"/>
                <a:gd name="T3" fmla="*/ 81247 h 64"/>
                <a:gd name="T4" fmla="*/ 1588 w 29"/>
                <a:gd name="T5" fmla="*/ 78445 h 64"/>
                <a:gd name="T6" fmla="*/ 3175 w 29"/>
                <a:gd name="T7" fmla="*/ 77045 h 64"/>
                <a:gd name="T8" fmla="*/ 4763 w 29"/>
                <a:gd name="T9" fmla="*/ 77045 h 64"/>
                <a:gd name="T10" fmla="*/ 4763 w 29"/>
                <a:gd name="T11" fmla="*/ 74243 h 64"/>
                <a:gd name="T12" fmla="*/ 4763 w 29"/>
                <a:gd name="T13" fmla="*/ 72842 h 64"/>
                <a:gd name="T14" fmla="*/ 7938 w 29"/>
                <a:gd name="T15" fmla="*/ 74243 h 64"/>
                <a:gd name="T16" fmla="*/ 7938 w 29"/>
                <a:gd name="T17" fmla="*/ 77045 h 64"/>
                <a:gd name="T18" fmla="*/ 9525 w 29"/>
                <a:gd name="T19" fmla="*/ 78445 h 64"/>
                <a:gd name="T20" fmla="*/ 9525 w 29"/>
                <a:gd name="T21" fmla="*/ 82648 h 64"/>
                <a:gd name="T22" fmla="*/ 12700 w 29"/>
                <a:gd name="T23" fmla="*/ 84049 h 64"/>
                <a:gd name="T24" fmla="*/ 14288 w 29"/>
                <a:gd name="T25" fmla="*/ 86850 h 64"/>
                <a:gd name="T26" fmla="*/ 15875 w 29"/>
                <a:gd name="T27" fmla="*/ 88251 h 64"/>
                <a:gd name="T28" fmla="*/ 19050 w 29"/>
                <a:gd name="T29" fmla="*/ 89652 h 64"/>
                <a:gd name="T30" fmla="*/ 19050 w 29"/>
                <a:gd name="T31" fmla="*/ 86850 h 64"/>
                <a:gd name="T32" fmla="*/ 20638 w 29"/>
                <a:gd name="T33" fmla="*/ 81247 h 64"/>
                <a:gd name="T34" fmla="*/ 20638 w 29"/>
                <a:gd name="T35" fmla="*/ 77045 h 64"/>
                <a:gd name="T36" fmla="*/ 20638 w 29"/>
                <a:gd name="T37" fmla="*/ 71441 h 64"/>
                <a:gd name="T38" fmla="*/ 20638 w 29"/>
                <a:gd name="T39" fmla="*/ 63037 h 64"/>
                <a:gd name="T40" fmla="*/ 20638 w 29"/>
                <a:gd name="T41" fmla="*/ 60235 h 64"/>
                <a:gd name="T42" fmla="*/ 20638 w 29"/>
                <a:gd name="T43" fmla="*/ 56032 h 64"/>
                <a:gd name="T44" fmla="*/ 22225 w 29"/>
                <a:gd name="T45" fmla="*/ 53231 h 64"/>
                <a:gd name="T46" fmla="*/ 25400 w 29"/>
                <a:gd name="T47" fmla="*/ 56032 h 64"/>
                <a:gd name="T48" fmla="*/ 30163 w 29"/>
                <a:gd name="T49" fmla="*/ 57433 h 64"/>
                <a:gd name="T50" fmla="*/ 33338 w 29"/>
                <a:gd name="T51" fmla="*/ 60235 h 64"/>
                <a:gd name="T52" fmla="*/ 36513 w 29"/>
                <a:gd name="T53" fmla="*/ 61636 h 64"/>
                <a:gd name="T54" fmla="*/ 41275 w 29"/>
                <a:gd name="T55" fmla="*/ 61636 h 64"/>
                <a:gd name="T56" fmla="*/ 42863 w 29"/>
                <a:gd name="T57" fmla="*/ 63037 h 64"/>
                <a:gd name="T58" fmla="*/ 44450 w 29"/>
                <a:gd name="T59" fmla="*/ 63037 h 64"/>
                <a:gd name="T60" fmla="*/ 46038 w 29"/>
                <a:gd name="T61" fmla="*/ 65838 h 64"/>
                <a:gd name="T62" fmla="*/ 42863 w 29"/>
                <a:gd name="T63" fmla="*/ 57433 h 64"/>
                <a:gd name="T64" fmla="*/ 41275 w 29"/>
                <a:gd name="T65" fmla="*/ 47628 h 64"/>
                <a:gd name="T66" fmla="*/ 38100 w 29"/>
                <a:gd name="T67" fmla="*/ 40624 h 64"/>
                <a:gd name="T68" fmla="*/ 36513 w 29"/>
                <a:gd name="T69" fmla="*/ 33619 h 64"/>
                <a:gd name="T70" fmla="*/ 33338 w 29"/>
                <a:gd name="T71" fmla="*/ 26615 h 64"/>
                <a:gd name="T72" fmla="*/ 31750 w 29"/>
                <a:gd name="T73" fmla="*/ 19611 h 64"/>
                <a:gd name="T74" fmla="*/ 30163 w 29"/>
                <a:gd name="T75" fmla="*/ 14008 h 64"/>
                <a:gd name="T76" fmla="*/ 28575 w 29"/>
                <a:gd name="T77" fmla="*/ 11207 h 64"/>
                <a:gd name="T78" fmla="*/ 28575 w 29"/>
                <a:gd name="T79" fmla="*/ 14008 h 64"/>
                <a:gd name="T80" fmla="*/ 28575 w 29"/>
                <a:gd name="T81" fmla="*/ 15409 h 64"/>
                <a:gd name="T82" fmla="*/ 23813 w 29"/>
                <a:gd name="T83" fmla="*/ 14008 h 64"/>
                <a:gd name="T84" fmla="*/ 20638 w 29"/>
                <a:gd name="T85" fmla="*/ 11207 h 64"/>
                <a:gd name="T86" fmla="*/ 15875 w 29"/>
                <a:gd name="T87" fmla="*/ 9806 h 64"/>
                <a:gd name="T88" fmla="*/ 14288 w 29"/>
                <a:gd name="T89" fmla="*/ 7004 h 64"/>
                <a:gd name="T90" fmla="*/ 12700 w 29"/>
                <a:gd name="T91" fmla="*/ 5603 h 64"/>
                <a:gd name="T92" fmla="*/ 7938 w 29"/>
                <a:gd name="T93" fmla="*/ 4202 h 64"/>
                <a:gd name="T94" fmla="*/ 3175 w 29"/>
                <a:gd name="T95" fmla="*/ 1401 h 64"/>
                <a:gd name="T96" fmla="*/ 0 w 29"/>
                <a:gd name="T97" fmla="*/ 0 h 64"/>
                <a:gd name="T98" fmla="*/ 0 w 29"/>
                <a:gd name="T99" fmla="*/ 1401 h 64"/>
                <a:gd name="T100" fmla="*/ 0 w 29"/>
                <a:gd name="T101" fmla="*/ 4202 h 64"/>
                <a:gd name="T102" fmla="*/ 0 w 29"/>
                <a:gd name="T103" fmla="*/ 5603 h 64"/>
                <a:gd name="T104" fmla="*/ 0 w 29"/>
                <a:gd name="T105" fmla="*/ 7004 h 64"/>
                <a:gd name="T106" fmla="*/ 0 w 29"/>
                <a:gd name="T107" fmla="*/ 9806 h 64"/>
                <a:gd name="T108" fmla="*/ 0 w 29"/>
                <a:gd name="T109" fmla="*/ 11207 h 64"/>
                <a:gd name="T110" fmla="*/ 0 w 29"/>
                <a:gd name="T111" fmla="*/ 14008 h 64"/>
                <a:gd name="T112" fmla="*/ 0 w 29"/>
                <a:gd name="T113" fmla="*/ 19611 h 64"/>
                <a:gd name="T114" fmla="*/ 0 w 29"/>
                <a:gd name="T115" fmla="*/ 25215 h 64"/>
                <a:gd name="T116" fmla="*/ 0 w 29"/>
                <a:gd name="T117" fmla="*/ 30818 h 64"/>
                <a:gd name="T118" fmla="*/ 0 w 29"/>
                <a:gd name="T119" fmla="*/ 36421 h 64"/>
                <a:gd name="T120" fmla="*/ 0 w 29"/>
                <a:gd name="T121" fmla="*/ 40624 h 64"/>
                <a:gd name="T122" fmla="*/ 0 w 29"/>
                <a:gd name="T123" fmla="*/ 42024 h 64"/>
                <a:gd name="T124" fmla="*/ 0 w 29"/>
                <a:gd name="T125" fmla="*/ 43425 h 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9"/>
                <a:gd name="T190" fmla="*/ 0 h 64"/>
                <a:gd name="T191" fmla="*/ 29 w 29"/>
                <a:gd name="T192" fmla="*/ 64 h 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9" h="64">
                  <a:moveTo>
                    <a:pt x="0" y="31"/>
                  </a:moveTo>
                  <a:lnTo>
                    <a:pt x="0" y="58"/>
                  </a:lnTo>
                  <a:lnTo>
                    <a:pt x="1" y="56"/>
                  </a:lnTo>
                  <a:lnTo>
                    <a:pt x="2" y="55"/>
                  </a:lnTo>
                  <a:lnTo>
                    <a:pt x="3" y="55"/>
                  </a:lnTo>
                  <a:lnTo>
                    <a:pt x="3" y="53"/>
                  </a:lnTo>
                  <a:lnTo>
                    <a:pt x="3" y="52"/>
                  </a:lnTo>
                  <a:lnTo>
                    <a:pt x="5" y="53"/>
                  </a:lnTo>
                  <a:lnTo>
                    <a:pt x="5" y="55"/>
                  </a:lnTo>
                  <a:lnTo>
                    <a:pt x="6" y="56"/>
                  </a:lnTo>
                  <a:lnTo>
                    <a:pt x="6" y="59"/>
                  </a:lnTo>
                  <a:lnTo>
                    <a:pt x="8" y="60"/>
                  </a:lnTo>
                  <a:lnTo>
                    <a:pt x="9" y="62"/>
                  </a:lnTo>
                  <a:lnTo>
                    <a:pt x="10" y="63"/>
                  </a:lnTo>
                  <a:lnTo>
                    <a:pt x="12" y="64"/>
                  </a:lnTo>
                  <a:lnTo>
                    <a:pt x="12" y="62"/>
                  </a:lnTo>
                  <a:lnTo>
                    <a:pt x="13" y="58"/>
                  </a:lnTo>
                  <a:lnTo>
                    <a:pt x="13" y="55"/>
                  </a:lnTo>
                  <a:lnTo>
                    <a:pt x="13" y="51"/>
                  </a:lnTo>
                  <a:lnTo>
                    <a:pt x="13" y="45"/>
                  </a:lnTo>
                  <a:lnTo>
                    <a:pt x="13" y="43"/>
                  </a:lnTo>
                  <a:lnTo>
                    <a:pt x="13" y="40"/>
                  </a:lnTo>
                  <a:lnTo>
                    <a:pt x="14" y="38"/>
                  </a:lnTo>
                  <a:lnTo>
                    <a:pt x="16" y="40"/>
                  </a:lnTo>
                  <a:lnTo>
                    <a:pt x="19" y="41"/>
                  </a:lnTo>
                  <a:lnTo>
                    <a:pt x="21" y="43"/>
                  </a:lnTo>
                  <a:lnTo>
                    <a:pt x="23" y="44"/>
                  </a:lnTo>
                  <a:lnTo>
                    <a:pt x="26" y="44"/>
                  </a:lnTo>
                  <a:lnTo>
                    <a:pt x="27" y="45"/>
                  </a:lnTo>
                  <a:lnTo>
                    <a:pt x="28" y="45"/>
                  </a:lnTo>
                  <a:lnTo>
                    <a:pt x="29" y="47"/>
                  </a:lnTo>
                  <a:lnTo>
                    <a:pt x="27" y="41"/>
                  </a:lnTo>
                  <a:lnTo>
                    <a:pt x="26" y="34"/>
                  </a:lnTo>
                  <a:lnTo>
                    <a:pt x="24" y="29"/>
                  </a:lnTo>
                  <a:lnTo>
                    <a:pt x="23" y="24"/>
                  </a:lnTo>
                  <a:lnTo>
                    <a:pt x="21" y="19"/>
                  </a:lnTo>
                  <a:lnTo>
                    <a:pt x="20" y="14"/>
                  </a:lnTo>
                  <a:lnTo>
                    <a:pt x="19" y="10"/>
                  </a:lnTo>
                  <a:lnTo>
                    <a:pt x="18" y="8"/>
                  </a:lnTo>
                  <a:lnTo>
                    <a:pt x="18" y="10"/>
                  </a:lnTo>
                  <a:lnTo>
                    <a:pt x="18" y="11"/>
                  </a:lnTo>
                  <a:lnTo>
                    <a:pt x="15" y="10"/>
                  </a:lnTo>
                  <a:lnTo>
                    <a:pt x="13" y="8"/>
                  </a:lnTo>
                  <a:lnTo>
                    <a:pt x="10" y="7"/>
                  </a:lnTo>
                  <a:lnTo>
                    <a:pt x="9" y="5"/>
                  </a:lnTo>
                  <a:lnTo>
                    <a:pt x="8" y="4"/>
                  </a:lnTo>
                  <a:lnTo>
                    <a:pt x="5" y="3"/>
                  </a:lnTo>
                  <a:lnTo>
                    <a:pt x="2" y="1"/>
                  </a:lnTo>
                  <a:lnTo>
                    <a:pt x="0" y="0"/>
                  </a:lnTo>
                  <a:lnTo>
                    <a:pt x="0" y="1"/>
                  </a:lnTo>
                  <a:lnTo>
                    <a:pt x="0" y="3"/>
                  </a:lnTo>
                  <a:lnTo>
                    <a:pt x="0" y="4"/>
                  </a:lnTo>
                  <a:lnTo>
                    <a:pt x="0" y="5"/>
                  </a:lnTo>
                  <a:lnTo>
                    <a:pt x="0" y="7"/>
                  </a:lnTo>
                  <a:lnTo>
                    <a:pt x="0" y="8"/>
                  </a:lnTo>
                  <a:lnTo>
                    <a:pt x="0" y="10"/>
                  </a:lnTo>
                  <a:lnTo>
                    <a:pt x="0" y="14"/>
                  </a:lnTo>
                  <a:lnTo>
                    <a:pt x="0" y="18"/>
                  </a:lnTo>
                  <a:lnTo>
                    <a:pt x="0" y="22"/>
                  </a:lnTo>
                  <a:lnTo>
                    <a:pt x="0" y="26"/>
                  </a:lnTo>
                  <a:lnTo>
                    <a:pt x="0" y="29"/>
                  </a:lnTo>
                  <a:lnTo>
                    <a:pt x="0" y="30"/>
                  </a:lnTo>
                  <a:lnTo>
                    <a:pt x="0" y="3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9" name="Freeform 109">
              <a:extLst>
                <a:ext uri="{FF2B5EF4-FFF2-40B4-BE49-F238E27FC236}">
                  <a16:creationId xmlns:a16="http://schemas.microsoft.com/office/drawing/2014/main" id="{44183EA5-2DB4-7D55-0F7E-D58B7FB60F7E}"/>
                </a:ext>
              </a:extLst>
            </p:cNvPr>
            <p:cNvSpPr>
              <a:spLocks/>
            </p:cNvSpPr>
            <p:nvPr/>
          </p:nvSpPr>
          <p:spPr bwMode="gray">
            <a:xfrm>
              <a:off x="9927139" y="3983664"/>
              <a:ext cx="98432" cy="47544"/>
            </a:xfrm>
            <a:custGeom>
              <a:avLst/>
              <a:gdLst>
                <a:gd name="T0" fmla="*/ 4763 w 53"/>
                <a:gd name="T1" fmla="*/ 0 h 27"/>
                <a:gd name="T2" fmla="*/ 11113 w 53"/>
                <a:gd name="T3" fmla="*/ 1401 h 27"/>
                <a:gd name="T4" fmla="*/ 17463 w 53"/>
                <a:gd name="T5" fmla="*/ 4202 h 27"/>
                <a:gd name="T6" fmla="*/ 23813 w 53"/>
                <a:gd name="T7" fmla="*/ 4202 h 27"/>
                <a:gd name="T8" fmla="*/ 30163 w 53"/>
                <a:gd name="T9" fmla="*/ 4202 h 27"/>
                <a:gd name="T10" fmla="*/ 36513 w 53"/>
                <a:gd name="T11" fmla="*/ 1401 h 27"/>
                <a:gd name="T12" fmla="*/ 41275 w 53"/>
                <a:gd name="T13" fmla="*/ 1401 h 27"/>
                <a:gd name="T14" fmla="*/ 47625 w 53"/>
                <a:gd name="T15" fmla="*/ 0 h 27"/>
                <a:gd name="T16" fmla="*/ 52388 w 53"/>
                <a:gd name="T17" fmla="*/ 0 h 27"/>
                <a:gd name="T18" fmla="*/ 57150 w 53"/>
                <a:gd name="T19" fmla="*/ 1401 h 27"/>
                <a:gd name="T20" fmla="*/ 61913 w 53"/>
                <a:gd name="T21" fmla="*/ 4202 h 27"/>
                <a:gd name="T22" fmla="*/ 68263 w 53"/>
                <a:gd name="T23" fmla="*/ 11207 h 27"/>
                <a:gd name="T24" fmla="*/ 71438 w 53"/>
                <a:gd name="T25" fmla="*/ 15409 h 27"/>
                <a:gd name="T26" fmla="*/ 74613 w 53"/>
                <a:gd name="T27" fmla="*/ 21012 h 27"/>
                <a:gd name="T28" fmla="*/ 77788 w 53"/>
                <a:gd name="T29" fmla="*/ 26615 h 27"/>
                <a:gd name="T30" fmla="*/ 80963 w 53"/>
                <a:gd name="T31" fmla="*/ 32219 h 27"/>
                <a:gd name="T32" fmla="*/ 84138 w 53"/>
                <a:gd name="T33" fmla="*/ 33620 h 27"/>
                <a:gd name="T34" fmla="*/ 82550 w 53"/>
                <a:gd name="T35" fmla="*/ 33620 h 27"/>
                <a:gd name="T36" fmla="*/ 80963 w 53"/>
                <a:gd name="T37" fmla="*/ 33620 h 27"/>
                <a:gd name="T38" fmla="*/ 79375 w 53"/>
                <a:gd name="T39" fmla="*/ 36421 h 27"/>
                <a:gd name="T40" fmla="*/ 77788 w 53"/>
                <a:gd name="T41" fmla="*/ 36421 h 27"/>
                <a:gd name="T42" fmla="*/ 74613 w 53"/>
                <a:gd name="T43" fmla="*/ 36421 h 27"/>
                <a:gd name="T44" fmla="*/ 73025 w 53"/>
                <a:gd name="T45" fmla="*/ 37822 h 27"/>
                <a:gd name="T46" fmla="*/ 69850 w 53"/>
                <a:gd name="T47" fmla="*/ 37822 h 27"/>
                <a:gd name="T48" fmla="*/ 68263 w 53"/>
                <a:gd name="T49" fmla="*/ 37822 h 27"/>
                <a:gd name="T50" fmla="*/ 61913 w 53"/>
                <a:gd name="T51" fmla="*/ 37822 h 27"/>
                <a:gd name="T52" fmla="*/ 58738 w 53"/>
                <a:gd name="T53" fmla="*/ 36421 h 27"/>
                <a:gd name="T54" fmla="*/ 57150 w 53"/>
                <a:gd name="T55" fmla="*/ 33620 h 27"/>
                <a:gd name="T56" fmla="*/ 52388 w 53"/>
                <a:gd name="T57" fmla="*/ 29417 h 27"/>
                <a:gd name="T58" fmla="*/ 49213 w 53"/>
                <a:gd name="T59" fmla="*/ 26615 h 27"/>
                <a:gd name="T60" fmla="*/ 47625 w 53"/>
                <a:gd name="T61" fmla="*/ 25215 h 27"/>
                <a:gd name="T62" fmla="*/ 42863 w 53"/>
                <a:gd name="T63" fmla="*/ 22413 h 27"/>
                <a:gd name="T64" fmla="*/ 39688 w 53"/>
                <a:gd name="T65" fmla="*/ 22413 h 27"/>
                <a:gd name="T66" fmla="*/ 33338 w 53"/>
                <a:gd name="T67" fmla="*/ 22413 h 27"/>
                <a:gd name="T68" fmla="*/ 28575 w 53"/>
                <a:gd name="T69" fmla="*/ 22413 h 27"/>
                <a:gd name="T70" fmla="*/ 22225 w 53"/>
                <a:gd name="T71" fmla="*/ 22413 h 27"/>
                <a:gd name="T72" fmla="*/ 17463 w 53"/>
                <a:gd name="T73" fmla="*/ 22413 h 27"/>
                <a:gd name="T74" fmla="*/ 14288 w 53"/>
                <a:gd name="T75" fmla="*/ 25215 h 27"/>
                <a:gd name="T76" fmla="*/ 9525 w 53"/>
                <a:gd name="T77" fmla="*/ 25215 h 27"/>
                <a:gd name="T78" fmla="*/ 6350 w 53"/>
                <a:gd name="T79" fmla="*/ 26615 h 27"/>
                <a:gd name="T80" fmla="*/ 4763 w 53"/>
                <a:gd name="T81" fmla="*/ 29417 h 27"/>
                <a:gd name="T82" fmla="*/ 1588 w 53"/>
                <a:gd name="T83" fmla="*/ 26615 h 27"/>
                <a:gd name="T84" fmla="*/ 0 w 53"/>
                <a:gd name="T85" fmla="*/ 22413 h 27"/>
                <a:gd name="T86" fmla="*/ 0 w 53"/>
                <a:gd name="T87" fmla="*/ 21012 h 27"/>
                <a:gd name="T88" fmla="*/ 0 w 53"/>
                <a:gd name="T89" fmla="*/ 16810 h 27"/>
                <a:gd name="T90" fmla="*/ 1588 w 53"/>
                <a:gd name="T91" fmla="*/ 12607 h 27"/>
                <a:gd name="T92" fmla="*/ 1588 w 53"/>
                <a:gd name="T93" fmla="*/ 7004 h 27"/>
                <a:gd name="T94" fmla="*/ 4763 w 53"/>
                <a:gd name="T95" fmla="*/ 4202 h 27"/>
                <a:gd name="T96" fmla="*/ 4763 w 53"/>
                <a:gd name="T97" fmla="*/ 0 h 2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3"/>
                <a:gd name="T148" fmla="*/ 0 h 27"/>
                <a:gd name="T149" fmla="*/ 53 w 53"/>
                <a:gd name="T150" fmla="*/ 27 h 2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3" h="27">
                  <a:moveTo>
                    <a:pt x="3" y="0"/>
                  </a:moveTo>
                  <a:lnTo>
                    <a:pt x="7" y="1"/>
                  </a:lnTo>
                  <a:lnTo>
                    <a:pt x="11" y="3"/>
                  </a:lnTo>
                  <a:lnTo>
                    <a:pt x="15" y="3"/>
                  </a:lnTo>
                  <a:lnTo>
                    <a:pt x="19" y="3"/>
                  </a:lnTo>
                  <a:lnTo>
                    <a:pt x="23" y="1"/>
                  </a:lnTo>
                  <a:lnTo>
                    <a:pt x="26" y="1"/>
                  </a:lnTo>
                  <a:lnTo>
                    <a:pt x="30" y="0"/>
                  </a:lnTo>
                  <a:lnTo>
                    <a:pt x="33" y="0"/>
                  </a:lnTo>
                  <a:lnTo>
                    <a:pt x="36" y="1"/>
                  </a:lnTo>
                  <a:lnTo>
                    <a:pt x="39" y="3"/>
                  </a:lnTo>
                  <a:lnTo>
                    <a:pt x="43" y="8"/>
                  </a:lnTo>
                  <a:lnTo>
                    <a:pt x="45" y="11"/>
                  </a:lnTo>
                  <a:lnTo>
                    <a:pt x="47" y="15"/>
                  </a:lnTo>
                  <a:lnTo>
                    <a:pt x="49" y="19"/>
                  </a:lnTo>
                  <a:lnTo>
                    <a:pt x="51" y="23"/>
                  </a:lnTo>
                  <a:lnTo>
                    <a:pt x="53" y="24"/>
                  </a:lnTo>
                  <a:lnTo>
                    <a:pt x="52" y="24"/>
                  </a:lnTo>
                  <a:lnTo>
                    <a:pt x="51" y="24"/>
                  </a:lnTo>
                  <a:lnTo>
                    <a:pt x="50" y="26"/>
                  </a:lnTo>
                  <a:lnTo>
                    <a:pt x="49" y="26"/>
                  </a:lnTo>
                  <a:lnTo>
                    <a:pt x="47" y="26"/>
                  </a:lnTo>
                  <a:lnTo>
                    <a:pt x="46" y="27"/>
                  </a:lnTo>
                  <a:lnTo>
                    <a:pt x="44" y="27"/>
                  </a:lnTo>
                  <a:lnTo>
                    <a:pt x="43" y="27"/>
                  </a:lnTo>
                  <a:lnTo>
                    <a:pt x="39" y="27"/>
                  </a:lnTo>
                  <a:lnTo>
                    <a:pt x="37" y="26"/>
                  </a:lnTo>
                  <a:lnTo>
                    <a:pt x="36" y="24"/>
                  </a:lnTo>
                  <a:lnTo>
                    <a:pt x="33" y="21"/>
                  </a:lnTo>
                  <a:lnTo>
                    <a:pt x="31" y="19"/>
                  </a:lnTo>
                  <a:lnTo>
                    <a:pt x="30" y="18"/>
                  </a:lnTo>
                  <a:lnTo>
                    <a:pt x="27" y="16"/>
                  </a:lnTo>
                  <a:lnTo>
                    <a:pt x="25" y="16"/>
                  </a:lnTo>
                  <a:lnTo>
                    <a:pt x="21" y="16"/>
                  </a:lnTo>
                  <a:lnTo>
                    <a:pt x="18" y="16"/>
                  </a:lnTo>
                  <a:lnTo>
                    <a:pt x="14" y="16"/>
                  </a:lnTo>
                  <a:lnTo>
                    <a:pt x="11" y="16"/>
                  </a:lnTo>
                  <a:lnTo>
                    <a:pt x="9" y="18"/>
                  </a:lnTo>
                  <a:lnTo>
                    <a:pt x="6" y="18"/>
                  </a:lnTo>
                  <a:lnTo>
                    <a:pt x="4" y="19"/>
                  </a:lnTo>
                  <a:lnTo>
                    <a:pt x="3" y="21"/>
                  </a:lnTo>
                  <a:lnTo>
                    <a:pt x="1" y="19"/>
                  </a:lnTo>
                  <a:lnTo>
                    <a:pt x="0" y="16"/>
                  </a:lnTo>
                  <a:lnTo>
                    <a:pt x="0" y="15"/>
                  </a:lnTo>
                  <a:lnTo>
                    <a:pt x="0" y="12"/>
                  </a:lnTo>
                  <a:lnTo>
                    <a:pt x="1" y="9"/>
                  </a:lnTo>
                  <a:lnTo>
                    <a:pt x="1" y="5"/>
                  </a:lnTo>
                  <a:lnTo>
                    <a:pt x="3" y="3"/>
                  </a:lnTo>
                  <a:lnTo>
                    <a:pt x="3"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0" name="Freeform 110">
              <a:extLst>
                <a:ext uri="{FF2B5EF4-FFF2-40B4-BE49-F238E27FC236}">
                  <a16:creationId xmlns:a16="http://schemas.microsoft.com/office/drawing/2014/main" id="{BF76468C-7DFF-2D29-3539-159E72D160D8}"/>
                </a:ext>
              </a:extLst>
            </p:cNvPr>
            <p:cNvSpPr>
              <a:spLocks/>
            </p:cNvSpPr>
            <p:nvPr/>
          </p:nvSpPr>
          <p:spPr bwMode="gray">
            <a:xfrm>
              <a:off x="10029587" y="3892540"/>
              <a:ext cx="110483" cy="83200"/>
            </a:xfrm>
            <a:custGeom>
              <a:avLst/>
              <a:gdLst>
                <a:gd name="T0" fmla="*/ 9525 w 59"/>
                <a:gd name="T1" fmla="*/ 18211 h 48"/>
                <a:gd name="T2" fmla="*/ 12700 w 59"/>
                <a:gd name="T3" fmla="*/ 18211 h 48"/>
                <a:gd name="T4" fmla="*/ 17463 w 59"/>
                <a:gd name="T5" fmla="*/ 15409 h 48"/>
                <a:gd name="T6" fmla="*/ 22225 w 59"/>
                <a:gd name="T7" fmla="*/ 11207 h 48"/>
                <a:gd name="T8" fmla="*/ 28575 w 59"/>
                <a:gd name="T9" fmla="*/ 9806 h 48"/>
                <a:gd name="T10" fmla="*/ 33338 w 59"/>
                <a:gd name="T11" fmla="*/ 5603 h 48"/>
                <a:gd name="T12" fmla="*/ 38100 w 59"/>
                <a:gd name="T13" fmla="*/ 4202 h 48"/>
                <a:gd name="T14" fmla="*/ 42863 w 59"/>
                <a:gd name="T15" fmla="*/ 1401 h 48"/>
                <a:gd name="T16" fmla="*/ 49213 w 59"/>
                <a:gd name="T17" fmla="*/ 0 h 48"/>
                <a:gd name="T18" fmla="*/ 53975 w 59"/>
                <a:gd name="T19" fmla="*/ 1401 h 48"/>
                <a:gd name="T20" fmla="*/ 58738 w 59"/>
                <a:gd name="T21" fmla="*/ 1401 h 48"/>
                <a:gd name="T22" fmla="*/ 63500 w 59"/>
                <a:gd name="T23" fmla="*/ 5603 h 48"/>
                <a:gd name="T24" fmla="*/ 68263 w 59"/>
                <a:gd name="T25" fmla="*/ 8405 h 48"/>
                <a:gd name="T26" fmla="*/ 73025 w 59"/>
                <a:gd name="T27" fmla="*/ 9806 h 48"/>
                <a:gd name="T28" fmla="*/ 77788 w 59"/>
                <a:gd name="T29" fmla="*/ 11207 h 48"/>
                <a:gd name="T30" fmla="*/ 80963 w 59"/>
                <a:gd name="T31" fmla="*/ 14008 h 48"/>
                <a:gd name="T32" fmla="*/ 88900 w 59"/>
                <a:gd name="T33" fmla="*/ 14008 h 48"/>
                <a:gd name="T34" fmla="*/ 87313 w 59"/>
                <a:gd name="T35" fmla="*/ 18211 h 48"/>
                <a:gd name="T36" fmla="*/ 87313 w 59"/>
                <a:gd name="T37" fmla="*/ 22413 h 48"/>
                <a:gd name="T38" fmla="*/ 87313 w 59"/>
                <a:gd name="T39" fmla="*/ 26615 h 48"/>
                <a:gd name="T40" fmla="*/ 87313 w 59"/>
                <a:gd name="T41" fmla="*/ 30818 h 48"/>
                <a:gd name="T42" fmla="*/ 87313 w 59"/>
                <a:gd name="T43" fmla="*/ 32219 h 48"/>
                <a:gd name="T44" fmla="*/ 88900 w 59"/>
                <a:gd name="T45" fmla="*/ 36421 h 48"/>
                <a:gd name="T46" fmla="*/ 88900 w 59"/>
                <a:gd name="T47" fmla="*/ 40624 h 48"/>
                <a:gd name="T48" fmla="*/ 90488 w 59"/>
                <a:gd name="T49" fmla="*/ 44826 h 48"/>
                <a:gd name="T50" fmla="*/ 90488 w 59"/>
                <a:gd name="T51" fmla="*/ 46227 h 48"/>
                <a:gd name="T52" fmla="*/ 90488 w 59"/>
                <a:gd name="T53" fmla="*/ 47628 h 48"/>
                <a:gd name="T54" fmla="*/ 92075 w 59"/>
                <a:gd name="T55" fmla="*/ 51830 h 48"/>
                <a:gd name="T56" fmla="*/ 92075 w 59"/>
                <a:gd name="T57" fmla="*/ 53231 h 48"/>
                <a:gd name="T58" fmla="*/ 92075 w 59"/>
                <a:gd name="T59" fmla="*/ 56033 h 48"/>
                <a:gd name="T60" fmla="*/ 93663 w 59"/>
                <a:gd name="T61" fmla="*/ 57433 h 48"/>
                <a:gd name="T62" fmla="*/ 93663 w 59"/>
                <a:gd name="T63" fmla="*/ 58834 h 48"/>
                <a:gd name="T64" fmla="*/ 88900 w 59"/>
                <a:gd name="T65" fmla="*/ 63037 h 48"/>
                <a:gd name="T66" fmla="*/ 84138 w 59"/>
                <a:gd name="T67" fmla="*/ 65838 h 48"/>
                <a:gd name="T68" fmla="*/ 79375 w 59"/>
                <a:gd name="T69" fmla="*/ 67239 h 48"/>
                <a:gd name="T70" fmla="*/ 71438 w 59"/>
                <a:gd name="T71" fmla="*/ 67239 h 48"/>
                <a:gd name="T72" fmla="*/ 63500 w 59"/>
                <a:gd name="T73" fmla="*/ 65838 h 48"/>
                <a:gd name="T74" fmla="*/ 57150 w 59"/>
                <a:gd name="T75" fmla="*/ 63037 h 48"/>
                <a:gd name="T76" fmla="*/ 47625 w 59"/>
                <a:gd name="T77" fmla="*/ 63037 h 48"/>
                <a:gd name="T78" fmla="*/ 38100 w 59"/>
                <a:gd name="T79" fmla="*/ 63037 h 48"/>
                <a:gd name="T80" fmla="*/ 36513 w 59"/>
                <a:gd name="T81" fmla="*/ 63037 h 48"/>
                <a:gd name="T82" fmla="*/ 33338 w 59"/>
                <a:gd name="T83" fmla="*/ 61636 h 48"/>
                <a:gd name="T84" fmla="*/ 31750 w 59"/>
                <a:gd name="T85" fmla="*/ 58834 h 48"/>
                <a:gd name="T86" fmla="*/ 28575 w 59"/>
                <a:gd name="T87" fmla="*/ 57433 h 48"/>
                <a:gd name="T88" fmla="*/ 28575 w 59"/>
                <a:gd name="T89" fmla="*/ 53231 h 48"/>
                <a:gd name="T90" fmla="*/ 26988 w 59"/>
                <a:gd name="T91" fmla="*/ 51830 h 48"/>
                <a:gd name="T92" fmla="*/ 22225 w 59"/>
                <a:gd name="T93" fmla="*/ 46227 h 48"/>
                <a:gd name="T94" fmla="*/ 22225 w 59"/>
                <a:gd name="T95" fmla="*/ 44826 h 48"/>
                <a:gd name="T96" fmla="*/ 20638 w 59"/>
                <a:gd name="T97" fmla="*/ 44826 h 48"/>
                <a:gd name="T98" fmla="*/ 17463 w 59"/>
                <a:gd name="T99" fmla="*/ 42024 h 48"/>
                <a:gd name="T100" fmla="*/ 12700 w 59"/>
                <a:gd name="T101" fmla="*/ 40624 h 48"/>
                <a:gd name="T102" fmla="*/ 9525 w 59"/>
                <a:gd name="T103" fmla="*/ 37822 h 48"/>
                <a:gd name="T104" fmla="*/ 6350 w 59"/>
                <a:gd name="T105" fmla="*/ 36421 h 48"/>
                <a:gd name="T106" fmla="*/ 1588 w 59"/>
                <a:gd name="T107" fmla="*/ 32219 h 48"/>
                <a:gd name="T108" fmla="*/ 0 w 59"/>
                <a:gd name="T109" fmla="*/ 30818 h 48"/>
                <a:gd name="T110" fmla="*/ 0 w 59"/>
                <a:gd name="T111" fmla="*/ 26615 h 48"/>
                <a:gd name="T112" fmla="*/ 0 w 59"/>
                <a:gd name="T113" fmla="*/ 25215 h 48"/>
                <a:gd name="T114" fmla="*/ 0 w 59"/>
                <a:gd name="T115" fmla="*/ 22413 h 48"/>
                <a:gd name="T116" fmla="*/ 1588 w 59"/>
                <a:gd name="T117" fmla="*/ 22413 h 48"/>
                <a:gd name="T118" fmla="*/ 4763 w 59"/>
                <a:gd name="T119" fmla="*/ 21012 h 48"/>
                <a:gd name="T120" fmla="*/ 6350 w 59"/>
                <a:gd name="T121" fmla="*/ 21012 h 48"/>
                <a:gd name="T122" fmla="*/ 7938 w 59"/>
                <a:gd name="T123" fmla="*/ 18211 h 48"/>
                <a:gd name="T124" fmla="*/ 9525 w 59"/>
                <a:gd name="T125" fmla="*/ 18211 h 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9"/>
                <a:gd name="T190" fmla="*/ 0 h 48"/>
                <a:gd name="T191" fmla="*/ 59 w 59"/>
                <a:gd name="T192" fmla="*/ 48 h 4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9" h="48">
                  <a:moveTo>
                    <a:pt x="6" y="13"/>
                  </a:moveTo>
                  <a:lnTo>
                    <a:pt x="8" y="13"/>
                  </a:lnTo>
                  <a:lnTo>
                    <a:pt x="11" y="11"/>
                  </a:lnTo>
                  <a:lnTo>
                    <a:pt x="14" y="8"/>
                  </a:lnTo>
                  <a:lnTo>
                    <a:pt x="18" y="7"/>
                  </a:lnTo>
                  <a:lnTo>
                    <a:pt x="21" y="4"/>
                  </a:lnTo>
                  <a:lnTo>
                    <a:pt x="24" y="3"/>
                  </a:lnTo>
                  <a:lnTo>
                    <a:pt x="27" y="1"/>
                  </a:lnTo>
                  <a:lnTo>
                    <a:pt x="31" y="0"/>
                  </a:lnTo>
                  <a:lnTo>
                    <a:pt x="34" y="1"/>
                  </a:lnTo>
                  <a:lnTo>
                    <a:pt x="37" y="1"/>
                  </a:lnTo>
                  <a:lnTo>
                    <a:pt x="40" y="4"/>
                  </a:lnTo>
                  <a:lnTo>
                    <a:pt x="43" y="6"/>
                  </a:lnTo>
                  <a:lnTo>
                    <a:pt x="46" y="7"/>
                  </a:lnTo>
                  <a:lnTo>
                    <a:pt x="49" y="8"/>
                  </a:lnTo>
                  <a:lnTo>
                    <a:pt x="51" y="10"/>
                  </a:lnTo>
                  <a:lnTo>
                    <a:pt x="56" y="10"/>
                  </a:lnTo>
                  <a:lnTo>
                    <a:pt x="55" y="13"/>
                  </a:lnTo>
                  <a:lnTo>
                    <a:pt x="55" y="16"/>
                  </a:lnTo>
                  <a:lnTo>
                    <a:pt x="55" y="19"/>
                  </a:lnTo>
                  <a:lnTo>
                    <a:pt x="55" y="22"/>
                  </a:lnTo>
                  <a:lnTo>
                    <a:pt x="55" y="23"/>
                  </a:lnTo>
                  <a:lnTo>
                    <a:pt x="56" y="26"/>
                  </a:lnTo>
                  <a:lnTo>
                    <a:pt x="56" y="29"/>
                  </a:lnTo>
                  <a:lnTo>
                    <a:pt x="57" y="32"/>
                  </a:lnTo>
                  <a:lnTo>
                    <a:pt x="57" y="33"/>
                  </a:lnTo>
                  <a:lnTo>
                    <a:pt x="57" y="34"/>
                  </a:lnTo>
                  <a:lnTo>
                    <a:pt x="58" y="37"/>
                  </a:lnTo>
                  <a:lnTo>
                    <a:pt x="58" y="38"/>
                  </a:lnTo>
                  <a:lnTo>
                    <a:pt x="58" y="40"/>
                  </a:lnTo>
                  <a:lnTo>
                    <a:pt x="59" y="41"/>
                  </a:lnTo>
                  <a:lnTo>
                    <a:pt x="59" y="42"/>
                  </a:lnTo>
                  <a:lnTo>
                    <a:pt x="56" y="45"/>
                  </a:lnTo>
                  <a:lnTo>
                    <a:pt x="53" y="47"/>
                  </a:lnTo>
                  <a:lnTo>
                    <a:pt x="50" y="48"/>
                  </a:lnTo>
                  <a:lnTo>
                    <a:pt x="45" y="48"/>
                  </a:lnTo>
                  <a:lnTo>
                    <a:pt x="40" y="47"/>
                  </a:lnTo>
                  <a:lnTo>
                    <a:pt x="36" y="45"/>
                  </a:lnTo>
                  <a:lnTo>
                    <a:pt x="30" y="45"/>
                  </a:lnTo>
                  <a:lnTo>
                    <a:pt x="24" y="45"/>
                  </a:lnTo>
                  <a:lnTo>
                    <a:pt x="23" y="45"/>
                  </a:lnTo>
                  <a:lnTo>
                    <a:pt x="21" y="44"/>
                  </a:lnTo>
                  <a:lnTo>
                    <a:pt x="20" y="42"/>
                  </a:lnTo>
                  <a:lnTo>
                    <a:pt x="18" y="41"/>
                  </a:lnTo>
                  <a:lnTo>
                    <a:pt x="18" y="38"/>
                  </a:lnTo>
                  <a:lnTo>
                    <a:pt x="17" y="37"/>
                  </a:lnTo>
                  <a:lnTo>
                    <a:pt x="14" y="33"/>
                  </a:lnTo>
                  <a:lnTo>
                    <a:pt x="14" y="32"/>
                  </a:lnTo>
                  <a:lnTo>
                    <a:pt x="13" y="32"/>
                  </a:lnTo>
                  <a:lnTo>
                    <a:pt x="11" y="30"/>
                  </a:lnTo>
                  <a:lnTo>
                    <a:pt x="8" y="29"/>
                  </a:lnTo>
                  <a:lnTo>
                    <a:pt x="6" y="27"/>
                  </a:lnTo>
                  <a:lnTo>
                    <a:pt x="4" y="26"/>
                  </a:lnTo>
                  <a:lnTo>
                    <a:pt x="1" y="23"/>
                  </a:lnTo>
                  <a:lnTo>
                    <a:pt x="0" y="22"/>
                  </a:lnTo>
                  <a:lnTo>
                    <a:pt x="0" y="19"/>
                  </a:lnTo>
                  <a:lnTo>
                    <a:pt x="0" y="18"/>
                  </a:lnTo>
                  <a:lnTo>
                    <a:pt x="0" y="16"/>
                  </a:lnTo>
                  <a:lnTo>
                    <a:pt x="1" y="16"/>
                  </a:lnTo>
                  <a:lnTo>
                    <a:pt x="3" y="15"/>
                  </a:lnTo>
                  <a:lnTo>
                    <a:pt x="4" y="15"/>
                  </a:lnTo>
                  <a:lnTo>
                    <a:pt x="5" y="13"/>
                  </a:lnTo>
                  <a:lnTo>
                    <a:pt x="6"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1" name="Freeform 111">
              <a:extLst>
                <a:ext uri="{FF2B5EF4-FFF2-40B4-BE49-F238E27FC236}">
                  <a16:creationId xmlns:a16="http://schemas.microsoft.com/office/drawing/2014/main" id="{796B5AE3-B572-BA23-8919-F914EEFAF035}"/>
                </a:ext>
              </a:extLst>
            </p:cNvPr>
            <p:cNvSpPr>
              <a:spLocks/>
            </p:cNvSpPr>
            <p:nvPr/>
          </p:nvSpPr>
          <p:spPr bwMode="gray">
            <a:xfrm>
              <a:off x="9621803" y="3813302"/>
              <a:ext cx="216951" cy="297144"/>
            </a:xfrm>
            <a:custGeom>
              <a:avLst/>
              <a:gdLst>
                <a:gd name="T0" fmla="*/ 14288 w 117"/>
                <a:gd name="T1" fmla="*/ 231135 h 170"/>
                <a:gd name="T2" fmla="*/ 19050 w 117"/>
                <a:gd name="T3" fmla="*/ 219928 h 170"/>
                <a:gd name="T4" fmla="*/ 17463 w 117"/>
                <a:gd name="T5" fmla="*/ 172301 h 170"/>
                <a:gd name="T6" fmla="*/ 6350 w 117"/>
                <a:gd name="T7" fmla="*/ 163896 h 170"/>
                <a:gd name="T8" fmla="*/ 6350 w 117"/>
                <a:gd name="T9" fmla="*/ 148487 h 170"/>
                <a:gd name="T10" fmla="*/ 14288 w 117"/>
                <a:gd name="T11" fmla="*/ 119070 h 170"/>
                <a:gd name="T12" fmla="*/ 22225 w 117"/>
                <a:gd name="T13" fmla="*/ 88252 h 170"/>
                <a:gd name="T14" fmla="*/ 30163 w 117"/>
                <a:gd name="T15" fmla="*/ 70041 h 170"/>
                <a:gd name="T16" fmla="*/ 36513 w 117"/>
                <a:gd name="T17" fmla="*/ 39223 h 170"/>
                <a:gd name="T18" fmla="*/ 60325 w 117"/>
                <a:gd name="T19" fmla="*/ 16810 h 170"/>
                <a:gd name="T20" fmla="*/ 100013 w 117"/>
                <a:gd name="T21" fmla="*/ 19611 h 170"/>
                <a:gd name="T22" fmla="*/ 119063 w 117"/>
                <a:gd name="T23" fmla="*/ 23814 h 170"/>
                <a:gd name="T24" fmla="*/ 144463 w 117"/>
                <a:gd name="T25" fmla="*/ 23814 h 170"/>
                <a:gd name="T26" fmla="*/ 169863 w 117"/>
                <a:gd name="T27" fmla="*/ 9806 h 170"/>
                <a:gd name="T28" fmla="*/ 182563 w 117"/>
                <a:gd name="T29" fmla="*/ 2802 h 170"/>
                <a:gd name="T30" fmla="*/ 185738 w 117"/>
                <a:gd name="T31" fmla="*/ 9806 h 170"/>
                <a:gd name="T32" fmla="*/ 169863 w 117"/>
                <a:gd name="T33" fmla="*/ 35020 h 170"/>
                <a:gd name="T34" fmla="*/ 141288 w 117"/>
                <a:gd name="T35" fmla="*/ 53231 h 170"/>
                <a:gd name="T36" fmla="*/ 120650 w 117"/>
                <a:gd name="T37" fmla="*/ 42025 h 170"/>
                <a:gd name="T38" fmla="*/ 100013 w 117"/>
                <a:gd name="T39" fmla="*/ 32219 h 170"/>
                <a:gd name="T40" fmla="*/ 92075 w 117"/>
                <a:gd name="T41" fmla="*/ 32219 h 170"/>
                <a:gd name="T42" fmla="*/ 74613 w 117"/>
                <a:gd name="T43" fmla="*/ 32219 h 170"/>
                <a:gd name="T44" fmla="*/ 52388 w 117"/>
                <a:gd name="T45" fmla="*/ 47628 h 170"/>
                <a:gd name="T46" fmla="*/ 38100 w 117"/>
                <a:gd name="T47" fmla="*/ 68640 h 170"/>
                <a:gd name="T48" fmla="*/ 53975 w 117"/>
                <a:gd name="T49" fmla="*/ 88252 h 170"/>
                <a:gd name="T50" fmla="*/ 63500 w 117"/>
                <a:gd name="T51" fmla="*/ 99458 h 170"/>
                <a:gd name="T52" fmla="*/ 71438 w 117"/>
                <a:gd name="T53" fmla="*/ 93855 h 170"/>
                <a:gd name="T54" fmla="*/ 80963 w 117"/>
                <a:gd name="T55" fmla="*/ 84049 h 170"/>
                <a:gd name="T56" fmla="*/ 101600 w 117"/>
                <a:gd name="T57" fmla="*/ 79847 h 170"/>
                <a:gd name="T58" fmla="*/ 122238 w 117"/>
                <a:gd name="T59" fmla="*/ 78446 h 170"/>
                <a:gd name="T60" fmla="*/ 130175 w 117"/>
                <a:gd name="T61" fmla="*/ 88252 h 170"/>
                <a:gd name="T62" fmla="*/ 133350 w 117"/>
                <a:gd name="T63" fmla="*/ 103661 h 170"/>
                <a:gd name="T64" fmla="*/ 122238 w 117"/>
                <a:gd name="T65" fmla="*/ 100859 h 170"/>
                <a:gd name="T66" fmla="*/ 109538 w 117"/>
                <a:gd name="T67" fmla="*/ 98057 h 170"/>
                <a:gd name="T68" fmla="*/ 93663 w 117"/>
                <a:gd name="T69" fmla="*/ 99458 h 170"/>
                <a:gd name="T70" fmla="*/ 90488 w 117"/>
                <a:gd name="T71" fmla="*/ 110665 h 170"/>
                <a:gd name="T72" fmla="*/ 95250 w 117"/>
                <a:gd name="T73" fmla="*/ 133078 h 170"/>
                <a:gd name="T74" fmla="*/ 109538 w 117"/>
                <a:gd name="T75" fmla="*/ 154090 h 170"/>
                <a:gd name="T76" fmla="*/ 107950 w 117"/>
                <a:gd name="T77" fmla="*/ 169499 h 170"/>
                <a:gd name="T78" fmla="*/ 100013 w 117"/>
                <a:gd name="T79" fmla="*/ 184908 h 170"/>
                <a:gd name="T80" fmla="*/ 103188 w 117"/>
                <a:gd name="T81" fmla="*/ 194714 h 170"/>
                <a:gd name="T82" fmla="*/ 119063 w 117"/>
                <a:gd name="T83" fmla="*/ 198916 h 170"/>
                <a:gd name="T84" fmla="*/ 122238 w 117"/>
                <a:gd name="T85" fmla="*/ 214325 h 170"/>
                <a:gd name="T86" fmla="*/ 122238 w 117"/>
                <a:gd name="T87" fmla="*/ 228333 h 170"/>
                <a:gd name="T88" fmla="*/ 114300 w 117"/>
                <a:gd name="T89" fmla="*/ 231135 h 170"/>
                <a:gd name="T90" fmla="*/ 104775 w 117"/>
                <a:gd name="T91" fmla="*/ 224131 h 170"/>
                <a:gd name="T92" fmla="*/ 90488 w 117"/>
                <a:gd name="T93" fmla="*/ 218528 h 170"/>
                <a:gd name="T94" fmla="*/ 69850 w 117"/>
                <a:gd name="T95" fmla="*/ 179305 h 170"/>
                <a:gd name="T96" fmla="*/ 60325 w 117"/>
                <a:gd name="T97" fmla="*/ 142883 h 170"/>
                <a:gd name="T98" fmla="*/ 49213 w 117"/>
                <a:gd name="T99" fmla="*/ 138681 h 170"/>
                <a:gd name="T100" fmla="*/ 39688 w 117"/>
                <a:gd name="T101" fmla="*/ 159693 h 170"/>
                <a:gd name="T102" fmla="*/ 39688 w 117"/>
                <a:gd name="T103" fmla="*/ 221329 h 170"/>
                <a:gd name="T104" fmla="*/ 28575 w 117"/>
                <a:gd name="T105" fmla="*/ 233937 h 17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7"/>
                <a:gd name="T160" fmla="*/ 0 h 170"/>
                <a:gd name="T161" fmla="*/ 117 w 117"/>
                <a:gd name="T162" fmla="*/ 170 h 17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7" h="170">
                  <a:moveTo>
                    <a:pt x="19" y="170"/>
                  </a:moveTo>
                  <a:lnTo>
                    <a:pt x="8" y="170"/>
                  </a:lnTo>
                  <a:lnTo>
                    <a:pt x="8" y="168"/>
                  </a:lnTo>
                  <a:lnTo>
                    <a:pt x="9" y="165"/>
                  </a:lnTo>
                  <a:lnTo>
                    <a:pt x="9" y="164"/>
                  </a:lnTo>
                  <a:lnTo>
                    <a:pt x="11" y="161"/>
                  </a:lnTo>
                  <a:lnTo>
                    <a:pt x="11" y="160"/>
                  </a:lnTo>
                  <a:lnTo>
                    <a:pt x="12" y="157"/>
                  </a:lnTo>
                  <a:lnTo>
                    <a:pt x="12" y="156"/>
                  </a:lnTo>
                  <a:lnTo>
                    <a:pt x="13" y="154"/>
                  </a:lnTo>
                  <a:lnTo>
                    <a:pt x="13" y="124"/>
                  </a:lnTo>
                  <a:lnTo>
                    <a:pt x="11" y="123"/>
                  </a:lnTo>
                  <a:lnTo>
                    <a:pt x="9" y="121"/>
                  </a:lnTo>
                  <a:lnTo>
                    <a:pt x="7" y="120"/>
                  </a:lnTo>
                  <a:lnTo>
                    <a:pt x="6" y="118"/>
                  </a:lnTo>
                  <a:lnTo>
                    <a:pt x="4" y="117"/>
                  </a:lnTo>
                  <a:lnTo>
                    <a:pt x="2" y="116"/>
                  </a:lnTo>
                  <a:lnTo>
                    <a:pt x="1" y="113"/>
                  </a:lnTo>
                  <a:lnTo>
                    <a:pt x="0" y="111"/>
                  </a:lnTo>
                  <a:lnTo>
                    <a:pt x="4" y="106"/>
                  </a:lnTo>
                  <a:lnTo>
                    <a:pt x="6" y="102"/>
                  </a:lnTo>
                  <a:lnTo>
                    <a:pt x="8" y="96"/>
                  </a:lnTo>
                  <a:lnTo>
                    <a:pt x="9" y="91"/>
                  </a:lnTo>
                  <a:lnTo>
                    <a:pt x="9" y="85"/>
                  </a:lnTo>
                  <a:lnTo>
                    <a:pt x="11" y="78"/>
                  </a:lnTo>
                  <a:lnTo>
                    <a:pt x="11" y="71"/>
                  </a:lnTo>
                  <a:lnTo>
                    <a:pt x="11" y="64"/>
                  </a:lnTo>
                  <a:lnTo>
                    <a:pt x="14" y="63"/>
                  </a:lnTo>
                  <a:lnTo>
                    <a:pt x="17" y="61"/>
                  </a:lnTo>
                  <a:lnTo>
                    <a:pt x="18" y="58"/>
                  </a:lnTo>
                  <a:lnTo>
                    <a:pt x="19" y="54"/>
                  </a:lnTo>
                  <a:lnTo>
                    <a:pt x="19" y="50"/>
                  </a:lnTo>
                  <a:lnTo>
                    <a:pt x="19" y="46"/>
                  </a:lnTo>
                  <a:lnTo>
                    <a:pt x="20" y="39"/>
                  </a:lnTo>
                  <a:lnTo>
                    <a:pt x="21" y="35"/>
                  </a:lnTo>
                  <a:lnTo>
                    <a:pt x="23" y="28"/>
                  </a:lnTo>
                  <a:lnTo>
                    <a:pt x="25" y="23"/>
                  </a:lnTo>
                  <a:lnTo>
                    <a:pt x="30" y="17"/>
                  </a:lnTo>
                  <a:lnTo>
                    <a:pt x="33" y="14"/>
                  </a:lnTo>
                  <a:lnTo>
                    <a:pt x="38" y="12"/>
                  </a:lnTo>
                  <a:lnTo>
                    <a:pt x="44" y="10"/>
                  </a:lnTo>
                  <a:lnTo>
                    <a:pt x="50" y="10"/>
                  </a:lnTo>
                  <a:lnTo>
                    <a:pt x="58" y="13"/>
                  </a:lnTo>
                  <a:lnTo>
                    <a:pt x="63" y="14"/>
                  </a:lnTo>
                  <a:lnTo>
                    <a:pt x="66" y="14"/>
                  </a:lnTo>
                  <a:lnTo>
                    <a:pt x="69" y="16"/>
                  </a:lnTo>
                  <a:lnTo>
                    <a:pt x="72" y="16"/>
                  </a:lnTo>
                  <a:lnTo>
                    <a:pt x="75" y="17"/>
                  </a:lnTo>
                  <a:lnTo>
                    <a:pt x="77" y="17"/>
                  </a:lnTo>
                  <a:lnTo>
                    <a:pt x="81" y="17"/>
                  </a:lnTo>
                  <a:lnTo>
                    <a:pt x="84" y="18"/>
                  </a:lnTo>
                  <a:lnTo>
                    <a:pt x="91" y="17"/>
                  </a:lnTo>
                  <a:lnTo>
                    <a:pt x="97" y="16"/>
                  </a:lnTo>
                  <a:lnTo>
                    <a:pt x="101" y="13"/>
                  </a:lnTo>
                  <a:lnTo>
                    <a:pt x="104" y="10"/>
                  </a:lnTo>
                  <a:lnTo>
                    <a:pt x="107" y="7"/>
                  </a:lnTo>
                  <a:lnTo>
                    <a:pt x="109" y="5"/>
                  </a:lnTo>
                  <a:lnTo>
                    <a:pt x="111" y="2"/>
                  </a:lnTo>
                  <a:lnTo>
                    <a:pt x="115" y="0"/>
                  </a:lnTo>
                  <a:lnTo>
                    <a:pt x="115" y="2"/>
                  </a:lnTo>
                  <a:lnTo>
                    <a:pt x="116" y="3"/>
                  </a:lnTo>
                  <a:lnTo>
                    <a:pt x="116" y="5"/>
                  </a:lnTo>
                  <a:lnTo>
                    <a:pt x="116" y="6"/>
                  </a:lnTo>
                  <a:lnTo>
                    <a:pt x="117" y="7"/>
                  </a:lnTo>
                  <a:lnTo>
                    <a:pt x="116" y="12"/>
                  </a:lnTo>
                  <a:lnTo>
                    <a:pt x="114" y="16"/>
                  </a:lnTo>
                  <a:lnTo>
                    <a:pt x="111" y="21"/>
                  </a:lnTo>
                  <a:lnTo>
                    <a:pt x="107" y="25"/>
                  </a:lnTo>
                  <a:lnTo>
                    <a:pt x="103" y="30"/>
                  </a:lnTo>
                  <a:lnTo>
                    <a:pt x="98" y="34"/>
                  </a:lnTo>
                  <a:lnTo>
                    <a:pt x="94" y="37"/>
                  </a:lnTo>
                  <a:lnTo>
                    <a:pt x="89" y="38"/>
                  </a:lnTo>
                  <a:lnTo>
                    <a:pt x="84" y="37"/>
                  </a:lnTo>
                  <a:lnTo>
                    <a:pt x="82" y="35"/>
                  </a:lnTo>
                  <a:lnTo>
                    <a:pt x="78" y="32"/>
                  </a:lnTo>
                  <a:lnTo>
                    <a:pt x="76" y="30"/>
                  </a:lnTo>
                  <a:lnTo>
                    <a:pt x="72" y="28"/>
                  </a:lnTo>
                  <a:lnTo>
                    <a:pt x="70" y="25"/>
                  </a:lnTo>
                  <a:lnTo>
                    <a:pt x="66" y="24"/>
                  </a:lnTo>
                  <a:lnTo>
                    <a:pt x="63" y="23"/>
                  </a:lnTo>
                  <a:lnTo>
                    <a:pt x="62" y="23"/>
                  </a:lnTo>
                  <a:lnTo>
                    <a:pt x="60" y="23"/>
                  </a:lnTo>
                  <a:lnTo>
                    <a:pt x="59" y="23"/>
                  </a:lnTo>
                  <a:lnTo>
                    <a:pt x="58" y="23"/>
                  </a:lnTo>
                  <a:lnTo>
                    <a:pt x="56" y="23"/>
                  </a:lnTo>
                  <a:lnTo>
                    <a:pt x="53" y="23"/>
                  </a:lnTo>
                  <a:lnTo>
                    <a:pt x="51" y="23"/>
                  </a:lnTo>
                  <a:lnTo>
                    <a:pt x="47" y="23"/>
                  </a:lnTo>
                  <a:lnTo>
                    <a:pt x="44" y="24"/>
                  </a:lnTo>
                  <a:lnTo>
                    <a:pt x="40" y="25"/>
                  </a:lnTo>
                  <a:lnTo>
                    <a:pt x="37" y="30"/>
                  </a:lnTo>
                  <a:lnTo>
                    <a:pt x="33" y="34"/>
                  </a:lnTo>
                  <a:lnTo>
                    <a:pt x="31" y="38"/>
                  </a:lnTo>
                  <a:lnTo>
                    <a:pt x="27" y="43"/>
                  </a:lnTo>
                  <a:lnTo>
                    <a:pt x="25" y="46"/>
                  </a:lnTo>
                  <a:lnTo>
                    <a:pt x="24" y="49"/>
                  </a:lnTo>
                  <a:lnTo>
                    <a:pt x="24" y="61"/>
                  </a:lnTo>
                  <a:lnTo>
                    <a:pt x="27" y="61"/>
                  </a:lnTo>
                  <a:lnTo>
                    <a:pt x="31" y="63"/>
                  </a:lnTo>
                  <a:lnTo>
                    <a:pt x="34" y="63"/>
                  </a:lnTo>
                  <a:lnTo>
                    <a:pt x="35" y="64"/>
                  </a:lnTo>
                  <a:lnTo>
                    <a:pt x="38" y="67"/>
                  </a:lnTo>
                  <a:lnTo>
                    <a:pt x="39" y="68"/>
                  </a:lnTo>
                  <a:lnTo>
                    <a:pt x="40" y="71"/>
                  </a:lnTo>
                  <a:lnTo>
                    <a:pt x="41" y="74"/>
                  </a:lnTo>
                  <a:lnTo>
                    <a:pt x="43" y="71"/>
                  </a:lnTo>
                  <a:lnTo>
                    <a:pt x="44" y="70"/>
                  </a:lnTo>
                  <a:lnTo>
                    <a:pt x="45" y="67"/>
                  </a:lnTo>
                  <a:lnTo>
                    <a:pt x="46" y="64"/>
                  </a:lnTo>
                  <a:lnTo>
                    <a:pt x="47" y="63"/>
                  </a:lnTo>
                  <a:lnTo>
                    <a:pt x="49" y="60"/>
                  </a:lnTo>
                  <a:lnTo>
                    <a:pt x="51" y="60"/>
                  </a:lnTo>
                  <a:lnTo>
                    <a:pt x="52" y="58"/>
                  </a:lnTo>
                  <a:lnTo>
                    <a:pt x="56" y="57"/>
                  </a:lnTo>
                  <a:lnTo>
                    <a:pt x="60" y="57"/>
                  </a:lnTo>
                  <a:lnTo>
                    <a:pt x="64" y="57"/>
                  </a:lnTo>
                  <a:lnTo>
                    <a:pt x="68" y="57"/>
                  </a:lnTo>
                  <a:lnTo>
                    <a:pt x="71" y="57"/>
                  </a:lnTo>
                  <a:lnTo>
                    <a:pt x="75" y="57"/>
                  </a:lnTo>
                  <a:lnTo>
                    <a:pt x="77" y="56"/>
                  </a:lnTo>
                  <a:lnTo>
                    <a:pt x="79" y="54"/>
                  </a:lnTo>
                  <a:lnTo>
                    <a:pt x="81" y="57"/>
                  </a:lnTo>
                  <a:lnTo>
                    <a:pt x="82" y="60"/>
                  </a:lnTo>
                  <a:lnTo>
                    <a:pt x="82" y="63"/>
                  </a:lnTo>
                  <a:lnTo>
                    <a:pt x="83" y="65"/>
                  </a:lnTo>
                  <a:lnTo>
                    <a:pt x="83" y="68"/>
                  </a:lnTo>
                  <a:lnTo>
                    <a:pt x="84" y="71"/>
                  </a:lnTo>
                  <a:lnTo>
                    <a:pt x="84" y="74"/>
                  </a:lnTo>
                  <a:lnTo>
                    <a:pt x="84" y="77"/>
                  </a:lnTo>
                  <a:lnTo>
                    <a:pt x="81" y="75"/>
                  </a:lnTo>
                  <a:lnTo>
                    <a:pt x="78" y="74"/>
                  </a:lnTo>
                  <a:lnTo>
                    <a:pt x="77" y="72"/>
                  </a:lnTo>
                  <a:lnTo>
                    <a:pt x="75" y="71"/>
                  </a:lnTo>
                  <a:lnTo>
                    <a:pt x="72" y="71"/>
                  </a:lnTo>
                  <a:lnTo>
                    <a:pt x="71" y="70"/>
                  </a:lnTo>
                  <a:lnTo>
                    <a:pt x="69" y="70"/>
                  </a:lnTo>
                  <a:lnTo>
                    <a:pt x="66" y="68"/>
                  </a:lnTo>
                  <a:lnTo>
                    <a:pt x="64" y="70"/>
                  </a:lnTo>
                  <a:lnTo>
                    <a:pt x="62" y="70"/>
                  </a:lnTo>
                  <a:lnTo>
                    <a:pt x="59" y="71"/>
                  </a:lnTo>
                  <a:lnTo>
                    <a:pt x="58" y="74"/>
                  </a:lnTo>
                  <a:lnTo>
                    <a:pt x="57" y="75"/>
                  </a:lnTo>
                  <a:lnTo>
                    <a:pt x="57" y="77"/>
                  </a:lnTo>
                  <a:lnTo>
                    <a:pt x="57" y="79"/>
                  </a:lnTo>
                  <a:lnTo>
                    <a:pt x="56" y="81"/>
                  </a:lnTo>
                  <a:lnTo>
                    <a:pt x="57" y="86"/>
                  </a:lnTo>
                  <a:lnTo>
                    <a:pt x="58" y="91"/>
                  </a:lnTo>
                  <a:lnTo>
                    <a:pt x="60" y="95"/>
                  </a:lnTo>
                  <a:lnTo>
                    <a:pt x="63" y="99"/>
                  </a:lnTo>
                  <a:lnTo>
                    <a:pt x="65" y="102"/>
                  </a:lnTo>
                  <a:lnTo>
                    <a:pt x="68" y="106"/>
                  </a:lnTo>
                  <a:lnTo>
                    <a:pt x="69" y="110"/>
                  </a:lnTo>
                  <a:lnTo>
                    <a:pt x="69" y="114"/>
                  </a:lnTo>
                  <a:lnTo>
                    <a:pt x="69" y="117"/>
                  </a:lnTo>
                  <a:lnTo>
                    <a:pt x="68" y="118"/>
                  </a:lnTo>
                  <a:lnTo>
                    <a:pt x="68" y="121"/>
                  </a:lnTo>
                  <a:lnTo>
                    <a:pt x="66" y="124"/>
                  </a:lnTo>
                  <a:lnTo>
                    <a:pt x="65" y="128"/>
                  </a:lnTo>
                  <a:lnTo>
                    <a:pt x="64" y="129"/>
                  </a:lnTo>
                  <a:lnTo>
                    <a:pt x="63" y="132"/>
                  </a:lnTo>
                  <a:lnTo>
                    <a:pt x="63" y="135"/>
                  </a:lnTo>
                  <a:lnTo>
                    <a:pt x="63" y="136"/>
                  </a:lnTo>
                  <a:lnTo>
                    <a:pt x="64" y="138"/>
                  </a:lnTo>
                  <a:lnTo>
                    <a:pt x="65" y="139"/>
                  </a:lnTo>
                  <a:lnTo>
                    <a:pt x="68" y="140"/>
                  </a:lnTo>
                  <a:lnTo>
                    <a:pt x="70" y="142"/>
                  </a:lnTo>
                  <a:lnTo>
                    <a:pt x="72" y="142"/>
                  </a:lnTo>
                  <a:lnTo>
                    <a:pt x="75" y="142"/>
                  </a:lnTo>
                  <a:lnTo>
                    <a:pt x="77" y="142"/>
                  </a:lnTo>
                  <a:lnTo>
                    <a:pt x="77" y="147"/>
                  </a:lnTo>
                  <a:lnTo>
                    <a:pt x="77" y="150"/>
                  </a:lnTo>
                  <a:lnTo>
                    <a:pt x="77" y="153"/>
                  </a:lnTo>
                  <a:lnTo>
                    <a:pt x="77" y="154"/>
                  </a:lnTo>
                  <a:lnTo>
                    <a:pt x="77" y="157"/>
                  </a:lnTo>
                  <a:lnTo>
                    <a:pt x="77" y="160"/>
                  </a:lnTo>
                  <a:lnTo>
                    <a:pt x="77" y="163"/>
                  </a:lnTo>
                  <a:lnTo>
                    <a:pt x="77" y="167"/>
                  </a:lnTo>
                  <a:lnTo>
                    <a:pt x="76" y="167"/>
                  </a:lnTo>
                  <a:lnTo>
                    <a:pt x="74" y="167"/>
                  </a:lnTo>
                  <a:lnTo>
                    <a:pt x="72" y="165"/>
                  </a:lnTo>
                  <a:lnTo>
                    <a:pt x="70" y="164"/>
                  </a:lnTo>
                  <a:lnTo>
                    <a:pt x="69" y="163"/>
                  </a:lnTo>
                  <a:lnTo>
                    <a:pt x="68" y="161"/>
                  </a:lnTo>
                  <a:lnTo>
                    <a:pt x="66" y="160"/>
                  </a:lnTo>
                  <a:lnTo>
                    <a:pt x="65" y="160"/>
                  </a:lnTo>
                  <a:lnTo>
                    <a:pt x="62" y="160"/>
                  </a:lnTo>
                  <a:lnTo>
                    <a:pt x="59" y="158"/>
                  </a:lnTo>
                  <a:lnTo>
                    <a:pt x="57" y="156"/>
                  </a:lnTo>
                  <a:lnTo>
                    <a:pt x="55" y="153"/>
                  </a:lnTo>
                  <a:lnTo>
                    <a:pt x="50" y="146"/>
                  </a:lnTo>
                  <a:lnTo>
                    <a:pt x="46" y="136"/>
                  </a:lnTo>
                  <a:lnTo>
                    <a:pt x="44" y="128"/>
                  </a:lnTo>
                  <a:lnTo>
                    <a:pt x="43" y="117"/>
                  </a:lnTo>
                  <a:lnTo>
                    <a:pt x="41" y="109"/>
                  </a:lnTo>
                  <a:lnTo>
                    <a:pt x="41" y="102"/>
                  </a:lnTo>
                  <a:lnTo>
                    <a:pt x="38" y="102"/>
                  </a:lnTo>
                  <a:lnTo>
                    <a:pt x="35" y="100"/>
                  </a:lnTo>
                  <a:lnTo>
                    <a:pt x="33" y="100"/>
                  </a:lnTo>
                  <a:lnTo>
                    <a:pt x="32" y="99"/>
                  </a:lnTo>
                  <a:lnTo>
                    <a:pt x="31" y="99"/>
                  </a:lnTo>
                  <a:lnTo>
                    <a:pt x="30" y="99"/>
                  </a:lnTo>
                  <a:lnTo>
                    <a:pt x="27" y="100"/>
                  </a:lnTo>
                  <a:lnTo>
                    <a:pt x="25" y="102"/>
                  </a:lnTo>
                  <a:lnTo>
                    <a:pt x="25" y="114"/>
                  </a:lnTo>
                  <a:lnTo>
                    <a:pt x="33" y="147"/>
                  </a:lnTo>
                  <a:lnTo>
                    <a:pt x="32" y="151"/>
                  </a:lnTo>
                  <a:lnTo>
                    <a:pt x="30" y="156"/>
                  </a:lnTo>
                  <a:lnTo>
                    <a:pt x="25" y="158"/>
                  </a:lnTo>
                  <a:lnTo>
                    <a:pt x="23" y="160"/>
                  </a:lnTo>
                  <a:lnTo>
                    <a:pt x="20" y="163"/>
                  </a:lnTo>
                  <a:lnTo>
                    <a:pt x="18" y="165"/>
                  </a:lnTo>
                  <a:lnTo>
                    <a:pt x="18" y="167"/>
                  </a:lnTo>
                  <a:lnTo>
                    <a:pt x="19" y="17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2" name="Freeform 112">
              <a:extLst>
                <a:ext uri="{FF2B5EF4-FFF2-40B4-BE49-F238E27FC236}">
                  <a16:creationId xmlns:a16="http://schemas.microsoft.com/office/drawing/2014/main" id="{5C04DFCB-1EA0-4387-49E4-8D92A53796A5}"/>
                </a:ext>
              </a:extLst>
            </p:cNvPr>
            <p:cNvSpPr>
              <a:spLocks/>
            </p:cNvSpPr>
            <p:nvPr/>
          </p:nvSpPr>
          <p:spPr bwMode="gray">
            <a:xfrm>
              <a:off x="9179867" y="4120348"/>
              <a:ext cx="331452" cy="126780"/>
            </a:xfrm>
            <a:custGeom>
              <a:avLst/>
              <a:gdLst>
                <a:gd name="T0" fmla="*/ 11113 w 179"/>
                <a:gd name="T1" fmla="*/ 21012 h 72"/>
                <a:gd name="T2" fmla="*/ 19050 w 179"/>
                <a:gd name="T3" fmla="*/ 7004 h 72"/>
                <a:gd name="T4" fmla="*/ 30163 w 179"/>
                <a:gd name="T5" fmla="*/ 0 h 72"/>
                <a:gd name="T6" fmla="*/ 36513 w 179"/>
                <a:gd name="T7" fmla="*/ 0 h 72"/>
                <a:gd name="T8" fmla="*/ 44450 w 179"/>
                <a:gd name="T9" fmla="*/ 0 h 72"/>
                <a:gd name="T10" fmla="*/ 50800 w 179"/>
                <a:gd name="T11" fmla="*/ 1401 h 72"/>
                <a:gd name="T12" fmla="*/ 63500 w 179"/>
                <a:gd name="T13" fmla="*/ 7004 h 72"/>
                <a:gd name="T14" fmla="*/ 80963 w 179"/>
                <a:gd name="T15" fmla="*/ 14008 h 72"/>
                <a:gd name="T16" fmla="*/ 85725 w 179"/>
                <a:gd name="T17" fmla="*/ 19611 h 72"/>
                <a:gd name="T18" fmla="*/ 92075 w 179"/>
                <a:gd name="T19" fmla="*/ 28016 h 72"/>
                <a:gd name="T20" fmla="*/ 100013 w 179"/>
                <a:gd name="T21" fmla="*/ 32219 h 72"/>
                <a:gd name="T22" fmla="*/ 123825 w 179"/>
                <a:gd name="T23" fmla="*/ 30818 h 72"/>
                <a:gd name="T24" fmla="*/ 142875 w 179"/>
                <a:gd name="T25" fmla="*/ 23814 h 72"/>
                <a:gd name="T26" fmla="*/ 153988 w 179"/>
                <a:gd name="T27" fmla="*/ 19611 h 72"/>
                <a:gd name="T28" fmla="*/ 163513 w 179"/>
                <a:gd name="T29" fmla="*/ 19611 h 72"/>
                <a:gd name="T30" fmla="*/ 166688 w 179"/>
                <a:gd name="T31" fmla="*/ 16810 h 72"/>
                <a:gd name="T32" fmla="*/ 190500 w 179"/>
                <a:gd name="T33" fmla="*/ 23814 h 72"/>
                <a:gd name="T34" fmla="*/ 214313 w 179"/>
                <a:gd name="T35" fmla="*/ 47628 h 72"/>
                <a:gd name="T36" fmla="*/ 231775 w 179"/>
                <a:gd name="T37" fmla="*/ 57434 h 72"/>
                <a:gd name="T38" fmla="*/ 244475 w 179"/>
                <a:gd name="T39" fmla="*/ 57434 h 72"/>
                <a:gd name="T40" fmla="*/ 252413 w 179"/>
                <a:gd name="T41" fmla="*/ 65839 h 72"/>
                <a:gd name="T42" fmla="*/ 260350 w 179"/>
                <a:gd name="T43" fmla="*/ 72843 h 72"/>
                <a:gd name="T44" fmla="*/ 266700 w 179"/>
                <a:gd name="T45" fmla="*/ 72843 h 72"/>
                <a:gd name="T46" fmla="*/ 271463 w 179"/>
                <a:gd name="T47" fmla="*/ 70041 h 72"/>
                <a:gd name="T48" fmla="*/ 276225 w 179"/>
                <a:gd name="T49" fmla="*/ 71442 h 72"/>
                <a:gd name="T50" fmla="*/ 282575 w 179"/>
                <a:gd name="T51" fmla="*/ 81248 h 72"/>
                <a:gd name="T52" fmla="*/ 284163 w 179"/>
                <a:gd name="T53" fmla="*/ 88252 h 72"/>
                <a:gd name="T54" fmla="*/ 282575 w 179"/>
                <a:gd name="T55" fmla="*/ 93855 h 72"/>
                <a:gd name="T56" fmla="*/ 277813 w 179"/>
                <a:gd name="T57" fmla="*/ 100859 h 72"/>
                <a:gd name="T58" fmla="*/ 273050 w 179"/>
                <a:gd name="T59" fmla="*/ 98057 h 72"/>
                <a:gd name="T60" fmla="*/ 271463 w 179"/>
                <a:gd name="T61" fmla="*/ 92454 h 72"/>
                <a:gd name="T62" fmla="*/ 257175 w 179"/>
                <a:gd name="T63" fmla="*/ 91053 h 72"/>
                <a:gd name="T64" fmla="*/ 244475 w 179"/>
                <a:gd name="T65" fmla="*/ 92454 h 72"/>
                <a:gd name="T66" fmla="*/ 233363 w 179"/>
                <a:gd name="T67" fmla="*/ 92454 h 72"/>
                <a:gd name="T68" fmla="*/ 227013 w 179"/>
                <a:gd name="T69" fmla="*/ 88252 h 72"/>
                <a:gd name="T70" fmla="*/ 222250 w 179"/>
                <a:gd name="T71" fmla="*/ 86851 h 72"/>
                <a:gd name="T72" fmla="*/ 214313 w 179"/>
                <a:gd name="T73" fmla="*/ 86851 h 72"/>
                <a:gd name="T74" fmla="*/ 209550 w 179"/>
                <a:gd name="T75" fmla="*/ 91053 h 72"/>
                <a:gd name="T76" fmla="*/ 196850 w 179"/>
                <a:gd name="T77" fmla="*/ 92454 h 72"/>
                <a:gd name="T78" fmla="*/ 165100 w 179"/>
                <a:gd name="T79" fmla="*/ 82648 h 72"/>
                <a:gd name="T80" fmla="*/ 134938 w 179"/>
                <a:gd name="T81" fmla="*/ 70041 h 72"/>
                <a:gd name="T82" fmla="*/ 120650 w 179"/>
                <a:gd name="T83" fmla="*/ 65839 h 72"/>
                <a:gd name="T84" fmla="*/ 104775 w 179"/>
                <a:gd name="T85" fmla="*/ 61636 h 72"/>
                <a:gd name="T86" fmla="*/ 92075 w 179"/>
                <a:gd name="T87" fmla="*/ 60235 h 72"/>
                <a:gd name="T88" fmla="*/ 84138 w 179"/>
                <a:gd name="T89" fmla="*/ 60235 h 72"/>
                <a:gd name="T90" fmla="*/ 76200 w 179"/>
                <a:gd name="T91" fmla="*/ 60235 h 72"/>
                <a:gd name="T92" fmla="*/ 69850 w 179"/>
                <a:gd name="T93" fmla="*/ 60235 h 72"/>
                <a:gd name="T94" fmla="*/ 61913 w 179"/>
                <a:gd name="T95" fmla="*/ 56033 h 72"/>
                <a:gd name="T96" fmla="*/ 39688 w 179"/>
                <a:gd name="T97" fmla="*/ 51830 h 72"/>
                <a:gd name="T98" fmla="*/ 23813 w 179"/>
                <a:gd name="T99" fmla="*/ 47628 h 72"/>
                <a:gd name="T100" fmla="*/ 6350 w 179"/>
                <a:gd name="T101" fmla="*/ 36421 h 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9"/>
                <a:gd name="T154" fmla="*/ 0 h 72"/>
                <a:gd name="T155" fmla="*/ 179 w 179"/>
                <a:gd name="T156" fmla="*/ 72 h 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9" h="72">
                  <a:moveTo>
                    <a:pt x="0" y="20"/>
                  </a:moveTo>
                  <a:lnTo>
                    <a:pt x="3" y="19"/>
                  </a:lnTo>
                  <a:lnTo>
                    <a:pt x="7" y="15"/>
                  </a:lnTo>
                  <a:lnTo>
                    <a:pt x="8" y="12"/>
                  </a:lnTo>
                  <a:lnTo>
                    <a:pt x="10" y="8"/>
                  </a:lnTo>
                  <a:lnTo>
                    <a:pt x="12" y="5"/>
                  </a:lnTo>
                  <a:lnTo>
                    <a:pt x="13" y="3"/>
                  </a:lnTo>
                  <a:lnTo>
                    <a:pt x="15" y="0"/>
                  </a:lnTo>
                  <a:lnTo>
                    <a:pt x="19" y="0"/>
                  </a:lnTo>
                  <a:lnTo>
                    <a:pt x="20" y="0"/>
                  </a:lnTo>
                  <a:lnTo>
                    <a:pt x="22" y="0"/>
                  </a:lnTo>
                  <a:lnTo>
                    <a:pt x="23" y="0"/>
                  </a:lnTo>
                  <a:lnTo>
                    <a:pt x="25" y="0"/>
                  </a:lnTo>
                  <a:lnTo>
                    <a:pt x="27" y="0"/>
                  </a:lnTo>
                  <a:lnTo>
                    <a:pt x="28" y="0"/>
                  </a:lnTo>
                  <a:lnTo>
                    <a:pt x="29" y="0"/>
                  </a:lnTo>
                  <a:lnTo>
                    <a:pt x="32" y="0"/>
                  </a:lnTo>
                  <a:lnTo>
                    <a:pt x="32" y="1"/>
                  </a:lnTo>
                  <a:lnTo>
                    <a:pt x="34" y="3"/>
                  </a:lnTo>
                  <a:lnTo>
                    <a:pt x="37" y="4"/>
                  </a:lnTo>
                  <a:lnTo>
                    <a:pt x="40" y="5"/>
                  </a:lnTo>
                  <a:lnTo>
                    <a:pt x="44" y="7"/>
                  </a:lnTo>
                  <a:lnTo>
                    <a:pt x="48" y="8"/>
                  </a:lnTo>
                  <a:lnTo>
                    <a:pt x="51" y="10"/>
                  </a:lnTo>
                  <a:lnTo>
                    <a:pt x="54" y="10"/>
                  </a:lnTo>
                  <a:lnTo>
                    <a:pt x="54" y="12"/>
                  </a:lnTo>
                  <a:lnTo>
                    <a:pt x="54" y="14"/>
                  </a:lnTo>
                  <a:lnTo>
                    <a:pt x="55" y="17"/>
                  </a:lnTo>
                  <a:lnTo>
                    <a:pt x="57" y="19"/>
                  </a:lnTo>
                  <a:lnTo>
                    <a:pt x="58" y="20"/>
                  </a:lnTo>
                  <a:lnTo>
                    <a:pt x="59" y="22"/>
                  </a:lnTo>
                  <a:lnTo>
                    <a:pt x="61" y="23"/>
                  </a:lnTo>
                  <a:lnTo>
                    <a:pt x="63" y="23"/>
                  </a:lnTo>
                  <a:lnTo>
                    <a:pt x="67" y="23"/>
                  </a:lnTo>
                  <a:lnTo>
                    <a:pt x="72" y="22"/>
                  </a:lnTo>
                  <a:lnTo>
                    <a:pt x="78" y="22"/>
                  </a:lnTo>
                  <a:lnTo>
                    <a:pt x="83" y="20"/>
                  </a:lnTo>
                  <a:lnTo>
                    <a:pt x="86" y="19"/>
                  </a:lnTo>
                  <a:lnTo>
                    <a:pt x="90" y="17"/>
                  </a:lnTo>
                  <a:lnTo>
                    <a:pt x="94" y="14"/>
                  </a:lnTo>
                  <a:lnTo>
                    <a:pt x="95" y="12"/>
                  </a:lnTo>
                  <a:lnTo>
                    <a:pt x="97" y="14"/>
                  </a:lnTo>
                  <a:lnTo>
                    <a:pt x="99" y="14"/>
                  </a:lnTo>
                  <a:lnTo>
                    <a:pt x="101" y="14"/>
                  </a:lnTo>
                  <a:lnTo>
                    <a:pt x="103" y="14"/>
                  </a:lnTo>
                  <a:lnTo>
                    <a:pt x="103" y="12"/>
                  </a:lnTo>
                  <a:lnTo>
                    <a:pt x="104" y="12"/>
                  </a:lnTo>
                  <a:lnTo>
                    <a:pt x="105" y="12"/>
                  </a:lnTo>
                  <a:lnTo>
                    <a:pt x="108" y="12"/>
                  </a:lnTo>
                  <a:lnTo>
                    <a:pt x="114" y="14"/>
                  </a:lnTo>
                  <a:lnTo>
                    <a:pt x="120" y="17"/>
                  </a:lnTo>
                  <a:lnTo>
                    <a:pt x="124" y="23"/>
                  </a:lnTo>
                  <a:lnTo>
                    <a:pt x="129" y="29"/>
                  </a:lnTo>
                  <a:lnTo>
                    <a:pt x="135" y="34"/>
                  </a:lnTo>
                  <a:lnTo>
                    <a:pt x="140" y="39"/>
                  </a:lnTo>
                  <a:lnTo>
                    <a:pt x="142" y="40"/>
                  </a:lnTo>
                  <a:lnTo>
                    <a:pt x="146" y="41"/>
                  </a:lnTo>
                  <a:lnTo>
                    <a:pt x="149" y="41"/>
                  </a:lnTo>
                  <a:lnTo>
                    <a:pt x="153" y="40"/>
                  </a:lnTo>
                  <a:lnTo>
                    <a:pt x="154" y="41"/>
                  </a:lnTo>
                  <a:lnTo>
                    <a:pt x="155" y="43"/>
                  </a:lnTo>
                  <a:lnTo>
                    <a:pt x="156" y="46"/>
                  </a:lnTo>
                  <a:lnTo>
                    <a:pt x="159" y="47"/>
                  </a:lnTo>
                  <a:lnTo>
                    <a:pt x="160" y="50"/>
                  </a:lnTo>
                  <a:lnTo>
                    <a:pt x="162" y="51"/>
                  </a:lnTo>
                  <a:lnTo>
                    <a:pt x="164" y="52"/>
                  </a:lnTo>
                  <a:lnTo>
                    <a:pt x="165" y="52"/>
                  </a:lnTo>
                  <a:lnTo>
                    <a:pt x="167" y="52"/>
                  </a:lnTo>
                  <a:lnTo>
                    <a:pt x="168" y="52"/>
                  </a:lnTo>
                  <a:lnTo>
                    <a:pt x="168" y="51"/>
                  </a:lnTo>
                  <a:lnTo>
                    <a:pt x="170" y="51"/>
                  </a:lnTo>
                  <a:lnTo>
                    <a:pt x="171" y="50"/>
                  </a:lnTo>
                  <a:lnTo>
                    <a:pt x="172" y="48"/>
                  </a:lnTo>
                  <a:lnTo>
                    <a:pt x="173" y="50"/>
                  </a:lnTo>
                  <a:lnTo>
                    <a:pt x="174" y="51"/>
                  </a:lnTo>
                  <a:lnTo>
                    <a:pt x="175" y="52"/>
                  </a:lnTo>
                  <a:lnTo>
                    <a:pt x="177" y="55"/>
                  </a:lnTo>
                  <a:lnTo>
                    <a:pt x="178" y="58"/>
                  </a:lnTo>
                  <a:lnTo>
                    <a:pt x="178" y="59"/>
                  </a:lnTo>
                  <a:lnTo>
                    <a:pt x="179" y="62"/>
                  </a:lnTo>
                  <a:lnTo>
                    <a:pt x="179" y="63"/>
                  </a:lnTo>
                  <a:lnTo>
                    <a:pt x="179" y="65"/>
                  </a:lnTo>
                  <a:lnTo>
                    <a:pt x="178" y="66"/>
                  </a:lnTo>
                  <a:lnTo>
                    <a:pt x="178" y="67"/>
                  </a:lnTo>
                  <a:lnTo>
                    <a:pt x="178" y="69"/>
                  </a:lnTo>
                  <a:lnTo>
                    <a:pt x="177" y="70"/>
                  </a:lnTo>
                  <a:lnTo>
                    <a:pt x="175" y="72"/>
                  </a:lnTo>
                  <a:lnTo>
                    <a:pt x="174" y="72"/>
                  </a:lnTo>
                  <a:lnTo>
                    <a:pt x="173" y="70"/>
                  </a:lnTo>
                  <a:lnTo>
                    <a:pt x="172" y="70"/>
                  </a:lnTo>
                  <a:lnTo>
                    <a:pt x="171" y="69"/>
                  </a:lnTo>
                  <a:lnTo>
                    <a:pt x="171" y="67"/>
                  </a:lnTo>
                  <a:lnTo>
                    <a:pt x="171" y="66"/>
                  </a:lnTo>
                  <a:lnTo>
                    <a:pt x="167" y="66"/>
                  </a:lnTo>
                  <a:lnTo>
                    <a:pt x="165" y="65"/>
                  </a:lnTo>
                  <a:lnTo>
                    <a:pt x="162" y="65"/>
                  </a:lnTo>
                  <a:lnTo>
                    <a:pt x="160" y="66"/>
                  </a:lnTo>
                  <a:lnTo>
                    <a:pt x="158" y="66"/>
                  </a:lnTo>
                  <a:lnTo>
                    <a:pt x="154" y="66"/>
                  </a:lnTo>
                  <a:lnTo>
                    <a:pt x="152" y="66"/>
                  </a:lnTo>
                  <a:lnTo>
                    <a:pt x="149" y="66"/>
                  </a:lnTo>
                  <a:lnTo>
                    <a:pt x="147" y="66"/>
                  </a:lnTo>
                  <a:lnTo>
                    <a:pt x="146" y="66"/>
                  </a:lnTo>
                  <a:lnTo>
                    <a:pt x="145" y="65"/>
                  </a:lnTo>
                  <a:lnTo>
                    <a:pt x="143" y="63"/>
                  </a:lnTo>
                  <a:lnTo>
                    <a:pt x="142" y="63"/>
                  </a:lnTo>
                  <a:lnTo>
                    <a:pt x="141" y="62"/>
                  </a:lnTo>
                  <a:lnTo>
                    <a:pt x="140" y="62"/>
                  </a:lnTo>
                  <a:lnTo>
                    <a:pt x="139" y="62"/>
                  </a:lnTo>
                  <a:lnTo>
                    <a:pt x="136" y="62"/>
                  </a:lnTo>
                  <a:lnTo>
                    <a:pt x="135" y="62"/>
                  </a:lnTo>
                  <a:lnTo>
                    <a:pt x="133" y="63"/>
                  </a:lnTo>
                  <a:lnTo>
                    <a:pt x="132" y="63"/>
                  </a:lnTo>
                  <a:lnTo>
                    <a:pt x="132" y="65"/>
                  </a:lnTo>
                  <a:lnTo>
                    <a:pt x="130" y="66"/>
                  </a:lnTo>
                  <a:lnTo>
                    <a:pt x="129" y="66"/>
                  </a:lnTo>
                  <a:lnTo>
                    <a:pt x="124" y="66"/>
                  </a:lnTo>
                  <a:lnTo>
                    <a:pt x="119" y="65"/>
                  </a:lnTo>
                  <a:lnTo>
                    <a:pt x="111" y="62"/>
                  </a:lnTo>
                  <a:lnTo>
                    <a:pt x="104" y="59"/>
                  </a:lnTo>
                  <a:lnTo>
                    <a:pt x="96" y="56"/>
                  </a:lnTo>
                  <a:lnTo>
                    <a:pt x="90" y="52"/>
                  </a:lnTo>
                  <a:lnTo>
                    <a:pt x="85" y="50"/>
                  </a:lnTo>
                  <a:lnTo>
                    <a:pt x="84" y="48"/>
                  </a:lnTo>
                  <a:lnTo>
                    <a:pt x="79" y="47"/>
                  </a:lnTo>
                  <a:lnTo>
                    <a:pt x="76" y="47"/>
                  </a:lnTo>
                  <a:lnTo>
                    <a:pt x="72" y="46"/>
                  </a:lnTo>
                  <a:lnTo>
                    <a:pt x="70" y="46"/>
                  </a:lnTo>
                  <a:lnTo>
                    <a:pt x="66" y="44"/>
                  </a:lnTo>
                  <a:lnTo>
                    <a:pt x="64" y="44"/>
                  </a:lnTo>
                  <a:lnTo>
                    <a:pt x="61" y="43"/>
                  </a:lnTo>
                  <a:lnTo>
                    <a:pt x="58" y="43"/>
                  </a:lnTo>
                  <a:lnTo>
                    <a:pt x="57" y="43"/>
                  </a:lnTo>
                  <a:lnTo>
                    <a:pt x="54" y="43"/>
                  </a:lnTo>
                  <a:lnTo>
                    <a:pt x="53" y="43"/>
                  </a:lnTo>
                  <a:lnTo>
                    <a:pt x="51" y="43"/>
                  </a:lnTo>
                  <a:lnTo>
                    <a:pt x="49" y="43"/>
                  </a:lnTo>
                  <a:lnTo>
                    <a:pt x="48" y="43"/>
                  </a:lnTo>
                  <a:lnTo>
                    <a:pt x="47" y="43"/>
                  </a:lnTo>
                  <a:lnTo>
                    <a:pt x="46" y="43"/>
                  </a:lnTo>
                  <a:lnTo>
                    <a:pt x="44" y="43"/>
                  </a:lnTo>
                  <a:lnTo>
                    <a:pt x="41" y="41"/>
                  </a:lnTo>
                  <a:lnTo>
                    <a:pt x="40" y="41"/>
                  </a:lnTo>
                  <a:lnTo>
                    <a:pt x="39" y="40"/>
                  </a:lnTo>
                  <a:lnTo>
                    <a:pt x="38" y="39"/>
                  </a:lnTo>
                  <a:lnTo>
                    <a:pt x="38" y="37"/>
                  </a:lnTo>
                  <a:lnTo>
                    <a:pt x="25" y="37"/>
                  </a:lnTo>
                  <a:lnTo>
                    <a:pt x="22" y="37"/>
                  </a:lnTo>
                  <a:lnTo>
                    <a:pt x="19" y="36"/>
                  </a:lnTo>
                  <a:lnTo>
                    <a:pt x="15" y="34"/>
                  </a:lnTo>
                  <a:lnTo>
                    <a:pt x="12" y="32"/>
                  </a:lnTo>
                  <a:lnTo>
                    <a:pt x="8" y="29"/>
                  </a:lnTo>
                  <a:lnTo>
                    <a:pt x="4" y="26"/>
                  </a:lnTo>
                  <a:lnTo>
                    <a:pt x="2" y="23"/>
                  </a:lnTo>
                  <a:lnTo>
                    <a:pt x="0" y="2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3" name="Freeform 113">
              <a:extLst>
                <a:ext uri="{FF2B5EF4-FFF2-40B4-BE49-F238E27FC236}">
                  <a16:creationId xmlns:a16="http://schemas.microsoft.com/office/drawing/2014/main" id="{5E6972CC-053D-A079-1B93-53ABD8239B9D}"/>
                </a:ext>
              </a:extLst>
            </p:cNvPr>
            <p:cNvSpPr>
              <a:spLocks/>
            </p:cNvSpPr>
            <p:nvPr/>
          </p:nvSpPr>
          <p:spPr bwMode="gray">
            <a:xfrm>
              <a:off x="10073783" y="3930178"/>
              <a:ext cx="285250" cy="332804"/>
            </a:xfrm>
            <a:custGeom>
              <a:avLst/>
              <a:gdLst>
                <a:gd name="T0" fmla="*/ 233363 w 154"/>
                <a:gd name="T1" fmla="*/ 263353 h 190"/>
                <a:gd name="T2" fmla="*/ 214313 w 154"/>
                <a:gd name="T3" fmla="*/ 246544 h 190"/>
                <a:gd name="T4" fmla="*/ 203200 w 154"/>
                <a:gd name="T5" fmla="*/ 226932 h 190"/>
                <a:gd name="T6" fmla="*/ 180975 w 154"/>
                <a:gd name="T7" fmla="*/ 225531 h 190"/>
                <a:gd name="T8" fmla="*/ 173037 w 154"/>
                <a:gd name="T9" fmla="*/ 215726 h 190"/>
                <a:gd name="T10" fmla="*/ 171450 w 154"/>
                <a:gd name="T11" fmla="*/ 190511 h 190"/>
                <a:gd name="T12" fmla="*/ 165100 w 154"/>
                <a:gd name="T13" fmla="*/ 175102 h 190"/>
                <a:gd name="T14" fmla="*/ 158750 w 154"/>
                <a:gd name="T15" fmla="*/ 161094 h 190"/>
                <a:gd name="T16" fmla="*/ 158750 w 154"/>
                <a:gd name="T17" fmla="*/ 152689 h 190"/>
                <a:gd name="T18" fmla="*/ 158750 w 154"/>
                <a:gd name="T19" fmla="*/ 145685 h 190"/>
                <a:gd name="T20" fmla="*/ 152400 w 154"/>
                <a:gd name="T21" fmla="*/ 134478 h 190"/>
                <a:gd name="T22" fmla="*/ 123825 w 154"/>
                <a:gd name="T23" fmla="*/ 113466 h 190"/>
                <a:gd name="T24" fmla="*/ 82550 w 154"/>
                <a:gd name="T25" fmla="*/ 100859 h 190"/>
                <a:gd name="T26" fmla="*/ 66675 w 154"/>
                <a:gd name="T27" fmla="*/ 98057 h 190"/>
                <a:gd name="T28" fmla="*/ 66675 w 154"/>
                <a:gd name="T29" fmla="*/ 91053 h 190"/>
                <a:gd name="T30" fmla="*/ 58738 w 154"/>
                <a:gd name="T31" fmla="*/ 85450 h 190"/>
                <a:gd name="T32" fmla="*/ 44450 w 154"/>
                <a:gd name="T33" fmla="*/ 79846 h 190"/>
                <a:gd name="T34" fmla="*/ 34925 w 154"/>
                <a:gd name="T35" fmla="*/ 70041 h 190"/>
                <a:gd name="T36" fmla="*/ 44450 w 154"/>
                <a:gd name="T37" fmla="*/ 68640 h 190"/>
                <a:gd name="T38" fmla="*/ 34925 w 154"/>
                <a:gd name="T39" fmla="*/ 78446 h 190"/>
                <a:gd name="T40" fmla="*/ 28575 w 154"/>
                <a:gd name="T41" fmla="*/ 81247 h 190"/>
                <a:gd name="T42" fmla="*/ 20637 w 154"/>
                <a:gd name="T43" fmla="*/ 99458 h 190"/>
                <a:gd name="T44" fmla="*/ 12700 w 154"/>
                <a:gd name="T45" fmla="*/ 123272 h 190"/>
                <a:gd name="T46" fmla="*/ 7937 w 154"/>
                <a:gd name="T47" fmla="*/ 149887 h 190"/>
                <a:gd name="T48" fmla="*/ 7937 w 154"/>
                <a:gd name="T49" fmla="*/ 144284 h 190"/>
                <a:gd name="T50" fmla="*/ 7937 w 154"/>
                <a:gd name="T51" fmla="*/ 138681 h 190"/>
                <a:gd name="T52" fmla="*/ 11112 w 154"/>
                <a:gd name="T53" fmla="*/ 123272 h 190"/>
                <a:gd name="T54" fmla="*/ 15875 w 154"/>
                <a:gd name="T55" fmla="*/ 106462 h 190"/>
                <a:gd name="T56" fmla="*/ 15875 w 154"/>
                <a:gd name="T57" fmla="*/ 89652 h 190"/>
                <a:gd name="T58" fmla="*/ 11112 w 154"/>
                <a:gd name="T59" fmla="*/ 71442 h 190"/>
                <a:gd name="T60" fmla="*/ 3175 w 154"/>
                <a:gd name="T61" fmla="*/ 53231 h 190"/>
                <a:gd name="T62" fmla="*/ 7937 w 154"/>
                <a:gd name="T63" fmla="*/ 42024 h 190"/>
                <a:gd name="T64" fmla="*/ 19050 w 154"/>
                <a:gd name="T65" fmla="*/ 35020 h 190"/>
                <a:gd name="T66" fmla="*/ 31750 w 154"/>
                <a:gd name="T67" fmla="*/ 33620 h 190"/>
                <a:gd name="T68" fmla="*/ 50800 w 154"/>
                <a:gd name="T69" fmla="*/ 39223 h 190"/>
                <a:gd name="T70" fmla="*/ 63500 w 154"/>
                <a:gd name="T71" fmla="*/ 53231 h 190"/>
                <a:gd name="T72" fmla="*/ 90487 w 154"/>
                <a:gd name="T73" fmla="*/ 64438 h 190"/>
                <a:gd name="T74" fmla="*/ 93662 w 154"/>
                <a:gd name="T75" fmla="*/ 58834 h 190"/>
                <a:gd name="T76" fmla="*/ 100012 w 154"/>
                <a:gd name="T77" fmla="*/ 54632 h 190"/>
                <a:gd name="T78" fmla="*/ 106363 w 154"/>
                <a:gd name="T79" fmla="*/ 39223 h 190"/>
                <a:gd name="T80" fmla="*/ 119063 w 154"/>
                <a:gd name="T81" fmla="*/ 29417 h 190"/>
                <a:gd name="T82" fmla="*/ 131762 w 154"/>
                <a:gd name="T83" fmla="*/ 29417 h 190"/>
                <a:gd name="T84" fmla="*/ 134937 w 154"/>
                <a:gd name="T85" fmla="*/ 15409 h 190"/>
                <a:gd name="T86" fmla="*/ 144462 w 154"/>
                <a:gd name="T87" fmla="*/ 4202 h 190"/>
                <a:gd name="T88" fmla="*/ 163512 w 154"/>
                <a:gd name="T89" fmla="*/ 2802 h 190"/>
                <a:gd name="T90" fmla="*/ 190500 w 154"/>
                <a:gd name="T91" fmla="*/ 18211 h 190"/>
                <a:gd name="T92" fmla="*/ 212725 w 154"/>
                <a:gd name="T93" fmla="*/ 35020 h 190"/>
                <a:gd name="T94" fmla="*/ 227013 w 154"/>
                <a:gd name="T95" fmla="*/ 37822 h 190"/>
                <a:gd name="T96" fmla="*/ 236538 w 154"/>
                <a:gd name="T97" fmla="*/ 39223 h 190"/>
                <a:gd name="T98" fmla="*/ 244475 w 154"/>
                <a:gd name="T99" fmla="*/ 39223 h 190"/>
                <a:gd name="T100" fmla="*/ 241300 w 154"/>
                <a:gd name="T101" fmla="*/ 184908 h 1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4"/>
                <a:gd name="T154" fmla="*/ 0 h 190"/>
                <a:gd name="T155" fmla="*/ 154 w 154"/>
                <a:gd name="T156" fmla="*/ 190 h 1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4" h="190">
                  <a:moveTo>
                    <a:pt x="154" y="190"/>
                  </a:moveTo>
                  <a:lnTo>
                    <a:pt x="151" y="189"/>
                  </a:lnTo>
                  <a:lnTo>
                    <a:pt x="147" y="188"/>
                  </a:lnTo>
                  <a:lnTo>
                    <a:pt x="143" y="185"/>
                  </a:lnTo>
                  <a:lnTo>
                    <a:pt x="139" y="181"/>
                  </a:lnTo>
                  <a:lnTo>
                    <a:pt x="135" y="176"/>
                  </a:lnTo>
                  <a:lnTo>
                    <a:pt x="132" y="172"/>
                  </a:lnTo>
                  <a:lnTo>
                    <a:pt x="129" y="168"/>
                  </a:lnTo>
                  <a:lnTo>
                    <a:pt x="128" y="162"/>
                  </a:lnTo>
                  <a:lnTo>
                    <a:pt x="122" y="162"/>
                  </a:lnTo>
                  <a:lnTo>
                    <a:pt x="118" y="162"/>
                  </a:lnTo>
                  <a:lnTo>
                    <a:pt x="114" y="161"/>
                  </a:lnTo>
                  <a:lnTo>
                    <a:pt x="111" y="160"/>
                  </a:lnTo>
                  <a:lnTo>
                    <a:pt x="109" y="158"/>
                  </a:lnTo>
                  <a:lnTo>
                    <a:pt x="109" y="154"/>
                  </a:lnTo>
                  <a:lnTo>
                    <a:pt x="108" y="150"/>
                  </a:lnTo>
                  <a:lnTo>
                    <a:pt x="108" y="143"/>
                  </a:lnTo>
                  <a:lnTo>
                    <a:pt x="108" y="136"/>
                  </a:lnTo>
                  <a:lnTo>
                    <a:pt x="107" y="132"/>
                  </a:lnTo>
                  <a:lnTo>
                    <a:pt x="106" y="128"/>
                  </a:lnTo>
                  <a:lnTo>
                    <a:pt x="104" y="125"/>
                  </a:lnTo>
                  <a:lnTo>
                    <a:pt x="102" y="121"/>
                  </a:lnTo>
                  <a:lnTo>
                    <a:pt x="101" y="118"/>
                  </a:lnTo>
                  <a:lnTo>
                    <a:pt x="100" y="115"/>
                  </a:lnTo>
                  <a:lnTo>
                    <a:pt x="100" y="111"/>
                  </a:lnTo>
                  <a:lnTo>
                    <a:pt x="100" y="110"/>
                  </a:lnTo>
                  <a:lnTo>
                    <a:pt x="100" y="109"/>
                  </a:lnTo>
                  <a:lnTo>
                    <a:pt x="100" y="107"/>
                  </a:lnTo>
                  <a:lnTo>
                    <a:pt x="100" y="106"/>
                  </a:lnTo>
                  <a:lnTo>
                    <a:pt x="100" y="104"/>
                  </a:lnTo>
                  <a:lnTo>
                    <a:pt x="100" y="103"/>
                  </a:lnTo>
                  <a:lnTo>
                    <a:pt x="100" y="102"/>
                  </a:lnTo>
                  <a:lnTo>
                    <a:pt x="96" y="96"/>
                  </a:lnTo>
                  <a:lnTo>
                    <a:pt x="91" y="89"/>
                  </a:lnTo>
                  <a:lnTo>
                    <a:pt x="85" y="85"/>
                  </a:lnTo>
                  <a:lnTo>
                    <a:pt x="78" y="81"/>
                  </a:lnTo>
                  <a:lnTo>
                    <a:pt x="70" y="76"/>
                  </a:lnTo>
                  <a:lnTo>
                    <a:pt x="60" y="74"/>
                  </a:lnTo>
                  <a:lnTo>
                    <a:pt x="52" y="72"/>
                  </a:lnTo>
                  <a:lnTo>
                    <a:pt x="42" y="72"/>
                  </a:lnTo>
                  <a:lnTo>
                    <a:pt x="42" y="71"/>
                  </a:lnTo>
                  <a:lnTo>
                    <a:pt x="42" y="70"/>
                  </a:lnTo>
                  <a:lnTo>
                    <a:pt x="42" y="68"/>
                  </a:lnTo>
                  <a:lnTo>
                    <a:pt x="42" y="67"/>
                  </a:lnTo>
                  <a:lnTo>
                    <a:pt x="42" y="65"/>
                  </a:lnTo>
                  <a:lnTo>
                    <a:pt x="42" y="64"/>
                  </a:lnTo>
                  <a:lnTo>
                    <a:pt x="42" y="61"/>
                  </a:lnTo>
                  <a:lnTo>
                    <a:pt x="37" y="61"/>
                  </a:lnTo>
                  <a:lnTo>
                    <a:pt x="33" y="61"/>
                  </a:lnTo>
                  <a:lnTo>
                    <a:pt x="31" y="58"/>
                  </a:lnTo>
                  <a:lnTo>
                    <a:pt x="28" y="57"/>
                  </a:lnTo>
                  <a:lnTo>
                    <a:pt x="26" y="54"/>
                  </a:lnTo>
                  <a:lnTo>
                    <a:pt x="24" y="53"/>
                  </a:lnTo>
                  <a:lnTo>
                    <a:pt x="22" y="50"/>
                  </a:lnTo>
                  <a:lnTo>
                    <a:pt x="21" y="46"/>
                  </a:lnTo>
                  <a:lnTo>
                    <a:pt x="31" y="46"/>
                  </a:lnTo>
                  <a:lnTo>
                    <a:pt x="28" y="49"/>
                  </a:lnTo>
                  <a:lnTo>
                    <a:pt x="26" y="51"/>
                  </a:lnTo>
                  <a:lnTo>
                    <a:pt x="25" y="53"/>
                  </a:lnTo>
                  <a:lnTo>
                    <a:pt x="22" y="56"/>
                  </a:lnTo>
                  <a:lnTo>
                    <a:pt x="21" y="57"/>
                  </a:lnTo>
                  <a:lnTo>
                    <a:pt x="19" y="58"/>
                  </a:lnTo>
                  <a:lnTo>
                    <a:pt x="18" y="58"/>
                  </a:lnTo>
                  <a:lnTo>
                    <a:pt x="15" y="60"/>
                  </a:lnTo>
                  <a:lnTo>
                    <a:pt x="14" y="65"/>
                  </a:lnTo>
                  <a:lnTo>
                    <a:pt x="13" y="71"/>
                  </a:lnTo>
                  <a:lnTo>
                    <a:pt x="12" y="76"/>
                  </a:lnTo>
                  <a:lnTo>
                    <a:pt x="9" y="82"/>
                  </a:lnTo>
                  <a:lnTo>
                    <a:pt x="8" y="88"/>
                  </a:lnTo>
                  <a:lnTo>
                    <a:pt x="7" y="93"/>
                  </a:lnTo>
                  <a:lnTo>
                    <a:pt x="6" y="100"/>
                  </a:lnTo>
                  <a:lnTo>
                    <a:pt x="5" y="107"/>
                  </a:lnTo>
                  <a:lnTo>
                    <a:pt x="5" y="106"/>
                  </a:lnTo>
                  <a:lnTo>
                    <a:pt x="5" y="104"/>
                  </a:lnTo>
                  <a:lnTo>
                    <a:pt x="5" y="103"/>
                  </a:lnTo>
                  <a:lnTo>
                    <a:pt x="5" y="102"/>
                  </a:lnTo>
                  <a:lnTo>
                    <a:pt x="5" y="100"/>
                  </a:lnTo>
                  <a:lnTo>
                    <a:pt x="5" y="99"/>
                  </a:lnTo>
                  <a:lnTo>
                    <a:pt x="5" y="96"/>
                  </a:lnTo>
                  <a:lnTo>
                    <a:pt x="6" y="92"/>
                  </a:lnTo>
                  <a:lnTo>
                    <a:pt x="7" y="88"/>
                  </a:lnTo>
                  <a:lnTo>
                    <a:pt x="8" y="85"/>
                  </a:lnTo>
                  <a:lnTo>
                    <a:pt x="9" y="81"/>
                  </a:lnTo>
                  <a:lnTo>
                    <a:pt x="10" y="76"/>
                  </a:lnTo>
                  <a:lnTo>
                    <a:pt x="10" y="74"/>
                  </a:lnTo>
                  <a:lnTo>
                    <a:pt x="10" y="70"/>
                  </a:lnTo>
                  <a:lnTo>
                    <a:pt x="10" y="64"/>
                  </a:lnTo>
                  <a:lnTo>
                    <a:pt x="9" y="58"/>
                  </a:lnTo>
                  <a:lnTo>
                    <a:pt x="8" y="54"/>
                  </a:lnTo>
                  <a:lnTo>
                    <a:pt x="7" y="51"/>
                  </a:lnTo>
                  <a:lnTo>
                    <a:pt x="6" y="46"/>
                  </a:lnTo>
                  <a:lnTo>
                    <a:pt x="3" y="42"/>
                  </a:lnTo>
                  <a:lnTo>
                    <a:pt x="2" y="38"/>
                  </a:lnTo>
                  <a:lnTo>
                    <a:pt x="0" y="34"/>
                  </a:lnTo>
                  <a:lnTo>
                    <a:pt x="2" y="31"/>
                  </a:lnTo>
                  <a:lnTo>
                    <a:pt x="5" y="30"/>
                  </a:lnTo>
                  <a:lnTo>
                    <a:pt x="7" y="28"/>
                  </a:lnTo>
                  <a:lnTo>
                    <a:pt x="9" y="27"/>
                  </a:lnTo>
                  <a:lnTo>
                    <a:pt x="12" y="25"/>
                  </a:lnTo>
                  <a:lnTo>
                    <a:pt x="14" y="24"/>
                  </a:lnTo>
                  <a:lnTo>
                    <a:pt x="16" y="24"/>
                  </a:lnTo>
                  <a:lnTo>
                    <a:pt x="20" y="24"/>
                  </a:lnTo>
                  <a:lnTo>
                    <a:pt x="24" y="24"/>
                  </a:lnTo>
                  <a:lnTo>
                    <a:pt x="28" y="25"/>
                  </a:lnTo>
                  <a:lnTo>
                    <a:pt x="32" y="28"/>
                  </a:lnTo>
                  <a:lnTo>
                    <a:pt x="34" y="31"/>
                  </a:lnTo>
                  <a:lnTo>
                    <a:pt x="37" y="34"/>
                  </a:lnTo>
                  <a:lnTo>
                    <a:pt x="40" y="38"/>
                  </a:lnTo>
                  <a:lnTo>
                    <a:pt x="42" y="42"/>
                  </a:lnTo>
                  <a:lnTo>
                    <a:pt x="44" y="46"/>
                  </a:lnTo>
                  <a:lnTo>
                    <a:pt x="57" y="46"/>
                  </a:lnTo>
                  <a:lnTo>
                    <a:pt x="57" y="43"/>
                  </a:lnTo>
                  <a:lnTo>
                    <a:pt x="58" y="43"/>
                  </a:lnTo>
                  <a:lnTo>
                    <a:pt x="59" y="42"/>
                  </a:lnTo>
                  <a:lnTo>
                    <a:pt x="60" y="41"/>
                  </a:lnTo>
                  <a:lnTo>
                    <a:pt x="61" y="41"/>
                  </a:lnTo>
                  <a:lnTo>
                    <a:pt x="63" y="39"/>
                  </a:lnTo>
                  <a:lnTo>
                    <a:pt x="63" y="38"/>
                  </a:lnTo>
                  <a:lnTo>
                    <a:pt x="65" y="32"/>
                  </a:lnTo>
                  <a:lnTo>
                    <a:pt x="67" y="28"/>
                  </a:lnTo>
                  <a:lnTo>
                    <a:pt x="70" y="25"/>
                  </a:lnTo>
                  <a:lnTo>
                    <a:pt x="72" y="23"/>
                  </a:lnTo>
                  <a:lnTo>
                    <a:pt x="75" y="21"/>
                  </a:lnTo>
                  <a:lnTo>
                    <a:pt x="77" y="21"/>
                  </a:lnTo>
                  <a:lnTo>
                    <a:pt x="81" y="21"/>
                  </a:lnTo>
                  <a:lnTo>
                    <a:pt x="83" y="21"/>
                  </a:lnTo>
                  <a:lnTo>
                    <a:pt x="83" y="18"/>
                  </a:lnTo>
                  <a:lnTo>
                    <a:pt x="84" y="14"/>
                  </a:lnTo>
                  <a:lnTo>
                    <a:pt x="85" y="11"/>
                  </a:lnTo>
                  <a:lnTo>
                    <a:pt x="86" y="9"/>
                  </a:lnTo>
                  <a:lnTo>
                    <a:pt x="89" y="6"/>
                  </a:lnTo>
                  <a:lnTo>
                    <a:pt x="91" y="3"/>
                  </a:lnTo>
                  <a:lnTo>
                    <a:pt x="95" y="2"/>
                  </a:lnTo>
                  <a:lnTo>
                    <a:pt x="97" y="0"/>
                  </a:lnTo>
                  <a:lnTo>
                    <a:pt x="103" y="2"/>
                  </a:lnTo>
                  <a:lnTo>
                    <a:pt x="109" y="4"/>
                  </a:lnTo>
                  <a:lnTo>
                    <a:pt x="114" y="9"/>
                  </a:lnTo>
                  <a:lnTo>
                    <a:pt x="120" y="13"/>
                  </a:lnTo>
                  <a:lnTo>
                    <a:pt x="124" y="18"/>
                  </a:lnTo>
                  <a:lnTo>
                    <a:pt x="129" y="23"/>
                  </a:lnTo>
                  <a:lnTo>
                    <a:pt x="134" y="25"/>
                  </a:lnTo>
                  <a:lnTo>
                    <a:pt x="139" y="25"/>
                  </a:lnTo>
                  <a:lnTo>
                    <a:pt x="141" y="25"/>
                  </a:lnTo>
                  <a:lnTo>
                    <a:pt x="143" y="27"/>
                  </a:lnTo>
                  <a:lnTo>
                    <a:pt x="146" y="27"/>
                  </a:lnTo>
                  <a:lnTo>
                    <a:pt x="147" y="27"/>
                  </a:lnTo>
                  <a:lnTo>
                    <a:pt x="149" y="28"/>
                  </a:lnTo>
                  <a:lnTo>
                    <a:pt x="151" y="28"/>
                  </a:lnTo>
                  <a:lnTo>
                    <a:pt x="152" y="28"/>
                  </a:lnTo>
                  <a:lnTo>
                    <a:pt x="154" y="28"/>
                  </a:lnTo>
                  <a:lnTo>
                    <a:pt x="152" y="117"/>
                  </a:lnTo>
                  <a:lnTo>
                    <a:pt x="147" y="122"/>
                  </a:lnTo>
                  <a:lnTo>
                    <a:pt x="152" y="132"/>
                  </a:lnTo>
                  <a:lnTo>
                    <a:pt x="154" y="19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4" name="Freeform 115">
              <a:extLst>
                <a:ext uri="{FF2B5EF4-FFF2-40B4-BE49-F238E27FC236}">
                  <a16:creationId xmlns:a16="http://schemas.microsoft.com/office/drawing/2014/main" id="{2BB89AE4-B481-0C82-6C8B-DBF8B14BE062}"/>
                </a:ext>
              </a:extLst>
            </p:cNvPr>
            <p:cNvSpPr>
              <a:spLocks/>
            </p:cNvSpPr>
            <p:nvPr/>
          </p:nvSpPr>
          <p:spPr bwMode="gray">
            <a:xfrm>
              <a:off x="3430696" y="3353722"/>
              <a:ext cx="10044" cy="19809"/>
            </a:xfrm>
            <a:custGeom>
              <a:avLst/>
              <a:gdLst>
                <a:gd name="T0" fmla="*/ 7938 w 5"/>
                <a:gd name="T1" fmla="*/ 15875 h 12"/>
                <a:gd name="T2" fmla="*/ 7938 w 5"/>
                <a:gd name="T3" fmla="*/ 0 h 12"/>
                <a:gd name="T4" fmla="*/ 3175 w 5"/>
                <a:gd name="T5" fmla="*/ 0 h 12"/>
                <a:gd name="T6" fmla="*/ 0 w 5"/>
                <a:gd name="T7" fmla="*/ 0 h 12"/>
                <a:gd name="T8" fmla="*/ 0 w 5"/>
                <a:gd name="T9" fmla="*/ 2646 h 12"/>
                <a:gd name="T10" fmla="*/ 0 w 5"/>
                <a:gd name="T11" fmla="*/ 5292 h 12"/>
                <a:gd name="T12" fmla="*/ 0 w 5"/>
                <a:gd name="T13" fmla="*/ 9260 h 12"/>
                <a:gd name="T14" fmla="*/ 0 w 5"/>
                <a:gd name="T15" fmla="*/ 10583 h 12"/>
                <a:gd name="T16" fmla="*/ 3175 w 5"/>
                <a:gd name="T17" fmla="*/ 14552 h 12"/>
                <a:gd name="T18" fmla="*/ 7938 w 5"/>
                <a:gd name="T19" fmla="*/ 15875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2"/>
                <a:gd name="T32" fmla="*/ 5 w 5"/>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2">
                  <a:moveTo>
                    <a:pt x="5" y="12"/>
                  </a:moveTo>
                  <a:lnTo>
                    <a:pt x="5" y="0"/>
                  </a:lnTo>
                  <a:lnTo>
                    <a:pt x="2" y="0"/>
                  </a:lnTo>
                  <a:lnTo>
                    <a:pt x="0" y="0"/>
                  </a:lnTo>
                  <a:lnTo>
                    <a:pt x="0" y="2"/>
                  </a:lnTo>
                  <a:lnTo>
                    <a:pt x="0" y="4"/>
                  </a:lnTo>
                  <a:lnTo>
                    <a:pt x="0" y="7"/>
                  </a:lnTo>
                  <a:lnTo>
                    <a:pt x="0" y="8"/>
                  </a:lnTo>
                  <a:lnTo>
                    <a:pt x="2" y="11"/>
                  </a:lnTo>
                  <a:lnTo>
                    <a:pt x="5"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5" name="Freeform 116">
              <a:extLst>
                <a:ext uri="{FF2B5EF4-FFF2-40B4-BE49-F238E27FC236}">
                  <a16:creationId xmlns:a16="http://schemas.microsoft.com/office/drawing/2014/main" id="{688E3097-C3A3-0366-8FC9-27F32E4DCB73}"/>
                </a:ext>
              </a:extLst>
            </p:cNvPr>
            <p:cNvSpPr>
              <a:spLocks/>
            </p:cNvSpPr>
            <p:nvPr/>
          </p:nvSpPr>
          <p:spPr bwMode="gray">
            <a:xfrm>
              <a:off x="3482926" y="3405228"/>
              <a:ext cx="18080" cy="13865"/>
            </a:xfrm>
            <a:custGeom>
              <a:avLst/>
              <a:gdLst>
                <a:gd name="T0" fmla="*/ 0 w 9"/>
                <a:gd name="T1" fmla="*/ 11113 h 7"/>
                <a:gd name="T2" fmla="*/ 14288 w 9"/>
                <a:gd name="T3" fmla="*/ 11113 h 7"/>
                <a:gd name="T4" fmla="*/ 7938 w 9"/>
                <a:gd name="T5" fmla="*/ 0 h 7"/>
                <a:gd name="T6" fmla="*/ 0 w 9"/>
                <a:gd name="T7" fmla="*/ 11113 h 7"/>
                <a:gd name="T8" fmla="*/ 0 60000 65536"/>
                <a:gd name="T9" fmla="*/ 0 60000 65536"/>
                <a:gd name="T10" fmla="*/ 0 60000 65536"/>
                <a:gd name="T11" fmla="*/ 0 60000 65536"/>
                <a:gd name="T12" fmla="*/ 0 w 9"/>
                <a:gd name="T13" fmla="*/ 0 h 7"/>
                <a:gd name="T14" fmla="*/ 9 w 9"/>
                <a:gd name="T15" fmla="*/ 7 h 7"/>
              </a:gdLst>
              <a:ahLst/>
              <a:cxnLst>
                <a:cxn ang="T8">
                  <a:pos x="T0" y="T1"/>
                </a:cxn>
                <a:cxn ang="T9">
                  <a:pos x="T2" y="T3"/>
                </a:cxn>
                <a:cxn ang="T10">
                  <a:pos x="T4" y="T5"/>
                </a:cxn>
                <a:cxn ang="T11">
                  <a:pos x="T6" y="T7"/>
                </a:cxn>
              </a:cxnLst>
              <a:rect l="T12" t="T13" r="T14" b="T15"/>
              <a:pathLst>
                <a:path w="9" h="7">
                  <a:moveTo>
                    <a:pt x="0" y="7"/>
                  </a:moveTo>
                  <a:lnTo>
                    <a:pt x="9" y="7"/>
                  </a:lnTo>
                  <a:lnTo>
                    <a:pt x="5" y="0"/>
                  </a:lnTo>
                  <a:lnTo>
                    <a:pt x="0"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6" name="Freeform 117">
              <a:extLst>
                <a:ext uri="{FF2B5EF4-FFF2-40B4-BE49-F238E27FC236}">
                  <a16:creationId xmlns:a16="http://schemas.microsoft.com/office/drawing/2014/main" id="{D9D8C6D8-1AA9-2CEA-5A36-989F03206110}"/>
                </a:ext>
              </a:extLst>
            </p:cNvPr>
            <p:cNvSpPr>
              <a:spLocks/>
            </p:cNvSpPr>
            <p:nvPr/>
          </p:nvSpPr>
          <p:spPr bwMode="gray">
            <a:xfrm>
              <a:off x="3063088" y="3016960"/>
              <a:ext cx="24105" cy="15851"/>
            </a:xfrm>
            <a:custGeom>
              <a:avLst/>
              <a:gdLst>
                <a:gd name="T0" fmla="*/ 0 w 13"/>
                <a:gd name="T1" fmla="*/ 0 h 10"/>
                <a:gd name="T2" fmla="*/ 0 w 13"/>
                <a:gd name="T3" fmla="*/ 12700 h 10"/>
                <a:gd name="T4" fmla="*/ 3175 w 13"/>
                <a:gd name="T5" fmla="*/ 12700 h 10"/>
                <a:gd name="T6" fmla="*/ 6350 w 13"/>
                <a:gd name="T7" fmla="*/ 12700 h 10"/>
                <a:gd name="T8" fmla="*/ 7938 w 13"/>
                <a:gd name="T9" fmla="*/ 12700 h 10"/>
                <a:gd name="T10" fmla="*/ 9525 w 13"/>
                <a:gd name="T11" fmla="*/ 12700 h 10"/>
                <a:gd name="T12" fmla="*/ 11113 w 13"/>
                <a:gd name="T13" fmla="*/ 11430 h 10"/>
                <a:gd name="T14" fmla="*/ 14288 w 13"/>
                <a:gd name="T15" fmla="*/ 11430 h 10"/>
                <a:gd name="T16" fmla="*/ 17463 w 13"/>
                <a:gd name="T17" fmla="*/ 7620 h 10"/>
                <a:gd name="T18" fmla="*/ 19050 w 13"/>
                <a:gd name="T19" fmla="*/ 6350 h 10"/>
                <a:gd name="T20" fmla="*/ 19050 w 13"/>
                <a:gd name="T21" fmla="*/ 3810 h 10"/>
                <a:gd name="T22" fmla="*/ 20638 w 13"/>
                <a:gd name="T23" fmla="*/ 1270 h 10"/>
                <a:gd name="T24" fmla="*/ 20638 w 13"/>
                <a:gd name="T25" fmla="*/ 0 h 10"/>
                <a:gd name="T26" fmla="*/ 19050 w 13"/>
                <a:gd name="T27" fmla="*/ 0 h 10"/>
                <a:gd name="T28" fmla="*/ 17463 w 13"/>
                <a:gd name="T29" fmla="*/ 0 h 10"/>
                <a:gd name="T30" fmla="*/ 11113 w 13"/>
                <a:gd name="T31" fmla="*/ 0 h 10"/>
                <a:gd name="T32" fmla="*/ 9525 w 13"/>
                <a:gd name="T33" fmla="*/ 0 h 10"/>
                <a:gd name="T34" fmla="*/ 7938 w 13"/>
                <a:gd name="T35" fmla="*/ 0 h 10"/>
                <a:gd name="T36" fmla="*/ 6350 w 13"/>
                <a:gd name="T37" fmla="*/ 0 h 10"/>
                <a:gd name="T38" fmla="*/ 3175 w 13"/>
                <a:gd name="T39" fmla="*/ 0 h 10"/>
                <a:gd name="T40" fmla="*/ 0 w 13"/>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
                <a:gd name="T64" fmla="*/ 0 h 10"/>
                <a:gd name="T65" fmla="*/ 13 w 13"/>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 h="10">
                  <a:moveTo>
                    <a:pt x="0" y="0"/>
                  </a:moveTo>
                  <a:lnTo>
                    <a:pt x="0" y="10"/>
                  </a:lnTo>
                  <a:lnTo>
                    <a:pt x="2" y="10"/>
                  </a:lnTo>
                  <a:lnTo>
                    <a:pt x="4" y="10"/>
                  </a:lnTo>
                  <a:lnTo>
                    <a:pt x="5" y="10"/>
                  </a:lnTo>
                  <a:lnTo>
                    <a:pt x="6" y="10"/>
                  </a:lnTo>
                  <a:lnTo>
                    <a:pt x="7" y="9"/>
                  </a:lnTo>
                  <a:lnTo>
                    <a:pt x="9" y="9"/>
                  </a:lnTo>
                  <a:lnTo>
                    <a:pt x="11" y="6"/>
                  </a:lnTo>
                  <a:lnTo>
                    <a:pt x="12" y="5"/>
                  </a:lnTo>
                  <a:lnTo>
                    <a:pt x="12" y="3"/>
                  </a:lnTo>
                  <a:lnTo>
                    <a:pt x="13" y="1"/>
                  </a:lnTo>
                  <a:lnTo>
                    <a:pt x="13" y="0"/>
                  </a:lnTo>
                  <a:lnTo>
                    <a:pt x="12" y="0"/>
                  </a:lnTo>
                  <a:lnTo>
                    <a:pt x="11" y="0"/>
                  </a:lnTo>
                  <a:lnTo>
                    <a:pt x="7" y="0"/>
                  </a:lnTo>
                  <a:lnTo>
                    <a:pt x="6" y="0"/>
                  </a:lnTo>
                  <a:lnTo>
                    <a:pt x="5" y="0"/>
                  </a:lnTo>
                  <a:lnTo>
                    <a:pt x="4" y="0"/>
                  </a:lnTo>
                  <a:lnTo>
                    <a:pt x="2"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7" name="Freeform 118">
              <a:extLst>
                <a:ext uri="{FF2B5EF4-FFF2-40B4-BE49-F238E27FC236}">
                  <a16:creationId xmlns:a16="http://schemas.microsoft.com/office/drawing/2014/main" id="{2702C0FC-3CBC-7312-A998-D3ECFE3908CA}"/>
                </a:ext>
              </a:extLst>
            </p:cNvPr>
            <p:cNvSpPr>
              <a:spLocks/>
            </p:cNvSpPr>
            <p:nvPr/>
          </p:nvSpPr>
          <p:spPr bwMode="gray">
            <a:xfrm>
              <a:off x="3454802" y="4308540"/>
              <a:ext cx="433900" cy="536838"/>
            </a:xfrm>
            <a:custGeom>
              <a:avLst/>
              <a:gdLst>
                <a:gd name="T0" fmla="*/ 4763 w 234"/>
                <a:gd name="T1" fmla="*/ 40639 h 307"/>
                <a:gd name="T2" fmla="*/ 15875 w 234"/>
                <a:gd name="T3" fmla="*/ 43442 h 307"/>
                <a:gd name="T4" fmla="*/ 38100 w 234"/>
                <a:gd name="T5" fmla="*/ 60258 h 307"/>
                <a:gd name="T6" fmla="*/ 47625 w 234"/>
                <a:gd name="T7" fmla="*/ 89686 h 307"/>
                <a:gd name="T8" fmla="*/ 41275 w 234"/>
                <a:gd name="T9" fmla="*/ 99496 h 307"/>
                <a:gd name="T10" fmla="*/ 39688 w 234"/>
                <a:gd name="T11" fmla="*/ 114910 h 307"/>
                <a:gd name="T12" fmla="*/ 41275 w 234"/>
                <a:gd name="T13" fmla="*/ 130325 h 307"/>
                <a:gd name="T14" fmla="*/ 46038 w 234"/>
                <a:gd name="T15" fmla="*/ 142937 h 307"/>
                <a:gd name="T16" fmla="*/ 50800 w 234"/>
                <a:gd name="T17" fmla="*/ 148543 h 307"/>
                <a:gd name="T18" fmla="*/ 44450 w 234"/>
                <a:gd name="T19" fmla="*/ 163957 h 307"/>
                <a:gd name="T20" fmla="*/ 39688 w 234"/>
                <a:gd name="T21" fmla="*/ 183576 h 307"/>
                <a:gd name="T22" fmla="*/ 44450 w 234"/>
                <a:gd name="T23" fmla="*/ 207399 h 307"/>
                <a:gd name="T24" fmla="*/ 53975 w 234"/>
                <a:gd name="T25" fmla="*/ 218610 h 307"/>
                <a:gd name="T26" fmla="*/ 41275 w 234"/>
                <a:gd name="T27" fmla="*/ 238229 h 307"/>
                <a:gd name="T28" fmla="*/ 34925 w 234"/>
                <a:gd name="T29" fmla="*/ 257848 h 307"/>
                <a:gd name="T30" fmla="*/ 58738 w 234"/>
                <a:gd name="T31" fmla="*/ 298487 h 307"/>
                <a:gd name="T32" fmla="*/ 69850 w 234"/>
                <a:gd name="T33" fmla="*/ 346132 h 307"/>
                <a:gd name="T34" fmla="*/ 87313 w 234"/>
                <a:gd name="T35" fmla="*/ 393778 h 307"/>
                <a:gd name="T36" fmla="*/ 117475 w 234"/>
                <a:gd name="T37" fmla="*/ 430213 h 307"/>
                <a:gd name="T38" fmla="*/ 136525 w 234"/>
                <a:gd name="T39" fmla="*/ 417601 h 307"/>
                <a:gd name="T40" fmla="*/ 165100 w 234"/>
                <a:gd name="T41" fmla="*/ 404989 h 307"/>
                <a:gd name="T42" fmla="*/ 187325 w 234"/>
                <a:gd name="T43" fmla="*/ 414798 h 307"/>
                <a:gd name="T44" fmla="*/ 201612 w 234"/>
                <a:gd name="T45" fmla="*/ 430213 h 307"/>
                <a:gd name="T46" fmla="*/ 223838 w 234"/>
                <a:gd name="T47" fmla="*/ 407791 h 307"/>
                <a:gd name="T48" fmla="*/ 249238 w 234"/>
                <a:gd name="T49" fmla="*/ 400785 h 307"/>
                <a:gd name="T50" fmla="*/ 258763 w 234"/>
                <a:gd name="T51" fmla="*/ 346132 h 307"/>
                <a:gd name="T52" fmla="*/ 266700 w 234"/>
                <a:gd name="T53" fmla="*/ 329316 h 307"/>
                <a:gd name="T54" fmla="*/ 304800 w 234"/>
                <a:gd name="T55" fmla="*/ 312500 h 307"/>
                <a:gd name="T56" fmla="*/ 331788 w 234"/>
                <a:gd name="T57" fmla="*/ 309697 h 307"/>
                <a:gd name="T58" fmla="*/ 341313 w 234"/>
                <a:gd name="T59" fmla="*/ 318105 h 307"/>
                <a:gd name="T60" fmla="*/ 361950 w 234"/>
                <a:gd name="T61" fmla="*/ 323711 h 307"/>
                <a:gd name="T62" fmla="*/ 369888 w 234"/>
                <a:gd name="T63" fmla="*/ 304092 h 307"/>
                <a:gd name="T64" fmla="*/ 371475 w 234"/>
                <a:gd name="T65" fmla="*/ 274664 h 307"/>
                <a:gd name="T66" fmla="*/ 352425 w 234"/>
                <a:gd name="T67" fmla="*/ 248038 h 307"/>
                <a:gd name="T68" fmla="*/ 331788 w 234"/>
                <a:gd name="T69" fmla="*/ 218610 h 307"/>
                <a:gd name="T70" fmla="*/ 312738 w 234"/>
                <a:gd name="T71" fmla="*/ 218610 h 307"/>
                <a:gd name="T72" fmla="*/ 292100 w 234"/>
                <a:gd name="T73" fmla="*/ 189182 h 307"/>
                <a:gd name="T74" fmla="*/ 290513 w 234"/>
                <a:gd name="T75" fmla="*/ 170964 h 307"/>
                <a:gd name="T76" fmla="*/ 290513 w 234"/>
                <a:gd name="T77" fmla="*/ 155549 h 307"/>
                <a:gd name="T78" fmla="*/ 282575 w 234"/>
                <a:gd name="T79" fmla="*/ 135930 h 307"/>
                <a:gd name="T80" fmla="*/ 231775 w 234"/>
                <a:gd name="T81" fmla="*/ 103700 h 307"/>
                <a:gd name="T82" fmla="*/ 185738 w 234"/>
                <a:gd name="T83" fmla="*/ 89686 h 307"/>
                <a:gd name="T84" fmla="*/ 157163 w 234"/>
                <a:gd name="T85" fmla="*/ 72870 h 307"/>
                <a:gd name="T86" fmla="*/ 144463 w 234"/>
                <a:gd name="T87" fmla="*/ 40639 h 307"/>
                <a:gd name="T88" fmla="*/ 138113 w 234"/>
                <a:gd name="T89" fmla="*/ 9809 h 307"/>
                <a:gd name="T90" fmla="*/ 112713 w 234"/>
                <a:gd name="T91" fmla="*/ 0 h 307"/>
                <a:gd name="T92" fmla="*/ 76200 w 234"/>
                <a:gd name="T93" fmla="*/ 22422 h 307"/>
                <a:gd name="T94" fmla="*/ 9525 w 234"/>
                <a:gd name="T95" fmla="*/ 40639 h 30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4"/>
                <a:gd name="T145" fmla="*/ 0 h 307"/>
                <a:gd name="T146" fmla="*/ 234 w 234"/>
                <a:gd name="T147" fmla="*/ 307 h 30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4" h="307">
                  <a:moveTo>
                    <a:pt x="0" y="29"/>
                  </a:moveTo>
                  <a:lnTo>
                    <a:pt x="0" y="29"/>
                  </a:lnTo>
                  <a:lnTo>
                    <a:pt x="1" y="29"/>
                  </a:lnTo>
                  <a:lnTo>
                    <a:pt x="3" y="29"/>
                  </a:lnTo>
                  <a:lnTo>
                    <a:pt x="4" y="29"/>
                  </a:lnTo>
                  <a:lnTo>
                    <a:pt x="5" y="29"/>
                  </a:lnTo>
                  <a:lnTo>
                    <a:pt x="6" y="29"/>
                  </a:lnTo>
                  <a:lnTo>
                    <a:pt x="10" y="31"/>
                  </a:lnTo>
                  <a:lnTo>
                    <a:pt x="13" y="32"/>
                  </a:lnTo>
                  <a:lnTo>
                    <a:pt x="17" y="35"/>
                  </a:lnTo>
                  <a:lnTo>
                    <a:pt x="22" y="38"/>
                  </a:lnTo>
                  <a:lnTo>
                    <a:pt x="24" y="43"/>
                  </a:lnTo>
                  <a:lnTo>
                    <a:pt x="28" y="49"/>
                  </a:lnTo>
                  <a:lnTo>
                    <a:pt x="29" y="55"/>
                  </a:lnTo>
                  <a:lnTo>
                    <a:pt x="30" y="63"/>
                  </a:lnTo>
                  <a:lnTo>
                    <a:pt x="30" y="64"/>
                  </a:lnTo>
                  <a:lnTo>
                    <a:pt x="29" y="67"/>
                  </a:lnTo>
                  <a:lnTo>
                    <a:pt x="29" y="68"/>
                  </a:lnTo>
                  <a:lnTo>
                    <a:pt x="28" y="70"/>
                  </a:lnTo>
                  <a:lnTo>
                    <a:pt x="26" y="71"/>
                  </a:lnTo>
                  <a:lnTo>
                    <a:pt x="25" y="73"/>
                  </a:lnTo>
                  <a:lnTo>
                    <a:pt x="25" y="75"/>
                  </a:lnTo>
                  <a:lnTo>
                    <a:pt x="25" y="79"/>
                  </a:lnTo>
                  <a:lnTo>
                    <a:pt x="25" y="82"/>
                  </a:lnTo>
                  <a:lnTo>
                    <a:pt x="25" y="85"/>
                  </a:lnTo>
                  <a:lnTo>
                    <a:pt x="25" y="88"/>
                  </a:lnTo>
                  <a:lnTo>
                    <a:pt x="26" y="90"/>
                  </a:lnTo>
                  <a:lnTo>
                    <a:pt x="26" y="93"/>
                  </a:lnTo>
                  <a:lnTo>
                    <a:pt x="26" y="96"/>
                  </a:lnTo>
                  <a:lnTo>
                    <a:pt x="28" y="99"/>
                  </a:lnTo>
                  <a:lnTo>
                    <a:pt x="28" y="100"/>
                  </a:lnTo>
                  <a:lnTo>
                    <a:pt x="29" y="102"/>
                  </a:lnTo>
                  <a:lnTo>
                    <a:pt x="30" y="103"/>
                  </a:lnTo>
                  <a:lnTo>
                    <a:pt x="30" y="104"/>
                  </a:lnTo>
                  <a:lnTo>
                    <a:pt x="31" y="104"/>
                  </a:lnTo>
                  <a:lnTo>
                    <a:pt x="32" y="106"/>
                  </a:lnTo>
                  <a:lnTo>
                    <a:pt x="30" y="109"/>
                  </a:lnTo>
                  <a:lnTo>
                    <a:pt x="29" y="111"/>
                  </a:lnTo>
                  <a:lnTo>
                    <a:pt x="28" y="114"/>
                  </a:lnTo>
                  <a:lnTo>
                    <a:pt x="28" y="117"/>
                  </a:lnTo>
                  <a:lnTo>
                    <a:pt x="26" y="120"/>
                  </a:lnTo>
                  <a:lnTo>
                    <a:pt x="26" y="122"/>
                  </a:lnTo>
                  <a:lnTo>
                    <a:pt x="25" y="127"/>
                  </a:lnTo>
                  <a:lnTo>
                    <a:pt x="25" y="131"/>
                  </a:lnTo>
                  <a:lnTo>
                    <a:pt x="25" y="136"/>
                  </a:lnTo>
                  <a:lnTo>
                    <a:pt x="26" y="141"/>
                  </a:lnTo>
                  <a:lnTo>
                    <a:pt x="26" y="145"/>
                  </a:lnTo>
                  <a:lnTo>
                    <a:pt x="28" y="148"/>
                  </a:lnTo>
                  <a:lnTo>
                    <a:pt x="29" y="150"/>
                  </a:lnTo>
                  <a:lnTo>
                    <a:pt x="31" y="153"/>
                  </a:lnTo>
                  <a:lnTo>
                    <a:pt x="32" y="154"/>
                  </a:lnTo>
                  <a:lnTo>
                    <a:pt x="34" y="156"/>
                  </a:lnTo>
                  <a:lnTo>
                    <a:pt x="31" y="160"/>
                  </a:lnTo>
                  <a:lnTo>
                    <a:pt x="30" y="164"/>
                  </a:lnTo>
                  <a:lnTo>
                    <a:pt x="29" y="167"/>
                  </a:lnTo>
                  <a:lnTo>
                    <a:pt x="26" y="170"/>
                  </a:lnTo>
                  <a:lnTo>
                    <a:pt x="25" y="174"/>
                  </a:lnTo>
                  <a:lnTo>
                    <a:pt x="24" y="177"/>
                  </a:lnTo>
                  <a:lnTo>
                    <a:pt x="23" y="180"/>
                  </a:lnTo>
                  <a:lnTo>
                    <a:pt x="22" y="184"/>
                  </a:lnTo>
                  <a:lnTo>
                    <a:pt x="26" y="191"/>
                  </a:lnTo>
                  <a:lnTo>
                    <a:pt x="30" y="198"/>
                  </a:lnTo>
                  <a:lnTo>
                    <a:pt x="35" y="205"/>
                  </a:lnTo>
                  <a:lnTo>
                    <a:pt x="37" y="213"/>
                  </a:lnTo>
                  <a:lnTo>
                    <a:pt x="41" y="220"/>
                  </a:lnTo>
                  <a:lnTo>
                    <a:pt x="43" y="228"/>
                  </a:lnTo>
                  <a:lnTo>
                    <a:pt x="44" y="238"/>
                  </a:lnTo>
                  <a:lnTo>
                    <a:pt x="44" y="247"/>
                  </a:lnTo>
                  <a:lnTo>
                    <a:pt x="45" y="252"/>
                  </a:lnTo>
                  <a:lnTo>
                    <a:pt x="48" y="260"/>
                  </a:lnTo>
                  <a:lnTo>
                    <a:pt x="51" y="270"/>
                  </a:lnTo>
                  <a:lnTo>
                    <a:pt x="55" y="281"/>
                  </a:lnTo>
                  <a:lnTo>
                    <a:pt x="61" y="291"/>
                  </a:lnTo>
                  <a:lnTo>
                    <a:pt x="66" y="299"/>
                  </a:lnTo>
                  <a:lnTo>
                    <a:pt x="70" y="305"/>
                  </a:lnTo>
                  <a:lnTo>
                    <a:pt x="74" y="307"/>
                  </a:lnTo>
                  <a:lnTo>
                    <a:pt x="76" y="306"/>
                  </a:lnTo>
                  <a:lnTo>
                    <a:pt x="80" y="305"/>
                  </a:lnTo>
                  <a:lnTo>
                    <a:pt x="82" y="302"/>
                  </a:lnTo>
                  <a:lnTo>
                    <a:pt x="86" y="298"/>
                  </a:lnTo>
                  <a:lnTo>
                    <a:pt x="89" y="295"/>
                  </a:lnTo>
                  <a:lnTo>
                    <a:pt x="94" y="292"/>
                  </a:lnTo>
                  <a:lnTo>
                    <a:pt x="98" y="291"/>
                  </a:lnTo>
                  <a:lnTo>
                    <a:pt x="104" y="289"/>
                  </a:lnTo>
                  <a:lnTo>
                    <a:pt x="108" y="289"/>
                  </a:lnTo>
                  <a:lnTo>
                    <a:pt x="112" y="291"/>
                  </a:lnTo>
                  <a:lnTo>
                    <a:pt x="116" y="293"/>
                  </a:lnTo>
                  <a:lnTo>
                    <a:pt x="118" y="296"/>
                  </a:lnTo>
                  <a:lnTo>
                    <a:pt x="120" y="299"/>
                  </a:lnTo>
                  <a:lnTo>
                    <a:pt x="123" y="302"/>
                  </a:lnTo>
                  <a:lnTo>
                    <a:pt x="125" y="305"/>
                  </a:lnTo>
                  <a:lnTo>
                    <a:pt x="127" y="307"/>
                  </a:lnTo>
                  <a:lnTo>
                    <a:pt x="130" y="300"/>
                  </a:lnTo>
                  <a:lnTo>
                    <a:pt x="133" y="296"/>
                  </a:lnTo>
                  <a:lnTo>
                    <a:pt x="137" y="293"/>
                  </a:lnTo>
                  <a:lnTo>
                    <a:pt x="141" y="291"/>
                  </a:lnTo>
                  <a:lnTo>
                    <a:pt x="144" y="291"/>
                  </a:lnTo>
                  <a:lnTo>
                    <a:pt x="148" y="289"/>
                  </a:lnTo>
                  <a:lnTo>
                    <a:pt x="152" y="288"/>
                  </a:lnTo>
                  <a:lnTo>
                    <a:pt x="157" y="286"/>
                  </a:lnTo>
                  <a:lnTo>
                    <a:pt x="163" y="252"/>
                  </a:lnTo>
                  <a:lnTo>
                    <a:pt x="163" y="250"/>
                  </a:lnTo>
                  <a:lnTo>
                    <a:pt x="163" y="249"/>
                  </a:lnTo>
                  <a:lnTo>
                    <a:pt x="163" y="247"/>
                  </a:lnTo>
                  <a:lnTo>
                    <a:pt x="163" y="246"/>
                  </a:lnTo>
                  <a:lnTo>
                    <a:pt x="163" y="245"/>
                  </a:lnTo>
                  <a:lnTo>
                    <a:pt x="164" y="239"/>
                  </a:lnTo>
                  <a:lnTo>
                    <a:pt x="168" y="235"/>
                  </a:lnTo>
                  <a:lnTo>
                    <a:pt x="171" y="231"/>
                  </a:lnTo>
                  <a:lnTo>
                    <a:pt x="178" y="227"/>
                  </a:lnTo>
                  <a:lnTo>
                    <a:pt x="186" y="224"/>
                  </a:lnTo>
                  <a:lnTo>
                    <a:pt x="192" y="223"/>
                  </a:lnTo>
                  <a:lnTo>
                    <a:pt x="199" y="221"/>
                  </a:lnTo>
                  <a:lnTo>
                    <a:pt x="205" y="221"/>
                  </a:lnTo>
                  <a:lnTo>
                    <a:pt x="207" y="221"/>
                  </a:lnTo>
                  <a:lnTo>
                    <a:pt x="209" y="221"/>
                  </a:lnTo>
                  <a:lnTo>
                    <a:pt x="211" y="223"/>
                  </a:lnTo>
                  <a:lnTo>
                    <a:pt x="213" y="224"/>
                  </a:lnTo>
                  <a:lnTo>
                    <a:pt x="214" y="226"/>
                  </a:lnTo>
                  <a:lnTo>
                    <a:pt x="215" y="227"/>
                  </a:lnTo>
                  <a:lnTo>
                    <a:pt x="216" y="228"/>
                  </a:lnTo>
                  <a:lnTo>
                    <a:pt x="218" y="228"/>
                  </a:lnTo>
                  <a:lnTo>
                    <a:pt x="228" y="235"/>
                  </a:lnTo>
                  <a:lnTo>
                    <a:pt x="228" y="231"/>
                  </a:lnTo>
                  <a:lnTo>
                    <a:pt x="230" y="227"/>
                  </a:lnTo>
                  <a:lnTo>
                    <a:pt x="231" y="224"/>
                  </a:lnTo>
                  <a:lnTo>
                    <a:pt x="232" y="220"/>
                  </a:lnTo>
                  <a:lnTo>
                    <a:pt x="233" y="217"/>
                  </a:lnTo>
                  <a:lnTo>
                    <a:pt x="233" y="214"/>
                  </a:lnTo>
                  <a:lnTo>
                    <a:pt x="234" y="210"/>
                  </a:lnTo>
                  <a:lnTo>
                    <a:pt x="234" y="206"/>
                  </a:lnTo>
                  <a:lnTo>
                    <a:pt x="234" y="196"/>
                  </a:lnTo>
                  <a:lnTo>
                    <a:pt x="232" y="191"/>
                  </a:lnTo>
                  <a:lnTo>
                    <a:pt x="230" y="185"/>
                  </a:lnTo>
                  <a:lnTo>
                    <a:pt x="226" y="181"/>
                  </a:lnTo>
                  <a:lnTo>
                    <a:pt x="222" y="177"/>
                  </a:lnTo>
                  <a:lnTo>
                    <a:pt x="220" y="171"/>
                  </a:lnTo>
                  <a:lnTo>
                    <a:pt x="219" y="164"/>
                  </a:lnTo>
                  <a:lnTo>
                    <a:pt x="218" y="156"/>
                  </a:lnTo>
                  <a:lnTo>
                    <a:pt x="209" y="156"/>
                  </a:lnTo>
                  <a:lnTo>
                    <a:pt x="206" y="157"/>
                  </a:lnTo>
                  <a:lnTo>
                    <a:pt x="202" y="157"/>
                  </a:lnTo>
                  <a:lnTo>
                    <a:pt x="200" y="156"/>
                  </a:lnTo>
                  <a:lnTo>
                    <a:pt x="197" y="156"/>
                  </a:lnTo>
                  <a:lnTo>
                    <a:pt x="193" y="152"/>
                  </a:lnTo>
                  <a:lnTo>
                    <a:pt x="189" y="146"/>
                  </a:lnTo>
                  <a:lnTo>
                    <a:pt x="187" y="141"/>
                  </a:lnTo>
                  <a:lnTo>
                    <a:pt x="184" y="135"/>
                  </a:lnTo>
                  <a:lnTo>
                    <a:pt x="183" y="129"/>
                  </a:lnTo>
                  <a:lnTo>
                    <a:pt x="183" y="125"/>
                  </a:lnTo>
                  <a:lnTo>
                    <a:pt x="183" y="124"/>
                  </a:lnTo>
                  <a:lnTo>
                    <a:pt x="183" y="122"/>
                  </a:lnTo>
                  <a:lnTo>
                    <a:pt x="183" y="120"/>
                  </a:lnTo>
                  <a:lnTo>
                    <a:pt x="183" y="117"/>
                  </a:lnTo>
                  <a:lnTo>
                    <a:pt x="183" y="115"/>
                  </a:lnTo>
                  <a:lnTo>
                    <a:pt x="183" y="111"/>
                  </a:lnTo>
                  <a:lnTo>
                    <a:pt x="183" y="109"/>
                  </a:lnTo>
                  <a:lnTo>
                    <a:pt x="183" y="104"/>
                  </a:lnTo>
                  <a:lnTo>
                    <a:pt x="181" y="102"/>
                  </a:lnTo>
                  <a:lnTo>
                    <a:pt x="178" y="97"/>
                  </a:lnTo>
                  <a:lnTo>
                    <a:pt x="176" y="95"/>
                  </a:lnTo>
                  <a:lnTo>
                    <a:pt x="167" y="88"/>
                  </a:lnTo>
                  <a:lnTo>
                    <a:pt x="156" y="81"/>
                  </a:lnTo>
                  <a:lnTo>
                    <a:pt x="146" y="74"/>
                  </a:lnTo>
                  <a:lnTo>
                    <a:pt x="137" y="68"/>
                  </a:lnTo>
                  <a:lnTo>
                    <a:pt x="129" y="66"/>
                  </a:lnTo>
                  <a:lnTo>
                    <a:pt x="123" y="64"/>
                  </a:lnTo>
                  <a:lnTo>
                    <a:pt x="117" y="64"/>
                  </a:lnTo>
                  <a:lnTo>
                    <a:pt x="112" y="63"/>
                  </a:lnTo>
                  <a:lnTo>
                    <a:pt x="107" y="60"/>
                  </a:lnTo>
                  <a:lnTo>
                    <a:pt x="102" y="56"/>
                  </a:lnTo>
                  <a:lnTo>
                    <a:pt x="99" y="52"/>
                  </a:lnTo>
                  <a:lnTo>
                    <a:pt x="95" y="46"/>
                  </a:lnTo>
                  <a:lnTo>
                    <a:pt x="93" y="41"/>
                  </a:lnTo>
                  <a:lnTo>
                    <a:pt x="91" y="35"/>
                  </a:lnTo>
                  <a:lnTo>
                    <a:pt x="91" y="29"/>
                  </a:lnTo>
                  <a:lnTo>
                    <a:pt x="91" y="23"/>
                  </a:lnTo>
                  <a:lnTo>
                    <a:pt x="89" y="17"/>
                  </a:lnTo>
                  <a:lnTo>
                    <a:pt x="89" y="11"/>
                  </a:lnTo>
                  <a:lnTo>
                    <a:pt x="87" y="7"/>
                  </a:lnTo>
                  <a:lnTo>
                    <a:pt x="85" y="3"/>
                  </a:lnTo>
                  <a:lnTo>
                    <a:pt x="82" y="0"/>
                  </a:lnTo>
                  <a:lnTo>
                    <a:pt x="77" y="0"/>
                  </a:lnTo>
                  <a:lnTo>
                    <a:pt x="71" y="0"/>
                  </a:lnTo>
                  <a:lnTo>
                    <a:pt x="66" y="3"/>
                  </a:lnTo>
                  <a:lnTo>
                    <a:pt x="60" y="7"/>
                  </a:lnTo>
                  <a:lnTo>
                    <a:pt x="53" y="11"/>
                  </a:lnTo>
                  <a:lnTo>
                    <a:pt x="48" y="16"/>
                  </a:lnTo>
                  <a:lnTo>
                    <a:pt x="42" y="20"/>
                  </a:lnTo>
                  <a:lnTo>
                    <a:pt x="36" y="24"/>
                  </a:lnTo>
                  <a:lnTo>
                    <a:pt x="30" y="27"/>
                  </a:lnTo>
                  <a:lnTo>
                    <a:pt x="6" y="29"/>
                  </a:lnTo>
                  <a:lnTo>
                    <a:pt x="0" y="2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8" name="Freeform 119">
              <a:extLst>
                <a:ext uri="{FF2B5EF4-FFF2-40B4-BE49-F238E27FC236}">
                  <a16:creationId xmlns:a16="http://schemas.microsoft.com/office/drawing/2014/main" id="{265AA58A-6276-3B70-15BC-F63EEB5FC2AF}"/>
                </a:ext>
              </a:extLst>
            </p:cNvPr>
            <p:cNvSpPr>
              <a:spLocks/>
            </p:cNvSpPr>
            <p:nvPr/>
          </p:nvSpPr>
          <p:spPr bwMode="gray">
            <a:xfrm>
              <a:off x="3856562" y="3664730"/>
              <a:ext cx="132581" cy="162438"/>
            </a:xfrm>
            <a:custGeom>
              <a:avLst/>
              <a:gdLst>
                <a:gd name="T0" fmla="*/ 31750 w 72"/>
                <a:gd name="T1" fmla="*/ 130175 h 93"/>
                <a:gd name="T2" fmla="*/ 33337 w 72"/>
                <a:gd name="T3" fmla="*/ 130175 h 93"/>
                <a:gd name="T4" fmla="*/ 34925 w 72"/>
                <a:gd name="T5" fmla="*/ 130175 h 93"/>
                <a:gd name="T6" fmla="*/ 36512 w 72"/>
                <a:gd name="T7" fmla="*/ 130175 h 93"/>
                <a:gd name="T8" fmla="*/ 38100 w 72"/>
                <a:gd name="T9" fmla="*/ 130175 h 93"/>
                <a:gd name="T10" fmla="*/ 41275 w 72"/>
                <a:gd name="T11" fmla="*/ 130175 h 93"/>
                <a:gd name="T12" fmla="*/ 42862 w 72"/>
                <a:gd name="T13" fmla="*/ 128775 h 93"/>
                <a:gd name="T14" fmla="*/ 44450 w 72"/>
                <a:gd name="T15" fmla="*/ 128775 h 93"/>
                <a:gd name="T16" fmla="*/ 46037 w 72"/>
                <a:gd name="T17" fmla="*/ 125976 h 93"/>
                <a:gd name="T18" fmla="*/ 47625 w 72"/>
                <a:gd name="T19" fmla="*/ 125976 h 93"/>
                <a:gd name="T20" fmla="*/ 50800 w 72"/>
                <a:gd name="T21" fmla="*/ 124576 h 93"/>
                <a:gd name="T22" fmla="*/ 50800 w 72"/>
                <a:gd name="T23" fmla="*/ 121777 h 93"/>
                <a:gd name="T24" fmla="*/ 52388 w 72"/>
                <a:gd name="T25" fmla="*/ 120377 h 93"/>
                <a:gd name="T26" fmla="*/ 52388 w 72"/>
                <a:gd name="T27" fmla="*/ 118977 h 93"/>
                <a:gd name="T28" fmla="*/ 63500 w 72"/>
                <a:gd name="T29" fmla="*/ 118977 h 93"/>
                <a:gd name="T30" fmla="*/ 74612 w 72"/>
                <a:gd name="T31" fmla="*/ 118977 h 93"/>
                <a:gd name="T32" fmla="*/ 84137 w 72"/>
                <a:gd name="T33" fmla="*/ 116178 h 93"/>
                <a:gd name="T34" fmla="*/ 95250 w 72"/>
                <a:gd name="T35" fmla="*/ 111979 h 93"/>
                <a:gd name="T36" fmla="*/ 103188 w 72"/>
                <a:gd name="T37" fmla="*/ 109179 h 93"/>
                <a:gd name="T38" fmla="*/ 107950 w 72"/>
                <a:gd name="T39" fmla="*/ 104980 h 93"/>
                <a:gd name="T40" fmla="*/ 112713 w 72"/>
                <a:gd name="T41" fmla="*/ 95182 h 93"/>
                <a:gd name="T42" fmla="*/ 114300 w 72"/>
                <a:gd name="T43" fmla="*/ 85384 h 93"/>
                <a:gd name="T44" fmla="*/ 114300 w 72"/>
                <a:gd name="T45" fmla="*/ 79785 h 93"/>
                <a:gd name="T46" fmla="*/ 112713 w 72"/>
                <a:gd name="T47" fmla="*/ 74186 h 93"/>
                <a:gd name="T48" fmla="*/ 107950 w 72"/>
                <a:gd name="T49" fmla="*/ 65787 h 93"/>
                <a:gd name="T50" fmla="*/ 106363 w 72"/>
                <a:gd name="T51" fmla="*/ 60188 h 93"/>
                <a:gd name="T52" fmla="*/ 103188 w 72"/>
                <a:gd name="T53" fmla="*/ 54590 h 93"/>
                <a:gd name="T54" fmla="*/ 101600 w 72"/>
                <a:gd name="T55" fmla="*/ 48991 h 93"/>
                <a:gd name="T56" fmla="*/ 98425 w 72"/>
                <a:gd name="T57" fmla="*/ 43392 h 93"/>
                <a:gd name="T58" fmla="*/ 96837 w 72"/>
                <a:gd name="T59" fmla="*/ 36393 h 93"/>
                <a:gd name="T60" fmla="*/ 96837 w 72"/>
                <a:gd name="T61" fmla="*/ 29394 h 93"/>
                <a:gd name="T62" fmla="*/ 98425 w 72"/>
                <a:gd name="T63" fmla="*/ 25195 h 93"/>
                <a:gd name="T64" fmla="*/ 101600 w 72"/>
                <a:gd name="T65" fmla="*/ 22396 h 93"/>
                <a:gd name="T66" fmla="*/ 103188 w 72"/>
                <a:gd name="T67" fmla="*/ 19596 h 93"/>
                <a:gd name="T68" fmla="*/ 104775 w 72"/>
                <a:gd name="T69" fmla="*/ 16797 h 93"/>
                <a:gd name="T70" fmla="*/ 106363 w 72"/>
                <a:gd name="T71" fmla="*/ 13997 h 93"/>
                <a:gd name="T72" fmla="*/ 107950 w 72"/>
                <a:gd name="T73" fmla="*/ 12598 h 93"/>
                <a:gd name="T74" fmla="*/ 111125 w 72"/>
                <a:gd name="T75" fmla="*/ 9798 h 93"/>
                <a:gd name="T76" fmla="*/ 107950 w 72"/>
                <a:gd name="T77" fmla="*/ 8398 h 93"/>
                <a:gd name="T78" fmla="*/ 103188 w 72"/>
                <a:gd name="T79" fmla="*/ 6999 h 93"/>
                <a:gd name="T80" fmla="*/ 96837 w 72"/>
                <a:gd name="T81" fmla="*/ 4199 h 93"/>
                <a:gd name="T82" fmla="*/ 92075 w 72"/>
                <a:gd name="T83" fmla="*/ 2799 h 93"/>
                <a:gd name="T84" fmla="*/ 84137 w 72"/>
                <a:gd name="T85" fmla="*/ 2799 h 93"/>
                <a:gd name="T86" fmla="*/ 76200 w 72"/>
                <a:gd name="T87" fmla="*/ 0 h 93"/>
                <a:gd name="T88" fmla="*/ 71437 w 72"/>
                <a:gd name="T89" fmla="*/ 0 h 93"/>
                <a:gd name="T90" fmla="*/ 65087 w 72"/>
                <a:gd name="T91" fmla="*/ 0 h 93"/>
                <a:gd name="T92" fmla="*/ 12700 w 72"/>
                <a:gd name="T93" fmla="*/ 0 h 93"/>
                <a:gd name="T94" fmla="*/ 12700 w 72"/>
                <a:gd name="T95" fmla="*/ 8398 h 93"/>
                <a:gd name="T96" fmla="*/ 11112 w 72"/>
                <a:gd name="T97" fmla="*/ 16797 h 93"/>
                <a:gd name="T98" fmla="*/ 9525 w 72"/>
                <a:gd name="T99" fmla="*/ 22396 h 93"/>
                <a:gd name="T100" fmla="*/ 4762 w 72"/>
                <a:gd name="T101" fmla="*/ 29394 h 93"/>
                <a:gd name="T102" fmla="*/ 3175 w 72"/>
                <a:gd name="T103" fmla="*/ 36393 h 93"/>
                <a:gd name="T104" fmla="*/ 1588 w 72"/>
                <a:gd name="T105" fmla="*/ 43392 h 93"/>
                <a:gd name="T106" fmla="*/ 0 w 72"/>
                <a:gd name="T107" fmla="*/ 53190 h 93"/>
                <a:gd name="T108" fmla="*/ 0 w 72"/>
                <a:gd name="T109" fmla="*/ 60188 h 93"/>
                <a:gd name="T110" fmla="*/ 1588 w 72"/>
                <a:gd name="T111" fmla="*/ 72786 h 93"/>
                <a:gd name="T112" fmla="*/ 3175 w 72"/>
                <a:gd name="T113" fmla="*/ 81184 h 93"/>
                <a:gd name="T114" fmla="*/ 9525 w 72"/>
                <a:gd name="T115" fmla="*/ 89583 h 93"/>
                <a:gd name="T116" fmla="*/ 14288 w 72"/>
                <a:gd name="T117" fmla="*/ 95182 h 93"/>
                <a:gd name="T118" fmla="*/ 20637 w 72"/>
                <a:gd name="T119" fmla="*/ 104980 h 93"/>
                <a:gd name="T120" fmla="*/ 25400 w 72"/>
                <a:gd name="T121" fmla="*/ 110579 h 93"/>
                <a:gd name="T122" fmla="*/ 30162 w 72"/>
                <a:gd name="T123" fmla="*/ 120377 h 93"/>
                <a:gd name="T124" fmla="*/ 31750 w 72"/>
                <a:gd name="T125" fmla="*/ 130175 h 9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2"/>
                <a:gd name="T190" fmla="*/ 0 h 93"/>
                <a:gd name="T191" fmla="*/ 72 w 72"/>
                <a:gd name="T192" fmla="*/ 93 h 9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2" h="93">
                  <a:moveTo>
                    <a:pt x="20" y="93"/>
                  </a:moveTo>
                  <a:lnTo>
                    <a:pt x="21" y="93"/>
                  </a:lnTo>
                  <a:lnTo>
                    <a:pt x="22" y="93"/>
                  </a:lnTo>
                  <a:lnTo>
                    <a:pt x="23" y="93"/>
                  </a:lnTo>
                  <a:lnTo>
                    <a:pt x="24" y="93"/>
                  </a:lnTo>
                  <a:lnTo>
                    <a:pt x="26" y="93"/>
                  </a:lnTo>
                  <a:lnTo>
                    <a:pt x="27" y="92"/>
                  </a:lnTo>
                  <a:lnTo>
                    <a:pt x="28" y="92"/>
                  </a:lnTo>
                  <a:lnTo>
                    <a:pt x="29" y="90"/>
                  </a:lnTo>
                  <a:lnTo>
                    <a:pt x="30" y="90"/>
                  </a:lnTo>
                  <a:lnTo>
                    <a:pt x="32" y="89"/>
                  </a:lnTo>
                  <a:lnTo>
                    <a:pt x="32" y="87"/>
                  </a:lnTo>
                  <a:lnTo>
                    <a:pt x="33" y="86"/>
                  </a:lnTo>
                  <a:lnTo>
                    <a:pt x="33" y="85"/>
                  </a:lnTo>
                  <a:lnTo>
                    <a:pt x="40" y="85"/>
                  </a:lnTo>
                  <a:lnTo>
                    <a:pt x="47" y="85"/>
                  </a:lnTo>
                  <a:lnTo>
                    <a:pt x="53" y="83"/>
                  </a:lnTo>
                  <a:lnTo>
                    <a:pt x="60" y="80"/>
                  </a:lnTo>
                  <a:lnTo>
                    <a:pt x="65" y="78"/>
                  </a:lnTo>
                  <a:lnTo>
                    <a:pt x="68" y="75"/>
                  </a:lnTo>
                  <a:lnTo>
                    <a:pt x="71" y="68"/>
                  </a:lnTo>
                  <a:lnTo>
                    <a:pt x="72" y="61"/>
                  </a:lnTo>
                  <a:lnTo>
                    <a:pt x="72" y="57"/>
                  </a:lnTo>
                  <a:lnTo>
                    <a:pt x="71" y="53"/>
                  </a:lnTo>
                  <a:lnTo>
                    <a:pt x="68" y="47"/>
                  </a:lnTo>
                  <a:lnTo>
                    <a:pt x="67" y="43"/>
                  </a:lnTo>
                  <a:lnTo>
                    <a:pt x="65" y="39"/>
                  </a:lnTo>
                  <a:lnTo>
                    <a:pt x="64" y="35"/>
                  </a:lnTo>
                  <a:lnTo>
                    <a:pt x="62" y="31"/>
                  </a:lnTo>
                  <a:lnTo>
                    <a:pt x="61" y="26"/>
                  </a:lnTo>
                  <a:lnTo>
                    <a:pt x="61" y="21"/>
                  </a:lnTo>
                  <a:lnTo>
                    <a:pt x="62" y="18"/>
                  </a:lnTo>
                  <a:lnTo>
                    <a:pt x="64" y="16"/>
                  </a:lnTo>
                  <a:lnTo>
                    <a:pt x="65" y="14"/>
                  </a:lnTo>
                  <a:lnTo>
                    <a:pt x="66" y="12"/>
                  </a:lnTo>
                  <a:lnTo>
                    <a:pt x="67" y="10"/>
                  </a:lnTo>
                  <a:lnTo>
                    <a:pt x="68" y="9"/>
                  </a:lnTo>
                  <a:lnTo>
                    <a:pt x="70" y="7"/>
                  </a:lnTo>
                  <a:lnTo>
                    <a:pt x="68" y="6"/>
                  </a:lnTo>
                  <a:lnTo>
                    <a:pt x="65" y="5"/>
                  </a:lnTo>
                  <a:lnTo>
                    <a:pt x="61" y="3"/>
                  </a:lnTo>
                  <a:lnTo>
                    <a:pt x="58" y="2"/>
                  </a:lnTo>
                  <a:lnTo>
                    <a:pt x="53" y="2"/>
                  </a:lnTo>
                  <a:lnTo>
                    <a:pt x="48" y="0"/>
                  </a:lnTo>
                  <a:lnTo>
                    <a:pt x="45" y="0"/>
                  </a:lnTo>
                  <a:lnTo>
                    <a:pt x="41" y="0"/>
                  </a:lnTo>
                  <a:lnTo>
                    <a:pt x="8" y="0"/>
                  </a:lnTo>
                  <a:lnTo>
                    <a:pt x="8" y="6"/>
                  </a:lnTo>
                  <a:lnTo>
                    <a:pt x="7" y="12"/>
                  </a:lnTo>
                  <a:lnTo>
                    <a:pt x="6" y="16"/>
                  </a:lnTo>
                  <a:lnTo>
                    <a:pt x="3" y="21"/>
                  </a:lnTo>
                  <a:lnTo>
                    <a:pt x="2" y="26"/>
                  </a:lnTo>
                  <a:lnTo>
                    <a:pt x="1" y="31"/>
                  </a:lnTo>
                  <a:lnTo>
                    <a:pt x="0" y="38"/>
                  </a:lnTo>
                  <a:lnTo>
                    <a:pt x="0" y="43"/>
                  </a:lnTo>
                  <a:lnTo>
                    <a:pt x="1" y="52"/>
                  </a:lnTo>
                  <a:lnTo>
                    <a:pt x="2" y="58"/>
                  </a:lnTo>
                  <a:lnTo>
                    <a:pt x="6" y="64"/>
                  </a:lnTo>
                  <a:lnTo>
                    <a:pt x="9" y="68"/>
                  </a:lnTo>
                  <a:lnTo>
                    <a:pt x="13" y="75"/>
                  </a:lnTo>
                  <a:lnTo>
                    <a:pt x="16" y="79"/>
                  </a:lnTo>
                  <a:lnTo>
                    <a:pt x="19" y="86"/>
                  </a:lnTo>
                  <a:lnTo>
                    <a:pt x="20" y="9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9" name="Freeform 120">
              <a:extLst>
                <a:ext uri="{FF2B5EF4-FFF2-40B4-BE49-F238E27FC236}">
                  <a16:creationId xmlns:a16="http://schemas.microsoft.com/office/drawing/2014/main" id="{CAF4A76D-7C88-FB95-66DF-40B02760373F}"/>
                </a:ext>
              </a:extLst>
            </p:cNvPr>
            <p:cNvSpPr>
              <a:spLocks/>
            </p:cNvSpPr>
            <p:nvPr/>
          </p:nvSpPr>
          <p:spPr bwMode="gray">
            <a:xfrm>
              <a:off x="3736034" y="3569645"/>
              <a:ext cx="158695" cy="287238"/>
            </a:xfrm>
            <a:custGeom>
              <a:avLst/>
              <a:gdLst>
                <a:gd name="T0" fmla="*/ 112713 w 86"/>
                <a:gd name="T1" fmla="*/ 76729 h 165"/>
                <a:gd name="T2" fmla="*/ 103188 w 86"/>
                <a:gd name="T3" fmla="*/ 68359 h 165"/>
                <a:gd name="T4" fmla="*/ 96837 w 86"/>
                <a:gd name="T5" fmla="*/ 58593 h 165"/>
                <a:gd name="T6" fmla="*/ 90487 w 86"/>
                <a:gd name="T7" fmla="*/ 50223 h 165"/>
                <a:gd name="T8" fmla="*/ 85725 w 86"/>
                <a:gd name="T9" fmla="*/ 50223 h 165"/>
                <a:gd name="T10" fmla="*/ 80962 w 86"/>
                <a:gd name="T11" fmla="*/ 51618 h 165"/>
                <a:gd name="T12" fmla="*/ 80962 w 86"/>
                <a:gd name="T13" fmla="*/ 55803 h 165"/>
                <a:gd name="T14" fmla="*/ 77787 w 86"/>
                <a:gd name="T15" fmla="*/ 46038 h 165"/>
                <a:gd name="T16" fmla="*/ 69850 w 86"/>
                <a:gd name="T17" fmla="*/ 26506 h 165"/>
                <a:gd name="T18" fmla="*/ 65088 w 86"/>
                <a:gd name="T19" fmla="*/ 15346 h 165"/>
                <a:gd name="T20" fmla="*/ 50800 w 86"/>
                <a:gd name="T21" fmla="*/ 5580 h 165"/>
                <a:gd name="T22" fmla="*/ 41275 w 86"/>
                <a:gd name="T23" fmla="*/ 1395 h 165"/>
                <a:gd name="T24" fmla="*/ 39687 w 86"/>
                <a:gd name="T25" fmla="*/ 5580 h 165"/>
                <a:gd name="T26" fmla="*/ 36512 w 86"/>
                <a:gd name="T27" fmla="*/ 9766 h 165"/>
                <a:gd name="T28" fmla="*/ 30163 w 86"/>
                <a:gd name="T29" fmla="*/ 11161 h 165"/>
                <a:gd name="T30" fmla="*/ 26988 w 86"/>
                <a:gd name="T31" fmla="*/ 15346 h 165"/>
                <a:gd name="T32" fmla="*/ 26988 w 86"/>
                <a:gd name="T33" fmla="*/ 20926 h 165"/>
                <a:gd name="T34" fmla="*/ 26988 w 86"/>
                <a:gd name="T35" fmla="*/ 26506 h 165"/>
                <a:gd name="T36" fmla="*/ 26988 w 86"/>
                <a:gd name="T37" fmla="*/ 34877 h 165"/>
                <a:gd name="T38" fmla="*/ 23812 w 86"/>
                <a:gd name="T39" fmla="*/ 40457 h 165"/>
                <a:gd name="T40" fmla="*/ 15875 w 86"/>
                <a:gd name="T41" fmla="*/ 47433 h 165"/>
                <a:gd name="T42" fmla="*/ 7938 w 86"/>
                <a:gd name="T43" fmla="*/ 58593 h 165"/>
                <a:gd name="T44" fmla="*/ 3175 w 86"/>
                <a:gd name="T45" fmla="*/ 68359 h 165"/>
                <a:gd name="T46" fmla="*/ 17462 w 86"/>
                <a:gd name="T47" fmla="*/ 110211 h 165"/>
                <a:gd name="T48" fmla="*/ 36512 w 86"/>
                <a:gd name="T49" fmla="*/ 113001 h 165"/>
                <a:gd name="T50" fmla="*/ 46037 w 86"/>
                <a:gd name="T51" fmla="*/ 121372 h 165"/>
                <a:gd name="T52" fmla="*/ 50800 w 86"/>
                <a:gd name="T53" fmla="*/ 132532 h 165"/>
                <a:gd name="T54" fmla="*/ 53975 w 86"/>
                <a:gd name="T55" fmla="*/ 149273 h 165"/>
                <a:gd name="T56" fmla="*/ 50800 w 86"/>
                <a:gd name="T57" fmla="*/ 156249 h 165"/>
                <a:gd name="T58" fmla="*/ 49212 w 86"/>
                <a:gd name="T59" fmla="*/ 161829 h 165"/>
                <a:gd name="T60" fmla="*/ 47625 w 86"/>
                <a:gd name="T61" fmla="*/ 167409 h 165"/>
                <a:gd name="T62" fmla="*/ 46037 w 86"/>
                <a:gd name="T63" fmla="*/ 177175 h 165"/>
                <a:gd name="T64" fmla="*/ 49212 w 86"/>
                <a:gd name="T65" fmla="*/ 191126 h 165"/>
                <a:gd name="T66" fmla="*/ 55563 w 86"/>
                <a:gd name="T67" fmla="*/ 207867 h 165"/>
                <a:gd name="T68" fmla="*/ 65088 w 86"/>
                <a:gd name="T69" fmla="*/ 223213 h 165"/>
                <a:gd name="T70" fmla="*/ 77787 w 86"/>
                <a:gd name="T71" fmla="*/ 230188 h 165"/>
                <a:gd name="T72" fmla="*/ 87312 w 86"/>
                <a:gd name="T73" fmla="*/ 227398 h 165"/>
                <a:gd name="T74" fmla="*/ 107950 w 86"/>
                <a:gd name="T75" fmla="*/ 221818 h 165"/>
                <a:gd name="T76" fmla="*/ 128588 w 86"/>
                <a:gd name="T77" fmla="*/ 214842 h 165"/>
                <a:gd name="T78" fmla="*/ 136525 w 86"/>
                <a:gd name="T79" fmla="*/ 206472 h 165"/>
                <a:gd name="T80" fmla="*/ 131763 w 86"/>
                <a:gd name="T81" fmla="*/ 186941 h 165"/>
                <a:gd name="T82" fmla="*/ 120650 w 86"/>
                <a:gd name="T83" fmla="*/ 171595 h 165"/>
                <a:gd name="T84" fmla="*/ 109538 w 86"/>
                <a:gd name="T85" fmla="*/ 157644 h 165"/>
                <a:gd name="T86" fmla="*/ 106363 w 86"/>
                <a:gd name="T87" fmla="*/ 136718 h 165"/>
                <a:gd name="T88" fmla="*/ 107950 w 86"/>
                <a:gd name="T89" fmla="*/ 119977 h 165"/>
                <a:gd name="T90" fmla="*/ 111125 w 86"/>
                <a:gd name="T91" fmla="*/ 107421 h 165"/>
                <a:gd name="T92" fmla="*/ 117475 w 86"/>
                <a:gd name="T93" fmla="*/ 94865 h 165"/>
                <a:gd name="T94" fmla="*/ 119063 w 86"/>
                <a:gd name="T95" fmla="*/ 78124 h 1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6"/>
                <a:gd name="T145" fmla="*/ 0 h 165"/>
                <a:gd name="T146" fmla="*/ 86 w 86"/>
                <a:gd name="T147" fmla="*/ 165 h 1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6" h="165">
                  <a:moveTo>
                    <a:pt x="75" y="56"/>
                  </a:moveTo>
                  <a:lnTo>
                    <a:pt x="71" y="55"/>
                  </a:lnTo>
                  <a:lnTo>
                    <a:pt x="68" y="52"/>
                  </a:lnTo>
                  <a:lnTo>
                    <a:pt x="65" y="49"/>
                  </a:lnTo>
                  <a:lnTo>
                    <a:pt x="62" y="45"/>
                  </a:lnTo>
                  <a:lnTo>
                    <a:pt x="61" y="42"/>
                  </a:lnTo>
                  <a:lnTo>
                    <a:pt x="59" y="39"/>
                  </a:lnTo>
                  <a:lnTo>
                    <a:pt x="57" y="36"/>
                  </a:lnTo>
                  <a:lnTo>
                    <a:pt x="55" y="36"/>
                  </a:lnTo>
                  <a:lnTo>
                    <a:pt x="54" y="36"/>
                  </a:lnTo>
                  <a:lnTo>
                    <a:pt x="53" y="37"/>
                  </a:lnTo>
                  <a:lnTo>
                    <a:pt x="51" y="37"/>
                  </a:lnTo>
                  <a:lnTo>
                    <a:pt x="51" y="39"/>
                  </a:lnTo>
                  <a:lnTo>
                    <a:pt x="51" y="40"/>
                  </a:lnTo>
                  <a:lnTo>
                    <a:pt x="50" y="40"/>
                  </a:lnTo>
                  <a:lnTo>
                    <a:pt x="49" y="33"/>
                  </a:lnTo>
                  <a:lnTo>
                    <a:pt x="47" y="26"/>
                  </a:lnTo>
                  <a:lnTo>
                    <a:pt x="44" y="19"/>
                  </a:lnTo>
                  <a:lnTo>
                    <a:pt x="43" y="15"/>
                  </a:lnTo>
                  <a:lnTo>
                    <a:pt x="41" y="11"/>
                  </a:lnTo>
                  <a:lnTo>
                    <a:pt x="37" y="7"/>
                  </a:lnTo>
                  <a:lnTo>
                    <a:pt x="32" y="4"/>
                  </a:lnTo>
                  <a:lnTo>
                    <a:pt x="28" y="0"/>
                  </a:lnTo>
                  <a:lnTo>
                    <a:pt x="26" y="1"/>
                  </a:lnTo>
                  <a:lnTo>
                    <a:pt x="26" y="2"/>
                  </a:lnTo>
                  <a:lnTo>
                    <a:pt x="25" y="4"/>
                  </a:lnTo>
                  <a:lnTo>
                    <a:pt x="24" y="5"/>
                  </a:lnTo>
                  <a:lnTo>
                    <a:pt x="23" y="7"/>
                  </a:lnTo>
                  <a:lnTo>
                    <a:pt x="22" y="7"/>
                  </a:lnTo>
                  <a:lnTo>
                    <a:pt x="19" y="8"/>
                  </a:lnTo>
                  <a:lnTo>
                    <a:pt x="17" y="8"/>
                  </a:lnTo>
                  <a:lnTo>
                    <a:pt x="17" y="11"/>
                  </a:lnTo>
                  <a:lnTo>
                    <a:pt x="17" y="12"/>
                  </a:lnTo>
                  <a:lnTo>
                    <a:pt x="17" y="15"/>
                  </a:lnTo>
                  <a:lnTo>
                    <a:pt x="17" y="16"/>
                  </a:lnTo>
                  <a:lnTo>
                    <a:pt x="17" y="19"/>
                  </a:lnTo>
                  <a:lnTo>
                    <a:pt x="17" y="22"/>
                  </a:lnTo>
                  <a:lnTo>
                    <a:pt x="17" y="25"/>
                  </a:lnTo>
                  <a:lnTo>
                    <a:pt x="17" y="27"/>
                  </a:lnTo>
                  <a:lnTo>
                    <a:pt x="15" y="29"/>
                  </a:lnTo>
                  <a:lnTo>
                    <a:pt x="12" y="32"/>
                  </a:lnTo>
                  <a:lnTo>
                    <a:pt x="10" y="34"/>
                  </a:lnTo>
                  <a:lnTo>
                    <a:pt x="8" y="39"/>
                  </a:lnTo>
                  <a:lnTo>
                    <a:pt x="5" y="42"/>
                  </a:lnTo>
                  <a:lnTo>
                    <a:pt x="3" y="47"/>
                  </a:lnTo>
                  <a:lnTo>
                    <a:pt x="2" y="49"/>
                  </a:lnTo>
                  <a:lnTo>
                    <a:pt x="0" y="51"/>
                  </a:lnTo>
                  <a:lnTo>
                    <a:pt x="11" y="79"/>
                  </a:lnTo>
                  <a:lnTo>
                    <a:pt x="17" y="80"/>
                  </a:lnTo>
                  <a:lnTo>
                    <a:pt x="23" y="81"/>
                  </a:lnTo>
                  <a:lnTo>
                    <a:pt x="26" y="84"/>
                  </a:lnTo>
                  <a:lnTo>
                    <a:pt x="29" y="87"/>
                  </a:lnTo>
                  <a:lnTo>
                    <a:pt x="31" y="91"/>
                  </a:lnTo>
                  <a:lnTo>
                    <a:pt x="32" y="95"/>
                  </a:lnTo>
                  <a:lnTo>
                    <a:pt x="34" y="100"/>
                  </a:lnTo>
                  <a:lnTo>
                    <a:pt x="34" y="107"/>
                  </a:lnTo>
                  <a:lnTo>
                    <a:pt x="34" y="109"/>
                  </a:lnTo>
                  <a:lnTo>
                    <a:pt x="32" y="112"/>
                  </a:lnTo>
                  <a:lnTo>
                    <a:pt x="32" y="113"/>
                  </a:lnTo>
                  <a:lnTo>
                    <a:pt x="31" y="116"/>
                  </a:lnTo>
                  <a:lnTo>
                    <a:pt x="31" y="119"/>
                  </a:lnTo>
                  <a:lnTo>
                    <a:pt x="30" y="120"/>
                  </a:lnTo>
                  <a:lnTo>
                    <a:pt x="30" y="123"/>
                  </a:lnTo>
                  <a:lnTo>
                    <a:pt x="29" y="127"/>
                  </a:lnTo>
                  <a:lnTo>
                    <a:pt x="30" y="131"/>
                  </a:lnTo>
                  <a:lnTo>
                    <a:pt x="31" y="137"/>
                  </a:lnTo>
                  <a:lnTo>
                    <a:pt x="32" y="144"/>
                  </a:lnTo>
                  <a:lnTo>
                    <a:pt x="35" y="149"/>
                  </a:lnTo>
                  <a:lnTo>
                    <a:pt x="37" y="155"/>
                  </a:lnTo>
                  <a:lnTo>
                    <a:pt x="41" y="160"/>
                  </a:lnTo>
                  <a:lnTo>
                    <a:pt x="44" y="163"/>
                  </a:lnTo>
                  <a:lnTo>
                    <a:pt x="49" y="165"/>
                  </a:lnTo>
                  <a:lnTo>
                    <a:pt x="50" y="165"/>
                  </a:lnTo>
                  <a:lnTo>
                    <a:pt x="55" y="163"/>
                  </a:lnTo>
                  <a:lnTo>
                    <a:pt x="61" y="162"/>
                  </a:lnTo>
                  <a:lnTo>
                    <a:pt x="68" y="159"/>
                  </a:lnTo>
                  <a:lnTo>
                    <a:pt x="75" y="156"/>
                  </a:lnTo>
                  <a:lnTo>
                    <a:pt x="81" y="154"/>
                  </a:lnTo>
                  <a:lnTo>
                    <a:pt x="85" y="151"/>
                  </a:lnTo>
                  <a:lnTo>
                    <a:pt x="86" y="148"/>
                  </a:lnTo>
                  <a:lnTo>
                    <a:pt x="85" y="141"/>
                  </a:lnTo>
                  <a:lnTo>
                    <a:pt x="83" y="134"/>
                  </a:lnTo>
                  <a:lnTo>
                    <a:pt x="80" y="130"/>
                  </a:lnTo>
                  <a:lnTo>
                    <a:pt x="76" y="123"/>
                  </a:lnTo>
                  <a:lnTo>
                    <a:pt x="73" y="119"/>
                  </a:lnTo>
                  <a:lnTo>
                    <a:pt x="69" y="113"/>
                  </a:lnTo>
                  <a:lnTo>
                    <a:pt x="68" y="107"/>
                  </a:lnTo>
                  <a:lnTo>
                    <a:pt x="67" y="98"/>
                  </a:lnTo>
                  <a:lnTo>
                    <a:pt x="67" y="93"/>
                  </a:lnTo>
                  <a:lnTo>
                    <a:pt x="68" y="86"/>
                  </a:lnTo>
                  <a:lnTo>
                    <a:pt x="69" y="81"/>
                  </a:lnTo>
                  <a:lnTo>
                    <a:pt x="70" y="77"/>
                  </a:lnTo>
                  <a:lnTo>
                    <a:pt x="73" y="72"/>
                  </a:lnTo>
                  <a:lnTo>
                    <a:pt x="74" y="68"/>
                  </a:lnTo>
                  <a:lnTo>
                    <a:pt x="75" y="62"/>
                  </a:lnTo>
                  <a:lnTo>
                    <a:pt x="75" y="5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0" name="Freeform 121">
              <a:extLst>
                <a:ext uri="{FF2B5EF4-FFF2-40B4-BE49-F238E27FC236}">
                  <a16:creationId xmlns:a16="http://schemas.microsoft.com/office/drawing/2014/main" id="{F74562A5-BE40-24E3-7F1B-3F95DF3AC895}"/>
                </a:ext>
              </a:extLst>
            </p:cNvPr>
            <p:cNvSpPr>
              <a:spLocks/>
            </p:cNvSpPr>
            <p:nvPr/>
          </p:nvSpPr>
          <p:spPr bwMode="gray">
            <a:xfrm>
              <a:off x="3071123" y="3898481"/>
              <a:ext cx="451979" cy="766629"/>
            </a:xfrm>
            <a:custGeom>
              <a:avLst/>
              <a:gdLst>
                <a:gd name="T0" fmla="*/ 296863 w 243"/>
                <a:gd name="T1" fmla="*/ 149742 h 439"/>
                <a:gd name="T2" fmla="*/ 274638 w 243"/>
                <a:gd name="T3" fmla="*/ 149742 h 439"/>
                <a:gd name="T4" fmla="*/ 269875 w 243"/>
                <a:gd name="T5" fmla="*/ 160938 h 439"/>
                <a:gd name="T6" fmla="*/ 247650 w 243"/>
                <a:gd name="T7" fmla="*/ 194525 h 439"/>
                <a:gd name="T8" fmla="*/ 228600 w 243"/>
                <a:gd name="T9" fmla="*/ 251903 h 439"/>
                <a:gd name="T10" fmla="*/ 255588 w 243"/>
                <a:gd name="T11" fmla="*/ 314879 h 439"/>
                <a:gd name="T12" fmla="*/ 293688 w 243"/>
                <a:gd name="T13" fmla="*/ 333072 h 439"/>
                <a:gd name="T14" fmla="*/ 312738 w 243"/>
                <a:gd name="T15" fmla="*/ 320476 h 439"/>
                <a:gd name="T16" fmla="*/ 319088 w 243"/>
                <a:gd name="T17" fmla="*/ 349865 h 439"/>
                <a:gd name="T18" fmla="*/ 333375 w 243"/>
                <a:gd name="T19" fmla="*/ 370857 h 439"/>
                <a:gd name="T20" fmla="*/ 347663 w 243"/>
                <a:gd name="T21" fmla="*/ 373656 h 439"/>
                <a:gd name="T22" fmla="*/ 376238 w 243"/>
                <a:gd name="T23" fmla="*/ 398846 h 439"/>
                <a:gd name="T24" fmla="*/ 377825 w 243"/>
                <a:gd name="T25" fmla="*/ 425436 h 439"/>
                <a:gd name="T26" fmla="*/ 371475 w 243"/>
                <a:gd name="T27" fmla="*/ 439431 h 439"/>
                <a:gd name="T28" fmla="*/ 373063 w 243"/>
                <a:gd name="T29" fmla="*/ 459023 h 439"/>
                <a:gd name="T30" fmla="*/ 379413 w 243"/>
                <a:gd name="T31" fmla="*/ 474417 h 439"/>
                <a:gd name="T32" fmla="*/ 377825 w 243"/>
                <a:gd name="T33" fmla="*/ 485613 h 439"/>
                <a:gd name="T34" fmla="*/ 371475 w 243"/>
                <a:gd name="T35" fmla="*/ 508004 h 439"/>
                <a:gd name="T36" fmla="*/ 376238 w 243"/>
                <a:gd name="T37" fmla="*/ 537393 h 439"/>
                <a:gd name="T38" fmla="*/ 381000 w 243"/>
                <a:gd name="T39" fmla="*/ 555586 h 439"/>
                <a:gd name="T40" fmla="*/ 366713 w 243"/>
                <a:gd name="T41" fmla="*/ 594771 h 439"/>
                <a:gd name="T42" fmla="*/ 322263 w 243"/>
                <a:gd name="T43" fmla="*/ 607366 h 439"/>
                <a:gd name="T44" fmla="*/ 296863 w 243"/>
                <a:gd name="T45" fmla="*/ 573779 h 439"/>
                <a:gd name="T46" fmla="*/ 249238 w 243"/>
                <a:gd name="T47" fmla="*/ 554186 h 439"/>
                <a:gd name="T48" fmla="*/ 212725 w 243"/>
                <a:gd name="T49" fmla="*/ 528996 h 439"/>
                <a:gd name="T50" fmla="*/ 179388 w 243"/>
                <a:gd name="T51" fmla="*/ 501007 h 439"/>
                <a:gd name="T52" fmla="*/ 157163 w 243"/>
                <a:gd name="T53" fmla="*/ 473018 h 439"/>
                <a:gd name="T54" fmla="*/ 157163 w 243"/>
                <a:gd name="T55" fmla="*/ 435232 h 439"/>
                <a:gd name="T56" fmla="*/ 136525 w 243"/>
                <a:gd name="T57" fmla="*/ 418439 h 439"/>
                <a:gd name="T58" fmla="*/ 122238 w 243"/>
                <a:gd name="T59" fmla="*/ 393248 h 439"/>
                <a:gd name="T60" fmla="*/ 115888 w 243"/>
                <a:gd name="T61" fmla="*/ 369458 h 439"/>
                <a:gd name="T62" fmla="*/ 90488 w 243"/>
                <a:gd name="T63" fmla="*/ 328873 h 439"/>
                <a:gd name="T64" fmla="*/ 71438 w 243"/>
                <a:gd name="T65" fmla="*/ 288289 h 439"/>
                <a:gd name="T66" fmla="*/ 61913 w 243"/>
                <a:gd name="T67" fmla="*/ 274294 h 439"/>
                <a:gd name="T68" fmla="*/ 50800 w 243"/>
                <a:gd name="T69" fmla="*/ 250503 h 439"/>
                <a:gd name="T70" fmla="*/ 36513 w 243"/>
                <a:gd name="T71" fmla="*/ 229511 h 439"/>
                <a:gd name="T72" fmla="*/ 9525 w 243"/>
                <a:gd name="T73" fmla="*/ 216916 h 439"/>
                <a:gd name="T74" fmla="*/ 7938 w 243"/>
                <a:gd name="T75" fmla="*/ 184729 h 439"/>
                <a:gd name="T76" fmla="*/ 6350 w 243"/>
                <a:gd name="T77" fmla="*/ 165136 h 439"/>
                <a:gd name="T78" fmla="*/ 11113 w 243"/>
                <a:gd name="T79" fmla="*/ 134348 h 439"/>
                <a:gd name="T80" fmla="*/ 34925 w 243"/>
                <a:gd name="T81" fmla="*/ 114756 h 439"/>
                <a:gd name="T82" fmla="*/ 38100 w 243"/>
                <a:gd name="T83" fmla="*/ 124552 h 439"/>
                <a:gd name="T84" fmla="*/ 39688 w 243"/>
                <a:gd name="T85" fmla="*/ 134348 h 439"/>
                <a:gd name="T86" fmla="*/ 39688 w 243"/>
                <a:gd name="T87" fmla="*/ 144144 h 439"/>
                <a:gd name="T88" fmla="*/ 61913 w 243"/>
                <a:gd name="T89" fmla="*/ 160938 h 439"/>
                <a:gd name="T90" fmla="*/ 79375 w 243"/>
                <a:gd name="T91" fmla="*/ 166536 h 439"/>
                <a:gd name="T92" fmla="*/ 90488 w 243"/>
                <a:gd name="T93" fmla="*/ 145544 h 439"/>
                <a:gd name="T94" fmla="*/ 106363 w 243"/>
                <a:gd name="T95" fmla="*/ 114756 h 439"/>
                <a:gd name="T96" fmla="*/ 131763 w 243"/>
                <a:gd name="T97" fmla="*/ 93764 h 439"/>
                <a:gd name="T98" fmla="*/ 169863 w 243"/>
                <a:gd name="T99" fmla="*/ 60177 h 439"/>
                <a:gd name="T100" fmla="*/ 169863 w 243"/>
                <a:gd name="T101" fmla="*/ 22391 h 439"/>
                <a:gd name="T102" fmla="*/ 163513 w 243"/>
                <a:gd name="T103" fmla="*/ 0 h 439"/>
                <a:gd name="T104" fmla="*/ 195263 w 243"/>
                <a:gd name="T105" fmla="*/ 19592 h 439"/>
                <a:gd name="T106" fmla="*/ 222250 w 243"/>
                <a:gd name="T107" fmla="*/ 50381 h 439"/>
                <a:gd name="T108" fmla="*/ 250825 w 243"/>
                <a:gd name="T109" fmla="*/ 85367 h 439"/>
                <a:gd name="T110" fmla="*/ 277813 w 243"/>
                <a:gd name="T111" fmla="*/ 83968 h 439"/>
                <a:gd name="T112" fmla="*/ 300038 w 243"/>
                <a:gd name="T113" fmla="*/ 79769 h 439"/>
                <a:gd name="T114" fmla="*/ 309563 w 243"/>
                <a:gd name="T115" fmla="*/ 81169 h 439"/>
                <a:gd name="T116" fmla="*/ 317500 w 243"/>
                <a:gd name="T117" fmla="*/ 86767 h 439"/>
                <a:gd name="T118" fmla="*/ 320675 w 243"/>
                <a:gd name="T119" fmla="*/ 100761 h 439"/>
                <a:gd name="T120" fmla="*/ 311150 w 243"/>
                <a:gd name="T121" fmla="*/ 110557 h 439"/>
                <a:gd name="T122" fmla="*/ 307975 w 243"/>
                <a:gd name="T123" fmla="*/ 125951 h 439"/>
                <a:gd name="T124" fmla="*/ 311150 w 243"/>
                <a:gd name="T125" fmla="*/ 138547 h 43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43"/>
                <a:gd name="T190" fmla="*/ 0 h 439"/>
                <a:gd name="T191" fmla="*/ 243 w 243"/>
                <a:gd name="T192" fmla="*/ 439 h 43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43" h="439">
                  <a:moveTo>
                    <a:pt x="199" y="100"/>
                  </a:moveTo>
                  <a:lnTo>
                    <a:pt x="195" y="103"/>
                  </a:lnTo>
                  <a:lnTo>
                    <a:pt x="193" y="104"/>
                  </a:lnTo>
                  <a:lnTo>
                    <a:pt x="189" y="106"/>
                  </a:lnTo>
                  <a:lnTo>
                    <a:pt x="187" y="107"/>
                  </a:lnTo>
                  <a:lnTo>
                    <a:pt x="183" y="107"/>
                  </a:lnTo>
                  <a:lnTo>
                    <a:pt x="180" y="107"/>
                  </a:lnTo>
                  <a:lnTo>
                    <a:pt x="177" y="107"/>
                  </a:lnTo>
                  <a:lnTo>
                    <a:pt x="174" y="107"/>
                  </a:lnTo>
                  <a:lnTo>
                    <a:pt x="173" y="107"/>
                  </a:lnTo>
                  <a:lnTo>
                    <a:pt x="171" y="108"/>
                  </a:lnTo>
                  <a:lnTo>
                    <a:pt x="171" y="111"/>
                  </a:lnTo>
                  <a:lnTo>
                    <a:pt x="170" y="112"/>
                  </a:lnTo>
                  <a:lnTo>
                    <a:pt x="170" y="114"/>
                  </a:lnTo>
                  <a:lnTo>
                    <a:pt x="170" y="115"/>
                  </a:lnTo>
                  <a:lnTo>
                    <a:pt x="170" y="118"/>
                  </a:lnTo>
                  <a:lnTo>
                    <a:pt x="169" y="118"/>
                  </a:lnTo>
                  <a:lnTo>
                    <a:pt x="164" y="125"/>
                  </a:lnTo>
                  <a:lnTo>
                    <a:pt x="159" y="132"/>
                  </a:lnTo>
                  <a:lnTo>
                    <a:pt x="156" y="139"/>
                  </a:lnTo>
                  <a:lnTo>
                    <a:pt x="152" y="147"/>
                  </a:lnTo>
                  <a:lnTo>
                    <a:pt x="149" y="155"/>
                  </a:lnTo>
                  <a:lnTo>
                    <a:pt x="146" y="164"/>
                  </a:lnTo>
                  <a:lnTo>
                    <a:pt x="144" y="172"/>
                  </a:lnTo>
                  <a:lnTo>
                    <a:pt x="144" y="180"/>
                  </a:lnTo>
                  <a:lnTo>
                    <a:pt x="145" y="189"/>
                  </a:lnTo>
                  <a:lnTo>
                    <a:pt x="148" y="199"/>
                  </a:lnTo>
                  <a:lnTo>
                    <a:pt x="151" y="208"/>
                  </a:lnTo>
                  <a:lnTo>
                    <a:pt x="156" y="217"/>
                  </a:lnTo>
                  <a:lnTo>
                    <a:pt x="161" y="225"/>
                  </a:lnTo>
                  <a:lnTo>
                    <a:pt x="167" y="232"/>
                  </a:lnTo>
                  <a:lnTo>
                    <a:pt x="174" y="236"/>
                  </a:lnTo>
                  <a:lnTo>
                    <a:pt x="180" y="238"/>
                  </a:lnTo>
                  <a:lnTo>
                    <a:pt x="183" y="238"/>
                  </a:lnTo>
                  <a:lnTo>
                    <a:pt x="185" y="238"/>
                  </a:lnTo>
                  <a:lnTo>
                    <a:pt x="188" y="236"/>
                  </a:lnTo>
                  <a:lnTo>
                    <a:pt x="190" y="235"/>
                  </a:lnTo>
                  <a:lnTo>
                    <a:pt x="193" y="232"/>
                  </a:lnTo>
                  <a:lnTo>
                    <a:pt x="195" y="231"/>
                  </a:lnTo>
                  <a:lnTo>
                    <a:pt x="197" y="229"/>
                  </a:lnTo>
                  <a:lnTo>
                    <a:pt x="200" y="228"/>
                  </a:lnTo>
                  <a:lnTo>
                    <a:pt x="201" y="233"/>
                  </a:lnTo>
                  <a:lnTo>
                    <a:pt x="201" y="239"/>
                  </a:lnTo>
                  <a:lnTo>
                    <a:pt x="201" y="245"/>
                  </a:lnTo>
                  <a:lnTo>
                    <a:pt x="201" y="250"/>
                  </a:lnTo>
                  <a:lnTo>
                    <a:pt x="202" y="257"/>
                  </a:lnTo>
                  <a:lnTo>
                    <a:pt x="203" y="261"/>
                  </a:lnTo>
                  <a:lnTo>
                    <a:pt x="206" y="264"/>
                  </a:lnTo>
                  <a:lnTo>
                    <a:pt x="209" y="265"/>
                  </a:lnTo>
                  <a:lnTo>
                    <a:pt x="210" y="265"/>
                  </a:lnTo>
                  <a:lnTo>
                    <a:pt x="212" y="265"/>
                  </a:lnTo>
                  <a:lnTo>
                    <a:pt x="213" y="265"/>
                  </a:lnTo>
                  <a:lnTo>
                    <a:pt x="214" y="265"/>
                  </a:lnTo>
                  <a:lnTo>
                    <a:pt x="215" y="265"/>
                  </a:lnTo>
                  <a:lnTo>
                    <a:pt x="219" y="267"/>
                  </a:lnTo>
                  <a:lnTo>
                    <a:pt x="222" y="268"/>
                  </a:lnTo>
                  <a:lnTo>
                    <a:pt x="226" y="271"/>
                  </a:lnTo>
                  <a:lnTo>
                    <a:pt x="231" y="274"/>
                  </a:lnTo>
                  <a:lnTo>
                    <a:pt x="233" y="279"/>
                  </a:lnTo>
                  <a:lnTo>
                    <a:pt x="237" y="285"/>
                  </a:lnTo>
                  <a:lnTo>
                    <a:pt x="238" y="291"/>
                  </a:lnTo>
                  <a:lnTo>
                    <a:pt x="239" y="299"/>
                  </a:lnTo>
                  <a:lnTo>
                    <a:pt x="239" y="300"/>
                  </a:lnTo>
                  <a:lnTo>
                    <a:pt x="238" y="303"/>
                  </a:lnTo>
                  <a:lnTo>
                    <a:pt x="238" y="304"/>
                  </a:lnTo>
                  <a:lnTo>
                    <a:pt x="237" y="306"/>
                  </a:lnTo>
                  <a:lnTo>
                    <a:pt x="235" y="307"/>
                  </a:lnTo>
                  <a:lnTo>
                    <a:pt x="234" y="309"/>
                  </a:lnTo>
                  <a:lnTo>
                    <a:pt x="234" y="311"/>
                  </a:lnTo>
                  <a:lnTo>
                    <a:pt x="234" y="314"/>
                  </a:lnTo>
                  <a:lnTo>
                    <a:pt x="234" y="317"/>
                  </a:lnTo>
                  <a:lnTo>
                    <a:pt x="234" y="320"/>
                  </a:lnTo>
                  <a:lnTo>
                    <a:pt x="234" y="323"/>
                  </a:lnTo>
                  <a:lnTo>
                    <a:pt x="235" y="325"/>
                  </a:lnTo>
                  <a:lnTo>
                    <a:pt x="235" y="328"/>
                  </a:lnTo>
                  <a:lnTo>
                    <a:pt x="235" y="332"/>
                  </a:lnTo>
                  <a:lnTo>
                    <a:pt x="237" y="335"/>
                  </a:lnTo>
                  <a:lnTo>
                    <a:pt x="237" y="336"/>
                  </a:lnTo>
                  <a:lnTo>
                    <a:pt x="238" y="338"/>
                  </a:lnTo>
                  <a:lnTo>
                    <a:pt x="239" y="339"/>
                  </a:lnTo>
                  <a:lnTo>
                    <a:pt x="239" y="340"/>
                  </a:lnTo>
                  <a:lnTo>
                    <a:pt x="240" y="340"/>
                  </a:lnTo>
                  <a:lnTo>
                    <a:pt x="241" y="342"/>
                  </a:lnTo>
                  <a:lnTo>
                    <a:pt x="239" y="345"/>
                  </a:lnTo>
                  <a:lnTo>
                    <a:pt x="238" y="347"/>
                  </a:lnTo>
                  <a:lnTo>
                    <a:pt x="237" y="350"/>
                  </a:lnTo>
                  <a:lnTo>
                    <a:pt x="237" y="353"/>
                  </a:lnTo>
                  <a:lnTo>
                    <a:pt x="235" y="356"/>
                  </a:lnTo>
                  <a:lnTo>
                    <a:pt x="235" y="358"/>
                  </a:lnTo>
                  <a:lnTo>
                    <a:pt x="234" y="363"/>
                  </a:lnTo>
                  <a:lnTo>
                    <a:pt x="234" y="367"/>
                  </a:lnTo>
                  <a:lnTo>
                    <a:pt x="234" y="372"/>
                  </a:lnTo>
                  <a:lnTo>
                    <a:pt x="235" y="377"/>
                  </a:lnTo>
                  <a:lnTo>
                    <a:pt x="235" y="381"/>
                  </a:lnTo>
                  <a:lnTo>
                    <a:pt x="237" y="384"/>
                  </a:lnTo>
                  <a:lnTo>
                    <a:pt x="238" y="386"/>
                  </a:lnTo>
                  <a:lnTo>
                    <a:pt x="240" y="389"/>
                  </a:lnTo>
                  <a:lnTo>
                    <a:pt x="241" y="390"/>
                  </a:lnTo>
                  <a:lnTo>
                    <a:pt x="243" y="392"/>
                  </a:lnTo>
                  <a:lnTo>
                    <a:pt x="240" y="397"/>
                  </a:lnTo>
                  <a:lnTo>
                    <a:pt x="238" y="404"/>
                  </a:lnTo>
                  <a:lnTo>
                    <a:pt x="237" y="409"/>
                  </a:lnTo>
                  <a:lnTo>
                    <a:pt x="235" y="414"/>
                  </a:lnTo>
                  <a:lnTo>
                    <a:pt x="233" y="420"/>
                  </a:lnTo>
                  <a:lnTo>
                    <a:pt x="231" y="425"/>
                  </a:lnTo>
                  <a:lnTo>
                    <a:pt x="228" y="432"/>
                  </a:lnTo>
                  <a:lnTo>
                    <a:pt x="224" y="439"/>
                  </a:lnTo>
                  <a:lnTo>
                    <a:pt x="213" y="436"/>
                  </a:lnTo>
                  <a:lnTo>
                    <a:pt x="208" y="436"/>
                  </a:lnTo>
                  <a:lnTo>
                    <a:pt x="203" y="434"/>
                  </a:lnTo>
                  <a:lnTo>
                    <a:pt x="200" y="430"/>
                  </a:lnTo>
                  <a:lnTo>
                    <a:pt x="197" y="424"/>
                  </a:lnTo>
                  <a:lnTo>
                    <a:pt x="194" y="420"/>
                  </a:lnTo>
                  <a:lnTo>
                    <a:pt x="190" y="414"/>
                  </a:lnTo>
                  <a:lnTo>
                    <a:pt x="187" y="410"/>
                  </a:lnTo>
                  <a:lnTo>
                    <a:pt x="180" y="407"/>
                  </a:lnTo>
                  <a:lnTo>
                    <a:pt x="177" y="406"/>
                  </a:lnTo>
                  <a:lnTo>
                    <a:pt x="171" y="403"/>
                  </a:lnTo>
                  <a:lnTo>
                    <a:pt x="164" y="400"/>
                  </a:lnTo>
                  <a:lnTo>
                    <a:pt x="157" y="396"/>
                  </a:lnTo>
                  <a:lnTo>
                    <a:pt x="150" y="392"/>
                  </a:lnTo>
                  <a:lnTo>
                    <a:pt x="144" y="386"/>
                  </a:lnTo>
                  <a:lnTo>
                    <a:pt x="139" y="382"/>
                  </a:lnTo>
                  <a:lnTo>
                    <a:pt x="137" y="379"/>
                  </a:lnTo>
                  <a:lnTo>
                    <a:pt x="134" y="378"/>
                  </a:lnTo>
                  <a:lnTo>
                    <a:pt x="131" y="377"/>
                  </a:lnTo>
                  <a:lnTo>
                    <a:pt x="127" y="372"/>
                  </a:lnTo>
                  <a:lnTo>
                    <a:pt x="123" y="368"/>
                  </a:lnTo>
                  <a:lnTo>
                    <a:pt x="118" y="363"/>
                  </a:lnTo>
                  <a:lnTo>
                    <a:pt x="113" y="358"/>
                  </a:lnTo>
                  <a:lnTo>
                    <a:pt x="108" y="353"/>
                  </a:lnTo>
                  <a:lnTo>
                    <a:pt x="103" y="349"/>
                  </a:lnTo>
                  <a:lnTo>
                    <a:pt x="100" y="346"/>
                  </a:lnTo>
                  <a:lnTo>
                    <a:pt x="99" y="342"/>
                  </a:lnTo>
                  <a:lnTo>
                    <a:pt x="99" y="338"/>
                  </a:lnTo>
                  <a:lnTo>
                    <a:pt x="100" y="332"/>
                  </a:lnTo>
                  <a:lnTo>
                    <a:pt x="100" y="327"/>
                  </a:lnTo>
                  <a:lnTo>
                    <a:pt x="101" y="321"/>
                  </a:lnTo>
                  <a:lnTo>
                    <a:pt x="100" y="316"/>
                  </a:lnTo>
                  <a:lnTo>
                    <a:pt x="99" y="311"/>
                  </a:lnTo>
                  <a:lnTo>
                    <a:pt x="98" y="309"/>
                  </a:lnTo>
                  <a:lnTo>
                    <a:pt x="95" y="306"/>
                  </a:lnTo>
                  <a:lnTo>
                    <a:pt x="93" y="303"/>
                  </a:lnTo>
                  <a:lnTo>
                    <a:pt x="89" y="302"/>
                  </a:lnTo>
                  <a:lnTo>
                    <a:pt x="86" y="299"/>
                  </a:lnTo>
                  <a:lnTo>
                    <a:pt x="83" y="296"/>
                  </a:lnTo>
                  <a:lnTo>
                    <a:pt x="81" y="292"/>
                  </a:lnTo>
                  <a:lnTo>
                    <a:pt x="80" y="288"/>
                  </a:lnTo>
                  <a:lnTo>
                    <a:pt x="79" y="285"/>
                  </a:lnTo>
                  <a:lnTo>
                    <a:pt x="77" y="281"/>
                  </a:lnTo>
                  <a:lnTo>
                    <a:pt x="77" y="278"/>
                  </a:lnTo>
                  <a:lnTo>
                    <a:pt x="76" y="274"/>
                  </a:lnTo>
                  <a:lnTo>
                    <a:pt x="75" y="271"/>
                  </a:lnTo>
                  <a:lnTo>
                    <a:pt x="75" y="268"/>
                  </a:lnTo>
                  <a:lnTo>
                    <a:pt x="73" y="264"/>
                  </a:lnTo>
                  <a:lnTo>
                    <a:pt x="71" y="261"/>
                  </a:lnTo>
                  <a:lnTo>
                    <a:pt x="68" y="253"/>
                  </a:lnTo>
                  <a:lnTo>
                    <a:pt x="64" y="247"/>
                  </a:lnTo>
                  <a:lnTo>
                    <a:pt x="60" y="240"/>
                  </a:lnTo>
                  <a:lnTo>
                    <a:pt x="57" y="235"/>
                  </a:lnTo>
                  <a:lnTo>
                    <a:pt x="55" y="228"/>
                  </a:lnTo>
                  <a:lnTo>
                    <a:pt x="53" y="222"/>
                  </a:lnTo>
                  <a:lnTo>
                    <a:pt x="50" y="215"/>
                  </a:lnTo>
                  <a:lnTo>
                    <a:pt x="47" y="208"/>
                  </a:lnTo>
                  <a:lnTo>
                    <a:pt x="45" y="206"/>
                  </a:lnTo>
                  <a:lnTo>
                    <a:pt x="44" y="204"/>
                  </a:lnTo>
                  <a:lnTo>
                    <a:pt x="43" y="201"/>
                  </a:lnTo>
                  <a:lnTo>
                    <a:pt x="42" y="200"/>
                  </a:lnTo>
                  <a:lnTo>
                    <a:pt x="41" y="199"/>
                  </a:lnTo>
                  <a:lnTo>
                    <a:pt x="39" y="196"/>
                  </a:lnTo>
                  <a:lnTo>
                    <a:pt x="37" y="193"/>
                  </a:lnTo>
                  <a:lnTo>
                    <a:pt x="36" y="189"/>
                  </a:lnTo>
                  <a:lnTo>
                    <a:pt x="35" y="185"/>
                  </a:lnTo>
                  <a:lnTo>
                    <a:pt x="33" y="182"/>
                  </a:lnTo>
                  <a:lnTo>
                    <a:pt x="32" y="179"/>
                  </a:lnTo>
                  <a:lnTo>
                    <a:pt x="31" y="175"/>
                  </a:lnTo>
                  <a:lnTo>
                    <a:pt x="30" y="171"/>
                  </a:lnTo>
                  <a:lnTo>
                    <a:pt x="28" y="168"/>
                  </a:lnTo>
                  <a:lnTo>
                    <a:pt x="25" y="165"/>
                  </a:lnTo>
                  <a:lnTo>
                    <a:pt x="23" y="164"/>
                  </a:lnTo>
                  <a:lnTo>
                    <a:pt x="20" y="161"/>
                  </a:lnTo>
                  <a:lnTo>
                    <a:pt x="17" y="160"/>
                  </a:lnTo>
                  <a:lnTo>
                    <a:pt x="13" y="158"/>
                  </a:lnTo>
                  <a:lnTo>
                    <a:pt x="10" y="157"/>
                  </a:lnTo>
                  <a:lnTo>
                    <a:pt x="6" y="155"/>
                  </a:lnTo>
                  <a:lnTo>
                    <a:pt x="4" y="153"/>
                  </a:lnTo>
                  <a:lnTo>
                    <a:pt x="1" y="148"/>
                  </a:lnTo>
                  <a:lnTo>
                    <a:pt x="0" y="143"/>
                  </a:lnTo>
                  <a:lnTo>
                    <a:pt x="6" y="133"/>
                  </a:lnTo>
                  <a:lnTo>
                    <a:pt x="5" y="132"/>
                  </a:lnTo>
                  <a:lnTo>
                    <a:pt x="5" y="129"/>
                  </a:lnTo>
                  <a:lnTo>
                    <a:pt x="5" y="126"/>
                  </a:lnTo>
                  <a:lnTo>
                    <a:pt x="4" y="123"/>
                  </a:lnTo>
                  <a:lnTo>
                    <a:pt x="4" y="121"/>
                  </a:lnTo>
                  <a:lnTo>
                    <a:pt x="4" y="118"/>
                  </a:lnTo>
                  <a:lnTo>
                    <a:pt x="4" y="115"/>
                  </a:lnTo>
                  <a:lnTo>
                    <a:pt x="4" y="111"/>
                  </a:lnTo>
                  <a:lnTo>
                    <a:pt x="4" y="104"/>
                  </a:lnTo>
                  <a:lnTo>
                    <a:pt x="5" y="100"/>
                  </a:lnTo>
                  <a:lnTo>
                    <a:pt x="7" y="96"/>
                  </a:lnTo>
                  <a:lnTo>
                    <a:pt x="10" y="93"/>
                  </a:lnTo>
                  <a:lnTo>
                    <a:pt x="12" y="90"/>
                  </a:lnTo>
                  <a:lnTo>
                    <a:pt x="14" y="89"/>
                  </a:lnTo>
                  <a:lnTo>
                    <a:pt x="18" y="86"/>
                  </a:lnTo>
                  <a:lnTo>
                    <a:pt x="22" y="82"/>
                  </a:lnTo>
                  <a:lnTo>
                    <a:pt x="22" y="85"/>
                  </a:lnTo>
                  <a:lnTo>
                    <a:pt x="22" y="86"/>
                  </a:lnTo>
                  <a:lnTo>
                    <a:pt x="23" y="88"/>
                  </a:lnTo>
                  <a:lnTo>
                    <a:pt x="23" y="89"/>
                  </a:lnTo>
                  <a:lnTo>
                    <a:pt x="24" y="89"/>
                  </a:lnTo>
                  <a:lnTo>
                    <a:pt x="25" y="90"/>
                  </a:lnTo>
                  <a:lnTo>
                    <a:pt x="25" y="92"/>
                  </a:lnTo>
                  <a:lnTo>
                    <a:pt x="25" y="93"/>
                  </a:lnTo>
                  <a:lnTo>
                    <a:pt x="25" y="94"/>
                  </a:lnTo>
                  <a:lnTo>
                    <a:pt x="25" y="96"/>
                  </a:lnTo>
                  <a:lnTo>
                    <a:pt x="25" y="97"/>
                  </a:lnTo>
                  <a:lnTo>
                    <a:pt x="25" y="99"/>
                  </a:lnTo>
                  <a:lnTo>
                    <a:pt x="25" y="100"/>
                  </a:lnTo>
                  <a:lnTo>
                    <a:pt x="25" y="101"/>
                  </a:lnTo>
                  <a:lnTo>
                    <a:pt x="25" y="103"/>
                  </a:lnTo>
                  <a:lnTo>
                    <a:pt x="26" y="103"/>
                  </a:lnTo>
                  <a:lnTo>
                    <a:pt x="29" y="106"/>
                  </a:lnTo>
                  <a:lnTo>
                    <a:pt x="31" y="108"/>
                  </a:lnTo>
                  <a:lnTo>
                    <a:pt x="35" y="112"/>
                  </a:lnTo>
                  <a:lnTo>
                    <a:pt x="39" y="115"/>
                  </a:lnTo>
                  <a:lnTo>
                    <a:pt x="42" y="118"/>
                  </a:lnTo>
                  <a:lnTo>
                    <a:pt x="45" y="121"/>
                  </a:lnTo>
                  <a:lnTo>
                    <a:pt x="47" y="121"/>
                  </a:lnTo>
                  <a:lnTo>
                    <a:pt x="48" y="121"/>
                  </a:lnTo>
                  <a:lnTo>
                    <a:pt x="50" y="119"/>
                  </a:lnTo>
                  <a:lnTo>
                    <a:pt x="51" y="116"/>
                  </a:lnTo>
                  <a:lnTo>
                    <a:pt x="54" y="114"/>
                  </a:lnTo>
                  <a:lnTo>
                    <a:pt x="55" y="111"/>
                  </a:lnTo>
                  <a:lnTo>
                    <a:pt x="56" y="107"/>
                  </a:lnTo>
                  <a:lnTo>
                    <a:pt x="57" y="104"/>
                  </a:lnTo>
                  <a:lnTo>
                    <a:pt x="57" y="103"/>
                  </a:lnTo>
                  <a:lnTo>
                    <a:pt x="58" y="97"/>
                  </a:lnTo>
                  <a:lnTo>
                    <a:pt x="60" y="92"/>
                  </a:lnTo>
                  <a:lnTo>
                    <a:pt x="63" y="86"/>
                  </a:lnTo>
                  <a:lnTo>
                    <a:pt x="67" y="82"/>
                  </a:lnTo>
                  <a:lnTo>
                    <a:pt x="69" y="78"/>
                  </a:lnTo>
                  <a:lnTo>
                    <a:pt x="73" y="75"/>
                  </a:lnTo>
                  <a:lnTo>
                    <a:pt x="75" y="72"/>
                  </a:lnTo>
                  <a:lnTo>
                    <a:pt x="77" y="69"/>
                  </a:lnTo>
                  <a:lnTo>
                    <a:pt x="83" y="67"/>
                  </a:lnTo>
                  <a:lnTo>
                    <a:pt x="89" y="62"/>
                  </a:lnTo>
                  <a:lnTo>
                    <a:pt x="94" y="58"/>
                  </a:lnTo>
                  <a:lnTo>
                    <a:pt x="99" y="54"/>
                  </a:lnTo>
                  <a:lnTo>
                    <a:pt x="103" y="49"/>
                  </a:lnTo>
                  <a:lnTo>
                    <a:pt x="107" y="43"/>
                  </a:lnTo>
                  <a:lnTo>
                    <a:pt x="108" y="37"/>
                  </a:lnTo>
                  <a:lnTo>
                    <a:pt x="109" y="30"/>
                  </a:lnTo>
                  <a:lnTo>
                    <a:pt x="109" y="26"/>
                  </a:lnTo>
                  <a:lnTo>
                    <a:pt x="108" y="21"/>
                  </a:lnTo>
                  <a:lnTo>
                    <a:pt x="107" y="16"/>
                  </a:lnTo>
                  <a:lnTo>
                    <a:pt x="106" y="12"/>
                  </a:lnTo>
                  <a:lnTo>
                    <a:pt x="105" y="8"/>
                  </a:lnTo>
                  <a:lnTo>
                    <a:pt x="105" y="4"/>
                  </a:lnTo>
                  <a:lnTo>
                    <a:pt x="103" y="1"/>
                  </a:lnTo>
                  <a:lnTo>
                    <a:pt x="103" y="0"/>
                  </a:lnTo>
                  <a:lnTo>
                    <a:pt x="107" y="3"/>
                  </a:lnTo>
                  <a:lnTo>
                    <a:pt x="111" y="4"/>
                  </a:lnTo>
                  <a:lnTo>
                    <a:pt x="115" y="7"/>
                  </a:lnTo>
                  <a:lnTo>
                    <a:pt x="119" y="11"/>
                  </a:lnTo>
                  <a:lnTo>
                    <a:pt x="123" y="14"/>
                  </a:lnTo>
                  <a:lnTo>
                    <a:pt x="126" y="18"/>
                  </a:lnTo>
                  <a:lnTo>
                    <a:pt x="130" y="21"/>
                  </a:lnTo>
                  <a:lnTo>
                    <a:pt x="133" y="25"/>
                  </a:lnTo>
                  <a:lnTo>
                    <a:pt x="137" y="30"/>
                  </a:lnTo>
                  <a:lnTo>
                    <a:pt x="140" y="36"/>
                  </a:lnTo>
                  <a:lnTo>
                    <a:pt x="143" y="42"/>
                  </a:lnTo>
                  <a:lnTo>
                    <a:pt x="146" y="49"/>
                  </a:lnTo>
                  <a:lnTo>
                    <a:pt x="150" y="54"/>
                  </a:lnTo>
                  <a:lnTo>
                    <a:pt x="153" y="58"/>
                  </a:lnTo>
                  <a:lnTo>
                    <a:pt x="158" y="61"/>
                  </a:lnTo>
                  <a:lnTo>
                    <a:pt x="163" y="62"/>
                  </a:lnTo>
                  <a:lnTo>
                    <a:pt x="167" y="62"/>
                  </a:lnTo>
                  <a:lnTo>
                    <a:pt x="169" y="61"/>
                  </a:lnTo>
                  <a:lnTo>
                    <a:pt x="173" y="61"/>
                  </a:lnTo>
                  <a:lnTo>
                    <a:pt x="175" y="60"/>
                  </a:lnTo>
                  <a:lnTo>
                    <a:pt x="178" y="58"/>
                  </a:lnTo>
                  <a:lnTo>
                    <a:pt x="181" y="58"/>
                  </a:lnTo>
                  <a:lnTo>
                    <a:pt x="185" y="57"/>
                  </a:lnTo>
                  <a:lnTo>
                    <a:pt x="188" y="57"/>
                  </a:lnTo>
                  <a:lnTo>
                    <a:pt x="189" y="57"/>
                  </a:lnTo>
                  <a:lnTo>
                    <a:pt x="190" y="58"/>
                  </a:lnTo>
                  <a:lnTo>
                    <a:pt x="191" y="58"/>
                  </a:lnTo>
                  <a:lnTo>
                    <a:pt x="193" y="58"/>
                  </a:lnTo>
                  <a:lnTo>
                    <a:pt x="194" y="58"/>
                  </a:lnTo>
                  <a:lnTo>
                    <a:pt x="195" y="58"/>
                  </a:lnTo>
                  <a:lnTo>
                    <a:pt x="196" y="58"/>
                  </a:lnTo>
                  <a:lnTo>
                    <a:pt x="199" y="57"/>
                  </a:lnTo>
                  <a:lnTo>
                    <a:pt x="199" y="58"/>
                  </a:lnTo>
                  <a:lnTo>
                    <a:pt x="199" y="60"/>
                  </a:lnTo>
                  <a:lnTo>
                    <a:pt x="200" y="62"/>
                  </a:lnTo>
                  <a:lnTo>
                    <a:pt x="200" y="65"/>
                  </a:lnTo>
                  <a:lnTo>
                    <a:pt x="201" y="67"/>
                  </a:lnTo>
                  <a:lnTo>
                    <a:pt x="202" y="69"/>
                  </a:lnTo>
                  <a:lnTo>
                    <a:pt x="202" y="71"/>
                  </a:lnTo>
                  <a:lnTo>
                    <a:pt x="202" y="72"/>
                  </a:lnTo>
                  <a:lnTo>
                    <a:pt x="202" y="74"/>
                  </a:lnTo>
                  <a:lnTo>
                    <a:pt x="201" y="75"/>
                  </a:lnTo>
                  <a:lnTo>
                    <a:pt x="200" y="76"/>
                  </a:lnTo>
                  <a:lnTo>
                    <a:pt x="199" y="78"/>
                  </a:lnTo>
                  <a:lnTo>
                    <a:pt x="196" y="79"/>
                  </a:lnTo>
                  <a:lnTo>
                    <a:pt x="195" y="81"/>
                  </a:lnTo>
                  <a:lnTo>
                    <a:pt x="194" y="82"/>
                  </a:lnTo>
                  <a:lnTo>
                    <a:pt x="194" y="85"/>
                  </a:lnTo>
                  <a:lnTo>
                    <a:pt x="194" y="88"/>
                  </a:lnTo>
                  <a:lnTo>
                    <a:pt x="194" y="90"/>
                  </a:lnTo>
                  <a:lnTo>
                    <a:pt x="194" y="93"/>
                  </a:lnTo>
                  <a:lnTo>
                    <a:pt x="195" y="94"/>
                  </a:lnTo>
                  <a:lnTo>
                    <a:pt x="195" y="96"/>
                  </a:lnTo>
                  <a:lnTo>
                    <a:pt x="196" y="97"/>
                  </a:lnTo>
                  <a:lnTo>
                    <a:pt x="196" y="99"/>
                  </a:lnTo>
                  <a:lnTo>
                    <a:pt x="199" y="10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1" name="Freeform 122">
              <a:extLst>
                <a:ext uri="{FF2B5EF4-FFF2-40B4-BE49-F238E27FC236}">
                  <a16:creationId xmlns:a16="http://schemas.microsoft.com/office/drawing/2014/main" id="{9BBE7976-AEB1-59CF-85DC-F60E650C4428}"/>
                </a:ext>
              </a:extLst>
            </p:cNvPr>
            <p:cNvSpPr>
              <a:spLocks/>
            </p:cNvSpPr>
            <p:nvPr/>
          </p:nvSpPr>
          <p:spPr bwMode="gray">
            <a:xfrm>
              <a:off x="3073132" y="3844999"/>
              <a:ext cx="202888" cy="265448"/>
            </a:xfrm>
            <a:custGeom>
              <a:avLst/>
              <a:gdLst>
                <a:gd name="T0" fmla="*/ 161925 w 109"/>
                <a:gd name="T1" fmla="*/ 41985 h 152"/>
                <a:gd name="T2" fmla="*/ 158750 w 109"/>
                <a:gd name="T3" fmla="*/ 41985 h 152"/>
                <a:gd name="T4" fmla="*/ 155575 w 109"/>
                <a:gd name="T5" fmla="*/ 41985 h 152"/>
                <a:gd name="T6" fmla="*/ 150813 w 109"/>
                <a:gd name="T7" fmla="*/ 41985 h 152"/>
                <a:gd name="T8" fmla="*/ 146050 w 109"/>
                <a:gd name="T9" fmla="*/ 41985 h 152"/>
                <a:gd name="T10" fmla="*/ 141288 w 109"/>
                <a:gd name="T11" fmla="*/ 41985 h 152"/>
                <a:gd name="T12" fmla="*/ 138113 w 109"/>
                <a:gd name="T13" fmla="*/ 41985 h 152"/>
                <a:gd name="T14" fmla="*/ 127000 w 109"/>
                <a:gd name="T15" fmla="*/ 39186 h 152"/>
                <a:gd name="T16" fmla="*/ 109538 w 109"/>
                <a:gd name="T17" fmla="*/ 32189 h 152"/>
                <a:gd name="T18" fmla="*/ 92075 w 109"/>
                <a:gd name="T19" fmla="*/ 18194 h 152"/>
                <a:gd name="T20" fmla="*/ 76200 w 109"/>
                <a:gd name="T21" fmla="*/ 4199 h 152"/>
                <a:gd name="T22" fmla="*/ 66675 w 109"/>
                <a:gd name="T23" fmla="*/ 4199 h 152"/>
                <a:gd name="T24" fmla="*/ 65088 w 109"/>
                <a:gd name="T25" fmla="*/ 12596 h 152"/>
                <a:gd name="T26" fmla="*/ 60325 w 109"/>
                <a:gd name="T27" fmla="*/ 18194 h 152"/>
                <a:gd name="T28" fmla="*/ 52388 w 109"/>
                <a:gd name="T29" fmla="*/ 19593 h 152"/>
                <a:gd name="T30" fmla="*/ 44450 w 109"/>
                <a:gd name="T31" fmla="*/ 29390 h 152"/>
                <a:gd name="T32" fmla="*/ 26988 w 109"/>
                <a:gd name="T33" fmla="*/ 54581 h 152"/>
                <a:gd name="T34" fmla="*/ 11113 w 109"/>
                <a:gd name="T35" fmla="*/ 78372 h 152"/>
                <a:gd name="T36" fmla="*/ 3175 w 109"/>
                <a:gd name="T37" fmla="*/ 102164 h 152"/>
                <a:gd name="T38" fmla="*/ 3175 w 109"/>
                <a:gd name="T39" fmla="*/ 117559 h 152"/>
                <a:gd name="T40" fmla="*/ 4763 w 109"/>
                <a:gd name="T41" fmla="*/ 124556 h 152"/>
                <a:gd name="T42" fmla="*/ 11113 w 109"/>
                <a:gd name="T43" fmla="*/ 130154 h 152"/>
                <a:gd name="T44" fmla="*/ 19050 w 109"/>
                <a:gd name="T45" fmla="*/ 134353 h 152"/>
                <a:gd name="T46" fmla="*/ 26988 w 109"/>
                <a:gd name="T47" fmla="*/ 132953 h 152"/>
                <a:gd name="T48" fmla="*/ 33338 w 109"/>
                <a:gd name="T49" fmla="*/ 130154 h 152"/>
                <a:gd name="T50" fmla="*/ 38100 w 109"/>
                <a:gd name="T51" fmla="*/ 128755 h 152"/>
                <a:gd name="T52" fmla="*/ 44450 w 109"/>
                <a:gd name="T53" fmla="*/ 128755 h 152"/>
                <a:gd name="T54" fmla="*/ 44450 w 109"/>
                <a:gd name="T55" fmla="*/ 134353 h 152"/>
                <a:gd name="T56" fmla="*/ 39688 w 109"/>
                <a:gd name="T57" fmla="*/ 144149 h 152"/>
                <a:gd name="T58" fmla="*/ 38100 w 109"/>
                <a:gd name="T59" fmla="*/ 149747 h 152"/>
                <a:gd name="T60" fmla="*/ 34925 w 109"/>
                <a:gd name="T61" fmla="*/ 156745 h 152"/>
                <a:gd name="T62" fmla="*/ 33338 w 109"/>
                <a:gd name="T63" fmla="*/ 163742 h 152"/>
                <a:gd name="T64" fmla="*/ 34925 w 109"/>
                <a:gd name="T65" fmla="*/ 167941 h 152"/>
                <a:gd name="T66" fmla="*/ 38100 w 109"/>
                <a:gd name="T67" fmla="*/ 170740 h 152"/>
                <a:gd name="T68" fmla="*/ 38100 w 109"/>
                <a:gd name="T69" fmla="*/ 174938 h 152"/>
                <a:gd name="T70" fmla="*/ 38100 w 109"/>
                <a:gd name="T71" fmla="*/ 179137 h 152"/>
                <a:gd name="T72" fmla="*/ 38100 w 109"/>
                <a:gd name="T73" fmla="*/ 183335 h 152"/>
                <a:gd name="T74" fmla="*/ 38100 w 109"/>
                <a:gd name="T75" fmla="*/ 186134 h 152"/>
                <a:gd name="T76" fmla="*/ 39688 w 109"/>
                <a:gd name="T77" fmla="*/ 188933 h 152"/>
                <a:gd name="T78" fmla="*/ 49213 w 109"/>
                <a:gd name="T79" fmla="*/ 195931 h 152"/>
                <a:gd name="T80" fmla="*/ 61913 w 109"/>
                <a:gd name="T81" fmla="*/ 204328 h 152"/>
                <a:gd name="T82" fmla="*/ 71438 w 109"/>
                <a:gd name="T83" fmla="*/ 212725 h 152"/>
                <a:gd name="T84" fmla="*/ 76200 w 109"/>
                <a:gd name="T85" fmla="*/ 212725 h 152"/>
                <a:gd name="T86" fmla="*/ 80963 w 109"/>
                <a:gd name="T87" fmla="*/ 205727 h 152"/>
                <a:gd name="T88" fmla="*/ 87313 w 109"/>
                <a:gd name="T89" fmla="*/ 198730 h 152"/>
                <a:gd name="T90" fmla="*/ 90488 w 109"/>
                <a:gd name="T91" fmla="*/ 190333 h 152"/>
                <a:gd name="T92" fmla="*/ 92075 w 109"/>
                <a:gd name="T93" fmla="*/ 180536 h 152"/>
                <a:gd name="T94" fmla="*/ 98425 w 109"/>
                <a:gd name="T95" fmla="*/ 165142 h 152"/>
                <a:gd name="T96" fmla="*/ 107950 w 109"/>
                <a:gd name="T97" fmla="*/ 152546 h 152"/>
                <a:gd name="T98" fmla="*/ 117475 w 109"/>
                <a:gd name="T99" fmla="*/ 144149 h 152"/>
                <a:gd name="T100" fmla="*/ 131763 w 109"/>
                <a:gd name="T101" fmla="*/ 137152 h 152"/>
                <a:gd name="T102" fmla="*/ 149225 w 109"/>
                <a:gd name="T103" fmla="*/ 124556 h 152"/>
                <a:gd name="T104" fmla="*/ 163513 w 109"/>
                <a:gd name="T105" fmla="*/ 111961 h 152"/>
                <a:gd name="T106" fmla="*/ 171450 w 109"/>
                <a:gd name="T107" fmla="*/ 95166 h 152"/>
                <a:gd name="T108" fmla="*/ 173038 w 109"/>
                <a:gd name="T109" fmla="*/ 79772 h 152"/>
                <a:gd name="T110" fmla="*/ 169863 w 109"/>
                <a:gd name="T111" fmla="*/ 65777 h 152"/>
                <a:gd name="T112" fmla="*/ 166688 w 109"/>
                <a:gd name="T113" fmla="*/ 54581 h 152"/>
                <a:gd name="T114" fmla="*/ 163513 w 109"/>
                <a:gd name="T115" fmla="*/ 43385 h 1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
                <a:gd name="T175" fmla="*/ 0 h 152"/>
                <a:gd name="T176" fmla="*/ 109 w 109"/>
                <a:gd name="T177" fmla="*/ 152 h 1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 h="152">
                  <a:moveTo>
                    <a:pt x="103" y="30"/>
                  </a:moveTo>
                  <a:lnTo>
                    <a:pt x="102" y="30"/>
                  </a:lnTo>
                  <a:lnTo>
                    <a:pt x="101" y="30"/>
                  </a:lnTo>
                  <a:lnTo>
                    <a:pt x="100" y="30"/>
                  </a:lnTo>
                  <a:lnTo>
                    <a:pt x="99" y="30"/>
                  </a:lnTo>
                  <a:lnTo>
                    <a:pt x="98" y="30"/>
                  </a:lnTo>
                  <a:lnTo>
                    <a:pt x="96" y="30"/>
                  </a:lnTo>
                  <a:lnTo>
                    <a:pt x="95" y="30"/>
                  </a:lnTo>
                  <a:lnTo>
                    <a:pt x="93" y="30"/>
                  </a:lnTo>
                  <a:lnTo>
                    <a:pt x="92" y="30"/>
                  </a:lnTo>
                  <a:lnTo>
                    <a:pt x="90" y="30"/>
                  </a:lnTo>
                  <a:lnTo>
                    <a:pt x="89" y="30"/>
                  </a:lnTo>
                  <a:lnTo>
                    <a:pt x="88" y="30"/>
                  </a:lnTo>
                  <a:lnTo>
                    <a:pt x="87" y="30"/>
                  </a:lnTo>
                  <a:lnTo>
                    <a:pt x="86" y="30"/>
                  </a:lnTo>
                  <a:lnTo>
                    <a:pt x="80" y="28"/>
                  </a:lnTo>
                  <a:lnTo>
                    <a:pt x="75" y="26"/>
                  </a:lnTo>
                  <a:lnTo>
                    <a:pt x="69" y="23"/>
                  </a:lnTo>
                  <a:lnTo>
                    <a:pt x="63" y="17"/>
                  </a:lnTo>
                  <a:lnTo>
                    <a:pt x="58" y="13"/>
                  </a:lnTo>
                  <a:lnTo>
                    <a:pt x="53" y="7"/>
                  </a:lnTo>
                  <a:lnTo>
                    <a:pt x="48" y="3"/>
                  </a:lnTo>
                  <a:lnTo>
                    <a:pt x="42" y="0"/>
                  </a:lnTo>
                  <a:lnTo>
                    <a:pt x="42" y="3"/>
                  </a:lnTo>
                  <a:lnTo>
                    <a:pt x="42" y="6"/>
                  </a:lnTo>
                  <a:lnTo>
                    <a:pt x="41" y="9"/>
                  </a:lnTo>
                  <a:lnTo>
                    <a:pt x="39" y="12"/>
                  </a:lnTo>
                  <a:lnTo>
                    <a:pt x="38" y="13"/>
                  </a:lnTo>
                  <a:lnTo>
                    <a:pt x="36" y="14"/>
                  </a:lnTo>
                  <a:lnTo>
                    <a:pt x="33" y="14"/>
                  </a:lnTo>
                  <a:lnTo>
                    <a:pt x="31" y="14"/>
                  </a:lnTo>
                  <a:lnTo>
                    <a:pt x="28" y="21"/>
                  </a:lnTo>
                  <a:lnTo>
                    <a:pt x="23" y="30"/>
                  </a:lnTo>
                  <a:lnTo>
                    <a:pt x="17" y="39"/>
                  </a:lnTo>
                  <a:lnTo>
                    <a:pt x="12" y="47"/>
                  </a:lnTo>
                  <a:lnTo>
                    <a:pt x="7" y="56"/>
                  </a:lnTo>
                  <a:lnTo>
                    <a:pt x="4" y="64"/>
                  </a:lnTo>
                  <a:lnTo>
                    <a:pt x="2" y="73"/>
                  </a:lnTo>
                  <a:lnTo>
                    <a:pt x="0" y="81"/>
                  </a:lnTo>
                  <a:lnTo>
                    <a:pt x="2" y="84"/>
                  </a:lnTo>
                  <a:lnTo>
                    <a:pt x="2" y="88"/>
                  </a:lnTo>
                  <a:lnTo>
                    <a:pt x="3" y="89"/>
                  </a:lnTo>
                  <a:lnTo>
                    <a:pt x="5" y="92"/>
                  </a:lnTo>
                  <a:lnTo>
                    <a:pt x="7" y="93"/>
                  </a:lnTo>
                  <a:lnTo>
                    <a:pt x="10" y="95"/>
                  </a:lnTo>
                  <a:lnTo>
                    <a:pt x="12" y="96"/>
                  </a:lnTo>
                  <a:lnTo>
                    <a:pt x="16" y="96"/>
                  </a:lnTo>
                  <a:lnTo>
                    <a:pt x="17" y="95"/>
                  </a:lnTo>
                  <a:lnTo>
                    <a:pt x="18" y="95"/>
                  </a:lnTo>
                  <a:lnTo>
                    <a:pt x="21" y="93"/>
                  </a:lnTo>
                  <a:lnTo>
                    <a:pt x="22" y="92"/>
                  </a:lnTo>
                  <a:lnTo>
                    <a:pt x="24" y="92"/>
                  </a:lnTo>
                  <a:lnTo>
                    <a:pt x="25" y="92"/>
                  </a:lnTo>
                  <a:lnTo>
                    <a:pt x="28" y="92"/>
                  </a:lnTo>
                  <a:lnTo>
                    <a:pt x="28" y="93"/>
                  </a:lnTo>
                  <a:lnTo>
                    <a:pt x="28" y="96"/>
                  </a:lnTo>
                  <a:lnTo>
                    <a:pt x="28" y="100"/>
                  </a:lnTo>
                  <a:lnTo>
                    <a:pt x="25" y="103"/>
                  </a:lnTo>
                  <a:lnTo>
                    <a:pt x="25" y="105"/>
                  </a:lnTo>
                  <a:lnTo>
                    <a:pt x="24" y="107"/>
                  </a:lnTo>
                  <a:lnTo>
                    <a:pt x="23" y="109"/>
                  </a:lnTo>
                  <a:lnTo>
                    <a:pt x="22" y="112"/>
                  </a:lnTo>
                  <a:lnTo>
                    <a:pt x="21" y="113"/>
                  </a:lnTo>
                  <a:lnTo>
                    <a:pt x="21" y="117"/>
                  </a:lnTo>
                  <a:lnTo>
                    <a:pt x="22" y="118"/>
                  </a:lnTo>
                  <a:lnTo>
                    <a:pt x="22" y="120"/>
                  </a:lnTo>
                  <a:lnTo>
                    <a:pt x="23" y="121"/>
                  </a:lnTo>
                  <a:lnTo>
                    <a:pt x="24" y="122"/>
                  </a:lnTo>
                  <a:lnTo>
                    <a:pt x="24" y="124"/>
                  </a:lnTo>
                  <a:lnTo>
                    <a:pt x="24" y="125"/>
                  </a:lnTo>
                  <a:lnTo>
                    <a:pt x="24" y="126"/>
                  </a:lnTo>
                  <a:lnTo>
                    <a:pt x="24" y="128"/>
                  </a:lnTo>
                  <a:lnTo>
                    <a:pt x="24" y="129"/>
                  </a:lnTo>
                  <a:lnTo>
                    <a:pt x="24" y="131"/>
                  </a:lnTo>
                  <a:lnTo>
                    <a:pt x="24" y="132"/>
                  </a:lnTo>
                  <a:lnTo>
                    <a:pt x="24" y="133"/>
                  </a:lnTo>
                  <a:lnTo>
                    <a:pt x="24" y="135"/>
                  </a:lnTo>
                  <a:lnTo>
                    <a:pt x="25" y="135"/>
                  </a:lnTo>
                  <a:lnTo>
                    <a:pt x="29" y="138"/>
                  </a:lnTo>
                  <a:lnTo>
                    <a:pt x="31" y="140"/>
                  </a:lnTo>
                  <a:lnTo>
                    <a:pt x="35" y="143"/>
                  </a:lnTo>
                  <a:lnTo>
                    <a:pt x="39" y="146"/>
                  </a:lnTo>
                  <a:lnTo>
                    <a:pt x="42" y="149"/>
                  </a:lnTo>
                  <a:lnTo>
                    <a:pt x="45" y="152"/>
                  </a:lnTo>
                  <a:lnTo>
                    <a:pt x="47" y="152"/>
                  </a:lnTo>
                  <a:lnTo>
                    <a:pt x="48" y="152"/>
                  </a:lnTo>
                  <a:lnTo>
                    <a:pt x="50" y="150"/>
                  </a:lnTo>
                  <a:lnTo>
                    <a:pt x="51" y="147"/>
                  </a:lnTo>
                  <a:lnTo>
                    <a:pt x="54" y="145"/>
                  </a:lnTo>
                  <a:lnTo>
                    <a:pt x="55" y="142"/>
                  </a:lnTo>
                  <a:lnTo>
                    <a:pt x="56" y="139"/>
                  </a:lnTo>
                  <a:lnTo>
                    <a:pt x="57" y="136"/>
                  </a:lnTo>
                  <a:lnTo>
                    <a:pt x="57" y="135"/>
                  </a:lnTo>
                  <a:lnTo>
                    <a:pt x="58" y="129"/>
                  </a:lnTo>
                  <a:lnTo>
                    <a:pt x="60" y="124"/>
                  </a:lnTo>
                  <a:lnTo>
                    <a:pt x="62" y="118"/>
                  </a:lnTo>
                  <a:lnTo>
                    <a:pt x="66" y="113"/>
                  </a:lnTo>
                  <a:lnTo>
                    <a:pt x="68" y="109"/>
                  </a:lnTo>
                  <a:lnTo>
                    <a:pt x="72" y="106"/>
                  </a:lnTo>
                  <a:lnTo>
                    <a:pt x="74" y="103"/>
                  </a:lnTo>
                  <a:lnTo>
                    <a:pt x="76" y="100"/>
                  </a:lnTo>
                  <a:lnTo>
                    <a:pt x="83" y="98"/>
                  </a:lnTo>
                  <a:lnTo>
                    <a:pt x="89" y="93"/>
                  </a:lnTo>
                  <a:lnTo>
                    <a:pt x="94" y="89"/>
                  </a:lnTo>
                  <a:lnTo>
                    <a:pt x="99" y="85"/>
                  </a:lnTo>
                  <a:lnTo>
                    <a:pt x="103" y="80"/>
                  </a:lnTo>
                  <a:lnTo>
                    <a:pt x="107" y="74"/>
                  </a:lnTo>
                  <a:lnTo>
                    <a:pt x="108" y="68"/>
                  </a:lnTo>
                  <a:lnTo>
                    <a:pt x="109" y="61"/>
                  </a:lnTo>
                  <a:lnTo>
                    <a:pt x="109" y="57"/>
                  </a:lnTo>
                  <a:lnTo>
                    <a:pt x="108" y="52"/>
                  </a:lnTo>
                  <a:lnTo>
                    <a:pt x="107" y="47"/>
                  </a:lnTo>
                  <a:lnTo>
                    <a:pt x="106" y="43"/>
                  </a:lnTo>
                  <a:lnTo>
                    <a:pt x="105" y="39"/>
                  </a:lnTo>
                  <a:lnTo>
                    <a:pt x="105" y="34"/>
                  </a:lnTo>
                  <a:lnTo>
                    <a:pt x="103" y="31"/>
                  </a:lnTo>
                  <a:lnTo>
                    <a:pt x="103" y="3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2" name="Freeform 123">
              <a:extLst>
                <a:ext uri="{FF2B5EF4-FFF2-40B4-BE49-F238E27FC236}">
                  <a16:creationId xmlns:a16="http://schemas.microsoft.com/office/drawing/2014/main" id="{64ED2FA0-BC19-8D72-82F2-24EAED58DB68}"/>
                </a:ext>
              </a:extLst>
            </p:cNvPr>
            <p:cNvSpPr>
              <a:spLocks/>
            </p:cNvSpPr>
            <p:nvPr/>
          </p:nvSpPr>
          <p:spPr bwMode="gray">
            <a:xfrm>
              <a:off x="3362396" y="3419092"/>
              <a:ext cx="427875" cy="463543"/>
            </a:xfrm>
            <a:custGeom>
              <a:avLst/>
              <a:gdLst>
                <a:gd name="T0" fmla="*/ 19050 w 230"/>
                <a:gd name="T1" fmla="*/ 142372 h 265"/>
                <a:gd name="T2" fmla="*/ 76200 w 230"/>
                <a:gd name="T3" fmla="*/ 167496 h 265"/>
                <a:gd name="T4" fmla="*/ 88900 w 230"/>
                <a:gd name="T5" fmla="*/ 185642 h 265"/>
                <a:gd name="T6" fmla="*/ 150813 w 230"/>
                <a:gd name="T7" fmla="*/ 200996 h 265"/>
                <a:gd name="T8" fmla="*/ 141288 w 230"/>
                <a:gd name="T9" fmla="*/ 220537 h 265"/>
                <a:gd name="T10" fmla="*/ 147638 w 230"/>
                <a:gd name="T11" fmla="*/ 259619 h 265"/>
                <a:gd name="T12" fmla="*/ 150813 w 230"/>
                <a:gd name="T13" fmla="*/ 287536 h 265"/>
                <a:gd name="T14" fmla="*/ 146050 w 230"/>
                <a:gd name="T15" fmla="*/ 301494 h 265"/>
                <a:gd name="T16" fmla="*/ 157163 w 230"/>
                <a:gd name="T17" fmla="*/ 336389 h 265"/>
                <a:gd name="T18" fmla="*/ 198437 w 230"/>
                <a:gd name="T19" fmla="*/ 369888 h 265"/>
                <a:gd name="T20" fmla="*/ 244475 w 230"/>
                <a:gd name="T21" fmla="*/ 346159 h 265"/>
                <a:gd name="T22" fmla="*/ 250825 w 230"/>
                <a:gd name="T23" fmla="*/ 316847 h 265"/>
                <a:gd name="T24" fmla="*/ 234950 w 230"/>
                <a:gd name="T25" fmla="*/ 286140 h 265"/>
                <a:gd name="T26" fmla="*/ 250825 w 230"/>
                <a:gd name="T27" fmla="*/ 263807 h 265"/>
                <a:gd name="T28" fmla="*/ 279400 w 230"/>
                <a:gd name="T29" fmla="*/ 273577 h 265"/>
                <a:gd name="T30" fmla="*/ 301625 w 230"/>
                <a:gd name="T31" fmla="*/ 259619 h 265"/>
                <a:gd name="T32" fmla="*/ 327025 w 230"/>
                <a:gd name="T33" fmla="*/ 244266 h 265"/>
                <a:gd name="T34" fmla="*/ 338138 w 230"/>
                <a:gd name="T35" fmla="*/ 234495 h 265"/>
                <a:gd name="T36" fmla="*/ 327025 w 230"/>
                <a:gd name="T37" fmla="*/ 184246 h 265"/>
                <a:gd name="T38" fmla="*/ 346075 w 230"/>
                <a:gd name="T39" fmla="*/ 160517 h 265"/>
                <a:gd name="T40" fmla="*/ 349250 w 230"/>
                <a:gd name="T41" fmla="*/ 142372 h 265"/>
                <a:gd name="T42" fmla="*/ 352425 w 230"/>
                <a:gd name="T43" fmla="*/ 131206 h 265"/>
                <a:gd name="T44" fmla="*/ 361950 w 230"/>
                <a:gd name="T45" fmla="*/ 122831 h 265"/>
                <a:gd name="T46" fmla="*/ 346075 w 230"/>
                <a:gd name="T47" fmla="*/ 111664 h 265"/>
                <a:gd name="T48" fmla="*/ 331788 w 230"/>
                <a:gd name="T49" fmla="*/ 76769 h 265"/>
                <a:gd name="T50" fmla="*/ 325438 w 230"/>
                <a:gd name="T51" fmla="*/ 83748 h 265"/>
                <a:gd name="T52" fmla="*/ 309563 w 230"/>
                <a:gd name="T53" fmla="*/ 79561 h 265"/>
                <a:gd name="T54" fmla="*/ 306388 w 230"/>
                <a:gd name="T55" fmla="*/ 69790 h 265"/>
                <a:gd name="T56" fmla="*/ 290513 w 230"/>
                <a:gd name="T57" fmla="*/ 57228 h 265"/>
                <a:gd name="T58" fmla="*/ 290513 w 230"/>
                <a:gd name="T59" fmla="*/ 46062 h 265"/>
                <a:gd name="T60" fmla="*/ 292100 w 230"/>
                <a:gd name="T61" fmla="*/ 37687 h 265"/>
                <a:gd name="T62" fmla="*/ 254000 w 230"/>
                <a:gd name="T63" fmla="*/ 46062 h 265"/>
                <a:gd name="T64" fmla="*/ 238125 w 230"/>
                <a:gd name="T65" fmla="*/ 46062 h 265"/>
                <a:gd name="T66" fmla="*/ 230188 w 230"/>
                <a:gd name="T67" fmla="*/ 54436 h 265"/>
                <a:gd name="T68" fmla="*/ 225425 w 230"/>
                <a:gd name="T69" fmla="*/ 60020 h 265"/>
                <a:gd name="T70" fmla="*/ 214313 w 230"/>
                <a:gd name="T71" fmla="*/ 61415 h 265"/>
                <a:gd name="T72" fmla="*/ 206375 w 230"/>
                <a:gd name="T73" fmla="*/ 57228 h 265"/>
                <a:gd name="T74" fmla="*/ 192087 w 230"/>
                <a:gd name="T75" fmla="*/ 55832 h 265"/>
                <a:gd name="T76" fmla="*/ 180975 w 230"/>
                <a:gd name="T77" fmla="*/ 44666 h 265"/>
                <a:gd name="T78" fmla="*/ 160338 w 230"/>
                <a:gd name="T79" fmla="*/ 46062 h 265"/>
                <a:gd name="T80" fmla="*/ 149225 w 230"/>
                <a:gd name="T81" fmla="*/ 46062 h 265"/>
                <a:gd name="T82" fmla="*/ 138113 w 230"/>
                <a:gd name="T83" fmla="*/ 51645 h 265"/>
                <a:gd name="T84" fmla="*/ 128588 w 230"/>
                <a:gd name="T85" fmla="*/ 51645 h 265"/>
                <a:gd name="T86" fmla="*/ 115888 w 230"/>
                <a:gd name="T87" fmla="*/ 30708 h 265"/>
                <a:gd name="T88" fmla="*/ 77788 w 230"/>
                <a:gd name="T89" fmla="*/ 6979 h 265"/>
                <a:gd name="T90" fmla="*/ 68263 w 230"/>
                <a:gd name="T91" fmla="*/ 11166 h 265"/>
                <a:gd name="T92" fmla="*/ 66675 w 230"/>
                <a:gd name="T93" fmla="*/ 22333 h 265"/>
                <a:gd name="T94" fmla="*/ 57150 w 230"/>
                <a:gd name="T95" fmla="*/ 34895 h 265"/>
                <a:gd name="T96" fmla="*/ 57150 w 230"/>
                <a:gd name="T97" fmla="*/ 55832 h 265"/>
                <a:gd name="T98" fmla="*/ 58738 w 230"/>
                <a:gd name="T99" fmla="*/ 76769 h 265"/>
                <a:gd name="T100" fmla="*/ 53975 w 230"/>
                <a:gd name="T101" fmla="*/ 100498 h 265"/>
                <a:gd name="T102" fmla="*/ 47625 w 230"/>
                <a:gd name="T103" fmla="*/ 107477 h 265"/>
                <a:gd name="T104" fmla="*/ 36513 w 230"/>
                <a:gd name="T105" fmla="*/ 101894 h 265"/>
                <a:gd name="T106" fmla="*/ 25400 w 230"/>
                <a:gd name="T107" fmla="*/ 83748 h 265"/>
                <a:gd name="T108" fmla="*/ 30163 w 230"/>
                <a:gd name="T109" fmla="*/ 40478 h 265"/>
                <a:gd name="T110" fmla="*/ 47625 w 230"/>
                <a:gd name="T111" fmla="*/ 2792 h 265"/>
                <a:gd name="T112" fmla="*/ 7938 w 230"/>
                <a:gd name="T113" fmla="*/ 41874 h 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0"/>
                <a:gd name="T172" fmla="*/ 0 h 265"/>
                <a:gd name="T173" fmla="*/ 230 w 230"/>
                <a:gd name="T174" fmla="*/ 265 h 2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0" h="265">
                  <a:moveTo>
                    <a:pt x="0" y="55"/>
                  </a:moveTo>
                  <a:lnTo>
                    <a:pt x="1" y="70"/>
                  </a:lnTo>
                  <a:lnTo>
                    <a:pt x="4" y="83"/>
                  </a:lnTo>
                  <a:lnTo>
                    <a:pt x="7" y="94"/>
                  </a:lnTo>
                  <a:lnTo>
                    <a:pt x="12" y="102"/>
                  </a:lnTo>
                  <a:lnTo>
                    <a:pt x="19" y="109"/>
                  </a:lnTo>
                  <a:lnTo>
                    <a:pt x="26" y="115"/>
                  </a:lnTo>
                  <a:lnTo>
                    <a:pt x="36" y="118"/>
                  </a:lnTo>
                  <a:lnTo>
                    <a:pt x="48" y="119"/>
                  </a:lnTo>
                  <a:lnTo>
                    <a:pt x="48" y="120"/>
                  </a:lnTo>
                  <a:lnTo>
                    <a:pt x="49" y="123"/>
                  </a:lnTo>
                  <a:lnTo>
                    <a:pt x="50" y="126"/>
                  </a:lnTo>
                  <a:lnTo>
                    <a:pt x="51" y="129"/>
                  </a:lnTo>
                  <a:lnTo>
                    <a:pt x="54" y="132"/>
                  </a:lnTo>
                  <a:lnTo>
                    <a:pt x="56" y="133"/>
                  </a:lnTo>
                  <a:lnTo>
                    <a:pt x="60" y="134"/>
                  </a:lnTo>
                  <a:lnTo>
                    <a:pt x="62" y="136"/>
                  </a:lnTo>
                  <a:lnTo>
                    <a:pt x="98" y="136"/>
                  </a:lnTo>
                  <a:lnTo>
                    <a:pt x="96" y="140"/>
                  </a:lnTo>
                  <a:lnTo>
                    <a:pt x="95" y="144"/>
                  </a:lnTo>
                  <a:lnTo>
                    <a:pt x="94" y="147"/>
                  </a:lnTo>
                  <a:lnTo>
                    <a:pt x="93" y="150"/>
                  </a:lnTo>
                  <a:lnTo>
                    <a:pt x="92" y="153"/>
                  </a:lnTo>
                  <a:lnTo>
                    <a:pt x="91" y="155"/>
                  </a:lnTo>
                  <a:lnTo>
                    <a:pt x="89" y="158"/>
                  </a:lnTo>
                  <a:lnTo>
                    <a:pt x="89" y="161"/>
                  </a:lnTo>
                  <a:lnTo>
                    <a:pt x="89" y="166"/>
                  </a:lnTo>
                  <a:lnTo>
                    <a:pt x="91" y="172"/>
                  </a:lnTo>
                  <a:lnTo>
                    <a:pt x="92" y="179"/>
                  </a:lnTo>
                  <a:lnTo>
                    <a:pt x="93" y="186"/>
                  </a:lnTo>
                  <a:lnTo>
                    <a:pt x="94" y="192"/>
                  </a:lnTo>
                  <a:lnTo>
                    <a:pt x="94" y="197"/>
                  </a:lnTo>
                  <a:lnTo>
                    <a:pt x="95" y="202"/>
                  </a:lnTo>
                  <a:lnTo>
                    <a:pt x="95" y="205"/>
                  </a:lnTo>
                  <a:lnTo>
                    <a:pt x="95" y="206"/>
                  </a:lnTo>
                  <a:lnTo>
                    <a:pt x="95" y="208"/>
                  </a:lnTo>
                  <a:lnTo>
                    <a:pt x="94" y="211"/>
                  </a:lnTo>
                  <a:lnTo>
                    <a:pt x="94" y="212"/>
                  </a:lnTo>
                  <a:lnTo>
                    <a:pt x="93" y="215"/>
                  </a:lnTo>
                  <a:lnTo>
                    <a:pt x="92" y="216"/>
                  </a:lnTo>
                  <a:lnTo>
                    <a:pt x="92" y="218"/>
                  </a:lnTo>
                  <a:lnTo>
                    <a:pt x="92" y="220"/>
                  </a:lnTo>
                  <a:lnTo>
                    <a:pt x="93" y="226"/>
                  </a:lnTo>
                  <a:lnTo>
                    <a:pt x="95" y="233"/>
                  </a:lnTo>
                  <a:lnTo>
                    <a:pt x="99" y="241"/>
                  </a:lnTo>
                  <a:lnTo>
                    <a:pt x="104" y="248"/>
                  </a:lnTo>
                  <a:lnTo>
                    <a:pt x="110" y="254"/>
                  </a:lnTo>
                  <a:lnTo>
                    <a:pt x="114" y="259"/>
                  </a:lnTo>
                  <a:lnTo>
                    <a:pt x="120" y="264"/>
                  </a:lnTo>
                  <a:lnTo>
                    <a:pt x="125" y="265"/>
                  </a:lnTo>
                  <a:lnTo>
                    <a:pt x="131" y="264"/>
                  </a:lnTo>
                  <a:lnTo>
                    <a:pt x="137" y="261"/>
                  </a:lnTo>
                  <a:lnTo>
                    <a:pt x="143" y="258"/>
                  </a:lnTo>
                  <a:lnTo>
                    <a:pt x="149" y="254"/>
                  </a:lnTo>
                  <a:lnTo>
                    <a:pt x="154" y="248"/>
                  </a:lnTo>
                  <a:lnTo>
                    <a:pt x="157" y="243"/>
                  </a:lnTo>
                  <a:lnTo>
                    <a:pt x="161" y="237"/>
                  </a:lnTo>
                  <a:lnTo>
                    <a:pt x="162" y="233"/>
                  </a:lnTo>
                  <a:lnTo>
                    <a:pt x="161" y="230"/>
                  </a:lnTo>
                  <a:lnTo>
                    <a:pt x="158" y="227"/>
                  </a:lnTo>
                  <a:lnTo>
                    <a:pt x="157" y="223"/>
                  </a:lnTo>
                  <a:lnTo>
                    <a:pt x="155" y="218"/>
                  </a:lnTo>
                  <a:lnTo>
                    <a:pt x="152" y="213"/>
                  </a:lnTo>
                  <a:lnTo>
                    <a:pt x="150" y="209"/>
                  </a:lnTo>
                  <a:lnTo>
                    <a:pt x="148" y="205"/>
                  </a:lnTo>
                  <a:lnTo>
                    <a:pt x="146" y="202"/>
                  </a:lnTo>
                  <a:lnTo>
                    <a:pt x="146" y="186"/>
                  </a:lnTo>
                  <a:lnTo>
                    <a:pt x="156" y="186"/>
                  </a:lnTo>
                  <a:lnTo>
                    <a:pt x="156" y="187"/>
                  </a:lnTo>
                  <a:lnTo>
                    <a:pt x="158" y="189"/>
                  </a:lnTo>
                  <a:lnTo>
                    <a:pt x="162" y="190"/>
                  </a:lnTo>
                  <a:lnTo>
                    <a:pt x="166" y="193"/>
                  </a:lnTo>
                  <a:lnTo>
                    <a:pt x="169" y="194"/>
                  </a:lnTo>
                  <a:lnTo>
                    <a:pt x="174" y="196"/>
                  </a:lnTo>
                  <a:lnTo>
                    <a:pt x="176" y="196"/>
                  </a:lnTo>
                  <a:lnTo>
                    <a:pt x="178" y="196"/>
                  </a:lnTo>
                  <a:lnTo>
                    <a:pt x="178" y="194"/>
                  </a:lnTo>
                  <a:lnTo>
                    <a:pt x="182" y="192"/>
                  </a:lnTo>
                  <a:lnTo>
                    <a:pt x="186" y="189"/>
                  </a:lnTo>
                  <a:lnTo>
                    <a:pt x="190" y="186"/>
                  </a:lnTo>
                  <a:lnTo>
                    <a:pt x="194" y="183"/>
                  </a:lnTo>
                  <a:lnTo>
                    <a:pt x="199" y="180"/>
                  </a:lnTo>
                  <a:lnTo>
                    <a:pt x="202" y="176"/>
                  </a:lnTo>
                  <a:lnTo>
                    <a:pt x="203" y="173"/>
                  </a:lnTo>
                  <a:lnTo>
                    <a:pt x="206" y="175"/>
                  </a:lnTo>
                  <a:lnTo>
                    <a:pt x="208" y="175"/>
                  </a:lnTo>
                  <a:lnTo>
                    <a:pt x="209" y="175"/>
                  </a:lnTo>
                  <a:lnTo>
                    <a:pt x="212" y="172"/>
                  </a:lnTo>
                  <a:lnTo>
                    <a:pt x="213" y="171"/>
                  </a:lnTo>
                  <a:lnTo>
                    <a:pt x="213" y="168"/>
                  </a:lnTo>
                  <a:lnTo>
                    <a:pt x="214" y="166"/>
                  </a:lnTo>
                  <a:lnTo>
                    <a:pt x="214" y="164"/>
                  </a:lnTo>
                  <a:lnTo>
                    <a:pt x="203" y="136"/>
                  </a:lnTo>
                  <a:lnTo>
                    <a:pt x="205" y="134"/>
                  </a:lnTo>
                  <a:lnTo>
                    <a:pt x="206" y="132"/>
                  </a:lnTo>
                  <a:lnTo>
                    <a:pt x="208" y="127"/>
                  </a:lnTo>
                  <a:lnTo>
                    <a:pt x="211" y="125"/>
                  </a:lnTo>
                  <a:lnTo>
                    <a:pt x="213" y="120"/>
                  </a:lnTo>
                  <a:lnTo>
                    <a:pt x="215" y="118"/>
                  </a:lnTo>
                  <a:lnTo>
                    <a:pt x="218" y="115"/>
                  </a:lnTo>
                  <a:lnTo>
                    <a:pt x="220" y="113"/>
                  </a:lnTo>
                  <a:lnTo>
                    <a:pt x="220" y="111"/>
                  </a:lnTo>
                  <a:lnTo>
                    <a:pt x="220" y="108"/>
                  </a:lnTo>
                  <a:lnTo>
                    <a:pt x="220" y="105"/>
                  </a:lnTo>
                  <a:lnTo>
                    <a:pt x="220" y="102"/>
                  </a:lnTo>
                  <a:lnTo>
                    <a:pt x="220" y="101"/>
                  </a:lnTo>
                  <a:lnTo>
                    <a:pt x="220" y="98"/>
                  </a:lnTo>
                  <a:lnTo>
                    <a:pt x="220" y="97"/>
                  </a:lnTo>
                  <a:lnTo>
                    <a:pt x="220" y="94"/>
                  </a:lnTo>
                  <a:lnTo>
                    <a:pt x="222" y="94"/>
                  </a:lnTo>
                  <a:lnTo>
                    <a:pt x="224" y="93"/>
                  </a:lnTo>
                  <a:lnTo>
                    <a:pt x="225" y="93"/>
                  </a:lnTo>
                  <a:lnTo>
                    <a:pt x="226" y="91"/>
                  </a:lnTo>
                  <a:lnTo>
                    <a:pt x="227" y="90"/>
                  </a:lnTo>
                  <a:lnTo>
                    <a:pt x="228" y="88"/>
                  </a:lnTo>
                  <a:lnTo>
                    <a:pt x="228" y="87"/>
                  </a:lnTo>
                  <a:lnTo>
                    <a:pt x="230" y="86"/>
                  </a:lnTo>
                  <a:lnTo>
                    <a:pt x="225" y="84"/>
                  </a:lnTo>
                  <a:lnTo>
                    <a:pt x="221" y="83"/>
                  </a:lnTo>
                  <a:lnTo>
                    <a:pt x="218" y="80"/>
                  </a:lnTo>
                  <a:lnTo>
                    <a:pt x="214" y="76"/>
                  </a:lnTo>
                  <a:lnTo>
                    <a:pt x="213" y="72"/>
                  </a:lnTo>
                  <a:lnTo>
                    <a:pt x="211" y="68"/>
                  </a:lnTo>
                  <a:lnTo>
                    <a:pt x="211" y="61"/>
                  </a:lnTo>
                  <a:lnTo>
                    <a:pt x="209" y="55"/>
                  </a:lnTo>
                  <a:lnTo>
                    <a:pt x="208" y="55"/>
                  </a:lnTo>
                  <a:lnTo>
                    <a:pt x="207" y="57"/>
                  </a:lnTo>
                  <a:lnTo>
                    <a:pt x="206" y="58"/>
                  </a:lnTo>
                  <a:lnTo>
                    <a:pt x="205" y="58"/>
                  </a:lnTo>
                  <a:lnTo>
                    <a:pt x="205" y="60"/>
                  </a:lnTo>
                  <a:lnTo>
                    <a:pt x="203" y="61"/>
                  </a:lnTo>
                  <a:lnTo>
                    <a:pt x="200" y="60"/>
                  </a:lnTo>
                  <a:lnTo>
                    <a:pt x="197" y="60"/>
                  </a:lnTo>
                  <a:lnTo>
                    <a:pt x="196" y="58"/>
                  </a:lnTo>
                  <a:lnTo>
                    <a:pt x="195" y="57"/>
                  </a:lnTo>
                  <a:lnTo>
                    <a:pt x="195" y="54"/>
                  </a:lnTo>
                  <a:lnTo>
                    <a:pt x="195" y="53"/>
                  </a:lnTo>
                  <a:lnTo>
                    <a:pt x="195" y="51"/>
                  </a:lnTo>
                  <a:lnTo>
                    <a:pt x="195" y="50"/>
                  </a:lnTo>
                  <a:lnTo>
                    <a:pt x="193" y="50"/>
                  </a:lnTo>
                  <a:lnTo>
                    <a:pt x="192" y="48"/>
                  </a:lnTo>
                  <a:lnTo>
                    <a:pt x="189" y="47"/>
                  </a:lnTo>
                  <a:lnTo>
                    <a:pt x="187" y="46"/>
                  </a:lnTo>
                  <a:lnTo>
                    <a:pt x="186" y="44"/>
                  </a:lnTo>
                  <a:lnTo>
                    <a:pt x="183" y="41"/>
                  </a:lnTo>
                  <a:lnTo>
                    <a:pt x="182" y="40"/>
                  </a:lnTo>
                  <a:lnTo>
                    <a:pt x="182" y="37"/>
                  </a:lnTo>
                  <a:lnTo>
                    <a:pt x="182" y="36"/>
                  </a:lnTo>
                  <a:lnTo>
                    <a:pt x="182" y="34"/>
                  </a:lnTo>
                  <a:lnTo>
                    <a:pt x="183" y="33"/>
                  </a:lnTo>
                  <a:lnTo>
                    <a:pt x="183" y="32"/>
                  </a:lnTo>
                  <a:lnTo>
                    <a:pt x="183" y="30"/>
                  </a:lnTo>
                  <a:lnTo>
                    <a:pt x="184" y="30"/>
                  </a:lnTo>
                  <a:lnTo>
                    <a:pt x="184" y="29"/>
                  </a:lnTo>
                  <a:lnTo>
                    <a:pt x="184" y="27"/>
                  </a:lnTo>
                  <a:lnTo>
                    <a:pt x="167" y="27"/>
                  </a:lnTo>
                  <a:lnTo>
                    <a:pt x="164" y="30"/>
                  </a:lnTo>
                  <a:lnTo>
                    <a:pt x="163" y="32"/>
                  </a:lnTo>
                  <a:lnTo>
                    <a:pt x="161" y="33"/>
                  </a:lnTo>
                  <a:lnTo>
                    <a:pt x="160" y="33"/>
                  </a:lnTo>
                  <a:lnTo>
                    <a:pt x="157" y="33"/>
                  </a:lnTo>
                  <a:lnTo>
                    <a:pt x="156" y="33"/>
                  </a:lnTo>
                  <a:lnTo>
                    <a:pt x="154" y="33"/>
                  </a:lnTo>
                  <a:lnTo>
                    <a:pt x="151" y="33"/>
                  </a:lnTo>
                  <a:lnTo>
                    <a:pt x="150" y="33"/>
                  </a:lnTo>
                  <a:lnTo>
                    <a:pt x="149" y="33"/>
                  </a:lnTo>
                  <a:lnTo>
                    <a:pt x="148" y="34"/>
                  </a:lnTo>
                  <a:lnTo>
                    <a:pt x="148" y="36"/>
                  </a:lnTo>
                  <a:lnTo>
                    <a:pt x="146" y="37"/>
                  </a:lnTo>
                  <a:lnTo>
                    <a:pt x="145" y="39"/>
                  </a:lnTo>
                  <a:lnTo>
                    <a:pt x="145" y="40"/>
                  </a:lnTo>
                  <a:lnTo>
                    <a:pt x="144" y="40"/>
                  </a:lnTo>
                  <a:lnTo>
                    <a:pt x="143" y="41"/>
                  </a:lnTo>
                  <a:lnTo>
                    <a:pt x="142" y="41"/>
                  </a:lnTo>
                  <a:lnTo>
                    <a:pt x="142" y="43"/>
                  </a:lnTo>
                  <a:lnTo>
                    <a:pt x="141" y="44"/>
                  </a:lnTo>
                  <a:lnTo>
                    <a:pt x="139" y="44"/>
                  </a:lnTo>
                  <a:lnTo>
                    <a:pt x="138" y="46"/>
                  </a:lnTo>
                  <a:lnTo>
                    <a:pt x="136" y="46"/>
                  </a:lnTo>
                  <a:lnTo>
                    <a:pt x="135" y="44"/>
                  </a:lnTo>
                  <a:lnTo>
                    <a:pt x="133" y="44"/>
                  </a:lnTo>
                  <a:lnTo>
                    <a:pt x="132" y="44"/>
                  </a:lnTo>
                  <a:lnTo>
                    <a:pt x="131" y="43"/>
                  </a:lnTo>
                  <a:lnTo>
                    <a:pt x="131" y="41"/>
                  </a:lnTo>
                  <a:lnTo>
                    <a:pt x="130" y="41"/>
                  </a:lnTo>
                  <a:lnTo>
                    <a:pt x="130" y="40"/>
                  </a:lnTo>
                  <a:lnTo>
                    <a:pt x="127" y="41"/>
                  </a:lnTo>
                  <a:lnTo>
                    <a:pt x="125" y="41"/>
                  </a:lnTo>
                  <a:lnTo>
                    <a:pt x="124" y="41"/>
                  </a:lnTo>
                  <a:lnTo>
                    <a:pt x="121" y="40"/>
                  </a:lnTo>
                  <a:lnTo>
                    <a:pt x="120" y="39"/>
                  </a:lnTo>
                  <a:lnTo>
                    <a:pt x="119" y="36"/>
                  </a:lnTo>
                  <a:lnTo>
                    <a:pt x="118" y="33"/>
                  </a:lnTo>
                  <a:lnTo>
                    <a:pt x="117" y="30"/>
                  </a:lnTo>
                  <a:lnTo>
                    <a:pt x="114" y="32"/>
                  </a:lnTo>
                  <a:lnTo>
                    <a:pt x="111" y="32"/>
                  </a:lnTo>
                  <a:lnTo>
                    <a:pt x="108" y="33"/>
                  </a:lnTo>
                  <a:lnTo>
                    <a:pt x="106" y="33"/>
                  </a:lnTo>
                  <a:lnTo>
                    <a:pt x="104" y="33"/>
                  </a:lnTo>
                  <a:lnTo>
                    <a:pt x="101" y="33"/>
                  </a:lnTo>
                  <a:lnTo>
                    <a:pt x="100" y="32"/>
                  </a:lnTo>
                  <a:lnTo>
                    <a:pt x="98" y="30"/>
                  </a:lnTo>
                  <a:lnTo>
                    <a:pt x="96" y="32"/>
                  </a:lnTo>
                  <a:lnTo>
                    <a:pt x="95" y="33"/>
                  </a:lnTo>
                  <a:lnTo>
                    <a:pt x="94" y="33"/>
                  </a:lnTo>
                  <a:lnTo>
                    <a:pt x="93" y="34"/>
                  </a:lnTo>
                  <a:lnTo>
                    <a:pt x="92" y="36"/>
                  </a:lnTo>
                  <a:lnTo>
                    <a:pt x="91" y="37"/>
                  </a:lnTo>
                  <a:lnTo>
                    <a:pt x="88" y="37"/>
                  </a:lnTo>
                  <a:lnTo>
                    <a:pt x="87" y="37"/>
                  </a:lnTo>
                  <a:lnTo>
                    <a:pt x="86" y="37"/>
                  </a:lnTo>
                  <a:lnTo>
                    <a:pt x="85" y="37"/>
                  </a:lnTo>
                  <a:lnTo>
                    <a:pt x="83" y="37"/>
                  </a:lnTo>
                  <a:lnTo>
                    <a:pt x="82" y="37"/>
                  </a:lnTo>
                  <a:lnTo>
                    <a:pt x="81" y="37"/>
                  </a:lnTo>
                  <a:lnTo>
                    <a:pt x="80" y="37"/>
                  </a:lnTo>
                  <a:lnTo>
                    <a:pt x="79" y="37"/>
                  </a:lnTo>
                  <a:lnTo>
                    <a:pt x="76" y="37"/>
                  </a:lnTo>
                  <a:lnTo>
                    <a:pt x="75" y="29"/>
                  </a:lnTo>
                  <a:lnTo>
                    <a:pt x="73" y="22"/>
                  </a:lnTo>
                  <a:lnTo>
                    <a:pt x="69" y="18"/>
                  </a:lnTo>
                  <a:lnTo>
                    <a:pt x="64" y="15"/>
                  </a:lnTo>
                  <a:lnTo>
                    <a:pt x="60" y="12"/>
                  </a:lnTo>
                  <a:lnTo>
                    <a:pt x="54" y="8"/>
                  </a:lnTo>
                  <a:lnTo>
                    <a:pt x="49" y="5"/>
                  </a:lnTo>
                  <a:lnTo>
                    <a:pt x="45" y="0"/>
                  </a:lnTo>
                  <a:lnTo>
                    <a:pt x="44" y="2"/>
                  </a:lnTo>
                  <a:lnTo>
                    <a:pt x="44" y="4"/>
                  </a:lnTo>
                  <a:lnTo>
                    <a:pt x="44" y="7"/>
                  </a:lnTo>
                  <a:lnTo>
                    <a:pt x="43" y="8"/>
                  </a:lnTo>
                  <a:lnTo>
                    <a:pt x="43" y="9"/>
                  </a:lnTo>
                  <a:lnTo>
                    <a:pt x="43" y="12"/>
                  </a:lnTo>
                  <a:lnTo>
                    <a:pt x="43" y="14"/>
                  </a:lnTo>
                  <a:lnTo>
                    <a:pt x="43" y="15"/>
                  </a:lnTo>
                  <a:lnTo>
                    <a:pt x="42" y="16"/>
                  </a:lnTo>
                  <a:lnTo>
                    <a:pt x="41" y="18"/>
                  </a:lnTo>
                  <a:lnTo>
                    <a:pt x="38" y="19"/>
                  </a:lnTo>
                  <a:lnTo>
                    <a:pt x="37" y="21"/>
                  </a:lnTo>
                  <a:lnTo>
                    <a:pt x="36" y="23"/>
                  </a:lnTo>
                  <a:lnTo>
                    <a:pt x="36" y="25"/>
                  </a:lnTo>
                  <a:lnTo>
                    <a:pt x="35" y="27"/>
                  </a:lnTo>
                  <a:lnTo>
                    <a:pt x="35" y="30"/>
                  </a:lnTo>
                  <a:lnTo>
                    <a:pt x="35" y="34"/>
                  </a:lnTo>
                  <a:lnTo>
                    <a:pt x="35" y="37"/>
                  </a:lnTo>
                  <a:lnTo>
                    <a:pt x="36" y="40"/>
                  </a:lnTo>
                  <a:lnTo>
                    <a:pt x="36" y="41"/>
                  </a:lnTo>
                  <a:lnTo>
                    <a:pt x="36" y="44"/>
                  </a:lnTo>
                  <a:lnTo>
                    <a:pt x="37" y="47"/>
                  </a:lnTo>
                  <a:lnTo>
                    <a:pt x="37" y="50"/>
                  </a:lnTo>
                  <a:lnTo>
                    <a:pt x="37" y="55"/>
                  </a:lnTo>
                  <a:lnTo>
                    <a:pt x="37" y="57"/>
                  </a:lnTo>
                  <a:lnTo>
                    <a:pt x="36" y="60"/>
                  </a:lnTo>
                  <a:lnTo>
                    <a:pt x="35" y="62"/>
                  </a:lnTo>
                  <a:lnTo>
                    <a:pt x="34" y="68"/>
                  </a:lnTo>
                  <a:lnTo>
                    <a:pt x="34" y="72"/>
                  </a:lnTo>
                  <a:lnTo>
                    <a:pt x="32" y="74"/>
                  </a:lnTo>
                  <a:lnTo>
                    <a:pt x="32" y="77"/>
                  </a:lnTo>
                  <a:lnTo>
                    <a:pt x="32" y="79"/>
                  </a:lnTo>
                  <a:lnTo>
                    <a:pt x="31" y="79"/>
                  </a:lnTo>
                  <a:lnTo>
                    <a:pt x="30" y="77"/>
                  </a:lnTo>
                  <a:lnTo>
                    <a:pt x="29" y="77"/>
                  </a:lnTo>
                  <a:lnTo>
                    <a:pt x="28" y="76"/>
                  </a:lnTo>
                  <a:lnTo>
                    <a:pt x="26" y="76"/>
                  </a:lnTo>
                  <a:lnTo>
                    <a:pt x="26" y="74"/>
                  </a:lnTo>
                  <a:lnTo>
                    <a:pt x="23" y="73"/>
                  </a:lnTo>
                  <a:lnTo>
                    <a:pt x="20" y="72"/>
                  </a:lnTo>
                  <a:lnTo>
                    <a:pt x="18" y="70"/>
                  </a:lnTo>
                  <a:lnTo>
                    <a:pt x="17" y="68"/>
                  </a:lnTo>
                  <a:lnTo>
                    <a:pt x="16" y="64"/>
                  </a:lnTo>
                  <a:lnTo>
                    <a:pt x="16" y="60"/>
                  </a:lnTo>
                  <a:lnTo>
                    <a:pt x="16" y="57"/>
                  </a:lnTo>
                  <a:lnTo>
                    <a:pt x="16" y="53"/>
                  </a:lnTo>
                  <a:lnTo>
                    <a:pt x="16" y="43"/>
                  </a:lnTo>
                  <a:lnTo>
                    <a:pt x="18" y="36"/>
                  </a:lnTo>
                  <a:lnTo>
                    <a:pt x="19" y="29"/>
                  </a:lnTo>
                  <a:lnTo>
                    <a:pt x="23" y="23"/>
                  </a:lnTo>
                  <a:lnTo>
                    <a:pt x="25" y="18"/>
                  </a:lnTo>
                  <a:lnTo>
                    <a:pt x="28" y="14"/>
                  </a:lnTo>
                  <a:lnTo>
                    <a:pt x="29" y="8"/>
                  </a:lnTo>
                  <a:lnTo>
                    <a:pt x="30" y="2"/>
                  </a:lnTo>
                  <a:lnTo>
                    <a:pt x="23" y="7"/>
                  </a:lnTo>
                  <a:lnTo>
                    <a:pt x="17" y="12"/>
                  </a:lnTo>
                  <a:lnTo>
                    <a:pt x="12" y="18"/>
                  </a:lnTo>
                  <a:lnTo>
                    <a:pt x="7" y="23"/>
                  </a:lnTo>
                  <a:lnTo>
                    <a:pt x="5" y="30"/>
                  </a:lnTo>
                  <a:lnTo>
                    <a:pt x="3" y="39"/>
                  </a:lnTo>
                  <a:lnTo>
                    <a:pt x="1" y="46"/>
                  </a:lnTo>
                  <a:lnTo>
                    <a:pt x="0" y="5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3" name="Freeform 124">
              <a:extLst>
                <a:ext uri="{FF2B5EF4-FFF2-40B4-BE49-F238E27FC236}">
                  <a16:creationId xmlns:a16="http://schemas.microsoft.com/office/drawing/2014/main" id="{0BB982F2-F9E3-930E-7C06-EDCFC1C861A7}"/>
                </a:ext>
              </a:extLst>
            </p:cNvPr>
            <p:cNvSpPr>
              <a:spLocks/>
            </p:cNvSpPr>
            <p:nvPr/>
          </p:nvSpPr>
          <p:spPr bwMode="gray">
            <a:xfrm>
              <a:off x="3149463" y="3401263"/>
              <a:ext cx="397740" cy="681448"/>
            </a:xfrm>
            <a:custGeom>
              <a:avLst/>
              <a:gdLst>
                <a:gd name="T0" fmla="*/ 331788 w 214"/>
                <a:gd name="T1" fmla="*/ 328947 h 389"/>
                <a:gd name="T2" fmla="*/ 330200 w 214"/>
                <a:gd name="T3" fmla="*/ 314950 h 389"/>
                <a:gd name="T4" fmla="*/ 334963 w 214"/>
                <a:gd name="T5" fmla="*/ 300952 h 389"/>
                <a:gd name="T6" fmla="*/ 331788 w 214"/>
                <a:gd name="T7" fmla="*/ 274356 h 389"/>
                <a:gd name="T8" fmla="*/ 325438 w 214"/>
                <a:gd name="T9" fmla="*/ 235162 h 389"/>
                <a:gd name="T10" fmla="*/ 334963 w 214"/>
                <a:gd name="T11" fmla="*/ 215566 h 389"/>
                <a:gd name="T12" fmla="*/ 274638 w 214"/>
                <a:gd name="T13" fmla="*/ 200168 h 389"/>
                <a:gd name="T14" fmla="*/ 261938 w 214"/>
                <a:gd name="T15" fmla="*/ 181971 h 389"/>
                <a:gd name="T16" fmla="*/ 203200 w 214"/>
                <a:gd name="T17" fmla="*/ 156775 h 389"/>
                <a:gd name="T18" fmla="*/ 185737 w 214"/>
                <a:gd name="T19" fmla="*/ 78387 h 389"/>
                <a:gd name="T20" fmla="*/ 211138 w 214"/>
                <a:gd name="T21" fmla="*/ 30795 h 389"/>
                <a:gd name="T22" fmla="*/ 225425 w 214"/>
                <a:gd name="T23" fmla="*/ 6999 h 389"/>
                <a:gd name="T24" fmla="*/ 219075 w 214"/>
                <a:gd name="T25" fmla="*/ 1400 h 389"/>
                <a:gd name="T26" fmla="*/ 192087 w 214"/>
                <a:gd name="T27" fmla="*/ 23796 h 389"/>
                <a:gd name="T28" fmla="*/ 169863 w 214"/>
                <a:gd name="T29" fmla="*/ 39194 h 389"/>
                <a:gd name="T30" fmla="*/ 158750 w 214"/>
                <a:gd name="T31" fmla="*/ 36394 h 389"/>
                <a:gd name="T32" fmla="*/ 141288 w 214"/>
                <a:gd name="T33" fmla="*/ 44793 h 389"/>
                <a:gd name="T34" fmla="*/ 115888 w 214"/>
                <a:gd name="T35" fmla="*/ 46193 h 389"/>
                <a:gd name="T36" fmla="*/ 100012 w 214"/>
                <a:gd name="T37" fmla="*/ 88186 h 389"/>
                <a:gd name="T38" fmla="*/ 77788 w 214"/>
                <a:gd name="T39" fmla="*/ 124580 h 389"/>
                <a:gd name="T40" fmla="*/ 58738 w 214"/>
                <a:gd name="T41" fmla="*/ 151176 h 389"/>
                <a:gd name="T42" fmla="*/ 47625 w 214"/>
                <a:gd name="T43" fmla="*/ 169373 h 389"/>
                <a:gd name="T44" fmla="*/ 39688 w 214"/>
                <a:gd name="T45" fmla="*/ 186170 h 389"/>
                <a:gd name="T46" fmla="*/ 42862 w 214"/>
                <a:gd name="T47" fmla="*/ 209966 h 389"/>
                <a:gd name="T48" fmla="*/ 47625 w 214"/>
                <a:gd name="T49" fmla="*/ 243561 h 389"/>
                <a:gd name="T50" fmla="*/ 49212 w 214"/>
                <a:gd name="T51" fmla="*/ 282755 h 389"/>
                <a:gd name="T52" fmla="*/ 30163 w 214"/>
                <a:gd name="T53" fmla="*/ 320549 h 389"/>
                <a:gd name="T54" fmla="*/ 4763 w 214"/>
                <a:gd name="T55" fmla="*/ 338746 h 389"/>
                <a:gd name="T56" fmla="*/ 1588 w 214"/>
                <a:gd name="T57" fmla="*/ 352744 h 389"/>
                <a:gd name="T58" fmla="*/ 33338 w 214"/>
                <a:gd name="T59" fmla="*/ 379339 h 389"/>
                <a:gd name="T60" fmla="*/ 69850 w 214"/>
                <a:gd name="T61" fmla="*/ 397537 h 389"/>
                <a:gd name="T62" fmla="*/ 79375 w 214"/>
                <a:gd name="T63" fmla="*/ 397537 h 389"/>
                <a:gd name="T64" fmla="*/ 115888 w 214"/>
                <a:gd name="T65" fmla="*/ 410135 h 389"/>
                <a:gd name="T66" fmla="*/ 150813 w 214"/>
                <a:gd name="T67" fmla="*/ 440930 h 389"/>
                <a:gd name="T68" fmla="*/ 176212 w 214"/>
                <a:gd name="T69" fmla="*/ 480123 h 389"/>
                <a:gd name="T70" fmla="*/ 207963 w 214"/>
                <a:gd name="T71" fmla="*/ 484323 h 389"/>
                <a:gd name="T72" fmla="*/ 230188 w 214"/>
                <a:gd name="T73" fmla="*/ 478724 h 389"/>
                <a:gd name="T74" fmla="*/ 239713 w 214"/>
                <a:gd name="T75" fmla="*/ 480123 h 389"/>
                <a:gd name="T76" fmla="*/ 247650 w 214"/>
                <a:gd name="T77" fmla="*/ 482923 h 389"/>
                <a:gd name="T78" fmla="*/ 252413 w 214"/>
                <a:gd name="T79" fmla="*/ 498320 h 389"/>
                <a:gd name="T80" fmla="*/ 247650 w 214"/>
                <a:gd name="T81" fmla="*/ 508119 h 389"/>
                <a:gd name="T82" fmla="*/ 239713 w 214"/>
                <a:gd name="T83" fmla="*/ 523516 h 389"/>
                <a:gd name="T84" fmla="*/ 249238 w 214"/>
                <a:gd name="T85" fmla="*/ 540314 h 389"/>
                <a:gd name="T86" fmla="*/ 266700 w 214"/>
                <a:gd name="T87" fmla="*/ 519317 h 389"/>
                <a:gd name="T88" fmla="*/ 280988 w 214"/>
                <a:gd name="T89" fmla="*/ 459127 h 389"/>
                <a:gd name="T90" fmla="*/ 269875 w 214"/>
                <a:gd name="T91" fmla="*/ 419933 h 389"/>
                <a:gd name="T92" fmla="*/ 260350 w 214"/>
                <a:gd name="T93" fmla="*/ 394737 h 389"/>
                <a:gd name="T94" fmla="*/ 279400 w 214"/>
                <a:gd name="T95" fmla="*/ 384939 h 389"/>
                <a:gd name="T96" fmla="*/ 280988 w 214"/>
                <a:gd name="T97" fmla="*/ 372341 h 389"/>
                <a:gd name="T98" fmla="*/ 271463 w 214"/>
                <a:gd name="T99" fmla="*/ 362542 h 389"/>
                <a:gd name="T100" fmla="*/ 300038 w 214"/>
                <a:gd name="T101" fmla="*/ 349944 h 3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14"/>
                <a:gd name="T154" fmla="*/ 0 h 389"/>
                <a:gd name="T155" fmla="*/ 214 w 214"/>
                <a:gd name="T156" fmla="*/ 389 h 3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14" h="389">
                  <a:moveTo>
                    <a:pt x="211" y="243"/>
                  </a:moveTo>
                  <a:lnTo>
                    <a:pt x="211" y="242"/>
                  </a:lnTo>
                  <a:lnTo>
                    <a:pt x="210" y="239"/>
                  </a:lnTo>
                  <a:lnTo>
                    <a:pt x="209" y="238"/>
                  </a:lnTo>
                  <a:lnTo>
                    <a:pt x="209" y="235"/>
                  </a:lnTo>
                  <a:lnTo>
                    <a:pt x="208" y="234"/>
                  </a:lnTo>
                  <a:lnTo>
                    <a:pt x="208" y="232"/>
                  </a:lnTo>
                  <a:lnTo>
                    <a:pt x="208" y="229"/>
                  </a:lnTo>
                  <a:lnTo>
                    <a:pt x="208" y="227"/>
                  </a:lnTo>
                  <a:lnTo>
                    <a:pt x="208" y="225"/>
                  </a:lnTo>
                  <a:lnTo>
                    <a:pt x="209" y="224"/>
                  </a:lnTo>
                  <a:lnTo>
                    <a:pt x="210" y="221"/>
                  </a:lnTo>
                  <a:lnTo>
                    <a:pt x="210" y="220"/>
                  </a:lnTo>
                  <a:lnTo>
                    <a:pt x="211" y="217"/>
                  </a:lnTo>
                  <a:lnTo>
                    <a:pt x="211" y="215"/>
                  </a:lnTo>
                  <a:lnTo>
                    <a:pt x="211" y="214"/>
                  </a:lnTo>
                  <a:lnTo>
                    <a:pt x="211" y="211"/>
                  </a:lnTo>
                  <a:lnTo>
                    <a:pt x="210" y="207"/>
                  </a:lnTo>
                  <a:lnTo>
                    <a:pt x="210" y="202"/>
                  </a:lnTo>
                  <a:lnTo>
                    <a:pt x="209" y="196"/>
                  </a:lnTo>
                  <a:lnTo>
                    <a:pt x="208" y="189"/>
                  </a:lnTo>
                  <a:lnTo>
                    <a:pt x="207" y="182"/>
                  </a:lnTo>
                  <a:lnTo>
                    <a:pt x="205" y="176"/>
                  </a:lnTo>
                  <a:lnTo>
                    <a:pt x="205" y="171"/>
                  </a:lnTo>
                  <a:lnTo>
                    <a:pt x="205" y="168"/>
                  </a:lnTo>
                  <a:lnTo>
                    <a:pt x="207" y="165"/>
                  </a:lnTo>
                  <a:lnTo>
                    <a:pt x="208" y="163"/>
                  </a:lnTo>
                  <a:lnTo>
                    <a:pt x="209" y="160"/>
                  </a:lnTo>
                  <a:lnTo>
                    <a:pt x="210" y="157"/>
                  </a:lnTo>
                  <a:lnTo>
                    <a:pt x="211" y="154"/>
                  </a:lnTo>
                  <a:lnTo>
                    <a:pt x="212" y="150"/>
                  </a:lnTo>
                  <a:lnTo>
                    <a:pt x="214" y="146"/>
                  </a:lnTo>
                  <a:lnTo>
                    <a:pt x="178" y="146"/>
                  </a:lnTo>
                  <a:lnTo>
                    <a:pt x="176" y="144"/>
                  </a:lnTo>
                  <a:lnTo>
                    <a:pt x="173" y="143"/>
                  </a:lnTo>
                  <a:lnTo>
                    <a:pt x="171" y="142"/>
                  </a:lnTo>
                  <a:lnTo>
                    <a:pt x="168" y="139"/>
                  </a:lnTo>
                  <a:lnTo>
                    <a:pt x="167" y="136"/>
                  </a:lnTo>
                  <a:lnTo>
                    <a:pt x="166" y="133"/>
                  </a:lnTo>
                  <a:lnTo>
                    <a:pt x="165" y="130"/>
                  </a:lnTo>
                  <a:lnTo>
                    <a:pt x="165" y="129"/>
                  </a:lnTo>
                  <a:lnTo>
                    <a:pt x="152" y="128"/>
                  </a:lnTo>
                  <a:lnTo>
                    <a:pt x="142" y="125"/>
                  </a:lnTo>
                  <a:lnTo>
                    <a:pt x="135" y="119"/>
                  </a:lnTo>
                  <a:lnTo>
                    <a:pt x="128" y="112"/>
                  </a:lnTo>
                  <a:lnTo>
                    <a:pt x="123" y="104"/>
                  </a:lnTo>
                  <a:lnTo>
                    <a:pt x="120" y="92"/>
                  </a:lnTo>
                  <a:lnTo>
                    <a:pt x="117" y="79"/>
                  </a:lnTo>
                  <a:lnTo>
                    <a:pt x="116" y="65"/>
                  </a:lnTo>
                  <a:lnTo>
                    <a:pt x="117" y="56"/>
                  </a:lnTo>
                  <a:lnTo>
                    <a:pt x="119" y="49"/>
                  </a:lnTo>
                  <a:lnTo>
                    <a:pt x="121" y="40"/>
                  </a:lnTo>
                  <a:lnTo>
                    <a:pt x="123" y="33"/>
                  </a:lnTo>
                  <a:lnTo>
                    <a:pt x="128" y="28"/>
                  </a:lnTo>
                  <a:lnTo>
                    <a:pt x="133" y="22"/>
                  </a:lnTo>
                  <a:lnTo>
                    <a:pt x="139" y="17"/>
                  </a:lnTo>
                  <a:lnTo>
                    <a:pt x="146" y="12"/>
                  </a:lnTo>
                  <a:lnTo>
                    <a:pt x="145" y="8"/>
                  </a:lnTo>
                  <a:lnTo>
                    <a:pt x="144" y="5"/>
                  </a:lnTo>
                  <a:lnTo>
                    <a:pt x="142" y="5"/>
                  </a:lnTo>
                  <a:lnTo>
                    <a:pt x="142" y="4"/>
                  </a:lnTo>
                  <a:lnTo>
                    <a:pt x="141" y="3"/>
                  </a:lnTo>
                  <a:lnTo>
                    <a:pt x="140" y="3"/>
                  </a:lnTo>
                  <a:lnTo>
                    <a:pt x="139" y="1"/>
                  </a:lnTo>
                  <a:lnTo>
                    <a:pt x="138" y="1"/>
                  </a:lnTo>
                  <a:lnTo>
                    <a:pt x="136" y="0"/>
                  </a:lnTo>
                  <a:lnTo>
                    <a:pt x="133" y="4"/>
                  </a:lnTo>
                  <a:lnTo>
                    <a:pt x="129" y="8"/>
                  </a:lnTo>
                  <a:lnTo>
                    <a:pt x="125" y="12"/>
                  </a:lnTo>
                  <a:lnTo>
                    <a:pt x="121" y="17"/>
                  </a:lnTo>
                  <a:lnTo>
                    <a:pt x="117" y="19"/>
                  </a:lnTo>
                  <a:lnTo>
                    <a:pt x="114" y="22"/>
                  </a:lnTo>
                  <a:lnTo>
                    <a:pt x="110" y="25"/>
                  </a:lnTo>
                  <a:lnTo>
                    <a:pt x="108" y="28"/>
                  </a:lnTo>
                  <a:lnTo>
                    <a:pt x="107" y="28"/>
                  </a:lnTo>
                  <a:lnTo>
                    <a:pt x="106" y="28"/>
                  </a:lnTo>
                  <a:lnTo>
                    <a:pt x="103" y="28"/>
                  </a:lnTo>
                  <a:lnTo>
                    <a:pt x="102" y="28"/>
                  </a:lnTo>
                  <a:lnTo>
                    <a:pt x="101" y="28"/>
                  </a:lnTo>
                  <a:lnTo>
                    <a:pt x="100" y="26"/>
                  </a:lnTo>
                  <a:lnTo>
                    <a:pt x="98" y="26"/>
                  </a:lnTo>
                  <a:lnTo>
                    <a:pt x="97" y="25"/>
                  </a:lnTo>
                  <a:lnTo>
                    <a:pt x="95" y="29"/>
                  </a:lnTo>
                  <a:lnTo>
                    <a:pt x="92" y="32"/>
                  </a:lnTo>
                  <a:lnTo>
                    <a:pt x="89" y="32"/>
                  </a:lnTo>
                  <a:lnTo>
                    <a:pt x="85" y="32"/>
                  </a:lnTo>
                  <a:lnTo>
                    <a:pt x="83" y="31"/>
                  </a:lnTo>
                  <a:lnTo>
                    <a:pt x="79" y="31"/>
                  </a:lnTo>
                  <a:lnTo>
                    <a:pt x="77" y="31"/>
                  </a:lnTo>
                  <a:lnTo>
                    <a:pt x="73" y="33"/>
                  </a:lnTo>
                  <a:lnTo>
                    <a:pt x="70" y="39"/>
                  </a:lnTo>
                  <a:lnTo>
                    <a:pt x="66" y="46"/>
                  </a:lnTo>
                  <a:lnTo>
                    <a:pt x="65" y="51"/>
                  </a:lnTo>
                  <a:lnTo>
                    <a:pt x="64" y="57"/>
                  </a:lnTo>
                  <a:lnTo>
                    <a:pt x="63" y="63"/>
                  </a:lnTo>
                  <a:lnTo>
                    <a:pt x="61" y="70"/>
                  </a:lnTo>
                  <a:lnTo>
                    <a:pt x="59" y="75"/>
                  </a:lnTo>
                  <a:lnTo>
                    <a:pt x="54" y="83"/>
                  </a:lnTo>
                  <a:lnTo>
                    <a:pt x="51" y="86"/>
                  </a:lnTo>
                  <a:lnTo>
                    <a:pt x="49" y="89"/>
                  </a:lnTo>
                  <a:lnTo>
                    <a:pt x="46" y="92"/>
                  </a:lnTo>
                  <a:lnTo>
                    <a:pt x="44" y="96"/>
                  </a:lnTo>
                  <a:lnTo>
                    <a:pt x="40" y="100"/>
                  </a:lnTo>
                  <a:lnTo>
                    <a:pt x="38" y="104"/>
                  </a:lnTo>
                  <a:lnTo>
                    <a:pt x="37" y="108"/>
                  </a:lnTo>
                  <a:lnTo>
                    <a:pt x="34" y="111"/>
                  </a:lnTo>
                  <a:lnTo>
                    <a:pt x="33" y="114"/>
                  </a:lnTo>
                  <a:lnTo>
                    <a:pt x="32" y="117"/>
                  </a:lnTo>
                  <a:lnTo>
                    <a:pt x="31" y="119"/>
                  </a:lnTo>
                  <a:lnTo>
                    <a:pt x="30" y="121"/>
                  </a:lnTo>
                  <a:lnTo>
                    <a:pt x="28" y="123"/>
                  </a:lnTo>
                  <a:lnTo>
                    <a:pt x="27" y="126"/>
                  </a:lnTo>
                  <a:lnTo>
                    <a:pt x="27" y="129"/>
                  </a:lnTo>
                  <a:lnTo>
                    <a:pt x="26" y="132"/>
                  </a:lnTo>
                  <a:lnTo>
                    <a:pt x="25" y="133"/>
                  </a:lnTo>
                  <a:lnTo>
                    <a:pt x="25" y="136"/>
                  </a:lnTo>
                  <a:lnTo>
                    <a:pt x="25" y="139"/>
                  </a:lnTo>
                  <a:lnTo>
                    <a:pt x="26" y="143"/>
                  </a:lnTo>
                  <a:lnTo>
                    <a:pt x="26" y="146"/>
                  </a:lnTo>
                  <a:lnTo>
                    <a:pt x="27" y="150"/>
                  </a:lnTo>
                  <a:lnTo>
                    <a:pt x="28" y="153"/>
                  </a:lnTo>
                  <a:lnTo>
                    <a:pt x="31" y="154"/>
                  </a:lnTo>
                  <a:lnTo>
                    <a:pt x="30" y="160"/>
                  </a:lnTo>
                  <a:lnTo>
                    <a:pt x="30" y="167"/>
                  </a:lnTo>
                  <a:lnTo>
                    <a:pt x="30" y="174"/>
                  </a:lnTo>
                  <a:lnTo>
                    <a:pt x="30" y="181"/>
                  </a:lnTo>
                  <a:lnTo>
                    <a:pt x="30" y="188"/>
                  </a:lnTo>
                  <a:lnTo>
                    <a:pt x="30" y="193"/>
                  </a:lnTo>
                  <a:lnTo>
                    <a:pt x="30" y="197"/>
                  </a:lnTo>
                  <a:lnTo>
                    <a:pt x="31" y="202"/>
                  </a:lnTo>
                  <a:lnTo>
                    <a:pt x="30" y="206"/>
                  </a:lnTo>
                  <a:lnTo>
                    <a:pt x="28" y="211"/>
                  </a:lnTo>
                  <a:lnTo>
                    <a:pt x="26" y="218"/>
                  </a:lnTo>
                  <a:lnTo>
                    <a:pt x="22" y="224"/>
                  </a:lnTo>
                  <a:lnTo>
                    <a:pt x="19" y="229"/>
                  </a:lnTo>
                  <a:lnTo>
                    <a:pt x="14" y="235"/>
                  </a:lnTo>
                  <a:lnTo>
                    <a:pt x="9" y="238"/>
                  </a:lnTo>
                  <a:lnTo>
                    <a:pt x="5" y="239"/>
                  </a:lnTo>
                  <a:lnTo>
                    <a:pt x="5" y="241"/>
                  </a:lnTo>
                  <a:lnTo>
                    <a:pt x="3" y="242"/>
                  </a:lnTo>
                  <a:lnTo>
                    <a:pt x="3" y="245"/>
                  </a:lnTo>
                  <a:lnTo>
                    <a:pt x="2" y="246"/>
                  </a:lnTo>
                  <a:lnTo>
                    <a:pt x="2" y="248"/>
                  </a:lnTo>
                  <a:lnTo>
                    <a:pt x="1" y="250"/>
                  </a:lnTo>
                  <a:lnTo>
                    <a:pt x="1" y="252"/>
                  </a:lnTo>
                  <a:lnTo>
                    <a:pt x="0" y="254"/>
                  </a:lnTo>
                  <a:lnTo>
                    <a:pt x="5" y="257"/>
                  </a:lnTo>
                  <a:lnTo>
                    <a:pt x="9" y="261"/>
                  </a:lnTo>
                  <a:lnTo>
                    <a:pt x="15" y="267"/>
                  </a:lnTo>
                  <a:lnTo>
                    <a:pt x="21" y="271"/>
                  </a:lnTo>
                  <a:lnTo>
                    <a:pt x="27" y="277"/>
                  </a:lnTo>
                  <a:lnTo>
                    <a:pt x="32" y="280"/>
                  </a:lnTo>
                  <a:lnTo>
                    <a:pt x="38" y="282"/>
                  </a:lnTo>
                  <a:lnTo>
                    <a:pt x="43" y="284"/>
                  </a:lnTo>
                  <a:lnTo>
                    <a:pt x="44" y="284"/>
                  </a:lnTo>
                  <a:lnTo>
                    <a:pt x="45" y="284"/>
                  </a:lnTo>
                  <a:lnTo>
                    <a:pt x="46" y="284"/>
                  </a:lnTo>
                  <a:lnTo>
                    <a:pt x="47" y="284"/>
                  </a:lnTo>
                  <a:lnTo>
                    <a:pt x="49" y="284"/>
                  </a:lnTo>
                  <a:lnTo>
                    <a:pt x="50" y="284"/>
                  </a:lnTo>
                  <a:lnTo>
                    <a:pt x="52" y="284"/>
                  </a:lnTo>
                  <a:lnTo>
                    <a:pt x="58" y="284"/>
                  </a:lnTo>
                  <a:lnTo>
                    <a:pt x="64" y="287"/>
                  </a:lnTo>
                  <a:lnTo>
                    <a:pt x="69" y="288"/>
                  </a:lnTo>
                  <a:lnTo>
                    <a:pt x="73" y="293"/>
                  </a:lnTo>
                  <a:lnTo>
                    <a:pt x="78" y="296"/>
                  </a:lnTo>
                  <a:lnTo>
                    <a:pt x="83" y="300"/>
                  </a:lnTo>
                  <a:lnTo>
                    <a:pt x="86" y="306"/>
                  </a:lnTo>
                  <a:lnTo>
                    <a:pt x="91" y="310"/>
                  </a:lnTo>
                  <a:lnTo>
                    <a:pt x="95" y="315"/>
                  </a:lnTo>
                  <a:lnTo>
                    <a:pt x="98" y="321"/>
                  </a:lnTo>
                  <a:lnTo>
                    <a:pt x="101" y="327"/>
                  </a:lnTo>
                  <a:lnTo>
                    <a:pt x="104" y="334"/>
                  </a:lnTo>
                  <a:lnTo>
                    <a:pt x="108" y="339"/>
                  </a:lnTo>
                  <a:lnTo>
                    <a:pt x="111" y="343"/>
                  </a:lnTo>
                  <a:lnTo>
                    <a:pt x="116" y="346"/>
                  </a:lnTo>
                  <a:lnTo>
                    <a:pt x="121" y="347"/>
                  </a:lnTo>
                  <a:lnTo>
                    <a:pt x="125" y="347"/>
                  </a:lnTo>
                  <a:lnTo>
                    <a:pt x="127" y="346"/>
                  </a:lnTo>
                  <a:lnTo>
                    <a:pt x="131" y="346"/>
                  </a:lnTo>
                  <a:lnTo>
                    <a:pt x="133" y="345"/>
                  </a:lnTo>
                  <a:lnTo>
                    <a:pt x="136" y="343"/>
                  </a:lnTo>
                  <a:lnTo>
                    <a:pt x="139" y="343"/>
                  </a:lnTo>
                  <a:lnTo>
                    <a:pt x="142" y="342"/>
                  </a:lnTo>
                  <a:lnTo>
                    <a:pt x="145" y="342"/>
                  </a:lnTo>
                  <a:lnTo>
                    <a:pt x="146" y="342"/>
                  </a:lnTo>
                  <a:lnTo>
                    <a:pt x="147" y="343"/>
                  </a:lnTo>
                  <a:lnTo>
                    <a:pt x="148" y="343"/>
                  </a:lnTo>
                  <a:lnTo>
                    <a:pt x="150" y="343"/>
                  </a:lnTo>
                  <a:lnTo>
                    <a:pt x="151" y="343"/>
                  </a:lnTo>
                  <a:lnTo>
                    <a:pt x="152" y="343"/>
                  </a:lnTo>
                  <a:lnTo>
                    <a:pt x="153" y="343"/>
                  </a:lnTo>
                  <a:lnTo>
                    <a:pt x="156" y="342"/>
                  </a:lnTo>
                  <a:lnTo>
                    <a:pt x="156" y="343"/>
                  </a:lnTo>
                  <a:lnTo>
                    <a:pt x="156" y="345"/>
                  </a:lnTo>
                  <a:lnTo>
                    <a:pt x="157" y="347"/>
                  </a:lnTo>
                  <a:lnTo>
                    <a:pt x="157" y="350"/>
                  </a:lnTo>
                  <a:lnTo>
                    <a:pt x="158" y="352"/>
                  </a:lnTo>
                  <a:lnTo>
                    <a:pt x="159" y="354"/>
                  </a:lnTo>
                  <a:lnTo>
                    <a:pt x="159" y="356"/>
                  </a:lnTo>
                  <a:lnTo>
                    <a:pt x="159" y="357"/>
                  </a:lnTo>
                  <a:lnTo>
                    <a:pt x="159" y="359"/>
                  </a:lnTo>
                  <a:lnTo>
                    <a:pt x="158" y="360"/>
                  </a:lnTo>
                  <a:lnTo>
                    <a:pt x="157" y="361"/>
                  </a:lnTo>
                  <a:lnTo>
                    <a:pt x="156" y="363"/>
                  </a:lnTo>
                  <a:lnTo>
                    <a:pt x="153" y="364"/>
                  </a:lnTo>
                  <a:lnTo>
                    <a:pt x="152" y="366"/>
                  </a:lnTo>
                  <a:lnTo>
                    <a:pt x="151" y="367"/>
                  </a:lnTo>
                  <a:lnTo>
                    <a:pt x="151" y="370"/>
                  </a:lnTo>
                  <a:lnTo>
                    <a:pt x="151" y="374"/>
                  </a:lnTo>
                  <a:lnTo>
                    <a:pt x="152" y="377"/>
                  </a:lnTo>
                  <a:lnTo>
                    <a:pt x="152" y="379"/>
                  </a:lnTo>
                  <a:lnTo>
                    <a:pt x="153" y="382"/>
                  </a:lnTo>
                  <a:lnTo>
                    <a:pt x="154" y="384"/>
                  </a:lnTo>
                  <a:lnTo>
                    <a:pt x="157" y="386"/>
                  </a:lnTo>
                  <a:lnTo>
                    <a:pt x="158" y="388"/>
                  </a:lnTo>
                  <a:lnTo>
                    <a:pt x="159" y="389"/>
                  </a:lnTo>
                  <a:lnTo>
                    <a:pt x="167" y="389"/>
                  </a:lnTo>
                  <a:lnTo>
                    <a:pt x="167" y="381"/>
                  </a:lnTo>
                  <a:lnTo>
                    <a:pt x="168" y="371"/>
                  </a:lnTo>
                  <a:lnTo>
                    <a:pt x="170" y="363"/>
                  </a:lnTo>
                  <a:lnTo>
                    <a:pt x="172" y="354"/>
                  </a:lnTo>
                  <a:lnTo>
                    <a:pt x="174" y="346"/>
                  </a:lnTo>
                  <a:lnTo>
                    <a:pt x="176" y="336"/>
                  </a:lnTo>
                  <a:lnTo>
                    <a:pt x="177" y="328"/>
                  </a:lnTo>
                  <a:lnTo>
                    <a:pt x="178" y="317"/>
                  </a:lnTo>
                  <a:lnTo>
                    <a:pt x="177" y="310"/>
                  </a:lnTo>
                  <a:lnTo>
                    <a:pt x="176" y="306"/>
                  </a:lnTo>
                  <a:lnTo>
                    <a:pt x="173" y="301"/>
                  </a:lnTo>
                  <a:lnTo>
                    <a:pt x="170" y="300"/>
                  </a:lnTo>
                  <a:lnTo>
                    <a:pt x="167" y="297"/>
                  </a:lnTo>
                  <a:lnTo>
                    <a:pt x="165" y="294"/>
                  </a:lnTo>
                  <a:lnTo>
                    <a:pt x="164" y="291"/>
                  </a:lnTo>
                  <a:lnTo>
                    <a:pt x="162" y="287"/>
                  </a:lnTo>
                  <a:lnTo>
                    <a:pt x="164" y="282"/>
                  </a:lnTo>
                  <a:lnTo>
                    <a:pt x="165" y="281"/>
                  </a:lnTo>
                  <a:lnTo>
                    <a:pt x="167" y="278"/>
                  </a:lnTo>
                  <a:lnTo>
                    <a:pt x="171" y="277"/>
                  </a:lnTo>
                  <a:lnTo>
                    <a:pt x="173" y="277"/>
                  </a:lnTo>
                  <a:lnTo>
                    <a:pt x="176" y="275"/>
                  </a:lnTo>
                  <a:lnTo>
                    <a:pt x="178" y="274"/>
                  </a:lnTo>
                  <a:lnTo>
                    <a:pt x="179" y="274"/>
                  </a:lnTo>
                  <a:lnTo>
                    <a:pt x="179" y="266"/>
                  </a:lnTo>
                  <a:lnTo>
                    <a:pt x="178" y="266"/>
                  </a:lnTo>
                  <a:lnTo>
                    <a:pt x="177" y="266"/>
                  </a:lnTo>
                  <a:lnTo>
                    <a:pt x="176" y="264"/>
                  </a:lnTo>
                  <a:lnTo>
                    <a:pt x="173" y="263"/>
                  </a:lnTo>
                  <a:lnTo>
                    <a:pt x="173" y="261"/>
                  </a:lnTo>
                  <a:lnTo>
                    <a:pt x="172" y="260"/>
                  </a:lnTo>
                  <a:lnTo>
                    <a:pt x="171" y="259"/>
                  </a:lnTo>
                  <a:lnTo>
                    <a:pt x="171" y="256"/>
                  </a:lnTo>
                  <a:lnTo>
                    <a:pt x="172" y="256"/>
                  </a:lnTo>
                  <a:lnTo>
                    <a:pt x="177" y="254"/>
                  </a:lnTo>
                  <a:lnTo>
                    <a:pt x="183" y="253"/>
                  </a:lnTo>
                  <a:lnTo>
                    <a:pt x="189" y="250"/>
                  </a:lnTo>
                  <a:lnTo>
                    <a:pt x="196" y="249"/>
                  </a:lnTo>
                  <a:lnTo>
                    <a:pt x="203" y="248"/>
                  </a:lnTo>
                  <a:lnTo>
                    <a:pt x="208" y="246"/>
                  </a:lnTo>
                  <a:lnTo>
                    <a:pt x="211" y="24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4" name="Freeform 125">
              <a:extLst>
                <a:ext uri="{FF2B5EF4-FFF2-40B4-BE49-F238E27FC236}">
                  <a16:creationId xmlns:a16="http://schemas.microsoft.com/office/drawing/2014/main" id="{C0AD0884-0956-1473-AE27-890974938C1F}"/>
                </a:ext>
              </a:extLst>
            </p:cNvPr>
            <p:cNvSpPr>
              <a:spLocks/>
            </p:cNvSpPr>
            <p:nvPr/>
          </p:nvSpPr>
          <p:spPr bwMode="gray">
            <a:xfrm>
              <a:off x="2076767" y="2575208"/>
              <a:ext cx="879853" cy="754742"/>
            </a:xfrm>
            <a:custGeom>
              <a:avLst/>
              <a:gdLst>
                <a:gd name="T0" fmla="*/ 612775 w 475"/>
                <a:gd name="T1" fmla="*/ 499831 h 432"/>
                <a:gd name="T2" fmla="*/ 633413 w 475"/>
                <a:gd name="T3" fmla="*/ 526433 h 432"/>
                <a:gd name="T4" fmla="*/ 593725 w 475"/>
                <a:gd name="T5" fmla="*/ 546034 h 432"/>
                <a:gd name="T6" fmla="*/ 577850 w 475"/>
                <a:gd name="T7" fmla="*/ 595037 h 432"/>
                <a:gd name="T8" fmla="*/ 555625 w 475"/>
                <a:gd name="T9" fmla="*/ 589437 h 432"/>
                <a:gd name="T10" fmla="*/ 514350 w 475"/>
                <a:gd name="T11" fmla="*/ 546034 h 432"/>
                <a:gd name="T12" fmla="*/ 465138 w 475"/>
                <a:gd name="T13" fmla="*/ 565636 h 432"/>
                <a:gd name="T14" fmla="*/ 385763 w 475"/>
                <a:gd name="T15" fmla="*/ 533434 h 432"/>
                <a:gd name="T16" fmla="*/ 333375 w 475"/>
                <a:gd name="T17" fmla="*/ 515232 h 432"/>
                <a:gd name="T18" fmla="*/ 314325 w 475"/>
                <a:gd name="T19" fmla="*/ 490031 h 432"/>
                <a:gd name="T20" fmla="*/ 269875 w 475"/>
                <a:gd name="T21" fmla="*/ 474630 h 432"/>
                <a:gd name="T22" fmla="*/ 246063 w 475"/>
                <a:gd name="T23" fmla="*/ 449428 h 432"/>
                <a:gd name="T24" fmla="*/ 219075 w 475"/>
                <a:gd name="T25" fmla="*/ 420026 h 432"/>
                <a:gd name="T26" fmla="*/ 230188 w 475"/>
                <a:gd name="T27" fmla="*/ 383624 h 432"/>
                <a:gd name="T28" fmla="*/ 207963 w 475"/>
                <a:gd name="T29" fmla="*/ 306619 h 432"/>
                <a:gd name="T30" fmla="*/ 157163 w 475"/>
                <a:gd name="T31" fmla="*/ 240815 h 432"/>
                <a:gd name="T32" fmla="*/ 152400 w 475"/>
                <a:gd name="T33" fmla="*/ 221214 h 432"/>
                <a:gd name="T34" fmla="*/ 146050 w 475"/>
                <a:gd name="T35" fmla="*/ 210013 h 432"/>
                <a:gd name="T36" fmla="*/ 119063 w 475"/>
                <a:gd name="T37" fmla="*/ 161010 h 432"/>
                <a:gd name="T38" fmla="*/ 93663 w 475"/>
                <a:gd name="T39" fmla="*/ 106407 h 432"/>
                <a:gd name="T40" fmla="*/ 74613 w 475"/>
                <a:gd name="T41" fmla="*/ 42003 h 432"/>
                <a:gd name="T42" fmla="*/ 49213 w 475"/>
                <a:gd name="T43" fmla="*/ 36402 h 432"/>
                <a:gd name="T44" fmla="*/ 41275 w 475"/>
                <a:gd name="T45" fmla="*/ 85405 h 432"/>
                <a:gd name="T46" fmla="*/ 69850 w 475"/>
                <a:gd name="T47" fmla="*/ 175011 h 432"/>
                <a:gd name="T48" fmla="*/ 96838 w 475"/>
                <a:gd name="T49" fmla="*/ 221214 h 432"/>
                <a:gd name="T50" fmla="*/ 100013 w 475"/>
                <a:gd name="T51" fmla="*/ 264617 h 432"/>
                <a:gd name="T52" fmla="*/ 107950 w 475"/>
                <a:gd name="T53" fmla="*/ 285618 h 432"/>
                <a:gd name="T54" fmla="*/ 125413 w 475"/>
                <a:gd name="T55" fmla="*/ 315020 h 432"/>
                <a:gd name="T56" fmla="*/ 106363 w 475"/>
                <a:gd name="T57" fmla="*/ 330421 h 432"/>
                <a:gd name="T58" fmla="*/ 96838 w 475"/>
                <a:gd name="T59" fmla="*/ 296819 h 432"/>
                <a:gd name="T60" fmla="*/ 63500 w 475"/>
                <a:gd name="T61" fmla="*/ 256216 h 432"/>
                <a:gd name="T62" fmla="*/ 68263 w 475"/>
                <a:gd name="T63" fmla="*/ 226814 h 432"/>
                <a:gd name="T64" fmla="*/ 15875 w 475"/>
                <a:gd name="T65" fmla="*/ 176411 h 432"/>
                <a:gd name="T66" fmla="*/ 38100 w 475"/>
                <a:gd name="T67" fmla="*/ 141409 h 432"/>
                <a:gd name="T68" fmla="*/ 17463 w 475"/>
                <a:gd name="T69" fmla="*/ 105007 h 432"/>
                <a:gd name="T70" fmla="*/ 1588 w 475"/>
                <a:gd name="T71" fmla="*/ 56004 h 432"/>
                <a:gd name="T72" fmla="*/ 4763 w 475"/>
                <a:gd name="T73" fmla="*/ 5600 h 432"/>
                <a:gd name="T74" fmla="*/ 46038 w 475"/>
                <a:gd name="T75" fmla="*/ 1400 h 432"/>
                <a:gd name="T76" fmla="*/ 157163 w 475"/>
                <a:gd name="T77" fmla="*/ 37802 h 432"/>
                <a:gd name="T78" fmla="*/ 254000 w 475"/>
                <a:gd name="T79" fmla="*/ 26602 h 432"/>
                <a:gd name="T80" fmla="*/ 304800 w 475"/>
                <a:gd name="T81" fmla="*/ 54603 h 432"/>
                <a:gd name="T82" fmla="*/ 336550 w 475"/>
                <a:gd name="T83" fmla="*/ 109207 h 432"/>
                <a:gd name="T84" fmla="*/ 376238 w 475"/>
                <a:gd name="T85" fmla="*/ 99406 h 432"/>
                <a:gd name="T86" fmla="*/ 423863 w 475"/>
                <a:gd name="T87" fmla="*/ 119007 h 432"/>
                <a:gd name="T88" fmla="*/ 449263 w 475"/>
                <a:gd name="T89" fmla="*/ 210013 h 432"/>
                <a:gd name="T90" fmla="*/ 476250 w 475"/>
                <a:gd name="T91" fmla="*/ 226814 h 432"/>
                <a:gd name="T92" fmla="*/ 465138 w 475"/>
                <a:gd name="T93" fmla="*/ 254816 h 432"/>
                <a:gd name="T94" fmla="*/ 449263 w 475"/>
                <a:gd name="T95" fmla="*/ 348622 h 432"/>
                <a:gd name="T96" fmla="*/ 454025 w 475"/>
                <a:gd name="T97" fmla="*/ 404625 h 432"/>
                <a:gd name="T98" fmla="*/ 523875 w 475"/>
                <a:gd name="T99" fmla="*/ 481630 h 432"/>
                <a:gd name="T100" fmla="*/ 566738 w 475"/>
                <a:gd name="T101" fmla="*/ 464829 h 432"/>
                <a:gd name="T102" fmla="*/ 609600 w 475"/>
                <a:gd name="T103" fmla="*/ 464829 h 432"/>
                <a:gd name="T104" fmla="*/ 639763 w 475"/>
                <a:gd name="T105" fmla="*/ 389225 h 432"/>
                <a:gd name="T106" fmla="*/ 728663 w 475"/>
                <a:gd name="T107" fmla="*/ 369623 h 432"/>
                <a:gd name="T108" fmla="*/ 746125 w 475"/>
                <a:gd name="T109" fmla="*/ 369623 h 432"/>
                <a:gd name="T110" fmla="*/ 747713 w 475"/>
                <a:gd name="T111" fmla="*/ 389225 h 432"/>
                <a:gd name="T112" fmla="*/ 715963 w 475"/>
                <a:gd name="T113" fmla="*/ 462029 h 432"/>
                <a:gd name="T114" fmla="*/ 695325 w 475"/>
                <a:gd name="T115" fmla="*/ 485831 h 432"/>
                <a:gd name="T116" fmla="*/ 669925 w 475"/>
                <a:gd name="T117" fmla="*/ 485831 h 4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5"/>
                <a:gd name="T178" fmla="*/ 0 h 432"/>
                <a:gd name="T179" fmla="*/ 475 w 475"/>
                <a:gd name="T180" fmla="*/ 432 h 4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5" h="432">
                  <a:moveTo>
                    <a:pt x="411" y="344"/>
                  </a:moveTo>
                  <a:lnTo>
                    <a:pt x="408" y="344"/>
                  </a:lnTo>
                  <a:lnTo>
                    <a:pt x="406" y="346"/>
                  </a:lnTo>
                  <a:lnTo>
                    <a:pt x="401" y="347"/>
                  </a:lnTo>
                  <a:lnTo>
                    <a:pt x="396" y="350"/>
                  </a:lnTo>
                  <a:lnTo>
                    <a:pt x="393" y="353"/>
                  </a:lnTo>
                  <a:lnTo>
                    <a:pt x="388" y="355"/>
                  </a:lnTo>
                  <a:lnTo>
                    <a:pt x="386" y="357"/>
                  </a:lnTo>
                  <a:lnTo>
                    <a:pt x="384" y="360"/>
                  </a:lnTo>
                  <a:lnTo>
                    <a:pt x="386" y="362"/>
                  </a:lnTo>
                  <a:lnTo>
                    <a:pt x="387" y="365"/>
                  </a:lnTo>
                  <a:lnTo>
                    <a:pt x="388" y="368"/>
                  </a:lnTo>
                  <a:lnTo>
                    <a:pt x="390" y="371"/>
                  </a:lnTo>
                  <a:lnTo>
                    <a:pt x="393" y="372"/>
                  </a:lnTo>
                  <a:lnTo>
                    <a:pt x="395" y="375"/>
                  </a:lnTo>
                  <a:lnTo>
                    <a:pt x="399" y="376"/>
                  </a:lnTo>
                  <a:lnTo>
                    <a:pt x="402" y="379"/>
                  </a:lnTo>
                  <a:lnTo>
                    <a:pt x="400" y="385"/>
                  </a:lnTo>
                  <a:lnTo>
                    <a:pt x="396" y="387"/>
                  </a:lnTo>
                  <a:lnTo>
                    <a:pt x="392" y="389"/>
                  </a:lnTo>
                  <a:lnTo>
                    <a:pt x="386" y="389"/>
                  </a:lnTo>
                  <a:lnTo>
                    <a:pt x="381" y="389"/>
                  </a:lnTo>
                  <a:lnTo>
                    <a:pt x="377" y="389"/>
                  </a:lnTo>
                  <a:lnTo>
                    <a:pt x="374" y="390"/>
                  </a:lnTo>
                  <a:lnTo>
                    <a:pt x="372" y="394"/>
                  </a:lnTo>
                  <a:lnTo>
                    <a:pt x="370" y="399"/>
                  </a:lnTo>
                  <a:lnTo>
                    <a:pt x="369" y="403"/>
                  </a:lnTo>
                  <a:lnTo>
                    <a:pt x="368" y="407"/>
                  </a:lnTo>
                  <a:lnTo>
                    <a:pt x="367" y="411"/>
                  </a:lnTo>
                  <a:lnTo>
                    <a:pt x="365" y="415"/>
                  </a:lnTo>
                  <a:lnTo>
                    <a:pt x="364" y="421"/>
                  </a:lnTo>
                  <a:lnTo>
                    <a:pt x="364" y="425"/>
                  </a:lnTo>
                  <a:lnTo>
                    <a:pt x="363" y="432"/>
                  </a:lnTo>
                  <a:lnTo>
                    <a:pt x="362" y="431"/>
                  </a:lnTo>
                  <a:lnTo>
                    <a:pt x="359" y="428"/>
                  </a:lnTo>
                  <a:lnTo>
                    <a:pt x="358" y="426"/>
                  </a:lnTo>
                  <a:lnTo>
                    <a:pt x="355" y="425"/>
                  </a:lnTo>
                  <a:lnTo>
                    <a:pt x="354" y="424"/>
                  </a:lnTo>
                  <a:lnTo>
                    <a:pt x="352" y="422"/>
                  </a:lnTo>
                  <a:lnTo>
                    <a:pt x="350" y="421"/>
                  </a:lnTo>
                  <a:lnTo>
                    <a:pt x="350" y="420"/>
                  </a:lnTo>
                  <a:lnTo>
                    <a:pt x="346" y="414"/>
                  </a:lnTo>
                  <a:lnTo>
                    <a:pt x="344" y="410"/>
                  </a:lnTo>
                  <a:lnTo>
                    <a:pt x="341" y="404"/>
                  </a:lnTo>
                  <a:lnTo>
                    <a:pt x="337" y="400"/>
                  </a:lnTo>
                  <a:lnTo>
                    <a:pt x="333" y="396"/>
                  </a:lnTo>
                  <a:lnTo>
                    <a:pt x="329" y="392"/>
                  </a:lnTo>
                  <a:lnTo>
                    <a:pt x="324" y="390"/>
                  </a:lnTo>
                  <a:lnTo>
                    <a:pt x="320" y="389"/>
                  </a:lnTo>
                  <a:lnTo>
                    <a:pt x="314" y="390"/>
                  </a:lnTo>
                  <a:lnTo>
                    <a:pt x="311" y="392"/>
                  </a:lnTo>
                  <a:lnTo>
                    <a:pt x="307" y="394"/>
                  </a:lnTo>
                  <a:lnTo>
                    <a:pt x="304" y="397"/>
                  </a:lnTo>
                  <a:lnTo>
                    <a:pt x="300" y="400"/>
                  </a:lnTo>
                  <a:lnTo>
                    <a:pt x="297" y="401"/>
                  </a:lnTo>
                  <a:lnTo>
                    <a:pt x="293" y="404"/>
                  </a:lnTo>
                  <a:lnTo>
                    <a:pt x="288" y="404"/>
                  </a:lnTo>
                  <a:lnTo>
                    <a:pt x="282" y="403"/>
                  </a:lnTo>
                  <a:lnTo>
                    <a:pt x="275" y="401"/>
                  </a:lnTo>
                  <a:lnTo>
                    <a:pt x="268" y="397"/>
                  </a:lnTo>
                  <a:lnTo>
                    <a:pt x="261" y="393"/>
                  </a:lnTo>
                  <a:lnTo>
                    <a:pt x="254" y="389"/>
                  </a:lnTo>
                  <a:lnTo>
                    <a:pt x="248" y="385"/>
                  </a:lnTo>
                  <a:lnTo>
                    <a:pt x="243" y="381"/>
                  </a:lnTo>
                  <a:lnTo>
                    <a:pt x="241" y="376"/>
                  </a:lnTo>
                  <a:lnTo>
                    <a:pt x="226" y="379"/>
                  </a:lnTo>
                  <a:lnTo>
                    <a:pt x="223" y="376"/>
                  </a:lnTo>
                  <a:lnTo>
                    <a:pt x="220" y="375"/>
                  </a:lnTo>
                  <a:lnTo>
                    <a:pt x="218" y="372"/>
                  </a:lnTo>
                  <a:lnTo>
                    <a:pt x="216" y="371"/>
                  </a:lnTo>
                  <a:lnTo>
                    <a:pt x="213" y="369"/>
                  </a:lnTo>
                  <a:lnTo>
                    <a:pt x="210" y="368"/>
                  </a:lnTo>
                  <a:lnTo>
                    <a:pt x="207" y="367"/>
                  </a:lnTo>
                  <a:lnTo>
                    <a:pt x="205" y="364"/>
                  </a:lnTo>
                  <a:lnTo>
                    <a:pt x="202" y="362"/>
                  </a:lnTo>
                  <a:lnTo>
                    <a:pt x="200" y="360"/>
                  </a:lnTo>
                  <a:lnTo>
                    <a:pt x="199" y="357"/>
                  </a:lnTo>
                  <a:lnTo>
                    <a:pt x="199" y="354"/>
                  </a:lnTo>
                  <a:lnTo>
                    <a:pt x="198" y="353"/>
                  </a:lnTo>
                  <a:lnTo>
                    <a:pt x="198" y="350"/>
                  </a:lnTo>
                  <a:lnTo>
                    <a:pt x="197" y="348"/>
                  </a:lnTo>
                  <a:lnTo>
                    <a:pt x="195" y="347"/>
                  </a:lnTo>
                  <a:lnTo>
                    <a:pt x="188" y="344"/>
                  </a:lnTo>
                  <a:lnTo>
                    <a:pt x="182" y="344"/>
                  </a:lnTo>
                  <a:lnTo>
                    <a:pt x="177" y="343"/>
                  </a:lnTo>
                  <a:lnTo>
                    <a:pt x="174" y="343"/>
                  </a:lnTo>
                  <a:lnTo>
                    <a:pt x="172" y="341"/>
                  </a:lnTo>
                  <a:lnTo>
                    <a:pt x="170" y="339"/>
                  </a:lnTo>
                  <a:lnTo>
                    <a:pt x="168" y="333"/>
                  </a:lnTo>
                  <a:lnTo>
                    <a:pt x="166" y="326"/>
                  </a:lnTo>
                  <a:lnTo>
                    <a:pt x="164" y="325"/>
                  </a:lnTo>
                  <a:lnTo>
                    <a:pt x="163" y="322"/>
                  </a:lnTo>
                  <a:lnTo>
                    <a:pt x="161" y="321"/>
                  </a:lnTo>
                  <a:lnTo>
                    <a:pt x="160" y="321"/>
                  </a:lnTo>
                  <a:lnTo>
                    <a:pt x="157" y="321"/>
                  </a:lnTo>
                  <a:lnTo>
                    <a:pt x="155" y="321"/>
                  </a:lnTo>
                  <a:lnTo>
                    <a:pt x="152" y="321"/>
                  </a:lnTo>
                  <a:lnTo>
                    <a:pt x="151" y="321"/>
                  </a:lnTo>
                  <a:lnTo>
                    <a:pt x="149" y="320"/>
                  </a:lnTo>
                  <a:lnTo>
                    <a:pt x="147" y="317"/>
                  </a:lnTo>
                  <a:lnTo>
                    <a:pt x="144" y="313"/>
                  </a:lnTo>
                  <a:lnTo>
                    <a:pt x="142" y="308"/>
                  </a:lnTo>
                  <a:lnTo>
                    <a:pt x="139" y="304"/>
                  </a:lnTo>
                  <a:lnTo>
                    <a:pt x="138" y="300"/>
                  </a:lnTo>
                  <a:lnTo>
                    <a:pt x="137" y="296"/>
                  </a:lnTo>
                  <a:lnTo>
                    <a:pt x="136" y="293"/>
                  </a:lnTo>
                  <a:lnTo>
                    <a:pt x="137" y="290"/>
                  </a:lnTo>
                  <a:lnTo>
                    <a:pt x="138" y="286"/>
                  </a:lnTo>
                  <a:lnTo>
                    <a:pt x="139" y="283"/>
                  </a:lnTo>
                  <a:lnTo>
                    <a:pt x="142" y="281"/>
                  </a:lnTo>
                  <a:lnTo>
                    <a:pt x="143" y="278"/>
                  </a:lnTo>
                  <a:lnTo>
                    <a:pt x="145" y="274"/>
                  </a:lnTo>
                  <a:lnTo>
                    <a:pt x="147" y="271"/>
                  </a:lnTo>
                  <a:lnTo>
                    <a:pt x="147" y="265"/>
                  </a:lnTo>
                  <a:lnTo>
                    <a:pt x="147" y="258"/>
                  </a:lnTo>
                  <a:lnTo>
                    <a:pt x="145" y="251"/>
                  </a:lnTo>
                  <a:lnTo>
                    <a:pt x="144" y="244"/>
                  </a:lnTo>
                  <a:lnTo>
                    <a:pt x="142" y="239"/>
                  </a:lnTo>
                  <a:lnTo>
                    <a:pt x="137" y="229"/>
                  </a:lnTo>
                  <a:lnTo>
                    <a:pt x="131" y="219"/>
                  </a:lnTo>
                  <a:lnTo>
                    <a:pt x="124" y="211"/>
                  </a:lnTo>
                  <a:lnTo>
                    <a:pt x="117" y="203"/>
                  </a:lnTo>
                  <a:lnTo>
                    <a:pt x="111" y="194"/>
                  </a:lnTo>
                  <a:lnTo>
                    <a:pt x="107" y="183"/>
                  </a:lnTo>
                  <a:lnTo>
                    <a:pt x="106" y="180"/>
                  </a:lnTo>
                  <a:lnTo>
                    <a:pt x="104" y="177"/>
                  </a:lnTo>
                  <a:lnTo>
                    <a:pt x="101" y="175"/>
                  </a:lnTo>
                  <a:lnTo>
                    <a:pt x="99" y="172"/>
                  </a:lnTo>
                  <a:lnTo>
                    <a:pt x="97" y="169"/>
                  </a:lnTo>
                  <a:lnTo>
                    <a:pt x="94" y="168"/>
                  </a:lnTo>
                  <a:lnTo>
                    <a:pt x="93" y="164"/>
                  </a:lnTo>
                  <a:lnTo>
                    <a:pt x="92" y="161"/>
                  </a:lnTo>
                  <a:lnTo>
                    <a:pt x="92" y="159"/>
                  </a:lnTo>
                  <a:lnTo>
                    <a:pt x="93" y="159"/>
                  </a:lnTo>
                  <a:lnTo>
                    <a:pt x="94" y="158"/>
                  </a:lnTo>
                  <a:lnTo>
                    <a:pt x="96" y="158"/>
                  </a:lnTo>
                  <a:lnTo>
                    <a:pt x="97" y="157"/>
                  </a:lnTo>
                  <a:lnTo>
                    <a:pt x="97" y="155"/>
                  </a:lnTo>
                  <a:lnTo>
                    <a:pt x="96" y="155"/>
                  </a:lnTo>
                  <a:lnTo>
                    <a:pt x="94" y="155"/>
                  </a:lnTo>
                  <a:lnTo>
                    <a:pt x="93" y="155"/>
                  </a:lnTo>
                  <a:lnTo>
                    <a:pt x="93" y="154"/>
                  </a:lnTo>
                  <a:lnTo>
                    <a:pt x="92" y="154"/>
                  </a:lnTo>
                  <a:lnTo>
                    <a:pt x="92" y="150"/>
                  </a:lnTo>
                  <a:lnTo>
                    <a:pt x="91" y="144"/>
                  </a:lnTo>
                  <a:lnTo>
                    <a:pt x="88" y="140"/>
                  </a:lnTo>
                  <a:lnTo>
                    <a:pt x="86" y="134"/>
                  </a:lnTo>
                  <a:lnTo>
                    <a:pt x="82" y="130"/>
                  </a:lnTo>
                  <a:lnTo>
                    <a:pt x="80" y="126"/>
                  </a:lnTo>
                  <a:lnTo>
                    <a:pt x="79" y="123"/>
                  </a:lnTo>
                  <a:lnTo>
                    <a:pt x="78" y="120"/>
                  </a:lnTo>
                  <a:lnTo>
                    <a:pt x="75" y="115"/>
                  </a:lnTo>
                  <a:lnTo>
                    <a:pt x="73" y="109"/>
                  </a:lnTo>
                  <a:lnTo>
                    <a:pt x="72" y="104"/>
                  </a:lnTo>
                  <a:lnTo>
                    <a:pt x="69" y="100"/>
                  </a:lnTo>
                  <a:lnTo>
                    <a:pt x="67" y="97"/>
                  </a:lnTo>
                  <a:lnTo>
                    <a:pt x="65" y="94"/>
                  </a:lnTo>
                  <a:lnTo>
                    <a:pt x="62" y="90"/>
                  </a:lnTo>
                  <a:lnTo>
                    <a:pt x="60" y="85"/>
                  </a:lnTo>
                  <a:lnTo>
                    <a:pt x="59" y="76"/>
                  </a:lnTo>
                  <a:lnTo>
                    <a:pt x="57" y="69"/>
                  </a:lnTo>
                  <a:lnTo>
                    <a:pt x="56" y="62"/>
                  </a:lnTo>
                  <a:lnTo>
                    <a:pt x="55" y="55"/>
                  </a:lnTo>
                  <a:lnTo>
                    <a:pt x="54" y="48"/>
                  </a:lnTo>
                  <a:lnTo>
                    <a:pt x="53" y="43"/>
                  </a:lnTo>
                  <a:lnTo>
                    <a:pt x="51" y="36"/>
                  </a:lnTo>
                  <a:lnTo>
                    <a:pt x="49" y="30"/>
                  </a:lnTo>
                  <a:lnTo>
                    <a:pt x="47" y="30"/>
                  </a:lnTo>
                  <a:lnTo>
                    <a:pt x="44" y="29"/>
                  </a:lnTo>
                  <a:lnTo>
                    <a:pt x="42" y="29"/>
                  </a:lnTo>
                  <a:lnTo>
                    <a:pt x="41" y="27"/>
                  </a:lnTo>
                  <a:lnTo>
                    <a:pt x="38" y="27"/>
                  </a:lnTo>
                  <a:lnTo>
                    <a:pt x="37" y="26"/>
                  </a:lnTo>
                  <a:lnTo>
                    <a:pt x="35" y="25"/>
                  </a:lnTo>
                  <a:lnTo>
                    <a:pt x="32" y="22"/>
                  </a:lnTo>
                  <a:lnTo>
                    <a:pt x="31" y="26"/>
                  </a:lnTo>
                  <a:lnTo>
                    <a:pt x="30" y="30"/>
                  </a:lnTo>
                  <a:lnTo>
                    <a:pt x="29" y="33"/>
                  </a:lnTo>
                  <a:lnTo>
                    <a:pt x="28" y="37"/>
                  </a:lnTo>
                  <a:lnTo>
                    <a:pt x="26" y="41"/>
                  </a:lnTo>
                  <a:lnTo>
                    <a:pt x="26" y="44"/>
                  </a:lnTo>
                  <a:lnTo>
                    <a:pt x="26" y="48"/>
                  </a:lnTo>
                  <a:lnTo>
                    <a:pt x="26" y="52"/>
                  </a:lnTo>
                  <a:lnTo>
                    <a:pt x="26" y="61"/>
                  </a:lnTo>
                  <a:lnTo>
                    <a:pt x="29" y="69"/>
                  </a:lnTo>
                  <a:lnTo>
                    <a:pt x="31" y="78"/>
                  </a:lnTo>
                  <a:lnTo>
                    <a:pt x="35" y="85"/>
                  </a:lnTo>
                  <a:lnTo>
                    <a:pt x="37" y="93"/>
                  </a:lnTo>
                  <a:lnTo>
                    <a:pt x="41" y="101"/>
                  </a:lnTo>
                  <a:lnTo>
                    <a:pt x="42" y="111"/>
                  </a:lnTo>
                  <a:lnTo>
                    <a:pt x="43" y="120"/>
                  </a:lnTo>
                  <a:lnTo>
                    <a:pt x="44" y="125"/>
                  </a:lnTo>
                  <a:lnTo>
                    <a:pt x="46" y="129"/>
                  </a:lnTo>
                  <a:lnTo>
                    <a:pt x="48" y="133"/>
                  </a:lnTo>
                  <a:lnTo>
                    <a:pt x="51" y="138"/>
                  </a:lnTo>
                  <a:lnTo>
                    <a:pt x="54" y="143"/>
                  </a:lnTo>
                  <a:lnTo>
                    <a:pt x="56" y="147"/>
                  </a:lnTo>
                  <a:lnTo>
                    <a:pt x="59" y="150"/>
                  </a:lnTo>
                  <a:lnTo>
                    <a:pt x="60" y="154"/>
                  </a:lnTo>
                  <a:lnTo>
                    <a:pt x="61" y="158"/>
                  </a:lnTo>
                  <a:lnTo>
                    <a:pt x="60" y="164"/>
                  </a:lnTo>
                  <a:lnTo>
                    <a:pt x="60" y="168"/>
                  </a:lnTo>
                  <a:lnTo>
                    <a:pt x="59" y="172"/>
                  </a:lnTo>
                  <a:lnTo>
                    <a:pt x="59" y="176"/>
                  </a:lnTo>
                  <a:lnTo>
                    <a:pt x="60" y="180"/>
                  </a:lnTo>
                  <a:lnTo>
                    <a:pt x="61" y="183"/>
                  </a:lnTo>
                  <a:lnTo>
                    <a:pt x="65" y="186"/>
                  </a:lnTo>
                  <a:lnTo>
                    <a:pt x="63" y="189"/>
                  </a:lnTo>
                  <a:lnTo>
                    <a:pt x="63" y="190"/>
                  </a:lnTo>
                  <a:lnTo>
                    <a:pt x="63" y="191"/>
                  </a:lnTo>
                  <a:lnTo>
                    <a:pt x="63" y="194"/>
                  </a:lnTo>
                  <a:lnTo>
                    <a:pt x="63" y="196"/>
                  </a:lnTo>
                  <a:lnTo>
                    <a:pt x="65" y="197"/>
                  </a:lnTo>
                  <a:lnTo>
                    <a:pt x="65" y="200"/>
                  </a:lnTo>
                  <a:lnTo>
                    <a:pt x="65" y="204"/>
                  </a:lnTo>
                  <a:lnTo>
                    <a:pt x="68" y="204"/>
                  </a:lnTo>
                  <a:lnTo>
                    <a:pt x="71" y="205"/>
                  </a:lnTo>
                  <a:lnTo>
                    <a:pt x="73" y="207"/>
                  </a:lnTo>
                  <a:lnTo>
                    <a:pt x="75" y="210"/>
                  </a:lnTo>
                  <a:lnTo>
                    <a:pt x="76" y="212"/>
                  </a:lnTo>
                  <a:lnTo>
                    <a:pt x="79" y="215"/>
                  </a:lnTo>
                  <a:lnTo>
                    <a:pt x="79" y="218"/>
                  </a:lnTo>
                  <a:lnTo>
                    <a:pt x="80" y="221"/>
                  </a:lnTo>
                  <a:lnTo>
                    <a:pt x="79" y="225"/>
                  </a:lnTo>
                  <a:lnTo>
                    <a:pt x="79" y="228"/>
                  </a:lnTo>
                  <a:lnTo>
                    <a:pt x="78" y="230"/>
                  </a:lnTo>
                  <a:lnTo>
                    <a:pt x="75" y="232"/>
                  </a:lnTo>
                  <a:lnTo>
                    <a:pt x="74" y="235"/>
                  </a:lnTo>
                  <a:lnTo>
                    <a:pt x="72" y="236"/>
                  </a:lnTo>
                  <a:lnTo>
                    <a:pt x="71" y="237"/>
                  </a:lnTo>
                  <a:lnTo>
                    <a:pt x="69" y="239"/>
                  </a:lnTo>
                  <a:lnTo>
                    <a:pt x="67" y="236"/>
                  </a:lnTo>
                  <a:lnTo>
                    <a:pt x="67" y="232"/>
                  </a:lnTo>
                  <a:lnTo>
                    <a:pt x="66" y="229"/>
                  </a:lnTo>
                  <a:lnTo>
                    <a:pt x="66" y="226"/>
                  </a:lnTo>
                  <a:lnTo>
                    <a:pt x="66" y="223"/>
                  </a:lnTo>
                  <a:lnTo>
                    <a:pt x="66" y="221"/>
                  </a:lnTo>
                  <a:lnTo>
                    <a:pt x="65" y="218"/>
                  </a:lnTo>
                  <a:lnTo>
                    <a:pt x="65" y="215"/>
                  </a:lnTo>
                  <a:lnTo>
                    <a:pt x="61" y="212"/>
                  </a:lnTo>
                  <a:lnTo>
                    <a:pt x="57" y="208"/>
                  </a:lnTo>
                  <a:lnTo>
                    <a:pt x="54" y="205"/>
                  </a:lnTo>
                  <a:lnTo>
                    <a:pt x="49" y="201"/>
                  </a:lnTo>
                  <a:lnTo>
                    <a:pt x="46" y="198"/>
                  </a:lnTo>
                  <a:lnTo>
                    <a:pt x="42" y="194"/>
                  </a:lnTo>
                  <a:lnTo>
                    <a:pt x="40" y="190"/>
                  </a:lnTo>
                  <a:lnTo>
                    <a:pt x="38" y="186"/>
                  </a:lnTo>
                  <a:lnTo>
                    <a:pt x="40" y="183"/>
                  </a:lnTo>
                  <a:lnTo>
                    <a:pt x="40" y="180"/>
                  </a:lnTo>
                  <a:lnTo>
                    <a:pt x="41" y="177"/>
                  </a:lnTo>
                  <a:lnTo>
                    <a:pt x="41" y="176"/>
                  </a:lnTo>
                  <a:lnTo>
                    <a:pt x="42" y="173"/>
                  </a:lnTo>
                  <a:lnTo>
                    <a:pt x="42" y="170"/>
                  </a:lnTo>
                  <a:lnTo>
                    <a:pt x="43" y="169"/>
                  </a:lnTo>
                  <a:lnTo>
                    <a:pt x="43" y="166"/>
                  </a:lnTo>
                  <a:lnTo>
                    <a:pt x="43" y="162"/>
                  </a:lnTo>
                  <a:lnTo>
                    <a:pt x="42" y="158"/>
                  </a:lnTo>
                  <a:lnTo>
                    <a:pt x="40" y="155"/>
                  </a:lnTo>
                  <a:lnTo>
                    <a:pt x="38" y="152"/>
                  </a:lnTo>
                  <a:lnTo>
                    <a:pt x="32" y="147"/>
                  </a:lnTo>
                  <a:lnTo>
                    <a:pt x="26" y="143"/>
                  </a:lnTo>
                  <a:lnTo>
                    <a:pt x="21" y="137"/>
                  </a:lnTo>
                  <a:lnTo>
                    <a:pt x="15" y="131"/>
                  </a:lnTo>
                  <a:lnTo>
                    <a:pt x="10" y="126"/>
                  </a:lnTo>
                  <a:lnTo>
                    <a:pt x="6" y="119"/>
                  </a:lnTo>
                  <a:lnTo>
                    <a:pt x="11" y="118"/>
                  </a:lnTo>
                  <a:lnTo>
                    <a:pt x="15" y="118"/>
                  </a:lnTo>
                  <a:lnTo>
                    <a:pt x="18" y="115"/>
                  </a:lnTo>
                  <a:lnTo>
                    <a:pt x="21" y="113"/>
                  </a:lnTo>
                  <a:lnTo>
                    <a:pt x="22" y="111"/>
                  </a:lnTo>
                  <a:lnTo>
                    <a:pt x="23" y="105"/>
                  </a:lnTo>
                  <a:lnTo>
                    <a:pt x="24" y="101"/>
                  </a:lnTo>
                  <a:lnTo>
                    <a:pt x="24" y="97"/>
                  </a:lnTo>
                  <a:lnTo>
                    <a:pt x="23" y="93"/>
                  </a:lnTo>
                  <a:lnTo>
                    <a:pt x="22" y="89"/>
                  </a:lnTo>
                  <a:lnTo>
                    <a:pt x="21" y="86"/>
                  </a:lnTo>
                  <a:lnTo>
                    <a:pt x="18" y="83"/>
                  </a:lnTo>
                  <a:lnTo>
                    <a:pt x="16" y="80"/>
                  </a:lnTo>
                  <a:lnTo>
                    <a:pt x="13" y="78"/>
                  </a:lnTo>
                  <a:lnTo>
                    <a:pt x="11" y="75"/>
                  </a:lnTo>
                  <a:lnTo>
                    <a:pt x="9" y="72"/>
                  </a:lnTo>
                  <a:lnTo>
                    <a:pt x="6" y="66"/>
                  </a:lnTo>
                  <a:lnTo>
                    <a:pt x="5" y="62"/>
                  </a:lnTo>
                  <a:lnTo>
                    <a:pt x="4" y="58"/>
                  </a:lnTo>
                  <a:lnTo>
                    <a:pt x="3" y="54"/>
                  </a:lnTo>
                  <a:lnTo>
                    <a:pt x="3" y="50"/>
                  </a:lnTo>
                  <a:lnTo>
                    <a:pt x="3" y="45"/>
                  </a:lnTo>
                  <a:lnTo>
                    <a:pt x="1" y="40"/>
                  </a:lnTo>
                  <a:lnTo>
                    <a:pt x="0" y="34"/>
                  </a:lnTo>
                  <a:lnTo>
                    <a:pt x="0" y="20"/>
                  </a:lnTo>
                  <a:lnTo>
                    <a:pt x="0" y="18"/>
                  </a:lnTo>
                  <a:lnTo>
                    <a:pt x="0" y="15"/>
                  </a:lnTo>
                  <a:lnTo>
                    <a:pt x="1" y="12"/>
                  </a:lnTo>
                  <a:lnTo>
                    <a:pt x="1" y="9"/>
                  </a:lnTo>
                  <a:lnTo>
                    <a:pt x="1" y="6"/>
                  </a:lnTo>
                  <a:lnTo>
                    <a:pt x="3" y="4"/>
                  </a:lnTo>
                  <a:lnTo>
                    <a:pt x="3" y="2"/>
                  </a:lnTo>
                  <a:lnTo>
                    <a:pt x="3" y="0"/>
                  </a:lnTo>
                  <a:lnTo>
                    <a:pt x="7" y="1"/>
                  </a:lnTo>
                  <a:lnTo>
                    <a:pt x="11" y="2"/>
                  </a:lnTo>
                  <a:lnTo>
                    <a:pt x="16" y="2"/>
                  </a:lnTo>
                  <a:lnTo>
                    <a:pt x="19" y="2"/>
                  </a:lnTo>
                  <a:lnTo>
                    <a:pt x="24" y="1"/>
                  </a:lnTo>
                  <a:lnTo>
                    <a:pt x="29" y="1"/>
                  </a:lnTo>
                  <a:lnTo>
                    <a:pt x="34" y="0"/>
                  </a:lnTo>
                  <a:lnTo>
                    <a:pt x="38" y="0"/>
                  </a:lnTo>
                  <a:lnTo>
                    <a:pt x="50" y="1"/>
                  </a:lnTo>
                  <a:lnTo>
                    <a:pt x="60" y="5"/>
                  </a:lnTo>
                  <a:lnTo>
                    <a:pt x="69" y="11"/>
                  </a:lnTo>
                  <a:lnTo>
                    <a:pt x="79" y="16"/>
                  </a:lnTo>
                  <a:lnTo>
                    <a:pt x="88" y="22"/>
                  </a:lnTo>
                  <a:lnTo>
                    <a:pt x="99" y="27"/>
                  </a:lnTo>
                  <a:lnTo>
                    <a:pt x="111" y="32"/>
                  </a:lnTo>
                  <a:lnTo>
                    <a:pt x="125" y="33"/>
                  </a:lnTo>
                  <a:lnTo>
                    <a:pt x="133" y="32"/>
                  </a:lnTo>
                  <a:lnTo>
                    <a:pt x="141" y="30"/>
                  </a:lnTo>
                  <a:lnTo>
                    <a:pt x="145" y="27"/>
                  </a:lnTo>
                  <a:lnTo>
                    <a:pt x="150" y="25"/>
                  </a:lnTo>
                  <a:lnTo>
                    <a:pt x="155" y="22"/>
                  </a:lnTo>
                  <a:lnTo>
                    <a:pt x="160" y="19"/>
                  </a:lnTo>
                  <a:lnTo>
                    <a:pt x="166" y="18"/>
                  </a:lnTo>
                  <a:lnTo>
                    <a:pt x="173" y="18"/>
                  </a:lnTo>
                  <a:lnTo>
                    <a:pt x="179" y="19"/>
                  </a:lnTo>
                  <a:lnTo>
                    <a:pt x="183" y="22"/>
                  </a:lnTo>
                  <a:lnTo>
                    <a:pt x="186" y="25"/>
                  </a:lnTo>
                  <a:lnTo>
                    <a:pt x="188" y="30"/>
                  </a:lnTo>
                  <a:lnTo>
                    <a:pt x="191" y="34"/>
                  </a:lnTo>
                  <a:lnTo>
                    <a:pt x="192" y="39"/>
                  </a:lnTo>
                  <a:lnTo>
                    <a:pt x="194" y="41"/>
                  </a:lnTo>
                  <a:lnTo>
                    <a:pt x="198" y="43"/>
                  </a:lnTo>
                  <a:lnTo>
                    <a:pt x="199" y="45"/>
                  </a:lnTo>
                  <a:lnTo>
                    <a:pt x="200" y="51"/>
                  </a:lnTo>
                  <a:lnTo>
                    <a:pt x="202" y="58"/>
                  </a:lnTo>
                  <a:lnTo>
                    <a:pt x="205" y="65"/>
                  </a:lnTo>
                  <a:lnTo>
                    <a:pt x="208" y="72"/>
                  </a:lnTo>
                  <a:lnTo>
                    <a:pt x="212" y="78"/>
                  </a:lnTo>
                  <a:lnTo>
                    <a:pt x="216" y="83"/>
                  </a:lnTo>
                  <a:lnTo>
                    <a:pt x="219" y="85"/>
                  </a:lnTo>
                  <a:lnTo>
                    <a:pt x="227" y="85"/>
                  </a:lnTo>
                  <a:lnTo>
                    <a:pt x="229" y="82"/>
                  </a:lnTo>
                  <a:lnTo>
                    <a:pt x="230" y="78"/>
                  </a:lnTo>
                  <a:lnTo>
                    <a:pt x="232" y="75"/>
                  </a:lnTo>
                  <a:lnTo>
                    <a:pt x="235" y="72"/>
                  </a:lnTo>
                  <a:lnTo>
                    <a:pt x="237" y="71"/>
                  </a:lnTo>
                  <a:lnTo>
                    <a:pt x="241" y="69"/>
                  </a:lnTo>
                  <a:lnTo>
                    <a:pt x="244" y="68"/>
                  </a:lnTo>
                  <a:lnTo>
                    <a:pt x="247" y="68"/>
                  </a:lnTo>
                  <a:lnTo>
                    <a:pt x="251" y="68"/>
                  </a:lnTo>
                  <a:lnTo>
                    <a:pt x="255" y="69"/>
                  </a:lnTo>
                  <a:lnTo>
                    <a:pt x="258" y="72"/>
                  </a:lnTo>
                  <a:lnTo>
                    <a:pt x="261" y="75"/>
                  </a:lnTo>
                  <a:lnTo>
                    <a:pt x="267" y="85"/>
                  </a:lnTo>
                  <a:lnTo>
                    <a:pt x="272" y="94"/>
                  </a:lnTo>
                  <a:lnTo>
                    <a:pt x="275" y="107"/>
                  </a:lnTo>
                  <a:lnTo>
                    <a:pt x="277" y="119"/>
                  </a:lnTo>
                  <a:lnTo>
                    <a:pt x="279" y="130"/>
                  </a:lnTo>
                  <a:lnTo>
                    <a:pt x="279" y="138"/>
                  </a:lnTo>
                  <a:lnTo>
                    <a:pt x="280" y="143"/>
                  </a:lnTo>
                  <a:lnTo>
                    <a:pt x="281" y="147"/>
                  </a:lnTo>
                  <a:lnTo>
                    <a:pt x="283" y="150"/>
                  </a:lnTo>
                  <a:lnTo>
                    <a:pt x="286" y="152"/>
                  </a:lnTo>
                  <a:lnTo>
                    <a:pt x="289" y="155"/>
                  </a:lnTo>
                  <a:lnTo>
                    <a:pt x="293" y="157"/>
                  </a:lnTo>
                  <a:lnTo>
                    <a:pt x="297" y="158"/>
                  </a:lnTo>
                  <a:lnTo>
                    <a:pt x="300" y="158"/>
                  </a:lnTo>
                  <a:lnTo>
                    <a:pt x="300" y="155"/>
                  </a:lnTo>
                  <a:lnTo>
                    <a:pt x="300" y="159"/>
                  </a:lnTo>
                  <a:lnTo>
                    <a:pt x="300" y="162"/>
                  </a:lnTo>
                  <a:lnTo>
                    <a:pt x="300" y="165"/>
                  </a:lnTo>
                  <a:lnTo>
                    <a:pt x="300" y="168"/>
                  </a:lnTo>
                  <a:lnTo>
                    <a:pt x="300" y="170"/>
                  </a:lnTo>
                  <a:lnTo>
                    <a:pt x="300" y="173"/>
                  </a:lnTo>
                  <a:lnTo>
                    <a:pt x="300" y="176"/>
                  </a:lnTo>
                  <a:lnTo>
                    <a:pt x="300" y="179"/>
                  </a:lnTo>
                  <a:lnTo>
                    <a:pt x="297" y="179"/>
                  </a:lnTo>
                  <a:lnTo>
                    <a:pt x="293" y="182"/>
                  </a:lnTo>
                  <a:lnTo>
                    <a:pt x="291" y="184"/>
                  </a:lnTo>
                  <a:lnTo>
                    <a:pt x="288" y="187"/>
                  </a:lnTo>
                  <a:lnTo>
                    <a:pt x="285" y="197"/>
                  </a:lnTo>
                  <a:lnTo>
                    <a:pt x="283" y="208"/>
                  </a:lnTo>
                  <a:lnTo>
                    <a:pt x="282" y="219"/>
                  </a:lnTo>
                  <a:lnTo>
                    <a:pt x="282" y="230"/>
                  </a:lnTo>
                  <a:lnTo>
                    <a:pt x="283" y="240"/>
                  </a:lnTo>
                  <a:lnTo>
                    <a:pt x="283" y="249"/>
                  </a:lnTo>
                  <a:lnTo>
                    <a:pt x="283" y="250"/>
                  </a:lnTo>
                  <a:lnTo>
                    <a:pt x="283" y="254"/>
                  </a:lnTo>
                  <a:lnTo>
                    <a:pt x="283" y="260"/>
                  </a:lnTo>
                  <a:lnTo>
                    <a:pt x="283" y="267"/>
                  </a:lnTo>
                  <a:lnTo>
                    <a:pt x="283" y="274"/>
                  </a:lnTo>
                  <a:lnTo>
                    <a:pt x="285" y="279"/>
                  </a:lnTo>
                  <a:lnTo>
                    <a:pt x="285" y="285"/>
                  </a:lnTo>
                  <a:lnTo>
                    <a:pt x="286" y="289"/>
                  </a:lnTo>
                  <a:lnTo>
                    <a:pt x="288" y="296"/>
                  </a:lnTo>
                  <a:lnTo>
                    <a:pt x="292" y="304"/>
                  </a:lnTo>
                  <a:lnTo>
                    <a:pt x="298" y="314"/>
                  </a:lnTo>
                  <a:lnTo>
                    <a:pt x="304" y="322"/>
                  </a:lnTo>
                  <a:lnTo>
                    <a:pt x="310" y="332"/>
                  </a:lnTo>
                  <a:lnTo>
                    <a:pt x="317" y="339"/>
                  </a:lnTo>
                  <a:lnTo>
                    <a:pt x="324" y="343"/>
                  </a:lnTo>
                  <a:lnTo>
                    <a:pt x="330" y="344"/>
                  </a:lnTo>
                  <a:lnTo>
                    <a:pt x="332" y="344"/>
                  </a:lnTo>
                  <a:lnTo>
                    <a:pt x="336" y="343"/>
                  </a:lnTo>
                  <a:lnTo>
                    <a:pt x="339" y="340"/>
                  </a:lnTo>
                  <a:lnTo>
                    <a:pt x="343" y="339"/>
                  </a:lnTo>
                  <a:lnTo>
                    <a:pt x="348" y="336"/>
                  </a:lnTo>
                  <a:lnTo>
                    <a:pt x="351" y="333"/>
                  </a:lnTo>
                  <a:lnTo>
                    <a:pt x="354" y="332"/>
                  </a:lnTo>
                  <a:lnTo>
                    <a:pt x="357" y="332"/>
                  </a:lnTo>
                  <a:lnTo>
                    <a:pt x="359" y="332"/>
                  </a:lnTo>
                  <a:lnTo>
                    <a:pt x="364" y="332"/>
                  </a:lnTo>
                  <a:lnTo>
                    <a:pt x="368" y="332"/>
                  </a:lnTo>
                  <a:lnTo>
                    <a:pt x="372" y="332"/>
                  </a:lnTo>
                  <a:lnTo>
                    <a:pt x="377" y="332"/>
                  </a:lnTo>
                  <a:lnTo>
                    <a:pt x="381" y="333"/>
                  </a:lnTo>
                  <a:lnTo>
                    <a:pt x="383" y="332"/>
                  </a:lnTo>
                  <a:lnTo>
                    <a:pt x="384" y="332"/>
                  </a:lnTo>
                  <a:lnTo>
                    <a:pt x="389" y="326"/>
                  </a:lnTo>
                  <a:lnTo>
                    <a:pt x="393" y="320"/>
                  </a:lnTo>
                  <a:lnTo>
                    <a:pt x="395" y="313"/>
                  </a:lnTo>
                  <a:lnTo>
                    <a:pt x="396" y="307"/>
                  </a:lnTo>
                  <a:lnTo>
                    <a:pt x="399" y="300"/>
                  </a:lnTo>
                  <a:lnTo>
                    <a:pt x="400" y="293"/>
                  </a:lnTo>
                  <a:lnTo>
                    <a:pt x="401" y="286"/>
                  </a:lnTo>
                  <a:lnTo>
                    <a:pt x="403" y="278"/>
                  </a:lnTo>
                  <a:lnTo>
                    <a:pt x="407" y="274"/>
                  </a:lnTo>
                  <a:lnTo>
                    <a:pt x="413" y="271"/>
                  </a:lnTo>
                  <a:lnTo>
                    <a:pt x="420" y="268"/>
                  </a:lnTo>
                  <a:lnTo>
                    <a:pt x="427" y="267"/>
                  </a:lnTo>
                  <a:lnTo>
                    <a:pt x="437" y="265"/>
                  </a:lnTo>
                  <a:lnTo>
                    <a:pt x="445" y="264"/>
                  </a:lnTo>
                  <a:lnTo>
                    <a:pt x="453" y="264"/>
                  </a:lnTo>
                  <a:lnTo>
                    <a:pt x="459" y="264"/>
                  </a:lnTo>
                  <a:lnTo>
                    <a:pt x="461" y="264"/>
                  </a:lnTo>
                  <a:lnTo>
                    <a:pt x="463" y="264"/>
                  </a:lnTo>
                  <a:lnTo>
                    <a:pt x="464" y="264"/>
                  </a:lnTo>
                  <a:lnTo>
                    <a:pt x="465" y="264"/>
                  </a:lnTo>
                  <a:lnTo>
                    <a:pt x="467" y="264"/>
                  </a:lnTo>
                  <a:lnTo>
                    <a:pt x="468" y="264"/>
                  </a:lnTo>
                  <a:lnTo>
                    <a:pt x="469" y="264"/>
                  </a:lnTo>
                  <a:lnTo>
                    <a:pt x="470" y="264"/>
                  </a:lnTo>
                  <a:lnTo>
                    <a:pt x="470" y="265"/>
                  </a:lnTo>
                  <a:lnTo>
                    <a:pt x="471" y="268"/>
                  </a:lnTo>
                  <a:lnTo>
                    <a:pt x="471" y="269"/>
                  </a:lnTo>
                  <a:lnTo>
                    <a:pt x="472" y="271"/>
                  </a:lnTo>
                  <a:lnTo>
                    <a:pt x="472" y="274"/>
                  </a:lnTo>
                  <a:lnTo>
                    <a:pt x="474" y="275"/>
                  </a:lnTo>
                  <a:lnTo>
                    <a:pt x="475" y="276"/>
                  </a:lnTo>
                  <a:lnTo>
                    <a:pt x="471" y="278"/>
                  </a:lnTo>
                  <a:lnTo>
                    <a:pt x="468" y="281"/>
                  </a:lnTo>
                  <a:lnTo>
                    <a:pt x="463" y="283"/>
                  </a:lnTo>
                  <a:lnTo>
                    <a:pt x="459" y="288"/>
                  </a:lnTo>
                  <a:lnTo>
                    <a:pt x="457" y="293"/>
                  </a:lnTo>
                  <a:lnTo>
                    <a:pt x="455" y="301"/>
                  </a:lnTo>
                  <a:lnTo>
                    <a:pt x="453" y="313"/>
                  </a:lnTo>
                  <a:lnTo>
                    <a:pt x="453" y="326"/>
                  </a:lnTo>
                  <a:lnTo>
                    <a:pt x="451" y="330"/>
                  </a:lnTo>
                  <a:lnTo>
                    <a:pt x="449" y="333"/>
                  </a:lnTo>
                  <a:lnTo>
                    <a:pt x="446" y="336"/>
                  </a:lnTo>
                  <a:lnTo>
                    <a:pt x="445" y="337"/>
                  </a:lnTo>
                  <a:lnTo>
                    <a:pt x="444" y="340"/>
                  </a:lnTo>
                  <a:lnTo>
                    <a:pt x="443" y="341"/>
                  </a:lnTo>
                  <a:lnTo>
                    <a:pt x="442" y="344"/>
                  </a:lnTo>
                  <a:lnTo>
                    <a:pt x="440" y="347"/>
                  </a:lnTo>
                  <a:lnTo>
                    <a:pt x="438" y="347"/>
                  </a:lnTo>
                  <a:lnTo>
                    <a:pt x="436" y="347"/>
                  </a:lnTo>
                  <a:lnTo>
                    <a:pt x="434" y="346"/>
                  </a:lnTo>
                  <a:lnTo>
                    <a:pt x="432" y="346"/>
                  </a:lnTo>
                  <a:lnTo>
                    <a:pt x="430" y="346"/>
                  </a:lnTo>
                  <a:lnTo>
                    <a:pt x="427" y="346"/>
                  </a:lnTo>
                  <a:lnTo>
                    <a:pt x="426" y="346"/>
                  </a:lnTo>
                  <a:lnTo>
                    <a:pt x="424" y="347"/>
                  </a:lnTo>
                  <a:lnTo>
                    <a:pt x="422" y="347"/>
                  </a:lnTo>
                  <a:lnTo>
                    <a:pt x="421" y="346"/>
                  </a:lnTo>
                  <a:lnTo>
                    <a:pt x="419" y="346"/>
                  </a:lnTo>
                  <a:lnTo>
                    <a:pt x="418" y="346"/>
                  </a:lnTo>
                  <a:lnTo>
                    <a:pt x="415" y="344"/>
                  </a:lnTo>
                  <a:lnTo>
                    <a:pt x="413" y="344"/>
                  </a:lnTo>
                  <a:lnTo>
                    <a:pt x="411" y="34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5" name="Freeform 126">
              <a:extLst>
                <a:ext uri="{FF2B5EF4-FFF2-40B4-BE49-F238E27FC236}">
                  <a16:creationId xmlns:a16="http://schemas.microsoft.com/office/drawing/2014/main" id="{4AD9E7DB-56B8-4F55-52E7-4335DF4CFC40}"/>
                </a:ext>
              </a:extLst>
            </p:cNvPr>
            <p:cNvSpPr>
              <a:spLocks/>
            </p:cNvSpPr>
            <p:nvPr/>
          </p:nvSpPr>
          <p:spPr bwMode="gray">
            <a:xfrm>
              <a:off x="3744069" y="4692845"/>
              <a:ext cx="281229" cy="344685"/>
            </a:xfrm>
            <a:custGeom>
              <a:avLst/>
              <a:gdLst>
                <a:gd name="T0" fmla="*/ 6350 w 151"/>
                <a:gd name="T1" fmla="*/ 98151 h 197"/>
                <a:gd name="T2" fmla="*/ 14288 w 151"/>
                <a:gd name="T3" fmla="*/ 109368 h 197"/>
                <a:gd name="T4" fmla="*/ 19050 w 151"/>
                <a:gd name="T5" fmla="*/ 120586 h 197"/>
                <a:gd name="T6" fmla="*/ 25400 w 151"/>
                <a:gd name="T7" fmla="*/ 133205 h 197"/>
                <a:gd name="T8" fmla="*/ 46038 w 151"/>
                <a:gd name="T9" fmla="*/ 150031 h 197"/>
                <a:gd name="T10" fmla="*/ 76200 w 151"/>
                <a:gd name="T11" fmla="*/ 168259 h 197"/>
                <a:gd name="T12" fmla="*/ 106363 w 151"/>
                <a:gd name="T13" fmla="*/ 175270 h 197"/>
                <a:gd name="T14" fmla="*/ 136525 w 151"/>
                <a:gd name="T15" fmla="*/ 185085 h 197"/>
                <a:gd name="T16" fmla="*/ 150813 w 151"/>
                <a:gd name="T17" fmla="*/ 203313 h 197"/>
                <a:gd name="T18" fmla="*/ 142875 w 151"/>
                <a:gd name="T19" fmla="*/ 218737 h 197"/>
                <a:gd name="T20" fmla="*/ 136525 w 151"/>
                <a:gd name="T21" fmla="*/ 229954 h 197"/>
                <a:gd name="T22" fmla="*/ 130175 w 151"/>
                <a:gd name="T23" fmla="*/ 243975 h 197"/>
                <a:gd name="T24" fmla="*/ 131763 w 151"/>
                <a:gd name="T25" fmla="*/ 259399 h 197"/>
                <a:gd name="T26" fmla="*/ 141288 w 151"/>
                <a:gd name="T27" fmla="*/ 269214 h 197"/>
                <a:gd name="T28" fmla="*/ 158750 w 151"/>
                <a:gd name="T29" fmla="*/ 274823 h 197"/>
                <a:gd name="T30" fmla="*/ 177800 w 151"/>
                <a:gd name="T31" fmla="*/ 274823 h 197"/>
                <a:gd name="T32" fmla="*/ 196850 w 151"/>
                <a:gd name="T33" fmla="*/ 274823 h 197"/>
                <a:gd name="T34" fmla="*/ 217488 w 151"/>
                <a:gd name="T35" fmla="*/ 263606 h 197"/>
                <a:gd name="T36" fmla="*/ 233363 w 151"/>
                <a:gd name="T37" fmla="*/ 245378 h 197"/>
                <a:gd name="T38" fmla="*/ 239713 w 151"/>
                <a:gd name="T39" fmla="*/ 229954 h 197"/>
                <a:gd name="T40" fmla="*/ 239713 w 151"/>
                <a:gd name="T41" fmla="*/ 220139 h 197"/>
                <a:gd name="T42" fmla="*/ 236538 w 151"/>
                <a:gd name="T43" fmla="*/ 197704 h 197"/>
                <a:gd name="T44" fmla="*/ 233363 w 151"/>
                <a:gd name="T45" fmla="*/ 183683 h 197"/>
                <a:gd name="T46" fmla="*/ 231775 w 151"/>
                <a:gd name="T47" fmla="*/ 165455 h 197"/>
                <a:gd name="T48" fmla="*/ 230188 w 151"/>
                <a:gd name="T49" fmla="*/ 150031 h 197"/>
                <a:gd name="T50" fmla="*/ 222250 w 151"/>
                <a:gd name="T51" fmla="*/ 138814 h 197"/>
                <a:gd name="T52" fmla="*/ 217488 w 151"/>
                <a:gd name="T53" fmla="*/ 133205 h 197"/>
                <a:gd name="T54" fmla="*/ 207963 w 151"/>
                <a:gd name="T55" fmla="*/ 130401 h 197"/>
                <a:gd name="T56" fmla="*/ 200025 w 151"/>
                <a:gd name="T57" fmla="*/ 127596 h 197"/>
                <a:gd name="T58" fmla="*/ 192088 w 151"/>
                <a:gd name="T59" fmla="*/ 120586 h 197"/>
                <a:gd name="T60" fmla="*/ 177800 w 151"/>
                <a:gd name="T61" fmla="*/ 110770 h 197"/>
                <a:gd name="T62" fmla="*/ 161925 w 151"/>
                <a:gd name="T63" fmla="*/ 105162 h 197"/>
                <a:gd name="T64" fmla="*/ 146050 w 151"/>
                <a:gd name="T65" fmla="*/ 99553 h 197"/>
                <a:gd name="T66" fmla="*/ 133350 w 151"/>
                <a:gd name="T67" fmla="*/ 91140 h 197"/>
                <a:gd name="T68" fmla="*/ 128588 w 151"/>
                <a:gd name="T69" fmla="*/ 82727 h 197"/>
                <a:gd name="T70" fmla="*/ 127000 w 151"/>
                <a:gd name="T71" fmla="*/ 67304 h 197"/>
                <a:gd name="T72" fmla="*/ 128588 w 151"/>
                <a:gd name="T73" fmla="*/ 53282 h 197"/>
                <a:gd name="T74" fmla="*/ 127000 w 151"/>
                <a:gd name="T75" fmla="*/ 42065 h 197"/>
                <a:gd name="T76" fmla="*/ 125413 w 151"/>
                <a:gd name="T77" fmla="*/ 39260 h 197"/>
                <a:gd name="T78" fmla="*/ 119063 w 151"/>
                <a:gd name="T79" fmla="*/ 35054 h 197"/>
                <a:gd name="T80" fmla="*/ 115888 w 151"/>
                <a:gd name="T81" fmla="*/ 28043 h 197"/>
                <a:gd name="T82" fmla="*/ 112713 w 151"/>
                <a:gd name="T83" fmla="*/ 18228 h 197"/>
                <a:gd name="T84" fmla="*/ 93663 w 151"/>
                <a:gd name="T85" fmla="*/ 9815 h 197"/>
                <a:gd name="T86" fmla="*/ 90488 w 151"/>
                <a:gd name="T87" fmla="*/ 7011 h 197"/>
                <a:gd name="T88" fmla="*/ 85725 w 151"/>
                <a:gd name="T89" fmla="*/ 2804 h 197"/>
                <a:gd name="T90" fmla="*/ 79375 w 151"/>
                <a:gd name="T91" fmla="*/ 0 h 197"/>
                <a:gd name="T92" fmla="*/ 66675 w 151"/>
                <a:gd name="T93" fmla="*/ 0 h 197"/>
                <a:gd name="T94" fmla="*/ 44450 w 151"/>
                <a:gd name="T95" fmla="*/ 4206 h 197"/>
                <a:gd name="T96" fmla="*/ 22225 w 151"/>
                <a:gd name="T97" fmla="*/ 12619 h 197"/>
                <a:gd name="T98" fmla="*/ 11113 w 151"/>
                <a:gd name="T99" fmla="*/ 23837 h 197"/>
                <a:gd name="T100" fmla="*/ 9525 w 151"/>
                <a:gd name="T101" fmla="*/ 33652 h 197"/>
                <a:gd name="T102" fmla="*/ 9525 w 151"/>
                <a:gd name="T103" fmla="*/ 37858 h 197"/>
                <a:gd name="T104" fmla="*/ 9525 w 151"/>
                <a:gd name="T105" fmla="*/ 42065 h 19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
                <a:gd name="T160" fmla="*/ 0 h 197"/>
                <a:gd name="T161" fmla="*/ 151 w 151"/>
                <a:gd name="T162" fmla="*/ 197 h 19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 h="197">
                  <a:moveTo>
                    <a:pt x="0" y="65"/>
                  </a:moveTo>
                  <a:lnTo>
                    <a:pt x="4" y="70"/>
                  </a:lnTo>
                  <a:lnTo>
                    <a:pt x="6" y="74"/>
                  </a:lnTo>
                  <a:lnTo>
                    <a:pt x="9" y="78"/>
                  </a:lnTo>
                  <a:lnTo>
                    <a:pt x="10" y="82"/>
                  </a:lnTo>
                  <a:lnTo>
                    <a:pt x="12" y="86"/>
                  </a:lnTo>
                  <a:lnTo>
                    <a:pt x="13" y="91"/>
                  </a:lnTo>
                  <a:lnTo>
                    <a:pt x="16" y="95"/>
                  </a:lnTo>
                  <a:lnTo>
                    <a:pt x="19" y="99"/>
                  </a:lnTo>
                  <a:lnTo>
                    <a:pt x="29" y="107"/>
                  </a:lnTo>
                  <a:lnTo>
                    <a:pt x="37" y="114"/>
                  </a:lnTo>
                  <a:lnTo>
                    <a:pt x="48" y="120"/>
                  </a:lnTo>
                  <a:lnTo>
                    <a:pt x="57" y="123"/>
                  </a:lnTo>
                  <a:lnTo>
                    <a:pt x="67" y="125"/>
                  </a:lnTo>
                  <a:lnTo>
                    <a:pt x="76" y="128"/>
                  </a:lnTo>
                  <a:lnTo>
                    <a:pt x="86" y="132"/>
                  </a:lnTo>
                  <a:lnTo>
                    <a:pt x="96" y="138"/>
                  </a:lnTo>
                  <a:lnTo>
                    <a:pt x="95" y="145"/>
                  </a:lnTo>
                  <a:lnTo>
                    <a:pt x="93" y="151"/>
                  </a:lnTo>
                  <a:lnTo>
                    <a:pt x="90" y="156"/>
                  </a:lnTo>
                  <a:lnTo>
                    <a:pt x="88" y="160"/>
                  </a:lnTo>
                  <a:lnTo>
                    <a:pt x="86" y="164"/>
                  </a:lnTo>
                  <a:lnTo>
                    <a:pt x="83" y="170"/>
                  </a:lnTo>
                  <a:lnTo>
                    <a:pt x="82" y="174"/>
                  </a:lnTo>
                  <a:lnTo>
                    <a:pt x="82" y="179"/>
                  </a:lnTo>
                  <a:lnTo>
                    <a:pt x="83" y="185"/>
                  </a:lnTo>
                  <a:lnTo>
                    <a:pt x="86" y="189"/>
                  </a:lnTo>
                  <a:lnTo>
                    <a:pt x="89" y="192"/>
                  </a:lnTo>
                  <a:lnTo>
                    <a:pt x="94" y="195"/>
                  </a:lnTo>
                  <a:lnTo>
                    <a:pt x="100" y="196"/>
                  </a:lnTo>
                  <a:lnTo>
                    <a:pt x="106" y="196"/>
                  </a:lnTo>
                  <a:lnTo>
                    <a:pt x="112" y="196"/>
                  </a:lnTo>
                  <a:lnTo>
                    <a:pt x="119" y="197"/>
                  </a:lnTo>
                  <a:lnTo>
                    <a:pt x="124" y="196"/>
                  </a:lnTo>
                  <a:lnTo>
                    <a:pt x="130" y="193"/>
                  </a:lnTo>
                  <a:lnTo>
                    <a:pt x="137" y="188"/>
                  </a:lnTo>
                  <a:lnTo>
                    <a:pt x="143" y="182"/>
                  </a:lnTo>
                  <a:lnTo>
                    <a:pt x="147" y="175"/>
                  </a:lnTo>
                  <a:lnTo>
                    <a:pt x="151" y="168"/>
                  </a:lnTo>
                  <a:lnTo>
                    <a:pt x="151" y="164"/>
                  </a:lnTo>
                  <a:lnTo>
                    <a:pt x="151" y="161"/>
                  </a:lnTo>
                  <a:lnTo>
                    <a:pt x="151" y="157"/>
                  </a:lnTo>
                  <a:lnTo>
                    <a:pt x="149" y="154"/>
                  </a:lnTo>
                  <a:lnTo>
                    <a:pt x="149" y="141"/>
                  </a:lnTo>
                  <a:lnTo>
                    <a:pt x="147" y="135"/>
                  </a:lnTo>
                  <a:lnTo>
                    <a:pt x="147" y="131"/>
                  </a:lnTo>
                  <a:lnTo>
                    <a:pt x="147" y="124"/>
                  </a:lnTo>
                  <a:lnTo>
                    <a:pt x="146" y="118"/>
                  </a:lnTo>
                  <a:lnTo>
                    <a:pt x="146" y="113"/>
                  </a:lnTo>
                  <a:lnTo>
                    <a:pt x="145" y="107"/>
                  </a:lnTo>
                  <a:lnTo>
                    <a:pt x="144" y="103"/>
                  </a:lnTo>
                  <a:lnTo>
                    <a:pt x="140" y="99"/>
                  </a:lnTo>
                  <a:lnTo>
                    <a:pt x="139" y="96"/>
                  </a:lnTo>
                  <a:lnTo>
                    <a:pt x="137" y="95"/>
                  </a:lnTo>
                  <a:lnTo>
                    <a:pt x="134" y="95"/>
                  </a:lnTo>
                  <a:lnTo>
                    <a:pt x="131" y="93"/>
                  </a:lnTo>
                  <a:lnTo>
                    <a:pt x="128" y="92"/>
                  </a:lnTo>
                  <a:lnTo>
                    <a:pt x="126" y="91"/>
                  </a:lnTo>
                  <a:lnTo>
                    <a:pt x="124" y="88"/>
                  </a:lnTo>
                  <a:lnTo>
                    <a:pt x="121" y="86"/>
                  </a:lnTo>
                  <a:lnTo>
                    <a:pt x="118" y="82"/>
                  </a:lnTo>
                  <a:lnTo>
                    <a:pt x="112" y="79"/>
                  </a:lnTo>
                  <a:lnTo>
                    <a:pt x="107" y="77"/>
                  </a:lnTo>
                  <a:lnTo>
                    <a:pt x="102" y="75"/>
                  </a:lnTo>
                  <a:lnTo>
                    <a:pt x="98" y="72"/>
                  </a:lnTo>
                  <a:lnTo>
                    <a:pt x="92" y="71"/>
                  </a:lnTo>
                  <a:lnTo>
                    <a:pt x="88" y="68"/>
                  </a:lnTo>
                  <a:lnTo>
                    <a:pt x="84" y="65"/>
                  </a:lnTo>
                  <a:lnTo>
                    <a:pt x="82" y="63"/>
                  </a:lnTo>
                  <a:lnTo>
                    <a:pt x="81" y="59"/>
                  </a:lnTo>
                  <a:lnTo>
                    <a:pt x="81" y="54"/>
                  </a:lnTo>
                  <a:lnTo>
                    <a:pt x="80" y="48"/>
                  </a:lnTo>
                  <a:lnTo>
                    <a:pt x="81" y="44"/>
                  </a:lnTo>
                  <a:lnTo>
                    <a:pt x="81" y="38"/>
                  </a:lnTo>
                  <a:lnTo>
                    <a:pt x="80" y="34"/>
                  </a:lnTo>
                  <a:lnTo>
                    <a:pt x="80" y="30"/>
                  </a:lnTo>
                  <a:lnTo>
                    <a:pt x="80" y="28"/>
                  </a:lnTo>
                  <a:lnTo>
                    <a:pt x="79" y="28"/>
                  </a:lnTo>
                  <a:lnTo>
                    <a:pt x="77" y="27"/>
                  </a:lnTo>
                  <a:lnTo>
                    <a:pt x="75" y="25"/>
                  </a:lnTo>
                  <a:lnTo>
                    <a:pt x="74" y="23"/>
                  </a:lnTo>
                  <a:lnTo>
                    <a:pt x="73" y="20"/>
                  </a:lnTo>
                  <a:lnTo>
                    <a:pt x="71" y="17"/>
                  </a:lnTo>
                  <a:lnTo>
                    <a:pt x="71" y="13"/>
                  </a:lnTo>
                  <a:lnTo>
                    <a:pt x="61" y="7"/>
                  </a:lnTo>
                  <a:lnTo>
                    <a:pt x="59" y="7"/>
                  </a:lnTo>
                  <a:lnTo>
                    <a:pt x="58" y="6"/>
                  </a:lnTo>
                  <a:lnTo>
                    <a:pt x="57" y="5"/>
                  </a:lnTo>
                  <a:lnTo>
                    <a:pt x="56" y="3"/>
                  </a:lnTo>
                  <a:lnTo>
                    <a:pt x="54" y="2"/>
                  </a:lnTo>
                  <a:lnTo>
                    <a:pt x="52" y="0"/>
                  </a:lnTo>
                  <a:lnTo>
                    <a:pt x="50" y="0"/>
                  </a:lnTo>
                  <a:lnTo>
                    <a:pt x="48" y="0"/>
                  </a:lnTo>
                  <a:lnTo>
                    <a:pt x="42" y="0"/>
                  </a:lnTo>
                  <a:lnTo>
                    <a:pt x="34" y="2"/>
                  </a:lnTo>
                  <a:lnTo>
                    <a:pt x="28" y="3"/>
                  </a:lnTo>
                  <a:lnTo>
                    <a:pt x="20" y="6"/>
                  </a:lnTo>
                  <a:lnTo>
                    <a:pt x="14" y="9"/>
                  </a:lnTo>
                  <a:lnTo>
                    <a:pt x="11" y="13"/>
                  </a:lnTo>
                  <a:lnTo>
                    <a:pt x="7" y="17"/>
                  </a:lnTo>
                  <a:lnTo>
                    <a:pt x="6" y="23"/>
                  </a:lnTo>
                  <a:lnTo>
                    <a:pt x="6" y="24"/>
                  </a:lnTo>
                  <a:lnTo>
                    <a:pt x="6" y="25"/>
                  </a:lnTo>
                  <a:lnTo>
                    <a:pt x="6" y="27"/>
                  </a:lnTo>
                  <a:lnTo>
                    <a:pt x="6" y="28"/>
                  </a:lnTo>
                  <a:lnTo>
                    <a:pt x="6" y="30"/>
                  </a:lnTo>
                  <a:lnTo>
                    <a:pt x="0" y="6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6" name="Freeform 127">
              <a:extLst>
                <a:ext uri="{FF2B5EF4-FFF2-40B4-BE49-F238E27FC236}">
                  <a16:creationId xmlns:a16="http://schemas.microsoft.com/office/drawing/2014/main" id="{709DC0E1-425C-8716-1EB2-169CC2DD0A32}"/>
                </a:ext>
              </a:extLst>
            </p:cNvPr>
            <p:cNvSpPr>
              <a:spLocks/>
            </p:cNvSpPr>
            <p:nvPr/>
          </p:nvSpPr>
          <p:spPr bwMode="gray">
            <a:xfrm>
              <a:off x="4059450" y="3898481"/>
              <a:ext cx="114501" cy="73297"/>
            </a:xfrm>
            <a:custGeom>
              <a:avLst/>
              <a:gdLst>
                <a:gd name="T0" fmla="*/ 79375 w 61"/>
                <a:gd name="T1" fmla="*/ 9790 h 42"/>
                <a:gd name="T2" fmla="*/ 76200 w 61"/>
                <a:gd name="T3" fmla="*/ 9790 h 42"/>
                <a:gd name="T4" fmla="*/ 69850 w 61"/>
                <a:gd name="T5" fmla="*/ 9790 h 42"/>
                <a:gd name="T6" fmla="*/ 68263 w 61"/>
                <a:gd name="T7" fmla="*/ 6993 h 42"/>
                <a:gd name="T8" fmla="*/ 66675 w 61"/>
                <a:gd name="T9" fmla="*/ 6993 h 42"/>
                <a:gd name="T10" fmla="*/ 65088 w 61"/>
                <a:gd name="T11" fmla="*/ 5594 h 42"/>
                <a:gd name="T12" fmla="*/ 61913 w 61"/>
                <a:gd name="T13" fmla="*/ 4196 h 42"/>
                <a:gd name="T14" fmla="*/ 60325 w 61"/>
                <a:gd name="T15" fmla="*/ 4196 h 42"/>
                <a:gd name="T16" fmla="*/ 57150 w 61"/>
                <a:gd name="T17" fmla="*/ 4196 h 42"/>
                <a:gd name="T18" fmla="*/ 49213 w 61"/>
                <a:gd name="T19" fmla="*/ 4196 h 42"/>
                <a:gd name="T20" fmla="*/ 44450 w 61"/>
                <a:gd name="T21" fmla="*/ 1399 h 42"/>
                <a:gd name="T22" fmla="*/ 38100 w 61"/>
                <a:gd name="T23" fmla="*/ 1399 h 42"/>
                <a:gd name="T24" fmla="*/ 31750 w 61"/>
                <a:gd name="T25" fmla="*/ 0 h 42"/>
                <a:gd name="T26" fmla="*/ 26988 w 61"/>
                <a:gd name="T27" fmla="*/ 0 h 42"/>
                <a:gd name="T28" fmla="*/ 20638 w 61"/>
                <a:gd name="T29" fmla="*/ 0 h 42"/>
                <a:gd name="T30" fmla="*/ 19050 w 61"/>
                <a:gd name="T31" fmla="*/ 1399 h 42"/>
                <a:gd name="T32" fmla="*/ 17463 w 61"/>
                <a:gd name="T33" fmla="*/ 6993 h 42"/>
                <a:gd name="T34" fmla="*/ 17463 w 61"/>
                <a:gd name="T35" fmla="*/ 9790 h 42"/>
                <a:gd name="T36" fmla="*/ 15875 w 61"/>
                <a:gd name="T37" fmla="*/ 12587 h 42"/>
                <a:gd name="T38" fmla="*/ 12700 w 61"/>
                <a:gd name="T39" fmla="*/ 18181 h 42"/>
                <a:gd name="T40" fmla="*/ 9525 w 61"/>
                <a:gd name="T41" fmla="*/ 23775 h 42"/>
                <a:gd name="T42" fmla="*/ 6350 w 61"/>
                <a:gd name="T43" fmla="*/ 27970 h 42"/>
                <a:gd name="T44" fmla="*/ 4763 w 61"/>
                <a:gd name="T45" fmla="*/ 33565 h 42"/>
                <a:gd name="T46" fmla="*/ 3175 w 61"/>
                <a:gd name="T47" fmla="*/ 37760 h 42"/>
                <a:gd name="T48" fmla="*/ 0 w 61"/>
                <a:gd name="T49" fmla="*/ 40557 h 42"/>
                <a:gd name="T50" fmla="*/ 7938 w 61"/>
                <a:gd name="T51" fmla="*/ 40557 h 42"/>
                <a:gd name="T52" fmla="*/ 14288 w 61"/>
                <a:gd name="T53" fmla="*/ 41956 h 42"/>
                <a:gd name="T54" fmla="*/ 17463 w 61"/>
                <a:gd name="T55" fmla="*/ 47550 h 42"/>
                <a:gd name="T56" fmla="*/ 20638 w 61"/>
                <a:gd name="T57" fmla="*/ 48948 h 42"/>
                <a:gd name="T58" fmla="*/ 25400 w 61"/>
                <a:gd name="T59" fmla="*/ 53144 h 42"/>
                <a:gd name="T60" fmla="*/ 28575 w 61"/>
                <a:gd name="T61" fmla="*/ 54542 h 42"/>
                <a:gd name="T62" fmla="*/ 34925 w 61"/>
                <a:gd name="T63" fmla="*/ 57339 h 42"/>
                <a:gd name="T64" fmla="*/ 39688 w 61"/>
                <a:gd name="T65" fmla="*/ 58738 h 42"/>
                <a:gd name="T66" fmla="*/ 47625 w 61"/>
                <a:gd name="T67" fmla="*/ 58738 h 42"/>
                <a:gd name="T68" fmla="*/ 55563 w 61"/>
                <a:gd name="T69" fmla="*/ 58738 h 42"/>
                <a:gd name="T70" fmla="*/ 60325 w 61"/>
                <a:gd name="T71" fmla="*/ 58738 h 42"/>
                <a:gd name="T72" fmla="*/ 66675 w 61"/>
                <a:gd name="T73" fmla="*/ 57339 h 42"/>
                <a:gd name="T74" fmla="*/ 69850 w 61"/>
                <a:gd name="T75" fmla="*/ 54542 h 42"/>
                <a:gd name="T76" fmla="*/ 76200 w 61"/>
                <a:gd name="T77" fmla="*/ 53144 h 42"/>
                <a:gd name="T78" fmla="*/ 77788 w 61"/>
                <a:gd name="T79" fmla="*/ 47550 h 42"/>
                <a:gd name="T80" fmla="*/ 79375 w 61"/>
                <a:gd name="T81" fmla="*/ 40557 h 42"/>
                <a:gd name="T82" fmla="*/ 96838 w 61"/>
                <a:gd name="T83" fmla="*/ 12587 h 42"/>
                <a:gd name="T84" fmla="*/ 79375 w 61"/>
                <a:gd name="T85" fmla="*/ 9790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42"/>
                <a:gd name="T131" fmla="*/ 61 w 61"/>
                <a:gd name="T132" fmla="*/ 42 h 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42">
                  <a:moveTo>
                    <a:pt x="50" y="7"/>
                  </a:moveTo>
                  <a:lnTo>
                    <a:pt x="48" y="7"/>
                  </a:lnTo>
                  <a:lnTo>
                    <a:pt x="44" y="7"/>
                  </a:lnTo>
                  <a:lnTo>
                    <a:pt x="43" y="5"/>
                  </a:lnTo>
                  <a:lnTo>
                    <a:pt x="42" y="5"/>
                  </a:lnTo>
                  <a:lnTo>
                    <a:pt x="41" y="4"/>
                  </a:lnTo>
                  <a:lnTo>
                    <a:pt x="39" y="3"/>
                  </a:lnTo>
                  <a:lnTo>
                    <a:pt x="38" y="3"/>
                  </a:lnTo>
                  <a:lnTo>
                    <a:pt x="36" y="3"/>
                  </a:lnTo>
                  <a:lnTo>
                    <a:pt x="31" y="3"/>
                  </a:lnTo>
                  <a:lnTo>
                    <a:pt x="28" y="1"/>
                  </a:lnTo>
                  <a:lnTo>
                    <a:pt x="24" y="1"/>
                  </a:lnTo>
                  <a:lnTo>
                    <a:pt x="20" y="0"/>
                  </a:lnTo>
                  <a:lnTo>
                    <a:pt x="17" y="0"/>
                  </a:lnTo>
                  <a:lnTo>
                    <a:pt x="13" y="0"/>
                  </a:lnTo>
                  <a:lnTo>
                    <a:pt x="12" y="1"/>
                  </a:lnTo>
                  <a:lnTo>
                    <a:pt x="11" y="5"/>
                  </a:lnTo>
                  <a:lnTo>
                    <a:pt x="11" y="7"/>
                  </a:lnTo>
                  <a:lnTo>
                    <a:pt x="10" y="9"/>
                  </a:lnTo>
                  <a:lnTo>
                    <a:pt x="8" y="13"/>
                  </a:lnTo>
                  <a:lnTo>
                    <a:pt x="6" y="17"/>
                  </a:lnTo>
                  <a:lnTo>
                    <a:pt x="4" y="20"/>
                  </a:lnTo>
                  <a:lnTo>
                    <a:pt x="3" y="24"/>
                  </a:lnTo>
                  <a:lnTo>
                    <a:pt x="2" y="27"/>
                  </a:lnTo>
                  <a:lnTo>
                    <a:pt x="0" y="29"/>
                  </a:lnTo>
                  <a:lnTo>
                    <a:pt x="5" y="29"/>
                  </a:lnTo>
                  <a:lnTo>
                    <a:pt x="9" y="30"/>
                  </a:lnTo>
                  <a:lnTo>
                    <a:pt x="11" y="34"/>
                  </a:lnTo>
                  <a:lnTo>
                    <a:pt x="13" y="35"/>
                  </a:lnTo>
                  <a:lnTo>
                    <a:pt x="16" y="38"/>
                  </a:lnTo>
                  <a:lnTo>
                    <a:pt x="18" y="39"/>
                  </a:lnTo>
                  <a:lnTo>
                    <a:pt x="22" y="41"/>
                  </a:lnTo>
                  <a:lnTo>
                    <a:pt x="25" y="42"/>
                  </a:lnTo>
                  <a:lnTo>
                    <a:pt x="30" y="42"/>
                  </a:lnTo>
                  <a:lnTo>
                    <a:pt x="35" y="42"/>
                  </a:lnTo>
                  <a:lnTo>
                    <a:pt x="38" y="42"/>
                  </a:lnTo>
                  <a:lnTo>
                    <a:pt x="42" y="41"/>
                  </a:lnTo>
                  <a:lnTo>
                    <a:pt x="44" y="39"/>
                  </a:lnTo>
                  <a:lnTo>
                    <a:pt x="48" y="38"/>
                  </a:lnTo>
                  <a:lnTo>
                    <a:pt x="49" y="34"/>
                  </a:lnTo>
                  <a:lnTo>
                    <a:pt x="50" y="29"/>
                  </a:lnTo>
                  <a:lnTo>
                    <a:pt x="61" y="9"/>
                  </a:lnTo>
                  <a:lnTo>
                    <a:pt x="50"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7" name="Freeform 128">
              <a:extLst>
                <a:ext uri="{FF2B5EF4-FFF2-40B4-BE49-F238E27FC236}">
                  <a16:creationId xmlns:a16="http://schemas.microsoft.com/office/drawing/2014/main" id="{3FA2094E-5B9E-5681-2AAD-5F5969618ED1}"/>
                </a:ext>
              </a:extLst>
            </p:cNvPr>
            <p:cNvSpPr>
              <a:spLocks/>
            </p:cNvSpPr>
            <p:nvPr/>
          </p:nvSpPr>
          <p:spPr bwMode="gray">
            <a:xfrm>
              <a:off x="3965037" y="3674637"/>
              <a:ext cx="98432" cy="142630"/>
            </a:xfrm>
            <a:custGeom>
              <a:avLst/>
              <a:gdLst>
                <a:gd name="T0" fmla="*/ 4763 w 53"/>
                <a:gd name="T1" fmla="*/ 101755 h 82"/>
                <a:gd name="T2" fmla="*/ 42863 w 53"/>
                <a:gd name="T3" fmla="*/ 114300 h 82"/>
                <a:gd name="T4" fmla="*/ 47625 w 53"/>
                <a:gd name="T5" fmla="*/ 112906 h 82"/>
                <a:gd name="T6" fmla="*/ 52388 w 53"/>
                <a:gd name="T7" fmla="*/ 107330 h 82"/>
                <a:gd name="T8" fmla="*/ 58738 w 53"/>
                <a:gd name="T9" fmla="*/ 97573 h 82"/>
                <a:gd name="T10" fmla="*/ 68263 w 53"/>
                <a:gd name="T11" fmla="*/ 87816 h 82"/>
                <a:gd name="T12" fmla="*/ 73025 w 53"/>
                <a:gd name="T13" fmla="*/ 76665 h 82"/>
                <a:gd name="T14" fmla="*/ 79375 w 53"/>
                <a:gd name="T15" fmla="*/ 66907 h 82"/>
                <a:gd name="T16" fmla="*/ 82550 w 53"/>
                <a:gd name="T17" fmla="*/ 61332 h 82"/>
                <a:gd name="T18" fmla="*/ 84138 w 53"/>
                <a:gd name="T19" fmla="*/ 57150 h 82"/>
                <a:gd name="T20" fmla="*/ 74613 w 53"/>
                <a:gd name="T21" fmla="*/ 51574 h 82"/>
                <a:gd name="T22" fmla="*/ 65088 w 53"/>
                <a:gd name="T23" fmla="*/ 45999 h 82"/>
                <a:gd name="T24" fmla="*/ 57150 w 53"/>
                <a:gd name="T25" fmla="*/ 39029 h 82"/>
                <a:gd name="T26" fmla="*/ 49213 w 53"/>
                <a:gd name="T27" fmla="*/ 33454 h 82"/>
                <a:gd name="T28" fmla="*/ 42863 w 53"/>
                <a:gd name="T29" fmla="*/ 26484 h 82"/>
                <a:gd name="T30" fmla="*/ 38100 w 53"/>
                <a:gd name="T31" fmla="*/ 20909 h 82"/>
                <a:gd name="T32" fmla="*/ 33338 w 53"/>
                <a:gd name="T33" fmla="*/ 12545 h 82"/>
                <a:gd name="T34" fmla="*/ 31750 w 53"/>
                <a:gd name="T35" fmla="*/ 2788 h 82"/>
                <a:gd name="T36" fmla="*/ 28575 w 53"/>
                <a:gd name="T37" fmla="*/ 2788 h 82"/>
                <a:gd name="T38" fmla="*/ 23813 w 53"/>
                <a:gd name="T39" fmla="*/ 2788 h 82"/>
                <a:gd name="T40" fmla="*/ 22225 w 53"/>
                <a:gd name="T41" fmla="*/ 1394 h 82"/>
                <a:gd name="T42" fmla="*/ 19050 w 53"/>
                <a:gd name="T43" fmla="*/ 0 h 82"/>
                <a:gd name="T44" fmla="*/ 17463 w 53"/>
                <a:gd name="T45" fmla="*/ 1394 h 82"/>
                <a:gd name="T46" fmla="*/ 14288 w 53"/>
                <a:gd name="T47" fmla="*/ 2788 h 82"/>
                <a:gd name="T48" fmla="*/ 11113 w 53"/>
                <a:gd name="T49" fmla="*/ 5576 h 82"/>
                <a:gd name="T50" fmla="*/ 9525 w 53"/>
                <a:gd name="T51" fmla="*/ 6970 h 82"/>
                <a:gd name="T52" fmla="*/ 7938 w 53"/>
                <a:gd name="T53" fmla="*/ 9757 h 82"/>
                <a:gd name="T54" fmla="*/ 6350 w 53"/>
                <a:gd name="T55" fmla="*/ 12545 h 82"/>
                <a:gd name="T56" fmla="*/ 4763 w 53"/>
                <a:gd name="T57" fmla="*/ 15333 h 82"/>
                <a:gd name="T58" fmla="*/ 1588 w 53"/>
                <a:gd name="T59" fmla="*/ 18121 h 82"/>
                <a:gd name="T60" fmla="*/ 0 w 53"/>
                <a:gd name="T61" fmla="*/ 22302 h 82"/>
                <a:gd name="T62" fmla="*/ 0 w 53"/>
                <a:gd name="T63" fmla="*/ 29272 h 82"/>
                <a:gd name="T64" fmla="*/ 1588 w 53"/>
                <a:gd name="T65" fmla="*/ 36241 h 82"/>
                <a:gd name="T66" fmla="*/ 4763 w 53"/>
                <a:gd name="T67" fmla="*/ 41817 h 82"/>
                <a:gd name="T68" fmla="*/ 6350 w 53"/>
                <a:gd name="T69" fmla="*/ 47393 h 82"/>
                <a:gd name="T70" fmla="*/ 9525 w 53"/>
                <a:gd name="T71" fmla="*/ 52968 h 82"/>
                <a:gd name="T72" fmla="*/ 11113 w 53"/>
                <a:gd name="T73" fmla="*/ 58544 h 82"/>
                <a:gd name="T74" fmla="*/ 15875 w 53"/>
                <a:gd name="T75" fmla="*/ 66907 h 82"/>
                <a:gd name="T76" fmla="*/ 17463 w 53"/>
                <a:gd name="T77" fmla="*/ 72483 h 82"/>
                <a:gd name="T78" fmla="*/ 17463 w 53"/>
                <a:gd name="T79" fmla="*/ 78059 h 82"/>
                <a:gd name="T80" fmla="*/ 17463 w 53"/>
                <a:gd name="T81" fmla="*/ 82240 h 82"/>
                <a:gd name="T82" fmla="*/ 15875 w 53"/>
                <a:gd name="T83" fmla="*/ 87816 h 82"/>
                <a:gd name="T84" fmla="*/ 15875 w 53"/>
                <a:gd name="T85" fmla="*/ 89210 h 82"/>
                <a:gd name="T86" fmla="*/ 14288 w 53"/>
                <a:gd name="T87" fmla="*/ 93391 h 82"/>
                <a:gd name="T88" fmla="*/ 11113 w 53"/>
                <a:gd name="T89" fmla="*/ 94785 h 82"/>
                <a:gd name="T90" fmla="*/ 9525 w 53"/>
                <a:gd name="T91" fmla="*/ 97573 h 82"/>
                <a:gd name="T92" fmla="*/ 6350 w 53"/>
                <a:gd name="T93" fmla="*/ 98967 h 82"/>
                <a:gd name="T94" fmla="*/ 4763 w 53"/>
                <a:gd name="T95" fmla="*/ 101755 h 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3"/>
                <a:gd name="T145" fmla="*/ 0 h 82"/>
                <a:gd name="T146" fmla="*/ 53 w 53"/>
                <a:gd name="T147" fmla="*/ 82 h 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3" h="82">
                  <a:moveTo>
                    <a:pt x="3" y="73"/>
                  </a:moveTo>
                  <a:lnTo>
                    <a:pt x="27" y="82"/>
                  </a:lnTo>
                  <a:lnTo>
                    <a:pt x="30" y="81"/>
                  </a:lnTo>
                  <a:lnTo>
                    <a:pt x="33" y="77"/>
                  </a:lnTo>
                  <a:lnTo>
                    <a:pt x="37" y="70"/>
                  </a:lnTo>
                  <a:lnTo>
                    <a:pt x="43" y="63"/>
                  </a:lnTo>
                  <a:lnTo>
                    <a:pt x="46" y="55"/>
                  </a:lnTo>
                  <a:lnTo>
                    <a:pt x="50" y="48"/>
                  </a:lnTo>
                  <a:lnTo>
                    <a:pt x="52" y="44"/>
                  </a:lnTo>
                  <a:lnTo>
                    <a:pt x="53" y="41"/>
                  </a:lnTo>
                  <a:lnTo>
                    <a:pt x="47" y="37"/>
                  </a:lnTo>
                  <a:lnTo>
                    <a:pt x="41" y="33"/>
                  </a:lnTo>
                  <a:lnTo>
                    <a:pt x="36" y="28"/>
                  </a:lnTo>
                  <a:lnTo>
                    <a:pt x="31" y="24"/>
                  </a:lnTo>
                  <a:lnTo>
                    <a:pt x="27" y="19"/>
                  </a:lnTo>
                  <a:lnTo>
                    <a:pt x="24" y="15"/>
                  </a:lnTo>
                  <a:lnTo>
                    <a:pt x="21" y="9"/>
                  </a:lnTo>
                  <a:lnTo>
                    <a:pt x="20" y="2"/>
                  </a:lnTo>
                  <a:lnTo>
                    <a:pt x="18" y="2"/>
                  </a:lnTo>
                  <a:lnTo>
                    <a:pt x="15" y="2"/>
                  </a:lnTo>
                  <a:lnTo>
                    <a:pt x="14" y="1"/>
                  </a:lnTo>
                  <a:lnTo>
                    <a:pt x="12" y="0"/>
                  </a:lnTo>
                  <a:lnTo>
                    <a:pt x="11" y="1"/>
                  </a:lnTo>
                  <a:lnTo>
                    <a:pt x="9" y="2"/>
                  </a:lnTo>
                  <a:lnTo>
                    <a:pt x="7" y="4"/>
                  </a:lnTo>
                  <a:lnTo>
                    <a:pt x="6" y="5"/>
                  </a:lnTo>
                  <a:lnTo>
                    <a:pt x="5" y="7"/>
                  </a:lnTo>
                  <a:lnTo>
                    <a:pt x="4" y="9"/>
                  </a:lnTo>
                  <a:lnTo>
                    <a:pt x="3" y="11"/>
                  </a:lnTo>
                  <a:lnTo>
                    <a:pt x="1" y="13"/>
                  </a:lnTo>
                  <a:lnTo>
                    <a:pt x="0" y="16"/>
                  </a:lnTo>
                  <a:lnTo>
                    <a:pt x="0" y="21"/>
                  </a:lnTo>
                  <a:lnTo>
                    <a:pt x="1" y="26"/>
                  </a:lnTo>
                  <a:lnTo>
                    <a:pt x="3" y="30"/>
                  </a:lnTo>
                  <a:lnTo>
                    <a:pt x="4" y="34"/>
                  </a:lnTo>
                  <a:lnTo>
                    <a:pt x="6" y="38"/>
                  </a:lnTo>
                  <a:lnTo>
                    <a:pt x="7" y="42"/>
                  </a:lnTo>
                  <a:lnTo>
                    <a:pt x="10" y="48"/>
                  </a:lnTo>
                  <a:lnTo>
                    <a:pt x="11" y="52"/>
                  </a:lnTo>
                  <a:lnTo>
                    <a:pt x="11" y="56"/>
                  </a:lnTo>
                  <a:lnTo>
                    <a:pt x="11" y="59"/>
                  </a:lnTo>
                  <a:lnTo>
                    <a:pt x="10" y="63"/>
                  </a:lnTo>
                  <a:lnTo>
                    <a:pt x="10" y="64"/>
                  </a:lnTo>
                  <a:lnTo>
                    <a:pt x="9" y="67"/>
                  </a:lnTo>
                  <a:lnTo>
                    <a:pt x="7" y="68"/>
                  </a:lnTo>
                  <a:lnTo>
                    <a:pt x="6" y="70"/>
                  </a:lnTo>
                  <a:lnTo>
                    <a:pt x="4" y="71"/>
                  </a:lnTo>
                  <a:lnTo>
                    <a:pt x="3" y="7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8" name="Freeform 129">
              <a:extLst>
                <a:ext uri="{FF2B5EF4-FFF2-40B4-BE49-F238E27FC236}">
                  <a16:creationId xmlns:a16="http://schemas.microsoft.com/office/drawing/2014/main" id="{B152D34C-123C-49CC-1379-BC6803B6FB73}"/>
                </a:ext>
              </a:extLst>
            </p:cNvPr>
            <p:cNvSpPr>
              <a:spLocks/>
            </p:cNvSpPr>
            <p:nvPr/>
          </p:nvSpPr>
          <p:spPr bwMode="gray">
            <a:xfrm>
              <a:off x="3328248" y="3100163"/>
              <a:ext cx="96420" cy="67352"/>
            </a:xfrm>
            <a:custGeom>
              <a:avLst/>
              <a:gdLst>
                <a:gd name="T0" fmla="*/ 79375 w 52"/>
                <a:gd name="T1" fmla="*/ 53975 h 39"/>
                <a:gd name="T2" fmla="*/ 73025 w 52"/>
                <a:gd name="T3" fmla="*/ 53975 h 39"/>
                <a:gd name="T4" fmla="*/ 69850 w 52"/>
                <a:gd name="T5" fmla="*/ 53975 h 39"/>
                <a:gd name="T6" fmla="*/ 63500 w 52"/>
                <a:gd name="T7" fmla="*/ 51207 h 39"/>
                <a:gd name="T8" fmla="*/ 55563 w 52"/>
                <a:gd name="T9" fmla="*/ 51207 h 39"/>
                <a:gd name="T10" fmla="*/ 47625 w 52"/>
                <a:gd name="T11" fmla="*/ 51207 h 39"/>
                <a:gd name="T12" fmla="*/ 39688 w 52"/>
                <a:gd name="T13" fmla="*/ 51207 h 39"/>
                <a:gd name="T14" fmla="*/ 31750 w 52"/>
                <a:gd name="T15" fmla="*/ 51207 h 39"/>
                <a:gd name="T16" fmla="*/ 22225 w 52"/>
                <a:gd name="T17" fmla="*/ 53975 h 39"/>
                <a:gd name="T18" fmla="*/ 19050 w 52"/>
                <a:gd name="T19" fmla="*/ 53975 h 39"/>
                <a:gd name="T20" fmla="*/ 17463 w 52"/>
                <a:gd name="T21" fmla="*/ 53975 h 39"/>
                <a:gd name="T22" fmla="*/ 14288 w 52"/>
                <a:gd name="T23" fmla="*/ 51207 h 39"/>
                <a:gd name="T24" fmla="*/ 9525 w 52"/>
                <a:gd name="T25" fmla="*/ 49823 h 39"/>
                <a:gd name="T26" fmla="*/ 6350 w 52"/>
                <a:gd name="T27" fmla="*/ 49823 h 39"/>
                <a:gd name="T28" fmla="*/ 4763 w 52"/>
                <a:gd name="T29" fmla="*/ 48439 h 39"/>
                <a:gd name="T30" fmla="*/ 1588 w 52"/>
                <a:gd name="T31" fmla="*/ 45671 h 39"/>
                <a:gd name="T32" fmla="*/ 0 w 52"/>
                <a:gd name="T33" fmla="*/ 44287 h 39"/>
                <a:gd name="T34" fmla="*/ 1588 w 52"/>
                <a:gd name="T35" fmla="*/ 38751 h 39"/>
                <a:gd name="T36" fmla="*/ 4763 w 52"/>
                <a:gd name="T37" fmla="*/ 37367 h 39"/>
                <a:gd name="T38" fmla="*/ 6350 w 52"/>
                <a:gd name="T39" fmla="*/ 37367 h 39"/>
                <a:gd name="T40" fmla="*/ 11112 w 52"/>
                <a:gd name="T41" fmla="*/ 34599 h 39"/>
                <a:gd name="T42" fmla="*/ 15875 w 52"/>
                <a:gd name="T43" fmla="*/ 34599 h 39"/>
                <a:gd name="T44" fmla="*/ 22225 w 52"/>
                <a:gd name="T45" fmla="*/ 34599 h 39"/>
                <a:gd name="T46" fmla="*/ 28575 w 52"/>
                <a:gd name="T47" fmla="*/ 34599 h 39"/>
                <a:gd name="T48" fmla="*/ 31750 w 52"/>
                <a:gd name="T49" fmla="*/ 34599 h 39"/>
                <a:gd name="T50" fmla="*/ 33338 w 52"/>
                <a:gd name="T51" fmla="*/ 34599 h 39"/>
                <a:gd name="T52" fmla="*/ 36513 w 52"/>
                <a:gd name="T53" fmla="*/ 34599 h 39"/>
                <a:gd name="T54" fmla="*/ 38100 w 52"/>
                <a:gd name="T55" fmla="*/ 34599 h 39"/>
                <a:gd name="T56" fmla="*/ 39688 w 52"/>
                <a:gd name="T57" fmla="*/ 34599 h 39"/>
                <a:gd name="T58" fmla="*/ 41275 w 52"/>
                <a:gd name="T59" fmla="*/ 34599 h 39"/>
                <a:gd name="T60" fmla="*/ 46037 w 52"/>
                <a:gd name="T61" fmla="*/ 34599 h 39"/>
                <a:gd name="T62" fmla="*/ 47625 w 52"/>
                <a:gd name="T63" fmla="*/ 34599 h 39"/>
                <a:gd name="T64" fmla="*/ 49212 w 52"/>
                <a:gd name="T65" fmla="*/ 34599 h 39"/>
                <a:gd name="T66" fmla="*/ 49212 w 52"/>
                <a:gd name="T67" fmla="*/ 33215 h 39"/>
                <a:gd name="T68" fmla="*/ 49212 w 52"/>
                <a:gd name="T69" fmla="*/ 29063 h 39"/>
                <a:gd name="T70" fmla="*/ 49212 w 52"/>
                <a:gd name="T71" fmla="*/ 24912 h 39"/>
                <a:gd name="T72" fmla="*/ 49212 w 52"/>
                <a:gd name="T73" fmla="*/ 20760 h 39"/>
                <a:gd name="T74" fmla="*/ 49212 w 52"/>
                <a:gd name="T75" fmla="*/ 19376 h 39"/>
                <a:gd name="T76" fmla="*/ 49212 w 52"/>
                <a:gd name="T77" fmla="*/ 15224 h 39"/>
                <a:gd name="T78" fmla="*/ 49212 w 52"/>
                <a:gd name="T79" fmla="*/ 12456 h 39"/>
                <a:gd name="T80" fmla="*/ 49212 w 52"/>
                <a:gd name="T81" fmla="*/ 9688 h 39"/>
                <a:gd name="T82" fmla="*/ 46037 w 52"/>
                <a:gd name="T83" fmla="*/ 9688 h 39"/>
                <a:gd name="T84" fmla="*/ 41275 w 52"/>
                <a:gd name="T85" fmla="*/ 9688 h 39"/>
                <a:gd name="T86" fmla="*/ 38100 w 52"/>
                <a:gd name="T87" fmla="*/ 9688 h 39"/>
                <a:gd name="T88" fmla="*/ 33338 w 52"/>
                <a:gd name="T89" fmla="*/ 8304 h 39"/>
                <a:gd name="T90" fmla="*/ 31750 w 52"/>
                <a:gd name="T91" fmla="*/ 8304 h 39"/>
                <a:gd name="T92" fmla="*/ 28575 w 52"/>
                <a:gd name="T93" fmla="*/ 6920 h 39"/>
                <a:gd name="T94" fmla="*/ 23812 w 52"/>
                <a:gd name="T95" fmla="*/ 2768 h 39"/>
                <a:gd name="T96" fmla="*/ 22225 w 52"/>
                <a:gd name="T97" fmla="*/ 0 h 39"/>
                <a:gd name="T98" fmla="*/ 74613 w 52"/>
                <a:gd name="T99" fmla="*/ 0 h 39"/>
                <a:gd name="T100" fmla="*/ 74613 w 52"/>
                <a:gd name="T101" fmla="*/ 6920 h 39"/>
                <a:gd name="T102" fmla="*/ 77788 w 52"/>
                <a:gd name="T103" fmla="*/ 12456 h 39"/>
                <a:gd name="T104" fmla="*/ 79375 w 52"/>
                <a:gd name="T105" fmla="*/ 19376 h 39"/>
                <a:gd name="T106" fmla="*/ 80963 w 52"/>
                <a:gd name="T107" fmla="*/ 23528 h 39"/>
                <a:gd name="T108" fmla="*/ 80963 w 52"/>
                <a:gd name="T109" fmla="*/ 29063 h 39"/>
                <a:gd name="T110" fmla="*/ 82550 w 52"/>
                <a:gd name="T111" fmla="*/ 33215 h 39"/>
                <a:gd name="T112" fmla="*/ 80963 w 52"/>
                <a:gd name="T113" fmla="*/ 37367 h 39"/>
                <a:gd name="T114" fmla="*/ 79375 w 52"/>
                <a:gd name="T115" fmla="*/ 38751 h 39"/>
                <a:gd name="T116" fmla="*/ 79375 w 52"/>
                <a:gd name="T117" fmla="*/ 53975 h 3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
                <a:gd name="T178" fmla="*/ 0 h 39"/>
                <a:gd name="T179" fmla="*/ 52 w 52"/>
                <a:gd name="T180" fmla="*/ 39 h 3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 h="39">
                  <a:moveTo>
                    <a:pt x="50" y="39"/>
                  </a:moveTo>
                  <a:lnTo>
                    <a:pt x="46" y="39"/>
                  </a:lnTo>
                  <a:lnTo>
                    <a:pt x="44" y="39"/>
                  </a:lnTo>
                  <a:lnTo>
                    <a:pt x="40" y="37"/>
                  </a:lnTo>
                  <a:lnTo>
                    <a:pt x="35" y="37"/>
                  </a:lnTo>
                  <a:lnTo>
                    <a:pt x="30" y="37"/>
                  </a:lnTo>
                  <a:lnTo>
                    <a:pt x="25" y="37"/>
                  </a:lnTo>
                  <a:lnTo>
                    <a:pt x="20" y="37"/>
                  </a:lnTo>
                  <a:lnTo>
                    <a:pt x="14" y="39"/>
                  </a:lnTo>
                  <a:lnTo>
                    <a:pt x="12" y="39"/>
                  </a:lnTo>
                  <a:lnTo>
                    <a:pt x="11" y="39"/>
                  </a:lnTo>
                  <a:lnTo>
                    <a:pt x="9" y="37"/>
                  </a:lnTo>
                  <a:lnTo>
                    <a:pt x="6" y="36"/>
                  </a:lnTo>
                  <a:lnTo>
                    <a:pt x="4" y="36"/>
                  </a:lnTo>
                  <a:lnTo>
                    <a:pt x="3" y="35"/>
                  </a:lnTo>
                  <a:lnTo>
                    <a:pt x="1" y="33"/>
                  </a:lnTo>
                  <a:lnTo>
                    <a:pt x="0" y="32"/>
                  </a:lnTo>
                  <a:lnTo>
                    <a:pt x="1" y="28"/>
                  </a:lnTo>
                  <a:lnTo>
                    <a:pt x="3" y="27"/>
                  </a:lnTo>
                  <a:lnTo>
                    <a:pt x="4" y="27"/>
                  </a:lnTo>
                  <a:lnTo>
                    <a:pt x="7" y="25"/>
                  </a:lnTo>
                  <a:lnTo>
                    <a:pt x="10" y="25"/>
                  </a:lnTo>
                  <a:lnTo>
                    <a:pt x="14" y="25"/>
                  </a:lnTo>
                  <a:lnTo>
                    <a:pt x="18" y="25"/>
                  </a:lnTo>
                  <a:lnTo>
                    <a:pt x="20" y="25"/>
                  </a:lnTo>
                  <a:lnTo>
                    <a:pt x="21" y="25"/>
                  </a:lnTo>
                  <a:lnTo>
                    <a:pt x="23" y="25"/>
                  </a:lnTo>
                  <a:lnTo>
                    <a:pt x="24" y="25"/>
                  </a:lnTo>
                  <a:lnTo>
                    <a:pt x="25" y="25"/>
                  </a:lnTo>
                  <a:lnTo>
                    <a:pt x="26" y="25"/>
                  </a:lnTo>
                  <a:lnTo>
                    <a:pt x="29" y="25"/>
                  </a:lnTo>
                  <a:lnTo>
                    <a:pt x="30" y="25"/>
                  </a:lnTo>
                  <a:lnTo>
                    <a:pt x="31" y="25"/>
                  </a:lnTo>
                  <a:lnTo>
                    <a:pt x="31" y="24"/>
                  </a:lnTo>
                  <a:lnTo>
                    <a:pt x="31" y="21"/>
                  </a:lnTo>
                  <a:lnTo>
                    <a:pt x="31" y="18"/>
                  </a:lnTo>
                  <a:lnTo>
                    <a:pt x="31" y="15"/>
                  </a:lnTo>
                  <a:lnTo>
                    <a:pt x="31" y="14"/>
                  </a:lnTo>
                  <a:lnTo>
                    <a:pt x="31" y="11"/>
                  </a:lnTo>
                  <a:lnTo>
                    <a:pt x="31" y="9"/>
                  </a:lnTo>
                  <a:lnTo>
                    <a:pt x="31" y="7"/>
                  </a:lnTo>
                  <a:lnTo>
                    <a:pt x="29" y="7"/>
                  </a:lnTo>
                  <a:lnTo>
                    <a:pt x="26" y="7"/>
                  </a:lnTo>
                  <a:lnTo>
                    <a:pt x="24" y="7"/>
                  </a:lnTo>
                  <a:lnTo>
                    <a:pt x="21" y="6"/>
                  </a:lnTo>
                  <a:lnTo>
                    <a:pt x="20" y="6"/>
                  </a:lnTo>
                  <a:lnTo>
                    <a:pt x="18" y="5"/>
                  </a:lnTo>
                  <a:lnTo>
                    <a:pt x="15" y="2"/>
                  </a:lnTo>
                  <a:lnTo>
                    <a:pt x="14" y="0"/>
                  </a:lnTo>
                  <a:lnTo>
                    <a:pt x="47" y="0"/>
                  </a:lnTo>
                  <a:lnTo>
                    <a:pt x="47" y="5"/>
                  </a:lnTo>
                  <a:lnTo>
                    <a:pt x="49" y="9"/>
                  </a:lnTo>
                  <a:lnTo>
                    <a:pt x="50" y="14"/>
                  </a:lnTo>
                  <a:lnTo>
                    <a:pt x="51" y="17"/>
                  </a:lnTo>
                  <a:lnTo>
                    <a:pt x="51" y="21"/>
                  </a:lnTo>
                  <a:lnTo>
                    <a:pt x="52" y="24"/>
                  </a:lnTo>
                  <a:lnTo>
                    <a:pt x="51" y="27"/>
                  </a:lnTo>
                  <a:lnTo>
                    <a:pt x="50" y="28"/>
                  </a:lnTo>
                  <a:lnTo>
                    <a:pt x="50" y="39"/>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9" name="Freeform 130">
              <a:extLst>
                <a:ext uri="{FF2B5EF4-FFF2-40B4-BE49-F238E27FC236}">
                  <a16:creationId xmlns:a16="http://schemas.microsoft.com/office/drawing/2014/main" id="{74D0D2F2-6D6D-024F-B737-2291034D0A7A}"/>
                </a:ext>
              </a:extLst>
            </p:cNvPr>
            <p:cNvSpPr>
              <a:spLocks/>
            </p:cNvSpPr>
            <p:nvPr/>
          </p:nvSpPr>
          <p:spPr bwMode="gray">
            <a:xfrm>
              <a:off x="3201696" y="3141761"/>
              <a:ext cx="66291" cy="39617"/>
            </a:xfrm>
            <a:custGeom>
              <a:avLst/>
              <a:gdLst>
                <a:gd name="T0" fmla="*/ 0 w 36"/>
                <a:gd name="T1" fmla="*/ 13804 h 23"/>
                <a:gd name="T2" fmla="*/ 4762 w 36"/>
                <a:gd name="T3" fmla="*/ 19326 h 23"/>
                <a:gd name="T4" fmla="*/ 7937 w 36"/>
                <a:gd name="T5" fmla="*/ 26228 h 23"/>
                <a:gd name="T6" fmla="*/ 17462 w 36"/>
                <a:gd name="T7" fmla="*/ 27609 h 23"/>
                <a:gd name="T8" fmla="*/ 22225 w 36"/>
                <a:gd name="T9" fmla="*/ 30370 h 23"/>
                <a:gd name="T10" fmla="*/ 31750 w 36"/>
                <a:gd name="T11" fmla="*/ 30370 h 23"/>
                <a:gd name="T12" fmla="*/ 39687 w 36"/>
                <a:gd name="T13" fmla="*/ 30370 h 23"/>
                <a:gd name="T14" fmla="*/ 49212 w 36"/>
                <a:gd name="T15" fmla="*/ 30370 h 23"/>
                <a:gd name="T16" fmla="*/ 57150 w 36"/>
                <a:gd name="T17" fmla="*/ 31750 h 23"/>
                <a:gd name="T18" fmla="*/ 57150 w 36"/>
                <a:gd name="T19" fmla="*/ 19326 h 23"/>
                <a:gd name="T20" fmla="*/ 53975 w 36"/>
                <a:gd name="T21" fmla="*/ 19326 h 23"/>
                <a:gd name="T22" fmla="*/ 50800 w 36"/>
                <a:gd name="T23" fmla="*/ 16565 h 23"/>
                <a:gd name="T24" fmla="*/ 47625 w 36"/>
                <a:gd name="T25" fmla="*/ 13804 h 23"/>
                <a:gd name="T26" fmla="*/ 41275 w 36"/>
                <a:gd name="T27" fmla="*/ 11043 h 23"/>
                <a:gd name="T28" fmla="*/ 39687 w 36"/>
                <a:gd name="T29" fmla="*/ 9663 h 23"/>
                <a:gd name="T30" fmla="*/ 36512 w 36"/>
                <a:gd name="T31" fmla="*/ 4141 h 23"/>
                <a:gd name="T32" fmla="*/ 31750 w 36"/>
                <a:gd name="T33" fmla="*/ 2761 h 23"/>
                <a:gd name="T34" fmla="*/ 28575 w 36"/>
                <a:gd name="T35" fmla="*/ 0 h 23"/>
                <a:gd name="T36" fmla="*/ 26988 w 36"/>
                <a:gd name="T37" fmla="*/ 2761 h 23"/>
                <a:gd name="T38" fmla="*/ 22225 w 36"/>
                <a:gd name="T39" fmla="*/ 2761 h 23"/>
                <a:gd name="T40" fmla="*/ 19050 w 36"/>
                <a:gd name="T41" fmla="*/ 4141 h 23"/>
                <a:gd name="T42" fmla="*/ 17462 w 36"/>
                <a:gd name="T43" fmla="*/ 5522 h 23"/>
                <a:gd name="T44" fmla="*/ 12700 w 36"/>
                <a:gd name="T45" fmla="*/ 9663 h 23"/>
                <a:gd name="T46" fmla="*/ 7937 w 36"/>
                <a:gd name="T47" fmla="*/ 11043 h 23"/>
                <a:gd name="T48" fmla="*/ 4762 w 36"/>
                <a:gd name="T49" fmla="*/ 13804 h 23"/>
                <a:gd name="T50" fmla="*/ 0 w 36"/>
                <a:gd name="T51" fmla="*/ 13804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
                <a:gd name="T79" fmla="*/ 0 h 23"/>
                <a:gd name="T80" fmla="*/ 36 w 36"/>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 h="23">
                  <a:moveTo>
                    <a:pt x="0" y="10"/>
                  </a:moveTo>
                  <a:lnTo>
                    <a:pt x="3" y="14"/>
                  </a:lnTo>
                  <a:lnTo>
                    <a:pt x="5" y="19"/>
                  </a:lnTo>
                  <a:lnTo>
                    <a:pt x="11" y="20"/>
                  </a:lnTo>
                  <a:lnTo>
                    <a:pt x="14" y="22"/>
                  </a:lnTo>
                  <a:lnTo>
                    <a:pt x="20" y="22"/>
                  </a:lnTo>
                  <a:lnTo>
                    <a:pt x="25" y="22"/>
                  </a:lnTo>
                  <a:lnTo>
                    <a:pt x="31" y="22"/>
                  </a:lnTo>
                  <a:lnTo>
                    <a:pt x="36" y="23"/>
                  </a:lnTo>
                  <a:lnTo>
                    <a:pt x="36" y="14"/>
                  </a:lnTo>
                  <a:lnTo>
                    <a:pt x="34" y="14"/>
                  </a:lnTo>
                  <a:lnTo>
                    <a:pt x="32" y="12"/>
                  </a:lnTo>
                  <a:lnTo>
                    <a:pt x="30" y="10"/>
                  </a:lnTo>
                  <a:lnTo>
                    <a:pt x="26" y="8"/>
                  </a:lnTo>
                  <a:lnTo>
                    <a:pt x="25" y="7"/>
                  </a:lnTo>
                  <a:lnTo>
                    <a:pt x="23" y="3"/>
                  </a:lnTo>
                  <a:lnTo>
                    <a:pt x="20" y="2"/>
                  </a:lnTo>
                  <a:lnTo>
                    <a:pt x="18" y="0"/>
                  </a:lnTo>
                  <a:lnTo>
                    <a:pt x="17" y="2"/>
                  </a:lnTo>
                  <a:lnTo>
                    <a:pt x="14" y="2"/>
                  </a:lnTo>
                  <a:lnTo>
                    <a:pt x="12" y="3"/>
                  </a:lnTo>
                  <a:lnTo>
                    <a:pt x="11" y="4"/>
                  </a:lnTo>
                  <a:lnTo>
                    <a:pt x="8" y="7"/>
                  </a:lnTo>
                  <a:lnTo>
                    <a:pt x="5" y="8"/>
                  </a:lnTo>
                  <a:lnTo>
                    <a:pt x="3" y="10"/>
                  </a:lnTo>
                  <a:lnTo>
                    <a:pt x="0" y="1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0" name="Freeform 131">
              <a:extLst>
                <a:ext uri="{FF2B5EF4-FFF2-40B4-BE49-F238E27FC236}">
                  <a16:creationId xmlns:a16="http://schemas.microsoft.com/office/drawing/2014/main" id="{68B84D41-ACCC-ADCD-0253-E834AA59FC4B}"/>
                </a:ext>
              </a:extLst>
            </p:cNvPr>
            <p:cNvSpPr>
              <a:spLocks/>
            </p:cNvSpPr>
            <p:nvPr/>
          </p:nvSpPr>
          <p:spPr bwMode="gray">
            <a:xfrm>
              <a:off x="3012866" y="2963472"/>
              <a:ext cx="331452" cy="142630"/>
            </a:xfrm>
            <a:custGeom>
              <a:avLst/>
              <a:gdLst>
                <a:gd name="T0" fmla="*/ 61913 w 179"/>
                <a:gd name="T1" fmla="*/ 0 h 82"/>
                <a:gd name="T2" fmla="*/ 46038 w 179"/>
                <a:gd name="T3" fmla="*/ 4182 h 82"/>
                <a:gd name="T4" fmla="*/ 30163 w 179"/>
                <a:gd name="T5" fmla="*/ 8363 h 82"/>
                <a:gd name="T6" fmla="*/ 19050 w 179"/>
                <a:gd name="T7" fmla="*/ 13939 h 82"/>
                <a:gd name="T8" fmla="*/ 15875 w 179"/>
                <a:gd name="T9" fmla="*/ 19515 h 82"/>
                <a:gd name="T10" fmla="*/ 7938 w 179"/>
                <a:gd name="T11" fmla="*/ 29272 h 82"/>
                <a:gd name="T12" fmla="*/ 1588 w 179"/>
                <a:gd name="T13" fmla="*/ 39029 h 82"/>
                <a:gd name="T14" fmla="*/ 0 w 179"/>
                <a:gd name="T15" fmla="*/ 45999 h 82"/>
                <a:gd name="T16" fmla="*/ 11113 w 179"/>
                <a:gd name="T17" fmla="*/ 45999 h 82"/>
                <a:gd name="T18" fmla="*/ 23813 w 179"/>
                <a:gd name="T19" fmla="*/ 40423 h 82"/>
                <a:gd name="T20" fmla="*/ 38100 w 179"/>
                <a:gd name="T21" fmla="*/ 33454 h 82"/>
                <a:gd name="T22" fmla="*/ 52388 w 179"/>
                <a:gd name="T23" fmla="*/ 23696 h 82"/>
                <a:gd name="T24" fmla="*/ 87313 w 179"/>
                <a:gd name="T25" fmla="*/ 22302 h 82"/>
                <a:gd name="T26" fmla="*/ 87313 w 179"/>
                <a:gd name="T27" fmla="*/ 30666 h 82"/>
                <a:gd name="T28" fmla="*/ 92075 w 179"/>
                <a:gd name="T29" fmla="*/ 33454 h 82"/>
                <a:gd name="T30" fmla="*/ 101600 w 179"/>
                <a:gd name="T31" fmla="*/ 33454 h 82"/>
                <a:gd name="T32" fmla="*/ 112713 w 179"/>
                <a:gd name="T33" fmla="*/ 37635 h 82"/>
                <a:gd name="T34" fmla="*/ 133350 w 179"/>
                <a:gd name="T35" fmla="*/ 44605 h 82"/>
                <a:gd name="T36" fmla="*/ 149225 w 179"/>
                <a:gd name="T37" fmla="*/ 54362 h 82"/>
                <a:gd name="T38" fmla="*/ 166688 w 179"/>
                <a:gd name="T39" fmla="*/ 62726 h 82"/>
                <a:gd name="T40" fmla="*/ 184150 w 179"/>
                <a:gd name="T41" fmla="*/ 68301 h 82"/>
                <a:gd name="T42" fmla="*/ 187325 w 179"/>
                <a:gd name="T43" fmla="*/ 78059 h 82"/>
                <a:gd name="T44" fmla="*/ 193675 w 179"/>
                <a:gd name="T45" fmla="*/ 83634 h 82"/>
                <a:gd name="T46" fmla="*/ 203200 w 179"/>
                <a:gd name="T47" fmla="*/ 89210 h 82"/>
                <a:gd name="T48" fmla="*/ 211138 w 179"/>
                <a:gd name="T49" fmla="*/ 94785 h 82"/>
                <a:gd name="T50" fmla="*/ 207963 w 179"/>
                <a:gd name="T51" fmla="*/ 96179 h 82"/>
                <a:gd name="T52" fmla="*/ 203200 w 179"/>
                <a:gd name="T53" fmla="*/ 98967 h 82"/>
                <a:gd name="T54" fmla="*/ 200025 w 179"/>
                <a:gd name="T55" fmla="*/ 103149 h 82"/>
                <a:gd name="T56" fmla="*/ 198438 w 179"/>
                <a:gd name="T57" fmla="*/ 104543 h 82"/>
                <a:gd name="T58" fmla="*/ 203200 w 179"/>
                <a:gd name="T59" fmla="*/ 110118 h 82"/>
                <a:gd name="T60" fmla="*/ 209550 w 179"/>
                <a:gd name="T61" fmla="*/ 114300 h 82"/>
                <a:gd name="T62" fmla="*/ 219075 w 179"/>
                <a:gd name="T63" fmla="*/ 114300 h 82"/>
                <a:gd name="T64" fmla="*/ 225425 w 179"/>
                <a:gd name="T65" fmla="*/ 114300 h 82"/>
                <a:gd name="T66" fmla="*/ 273050 w 179"/>
                <a:gd name="T67" fmla="*/ 105937 h 82"/>
                <a:gd name="T68" fmla="*/ 274638 w 179"/>
                <a:gd name="T69" fmla="*/ 103149 h 82"/>
                <a:gd name="T70" fmla="*/ 279400 w 179"/>
                <a:gd name="T71" fmla="*/ 100361 h 82"/>
                <a:gd name="T72" fmla="*/ 282575 w 179"/>
                <a:gd name="T73" fmla="*/ 96179 h 82"/>
                <a:gd name="T74" fmla="*/ 282575 w 179"/>
                <a:gd name="T75" fmla="*/ 96179 h 82"/>
                <a:gd name="T76" fmla="*/ 280988 w 179"/>
                <a:gd name="T77" fmla="*/ 93391 h 82"/>
                <a:gd name="T78" fmla="*/ 280988 w 179"/>
                <a:gd name="T79" fmla="*/ 89210 h 82"/>
                <a:gd name="T80" fmla="*/ 282575 w 179"/>
                <a:gd name="T81" fmla="*/ 86422 h 82"/>
                <a:gd name="T82" fmla="*/ 269875 w 179"/>
                <a:gd name="T83" fmla="*/ 83634 h 82"/>
                <a:gd name="T84" fmla="*/ 241300 w 179"/>
                <a:gd name="T85" fmla="*/ 72483 h 82"/>
                <a:gd name="T86" fmla="*/ 211138 w 179"/>
                <a:gd name="T87" fmla="*/ 54362 h 82"/>
                <a:gd name="T88" fmla="*/ 187325 w 179"/>
                <a:gd name="T89" fmla="*/ 37635 h 82"/>
                <a:gd name="T90" fmla="*/ 173038 w 179"/>
                <a:gd name="T91" fmla="*/ 26484 h 82"/>
                <a:gd name="T92" fmla="*/ 161925 w 179"/>
                <a:gd name="T93" fmla="*/ 29272 h 82"/>
                <a:gd name="T94" fmla="*/ 150813 w 179"/>
                <a:gd name="T95" fmla="*/ 29272 h 82"/>
                <a:gd name="T96" fmla="*/ 144463 w 179"/>
                <a:gd name="T97" fmla="*/ 22302 h 82"/>
                <a:gd name="T98" fmla="*/ 69850 w 179"/>
                <a:gd name="T99" fmla="*/ 0 h 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9"/>
                <a:gd name="T151" fmla="*/ 0 h 82"/>
                <a:gd name="T152" fmla="*/ 179 w 179"/>
                <a:gd name="T153" fmla="*/ 82 h 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9" h="82">
                  <a:moveTo>
                    <a:pt x="44" y="0"/>
                  </a:moveTo>
                  <a:lnTo>
                    <a:pt x="39" y="0"/>
                  </a:lnTo>
                  <a:lnTo>
                    <a:pt x="35" y="2"/>
                  </a:lnTo>
                  <a:lnTo>
                    <a:pt x="29" y="3"/>
                  </a:lnTo>
                  <a:lnTo>
                    <a:pt x="24" y="5"/>
                  </a:lnTo>
                  <a:lnTo>
                    <a:pt x="19" y="6"/>
                  </a:lnTo>
                  <a:lnTo>
                    <a:pt x="15" y="9"/>
                  </a:lnTo>
                  <a:lnTo>
                    <a:pt x="12" y="10"/>
                  </a:lnTo>
                  <a:lnTo>
                    <a:pt x="11" y="13"/>
                  </a:lnTo>
                  <a:lnTo>
                    <a:pt x="10" y="14"/>
                  </a:lnTo>
                  <a:lnTo>
                    <a:pt x="7" y="17"/>
                  </a:lnTo>
                  <a:lnTo>
                    <a:pt x="5" y="21"/>
                  </a:lnTo>
                  <a:lnTo>
                    <a:pt x="2" y="25"/>
                  </a:lnTo>
                  <a:lnTo>
                    <a:pt x="1" y="28"/>
                  </a:lnTo>
                  <a:lnTo>
                    <a:pt x="0" y="31"/>
                  </a:lnTo>
                  <a:lnTo>
                    <a:pt x="0" y="33"/>
                  </a:lnTo>
                  <a:lnTo>
                    <a:pt x="1" y="33"/>
                  </a:lnTo>
                  <a:lnTo>
                    <a:pt x="7" y="33"/>
                  </a:lnTo>
                  <a:lnTo>
                    <a:pt x="12" y="32"/>
                  </a:lnTo>
                  <a:lnTo>
                    <a:pt x="15" y="29"/>
                  </a:lnTo>
                  <a:lnTo>
                    <a:pt x="20" y="27"/>
                  </a:lnTo>
                  <a:lnTo>
                    <a:pt x="24" y="24"/>
                  </a:lnTo>
                  <a:lnTo>
                    <a:pt x="29" y="21"/>
                  </a:lnTo>
                  <a:lnTo>
                    <a:pt x="33" y="17"/>
                  </a:lnTo>
                  <a:lnTo>
                    <a:pt x="38" y="16"/>
                  </a:lnTo>
                  <a:lnTo>
                    <a:pt x="55" y="16"/>
                  </a:lnTo>
                  <a:lnTo>
                    <a:pt x="55" y="19"/>
                  </a:lnTo>
                  <a:lnTo>
                    <a:pt x="55" y="22"/>
                  </a:lnTo>
                  <a:lnTo>
                    <a:pt x="57" y="24"/>
                  </a:lnTo>
                  <a:lnTo>
                    <a:pt x="58" y="24"/>
                  </a:lnTo>
                  <a:lnTo>
                    <a:pt x="61" y="24"/>
                  </a:lnTo>
                  <a:lnTo>
                    <a:pt x="64" y="24"/>
                  </a:lnTo>
                  <a:lnTo>
                    <a:pt x="68" y="25"/>
                  </a:lnTo>
                  <a:lnTo>
                    <a:pt x="71" y="27"/>
                  </a:lnTo>
                  <a:lnTo>
                    <a:pt x="78" y="29"/>
                  </a:lnTo>
                  <a:lnTo>
                    <a:pt x="84" y="32"/>
                  </a:lnTo>
                  <a:lnTo>
                    <a:pt x="89" y="35"/>
                  </a:lnTo>
                  <a:lnTo>
                    <a:pt x="94" y="39"/>
                  </a:lnTo>
                  <a:lnTo>
                    <a:pt x="100" y="42"/>
                  </a:lnTo>
                  <a:lnTo>
                    <a:pt x="105" y="45"/>
                  </a:lnTo>
                  <a:lnTo>
                    <a:pt x="109" y="46"/>
                  </a:lnTo>
                  <a:lnTo>
                    <a:pt x="116" y="49"/>
                  </a:lnTo>
                  <a:lnTo>
                    <a:pt x="116" y="53"/>
                  </a:lnTo>
                  <a:lnTo>
                    <a:pt x="118" y="56"/>
                  </a:lnTo>
                  <a:lnTo>
                    <a:pt x="120" y="59"/>
                  </a:lnTo>
                  <a:lnTo>
                    <a:pt x="122" y="60"/>
                  </a:lnTo>
                  <a:lnTo>
                    <a:pt x="126" y="62"/>
                  </a:lnTo>
                  <a:lnTo>
                    <a:pt x="128" y="64"/>
                  </a:lnTo>
                  <a:lnTo>
                    <a:pt x="131" y="65"/>
                  </a:lnTo>
                  <a:lnTo>
                    <a:pt x="133" y="68"/>
                  </a:lnTo>
                  <a:lnTo>
                    <a:pt x="132" y="68"/>
                  </a:lnTo>
                  <a:lnTo>
                    <a:pt x="131" y="69"/>
                  </a:lnTo>
                  <a:lnTo>
                    <a:pt x="130" y="71"/>
                  </a:lnTo>
                  <a:lnTo>
                    <a:pt x="128" y="71"/>
                  </a:lnTo>
                  <a:lnTo>
                    <a:pt x="127" y="72"/>
                  </a:lnTo>
                  <a:lnTo>
                    <a:pt x="126" y="74"/>
                  </a:lnTo>
                  <a:lnTo>
                    <a:pt x="125" y="74"/>
                  </a:lnTo>
                  <a:lnTo>
                    <a:pt x="125" y="75"/>
                  </a:lnTo>
                  <a:lnTo>
                    <a:pt x="126" y="78"/>
                  </a:lnTo>
                  <a:lnTo>
                    <a:pt x="128" y="79"/>
                  </a:lnTo>
                  <a:lnTo>
                    <a:pt x="130" y="80"/>
                  </a:lnTo>
                  <a:lnTo>
                    <a:pt x="132" y="82"/>
                  </a:lnTo>
                  <a:lnTo>
                    <a:pt x="135" y="82"/>
                  </a:lnTo>
                  <a:lnTo>
                    <a:pt x="138" y="82"/>
                  </a:lnTo>
                  <a:lnTo>
                    <a:pt x="140" y="82"/>
                  </a:lnTo>
                  <a:lnTo>
                    <a:pt x="142" y="82"/>
                  </a:lnTo>
                  <a:lnTo>
                    <a:pt x="172" y="78"/>
                  </a:lnTo>
                  <a:lnTo>
                    <a:pt x="172" y="76"/>
                  </a:lnTo>
                  <a:lnTo>
                    <a:pt x="173" y="75"/>
                  </a:lnTo>
                  <a:lnTo>
                    <a:pt x="173" y="74"/>
                  </a:lnTo>
                  <a:lnTo>
                    <a:pt x="175" y="72"/>
                  </a:lnTo>
                  <a:lnTo>
                    <a:pt x="176" y="72"/>
                  </a:lnTo>
                  <a:lnTo>
                    <a:pt x="177" y="71"/>
                  </a:lnTo>
                  <a:lnTo>
                    <a:pt x="178" y="69"/>
                  </a:lnTo>
                  <a:lnTo>
                    <a:pt x="179" y="69"/>
                  </a:lnTo>
                  <a:lnTo>
                    <a:pt x="178" y="69"/>
                  </a:lnTo>
                  <a:lnTo>
                    <a:pt x="178" y="68"/>
                  </a:lnTo>
                  <a:lnTo>
                    <a:pt x="177" y="67"/>
                  </a:lnTo>
                  <a:lnTo>
                    <a:pt x="177" y="65"/>
                  </a:lnTo>
                  <a:lnTo>
                    <a:pt x="177" y="64"/>
                  </a:lnTo>
                  <a:lnTo>
                    <a:pt x="178" y="64"/>
                  </a:lnTo>
                  <a:lnTo>
                    <a:pt x="178" y="62"/>
                  </a:lnTo>
                  <a:lnTo>
                    <a:pt x="179" y="62"/>
                  </a:lnTo>
                  <a:lnTo>
                    <a:pt x="170" y="60"/>
                  </a:lnTo>
                  <a:lnTo>
                    <a:pt x="160" y="57"/>
                  </a:lnTo>
                  <a:lnTo>
                    <a:pt x="152" y="52"/>
                  </a:lnTo>
                  <a:lnTo>
                    <a:pt x="142" y="46"/>
                  </a:lnTo>
                  <a:lnTo>
                    <a:pt x="133" y="39"/>
                  </a:lnTo>
                  <a:lnTo>
                    <a:pt x="125" y="33"/>
                  </a:lnTo>
                  <a:lnTo>
                    <a:pt x="118" y="27"/>
                  </a:lnTo>
                  <a:lnTo>
                    <a:pt x="112" y="21"/>
                  </a:lnTo>
                  <a:lnTo>
                    <a:pt x="109" y="19"/>
                  </a:lnTo>
                  <a:lnTo>
                    <a:pt x="106" y="19"/>
                  </a:lnTo>
                  <a:lnTo>
                    <a:pt x="102" y="21"/>
                  </a:lnTo>
                  <a:lnTo>
                    <a:pt x="99" y="21"/>
                  </a:lnTo>
                  <a:lnTo>
                    <a:pt x="95" y="21"/>
                  </a:lnTo>
                  <a:lnTo>
                    <a:pt x="93" y="19"/>
                  </a:lnTo>
                  <a:lnTo>
                    <a:pt x="91" y="16"/>
                  </a:lnTo>
                  <a:lnTo>
                    <a:pt x="90" y="10"/>
                  </a:lnTo>
                  <a:lnTo>
                    <a:pt x="44"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1" name="Freeform 132">
              <a:extLst>
                <a:ext uri="{FF2B5EF4-FFF2-40B4-BE49-F238E27FC236}">
                  <a16:creationId xmlns:a16="http://schemas.microsoft.com/office/drawing/2014/main" id="{B11DDCBC-DE0A-2259-1587-71C792D57361}"/>
                </a:ext>
              </a:extLst>
            </p:cNvPr>
            <p:cNvSpPr>
              <a:spLocks/>
            </p:cNvSpPr>
            <p:nvPr/>
          </p:nvSpPr>
          <p:spPr bwMode="gray">
            <a:xfrm>
              <a:off x="3410610" y="3100163"/>
              <a:ext cx="124545" cy="89143"/>
            </a:xfrm>
            <a:custGeom>
              <a:avLst/>
              <a:gdLst>
                <a:gd name="T0" fmla="*/ 17463 w 67"/>
                <a:gd name="T1" fmla="*/ 71438 h 51"/>
                <a:gd name="T2" fmla="*/ 28575 w 67"/>
                <a:gd name="T3" fmla="*/ 64434 h 51"/>
                <a:gd name="T4" fmla="*/ 39688 w 67"/>
                <a:gd name="T5" fmla="*/ 57431 h 51"/>
                <a:gd name="T6" fmla="*/ 50800 w 67"/>
                <a:gd name="T7" fmla="*/ 54629 h 51"/>
                <a:gd name="T8" fmla="*/ 65088 w 67"/>
                <a:gd name="T9" fmla="*/ 49026 h 51"/>
                <a:gd name="T10" fmla="*/ 76200 w 67"/>
                <a:gd name="T11" fmla="*/ 47625 h 51"/>
                <a:gd name="T12" fmla="*/ 88900 w 67"/>
                <a:gd name="T13" fmla="*/ 43423 h 51"/>
                <a:gd name="T14" fmla="*/ 98425 w 67"/>
                <a:gd name="T15" fmla="*/ 39221 h 51"/>
                <a:gd name="T16" fmla="*/ 106363 w 67"/>
                <a:gd name="T17" fmla="*/ 33618 h 51"/>
                <a:gd name="T18" fmla="*/ 96838 w 67"/>
                <a:gd name="T19" fmla="*/ 25213 h 51"/>
                <a:gd name="T20" fmla="*/ 87313 w 67"/>
                <a:gd name="T21" fmla="*/ 21011 h 51"/>
                <a:gd name="T22" fmla="*/ 74613 w 67"/>
                <a:gd name="T23" fmla="*/ 16809 h 51"/>
                <a:gd name="T24" fmla="*/ 65088 w 67"/>
                <a:gd name="T25" fmla="*/ 12607 h 51"/>
                <a:gd name="T26" fmla="*/ 53975 w 67"/>
                <a:gd name="T27" fmla="*/ 9805 h 51"/>
                <a:gd name="T28" fmla="*/ 44450 w 67"/>
                <a:gd name="T29" fmla="*/ 8404 h 51"/>
                <a:gd name="T30" fmla="*/ 31750 w 67"/>
                <a:gd name="T31" fmla="*/ 4202 h 51"/>
                <a:gd name="T32" fmla="*/ 22225 w 67"/>
                <a:gd name="T33" fmla="*/ 0 h 51"/>
                <a:gd name="T34" fmla="*/ 0 w 67"/>
                <a:gd name="T35" fmla="*/ 0 h 51"/>
                <a:gd name="T36" fmla="*/ 0 w 67"/>
                <a:gd name="T37" fmla="*/ 7004 h 51"/>
                <a:gd name="T38" fmla="*/ 3175 w 67"/>
                <a:gd name="T39" fmla="*/ 12607 h 51"/>
                <a:gd name="T40" fmla="*/ 4763 w 67"/>
                <a:gd name="T41" fmla="*/ 19610 h 51"/>
                <a:gd name="T42" fmla="*/ 6350 w 67"/>
                <a:gd name="T43" fmla="*/ 23813 h 51"/>
                <a:gd name="T44" fmla="*/ 6350 w 67"/>
                <a:gd name="T45" fmla="*/ 29416 h 51"/>
                <a:gd name="T46" fmla="*/ 7938 w 67"/>
                <a:gd name="T47" fmla="*/ 33618 h 51"/>
                <a:gd name="T48" fmla="*/ 6350 w 67"/>
                <a:gd name="T49" fmla="*/ 37820 h 51"/>
                <a:gd name="T50" fmla="*/ 4763 w 67"/>
                <a:gd name="T51" fmla="*/ 39221 h 51"/>
                <a:gd name="T52" fmla="*/ 0 w 67"/>
                <a:gd name="T53" fmla="*/ 57431 h 51"/>
                <a:gd name="T54" fmla="*/ 3175 w 67"/>
                <a:gd name="T55" fmla="*/ 60232 h 51"/>
                <a:gd name="T56" fmla="*/ 4763 w 67"/>
                <a:gd name="T57" fmla="*/ 61633 h 51"/>
                <a:gd name="T58" fmla="*/ 7938 w 67"/>
                <a:gd name="T59" fmla="*/ 64434 h 51"/>
                <a:gd name="T60" fmla="*/ 9525 w 67"/>
                <a:gd name="T61" fmla="*/ 65835 h 51"/>
                <a:gd name="T62" fmla="*/ 14288 w 67"/>
                <a:gd name="T63" fmla="*/ 70037 h 51"/>
                <a:gd name="T64" fmla="*/ 17463 w 67"/>
                <a:gd name="T65" fmla="*/ 71438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
                <a:gd name="T100" fmla="*/ 0 h 51"/>
                <a:gd name="T101" fmla="*/ 67 w 67"/>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 h="51">
                  <a:moveTo>
                    <a:pt x="11" y="51"/>
                  </a:moveTo>
                  <a:lnTo>
                    <a:pt x="18" y="46"/>
                  </a:lnTo>
                  <a:lnTo>
                    <a:pt x="25" y="41"/>
                  </a:lnTo>
                  <a:lnTo>
                    <a:pt x="32" y="39"/>
                  </a:lnTo>
                  <a:lnTo>
                    <a:pt x="41" y="35"/>
                  </a:lnTo>
                  <a:lnTo>
                    <a:pt x="48" y="34"/>
                  </a:lnTo>
                  <a:lnTo>
                    <a:pt x="56" y="31"/>
                  </a:lnTo>
                  <a:lnTo>
                    <a:pt x="62" y="28"/>
                  </a:lnTo>
                  <a:lnTo>
                    <a:pt x="67" y="24"/>
                  </a:lnTo>
                  <a:lnTo>
                    <a:pt x="61" y="18"/>
                  </a:lnTo>
                  <a:lnTo>
                    <a:pt x="55" y="15"/>
                  </a:lnTo>
                  <a:lnTo>
                    <a:pt x="47" y="12"/>
                  </a:lnTo>
                  <a:lnTo>
                    <a:pt x="41" y="9"/>
                  </a:lnTo>
                  <a:lnTo>
                    <a:pt x="34" y="7"/>
                  </a:lnTo>
                  <a:lnTo>
                    <a:pt x="28" y="6"/>
                  </a:lnTo>
                  <a:lnTo>
                    <a:pt x="20" y="3"/>
                  </a:lnTo>
                  <a:lnTo>
                    <a:pt x="14" y="0"/>
                  </a:lnTo>
                  <a:lnTo>
                    <a:pt x="0" y="0"/>
                  </a:lnTo>
                  <a:lnTo>
                    <a:pt x="0" y="5"/>
                  </a:lnTo>
                  <a:lnTo>
                    <a:pt x="2" y="9"/>
                  </a:lnTo>
                  <a:lnTo>
                    <a:pt x="3" y="14"/>
                  </a:lnTo>
                  <a:lnTo>
                    <a:pt x="4" y="17"/>
                  </a:lnTo>
                  <a:lnTo>
                    <a:pt x="4" y="21"/>
                  </a:lnTo>
                  <a:lnTo>
                    <a:pt x="5" y="24"/>
                  </a:lnTo>
                  <a:lnTo>
                    <a:pt x="4" y="27"/>
                  </a:lnTo>
                  <a:lnTo>
                    <a:pt x="3" y="28"/>
                  </a:lnTo>
                  <a:lnTo>
                    <a:pt x="0" y="41"/>
                  </a:lnTo>
                  <a:lnTo>
                    <a:pt x="2" y="43"/>
                  </a:lnTo>
                  <a:lnTo>
                    <a:pt x="3" y="44"/>
                  </a:lnTo>
                  <a:lnTo>
                    <a:pt x="5" y="46"/>
                  </a:lnTo>
                  <a:lnTo>
                    <a:pt x="6" y="47"/>
                  </a:lnTo>
                  <a:lnTo>
                    <a:pt x="9" y="50"/>
                  </a:lnTo>
                  <a:lnTo>
                    <a:pt x="11" y="5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2" name="Freeform 133">
              <a:extLst>
                <a:ext uri="{FF2B5EF4-FFF2-40B4-BE49-F238E27FC236}">
                  <a16:creationId xmlns:a16="http://schemas.microsoft.com/office/drawing/2014/main" id="{797392C5-7EE6-F81B-9237-9B8D60639DC9}"/>
                </a:ext>
              </a:extLst>
            </p:cNvPr>
            <p:cNvSpPr>
              <a:spLocks/>
            </p:cNvSpPr>
            <p:nvPr/>
          </p:nvSpPr>
          <p:spPr bwMode="gray">
            <a:xfrm>
              <a:off x="2846138" y="3173456"/>
              <a:ext cx="46200" cy="108953"/>
            </a:xfrm>
            <a:custGeom>
              <a:avLst/>
              <a:gdLst>
                <a:gd name="T0" fmla="*/ 39688 w 25"/>
                <a:gd name="T1" fmla="*/ 4225 h 62"/>
                <a:gd name="T2" fmla="*/ 38100 w 25"/>
                <a:gd name="T3" fmla="*/ 4225 h 62"/>
                <a:gd name="T4" fmla="*/ 36513 w 25"/>
                <a:gd name="T5" fmla="*/ 5633 h 62"/>
                <a:gd name="T6" fmla="*/ 36513 w 25"/>
                <a:gd name="T7" fmla="*/ 8450 h 62"/>
                <a:gd name="T8" fmla="*/ 36513 w 25"/>
                <a:gd name="T9" fmla="*/ 9858 h 62"/>
                <a:gd name="T10" fmla="*/ 36513 w 25"/>
                <a:gd name="T11" fmla="*/ 12674 h 62"/>
                <a:gd name="T12" fmla="*/ 36513 w 25"/>
                <a:gd name="T13" fmla="*/ 14083 h 62"/>
                <a:gd name="T14" fmla="*/ 36513 w 25"/>
                <a:gd name="T15" fmla="*/ 15491 h 62"/>
                <a:gd name="T16" fmla="*/ 36513 w 25"/>
                <a:gd name="T17" fmla="*/ 18308 h 62"/>
                <a:gd name="T18" fmla="*/ 36513 w 25"/>
                <a:gd name="T19" fmla="*/ 19716 h 62"/>
                <a:gd name="T20" fmla="*/ 36513 w 25"/>
                <a:gd name="T21" fmla="*/ 23941 h 62"/>
                <a:gd name="T22" fmla="*/ 39688 w 25"/>
                <a:gd name="T23" fmla="*/ 30982 h 62"/>
                <a:gd name="T24" fmla="*/ 39688 w 25"/>
                <a:gd name="T25" fmla="*/ 39432 h 62"/>
                <a:gd name="T26" fmla="*/ 38100 w 25"/>
                <a:gd name="T27" fmla="*/ 49290 h 62"/>
                <a:gd name="T28" fmla="*/ 36513 w 25"/>
                <a:gd name="T29" fmla="*/ 56331 h 62"/>
                <a:gd name="T30" fmla="*/ 33338 w 25"/>
                <a:gd name="T31" fmla="*/ 67597 h 62"/>
                <a:gd name="T32" fmla="*/ 26988 w 25"/>
                <a:gd name="T33" fmla="*/ 76047 h 62"/>
                <a:gd name="T34" fmla="*/ 22225 w 25"/>
                <a:gd name="T35" fmla="*/ 81680 h 62"/>
                <a:gd name="T36" fmla="*/ 17463 w 25"/>
                <a:gd name="T37" fmla="*/ 87313 h 62"/>
                <a:gd name="T38" fmla="*/ 17463 w 25"/>
                <a:gd name="T39" fmla="*/ 83088 h 62"/>
                <a:gd name="T40" fmla="*/ 15875 w 25"/>
                <a:gd name="T41" fmla="*/ 85905 h 62"/>
                <a:gd name="T42" fmla="*/ 14288 w 25"/>
                <a:gd name="T43" fmla="*/ 85905 h 62"/>
                <a:gd name="T44" fmla="*/ 12700 w 25"/>
                <a:gd name="T45" fmla="*/ 85905 h 62"/>
                <a:gd name="T46" fmla="*/ 7938 w 25"/>
                <a:gd name="T47" fmla="*/ 85905 h 62"/>
                <a:gd name="T48" fmla="*/ 4763 w 25"/>
                <a:gd name="T49" fmla="*/ 87313 h 62"/>
                <a:gd name="T50" fmla="*/ 3175 w 25"/>
                <a:gd name="T51" fmla="*/ 87313 h 62"/>
                <a:gd name="T52" fmla="*/ 0 w 25"/>
                <a:gd name="T53" fmla="*/ 87313 h 62"/>
                <a:gd name="T54" fmla="*/ 1588 w 25"/>
                <a:gd name="T55" fmla="*/ 83088 h 62"/>
                <a:gd name="T56" fmla="*/ 3175 w 25"/>
                <a:gd name="T57" fmla="*/ 77455 h 62"/>
                <a:gd name="T58" fmla="*/ 4763 w 25"/>
                <a:gd name="T59" fmla="*/ 70414 h 62"/>
                <a:gd name="T60" fmla="*/ 6350 w 25"/>
                <a:gd name="T61" fmla="*/ 61964 h 62"/>
                <a:gd name="T62" fmla="*/ 6350 w 25"/>
                <a:gd name="T63" fmla="*/ 54923 h 62"/>
                <a:gd name="T64" fmla="*/ 7938 w 25"/>
                <a:gd name="T65" fmla="*/ 46473 h 62"/>
                <a:gd name="T66" fmla="*/ 7938 w 25"/>
                <a:gd name="T67" fmla="*/ 36615 h 62"/>
                <a:gd name="T68" fmla="*/ 12700 w 25"/>
                <a:gd name="T69" fmla="*/ 29574 h 62"/>
                <a:gd name="T70" fmla="*/ 12700 w 25"/>
                <a:gd name="T71" fmla="*/ 0 h 62"/>
                <a:gd name="T72" fmla="*/ 14288 w 25"/>
                <a:gd name="T73" fmla="*/ 0 h 62"/>
                <a:gd name="T74" fmla="*/ 17463 w 25"/>
                <a:gd name="T75" fmla="*/ 2817 h 62"/>
                <a:gd name="T76" fmla="*/ 22225 w 25"/>
                <a:gd name="T77" fmla="*/ 2817 h 62"/>
                <a:gd name="T78" fmla="*/ 25400 w 25"/>
                <a:gd name="T79" fmla="*/ 2817 h 62"/>
                <a:gd name="T80" fmla="*/ 28575 w 25"/>
                <a:gd name="T81" fmla="*/ 4225 h 62"/>
                <a:gd name="T82" fmla="*/ 36513 w 25"/>
                <a:gd name="T83" fmla="*/ 4225 h 62"/>
                <a:gd name="T84" fmla="*/ 39688 w 25"/>
                <a:gd name="T85" fmla="*/ 4225 h 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
                <a:gd name="T130" fmla="*/ 0 h 62"/>
                <a:gd name="T131" fmla="*/ 25 w 25"/>
                <a:gd name="T132" fmla="*/ 62 h 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 h="62">
                  <a:moveTo>
                    <a:pt x="25" y="3"/>
                  </a:moveTo>
                  <a:lnTo>
                    <a:pt x="24" y="3"/>
                  </a:lnTo>
                  <a:lnTo>
                    <a:pt x="23" y="4"/>
                  </a:lnTo>
                  <a:lnTo>
                    <a:pt x="23" y="6"/>
                  </a:lnTo>
                  <a:lnTo>
                    <a:pt x="23" y="7"/>
                  </a:lnTo>
                  <a:lnTo>
                    <a:pt x="23" y="9"/>
                  </a:lnTo>
                  <a:lnTo>
                    <a:pt x="23" y="10"/>
                  </a:lnTo>
                  <a:lnTo>
                    <a:pt x="23" y="11"/>
                  </a:lnTo>
                  <a:lnTo>
                    <a:pt x="23" y="13"/>
                  </a:lnTo>
                  <a:lnTo>
                    <a:pt x="23" y="14"/>
                  </a:lnTo>
                  <a:lnTo>
                    <a:pt x="23" y="17"/>
                  </a:lnTo>
                  <a:lnTo>
                    <a:pt x="25" y="22"/>
                  </a:lnTo>
                  <a:lnTo>
                    <a:pt x="25" y="28"/>
                  </a:lnTo>
                  <a:lnTo>
                    <a:pt x="24" y="35"/>
                  </a:lnTo>
                  <a:lnTo>
                    <a:pt x="23" y="40"/>
                  </a:lnTo>
                  <a:lnTo>
                    <a:pt x="21" y="48"/>
                  </a:lnTo>
                  <a:lnTo>
                    <a:pt x="17" y="54"/>
                  </a:lnTo>
                  <a:lnTo>
                    <a:pt x="14" y="58"/>
                  </a:lnTo>
                  <a:lnTo>
                    <a:pt x="11" y="62"/>
                  </a:lnTo>
                  <a:lnTo>
                    <a:pt x="11" y="59"/>
                  </a:lnTo>
                  <a:lnTo>
                    <a:pt x="10" y="61"/>
                  </a:lnTo>
                  <a:lnTo>
                    <a:pt x="9" y="61"/>
                  </a:lnTo>
                  <a:lnTo>
                    <a:pt x="8" y="61"/>
                  </a:lnTo>
                  <a:lnTo>
                    <a:pt x="5" y="61"/>
                  </a:lnTo>
                  <a:lnTo>
                    <a:pt x="3" y="62"/>
                  </a:lnTo>
                  <a:lnTo>
                    <a:pt x="2" y="62"/>
                  </a:lnTo>
                  <a:lnTo>
                    <a:pt x="0" y="62"/>
                  </a:lnTo>
                  <a:lnTo>
                    <a:pt x="1" y="59"/>
                  </a:lnTo>
                  <a:lnTo>
                    <a:pt x="2" y="55"/>
                  </a:lnTo>
                  <a:lnTo>
                    <a:pt x="3" y="50"/>
                  </a:lnTo>
                  <a:lnTo>
                    <a:pt x="4" y="44"/>
                  </a:lnTo>
                  <a:lnTo>
                    <a:pt x="4" y="39"/>
                  </a:lnTo>
                  <a:lnTo>
                    <a:pt x="5" y="33"/>
                  </a:lnTo>
                  <a:lnTo>
                    <a:pt x="5" y="26"/>
                  </a:lnTo>
                  <a:lnTo>
                    <a:pt x="8" y="21"/>
                  </a:lnTo>
                  <a:lnTo>
                    <a:pt x="8" y="0"/>
                  </a:lnTo>
                  <a:lnTo>
                    <a:pt x="9" y="0"/>
                  </a:lnTo>
                  <a:lnTo>
                    <a:pt x="11" y="2"/>
                  </a:lnTo>
                  <a:lnTo>
                    <a:pt x="14" y="2"/>
                  </a:lnTo>
                  <a:lnTo>
                    <a:pt x="16" y="2"/>
                  </a:lnTo>
                  <a:lnTo>
                    <a:pt x="18" y="3"/>
                  </a:lnTo>
                  <a:lnTo>
                    <a:pt x="23" y="3"/>
                  </a:lnTo>
                  <a:lnTo>
                    <a:pt x="25" y="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3" name="Freeform 134">
              <a:extLst>
                <a:ext uri="{FF2B5EF4-FFF2-40B4-BE49-F238E27FC236}">
                  <a16:creationId xmlns:a16="http://schemas.microsoft.com/office/drawing/2014/main" id="{13DEC6CE-7B44-C35D-00EA-AE2D15AC7F65}"/>
                </a:ext>
              </a:extLst>
            </p:cNvPr>
            <p:cNvSpPr>
              <a:spLocks/>
            </p:cNvSpPr>
            <p:nvPr/>
          </p:nvSpPr>
          <p:spPr bwMode="gray">
            <a:xfrm>
              <a:off x="2743690" y="3173456"/>
              <a:ext cx="126553" cy="186208"/>
            </a:xfrm>
            <a:custGeom>
              <a:avLst/>
              <a:gdLst>
                <a:gd name="T0" fmla="*/ 3175 w 68"/>
                <a:gd name="T1" fmla="*/ 115754 h 107"/>
                <a:gd name="T2" fmla="*/ 4762 w 68"/>
                <a:gd name="T3" fmla="*/ 100413 h 107"/>
                <a:gd name="T4" fmla="*/ 9525 w 68"/>
                <a:gd name="T5" fmla="*/ 89256 h 107"/>
                <a:gd name="T6" fmla="*/ 12700 w 68"/>
                <a:gd name="T7" fmla="*/ 78099 h 107"/>
                <a:gd name="T8" fmla="*/ 19050 w 68"/>
                <a:gd name="T9" fmla="*/ 65547 h 107"/>
                <a:gd name="T10" fmla="*/ 31750 w 68"/>
                <a:gd name="T11" fmla="*/ 64153 h 107"/>
                <a:gd name="T12" fmla="*/ 49212 w 68"/>
                <a:gd name="T13" fmla="*/ 64153 h 107"/>
                <a:gd name="T14" fmla="*/ 61912 w 68"/>
                <a:gd name="T15" fmla="*/ 58574 h 107"/>
                <a:gd name="T16" fmla="*/ 60325 w 68"/>
                <a:gd name="T17" fmla="*/ 46023 h 107"/>
                <a:gd name="T18" fmla="*/ 50800 w 68"/>
                <a:gd name="T19" fmla="*/ 40444 h 107"/>
                <a:gd name="T20" fmla="*/ 42862 w 68"/>
                <a:gd name="T21" fmla="*/ 33471 h 107"/>
                <a:gd name="T22" fmla="*/ 39687 w 68"/>
                <a:gd name="T23" fmla="*/ 25103 h 107"/>
                <a:gd name="T24" fmla="*/ 39687 w 68"/>
                <a:gd name="T25" fmla="*/ 18130 h 107"/>
                <a:gd name="T26" fmla="*/ 50800 w 68"/>
                <a:gd name="T27" fmla="*/ 12552 h 107"/>
                <a:gd name="T28" fmla="*/ 63500 w 68"/>
                <a:gd name="T29" fmla="*/ 4184 h 107"/>
                <a:gd name="T30" fmla="*/ 74612 w 68"/>
                <a:gd name="T31" fmla="*/ 0 h 107"/>
                <a:gd name="T32" fmla="*/ 84137 w 68"/>
                <a:gd name="T33" fmla="*/ 0 h 107"/>
                <a:gd name="T34" fmla="*/ 92075 w 68"/>
                <a:gd name="T35" fmla="*/ 2789 h 107"/>
                <a:gd name="T36" fmla="*/ 96837 w 68"/>
                <a:gd name="T37" fmla="*/ 2789 h 107"/>
                <a:gd name="T38" fmla="*/ 101600 w 68"/>
                <a:gd name="T39" fmla="*/ 4184 h 107"/>
                <a:gd name="T40" fmla="*/ 98425 w 68"/>
                <a:gd name="T41" fmla="*/ 34866 h 107"/>
                <a:gd name="T42" fmla="*/ 96837 w 68"/>
                <a:gd name="T43" fmla="*/ 54390 h 107"/>
                <a:gd name="T44" fmla="*/ 95250 w 68"/>
                <a:gd name="T45" fmla="*/ 68337 h 107"/>
                <a:gd name="T46" fmla="*/ 92075 w 68"/>
                <a:gd name="T47" fmla="*/ 80888 h 107"/>
                <a:gd name="T48" fmla="*/ 93662 w 68"/>
                <a:gd name="T49" fmla="*/ 85072 h 107"/>
                <a:gd name="T50" fmla="*/ 98425 w 68"/>
                <a:gd name="T51" fmla="*/ 85072 h 107"/>
                <a:gd name="T52" fmla="*/ 103188 w 68"/>
                <a:gd name="T53" fmla="*/ 85072 h 107"/>
                <a:gd name="T54" fmla="*/ 106363 w 68"/>
                <a:gd name="T55" fmla="*/ 85072 h 107"/>
                <a:gd name="T56" fmla="*/ 107950 w 68"/>
                <a:gd name="T57" fmla="*/ 89256 h 107"/>
                <a:gd name="T58" fmla="*/ 106363 w 68"/>
                <a:gd name="T59" fmla="*/ 94835 h 107"/>
                <a:gd name="T60" fmla="*/ 103188 w 68"/>
                <a:gd name="T61" fmla="*/ 99018 h 107"/>
                <a:gd name="T62" fmla="*/ 96837 w 68"/>
                <a:gd name="T63" fmla="*/ 108781 h 107"/>
                <a:gd name="T64" fmla="*/ 84137 w 68"/>
                <a:gd name="T65" fmla="*/ 126911 h 107"/>
                <a:gd name="T66" fmla="*/ 69850 w 68"/>
                <a:gd name="T67" fmla="*/ 140857 h 107"/>
                <a:gd name="T68" fmla="*/ 60325 w 68"/>
                <a:gd name="T69" fmla="*/ 149225 h 107"/>
                <a:gd name="T70" fmla="*/ 50800 w 68"/>
                <a:gd name="T71" fmla="*/ 146436 h 107"/>
                <a:gd name="T72" fmla="*/ 34925 w 68"/>
                <a:gd name="T73" fmla="*/ 140857 h 107"/>
                <a:gd name="T74" fmla="*/ 19050 w 68"/>
                <a:gd name="T75" fmla="*/ 135279 h 107"/>
                <a:gd name="T76" fmla="*/ 4762 w 68"/>
                <a:gd name="T77" fmla="*/ 129700 h 107"/>
                <a:gd name="T78" fmla="*/ 1588 w 68"/>
                <a:gd name="T79" fmla="*/ 125516 h 1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
                <a:gd name="T121" fmla="*/ 0 h 107"/>
                <a:gd name="T122" fmla="*/ 68 w 68"/>
                <a:gd name="T123" fmla="*/ 107 h 1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 h="107">
                  <a:moveTo>
                    <a:pt x="1" y="90"/>
                  </a:moveTo>
                  <a:lnTo>
                    <a:pt x="2" y="83"/>
                  </a:lnTo>
                  <a:lnTo>
                    <a:pt x="2" y="78"/>
                  </a:lnTo>
                  <a:lnTo>
                    <a:pt x="3" y="72"/>
                  </a:lnTo>
                  <a:lnTo>
                    <a:pt x="5" y="68"/>
                  </a:lnTo>
                  <a:lnTo>
                    <a:pt x="6" y="64"/>
                  </a:lnTo>
                  <a:lnTo>
                    <a:pt x="7" y="60"/>
                  </a:lnTo>
                  <a:lnTo>
                    <a:pt x="8" y="56"/>
                  </a:lnTo>
                  <a:lnTo>
                    <a:pt x="10" y="51"/>
                  </a:lnTo>
                  <a:lnTo>
                    <a:pt x="12" y="47"/>
                  </a:lnTo>
                  <a:lnTo>
                    <a:pt x="15" y="46"/>
                  </a:lnTo>
                  <a:lnTo>
                    <a:pt x="20" y="46"/>
                  </a:lnTo>
                  <a:lnTo>
                    <a:pt x="25" y="46"/>
                  </a:lnTo>
                  <a:lnTo>
                    <a:pt x="31" y="46"/>
                  </a:lnTo>
                  <a:lnTo>
                    <a:pt x="35" y="44"/>
                  </a:lnTo>
                  <a:lnTo>
                    <a:pt x="39" y="42"/>
                  </a:lnTo>
                  <a:lnTo>
                    <a:pt x="41" y="36"/>
                  </a:lnTo>
                  <a:lnTo>
                    <a:pt x="38" y="33"/>
                  </a:lnTo>
                  <a:lnTo>
                    <a:pt x="34" y="32"/>
                  </a:lnTo>
                  <a:lnTo>
                    <a:pt x="32" y="29"/>
                  </a:lnTo>
                  <a:lnTo>
                    <a:pt x="29" y="28"/>
                  </a:lnTo>
                  <a:lnTo>
                    <a:pt x="27" y="24"/>
                  </a:lnTo>
                  <a:lnTo>
                    <a:pt x="26" y="21"/>
                  </a:lnTo>
                  <a:lnTo>
                    <a:pt x="25" y="18"/>
                  </a:lnTo>
                  <a:lnTo>
                    <a:pt x="23" y="16"/>
                  </a:lnTo>
                  <a:lnTo>
                    <a:pt x="25" y="13"/>
                  </a:lnTo>
                  <a:lnTo>
                    <a:pt x="27" y="11"/>
                  </a:lnTo>
                  <a:lnTo>
                    <a:pt x="32" y="9"/>
                  </a:lnTo>
                  <a:lnTo>
                    <a:pt x="35" y="6"/>
                  </a:lnTo>
                  <a:lnTo>
                    <a:pt x="40" y="3"/>
                  </a:lnTo>
                  <a:lnTo>
                    <a:pt x="45" y="2"/>
                  </a:lnTo>
                  <a:lnTo>
                    <a:pt x="47" y="0"/>
                  </a:lnTo>
                  <a:lnTo>
                    <a:pt x="50" y="0"/>
                  </a:lnTo>
                  <a:lnTo>
                    <a:pt x="53" y="0"/>
                  </a:lnTo>
                  <a:lnTo>
                    <a:pt x="55" y="0"/>
                  </a:lnTo>
                  <a:lnTo>
                    <a:pt x="58" y="2"/>
                  </a:lnTo>
                  <a:lnTo>
                    <a:pt x="59" y="2"/>
                  </a:lnTo>
                  <a:lnTo>
                    <a:pt x="61" y="2"/>
                  </a:lnTo>
                  <a:lnTo>
                    <a:pt x="62" y="3"/>
                  </a:lnTo>
                  <a:lnTo>
                    <a:pt x="64" y="3"/>
                  </a:lnTo>
                  <a:lnTo>
                    <a:pt x="64" y="20"/>
                  </a:lnTo>
                  <a:lnTo>
                    <a:pt x="62" y="25"/>
                  </a:lnTo>
                  <a:lnTo>
                    <a:pt x="62" y="33"/>
                  </a:lnTo>
                  <a:lnTo>
                    <a:pt x="61" y="39"/>
                  </a:lnTo>
                  <a:lnTo>
                    <a:pt x="61" y="44"/>
                  </a:lnTo>
                  <a:lnTo>
                    <a:pt x="60" y="49"/>
                  </a:lnTo>
                  <a:lnTo>
                    <a:pt x="59" y="54"/>
                  </a:lnTo>
                  <a:lnTo>
                    <a:pt x="58" y="58"/>
                  </a:lnTo>
                  <a:lnTo>
                    <a:pt x="57" y="61"/>
                  </a:lnTo>
                  <a:lnTo>
                    <a:pt x="59" y="61"/>
                  </a:lnTo>
                  <a:lnTo>
                    <a:pt x="60" y="61"/>
                  </a:lnTo>
                  <a:lnTo>
                    <a:pt x="62" y="61"/>
                  </a:lnTo>
                  <a:lnTo>
                    <a:pt x="64" y="61"/>
                  </a:lnTo>
                  <a:lnTo>
                    <a:pt x="65" y="61"/>
                  </a:lnTo>
                  <a:lnTo>
                    <a:pt x="66" y="61"/>
                  </a:lnTo>
                  <a:lnTo>
                    <a:pt x="67" y="61"/>
                  </a:lnTo>
                  <a:lnTo>
                    <a:pt x="67" y="63"/>
                  </a:lnTo>
                  <a:lnTo>
                    <a:pt x="68" y="64"/>
                  </a:lnTo>
                  <a:lnTo>
                    <a:pt x="67" y="67"/>
                  </a:lnTo>
                  <a:lnTo>
                    <a:pt x="67" y="68"/>
                  </a:lnTo>
                  <a:lnTo>
                    <a:pt x="66" y="70"/>
                  </a:lnTo>
                  <a:lnTo>
                    <a:pt x="65" y="71"/>
                  </a:lnTo>
                  <a:lnTo>
                    <a:pt x="64" y="71"/>
                  </a:lnTo>
                  <a:lnTo>
                    <a:pt x="61" y="78"/>
                  </a:lnTo>
                  <a:lnTo>
                    <a:pt x="58" y="86"/>
                  </a:lnTo>
                  <a:lnTo>
                    <a:pt x="53" y="91"/>
                  </a:lnTo>
                  <a:lnTo>
                    <a:pt x="48" y="97"/>
                  </a:lnTo>
                  <a:lnTo>
                    <a:pt x="44" y="101"/>
                  </a:lnTo>
                  <a:lnTo>
                    <a:pt x="40" y="104"/>
                  </a:lnTo>
                  <a:lnTo>
                    <a:pt x="38" y="107"/>
                  </a:lnTo>
                  <a:lnTo>
                    <a:pt x="36" y="107"/>
                  </a:lnTo>
                  <a:lnTo>
                    <a:pt x="32" y="105"/>
                  </a:lnTo>
                  <a:lnTo>
                    <a:pt x="27" y="104"/>
                  </a:lnTo>
                  <a:lnTo>
                    <a:pt x="22" y="101"/>
                  </a:lnTo>
                  <a:lnTo>
                    <a:pt x="16" y="100"/>
                  </a:lnTo>
                  <a:lnTo>
                    <a:pt x="12" y="97"/>
                  </a:lnTo>
                  <a:lnTo>
                    <a:pt x="7" y="96"/>
                  </a:lnTo>
                  <a:lnTo>
                    <a:pt x="3" y="93"/>
                  </a:lnTo>
                  <a:lnTo>
                    <a:pt x="0" y="90"/>
                  </a:lnTo>
                  <a:lnTo>
                    <a:pt x="1" y="9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4" name="Freeform 135">
              <a:extLst>
                <a:ext uri="{FF2B5EF4-FFF2-40B4-BE49-F238E27FC236}">
                  <a16:creationId xmlns:a16="http://schemas.microsoft.com/office/drawing/2014/main" id="{A28E3092-8EA5-A77A-3EDE-3A7E774AAEBA}"/>
                </a:ext>
              </a:extLst>
            </p:cNvPr>
            <p:cNvSpPr>
              <a:spLocks/>
            </p:cNvSpPr>
            <p:nvPr/>
          </p:nvSpPr>
          <p:spPr bwMode="gray">
            <a:xfrm>
              <a:off x="2807969" y="3316083"/>
              <a:ext cx="92406" cy="63391"/>
            </a:xfrm>
            <a:custGeom>
              <a:avLst/>
              <a:gdLst>
                <a:gd name="T0" fmla="*/ 33338 w 50"/>
                <a:gd name="T1" fmla="*/ 0 h 36"/>
                <a:gd name="T2" fmla="*/ 38100 w 50"/>
                <a:gd name="T3" fmla="*/ 4233 h 36"/>
                <a:gd name="T4" fmla="*/ 44450 w 50"/>
                <a:gd name="T5" fmla="*/ 8467 h 36"/>
                <a:gd name="T6" fmla="*/ 47625 w 50"/>
                <a:gd name="T7" fmla="*/ 14111 h 36"/>
                <a:gd name="T8" fmla="*/ 53975 w 50"/>
                <a:gd name="T9" fmla="*/ 15522 h 36"/>
                <a:gd name="T10" fmla="*/ 60325 w 50"/>
                <a:gd name="T11" fmla="*/ 19756 h 36"/>
                <a:gd name="T12" fmla="*/ 66675 w 50"/>
                <a:gd name="T13" fmla="*/ 19756 h 36"/>
                <a:gd name="T14" fmla="*/ 71438 w 50"/>
                <a:gd name="T15" fmla="*/ 21167 h 36"/>
                <a:gd name="T16" fmla="*/ 79375 w 50"/>
                <a:gd name="T17" fmla="*/ 19756 h 36"/>
                <a:gd name="T18" fmla="*/ 79375 w 50"/>
                <a:gd name="T19" fmla="*/ 33867 h 36"/>
                <a:gd name="T20" fmla="*/ 77788 w 50"/>
                <a:gd name="T21" fmla="*/ 35278 h 36"/>
                <a:gd name="T22" fmla="*/ 74613 w 50"/>
                <a:gd name="T23" fmla="*/ 39511 h 36"/>
                <a:gd name="T24" fmla="*/ 71438 w 50"/>
                <a:gd name="T25" fmla="*/ 40922 h 36"/>
                <a:gd name="T26" fmla="*/ 68263 w 50"/>
                <a:gd name="T27" fmla="*/ 45156 h 36"/>
                <a:gd name="T28" fmla="*/ 66675 w 50"/>
                <a:gd name="T29" fmla="*/ 46567 h 36"/>
                <a:gd name="T30" fmla="*/ 61913 w 50"/>
                <a:gd name="T31" fmla="*/ 49389 h 36"/>
                <a:gd name="T32" fmla="*/ 60325 w 50"/>
                <a:gd name="T33" fmla="*/ 49389 h 36"/>
                <a:gd name="T34" fmla="*/ 57150 w 50"/>
                <a:gd name="T35" fmla="*/ 50800 h 36"/>
                <a:gd name="T36" fmla="*/ 47625 w 50"/>
                <a:gd name="T37" fmla="*/ 46567 h 36"/>
                <a:gd name="T38" fmla="*/ 41275 w 50"/>
                <a:gd name="T39" fmla="*/ 45156 h 36"/>
                <a:gd name="T40" fmla="*/ 34925 w 50"/>
                <a:gd name="T41" fmla="*/ 42333 h 36"/>
                <a:gd name="T42" fmla="*/ 28575 w 50"/>
                <a:gd name="T43" fmla="*/ 40922 h 36"/>
                <a:gd name="T44" fmla="*/ 23812 w 50"/>
                <a:gd name="T45" fmla="*/ 40922 h 36"/>
                <a:gd name="T46" fmla="*/ 14288 w 50"/>
                <a:gd name="T47" fmla="*/ 39511 h 36"/>
                <a:gd name="T48" fmla="*/ 7938 w 50"/>
                <a:gd name="T49" fmla="*/ 35278 h 36"/>
                <a:gd name="T50" fmla="*/ 0 w 50"/>
                <a:gd name="T51" fmla="*/ 33867 h 36"/>
                <a:gd name="T52" fmla="*/ 3175 w 50"/>
                <a:gd name="T53" fmla="*/ 33867 h 36"/>
                <a:gd name="T54" fmla="*/ 4763 w 50"/>
                <a:gd name="T55" fmla="*/ 31044 h 36"/>
                <a:gd name="T56" fmla="*/ 6350 w 50"/>
                <a:gd name="T57" fmla="*/ 29633 h 36"/>
                <a:gd name="T58" fmla="*/ 9525 w 50"/>
                <a:gd name="T59" fmla="*/ 28222 h 36"/>
                <a:gd name="T60" fmla="*/ 15875 w 50"/>
                <a:gd name="T61" fmla="*/ 21167 h 36"/>
                <a:gd name="T62" fmla="*/ 23812 w 50"/>
                <a:gd name="T63" fmla="*/ 18344 h 36"/>
                <a:gd name="T64" fmla="*/ 28575 w 50"/>
                <a:gd name="T65" fmla="*/ 9878 h 36"/>
                <a:gd name="T66" fmla="*/ 33338 w 50"/>
                <a:gd name="T67" fmla="*/ 4233 h 36"/>
                <a:gd name="T68" fmla="*/ 33338 w 50"/>
                <a:gd name="T69" fmla="*/ 0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
                <a:gd name="T106" fmla="*/ 0 h 36"/>
                <a:gd name="T107" fmla="*/ 50 w 50"/>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 h="36">
                  <a:moveTo>
                    <a:pt x="21" y="0"/>
                  </a:moveTo>
                  <a:lnTo>
                    <a:pt x="24" y="3"/>
                  </a:lnTo>
                  <a:lnTo>
                    <a:pt x="28" y="6"/>
                  </a:lnTo>
                  <a:lnTo>
                    <a:pt x="30" y="10"/>
                  </a:lnTo>
                  <a:lnTo>
                    <a:pt x="34" y="11"/>
                  </a:lnTo>
                  <a:lnTo>
                    <a:pt x="38" y="14"/>
                  </a:lnTo>
                  <a:lnTo>
                    <a:pt x="42" y="14"/>
                  </a:lnTo>
                  <a:lnTo>
                    <a:pt x="45" y="15"/>
                  </a:lnTo>
                  <a:lnTo>
                    <a:pt x="50" y="14"/>
                  </a:lnTo>
                  <a:lnTo>
                    <a:pt x="50" y="24"/>
                  </a:lnTo>
                  <a:lnTo>
                    <a:pt x="49" y="25"/>
                  </a:lnTo>
                  <a:lnTo>
                    <a:pt x="47" y="28"/>
                  </a:lnTo>
                  <a:lnTo>
                    <a:pt x="45" y="29"/>
                  </a:lnTo>
                  <a:lnTo>
                    <a:pt x="43" y="32"/>
                  </a:lnTo>
                  <a:lnTo>
                    <a:pt x="42" y="33"/>
                  </a:lnTo>
                  <a:lnTo>
                    <a:pt x="39" y="35"/>
                  </a:lnTo>
                  <a:lnTo>
                    <a:pt x="38" y="35"/>
                  </a:lnTo>
                  <a:lnTo>
                    <a:pt x="36" y="36"/>
                  </a:lnTo>
                  <a:lnTo>
                    <a:pt x="30" y="33"/>
                  </a:lnTo>
                  <a:lnTo>
                    <a:pt x="26" y="32"/>
                  </a:lnTo>
                  <a:lnTo>
                    <a:pt x="22" y="30"/>
                  </a:lnTo>
                  <a:lnTo>
                    <a:pt x="18" y="29"/>
                  </a:lnTo>
                  <a:lnTo>
                    <a:pt x="15" y="29"/>
                  </a:lnTo>
                  <a:lnTo>
                    <a:pt x="9" y="28"/>
                  </a:lnTo>
                  <a:lnTo>
                    <a:pt x="5" y="25"/>
                  </a:lnTo>
                  <a:lnTo>
                    <a:pt x="0" y="24"/>
                  </a:lnTo>
                  <a:lnTo>
                    <a:pt x="2" y="24"/>
                  </a:lnTo>
                  <a:lnTo>
                    <a:pt x="3" y="22"/>
                  </a:lnTo>
                  <a:lnTo>
                    <a:pt x="4" y="21"/>
                  </a:lnTo>
                  <a:lnTo>
                    <a:pt x="6" y="20"/>
                  </a:lnTo>
                  <a:lnTo>
                    <a:pt x="10" y="15"/>
                  </a:lnTo>
                  <a:lnTo>
                    <a:pt x="15" y="13"/>
                  </a:lnTo>
                  <a:lnTo>
                    <a:pt x="18" y="7"/>
                  </a:lnTo>
                  <a:lnTo>
                    <a:pt x="21" y="3"/>
                  </a:lnTo>
                  <a:lnTo>
                    <a:pt x="21"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5" name="Freeform 136">
              <a:extLst>
                <a:ext uri="{FF2B5EF4-FFF2-40B4-BE49-F238E27FC236}">
                  <a16:creationId xmlns:a16="http://schemas.microsoft.com/office/drawing/2014/main" id="{4081F89C-5424-C324-6533-C5F9D3CDB0EB}"/>
                </a:ext>
              </a:extLst>
            </p:cNvPr>
            <p:cNvSpPr>
              <a:spLocks/>
            </p:cNvSpPr>
            <p:nvPr/>
          </p:nvSpPr>
          <p:spPr bwMode="gray">
            <a:xfrm>
              <a:off x="2846138" y="3264581"/>
              <a:ext cx="190836" cy="122819"/>
            </a:xfrm>
            <a:custGeom>
              <a:avLst/>
              <a:gdLst>
                <a:gd name="T0" fmla="*/ 0 w 103"/>
                <a:gd name="T1" fmla="*/ 43588 h 70"/>
                <a:gd name="T2" fmla="*/ 11113 w 103"/>
                <a:gd name="T3" fmla="*/ 52025 h 70"/>
                <a:gd name="T4" fmla="*/ 20638 w 103"/>
                <a:gd name="T5" fmla="*/ 57649 h 70"/>
                <a:gd name="T6" fmla="*/ 31750 w 103"/>
                <a:gd name="T7" fmla="*/ 61867 h 70"/>
                <a:gd name="T8" fmla="*/ 46038 w 103"/>
                <a:gd name="T9" fmla="*/ 61867 h 70"/>
                <a:gd name="T10" fmla="*/ 44450 w 103"/>
                <a:gd name="T11" fmla="*/ 84364 h 70"/>
                <a:gd name="T12" fmla="*/ 46038 w 103"/>
                <a:gd name="T13" fmla="*/ 91395 h 70"/>
                <a:gd name="T14" fmla="*/ 47625 w 103"/>
                <a:gd name="T15" fmla="*/ 94207 h 70"/>
                <a:gd name="T16" fmla="*/ 52388 w 103"/>
                <a:gd name="T17" fmla="*/ 98425 h 70"/>
                <a:gd name="T18" fmla="*/ 58738 w 103"/>
                <a:gd name="T19" fmla="*/ 98425 h 70"/>
                <a:gd name="T20" fmla="*/ 65088 w 103"/>
                <a:gd name="T21" fmla="*/ 92801 h 70"/>
                <a:gd name="T22" fmla="*/ 68263 w 103"/>
                <a:gd name="T23" fmla="*/ 82958 h 70"/>
                <a:gd name="T24" fmla="*/ 73025 w 103"/>
                <a:gd name="T25" fmla="*/ 77334 h 70"/>
                <a:gd name="T26" fmla="*/ 85725 w 103"/>
                <a:gd name="T27" fmla="*/ 66085 h 70"/>
                <a:gd name="T28" fmla="*/ 104775 w 103"/>
                <a:gd name="T29" fmla="*/ 56243 h 70"/>
                <a:gd name="T30" fmla="*/ 127000 w 103"/>
                <a:gd name="T31" fmla="*/ 46400 h 70"/>
                <a:gd name="T32" fmla="*/ 149225 w 103"/>
                <a:gd name="T33" fmla="*/ 37964 h 70"/>
                <a:gd name="T34" fmla="*/ 163513 w 103"/>
                <a:gd name="T35" fmla="*/ 30934 h 70"/>
                <a:gd name="T36" fmla="*/ 163513 w 103"/>
                <a:gd name="T37" fmla="*/ 25309 h 70"/>
                <a:gd name="T38" fmla="*/ 163513 w 103"/>
                <a:gd name="T39" fmla="*/ 15467 h 70"/>
                <a:gd name="T40" fmla="*/ 163513 w 103"/>
                <a:gd name="T41" fmla="*/ 7030 h 70"/>
                <a:gd name="T42" fmla="*/ 155575 w 103"/>
                <a:gd name="T43" fmla="*/ 1406 h 70"/>
                <a:gd name="T44" fmla="*/ 138113 w 103"/>
                <a:gd name="T45" fmla="*/ 0 h 70"/>
                <a:gd name="T46" fmla="*/ 112713 w 103"/>
                <a:gd name="T47" fmla="*/ 0 h 70"/>
                <a:gd name="T48" fmla="*/ 85725 w 103"/>
                <a:gd name="T49" fmla="*/ 0 h 70"/>
                <a:gd name="T50" fmla="*/ 63500 w 103"/>
                <a:gd name="T51" fmla="*/ 1406 h 70"/>
                <a:gd name="T52" fmla="*/ 44450 w 103"/>
                <a:gd name="T53" fmla="*/ 7030 h 70"/>
                <a:gd name="T54" fmla="*/ 26988 w 103"/>
                <a:gd name="T55" fmla="*/ 11249 h 70"/>
                <a:gd name="T56" fmla="*/ 17463 w 103"/>
                <a:gd name="T57" fmla="*/ 11249 h 70"/>
                <a:gd name="T58" fmla="*/ 15875 w 103"/>
                <a:gd name="T59" fmla="*/ 14061 h 70"/>
                <a:gd name="T60" fmla="*/ 15875 w 103"/>
                <a:gd name="T61" fmla="*/ 19685 h 70"/>
                <a:gd name="T62" fmla="*/ 14288 w 103"/>
                <a:gd name="T63" fmla="*/ 25309 h 70"/>
                <a:gd name="T64" fmla="*/ 11113 w 103"/>
                <a:gd name="T65" fmla="*/ 26715 h 70"/>
                <a:gd name="T66" fmla="*/ 6350 w 103"/>
                <a:gd name="T67" fmla="*/ 32340 h 70"/>
                <a:gd name="T68" fmla="*/ 4763 w 103"/>
                <a:gd name="T69" fmla="*/ 36558 h 70"/>
                <a:gd name="T70" fmla="*/ 3175 w 103"/>
                <a:gd name="T71" fmla="*/ 42182 h 70"/>
                <a:gd name="T72" fmla="*/ 0 w 103"/>
                <a:gd name="T73" fmla="*/ 43588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3"/>
                <a:gd name="T112" fmla="*/ 0 h 70"/>
                <a:gd name="T113" fmla="*/ 103 w 103"/>
                <a:gd name="T114" fmla="*/ 70 h 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3" h="70">
                  <a:moveTo>
                    <a:pt x="0" y="34"/>
                  </a:moveTo>
                  <a:lnTo>
                    <a:pt x="0" y="31"/>
                  </a:lnTo>
                  <a:lnTo>
                    <a:pt x="3" y="34"/>
                  </a:lnTo>
                  <a:lnTo>
                    <a:pt x="7" y="37"/>
                  </a:lnTo>
                  <a:lnTo>
                    <a:pt x="9" y="40"/>
                  </a:lnTo>
                  <a:lnTo>
                    <a:pt x="13" y="41"/>
                  </a:lnTo>
                  <a:lnTo>
                    <a:pt x="16" y="44"/>
                  </a:lnTo>
                  <a:lnTo>
                    <a:pt x="20" y="44"/>
                  </a:lnTo>
                  <a:lnTo>
                    <a:pt x="23" y="45"/>
                  </a:lnTo>
                  <a:lnTo>
                    <a:pt x="29" y="44"/>
                  </a:lnTo>
                  <a:lnTo>
                    <a:pt x="27" y="58"/>
                  </a:lnTo>
                  <a:lnTo>
                    <a:pt x="28" y="60"/>
                  </a:lnTo>
                  <a:lnTo>
                    <a:pt x="29" y="62"/>
                  </a:lnTo>
                  <a:lnTo>
                    <a:pt x="29" y="65"/>
                  </a:lnTo>
                  <a:lnTo>
                    <a:pt x="30" y="66"/>
                  </a:lnTo>
                  <a:lnTo>
                    <a:pt x="30" y="67"/>
                  </a:lnTo>
                  <a:lnTo>
                    <a:pt x="31" y="69"/>
                  </a:lnTo>
                  <a:lnTo>
                    <a:pt x="33" y="70"/>
                  </a:lnTo>
                  <a:lnTo>
                    <a:pt x="35" y="70"/>
                  </a:lnTo>
                  <a:lnTo>
                    <a:pt x="37" y="70"/>
                  </a:lnTo>
                  <a:lnTo>
                    <a:pt x="39" y="67"/>
                  </a:lnTo>
                  <a:lnTo>
                    <a:pt x="41" y="66"/>
                  </a:lnTo>
                  <a:lnTo>
                    <a:pt x="42" y="63"/>
                  </a:lnTo>
                  <a:lnTo>
                    <a:pt x="43" y="59"/>
                  </a:lnTo>
                  <a:lnTo>
                    <a:pt x="45" y="56"/>
                  </a:lnTo>
                  <a:lnTo>
                    <a:pt x="46" y="55"/>
                  </a:lnTo>
                  <a:lnTo>
                    <a:pt x="48" y="53"/>
                  </a:lnTo>
                  <a:lnTo>
                    <a:pt x="54" y="47"/>
                  </a:lnTo>
                  <a:lnTo>
                    <a:pt x="60" y="43"/>
                  </a:lnTo>
                  <a:lnTo>
                    <a:pt x="66" y="40"/>
                  </a:lnTo>
                  <a:lnTo>
                    <a:pt x="72" y="36"/>
                  </a:lnTo>
                  <a:lnTo>
                    <a:pt x="80" y="33"/>
                  </a:lnTo>
                  <a:lnTo>
                    <a:pt x="86" y="30"/>
                  </a:lnTo>
                  <a:lnTo>
                    <a:pt x="94" y="27"/>
                  </a:lnTo>
                  <a:lnTo>
                    <a:pt x="103" y="25"/>
                  </a:lnTo>
                  <a:lnTo>
                    <a:pt x="103" y="22"/>
                  </a:lnTo>
                  <a:lnTo>
                    <a:pt x="103" y="19"/>
                  </a:lnTo>
                  <a:lnTo>
                    <a:pt x="103" y="18"/>
                  </a:lnTo>
                  <a:lnTo>
                    <a:pt x="103" y="14"/>
                  </a:lnTo>
                  <a:lnTo>
                    <a:pt x="103" y="11"/>
                  </a:lnTo>
                  <a:lnTo>
                    <a:pt x="103" y="8"/>
                  </a:lnTo>
                  <a:lnTo>
                    <a:pt x="103" y="5"/>
                  </a:lnTo>
                  <a:lnTo>
                    <a:pt x="103" y="1"/>
                  </a:lnTo>
                  <a:lnTo>
                    <a:pt x="98" y="1"/>
                  </a:lnTo>
                  <a:lnTo>
                    <a:pt x="93" y="0"/>
                  </a:lnTo>
                  <a:lnTo>
                    <a:pt x="87" y="0"/>
                  </a:lnTo>
                  <a:lnTo>
                    <a:pt x="80" y="0"/>
                  </a:lnTo>
                  <a:lnTo>
                    <a:pt x="71" y="0"/>
                  </a:lnTo>
                  <a:lnTo>
                    <a:pt x="64" y="0"/>
                  </a:lnTo>
                  <a:lnTo>
                    <a:pt x="54" y="0"/>
                  </a:lnTo>
                  <a:lnTo>
                    <a:pt x="46" y="1"/>
                  </a:lnTo>
                  <a:lnTo>
                    <a:pt x="40" y="1"/>
                  </a:lnTo>
                  <a:lnTo>
                    <a:pt x="33" y="4"/>
                  </a:lnTo>
                  <a:lnTo>
                    <a:pt x="28" y="5"/>
                  </a:lnTo>
                  <a:lnTo>
                    <a:pt x="21" y="7"/>
                  </a:lnTo>
                  <a:lnTo>
                    <a:pt x="17" y="8"/>
                  </a:lnTo>
                  <a:lnTo>
                    <a:pt x="14" y="8"/>
                  </a:lnTo>
                  <a:lnTo>
                    <a:pt x="11" y="8"/>
                  </a:lnTo>
                  <a:lnTo>
                    <a:pt x="10" y="8"/>
                  </a:lnTo>
                  <a:lnTo>
                    <a:pt x="10" y="10"/>
                  </a:lnTo>
                  <a:lnTo>
                    <a:pt x="11" y="11"/>
                  </a:lnTo>
                  <a:lnTo>
                    <a:pt x="10" y="14"/>
                  </a:lnTo>
                  <a:lnTo>
                    <a:pt x="10" y="15"/>
                  </a:lnTo>
                  <a:lnTo>
                    <a:pt x="9" y="18"/>
                  </a:lnTo>
                  <a:lnTo>
                    <a:pt x="8" y="19"/>
                  </a:lnTo>
                  <a:lnTo>
                    <a:pt x="7" y="19"/>
                  </a:lnTo>
                  <a:lnTo>
                    <a:pt x="5" y="22"/>
                  </a:lnTo>
                  <a:lnTo>
                    <a:pt x="4" y="23"/>
                  </a:lnTo>
                  <a:lnTo>
                    <a:pt x="4" y="25"/>
                  </a:lnTo>
                  <a:lnTo>
                    <a:pt x="3" y="26"/>
                  </a:lnTo>
                  <a:lnTo>
                    <a:pt x="2" y="29"/>
                  </a:lnTo>
                  <a:lnTo>
                    <a:pt x="2" y="30"/>
                  </a:lnTo>
                  <a:lnTo>
                    <a:pt x="1" y="30"/>
                  </a:lnTo>
                  <a:lnTo>
                    <a:pt x="0" y="31"/>
                  </a:lnTo>
                  <a:lnTo>
                    <a:pt x="0" y="3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6" name="Freeform 137">
              <a:extLst>
                <a:ext uri="{FF2B5EF4-FFF2-40B4-BE49-F238E27FC236}">
                  <a16:creationId xmlns:a16="http://schemas.microsoft.com/office/drawing/2014/main" id="{12745BD8-9475-DB76-F8FF-DE24BAA66B02}"/>
                </a:ext>
              </a:extLst>
            </p:cNvPr>
            <p:cNvSpPr>
              <a:spLocks/>
            </p:cNvSpPr>
            <p:nvPr/>
          </p:nvSpPr>
          <p:spPr bwMode="gray">
            <a:xfrm>
              <a:off x="2874260" y="3306178"/>
              <a:ext cx="162711" cy="164416"/>
            </a:xfrm>
            <a:custGeom>
              <a:avLst/>
              <a:gdLst>
                <a:gd name="T0" fmla="*/ 17463 w 88"/>
                <a:gd name="T1" fmla="*/ 46191 h 93"/>
                <a:gd name="T2" fmla="*/ 19050 w 88"/>
                <a:gd name="T3" fmla="*/ 48991 h 93"/>
                <a:gd name="T4" fmla="*/ 20637 w 88"/>
                <a:gd name="T5" fmla="*/ 51790 h 93"/>
                <a:gd name="T6" fmla="*/ 20637 w 88"/>
                <a:gd name="T7" fmla="*/ 55989 h 93"/>
                <a:gd name="T8" fmla="*/ 22225 w 88"/>
                <a:gd name="T9" fmla="*/ 57389 h 93"/>
                <a:gd name="T10" fmla="*/ 22225 w 88"/>
                <a:gd name="T11" fmla="*/ 58789 h 93"/>
                <a:gd name="T12" fmla="*/ 23812 w 88"/>
                <a:gd name="T13" fmla="*/ 61588 h 93"/>
                <a:gd name="T14" fmla="*/ 26988 w 88"/>
                <a:gd name="T15" fmla="*/ 62988 h 93"/>
                <a:gd name="T16" fmla="*/ 30163 w 88"/>
                <a:gd name="T17" fmla="*/ 62988 h 93"/>
                <a:gd name="T18" fmla="*/ 33338 w 88"/>
                <a:gd name="T19" fmla="*/ 62988 h 93"/>
                <a:gd name="T20" fmla="*/ 38100 w 88"/>
                <a:gd name="T21" fmla="*/ 58789 h 93"/>
                <a:gd name="T22" fmla="*/ 41275 w 88"/>
                <a:gd name="T23" fmla="*/ 57389 h 93"/>
                <a:gd name="T24" fmla="*/ 42862 w 88"/>
                <a:gd name="T25" fmla="*/ 53190 h 93"/>
                <a:gd name="T26" fmla="*/ 44450 w 88"/>
                <a:gd name="T27" fmla="*/ 47591 h 93"/>
                <a:gd name="T28" fmla="*/ 47625 w 88"/>
                <a:gd name="T29" fmla="*/ 43392 h 93"/>
                <a:gd name="T30" fmla="*/ 49212 w 88"/>
                <a:gd name="T31" fmla="*/ 41992 h 93"/>
                <a:gd name="T32" fmla="*/ 52388 w 88"/>
                <a:gd name="T33" fmla="*/ 39192 h 93"/>
                <a:gd name="T34" fmla="*/ 61913 w 88"/>
                <a:gd name="T35" fmla="*/ 30794 h 93"/>
                <a:gd name="T36" fmla="*/ 71437 w 88"/>
                <a:gd name="T37" fmla="*/ 25195 h 93"/>
                <a:gd name="T38" fmla="*/ 80962 w 88"/>
                <a:gd name="T39" fmla="*/ 20996 h 93"/>
                <a:gd name="T40" fmla="*/ 90487 w 88"/>
                <a:gd name="T41" fmla="*/ 15397 h 93"/>
                <a:gd name="T42" fmla="*/ 101600 w 88"/>
                <a:gd name="T43" fmla="*/ 11198 h 93"/>
                <a:gd name="T44" fmla="*/ 112713 w 88"/>
                <a:gd name="T45" fmla="*/ 6999 h 93"/>
                <a:gd name="T46" fmla="*/ 125413 w 88"/>
                <a:gd name="T47" fmla="*/ 2799 h 93"/>
                <a:gd name="T48" fmla="*/ 139700 w 88"/>
                <a:gd name="T49" fmla="*/ 0 h 93"/>
                <a:gd name="T50" fmla="*/ 138113 w 88"/>
                <a:gd name="T51" fmla="*/ 11198 h 93"/>
                <a:gd name="T52" fmla="*/ 134938 w 88"/>
                <a:gd name="T53" fmla="*/ 22396 h 93"/>
                <a:gd name="T54" fmla="*/ 131763 w 88"/>
                <a:gd name="T55" fmla="*/ 37793 h 93"/>
                <a:gd name="T56" fmla="*/ 125413 w 88"/>
                <a:gd name="T57" fmla="*/ 53190 h 93"/>
                <a:gd name="T58" fmla="*/ 122238 w 88"/>
                <a:gd name="T59" fmla="*/ 68587 h 93"/>
                <a:gd name="T60" fmla="*/ 119063 w 88"/>
                <a:gd name="T61" fmla="*/ 83984 h 93"/>
                <a:gd name="T62" fmla="*/ 115888 w 88"/>
                <a:gd name="T63" fmla="*/ 103580 h 93"/>
                <a:gd name="T64" fmla="*/ 114300 w 88"/>
                <a:gd name="T65" fmla="*/ 121777 h 93"/>
                <a:gd name="T66" fmla="*/ 69850 w 88"/>
                <a:gd name="T67" fmla="*/ 117577 h 93"/>
                <a:gd name="T68" fmla="*/ 68263 w 88"/>
                <a:gd name="T69" fmla="*/ 117577 h 93"/>
                <a:gd name="T70" fmla="*/ 65088 w 88"/>
                <a:gd name="T71" fmla="*/ 118977 h 93"/>
                <a:gd name="T72" fmla="*/ 63500 w 88"/>
                <a:gd name="T73" fmla="*/ 121777 h 93"/>
                <a:gd name="T74" fmla="*/ 61913 w 88"/>
                <a:gd name="T75" fmla="*/ 123176 h 93"/>
                <a:gd name="T76" fmla="*/ 61913 w 88"/>
                <a:gd name="T77" fmla="*/ 127376 h 93"/>
                <a:gd name="T78" fmla="*/ 60325 w 88"/>
                <a:gd name="T79" fmla="*/ 128775 h 93"/>
                <a:gd name="T80" fmla="*/ 58738 w 88"/>
                <a:gd name="T81" fmla="*/ 130175 h 93"/>
                <a:gd name="T82" fmla="*/ 50800 w 88"/>
                <a:gd name="T83" fmla="*/ 121777 h 93"/>
                <a:gd name="T84" fmla="*/ 44450 w 88"/>
                <a:gd name="T85" fmla="*/ 111979 h 93"/>
                <a:gd name="T86" fmla="*/ 38100 w 88"/>
                <a:gd name="T87" fmla="*/ 102180 h 93"/>
                <a:gd name="T88" fmla="*/ 30163 w 88"/>
                <a:gd name="T89" fmla="*/ 88183 h 93"/>
                <a:gd name="T90" fmla="*/ 23812 w 88"/>
                <a:gd name="T91" fmla="*/ 78385 h 93"/>
                <a:gd name="T92" fmla="*/ 19050 w 88"/>
                <a:gd name="T93" fmla="*/ 71386 h 93"/>
                <a:gd name="T94" fmla="*/ 9525 w 88"/>
                <a:gd name="T95" fmla="*/ 62988 h 93"/>
                <a:gd name="T96" fmla="*/ 0 w 88"/>
                <a:gd name="T97" fmla="*/ 57389 h 93"/>
                <a:gd name="T98" fmla="*/ 1588 w 88"/>
                <a:gd name="T99" fmla="*/ 55989 h 93"/>
                <a:gd name="T100" fmla="*/ 3175 w 88"/>
                <a:gd name="T101" fmla="*/ 55989 h 93"/>
                <a:gd name="T102" fmla="*/ 7938 w 88"/>
                <a:gd name="T103" fmla="*/ 53190 h 93"/>
                <a:gd name="T104" fmla="*/ 9525 w 88"/>
                <a:gd name="T105" fmla="*/ 51790 h 93"/>
                <a:gd name="T106" fmla="*/ 12700 w 88"/>
                <a:gd name="T107" fmla="*/ 47591 h 93"/>
                <a:gd name="T108" fmla="*/ 15875 w 88"/>
                <a:gd name="T109" fmla="*/ 46191 h 93"/>
                <a:gd name="T110" fmla="*/ 19050 w 88"/>
                <a:gd name="T111" fmla="*/ 43392 h 93"/>
                <a:gd name="T112" fmla="*/ 20637 w 88"/>
                <a:gd name="T113" fmla="*/ 41992 h 93"/>
                <a:gd name="T114" fmla="*/ 17463 w 88"/>
                <a:gd name="T115" fmla="*/ 46191 h 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8"/>
                <a:gd name="T175" fmla="*/ 0 h 93"/>
                <a:gd name="T176" fmla="*/ 88 w 88"/>
                <a:gd name="T177" fmla="*/ 93 h 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8" h="93">
                  <a:moveTo>
                    <a:pt x="11" y="33"/>
                  </a:moveTo>
                  <a:lnTo>
                    <a:pt x="12" y="35"/>
                  </a:lnTo>
                  <a:lnTo>
                    <a:pt x="13" y="37"/>
                  </a:lnTo>
                  <a:lnTo>
                    <a:pt x="13" y="40"/>
                  </a:lnTo>
                  <a:lnTo>
                    <a:pt x="14" y="41"/>
                  </a:lnTo>
                  <a:lnTo>
                    <a:pt x="14" y="42"/>
                  </a:lnTo>
                  <a:lnTo>
                    <a:pt x="15" y="44"/>
                  </a:lnTo>
                  <a:lnTo>
                    <a:pt x="17" y="45"/>
                  </a:lnTo>
                  <a:lnTo>
                    <a:pt x="19" y="45"/>
                  </a:lnTo>
                  <a:lnTo>
                    <a:pt x="21" y="45"/>
                  </a:lnTo>
                  <a:lnTo>
                    <a:pt x="24" y="42"/>
                  </a:lnTo>
                  <a:lnTo>
                    <a:pt x="26" y="41"/>
                  </a:lnTo>
                  <a:lnTo>
                    <a:pt x="27" y="38"/>
                  </a:lnTo>
                  <a:lnTo>
                    <a:pt x="28" y="34"/>
                  </a:lnTo>
                  <a:lnTo>
                    <a:pt x="30" y="31"/>
                  </a:lnTo>
                  <a:lnTo>
                    <a:pt x="31" y="30"/>
                  </a:lnTo>
                  <a:lnTo>
                    <a:pt x="33" y="28"/>
                  </a:lnTo>
                  <a:lnTo>
                    <a:pt x="39" y="22"/>
                  </a:lnTo>
                  <a:lnTo>
                    <a:pt x="45" y="18"/>
                  </a:lnTo>
                  <a:lnTo>
                    <a:pt x="51" y="15"/>
                  </a:lnTo>
                  <a:lnTo>
                    <a:pt x="57" y="11"/>
                  </a:lnTo>
                  <a:lnTo>
                    <a:pt x="64" y="8"/>
                  </a:lnTo>
                  <a:lnTo>
                    <a:pt x="71" y="5"/>
                  </a:lnTo>
                  <a:lnTo>
                    <a:pt x="79" y="2"/>
                  </a:lnTo>
                  <a:lnTo>
                    <a:pt x="88" y="0"/>
                  </a:lnTo>
                  <a:lnTo>
                    <a:pt x="87" y="8"/>
                  </a:lnTo>
                  <a:lnTo>
                    <a:pt x="85" y="16"/>
                  </a:lnTo>
                  <a:lnTo>
                    <a:pt x="83" y="27"/>
                  </a:lnTo>
                  <a:lnTo>
                    <a:pt x="79" y="38"/>
                  </a:lnTo>
                  <a:lnTo>
                    <a:pt x="77" y="49"/>
                  </a:lnTo>
                  <a:lnTo>
                    <a:pt x="75" y="60"/>
                  </a:lnTo>
                  <a:lnTo>
                    <a:pt x="73" y="74"/>
                  </a:lnTo>
                  <a:lnTo>
                    <a:pt x="72" y="87"/>
                  </a:lnTo>
                  <a:lnTo>
                    <a:pt x="44" y="84"/>
                  </a:lnTo>
                  <a:lnTo>
                    <a:pt x="43" y="84"/>
                  </a:lnTo>
                  <a:lnTo>
                    <a:pt x="41" y="85"/>
                  </a:lnTo>
                  <a:lnTo>
                    <a:pt x="40" y="87"/>
                  </a:lnTo>
                  <a:lnTo>
                    <a:pt x="39" y="88"/>
                  </a:lnTo>
                  <a:lnTo>
                    <a:pt x="39" y="91"/>
                  </a:lnTo>
                  <a:lnTo>
                    <a:pt x="38" y="92"/>
                  </a:lnTo>
                  <a:lnTo>
                    <a:pt x="37" y="93"/>
                  </a:lnTo>
                  <a:lnTo>
                    <a:pt x="32" y="87"/>
                  </a:lnTo>
                  <a:lnTo>
                    <a:pt x="28" y="80"/>
                  </a:lnTo>
                  <a:lnTo>
                    <a:pt x="24" y="73"/>
                  </a:lnTo>
                  <a:lnTo>
                    <a:pt x="19" y="63"/>
                  </a:lnTo>
                  <a:lnTo>
                    <a:pt x="15" y="56"/>
                  </a:lnTo>
                  <a:lnTo>
                    <a:pt x="12" y="51"/>
                  </a:lnTo>
                  <a:lnTo>
                    <a:pt x="6" y="45"/>
                  </a:lnTo>
                  <a:lnTo>
                    <a:pt x="0" y="41"/>
                  </a:lnTo>
                  <a:lnTo>
                    <a:pt x="1" y="40"/>
                  </a:lnTo>
                  <a:lnTo>
                    <a:pt x="2" y="40"/>
                  </a:lnTo>
                  <a:lnTo>
                    <a:pt x="5" y="38"/>
                  </a:lnTo>
                  <a:lnTo>
                    <a:pt x="6" y="37"/>
                  </a:lnTo>
                  <a:lnTo>
                    <a:pt x="8" y="34"/>
                  </a:lnTo>
                  <a:lnTo>
                    <a:pt x="10" y="33"/>
                  </a:lnTo>
                  <a:lnTo>
                    <a:pt x="12" y="31"/>
                  </a:lnTo>
                  <a:lnTo>
                    <a:pt x="13" y="30"/>
                  </a:lnTo>
                  <a:lnTo>
                    <a:pt x="11" y="3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7" name="Freeform 138">
              <a:extLst>
                <a:ext uri="{FF2B5EF4-FFF2-40B4-BE49-F238E27FC236}">
                  <a16:creationId xmlns:a16="http://schemas.microsoft.com/office/drawing/2014/main" id="{C02DD057-273B-6C4D-5697-0BA5502E48D2}"/>
                </a:ext>
              </a:extLst>
            </p:cNvPr>
            <p:cNvSpPr>
              <a:spLocks/>
            </p:cNvSpPr>
            <p:nvPr/>
          </p:nvSpPr>
          <p:spPr bwMode="gray">
            <a:xfrm>
              <a:off x="2932515" y="3450787"/>
              <a:ext cx="122537" cy="134705"/>
            </a:xfrm>
            <a:custGeom>
              <a:avLst/>
              <a:gdLst>
                <a:gd name="T0" fmla="*/ 100012 w 66"/>
                <a:gd name="T1" fmla="*/ 107950 h 77"/>
                <a:gd name="T2" fmla="*/ 93662 w 66"/>
                <a:gd name="T3" fmla="*/ 107950 h 77"/>
                <a:gd name="T4" fmla="*/ 90487 w 66"/>
                <a:gd name="T5" fmla="*/ 107950 h 77"/>
                <a:gd name="T6" fmla="*/ 84137 w 66"/>
                <a:gd name="T7" fmla="*/ 107950 h 77"/>
                <a:gd name="T8" fmla="*/ 71437 w 66"/>
                <a:gd name="T9" fmla="*/ 103744 h 77"/>
                <a:gd name="T10" fmla="*/ 63500 w 66"/>
                <a:gd name="T11" fmla="*/ 92529 h 77"/>
                <a:gd name="T12" fmla="*/ 58737 w 66"/>
                <a:gd name="T13" fmla="*/ 77107 h 77"/>
                <a:gd name="T14" fmla="*/ 49212 w 66"/>
                <a:gd name="T15" fmla="*/ 67294 h 77"/>
                <a:gd name="T16" fmla="*/ 49212 w 66"/>
                <a:gd name="T17" fmla="*/ 71499 h 77"/>
                <a:gd name="T18" fmla="*/ 49212 w 66"/>
                <a:gd name="T19" fmla="*/ 75705 h 77"/>
                <a:gd name="T20" fmla="*/ 49212 w 66"/>
                <a:gd name="T21" fmla="*/ 78509 h 77"/>
                <a:gd name="T22" fmla="*/ 42862 w 66"/>
                <a:gd name="T23" fmla="*/ 72901 h 77"/>
                <a:gd name="T24" fmla="*/ 33337 w 66"/>
                <a:gd name="T25" fmla="*/ 60284 h 77"/>
                <a:gd name="T26" fmla="*/ 26987 w 66"/>
                <a:gd name="T27" fmla="*/ 46264 h 77"/>
                <a:gd name="T28" fmla="*/ 17462 w 66"/>
                <a:gd name="T29" fmla="*/ 36451 h 77"/>
                <a:gd name="T30" fmla="*/ 17462 w 66"/>
                <a:gd name="T31" fmla="*/ 40656 h 77"/>
                <a:gd name="T32" fmla="*/ 19050 w 66"/>
                <a:gd name="T33" fmla="*/ 43460 h 77"/>
                <a:gd name="T34" fmla="*/ 20637 w 66"/>
                <a:gd name="T35" fmla="*/ 47666 h 77"/>
                <a:gd name="T36" fmla="*/ 22225 w 66"/>
                <a:gd name="T37" fmla="*/ 61686 h 77"/>
                <a:gd name="T38" fmla="*/ 9525 w 66"/>
                <a:gd name="T39" fmla="*/ 57480 h 77"/>
                <a:gd name="T40" fmla="*/ 4762 w 66"/>
                <a:gd name="T41" fmla="*/ 50470 h 77"/>
                <a:gd name="T42" fmla="*/ 1588 w 66"/>
                <a:gd name="T43" fmla="*/ 42058 h 77"/>
                <a:gd name="T44" fmla="*/ 0 w 66"/>
                <a:gd name="T45" fmla="*/ 32245 h 77"/>
                <a:gd name="T46" fmla="*/ 0 w 66"/>
                <a:gd name="T47" fmla="*/ 25235 h 77"/>
                <a:gd name="T48" fmla="*/ 0 w 66"/>
                <a:gd name="T49" fmla="*/ 21029 h 77"/>
                <a:gd name="T50" fmla="*/ 1588 w 66"/>
                <a:gd name="T51" fmla="*/ 16823 h 77"/>
                <a:gd name="T52" fmla="*/ 6350 w 66"/>
                <a:gd name="T53" fmla="*/ 15421 h 77"/>
                <a:gd name="T54" fmla="*/ 7937 w 66"/>
                <a:gd name="T55" fmla="*/ 11216 h 77"/>
                <a:gd name="T56" fmla="*/ 9525 w 66"/>
                <a:gd name="T57" fmla="*/ 5608 h 77"/>
                <a:gd name="T58" fmla="*/ 12700 w 66"/>
                <a:gd name="T59" fmla="*/ 1402 h 77"/>
                <a:gd name="T60" fmla="*/ 17462 w 66"/>
                <a:gd name="T61" fmla="*/ 0 h 77"/>
                <a:gd name="T62" fmla="*/ 61912 w 66"/>
                <a:gd name="T63" fmla="*/ 12618 h 77"/>
                <a:gd name="T64" fmla="*/ 68262 w 66"/>
                <a:gd name="T65" fmla="*/ 32245 h 77"/>
                <a:gd name="T66" fmla="*/ 79375 w 66"/>
                <a:gd name="T67" fmla="*/ 51872 h 77"/>
                <a:gd name="T68" fmla="*/ 92075 w 66"/>
                <a:gd name="T69" fmla="*/ 67294 h 77"/>
                <a:gd name="T70" fmla="*/ 98425 w 66"/>
                <a:gd name="T71" fmla="*/ 77107 h 77"/>
                <a:gd name="T72" fmla="*/ 98425 w 66"/>
                <a:gd name="T73" fmla="*/ 86921 h 77"/>
                <a:gd name="T74" fmla="*/ 98425 w 66"/>
                <a:gd name="T75" fmla="*/ 93931 h 77"/>
                <a:gd name="T76" fmla="*/ 98425 w 66"/>
                <a:gd name="T77" fmla="*/ 102342 h 77"/>
                <a:gd name="T78" fmla="*/ 104775 w 66"/>
                <a:gd name="T79" fmla="*/ 107950 h 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6"/>
                <a:gd name="T121" fmla="*/ 0 h 77"/>
                <a:gd name="T122" fmla="*/ 66 w 66"/>
                <a:gd name="T123" fmla="*/ 77 h 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6" h="77">
                  <a:moveTo>
                    <a:pt x="66" y="77"/>
                  </a:moveTo>
                  <a:lnTo>
                    <a:pt x="63" y="77"/>
                  </a:lnTo>
                  <a:lnTo>
                    <a:pt x="60" y="77"/>
                  </a:lnTo>
                  <a:lnTo>
                    <a:pt x="59" y="77"/>
                  </a:lnTo>
                  <a:lnTo>
                    <a:pt x="58" y="77"/>
                  </a:lnTo>
                  <a:lnTo>
                    <a:pt x="57" y="77"/>
                  </a:lnTo>
                  <a:lnTo>
                    <a:pt x="55" y="77"/>
                  </a:lnTo>
                  <a:lnTo>
                    <a:pt x="53" y="77"/>
                  </a:lnTo>
                  <a:lnTo>
                    <a:pt x="48" y="76"/>
                  </a:lnTo>
                  <a:lnTo>
                    <a:pt x="45" y="74"/>
                  </a:lnTo>
                  <a:lnTo>
                    <a:pt x="43" y="70"/>
                  </a:lnTo>
                  <a:lnTo>
                    <a:pt x="40" y="66"/>
                  </a:lnTo>
                  <a:lnTo>
                    <a:pt x="39" y="62"/>
                  </a:lnTo>
                  <a:lnTo>
                    <a:pt x="37" y="55"/>
                  </a:lnTo>
                  <a:lnTo>
                    <a:pt x="34" y="52"/>
                  </a:lnTo>
                  <a:lnTo>
                    <a:pt x="31" y="48"/>
                  </a:lnTo>
                  <a:lnTo>
                    <a:pt x="31" y="50"/>
                  </a:lnTo>
                  <a:lnTo>
                    <a:pt x="31" y="51"/>
                  </a:lnTo>
                  <a:lnTo>
                    <a:pt x="31" y="52"/>
                  </a:lnTo>
                  <a:lnTo>
                    <a:pt x="31" y="54"/>
                  </a:lnTo>
                  <a:lnTo>
                    <a:pt x="31" y="55"/>
                  </a:lnTo>
                  <a:lnTo>
                    <a:pt x="31" y="56"/>
                  </a:lnTo>
                  <a:lnTo>
                    <a:pt x="29" y="55"/>
                  </a:lnTo>
                  <a:lnTo>
                    <a:pt x="27" y="52"/>
                  </a:lnTo>
                  <a:lnTo>
                    <a:pt x="25" y="48"/>
                  </a:lnTo>
                  <a:lnTo>
                    <a:pt x="21" y="43"/>
                  </a:lnTo>
                  <a:lnTo>
                    <a:pt x="19" y="37"/>
                  </a:lnTo>
                  <a:lnTo>
                    <a:pt x="17" y="33"/>
                  </a:lnTo>
                  <a:lnTo>
                    <a:pt x="13" y="29"/>
                  </a:lnTo>
                  <a:lnTo>
                    <a:pt x="11" y="26"/>
                  </a:lnTo>
                  <a:lnTo>
                    <a:pt x="11" y="27"/>
                  </a:lnTo>
                  <a:lnTo>
                    <a:pt x="11" y="29"/>
                  </a:lnTo>
                  <a:lnTo>
                    <a:pt x="11" y="30"/>
                  </a:lnTo>
                  <a:lnTo>
                    <a:pt x="12" y="31"/>
                  </a:lnTo>
                  <a:lnTo>
                    <a:pt x="12" y="33"/>
                  </a:lnTo>
                  <a:lnTo>
                    <a:pt x="13" y="34"/>
                  </a:lnTo>
                  <a:lnTo>
                    <a:pt x="14" y="36"/>
                  </a:lnTo>
                  <a:lnTo>
                    <a:pt x="14" y="44"/>
                  </a:lnTo>
                  <a:lnTo>
                    <a:pt x="8" y="44"/>
                  </a:lnTo>
                  <a:lnTo>
                    <a:pt x="6" y="41"/>
                  </a:lnTo>
                  <a:lnTo>
                    <a:pt x="5" y="38"/>
                  </a:lnTo>
                  <a:lnTo>
                    <a:pt x="3" y="36"/>
                  </a:lnTo>
                  <a:lnTo>
                    <a:pt x="1" y="33"/>
                  </a:lnTo>
                  <a:lnTo>
                    <a:pt x="1" y="30"/>
                  </a:lnTo>
                  <a:lnTo>
                    <a:pt x="0" y="27"/>
                  </a:lnTo>
                  <a:lnTo>
                    <a:pt x="0" y="23"/>
                  </a:lnTo>
                  <a:lnTo>
                    <a:pt x="0" y="20"/>
                  </a:lnTo>
                  <a:lnTo>
                    <a:pt x="0" y="18"/>
                  </a:lnTo>
                  <a:lnTo>
                    <a:pt x="0" y="16"/>
                  </a:lnTo>
                  <a:lnTo>
                    <a:pt x="0" y="15"/>
                  </a:lnTo>
                  <a:lnTo>
                    <a:pt x="1" y="14"/>
                  </a:lnTo>
                  <a:lnTo>
                    <a:pt x="1" y="12"/>
                  </a:lnTo>
                  <a:lnTo>
                    <a:pt x="3" y="12"/>
                  </a:lnTo>
                  <a:lnTo>
                    <a:pt x="4" y="11"/>
                  </a:lnTo>
                  <a:lnTo>
                    <a:pt x="4" y="9"/>
                  </a:lnTo>
                  <a:lnTo>
                    <a:pt x="5" y="8"/>
                  </a:lnTo>
                  <a:lnTo>
                    <a:pt x="6" y="7"/>
                  </a:lnTo>
                  <a:lnTo>
                    <a:pt x="6" y="4"/>
                  </a:lnTo>
                  <a:lnTo>
                    <a:pt x="7" y="3"/>
                  </a:lnTo>
                  <a:lnTo>
                    <a:pt x="8" y="1"/>
                  </a:lnTo>
                  <a:lnTo>
                    <a:pt x="10" y="0"/>
                  </a:lnTo>
                  <a:lnTo>
                    <a:pt x="11" y="0"/>
                  </a:lnTo>
                  <a:lnTo>
                    <a:pt x="39" y="3"/>
                  </a:lnTo>
                  <a:lnTo>
                    <a:pt x="39" y="9"/>
                  </a:lnTo>
                  <a:lnTo>
                    <a:pt x="42" y="15"/>
                  </a:lnTo>
                  <a:lnTo>
                    <a:pt x="43" y="23"/>
                  </a:lnTo>
                  <a:lnTo>
                    <a:pt x="46" y="30"/>
                  </a:lnTo>
                  <a:lnTo>
                    <a:pt x="50" y="37"/>
                  </a:lnTo>
                  <a:lnTo>
                    <a:pt x="53" y="43"/>
                  </a:lnTo>
                  <a:lnTo>
                    <a:pt x="58" y="48"/>
                  </a:lnTo>
                  <a:lnTo>
                    <a:pt x="62" y="54"/>
                  </a:lnTo>
                  <a:lnTo>
                    <a:pt x="62" y="55"/>
                  </a:lnTo>
                  <a:lnTo>
                    <a:pt x="62" y="59"/>
                  </a:lnTo>
                  <a:lnTo>
                    <a:pt x="62" y="62"/>
                  </a:lnTo>
                  <a:lnTo>
                    <a:pt x="62" y="63"/>
                  </a:lnTo>
                  <a:lnTo>
                    <a:pt x="62" y="67"/>
                  </a:lnTo>
                  <a:lnTo>
                    <a:pt x="62" y="70"/>
                  </a:lnTo>
                  <a:lnTo>
                    <a:pt x="62" y="73"/>
                  </a:lnTo>
                  <a:lnTo>
                    <a:pt x="62" y="77"/>
                  </a:lnTo>
                  <a:lnTo>
                    <a:pt x="66" y="7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8" name="Freeform 139">
              <a:extLst>
                <a:ext uri="{FF2B5EF4-FFF2-40B4-BE49-F238E27FC236}">
                  <a16:creationId xmlns:a16="http://schemas.microsoft.com/office/drawing/2014/main" id="{3CBFC2BE-BEC2-1CEA-28C7-C5FEA870F246}"/>
                </a:ext>
              </a:extLst>
            </p:cNvPr>
            <p:cNvSpPr>
              <a:spLocks/>
            </p:cNvSpPr>
            <p:nvPr/>
          </p:nvSpPr>
          <p:spPr bwMode="gray">
            <a:xfrm>
              <a:off x="3045009" y="3526064"/>
              <a:ext cx="188827" cy="110934"/>
            </a:xfrm>
            <a:custGeom>
              <a:avLst/>
              <a:gdLst>
                <a:gd name="T0" fmla="*/ 0 w 102"/>
                <a:gd name="T1" fmla="*/ 38100 h 63"/>
                <a:gd name="T2" fmla="*/ 0 w 102"/>
                <a:gd name="T3" fmla="*/ 28222 h 63"/>
                <a:gd name="T4" fmla="*/ 0 w 102"/>
                <a:gd name="T5" fmla="*/ 21167 h 63"/>
                <a:gd name="T6" fmla="*/ 0 w 102"/>
                <a:gd name="T7" fmla="*/ 15522 h 63"/>
                <a:gd name="T8" fmla="*/ 3175 w 102"/>
                <a:gd name="T9" fmla="*/ 14111 h 63"/>
                <a:gd name="T10" fmla="*/ 9525 w 102"/>
                <a:gd name="T11" fmla="*/ 16933 h 63"/>
                <a:gd name="T12" fmla="*/ 15875 w 102"/>
                <a:gd name="T13" fmla="*/ 21167 h 63"/>
                <a:gd name="T14" fmla="*/ 22225 w 102"/>
                <a:gd name="T15" fmla="*/ 25400 h 63"/>
                <a:gd name="T16" fmla="*/ 36513 w 102"/>
                <a:gd name="T17" fmla="*/ 25400 h 63"/>
                <a:gd name="T18" fmla="*/ 55563 w 102"/>
                <a:gd name="T19" fmla="*/ 15522 h 63"/>
                <a:gd name="T20" fmla="*/ 69850 w 102"/>
                <a:gd name="T21" fmla="*/ 8467 h 63"/>
                <a:gd name="T22" fmla="*/ 84137 w 102"/>
                <a:gd name="T23" fmla="*/ 0 h 63"/>
                <a:gd name="T24" fmla="*/ 104775 w 102"/>
                <a:gd name="T25" fmla="*/ 0 h 63"/>
                <a:gd name="T26" fmla="*/ 123825 w 102"/>
                <a:gd name="T27" fmla="*/ 11289 h 63"/>
                <a:gd name="T28" fmla="*/ 136525 w 102"/>
                <a:gd name="T29" fmla="*/ 26811 h 63"/>
                <a:gd name="T30" fmla="*/ 152400 w 102"/>
                <a:gd name="T31" fmla="*/ 36689 h 63"/>
                <a:gd name="T32" fmla="*/ 153988 w 102"/>
                <a:gd name="T33" fmla="*/ 46567 h 63"/>
                <a:gd name="T34" fmla="*/ 144463 w 102"/>
                <a:gd name="T35" fmla="*/ 57856 h 63"/>
                <a:gd name="T36" fmla="*/ 138113 w 102"/>
                <a:gd name="T37" fmla="*/ 73378 h 63"/>
                <a:gd name="T38" fmla="*/ 136525 w 102"/>
                <a:gd name="T39" fmla="*/ 84667 h 63"/>
                <a:gd name="T40" fmla="*/ 133350 w 102"/>
                <a:gd name="T41" fmla="*/ 87489 h 63"/>
                <a:gd name="T42" fmla="*/ 127000 w 102"/>
                <a:gd name="T43" fmla="*/ 83256 h 63"/>
                <a:gd name="T44" fmla="*/ 117475 w 102"/>
                <a:gd name="T45" fmla="*/ 74789 h 63"/>
                <a:gd name="T46" fmla="*/ 114300 w 102"/>
                <a:gd name="T47" fmla="*/ 71967 h 63"/>
                <a:gd name="T48" fmla="*/ 112713 w 102"/>
                <a:gd name="T49" fmla="*/ 62089 h 63"/>
                <a:gd name="T50" fmla="*/ 115888 w 102"/>
                <a:gd name="T51" fmla="*/ 56444 h 63"/>
                <a:gd name="T52" fmla="*/ 122238 w 102"/>
                <a:gd name="T53" fmla="*/ 50800 h 63"/>
                <a:gd name="T54" fmla="*/ 125413 w 102"/>
                <a:gd name="T55" fmla="*/ 47978 h 63"/>
                <a:gd name="T56" fmla="*/ 122238 w 102"/>
                <a:gd name="T57" fmla="*/ 42333 h 63"/>
                <a:gd name="T58" fmla="*/ 111125 w 102"/>
                <a:gd name="T59" fmla="*/ 36689 h 63"/>
                <a:gd name="T60" fmla="*/ 101600 w 102"/>
                <a:gd name="T61" fmla="*/ 32456 h 63"/>
                <a:gd name="T62" fmla="*/ 95250 w 102"/>
                <a:gd name="T63" fmla="*/ 21167 h 63"/>
                <a:gd name="T64" fmla="*/ 84137 w 102"/>
                <a:gd name="T65" fmla="*/ 19756 h 63"/>
                <a:gd name="T66" fmla="*/ 71438 w 102"/>
                <a:gd name="T67" fmla="*/ 31044 h 63"/>
                <a:gd name="T68" fmla="*/ 65088 w 102"/>
                <a:gd name="T69" fmla="*/ 45156 h 63"/>
                <a:gd name="T70" fmla="*/ 61913 w 102"/>
                <a:gd name="T71" fmla="*/ 60678 h 63"/>
                <a:gd name="T72" fmla="*/ 61913 w 102"/>
                <a:gd name="T73" fmla="*/ 71967 h 63"/>
                <a:gd name="T74" fmla="*/ 57150 w 102"/>
                <a:gd name="T75" fmla="*/ 73378 h 63"/>
                <a:gd name="T76" fmla="*/ 53975 w 102"/>
                <a:gd name="T77" fmla="*/ 74789 h 63"/>
                <a:gd name="T78" fmla="*/ 47625 w 102"/>
                <a:gd name="T79" fmla="*/ 74789 h 63"/>
                <a:gd name="T80" fmla="*/ 34925 w 102"/>
                <a:gd name="T81" fmla="*/ 71967 h 63"/>
                <a:gd name="T82" fmla="*/ 25400 w 102"/>
                <a:gd name="T83" fmla="*/ 57856 h 63"/>
                <a:gd name="T84" fmla="*/ 15875 w 102"/>
                <a:gd name="T85" fmla="*/ 47978 h 63"/>
                <a:gd name="T86" fmla="*/ 6350 w 102"/>
                <a:gd name="T87" fmla="*/ 42333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2"/>
                <a:gd name="T133" fmla="*/ 0 h 63"/>
                <a:gd name="T134" fmla="*/ 102 w 102"/>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2" h="63">
                  <a:moveTo>
                    <a:pt x="0" y="30"/>
                  </a:moveTo>
                  <a:lnTo>
                    <a:pt x="0" y="27"/>
                  </a:lnTo>
                  <a:lnTo>
                    <a:pt x="0" y="23"/>
                  </a:lnTo>
                  <a:lnTo>
                    <a:pt x="0" y="20"/>
                  </a:lnTo>
                  <a:lnTo>
                    <a:pt x="0" y="19"/>
                  </a:lnTo>
                  <a:lnTo>
                    <a:pt x="0" y="15"/>
                  </a:lnTo>
                  <a:lnTo>
                    <a:pt x="0" y="12"/>
                  </a:lnTo>
                  <a:lnTo>
                    <a:pt x="0" y="11"/>
                  </a:lnTo>
                  <a:lnTo>
                    <a:pt x="0" y="10"/>
                  </a:lnTo>
                  <a:lnTo>
                    <a:pt x="2" y="10"/>
                  </a:lnTo>
                  <a:lnTo>
                    <a:pt x="4" y="11"/>
                  </a:lnTo>
                  <a:lnTo>
                    <a:pt x="6" y="12"/>
                  </a:lnTo>
                  <a:lnTo>
                    <a:pt x="8" y="14"/>
                  </a:lnTo>
                  <a:lnTo>
                    <a:pt x="10" y="15"/>
                  </a:lnTo>
                  <a:lnTo>
                    <a:pt x="13" y="18"/>
                  </a:lnTo>
                  <a:lnTo>
                    <a:pt x="14" y="18"/>
                  </a:lnTo>
                  <a:lnTo>
                    <a:pt x="16" y="18"/>
                  </a:lnTo>
                  <a:lnTo>
                    <a:pt x="23" y="18"/>
                  </a:lnTo>
                  <a:lnTo>
                    <a:pt x="30" y="14"/>
                  </a:lnTo>
                  <a:lnTo>
                    <a:pt x="35" y="11"/>
                  </a:lnTo>
                  <a:lnTo>
                    <a:pt x="40" y="8"/>
                  </a:lnTo>
                  <a:lnTo>
                    <a:pt x="44" y="6"/>
                  </a:lnTo>
                  <a:lnTo>
                    <a:pt x="48" y="1"/>
                  </a:lnTo>
                  <a:lnTo>
                    <a:pt x="53" y="0"/>
                  </a:lnTo>
                  <a:lnTo>
                    <a:pt x="58" y="0"/>
                  </a:lnTo>
                  <a:lnTo>
                    <a:pt x="66" y="0"/>
                  </a:lnTo>
                  <a:lnTo>
                    <a:pt x="72" y="4"/>
                  </a:lnTo>
                  <a:lnTo>
                    <a:pt x="78" y="8"/>
                  </a:lnTo>
                  <a:lnTo>
                    <a:pt x="83" y="12"/>
                  </a:lnTo>
                  <a:lnTo>
                    <a:pt x="86" y="19"/>
                  </a:lnTo>
                  <a:lnTo>
                    <a:pt x="91" y="23"/>
                  </a:lnTo>
                  <a:lnTo>
                    <a:pt x="96" y="26"/>
                  </a:lnTo>
                  <a:lnTo>
                    <a:pt x="102" y="27"/>
                  </a:lnTo>
                  <a:lnTo>
                    <a:pt x="97" y="33"/>
                  </a:lnTo>
                  <a:lnTo>
                    <a:pt x="93" y="37"/>
                  </a:lnTo>
                  <a:lnTo>
                    <a:pt x="91" y="41"/>
                  </a:lnTo>
                  <a:lnTo>
                    <a:pt x="89" y="48"/>
                  </a:lnTo>
                  <a:lnTo>
                    <a:pt x="87" y="52"/>
                  </a:lnTo>
                  <a:lnTo>
                    <a:pt x="86" y="56"/>
                  </a:lnTo>
                  <a:lnTo>
                    <a:pt x="86" y="60"/>
                  </a:lnTo>
                  <a:lnTo>
                    <a:pt x="85" y="63"/>
                  </a:lnTo>
                  <a:lnTo>
                    <a:pt x="84" y="62"/>
                  </a:lnTo>
                  <a:lnTo>
                    <a:pt x="83" y="60"/>
                  </a:lnTo>
                  <a:lnTo>
                    <a:pt x="80" y="59"/>
                  </a:lnTo>
                  <a:lnTo>
                    <a:pt x="78" y="56"/>
                  </a:lnTo>
                  <a:lnTo>
                    <a:pt x="74" y="53"/>
                  </a:lnTo>
                  <a:lnTo>
                    <a:pt x="73" y="52"/>
                  </a:lnTo>
                  <a:lnTo>
                    <a:pt x="72" y="51"/>
                  </a:lnTo>
                  <a:lnTo>
                    <a:pt x="71" y="49"/>
                  </a:lnTo>
                  <a:lnTo>
                    <a:pt x="71" y="44"/>
                  </a:lnTo>
                  <a:lnTo>
                    <a:pt x="72" y="41"/>
                  </a:lnTo>
                  <a:lnTo>
                    <a:pt x="73" y="40"/>
                  </a:lnTo>
                  <a:lnTo>
                    <a:pt x="73" y="37"/>
                  </a:lnTo>
                  <a:lnTo>
                    <a:pt x="77" y="36"/>
                  </a:lnTo>
                  <a:lnTo>
                    <a:pt x="78" y="34"/>
                  </a:lnTo>
                  <a:lnTo>
                    <a:pt x="79" y="34"/>
                  </a:lnTo>
                  <a:lnTo>
                    <a:pt x="80" y="33"/>
                  </a:lnTo>
                  <a:lnTo>
                    <a:pt x="77" y="30"/>
                  </a:lnTo>
                  <a:lnTo>
                    <a:pt x="72" y="29"/>
                  </a:lnTo>
                  <a:lnTo>
                    <a:pt x="70" y="26"/>
                  </a:lnTo>
                  <a:lnTo>
                    <a:pt x="66" y="25"/>
                  </a:lnTo>
                  <a:lnTo>
                    <a:pt x="64" y="23"/>
                  </a:lnTo>
                  <a:lnTo>
                    <a:pt x="63" y="20"/>
                  </a:lnTo>
                  <a:lnTo>
                    <a:pt x="60" y="15"/>
                  </a:lnTo>
                  <a:lnTo>
                    <a:pt x="58" y="12"/>
                  </a:lnTo>
                  <a:lnTo>
                    <a:pt x="53" y="14"/>
                  </a:lnTo>
                  <a:lnTo>
                    <a:pt x="48" y="18"/>
                  </a:lnTo>
                  <a:lnTo>
                    <a:pt x="45" y="22"/>
                  </a:lnTo>
                  <a:lnTo>
                    <a:pt x="42" y="26"/>
                  </a:lnTo>
                  <a:lnTo>
                    <a:pt x="41" y="32"/>
                  </a:lnTo>
                  <a:lnTo>
                    <a:pt x="40" y="37"/>
                  </a:lnTo>
                  <a:lnTo>
                    <a:pt x="39" y="43"/>
                  </a:lnTo>
                  <a:lnTo>
                    <a:pt x="39" y="49"/>
                  </a:lnTo>
                  <a:lnTo>
                    <a:pt x="39" y="51"/>
                  </a:lnTo>
                  <a:lnTo>
                    <a:pt x="38" y="52"/>
                  </a:lnTo>
                  <a:lnTo>
                    <a:pt x="36" y="52"/>
                  </a:lnTo>
                  <a:lnTo>
                    <a:pt x="35" y="53"/>
                  </a:lnTo>
                  <a:lnTo>
                    <a:pt x="34" y="53"/>
                  </a:lnTo>
                  <a:lnTo>
                    <a:pt x="32" y="53"/>
                  </a:lnTo>
                  <a:lnTo>
                    <a:pt x="30" y="53"/>
                  </a:lnTo>
                  <a:lnTo>
                    <a:pt x="27" y="53"/>
                  </a:lnTo>
                  <a:lnTo>
                    <a:pt x="22" y="51"/>
                  </a:lnTo>
                  <a:lnTo>
                    <a:pt x="20" y="46"/>
                  </a:lnTo>
                  <a:lnTo>
                    <a:pt x="16" y="41"/>
                  </a:lnTo>
                  <a:lnTo>
                    <a:pt x="14" y="37"/>
                  </a:lnTo>
                  <a:lnTo>
                    <a:pt x="10" y="34"/>
                  </a:lnTo>
                  <a:lnTo>
                    <a:pt x="8" y="32"/>
                  </a:lnTo>
                  <a:lnTo>
                    <a:pt x="4" y="30"/>
                  </a:lnTo>
                  <a:lnTo>
                    <a:pt x="0" y="3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9" name="Freeform 140">
              <a:extLst>
                <a:ext uri="{FF2B5EF4-FFF2-40B4-BE49-F238E27FC236}">
                  <a16:creationId xmlns:a16="http://schemas.microsoft.com/office/drawing/2014/main" id="{835E3A6E-9C88-C34B-99B0-69EE0C5A5E14}"/>
                </a:ext>
              </a:extLst>
            </p:cNvPr>
            <p:cNvSpPr>
              <a:spLocks/>
            </p:cNvSpPr>
            <p:nvPr/>
          </p:nvSpPr>
          <p:spPr bwMode="gray">
            <a:xfrm>
              <a:off x="3934904" y="5144500"/>
              <a:ext cx="180790" cy="200077"/>
            </a:xfrm>
            <a:custGeom>
              <a:avLst/>
              <a:gdLst>
                <a:gd name="T0" fmla="*/ 149225 w 97"/>
                <a:gd name="T1" fmla="*/ 94809 h 115"/>
                <a:gd name="T2" fmla="*/ 149225 w 97"/>
                <a:gd name="T3" fmla="*/ 100386 h 115"/>
                <a:gd name="T4" fmla="*/ 146050 w 97"/>
                <a:gd name="T5" fmla="*/ 104568 h 115"/>
                <a:gd name="T6" fmla="*/ 142875 w 97"/>
                <a:gd name="T7" fmla="*/ 108751 h 115"/>
                <a:gd name="T8" fmla="*/ 136525 w 97"/>
                <a:gd name="T9" fmla="*/ 108751 h 115"/>
                <a:gd name="T10" fmla="*/ 133350 w 97"/>
                <a:gd name="T11" fmla="*/ 112934 h 115"/>
                <a:gd name="T12" fmla="*/ 127000 w 97"/>
                <a:gd name="T13" fmla="*/ 126876 h 115"/>
                <a:gd name="T14" fmla="*/ 122238 w 97"/>
                <a:gd name="T15" fmla="*/ 142213 h 115"/>
                <a:gd name="T16" fmla="*/ 112713 w 97"/>
                <a:gd name="T17" fmla="*/ 151973 h 115"/>
                <a:gd name="T18" fmla="*/ 101600 w 97"/>
                <a:gd name="T19" fmla="*/ 158944 h 115"/>
                <a:gd name="T20" fmla="*/ 82550 w 97"/>
                <a:gd name="T21" fmla="*/ 158944 h 115"/>
                <a:gd name="T22" fmla="*/ 65088 w 97"/>
                <a:gd name="T23" fmla="*/ 160338 h 115"/>
                <a:gd name="T24" fmla="*/ 49213 w 97"/>
                <a:gd name="T25" fmla="*/ 156155 h 115"/>
                <a:gd name="T26" fmla="*/ 36513 w 97"/>
                <a:gd name="T27" fmla="*/ 149184 h 115"/>
                <a:gd name="T28" fmla="*/ 3175 w 97"/>
                <a:gd name="T29" fmla="*/ 131059 h 115"/>
                <a:gd name="T30" fmla="*/ 0 w 97"/>
                <a:gd name="T31" fmla="*/ 55770 h 115"/>
                <a:gd name="T32" fmla="*/ 0 w 97"/>
                <a:gd name="T33" fmla="*/ 39039 h 115"/>
                <a:gd name="T34" fmla="*/ 1588 w 97"/>
                <a:gd name="T35" fmla="*/ 23702 h 115"/>
                <a:gd name="T36" fmla="*/ 6350 w 97"/>
                <a:gd name="T37" fmla="*/ 9760 h 115"/>
                <a:gd name="T38" fmla="*/ 17463 w 97"/>
                <a:gd name="T39" fmla="*/ 2788 h 115"/>
                <a:gd name="T40" fmla="*/ 22225 w 97"/>
                <a:gd name="T41" fmla="*/ 0 h 115"/>
                <a:gd name="T42" fmla="*/ 25400 w 97"/>
                <a:gd name="T43" fmla="*/ 0 h 115"/>
                <a:gd name="T44" fmla="*/ 33338 w 97"/>
                <a:gd name="T45" fmla="*/ 2788 h 115"/>
                <a:gd name="T46" fmla="*/ 36513 w 97"/>
                <a:gd name="T47" fmla="*/ 4183 h 115"/>
                <a:gd name="T48" fmla="*/ 42863 w 97"/>
                <a:gd name="T49" fmla="*/ 5577 h 115"/>
                <a:gd name="T50" fmla="*/ 44450 w 97"/>
                <a:gd name="T51" fmla="*/ 9760 h 115"/>
                <a:gd name="T52" fmla="*/ 47625 w 97"/>
                <a:gd name="T53" fmla="*/ 13942 h 115"/>
                <a:gd name="T54" fmla="*/ 53975 w 97"/>
                <a:gd name="T55" fmla="*/ 18125 h 115"/>
                <a:gd name="T56" fmla="*/ 58738 w 97"/>
                <a:gd name="T57" fmla="*/ 20914 h 115"/>
                <a:gd name="T58" fmla="*/ 73025 w 97"/>
                <a:gd name="T59" fmla="*/ 27885 h 115"/>
                <a:gd name="T60" fmla="*/ 88900 w 97"/>
                <a:gd name="T61" fmla="*/ 39039 h 115"/>
                <a:gd name="T62" fmla="*/ 104775 w 97"/>
                <a:gd name="T63" fmla="*/ 51587 h 115"/>
                <a:gd name="T64" fmla="*/ 122238 w 97"/>
                <a:gd name="T65" fmla="*/ 64135 h 115"/>
                <a:gd name="T66" fmla="*/ 133350 w 97"/>
                <a:gd name="T67" fmla="*/ 75289 h 115"/>
                <a:gd name="T68" fmla="*/ 139700 w 97"/>
                <a:gd name="T69" fmla="*/ 80866 h 115"/>
                <a:gd name="T70" fmla="*/ 149225 w 97"/>
                <a:gd name="T71" fmla="*/ 85049 h 115"/>
                <a:gd name="T72" fmla="*/ 153988 w 97"/>
                <a:gd name="T73" fmla="*/ 8923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7"/>
                <a:gd name="T112" fmla="*/ 0 h 115"/>
                <a:gd name="T113" fmla="*/ 97 w 97"/>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7" h="115">
                  <a:moveTo>
                    <a:pt x="96" y="65"/>
                  </a:moveTo>
                  <a:lnTo>
                    <a:pt x="94" y="68"/>
                  </a:lnTo>
                  <a:lnTo>
                    <a:pt x="94" y="71"/>
                  </a:lnTo>
                  <a:lnTo>
                    <a:pt x="94" y="72"/>
                  </a:lnTo>
                  <a:lnTo>
                    <a:pt x="93" y="72"/>
                  </a:lnTo>
                  <a:lnTo>
                    <a:pt x="92" y="75"/>
                  </a:lnTo>
                  <a:lnTo>
                    <a:pt x="91" y="76"/>
                  </a:lnTo>
                  <a:lnTo>
                    <a:pt x="90" y="78"/>
                  </a:lnTo>
                  <a:lnTo>
                    <a:pt x="87" y="78"/>
                  </a:lnTo>
                  <a:lnTo>
                    <a:pt x="86" y="78"/>
                  </a:lnTo>
                  <a:lnTo>
                    <a:pt x="85" y="79"/>
                  </a:lnTo>
                  <a:lnTo>
                    <a:pt x="84" y="81"/>
                  </a:lnTo>
                  <a:lnTo>
                    <a:pt x="82" y="83"/>
                  </a:lnTo>
                  <a:lnTo>
                    <a:pt x="80" y="91"/>
                  </a:lnTo>
                  <a:lnTo>
                    <a:pt x="79" y="97"/>
                  </a:lnTo>
                  <a:lnTo>
                    <a:pt x="77" y="102"/>
                  </a:lnTo>
                  <a:lnTo>
                    <a:pt x="74" y="107"/>
                  </a:lnTo>
                  <a:lnTo>
                    <a:pt x="71" y="109"/>
                  </a:lnTo>
                  <a:lnTo>
                    <a:pt x="68" y="112"/>
                  </a:lnTo>
                  <a:lnTo>
                    <a:pt x="64" y="114"/>
                  </a:lnTo>
                  <a:lnTo>
                    <a:pt x="58" y="114"/>
                  </a:lnTo>
                  <a:lnTo>
                    <a:pt x="52" y="114"/>
                  </a:lnTo>
                  <a:lnTo>
                    <a:pt x="47" y="114"/>
                  </a:lnTo>
                  <a:lnTo>
                    <a:pt x="41" y="115"/>
                  </a:lnTo>
                  <a:lnTo>
                    <a:pt x="36" y="114"/>
                  </a:lnTo>
                  <a:lnTo>
                    <a:pt x="31" y="112"/>
                  </a:lnTo>
                  <a:lnTo>
                    <a:pt x="27" y="111"/>
                  </a:lnTo>
                  <a:lnTo>
                    <a:pt x="23" y="107"/>
                  </a:lnTo>
                  <a:lnTo>
                    <a:pt x="21" y="101"/>
                  </a:lnTo>
                  <a:lnTo>
                    <a:pt x="2" y="94"/>
                  </a:lnTo>
                  <a:lnTo>
                    <a:pt x="0" y="46"/>
                  </a:lnTo>
                  <a:lnTo>
                    <a:pt x="0" y="40"/>
                  </a:lnTo>
                  <a:lnTo>
                    <a:pt x="0" y="35"/>
                  </a:lnTo>
                  <a:lnTo>
                    <a:pt x="0" y="28"/>
                  </a:lnTo>
                  <a:lnTo>
                    <a:pt x="0" y="22"/>
                  </a:lnTo>
                  <a:lnTo>
                    <a:pt x="1" y="17"/>
                  </a:lnTo>
                  <a:lnTo>
                    <a:pt x="2" y="11"/>
                  </a:lnTo>
                  <a:lnTo>
                    <a:pt x="4" y="7"/>
                  </a:lnTo>
                  <a:lnTo>
                    <a:pt x="8" y="2"/>
                  </a:lnTo>
                  <a:lnTo>
                    <a:pt x="11" y="2"/>
                  </a:lnTo>
                  <a:lnTo>
                    <a:pt x="13" y="0"/>
                  </a:lnTo>
                  <a:lnTo>
                    <a:pt x="14" y="0"/>
                  </a:lnTo>
                  <a:lnTo>
                    <a:pt x="15" y="0"/>
                  </a:lnTo>
                  <a:lnTo>
                    <a:pt x="16" y="0"/>
                  </a:lnTo>
                  <a:lnTo>
                    <a:pt x="19" y="2"/>
                  </a:lnTo>
                  <a:lnTo>
                    <a:pt x="21" y="2"/>
                  </a:lnTo>
                  <a:lnTo>
                    <a:pt x="22" y="3"/>
                  </a:lnTo>
                  <a:lnTo>
                    <a:pt x="23" y="3"/>
                  </a:lnTo>
                  <a:lnTo>
                    <a:pt x="26" y="4"/>
                  </a:lnTo>
                  <a:lnTo>
                    <a:pt x="27" y="4"/>
                  </a:lnTo>
                  <a:lnTo>
                    <a:pt x="28" y="6"/>
                  </a:lnTo>
                  <a:lnTo>
                    <a:pt x="28" y="7"/>
                  </a:lnTo>
                  <a:lnTo>
                    <a:pt x="28" y="9"/>
                  </a:lnTo>
                  <a:lnTo>
                    <a:pt x="30" y="10"/>
                  </a:lnTo>
                  <a:lnTo>
                    <a:pt x="31" y="11"/>
                  </a:lnTo>
                  <a:lnTo>
                    <a:pt x="34" y="13"/>
                  </a:lnTo>
                  <a:lnTo>
                    <a:pt x="35" y="14"/>
                  </a:lnTo>
                  <a:lnTo>
                    <a:pt x="37" y="15"/>
                  </a:lnTo>
                  <a:lnTo>
                    <a:pt x="39" y="17"/>
                  </a:lnTo>
                  <a:lnTo>
                    <a:pt x="46" y="20"/>
                  </a:lnTo>
                  <a:lnTo>
                    <a:pt x="51" y="24"/>
                  </a:lnTo>
                  <a:lnTo>
                    <a:pt x="56" y="28"/>
                  </a:lnTo>
                  <a:lnTo>
                    <a:pt x="61" y="33"/>
                  </a:lnTo>
                  <a:lnTo>
                    <a:pt x="66" y="37"/>
                  </a:lnTo>
                  <a:lnTo>
                    <a:pt x="71" y="42"/>
                  </a:lnTo>
                  <a:lnTo>
                    <a:pt x="77" y="46"/>
                  </a:lnTo>
                  <a:lnTo>
                    <a:pt x="82" y="50"/>
                  </a:lnTo>
                  <a:lnTo>
                    <a:pt x="84" y="54"/>
                  </a:lnTo>
                  <a:lnTo>
                    <a:pt x="85" y="56"/>
                  </a:lnTo>
                  <a:lnTo>
                    <a:pt x="88" y="58"/>
                  </a:lnTo>
                  <a:lnTo>
                    <a:pt x="91" y="60"/>
                  </a:lnTo>
                  <a:lnTo>
                    <a:pt x="94" y="61"/>
                  </a:lnTo>
                  <a:lnTo>
                    <a:pt x="96" y="62"/>
                  </a:lnTo>
                  <a:lnTo>
                    <a:pt x="97" y="64"/>
                  </a:lnTo>
                  <a:lnTo>
                    <a:pt x="96" y="6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0" name="Freeform 142">
              <a:extLst>
                <a:ext uri="{FF2B5EF4-FFF2-40B4-BE49-F238E27FC236}">
                  <a16:creationId xmlns:a16="http://schemas.microsoft.com/office/drawing/2014/main" id="{65FA8773-6AF5-8E10-E1D7-951590EEEBAF}"/>
                </a:ext>
              </a:extLst>
            </p:cNvPr>
            <p:cNvSpPr>
              <a:spLocks/>
            </p:cNvSpPr>
            <p:nvPr/>
          </p:nvSpPr>
          <p:spPr bwMode="gray">
            <a:xfrm>
              <a:off x="3812370" y="6138939"/>
              <a:ext cx="36158" cy="11884"/>
            </a:xfrm>
            <a:custGeom>
              <a:avLst/>
              <a:gdLst>
                <a:gd name="T0" fmla="*/ 0 w 20"/>
                <a:gd name="T1" fmla="*/ 4206 h 7"/>
                <a:gd name="T2" fmla="*/ 3175 w 20"/>
                <a:gd name="T3" fmla="*/ 8412 h 7"/>
                <a:gd name="T4" fmla="*/ 9525 w 20"/>
                <a:gd name="T5" fmla="*/ 9814 h 7"/>
                <a:gd name="T6" fmla="*/ 12700 w 20"/>
                <a:gd name="T7" fmla="*/ 9814 h 7"/>
                <a:gd name="T8" fmla="*/ 15875 w 20"/>
                <a:gd name="T9" fmla="*/ 9814 h 7"/>
                <a:gd name="T10" fmla="*/ 20637 w 20"/>
                <a:gd name="T11" fmla="*/ 9814 h 7"/>
                <a:gd name="T12" fmla="*/ 25400 w 20"/>
                <a:gd name="T13" fmla="*/ 8412 h 7"/>
                <a:gd name="T14" fmla="*/ 26988 w 20"/>
                <a:gd name="T15" fmla="*/ 8412 h 7"/>
                <a:gd name="T16" fmla="*/ 31750 w 20"/>
                <a:gd name="T17" fmla="*/ 4206 h 7"/>
                <a:gd name="T18" fmla="*/ 26988 w 20"/>
                <a:gd name="T19" fmla="*/ 1402 h 7"/>
                <a:gd name="T20" fmla="*/ 25400 w 20"/>
                <a:gd name="T21" fmla="*/ 0 h 7"/>
                <a:gd name="T22" fmla="*/ 20637 w 20"/>
                <a:gd name="T23" fmla="*/ 0 h 7"/>
                <a:gd name="T24" fmla="*/ 15875 w 20"/>
                <a:gd name="T25" fmla="*/ 0 h 7"/>
                <a:gd name="T26" fmla="*/ 12700 w 20"/>
                <a:gd name="T27" fmla="*/ 0 h 7"/>
                <a:gd name="T28" fmla="*/ 9525 w 20"/>
                <a:gd name="T29" fmla="*/ 0 h 7"/>
                <a:gd name="T30" fmla="*/ 3175 w 20"/>
                <a:gd name="T31" fmla="*/ 1402 h 7"/>
                <a:gd name="T32" fmla="*/ 0 w 20"/>
                <a:gd name="T33" fmla="*/ 4206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7"/>
                <a:gd name="T53" fmla="*/ 20 w 20"/>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7">
                  <a:moveTo>
                    <a:pt x="0" y="3"/>
                  </a:moveTo>
                  <a:lnTo>
                    <a:pt x="2" y="6"/>
                  </a:lnTo>
                  <a:lnTo>
                    <a:pt x="6" y="7"/>
                  </a:lnTo>
                  <a:lnTo>
                    <a:pt x="8" y="7"/>
                  </a:lnTo>
                  <a:lnTo>
                    <a:pt x="10" y="7"/>
                  </a:lnTo>
                  <a:lnTo>
                    <a:pt x="13" y="7"/>
                  </a:lnTo>
                  <a:lnTo>
                    <a:pt x="16" y="6"/>
                  </a:lnTo>
                  <a:lnTo>
                    <a:pt x="17" y="6"/>
                  </a:lnTo>
                  <a:lnTo>
                    <a:pt x="20" y="3"/>
                  </a:lnTo>
                  <a:lnTo>
                    <a:pt x="17" y="1"/>
                  </a:lnTo>
                  <a:lnTo>
                    <a:pt x="16" y="0"/>
                  </a:lnTo>
                  <a:lnTo>
                    <a:pt x="13" y="0"/>
                  </a:lnTo>
                  <a:lnTo>
                    <a:pt x="10" y="0"/>
                  </a:lnTo>
                  <a:lnTo>
                    <a:pt x="8" y="0"/>
                  </a:lnTo>
                  <a:lnTo>
                    <a:pt x="6" y="0"/>
                  </a:lnTo>
                  <a:lnTo>
                    <a:pt x="2" y="1"/>
                  </a:lnTo>
                  <a:lnTo>
                    <a:pt x="0"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1" name="Freeform 143">
              <a:extLst>
                <a:ext uri="{FF2B5EF4-FFF2-40B4-BE49-F238E27FC236}">
                  <a16:creationId xmlns:a16="http://schemas.microsoft.com/office/drawing/2014/main" id="{4AFEFD9D-C83F-FCDF-3E7B-C301540D099E}"/>
                </a:ext>
              </a:extLst>
            </p:cNvPr>
            <p:cNvSpPr>
              <a:spLocks/>
            </p:cNvSpPr>
            <p:nvPr/>
          </p:nvSpPr>
          <p:spPr bwMode="gray">
            <a:xfrm>
              <a:off x="3766165" y="6115168"/>
              <a:ext cx="48213" cy="15851"/>
            </a:xfrm>
            <a:custGeom>
              <a:avLst/>
              <a:gdLst>
                <a:gd name="T0" fmla="*/ 0 w 27"/>
                <a:gd name="T1" fmla="*/ 0 h 9"/>
                <a:gd name="T2" fmla="*/ 0 w 27"/>
                <a:gd name="T3" fmla="*/ 0 h 9"/>
                <a:gd name="T4" fmla="*/ 0 w 27"/>
                <a:gd name="T5" fmla="*/ 1402 h 9"/>
                <a:gd name="T6" fmla="*/ 1588 w 27"/>
                <a:gd name="T7" fmla="*/ 5608 h 9"/>
                <a:gd name="T8" fmla="*/ 3175 w 27"/>
                <a:gd name="T9" fmla="*/ 5608 h 9"/>
                <a:gd name="T10" fmla="*/ 4763 w 27"/>
                <a:gd name="T11" fmla="*/ 7010 h 9"/>
                <a:gd name="T12" fmla="*/ 4763 w 27"/>
                <a:gd name="T13" fmla="*/ 8412 h 9"/>
                <a:gd name="T14" fmla="*/ 7938 w 27"/>
                <a:gd name="T15" fmla="*/ 8412 h 9"/>
                <a:gd name="T16" fmla="*/ 9525 w 27"/>
                <a:gd name="T17" fmla="*/ 12618 h 9"/>
                <a:gd name="T18" fmla="*/ 14288 w 27"/>
                <a:gd name="T19" fmla="*/ 7010 h 9"/>
                <a:gd name="T20" fmla="*/ 19050 w 27"/>
                <a:gd name="T21" fmla="*/ 5608 h 9"/>
                <a:gd name="T22" fmla="*/ 22225 w 27"/>
                <a:gd name="T23" fmla="*/ 5608 h 9"/>
                <a:gd name="T24" fmla="*/ 25400 w 27"/>
                <a:gd name="T25" fmla="*/ 5608 h 9"/>
                <a:gd name="T26" fmla="*/ 30163 w 27"/>
                <a:gd name="T27" fmla="*/ 5608 h 9"/>
                <a:gd name="T28" fmla="*/ 36513 w 27"/>
                <a:gd name="T29" fmla="*/ 1402 h 9"/>
                <a:gd name="T30" fmla="*/ 41275 w 27"/>
                <a:gd name="T31" fmla="*/ 1402 h 9"/>
                <a:gd name="T32" fmla="*/ 42863 w 27"/>
                <a:gd name="T33" fmla="*/ 0 h 9"/>
                <a:gd name="T34" fmla="*/ 0 w 27"/>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9"/>
                <a:gd name="T56" fmla="*/ 27 w 2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9">
                  <a:moveTo>
                    <a:pt x="0" y="0"/>
                  </a:moveTo>
                  <a:lnTo>
                    <a:pt x="0" y="0"/>
                  </a:lnTo>
                  <a:lnTo>
                    <a:pt x="0" y="1"/>
                  </a:lnTo>
                  <a:lnTo>
                    <a:pt x="1" y="4"/>
                  </a:lnTo>
                  <a:lnTo>
                    <a:pt x="2" y="4"/>
                  </a:lnTo>
                  <a:lnTo>
                    <a:pt x="3" y="5"/>
                  </a:lnTo>
                  <a:lnTo>
                    <a:pt x="3" y="6"/>
                  </a:lnTo>
                  <a:lnTo>
                    <a:pt x="5" y="6"/>
                  </a:lnTo>
                  <a:lnTo>
                    <a:pt x="6" y="9"/>
                  </a:lnTo>
                  <a:lnTo>
                    <a:pt x="9" y="5"/>
                  </a:lnTo>
                  <a:lnTo>
                    <a:pt x="12" y="4"/>
                  </a:lnTo>
                  <a:lnTo>
                    <a:pt x="14" y="4"/>
                  </a:lnTo>
                  <a:lnTo>
                    <a:pt x="16" y="4"/>
                  </a:lnTo>
                  <a:lnTo>
                    <a:pt x="19" y="4"/>
                  </a:lnTo>
                  <a:lnTo>
                    <a:pt x="23" y="1"/>
                  </a:lnTo>
                  <a:lnTo>
                    <a:pt x="26" y="1"/>
                  </a:lnTo>
                  <a:lnTo>
                    <a:pt x="27"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2" name="Freeform 144">
              <a:extLst>
                <a:ext uri="{FF2B5EF4-FFF2-40B4-BE49-F238E27FC236}">
                  <a16:creationId xmlns:a16="http://schemas.microsoft.com/office/drawing/2014/main" id="{643BBD2E-7610-739E-B1B7-23FC3E6C7E78}"/>
                </a:ext>
              </a:extLst>
            </p:cNvPr>
            <p:cNvSpPr>
              <a:spLocks/>
            </p:cNvSpPr>
            <p:nvPr/>
          </p:nvSpPr>
          <p:spPr bwMode="gray">
            <a:xfrm>
              <a:off x="3766165" y="6083472"/>
              <a:ext cx="34149" cy="21791"/>
            </a:xfrm>
            <a:custGeom>
              <a:avLst/>
              <a:gdLst>
                <a:gd name="T0" fmla="*/ 12700 w 18"/>
                <a:gd name="T1" fmla="*/ 0 h 13"/>
                <a:gd name="T2" fmla="*/ 0 w 18"/>
                <a:gd name="T3" fmla="*/ 12618 h 13"/>
                <a:gd name="T4" fmla="*/ 3175 w 18"/>
                <a:gd name="T5" fmla="*/ 15422 h 13"/>
                <a:gd name="T6" fmla="*/ 9525 w 18"/>
                <a:gd name="T7" fmla="*/ 18226 h 13"/>
                <a:gd name="T8" fmla="*/ 12700 w 18"/>
                <a:gd name="T9" fmla="*/ 18226 h 13"/>
                <a:gd name="T10" fmla="*/ 14288 w 18"/>
                <a:gd name="T11" fmla="*/ 18226 h 13"/>
                <a:gd name="T12" fmla="*/ 19050 w 18"/>
                <a:gd name="T13" fmla="*/ 18226 h 13"/>
                <a:gd name="T14" fmla="*/ 22225 w 18"/>
                <a:gd name="T15" fmla="*/ 18226 h 13"/>
                <a:gd name="T16" fmla="*/ 25400 w 18"/>
                <a:gd name="T17" fmla="*/ 18226 h 13"/>
                <a:gd name="T18" fmla="*/ 28575 w 18"/>
                <a:gd name="T19" fmla="*/ 15422 h 13"/>
                <a:gd name="T20" fmla="*/ 25400 w 18"/>
                <a:gd name="T21" fmla="*/ 15422 h 13"/>
                <a:gd name="T22" fmla="*/ 23812 w 18"/>
                <a:gd name="T23" fmla="*/ 12618 h 13"/>
                <a:gd name="T24" fmla="*/ 22225 w 18"/>
                <a:gd name="T25" fmla="*/ 11216 h 13"/>
                <a:gd name="T26" fmla="*/ 19050 w 18"/>
                <a:gd name="T27" fmla="*/ 8412 h 13"/>
                <a:gd name="T28" fmla="*/ 17462 w 18"/>
                <a:gd name="T29" fmla="*/ 7010 h 13"/>
                <a:gd name="T30" fmla="*/ 14288 w 18"/>
                <a:gd name="T31" fmla="*/ 2804 h 13"/>
                <a:gd name="T32" fmla="*/ 12700 w 18"/>
                <a:gd name="T33" fmla="*/ 1402 h 13"/>
                <a:gd name="T34" fmla="*/ 12700 w 18"/>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3"/>
                <a:gd name="T56" fmla="*/ 18 w 18"/>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3">
                  <a:moveTo>
                    <a:pt x="8" y="0"/>
                  </a:moveTo>
                  <a:lnTo>
                    <a:pt x="0" y="9"/>
                  </a:lnTo>
                  <a:lnTo>
                    <a:pt x="2" y="11"/>
                  </a:lnTo>
                  <a:lnTo>
                    <a:pt x="6" y="13"/>
                  </a:lnTo>
                  <a:lnTo>
                    <a:pt x="8" y="13"/>
                  </a:lnTo>
                  <a:lnTo>
                    <a:pt x="9" y="13"/>
                  </a:lnTo>
                  <a:lnTo>
                    <a:pt x="12" y="13"/>
                  </a:lnTo>
                  <a:lnTo>
                    <a:pt x="14" y="13"/>
                  </a:lnTo>
                  <a:lnTo>
                    <a:pt x="16" y="13"/>
                  </a:lnTo>
                  <a:lnTo>
                    <a:pt x="18" y="11"/>
                  </a:lnTo>
                  <a:lnTo>
                    <a:pt x="16" y="11"/>
                  </a:lnTo>
                  <a:lnTo>
                    <a:pt x="15" y="9"/>
                  </a:lnTo>
                  <a:lnTo>
                    <a:pt x="14" y="8"/>
                  </a:lnTo>
                  <a:lnTo>
                    <a:pt x="12" y="6"/>
                  </a:lnTo>
                  <a:lnTo>
                    <a:pt x="11" y="5"/>
                  </a:lnTo>
                  <a:lnTo>
                    <a:pt x="9" y="2"/>
                  </a:lnTo>
                  <a:lnTo>
                    <a:pt x="8" y="1"/>
                  </a:lnTo>
                  <a:lnTo>
                    <a:pt x="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3" name="Freeform 145">
              <a:extLst>
                <a:ext uri="{FF2B5EF4-FFF2-40B4-BE49-F238E27FC236}">
                  <a16:creationId xmlns:a16="http://schemas.microsoft.com/office/drawing/2014/main" id="{9A489368-BC45-2C3A-D0BF-FE661B8A9678}"/>
                </a:ext>
              </a:extLst>
            </p:cNvPr>
            <p:cNvSpPr>
              <a:spLocks/>
            </p:cNvSpPr>
            <p:nvPr/>
          </p:nvSpPr>
          <p:spPr bwMode="gray">
            <a:xfrm>
              <a:off x="3723978" y="6077528"/>
              <a:ext cx="36158" cy="29715"/>
            </a:xfrm>
            <a:custGeom>
              <a:avLst/>
              <a:gdLst>
                <a:gd name="T0" fmla="*/ 19050 w 19"/>
                <a:gd name="T1" fmla="*/ 0 h 17"/>
                <a:gd name="T2" fmla="*/ 15875 w 19"/>
                <a:gd name="T3" fmla="*/ 1402 h 17"/>
                <a:gd name="T4" fmla="*/ 11113 w 19"/>
                <a:gd name="T5" fmla="*/ 1402 h 17"/>
                <a:gd name="T6" fmla="*/ 6350 w 19"/>
                <a:gd name="T7" fmla="*/ 4206 h 17"/>
                <a:gd name="T8" fmla="*/ 4763 w 19"/>
                <a:gd name="T9" fmla="*/ 7010 h 17"/>
                <a:gd name="T10" fmla="*/ 3175 w 19"/>
                <a:gd name="T11" fmla="*/ 7010 h 17"/>
                <a:gd name="T12" fmla="*/ 0 w 19"/>
                <a:gd name="T13" fmla="*/ 8412 h 17"/>
                <a:gd name="T14" fmla="*/ 0 w 19"/>
                <a:gd name="T15" fmla="*/ 12618 h 17"/>
                <a:gd name="T16" fmla="*/ 0 w 19"/>
                <a:gd name="T17" fmla="*/ 16824 h 17"/>
                <a:gd name="T18" fmla="*/ 0 w 19"/>
                <a:gd name="T19" fmla="*/ 19628 h 17"/>
                <a:gd name="T20" fmla="*/ 3175 w 19"/>
                <a:gd name="T21" fmla="*/ 22432 h 17"/>
                <a:gd name="T22" fmla="*/ 6350 w 19"/>
                <a:gd name="T23" fmla="*/ 23834 h 17"/>
                <a:gd name="T24" fmla="*/ 11113 w 19"/>
                <a:gd name="T25" fmla="*/ 23834 h 17"/>
                <a:gd name="T26" fmla="*/ 17463 w 19"/>
                <a:gd name="T27" fmla="*/ 22432 h 17"/>
                <a:gd name="T28" fmla="*/ 20638 w 19"/>
                <a:gd name="T29" fmla="*/ 19628 h 17"/>
                <a:gd name="T30" fmla="*/ 26988 w 19"/>
                <a:gd name="T31" fmla="*/ 16824 h 17"/>
                <a:gd name="T32" fmla="*/ 30163 w 19"/>
                <a:gd name="T33" fmla="*/ 12618 h 17"/>
                <a:gd name="T34" fmla="*/ 28575 w 19"/>
                <a:gd name="T35" fmla="*/ 11216 h 17"/>
                <a:gd name="T36" fmla="*/ 26988 w 19"/>
                <a:gd name="T37" fmla="*/ 8412 h 17"/>
                <a:gd name="T38" fmla="*/ 26988 w 19"/>
                <a:gd name="T39" fmla="*/ 7010 h 17"/>
                <a:gd name="T40" fmla="*/ 25400 w 19"/>
                <a:gd name="T41" fmla="*/ 4206 h 17"/>
                <a:gd name="T42" fmla="*/ 20638 w 19"/>
                <a:gd name="T43" fmla="*/ 4206 h 17"/>
                <a:gd name="T44" fmla="*/ 19050 w 19"/>
                <a:gd name="T45" fmla="*/ 1402 h 17"/>
                <a:gd name="T46" fmla="*/ 19050 w 19"/>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
                <a:gd name="T73" fmla="*/ 0 h 17"/>
                <a:gd name="T74" fmla="*/ 19 w 19"/>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 h="17">
                  <a:moveTo>
                    <a:pt x="12" y="0"/>
                  </a:moveTo>
                  <a:lnTo>
                    <a:pt x="10" y="1"/>
                  </a:lnTo>
                  <a:lnTo>
                    <a:pt x="7" y="1"/>
                  </a:lnTo>
                  <a:lnTo>
                    <a:pt x="4" y="3"/>
                  </a:lnTo>
                  <a:lnTo>
                    <a:pt x="3" y="5"/>
                  </a:lnTo>
                  <a:lnTo>
                    <a:pt x="2" y="5"/>
                  </a:lnTo>
                  <a:lnTo>
                    <a:pt x="0" y="6"/>
                  </a:lnTo>
                  <a:lnTo>
                    <a:pt x="0" y="9"/>
                  </a:lnTo>
                  <a:lnTo>
                    <a:pt x="0" y="12"/>
                  </a:lnTo>
                  <a:lnTo>
                    <a:pt x="0" y="14"/>
                  </a:lnTo>
                  <a:lnTo>
                    <a:pt x="2" y="16"/>
                  </a:lnTo>
                  <a:lnTo>
                    <a:pt x="4" y="17"/>
                  </a:lnTo>
                  <a:lnTo>
                    <a:pt x="7" y="17"/>
                  </a:lnTo>
                  <a:lnTo>
                    <a:pt x="11" y="16"/>
                  </a:lnTo>
                  <a:lnTo>
                    <a:pt x="13" y="14"/>
                  </a:lnTo>
                  <a:lnTo>
                    <a:pt x="17" y="12"/>
                  </a:lnTo>
                  <a:lnTo>
                    <a:pt x="19" y="9"/>
                  </a:lnTo>
                  <a:lnTo>
                    <a:pt x="18" y="8"/>
                  </a:lnTo>
                  <a:lnTo>
                    <a:pt x="17" y="6"/>
                  </a:lnTo>
                  <a:lnTo>
                    <a:pt x="17" y="5"/>
                  </a:lnTo>
                  <a:lnTo>
                    <a:pt x="16" y="3"/>
                  </a:lnTo>
                  <a:lnTo>
                    <a:pt x="13" y="3"/>
                  </a:lnTo>
                  <a:lnTo>
                    <a:pt x="12" y="1"/>
                  </a:lnTo>
                  <a:lnTo>
                    <a:pt x="1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4" name="Freeform 146">
              <a:extLst>
                <a:ext uri="{FF2B5EF4-FFF2-40B4-BE49-F238E27FC236}">
                  <a16:creationId xmlns:a16="http://schemas.microsoft.com/office/drawing/2014/main" id="{0EB86103-94DE-E06C-B456-30E5955A3E11}"/>
                </a:ext>
              </a:extLst>
            </p:cNvPr>
            <p:cNvSpPr>
              <a:spLocks/>
            </p:cNvSpPr>
            <p:nvPr/>
          </p:nvSpPr>
          <p:spPr bwMode="gray">
            <a:xfrm>
              <a:off x="3695857" y="6067622"/>
              <a:ext cx="36158" cy="9905"/>
            </a:xfrm>
            <a:custGeom>
              <a:avLst/>
              <a:gdLst>
                <a:gd name="T0" fmla="*/ 0 w 19"/>
                <a:gd name="T1" fmla="*/ 8412 h 6"/>
                <a:gd name="T2" fmla="*/ 3175 w 19"/>
                <a:gd name="T3" fmla="*/ 8412 h 6"/>
                <a:gd name="T4" fmla="*/ 9525 w 19"/>
                <a:gd name="T5" fmla="*/ 8412 h 6"/>
                <a:gd name="T6" fmla="*/ 12700 w 19"/>
                <a:gd name="T7" fmla="*/ 7010 h 6"/>
                <a:gd name="T8" fmla="*/ 17463 w 19"/>
                <a:gd name="T9" fmla="*/ 7010 h 6"/>
                <a:gd name="T10" fmla="*/ 20638 w 19"/>
                <a:gd name="T11" fmla="*/ 7010 h 6"/>
                <a:gd name="T12" fmla="*/ 23813 w 19"/>
                <a:gd name="T13" fmla="*/ 7010 h 6"/>
                <a:gd name="T14" fmla="*/ 26988 w 19"/>
                <a:gd name="T15" fmla="*/ 4206 h 6"/>
                <a:gd name="T16" fmla="*/ 30163 w 19"/>
                <a:gd name="T17" fmla="*/ 4206 h 6"/>
                <a:gd name="T18" fmla="*/ 26988 w 19"/>
                <a:gd name="T19" fmla="*/ 0 h 6"/>
                <a:gd name="T20" fmla="*/ 23813 w 19"/>
                <a:gd name="T21" fmla="*/ 0 h 6"/>
                <a:gd name="T22" fmla="*/ 19050 w 19"/>
                <a:gd name="T23" fmla="*/ 0 h 6"/>
                <a:gd name="T24" fmla="*/ 14288 w 19"/>
                <a:gd name="T25" fmla="*/ 0 h 6"/>
                <a:gd name="T26" fmla="*/ 11113 w 19"/>
                <a:gd name="T27" fmla="*/ 4206 h 6"/>
                <a:gd name="T28" fmla="*/ 6350 w 19"/>
                <a:gd name="T29" fmla="*/ 7010 h 6"/>
                <a:gd name="T30" fmla="*/ 3175 w 19"/>
                <a:gd name="T31" fmla="*/ 7010 h 6"/>
                <a:gd name="T32" fmla="*/ 0 w 19"/>
                <a:gd name="T33" fmla="*/ 8412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6"/>
                <a:gd name="T53" fmla="*/ 19 w 19"/>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6">
                  <a:moveTo>
                    <a:pt x="0" y="6"/>
                  </a:moveTo>
                  <a:lnTo>
                    <a:pt x="2" y="6"/>
                  </a:lnTo>
                  <a:lnTo>
                    <a:pt x="6" y="6"/>
                  </a:lnTo>
                  <a:lnTo>
                    <a:pt x="8" y="5"/>
                  </a:lnTo>
                  <a:lnTo>
                    <a:pt x="11" y="5"/>
                  </a:lnTo>
                  <a:lnTo>
                    <a:pt x="13" y="5"/>
                  </a:lnTo>
                  <a:lnTo>
                    <a:pt x="15" y="5"/>
                  </a:lnTo>
                  <a:lnTo>
                    <a:pt x="17" y="3"/>
                  </a:lnTo>
                  <a:lnTo>
                    <a:pt x="19" y="3"/>
                  </a:lnTo>
                  <a:lnTo>
                    <a:pt x="17" y="0"/>
                  </a:lnTo>
                  <a:lnTo>
                    <a:pt x="15" y="0"/>
                  </a:lnTo>
                  <a:lnTo>
                    <a:pt x="12" y="0"/>
                  </a:lnTo>
                  <a:lnTo>
                    <a:pt x="9" y="0"/>
                  </a:lnTo>
                  <a:lnTo>
                    <a:pt x="7" y="3"/>
                  </a:lnTo>
                  <a:lnTo>
                    <a:pt x="4" y="5"/>
                  </a:lnTo>
                  <a:lnTo>
                    <a:pt x="2" y="5"/>
                  </a:lnTo>
                  <a:lnTo>
                    <a:pt x="0"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5" name="Freeform 147">
              <a:extLst>
                <a:ext uri="{FF2B5EF4-FFF2-40B4-BE49-F238E27FC236}">
                  <a16:creationId xmlns:a16="http://schemas.microsoft.com/office/drawing/2014/main" id="{23ED6BA8-2977-A581-2AE7-26908DFC1898}"/>
                </a:ext>
              </a:extLst>
            </p:cNvPr>
            <p:cNvSpPr>
              <a:spLocks/>
            </p:cNvSpPr>
            <p:nvPr/>
          </p:nvSpPr>
          <p:spPr bwMode="gray">
            <a:xfrm>
              <a:off x="3661709" y="6043853"/>
              <a:ext cx="48213" cy="25751"/>
            </a:xfrm>
            <a:custGeom>
              <a:avLst/>
              <a:gdLst>
                <a:gd name="T0" fmla="*/ 19050 w 26"/>
                <a:gd name="T1" fmla="*/ 0 h 15"/>
                <a:gd name="T2" fmla="*/ 15875 w 26"/>
                <a:gd name="T3" fmla="*/ 0 h 15"/>
                <a:gd name="T4" fmla="*/ 12700 w 26"/>
                <a:gd name="T5" fmla="*/ 2804 h 15"/>
                <a:gd name="T6" fmla="*/ 11112 w 26"/>
                <a:gd name="T7" fmla="*/ 4206 h 15"/>
                <a:gd name="T8" fmla="*/ 7938 w 26"/>
                <a:gd name="T9" fmla="*/ 8412 h 15"/>
                <a:gd name="T10" fmla="*/ 6350 w 26"/>
                <a:gd name="T11" fmla="*/ 9814 h 15"/>
                <a:gd name="T12" fmla="*/ 3175 w 26"/>
                <a:gd name="T13" fmla="*/ 11216 h 15"/>
                <a:gd name="T14" fmla="*/ 1588 w 26"/>
                <a:gd name="T15" fmla="*/ 11216 h 15"/>
                <a:gd name="T16" fmla="*/ 0 w 26"/>
                <a:gd name="T17" fmla="*/ 11216 h 15"/>
                <a:gd name="T18" fmla="*/ 1588 w 26"/>
                <a:gd name="T19" fmla="*/ 14020 h 15"/>
                <a:gd name="T20" fmla="*/ 1588 w 26"/>
                <a:gd name="T21" fmla="*/ 16824 h 15"/>
                <a:gd name="T22" fmla="*/ 3175 w 26"/>
                <a:gd name="T23" fmla="*/ 16824 h 15"/>
                <a:gd name="T24" fmla="*/ 6350 w 26"/>
                <a:gd name="T25" fmla="*/ 18226 h 15"/>
                <a:gd name="T26" fmla="*/ 7938 w 26"/>
                <a:gd name="T27" fmla="*/ 21030 h 15"/>
                <a:gd name="T28" fmla="*/ 11112 w 26"/>
                <a:gd name="T29" fmla="*/ 21030 h 15"/>
                <a:gd name="T30" fmla="*/ 14288 w 26"/>
                <a:gd name="T31" fmla="*/ 21030 h 15"/>
                <a:gd name="T32" fmla="*/ 19050 w 26"/>
                <a:gd name="T33" fmla="*/ 21030 h 15"/>
                <a:gd name="T34" fmla="*/ 22225 w 26"/>
                <a:gd name="T35" fmla="*/ 18226 h 15"/>
                <a:gd name="T36" fmla="*/ 25400 w 26"/>
                <a:gd name="T37" fmla="*/ 18226 h 15"/>
                <a:gd name="T38" fmla="*/ 28575 w 26"/>
                <a:gd name="T39" fmla="*/ 16824 h 15"/>
                <a:gd name="T40" fmla="*/ 33338 w 26"/>
                <a:gd name="T41" fmla="*/ 14020 h 15"/>
                <a:gd name="T42" fmla="*/ 36513 w 26"/>
                <a:gd name="T43" fmla="*/ 11216 h 15"/>
                <a:gd name="T44" fmla="*/ 41275 w 26"/>
                <a:gd name="T45" fmla="*/ 9814 h 15"/>
                <a:gd name="T46" fmla="*/ 36513 w 26"/>
                <a:gd name="T47" fmla="*/ 8412 h 15"/>
                <a:gd name="T48" fmla="*/ 34925 w 26"/>
                <a:gd name="T49" fmla="*/ 4206 h 15"/>
                <a:gd name="T50" fmla="*/ 33338 w 26"/>
                <a:gd name="T51" fmla="*/ 4206 h 15"/>
                <a:gd name="T52" fmla="*/ 28575 w 26"/>
                <a:gd name="T53" fmla="*/ 2804 h 15"/>
                <a:gd name="T54" fmla="*/ 25400 w 26"/>
                <a:gd name="T55" fmla="*/ 2804 h 15"/>
                <a:gd name="T56" fmla="*/ 23812 w 26"/>
                <a:gd name="T57" fmla="*/ 0 h 15"/>
                <a:gd name="T58" fmla="*/ 20638 w 26"/>
                <a:gd name="T59" fmla="*/ 0 h 15"/>
                <a:gd name="T60" fmla="*/ 19050 w 26"/>
                <a:gd name="T61" fmla="*/ 0 h 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
                <a:gd name="T94" fmla="*/ 0 h 15"/>
                <a:gd name="T95" fmla="*/ 26 w 26"/>
                <a:gd name="T96" fmla="*/ 15 h 1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 h="15">
                  <a:moveTo>
                    <a:pt x="12" y="0"/>
                  </a:moveTo>
                  <a:lnTo>
                    <a:pt x="10" y="0"/>
                  </a:lnTo>
                  <a:lnTo>
                    <a:pt x="8" y="2"/>
                  </a:lnTo>
                  <a:lnTo>
                    <a:pt x="7" y="3"/>
                  </a:lnTo>
                  <a:lnTo>
                    <a:pt x="5" y="6"/>
                  </a:lnTo>
                  <a:lnTo>
                    <a:pt x="4" y="7"/>
                  </a:lnTo>
                  <a:lnTo>
                    <a:pt x="2" y="8"/>
                  </a:lnTo>
                  <a:lnTo>
                    <a:pt x="1" y="8"/>
                  </a:lnTo>
                  <a:lnTo>
                    <a:pt x="0" y="8"/>
                  </a:lnTo>
                  <a:lnTo>
                    <a:pt x="1" y="10"/>
                  </a:lnTo>
                  <a:lnTo>
                    <a:pt x="1" y="12"/>
                  </a:lnTo>
                  <a:lnTo>
                    <a:pt x="2" y="12"/>
                  </a:lnTo>
                  <a:lnTo>
                    <a:pt x="4" y="13"/>
                  </a:lnTo>
                  <a:lnTo>
                    <a:pt x="5" y="15"/>
                  </a:lnTo>
                  <a:lnTo>
                    <a:pt x="7" y="15"/>
                  </a:lnTo>
                  <a:lnTo>
                    <a:pt x="9" y="15"/>
                  </a:lnTo>
                  <a:lnTo>
                    <a:pt x="12" y="15"/>
                  </a:lnTo>
                  <a:lnTo>
                    <a:pt x="14" y="13"/>
                  </a:lnTo>
                  <a:lnTo>
                    <a:pt x="16" y="13"/>
                  </a:lnTo>
                  <a:lnTo>
                    <a:pt x="18" y="12"/>
                  </a:lnTo>
                  <a:lnTo>
                    <a:pt x="21" y="10"/>
                  </a:lnTo>
                  <a:lnTo>
                    <a:pt x="23" y="8"/>
                  </a:lnTo>
                  <a:lnTo>
                    <a:pt x="26" y="7"/>
                  </a:lnTo>
                  <a:lnTo>
                    <a:pt x="23" y="6"/>
                  </a:lnTo>
                  <a:lnTo>
                    <a:pt x="22" y="3"/>
                  </a:lnTo>
                  <a:lnTo>
                    <a:pt x="21" y="3"/>
                  </a:lnTo>
                  <a:lnTo>
                    <a:pt x="18" y="2"/>
                  </a:lnTo>
                  <a:lnTo>
                    <a:pt x="16" y="2"/>
                  </a:lnTo>
                  <a:lnTo>
                    <a:pt x="15" y="0"/>
                  </a:lnTo>
                  <a:lnTo>
                    <a:pt x="13" y="0"/>
                  </a:lnTo>
                  <a:lnTo>
                    <a:pt x="1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6" name="Freeform 148">
              <a:extLst>
                <a:ext uri="{FF2B5EF4-FFF2-40B4-BE49-F238E27FC236}">
                  <a16:creationId xmlns:a16="http://schemas.microsoft.com/office/drawing/2014/main" id="{BD977E0F-5349-BD8F-57AB-BF99A2E6A177}"/>
                </a:ext>
              </a:extLst>
            </p:cNvPr>
            <p:cNvSpPr>
              <a:spLocks/>
            </p:cNvSpPr>
            <p:nvPr/>
          </p:nvSpPr>
          <p:spPr bwMode="gray">
            <a:xfrm>
              <a:off x="3649656" y="6022061"/>
              <a:ext cx="44195" cy="15851"/>
            </a:xfrm>
            <a:custGeom>
              <a:avLst/>
              <a:gdLst>
                <a:gd name="T0" fmla="*/ 20638 w 23"/>
                <a:gd name="T1" fmla="*/ 0 h 9"/>
                <a:gd name="T2" fmla="*/ 17463 w 23"/>
                <a:gd name="T3" fmla="*/ 0 h 9"/>
                <a:gd name="T4" fmla="*/ 14288 w 23"/>
                <a:gd name="T5" fmla="*/ 1402 h 9"/>
                <a:gd name="T6" fmla="*/ 11113 w 23"/>
                <a:gd name="T7" fmla="*/ 1402 h 9"/>
                <a:gd name="T8" fmla="*/ 7938 w 23"/>
                <a:gd name="T9" fmla="*/ 5608 h 9"/>
                <a:gd name="T10" fmla="*/ 3175 w 23"/>
                <a:gd name="T11" fmla="*/ 7010 h 9"/>
                <a:gd name="T12" fmla="*/ 1588 w 23"/>
                <a:gd name="T13" fmla="*/ 8412 h 9"/>
                <a:gd name="T14" fmla="*/ 0 w 23"/>
                <a:gd name="T15" fmla="*/ 12618 h 9"/>
                <a:gd name="T16" fmla="*/ 3175 w 23"/>
                <a:gd name="T17" fmla="*/ 12618 h 9"/>
                <a:gd name="T18" fmla="*/ 11113 w 23"/>
                <a:gd name="T19" fmla="*/ 12618 h 9"/>
                <a:gd name="T20" fmla="*/ 14288 w 23"/>
                <a:gd name="T21" fmla="*/ 12618 h 9"/>
                <a:gd name="T22" fmla="*/ 20638 w 23"/>
                <a:gd name="T23" fmla="*/ 12618 h 9"/>
                <a:gd name="T24" fmla="*/ 23813 w 23"/>
                <a:gd name="T25" fmla="*/ 12618 h 9"/>
                <a:gd name="T26" fmla="*/ 30163 w 23"/>
                <a:gd name="T27" fmla="*/ 12618 h 9"/>
                <a:gd name="T28" fmla="*/ 33338 w 23"/>
                <a:gd name="T29" fmla="*/ 8412 h 9"/>
                <a:gd name="T30" fmla="*/ 36513 w 23"/>
                <a:gd name="T31" fmla="*/ 8412 h 9"/>
                <a:gd name="T32" fmla="*/ 34925 w 23"/>
                <a:gd name="T33" fmla="*/ 7010 h 9"/>
                <a:gd name="T34" fmla="*/ 33338 w 23"/>
                <a:gd name="T35" fmla="*/ 5608 h 9"/>
                <a:gd name="T36" fmla="*/ 31750 w 23"/>
                <a:gd name="T37" fmla="*/ 5608 h 9"/>
                <a:gd name="T38" fmla="*/ 30163 w 23"/>
                <a:gd name="T39" fmla="*/ 1402 h 9"/>
                <a:gd name="T40" fmla="*/ 25400 w 23"/>
                <a:gd name="T41" fmla="*/ 1402 h 9"/>
                <a:gd name="T42" fmla="*/ 23813 w 23"/>
                <a:gd name="T43" fmla="*/ 0 h 9"/>
                <a:gd name="T44" fmla="*/ 22225 w 23"/>
                <a:gd name="T45" fmla="*/ 0 h 9"/>
                <a:gd name="T46" fmla="*/ 20638 w 23"/>
                <a:gd name="T47" fmla="*/ 0 h 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9"/>
                <a:gd name="T74" fmla="*/ 23 w 23"/>
                <a:gd name="T75" fmla="*/ 9 h 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9">
                  <a:moveTo>
                    <a:pt x="13" y="0"/>
                  </a:moveTo>
                  <a:lnTo>
                    <a:pt x="11" y="0"/>
                  </a:lnTo>
                  <a:lnTo>
                    <a:pt x="9" y="1"/>
                  </a:lnTo>
                  <a:lnTo>
                    <a:pt x="7" y="1"/>
                  </a:lnTo>
                  <a:lnTo>
                    <a:pt x="5" y="4"/>
                  </a:lnTo>
                  <a:lnTo>
                    <a:pt x="2" y="5"/>
                  </a:lnTo>
                  <a:lnTo>
                    <a:pt x="1" y="6"/>
                  </a:lnTo>
                  <a:lnTo>
                    <a:pt x="0" y="9"/>
                  </a:lnTo>
                  <a:lnTo>
                    <a:pt x="2" y="9"/>
                  </a:lnTo>
                  <a:lnTo>
                    <a:pt x="7" y="9"/>
                  </a:lnTo>
                  <a:lnTo>
                    <a:pt x="9" y="9"/>
                  </a:lnTo>
                  <a:lnTo>
                    <a:pt x="13" y="9"/>
                  </a:lnTo>
                  <a:lnTo>
                    <a:pt x="15" y="9"/>
                  </a:lnTo>
                  <a:lnTo>
                    <a:pt x="19" y="9"/>
                  </a:lnTo>
                  <a:lnTo>
                    <a:pt x="21" y="6"/>
                  </a:lnTo>
                  <a:lnTo>
                    <a:pt x="23" y="6"/>
                  </a:lnTo>
                  <a:lnTo>
                    <a:pt x="22" y="5"/>
                  </a:lnTo>
                  <a:lnTo>
                    <a:pt x="21" y="4"/>
                  </a:lnTo>
                  <a:lnTo>
                    <a:pt x="20" y="4"/>
                  </a:lnTo>
                  <a:lnTo>
                    <a:pt x="19" y="1"/>
                  </a:lnTo>
                  <a:lnTo>
                    <a:pt x="16" y="1"/>
                  </a:lnTo>
                  <a:lnTo>
                    <a:pt x="15" y="0"/>
                  </a:lnTo>
                  <a:lnTo>
                    <a:pt x="14" y="0"/>
                  </a:lnTo>
                  <a:lnTo>
                    <a:pt x="1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7" name="Freeform 149">
              <a:extLst>
                <a:ext uri="{FF2B5EF4-FFF2-40B4-BE49-F238E27FC236}">
                  <a16:creationId xmlns:a16="http://schemas.microsoft.com/office/drawing/2014/main" id="{B5A47678-9844-C832-258B-6E2AE8690435}"/>
                </a:ext>
              </a:extLst>
            </p:cNvPr>
            <p:cNvSpPr>
              <a:spLocks/>
            </p:cNvSpPr>
            <p:nvPr/>
          </p:nvSpPr>
          <p:spPr bwMode="gray">
            <a:xfrm>
              <a:off x="3523102" y="5623890"/>
              <a:ext cx="34151" cy="55467"/>
            </a:xfrm>
            <a:custGeom>
              <a:avLst/>
              <a:gdLst>
                <a:gd name="T0" fmla="*/ 12700 w 19"/>
                <a:gd name="T1" fmla="*/ 0 h 31"/>
                <a:gd name="T2" fmla="*/ 11113 w 19"/>
                <a:gd name="T3" fmla="*/ 0 h 31"/>
                <a:gd name="T4" fmla="*/ 9525 w 19"/>
                <a:gd name="T5" fmla="*/ 1402 h 31"/>
                <a:gd name="T6" fmla="*/ 6350 w 19"/>
                <a:gd name="T7" fmla="*/ 2804 h 31"/>
                <a:gd name="T8" fmla="*/ 3175 w 19"/>
                <a:gd name="T9" fmla="*/ 5608 h 31"/>
                <a:gd name="T10" fmla="*/ 1588 w 19"/>
                <a:gd name="T11" fmla="*/ 7010 h 31"/>
                <a:gd name="T12" fmla="*/ 1588 w 19"/>
                <a:gd name="T13" fmla="*/ 9814 h 31"/>
                <a:gd name="T14" fmla="*/ 0 w 19"/>
                <a:gd name="T15" fmla="*/ 12618 h 31"/>
                <a:gd name="T16" fmla="*/ 0 w 19"/>
                <a:gd name="T17" fmla="*/ 14020 h 31"/>
                <a:gd name="T18" fmla="*/ 0 w 19"/>
                <a:gd name="T19" fmla="*/ 18226 h 31"/>
                <a:gd name="T20" fmla="*/ 1588 w 19"/>
                <a:gd name="T21" fmla="*/ 22433 h 31"/>
                <a:gd name="T22" fmla="*/ 3175 w 19"/>
                <a:gd name="T23" fmla="*/ 28041 h 31"/>
                <a:gd name="T24" fmla="*/ 6350 w 19"/>
                <a:gd name="T25" fmla="*/ 33649 h 31"/>
                <a:gd name="T26" fmla="*/ 9525 w 19"/>
                <a:gd name="T27" fmla="*/ 37855 h 31"/>
                <a:gd name="T28" fmla="*/ 11113 w 19"/>
                <a:gd name="T29" fmla="*/ 42061 h 31"/>
                <a:gd name="T30" fmla="*/ 14288 w 19"/>
                <a:gd name="T31" fmla="*/ 43463 h 31"/>
                <a:gd name="T32" fmla="*/ 19050 w 19"/>
                <a:gd name="T33" fmla="*/ 43463 h 31"/>
                <a:gd name="T34" fmla="*/ 20638 w 19"/>
                <a:gd name="T35" fmla="*/ 43463 h 31"/>
                <a:gd name="T36" fmla="*/ 23813 w 19"/>
                <a:gd name="T37" fmla="*/ 43463 h 31"/>
                <a:gd name="T38" fmla="*/ 25400 w 19"/>
                <a:gd name="T39" fmla="*/ 43463 h 31"/>
                <a:gd name="T40" fmla="*/ 25400 w 19"/>
                <a:gd name="T41" fmla="*/ 42061 h 31"/>
                <a:gd name="T42" fmla="*/ 26988 w 19"/>
                <a:gd name="T43" fmla="*/ 42061 h 31"/>
                <a:gd name="T44" fmla="*/ 30163 w 19"/>
                <a:gd name="T45" fmla="*/ 39257 h 31"/>
                <a:gd name="T46" fmla="*/ 30163 w 19"/>
                <a:gd name="T47" fmla="*/ 37855 h 31"/>
                <a:gd name="T48" fmla="*/ 30163 w 19"/>
                <a:gd name="T49" fmla="*/ 30845 h 31"/>
                <a:gd name="T50" fmla="*/ 30163 w 19"/>
                <a:gd name="T51" fmla="*/ 26639 h 31"/>
                <a:gd name="T52" fmla="*/ 26988 w 19"/>
                <a:gd name="T53" fmla="*/ 23835 h 31"/>
                <a:gd name="T54" fmla="*/ 25400 w 19"/>
                <a:gd name="T55" fmla="*/ 21030 h 31"/>
                <a:gd name="T56" fmla="*/ 23813 w 19"/>
                <a:gd name="T57" fmla="*/ 18226 h 31"/>
                <a:gd name="T58" fmla="*/ 20638 w 19"/>
                <a:gd name="T59" fmla="*/ 16824 h 31"/>
                <a:gd name="T60" fmla="*/ 19050 w 19"/>
                <a:gd name="T61" fmla="*/ 12618 h 31"/>
                <a:gd name="T62" fmla="*/ 19050 w 19"/>
                <a:gd name="T63" fmla="*/ 5608 h 31"/>
                <a:gd name="T64" fmla="*/ 19050 w 19"/>
                <a:gd name="T65" fmla="*/ 2804 h 31"/>
                <a:gd name="T66" fmla="*/ 15875 w 19"/>
                <a:gd name="T67" fmla="*/ 1402 h 31"/>
                <a:gd name="T68" fmla="*/ 14288 w 19"/>
                <a:gd name="T69" fmla="*/ 1402 h 31"/>
                <a:gd name="T70" fmla="*/ 14288 w 19"/>
                <a:gd name="T71" fmla="*/ 0 h 31"/>
                <a:gd name="T72" fmla="*/ 12700 w 19"/>
                <a:gd name="T73" fmla="*/ 0 h 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
                <a:gd name="T112" fmla="*/ 0 h 31"/>
                <a:gd name="T113" fmla="*/ 19 w 19"/>
                <a:gd name="T114" fmla="*/ 31 h 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 h="31">
                  <a:moveTo>
                    <a:pt x="8" y="0"/>
                  </a:moveTo>
                  <a:lnTo>
                    <a:pt x="7" y="0"/>
                  </a:lnTo>
                  <a:lnTo>
                    <a:pt x="6" y="1"/>
                  </a:lnTo>
                  <a:lnTo>
                    <a:pt x="4" y="2"/>
                  </a:lnTo>
                  <a:lnTo>
                    <a:pt x="2" y="4"/>
                  </a:lnTo>
                  <a:lnTo>
                    <a:pt x="1" y="5"/>
                  </a:lnTo>
                  <a:lnTo>
                    <a:pt x="1" y="7"/>
                  </a:lnTo>
                  <a:lnTo>
                    <a:pt x="0" y="9"/>
                  </a:lnTo>
                  <a:lnTo>
                    <a:pt x="0" y="10"/>
                  </a:lnTo>
                  <a:lnTo>
                    <a:pt x="0" y="13"/>
                  </a:lnTo>
                  <a:lnTo>
                    <a:pt x="1" y="16"/>
                  </a:lnTo>
                  <a:lnTo>
                    <a:pt x="2" y="20"/>
                  </a:lnTo>
                  <a:lnTo>
                    <a:pt x="4" y="24"/>
                  </a:lnTo>
                  <a:lnTo>
                    <a:pt x="6" y="27"/>
                  </a:lnTo>
                  <a:lnTo>
                    <a:pt x="7" y="30"/>
                  </a:lnTo>
                  <a:lnTo>
                    <a:pt x="9" y="31"/>
                  </a:lnTo>
                  <a:lnTo>
                    <a:pt x="12" y="31"/>
                  </a:lnTo>
                  <a:lnTo>
                    <a:pt x="13" y="31"/>
                  </a:lnTo>
                  <a:lnTo>
                    <a:pt x="15" y="31"/>
                  </a:lnTo>
                  <a:lnTo>
                    <a:pt x="16" y="31"/>
                  </a:lnTo>
                  <a:lnTo>
                    <a:pt x="16" y="30"/>
                  </a:lnTo>
                  <a:lnTo>
                    <a:pt x="17" y="30"/>
                  </a:lnTo>
                  <a:lnTo>
                    <a:pt x="19" y="28"/>
                  </a:lnTo>
                  <a:lnTo>
                    <a:pt x="19" y="27"/>
                  </a:lnTo>
                  <a:lnTo>
                    <a:pt x="19" y="22"/>
                  </a:lnTo>
                  <a:lnTo>
                    <a:pt x="19" y="19"/>
                  </a:lnTo>
                  <a:lnTo>
                    <a:pt x="17" y="17"/>
                  </a:lnTo>
                  <a:lnTo>
                    <a:pt x="16" y="15"/>
                  </a:lnTo>
                  <a:lnTo>
                    <a:pt x="15" y="13"/>
                  </a:lnTo>
                  <a:lnTo>
                    <a:pt x="13" y="12"/>
                  </a:lnTo>
                  <a:lnTo>
                    <a:pt x="12" y="9"/>
                  </a:lnTo>
                  <a:lnTo>
                    <a:pt x="12" y="4"/>
                  </a:lnTo>
                  <a:lnTo>
                    <a:pt x="12" y="2"/>
                  </a:lnTo>
                  <a:lnTo>
                    <a:pt x="10" y="1"/>
                  </a:lnTo>
                  <a:lnTo>
                    <a:pt x="9" y="1"/>
                  </a:lnTo>
                  <a:lnTo>
                    <a:pt x="9" y="0"/>
                  </a:lnTo>
                  <a:lnTo>
                    <a:pt x="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8" name="Freeform 150">
              <a:extLst>
                <a:ext uri="{FF2B5EF4-FFF2-40B4-BE49-F238E27FC236}">
                  <a16:creationId xmlns:a16="http://schemas.microsoft.com/office/drawing/2014/main" id="{BA97CF4E-DA9D-21A0-2708-B7B77B4E837B}"/>
                </a:ext>
              </a:extLst>
            </p:cNvPr>
            <p:cNvSpPr>
              <a:spLocks/>
            </p:cNvSpPr>
            <p:nvPr/>
          </p:nvSpPr>
          <p:spPr bwMode="gray">
            <a:xfrm>
              <a:off x="3557251" y="5742749"/>
              <a:ext cx="28123" cy="29715"/>
            </a:xfrm>
            <a:custGeom>
              <a:avLst/>
              <a:gdLst>
                <a:gd name="T0" fmla="*/ 0 w 15"/>
                <a:gd name="T1" fmla="*/ 23834 h 17"/>
                <a:gd name="T2" fmla="*/ 14288 w 15"/>
                <a:gd name="T3" fmla="*/ 23834 h 17"/>
                <a:gd name="T4" fmla="*/ 23813 w 15"/>
                <a:gd name="T5" fmla="*/ 14020 h 17"/>
                <a:gd name="T6" fmla="*/ 23813 w 15"/>
                <a:gd name="T7" fmla="*/ 12618 h 17"/>
                <a:gd name="T8" fmla="*/ 22225 w 15"/>
                <a:gd name="T9" fmla="*/ 11216 h 17"/>
                <a:gd name="T10" fmla="*/ 22225 w 15"/>
                <a:gd name="T11" fmla="*/ 8412 h 17"/>
                <a:gd name="T12" fmla="*/ 22225 w 15"/>
                <a:gd name="T13" fmla="*/ 7010 h 17"/>
                <a:gd name="T14" fmla="*/ 22225 w 15"/>
                <a:gd name="T15" fmla="*/ 2804 h 17"/>
                <a:gd name="T16" fmla="*/ 20638 w 15"/>
                <a:gd name="T17" fmla="*/ 1402 h 17"/>
                <a:gd name="T18" fmla="*/ 20638 w 15"/>
                <a:gd name="T19" fmla="*/ 0 h 17"/>
                <a:gd name="T20" fmla="*/ 14288 w 15"/>
                <a:gd name="T21" fmla="*/ 2804 h 17"/>
                <a:gd name="T22" fmla="*/ 12700 w 15"/>
                <a:gd name="T23" fmla="*/ 7010 h 17"/>
                <a:gd name="T24" fmla="*/ 9525 w 15"/>
                <a:gd name="T25" fmla="*/ 8412 h 17"/>
                <a:gd name="T26" fmla="*/ 7938 w 15"/>
                <a:gd name="T27" fmla="*/ 12618 h 17"/>
                <a:gd name="T28" fmla="*/ 3175 w 15"/>
                <a:gd name="T29" fmla="*/ 14020 h 17"/>
                <a:gd name="T30" fmla="*/ 1588 w 15"/>
                <a:gd name="T31" fmla="*/ 16824 h 17"/>
                <a:gd name="T32" fmla="*/ 0 w 15"/>
                <a:gd name="T33" fmla="*/ 21030 h 17"/>
                <a:gd name="T34" fmla="*/ 0 w 15"/>
                <a:gd name="T35" fmla="*/ 23834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7"/>
                <a:gd name="T56" fmla="*/ 15 w 15"/>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7">
                  <a:moveTo>
                    <a:pt x="0" y="17"/>
                  </a:moveTo>
                  <a:lnTo>
                    <a:pt x="9" y="17"/>
                  </a:lnTo>
                  <a:lnTo>
                    <a:pt x="15" y="10"/>
                  </a:lnTo>
                  <a:lnTo>
                    <a:pt x="15" y="9"/>
                  </a:lnTo>
                  <a:lnTo>
                    <a:pt x="14" y="8"/>
                  </a:lnTo>
                  <a:lnTo>
                    <a:pt x="14" y="6"/>
                  </a:lnTo>
                  <a:lnTo>
                    <a:pt x="14" y="5"/>
                  </a:lnTo>
                  <a:lnTo>
                    <a:pt x="14" y="2"/>
                  </a:lnTo>
                  <a:lnTo>
                    <a:pt x="13" y="1"/>
                  </a:lnTo>
                  <a:lnTo>
                    <a:pt x="13" y="0"/>
                  </a:lnTo>
                  <a:lnTo>
                    <a:pt x="9" y="2"/>
                  </a:lnTo>
                  <a:lnTo>
                    <a:pt x="8" y="5"/>
                  </a:lnTo>
                  <a:lnTo>
                    <a:pt x="6" y="6"/>
                  </a:lnTo>
                  <a:lnTo>
                    <a:pt x="5" y="9"/>
                  </a:lnTo>
                  <a:lnTo>
                    <a:pt x="2" y="10"/>
                  </a:lnTo>
                  <a:lnTo>
                    <a:pt x="1" y="12"/>
                  </a:lnTo>
                  <a:lnTo>
                    <a:pt x="0" y="15"/>
                  </a:lnTo>
                  <a:lnTo>
                    <a:pt x="0"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9" name="Freeform 151">
              <a:extLst>
                <a:ext uri="{FF2B5EF4-FFF2-40B4-BE49-F238E27FC236}">
                  <a16:creationId xmlns:a16="http://schemas.microsoft.com/office/drawing/2014/main" id="{79CF8393-2FAE-0A3B-1314-AB009BF9FAD6}"/>
                </a:ext>
              </a:extLst>
            </p:cNvPr>
            <p:cNvSpPr>
              <a:spLocks/>
            </p:cNvSpPr>
            <p:nvPr/>
          </p:nvSpPr>
          <p:spPr bwMode="gray">
            <a:xfrm>
              <a:off x="3567294" y="5776425"/>
              <a:ext cx="14062" cy="15851"/>
            </a:xfrm>
            <a:custGeom>
              <a:avLst/>
              <a:gdLst>
                <a:gd name="T0" fmla="*/ 12700 w 8"/>
                <a:gd name="T1" fmla="*/ 0 h 9"/>
                <a:gd name="T2" fmla="*/ 0 w 8"/>
                <a:gd name="T3" fmla="*/ 0 h 9"/>
                <a:gd name="T4" fmla="*/ 0 w 8"/>
                <a:gd name="T5" fmla="*/ 4206 h 9"/>
                <a:gd name="T6" fmla="*/ 1588 w 8"/>
                <a:gd name="T7" fmla="*/ 5608 h 9"/>
                <a:gd name="T8" fmla="*/ 4762 w 8"/>
                <a:gd name="T9" fmla="*/ 8412 h 9"/>
                <a:gd name="T10" fmla="*/ 6350 w 8"/>
                <a:gd name="T11" fmla="*/ 11216 h 9"/>
                <a:gd name="T12" fmla="*/ 11112 w 8"/>
                <a:gd name="T13" fmla="*/ 11216 h 9"/>
                <a:gd name="T14" fmla="*/ 12700 w 8"/>
                <a:gd name="T15" fmla="*/ 12618 h 9"/>
                <a:gd name="T16" fmla="*/ 12700 w 8"/>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9"/>
                <a:gd name="T29" fmla="*/ 8 w 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9">
                  <a:moveTo>
                    <a:pt x="8" y="0"/>
                  </a:moveTo>
                  <a:lnTo>
                    <a:pt x="0" y="0"/>
                  </a:lnTo>
                  <a:lnTo>
                    <a:pt x="0" y="3"/>
                  </a:lnTo>
                  <a:lnTo>
                    <a:pt x="1" y="4"/>
                  </a:lnTo>
                  <a:lnTo>
                    <a:pt x="3" y="6"/>
                  </a:lnTo>
                  <a:lnTo>
                    <a:pt x="4" y="8"/>
                  </a:lnTo>
                  <a:lnTo>
                    <a:pt x="7" y="8"/>
                  </a:lnTo>
                  <a:lnTo>
                    <a:pt x="8" y="9"/>
                  </a:lnTo>
                  <a:lnTo>
                    <a:pt x="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0" name="Freeform 152">
              <a:extLst>
                <a:ext uri="{FF2B5EF4-FFF2-40B4-BE49-F238E27FC236}">
                  <a16:creationId xmlns:a16="http://schemas.microsoft.com/office/drawing/2014/main" id="{7D462A67-FC4C-BF00-31DA-4C9EDEAFC1F6}"/>
                </a:ext>
              </a:extLst>
            </p:cNvPr>
            <p:cNvSpPr>
              <a:spLocks/>
            </p:cNvSpPr>
            <p:nvPr/>
          </p:nvSpPr>
          <p:spPr bwMode="gray">
            <a:xfrm>
              <a:off x="3585373" y="5855664"/>
              <a:ext cx="30130" cy="29715"/>
            </a:xfrm>
            <a:custGeom>
              <a:avLst/>
              <a:gdLst>
                <a:gd name="T0" fmla="*/ 0 w 16"/>
                <a:gd name="T1" fmla="*/ 7010 h 17"/>
                <a:gd name="T2" fmla="*/ 3175 w 16"/>
                <a:gd name="T3" fmla="*/ 11216 h 17"/>
                <a:gd name="T4" fmla="*/ 4762 w 16"/>
                <a:gd name="T5" fmla="*/ 12618 h 17"/>
                <a:gd name="T6" fmla="*/ 7937 w 16"/>
                <a:gd name="T7" fmla="*/ 15422 h 17"/>
                <a:gd name="T8" fmla="*/ 11112 w 16"/>
                <a:gd name="T9" fmla="*/ 16824 h 17"/>
                <a:gd name="T10" fmla="*/ 14287 w 16"/>
                <a:gd name="T11" fmla="*/ 21030 h 17"/>
                <a:gd name="T12" fmla="*/ 17462 w 16"/>
                <a:gd name="T13" fmla="*/ 22432 h 17"/>
                <a:gd name="T14" fmla="*/ 20637 w 16"/>
                <a:gd name="T15" fmla="*/ 22432 h 17"/>
                <a:gd name="T16" fmla="*/ 25400 w 16"/>
                <a:gd name="T17" fmla="*/ 23834 h 17"/>
                <a:gd name="T18" fmla="*/ 22225 w 16"/>
                <a:gd name="T19" fmla="*/ 22432 h 17"/>
                <a:gd name="T20" fmla="*/ 22225 w 16"/>
                <a:gd name="T21" fmla="*/ 16824 h 17"/>
                <a:gd name="T22" fmla="*/ 22225 w 16"/>
                <a:gd name="T23" fmla="*/ 15422 h 17"/>
                <a:gd name="T24" fmla="*/ 20637 w 16"/>
                <a:gd name="T25" fmla="*/ 11216 h 17"/>
                <a:gd name="T26" fmla="*/ 20637 w 16"/>
                <a:gd name="T27" fmla="*/ 9814 h 17"/>
                <a:gd name="T28" fmla="*/ 17462 w 16"/>
                <a:gd name="T29" fmla="*/ 4206 h 17"/>
                <a:gd name="T30" fmla="*/ 17462 w 16"/>
                <a:gd name="T31" fmla="*/ 1402 h 17"/>
                <a:gd name="T32" fmla="*/ 20637 w 16"/>
                <a:gd name="T33" fmla="*/ 0 h 17"/>
                <a:gd name="T34" fmla="*/ 15875 w 16"/>
                <a:gd name="T35" fmla="*/ 0 h 17"/>
                <a:gd name="T36" fmla="*/ 14287 w 16"/>
                <a:gd name="T37" fmla="*/ 0 h 17"/>
                <a:gd name="T38" fmla="*/ 11112 w 16"/>
                <a:gd name="T39" fmla="*/ 0 h 17"/>
                <a:gd name="T40" fmla="*/ 11112 w 16"/>
                <a:gd name="T41" fmla="*/ 1402 h 17"/>
                <a:gd name="T42" fmla="*/ 9525 w 16"/>
                <a:gd name="T43" fmla="*/ 1402 h 17"/>
                <a:gd name="T44" fmla="*/ 7937 w 16"/>
                <a:gd name="T45" fmla="*/ 4206 h 17"/>
                <a:gd name="T46" fmla="*/ 4762 w 16"/>
                <a:gd name="T47" fmla="*/ 4206 h 17"/>
                <a:gd name="T48" fmla="*/ 0 w 16"/>
                <a:gd name="T49" fmla="*/ 70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
                <a:gd name="T76" fmla="*/ 0 h 17"/>
                <a:gd name="T77" fmla="*/ 16 w 16"/>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 h="17">
                  <a:moveTo>
                    <a:pt x="0" y="5"/>
                  </a:moveTo>
                  <a:lnTo>
                    <a:pt x="2" y="8"/>
                  </a:lnTo>
                  <a:lnTo>
                    <a:pt x="3" y="9"/>
                  </a:lnTo>
                  <a:lnTo>
                    <a:pt x="5" y="11"/>
                  </a:lnTo>
                  <a:lnTo>
                    <a:pt x="7" y="12"/>
                  </a:lnTo>
                  <a:lnTo>
                    <a:pt x="9" y="15"/>
                  </a:lnTo>
                  <a:lnTo>
                    <a:pt x="11" y="16"/>
                  </a:lnTo>
                  <a:lnTo>
                    <a:pt x="13" y="16"/>
                  </a:lnTo>
                  <a:lnTo>
                    <a:pt x="16" y="17"/>
                  </a:lnTo>
                  <a:lnTo>
                    <a:pt x="14" y="16"/>
                  </a:lnTo>
                  <a:lnTo>
                    <a:pt x="14" y="12"/>
                  </a:lnTo>
                  <a:lnTo>
                    <a:pt x="14" y="11"/>
                  </a:lnTo>
                  <a:lnTo>
                    <a:pt x="13" y="8"/>
                  </a:lnTo>
                  <a:lnTo>
                    <a:pt x="13" y="7"/>
                  </a:lnTo>
                  <a:lnTo>
                    <a:pt x="11" y="3"/>
                  </a:lnTo>
                  <a:lnTo>
                    <a:pt x="11" y="1"/>
                  </a:lnTo>
                  <a:lnTo>
                    <a:pt x="13" y="0"/>
                  </a:lnTo>
                  <a:lnTo>
                    <a:pt x="10" y="0"/>
                  </a:lnTo>
                  <a:lnTo>
                    <a:pt x="9" y="0"/>
                  </a:lnTo>
                  <a:lnTo>
                    <a:pt x="7" y="0"/>
                  </a:lnTo>
                  <a:lnTo>
                    <a:pt x="7" y="1"/>
                  </a:lnTo>
                  <a:lnTo>
                    <a:pt x="6" y="1"/>
                  </a:lnTo>
                  <a:lnTo>
                    <a:pt x="5" y="3"/>
                  </a:lnTo>
                  <a:lnTo>
                    <a:pt x="3" y="3"/>
                  </a:lnTo>
                  <a:lnTo>
                    <a:pt x="0"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1" name="Freeform 153">
              <a:extLst>
                <a:ext uri="{FF2B5EF4-FFF2-40B4-BE49-F238E27FC236}">
                  <a16:creationId xmlns:a16="http://schemas.microsoft.com/office/drawing/2014/main" id="{10F3B32B-1E2D-964A-7C0C-716EB81A9F50}"/>
                </a:ext>
              </a:extLst>
            </p:cNvPr>
            <p:cNvSpPr>
              <a:spLocks/>
            </p:cNvSpPr>
            <p:nvPr/>
          </p:nvSpPr>
          <p:spPr bwMode="gray">
            <a:xfrm>
              <a:off x="3569305" y="5873491"/>
              <a:ext cx="36158" cy="41599"/>
            </a:xfrm>
            <a:custGeom>
              <a:avLst/>
              <a:gdLst>
                <a:gd name="T0" fmla="*/ 15875 w 20"/>
                <a:gd name="T1" fmla="*/ 15422 h 24"/>
                <a:gd name="T2" fmla="*/ 3175 w 20"/>
                <a:gd name="T3" fmla="*/ 0 h 24"/>
                <a:gd name="T4" fmla="*/ 1588 w 20"/>
                <a:gd name="T5" fmla="*/ 4206 h 24"/>
                <a:gd name="T6" fmla="*/ 0 w 20"/>
                <a:gd name="T7" fmla="*/ 11216 h 24"/>
                <a:gd name="T8" fmla="*/ 1588 w 20"/>
                <a:gd name="T9" fmla="*/ 15422 h 24"/>
                <a:gd name="T10" fmla="*/ 6350 w 20"/>
                <a:gd name="T11" fmla="*/ 21030 h 24"/>
                <a:gd name="T12" fmla="*/ 12700 w 20"/>
                <a:gd name="T13" fmla="*/ 26638 h 24"/>
                <a:gd name="T14" fmla="*/ 19050 w 20"/>
                <a:gd name="T15" fmla="*/ 29442 h 24"/>
                <a:gd name="T16" fmla="*/ 25400 w 20"/>
                <a:gd name="T17" fmla="*/ 33648 h 24"/>
                <a:gd name="T18" fmla="*/ 31750 w 20"/>
                <a:gd name="T19" fmla="*/ 33648 h 24"/>
                <a:gd name="T20" fmla="*/ 31750 w 20"/>
                <a:gd name="T21" fmla="*/ 29442 h 24"/>
                <a:gd name="T22" fmla="*/ 30163 w 20"/>
                <a:gd name="T23" fmla="*/ 26638 h 24"/>
                <a:gd name="T24" fmla="*/ 30163 w 20"/>
                <a:gd name="T25" fmla="*/ 21030 h 24"/>
                <a:gd name="T26" fmla="*/ 26988 w 20"/>
                <a:gd name="T27" fmla="*/ 18226 h 24"/>
                <a:gd name="T28" fmla="*/ 25400 w 20"/>
                <a:gd name="T29" fmla="*/ 16824 h 24"/>
                <a:gd name="T30" fmla="*/ 20637 w 20"/>
                <a:gd name="T31" fmla="*/ 16824 h 24"/>
                <a:gd name="T32" fmla="*/ 19050 w 20"/>
                <a:gd name="T33" fmla="*/ 15422 h 24"/>
                <a:gd name="T34" fmla="*/ 15875 w 20"/>
                <a:gd name="T35" fmla="*/ 1542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4"/>
                <a:gd name="T56" fmla="*/ 20 w 20"/>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4">
                  <a:moveTo>
                    <a:pt x="10" y="11"/>
                  </a:moveTo>
                  <a:lnTo>
                    <a:pt x="2" y="0"/>
                  </a:lnTo>
                  <a:lnTo>
                    <a:pt x="1" y="3"/>
                  </a:lnTo>
                  <a:lnTo>
                    <a:pt x="0" y="8"/>
                  </a:lnTo>
                  <a:lnTo>
                    <a:pt x="1" y="11"/>
                  </a:lnTo>
                  <a:lnTo>
                    <a:pt x="4" y="15"/>
                  </a:lnTo>
                  <a:lnTo>
                    <a:pt x="8" y="19"/>
                  </a:lnTo>
                  <a:lnTo>
                    <a:pt x="12" y="21"/>
                  </a:lnTo>
                  <a:lnTo>
                    <a:pt x="16" y="24"/>
                  </a:lnTo>
                  <a:lnTo>
                    <a:pt x="20" y="24"/>
                  </a:lnTo>
                  <a:lnTo>
                    <a:pt x="20" y="21"/>
                  </a:lnTo>
                  <a:lnTo>
                    <a:pt x="19" y="19"/>
                  </a:lnTo>
                  <a:lnTo>
                    <a:pt x="19" y="15"/>
                  </a:lnTo>
                  <a:lnTo>
                    <a:pt x="17" y="13"/>
                  </a:lnTo>
                  <a:lnTo>
                    <a:pt x="16" y="12"/>
                  </a:lnTo>
                  <a:lnTo>
                    <a:pt x="13" y="12"/>
                  </a:lnTo>
                  <a:lnTo>
                    <a:pt x="12" y="11"/>
                  </a:lnTo>
                  <a:lnTo>
                    <a:pt x="10" y="1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2" name="Freeform 154">
              <a:extLst>
                <a:ext uri="{FF2B5EF4-FFF2-40B4-BE49-F238E27FC236}">
                  <a16:creationId xmlns:a16="http://schemas.microsoft.com/office/drawing/2014/main" id="{76BF8F8C-5A17-A46C-AEBE-A69BF860588D}"/>
                </a:ext>
              </a:extLst>
            </p:cNvPr>
            <p:cNvSpPr>
              <a:spLocks/>
            </p:cNvSpPr>
            <p:nvPr/>
          </p:nvSpPr>
          <p:spPr bwMode="gray">
            <a:xfrm>
              <a:off x="3605462" y="5911129"/>
              <a:ext cx="20089" cy="35657"/>
            </a:xfrm>
            <a:custGeom>
              <a:avLst/>
              <a:gdLst>
                <a:gd name="T0" fmla="*/ 17463 w 11"/>
                <a:gd name="T1" fmla="*/ 9814 h 20"/>
                <a:gd name="T2" fmla="*/ 6350 w 11"/>
                <a:gd name="T3" fmla="*/ 0 h 20"/>
                <a:gd name="T4" fmla="*/ 1588 w 11"/>
                <a:gd name="T5" fmla="*/ 0 h 20"/>
                <a:gd name="T6" fmla="*/ 1588 w 11"/>
                <a:gd name="T7" fmla="*/ 1402 h 20"/>
                <a:gd name="T8" fmla="*/ 0 w 11"/>
                <a:gd name="T9" fmla="*/ 1402 h 20"/>
                <a:gd name="T10" fmla="*/ 0 w 11"/>
                <a:gd name="T11" fmla="*/ 4206 h 20"/>
                <a:gd name="T12" fmla="*/ 0 w 11"/>
                <a:gd name="T13" fmla="*/ 5608 h 20"/>
                <a:gd name="T14" fmla="*/ 0 w 11"/>
                <a:gd name="T15" fmla="*/ 9814 h 20"/>
                <a:gd name="T16" fmla="*/ 0 w 11"/>
                <a:gd name="T17" fmla="*/ 11216 h 20"/>
                <a:gd name="T18" fmla="*/ 0 w 11"/>
                <a:gd name="T19" fmla="*/ 12618 h 20"/>
                <a:gd name="T20" fmla="*/ 0 w 11"/>
                <a:gd name="T21" fmla="*/ 15422 h 20"/>
                <a:gd name="T22" fmla="*/ 0 w 11"/>
                <a:gd name="T23" fmla="*/ 19628 h 20"/>
                <a:gd name="T24" fmla="*/ 0 w 11"/>
                <a:gd name="T25" fmla="*/ 22432 h 20"/>
                <a:gd name="T26" fmla="*/ 1588 w 11"/>
                <a:gd name="T27" fmla="*/ 23834 h 20"/>
                <a:gd name="T28" fmla="*/ 1588 w 11"/>
                <a:gd name="T29" fmla="*/ 26638 h 20"/>
                <a:gd name="T30" fmla="*/ 6350 w 11"/>
                <a:gd name="T31" fmla="*/ 26638 h 20"/>
                <a:gd name="T32" fmla="*/ 7938 w 11"/>
                <a:gd name="T33" fmla="*/ 28040 h 20"/>
                <a:gd name="T34" fmla="*/ 11113 w 11"/>
                <a:gd name="T35" fmla="*/ 26638 h 20"/>
                <a:gd name="T36" fmla="*/ 14288 w 11"/>
                <a:gd name="T37" fmla="*/ 26638 h 20"/>
                <a:gd name="T38" fmla="*/ 17463 w 11"/>
                <a:gd name="T39" fmla="*/ 22432 h 20"/>
                <a:gd name="T40" fmla="*/ 17463 w 11"/>
                <a:gd name="T41" fmla="*/ 19628 h 20"/>
                <a:gd name="T42" fmla="*/ 17463 w 11"/>
                <a:gd name="T43" fmla="*/ 15422 h 20"/>
                <a:gd name="T44" fmla="*/ 17463 w 11"/>
                <a:gd name="T45" fmla="*/ 12618 h 20"/>
                <a:gd name="T46" fmla="*/ 17463 w 11"/>
                <a:gd name="T47" fmla="*/ 11216 h 20"/>
                <a:gd name="T48" fmla="*/ 17463 w 11"/>
                <a:gd name="T49" fmla="*/ 9814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
                <a:gd name="T76" fmla="*/ 0 h 20"/>
                <a:gd name="T77" fmla="*/ 11 w 11"/>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 h="20">
                  <a:moveTo>
                    <a:pt x="11" y="7"/>
                  </a:moveTo>
                  <a:lnTo>
                    <a:pt x="4" y="0"/>
                  </a:lnTo>
                  <a:lnTo>
                    <a:pt x="1" y="0"/>
                  </a:lnTo>
                  <a:lnTo>
                    <a:pt x="1" y="1"/>
                  </a:lnTo>
                  <a:lnTo>
                    <a:pt x="0" y="1"/>
                  </a:lnTo>
                  <a:lnTo>
                    <a:pt x="0" y="3"/>
                  </a:lnTo>
                  <a:lnTo>
                    <a:pt x="0" y="4"/>
                  </a:lnTo>
                  <a:lnTo>
                    <a:pt x="0" y="7"/>
                  </a:lnTo>
                  <a:lnTo>
                    <a:pt x="0" y="8"/>
                  </a:lnTo>
                  <a:lnTo>
                    <a:pt x="0" y="9"/>
                  </a:lnTo>
                  <a:lnTo>
                    <a:pt x="0" y="11"/>
                  </a:lnTo>
                  <a:lnTo>
                    <a:pt x="0" y="14"/>
                  </a:lnTo>
                  <a:lnTo>
                    <a:pt x="0" y="16"/>
                  </a:lnTo>
                  <a:lnTo>
                    <a:pt x="1" y="17"/>
                  </a:lnTo>
                  <a:lnTo>
                    <a:pt x="1" y="19"/>
                  </a:lnTo>
                  <a:lnTo>
                    <a:pt x="4" y="19"/>
                  </a:lnTo>
                  <a:lnTo>
                    <a:pt x="5" y="20"/>
                  </a:lnTo>
                  <a:lnTo>
                    <a:pt x="7" y="19"/>
                  </a:lnTo>
                  <a:lnTo>
                    <a:pt x="9" y="19"/>
                  </a:lnTo>
                  <a:lnTo>
                    <a:pt x="11" y="16"/>
                  </a:lnTo>
                  <a:lnTo>
                    <a:pt x="11" y="14"/>
                  </a:lnTo>
                  <a:lnTo>
                    <a:pt x="11" y="11"/>
                  </a:lnTo>
                  <a:lnTo>
                    <a:pt x="11" y="9"/>
                  </a:lnTo>
                  <a:lnTo>
                    <a:pt x="11" y="8"/>
                  </a:lnTo>
                  <a:lnTo>
                    <a:pt x="11"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3" name="Freeform 155">
              <a:extLst>
                <a:ext uri="{FF2B5EF4-FFF2-40B4-BE49-F238E27FC236}">
                  <a16:creationId xmlns:a16="http://schemas.microsoft.com/office/drawing/2014/main" id="{716B2005-C097-251A-43DA-5B6B055ABCDF}"/>
                </a:ext>
              </a:extLst>
            </p:cNvPr>
            <p:cNvSpPr>
              <a:spLocks/>
            </p:cNvSpPr>
            <p:nvPr/>
          </p:nvSpPr>
          <p:spPr bwMode="gray">
            <a:xfrm>
              <a:off x="3601446" y="5950749"/>
              <a:ext cx="32141" cy="17830"/>
            </a:xfrm>
            <a:custGeom>
              <a:avLst/>
              <a:gdLst>
                <a:gd name="T0" fmla="*/ 26988 w 17"/>
                <a:gd name="T1" fmla="*/ 0 h 11"/>
                <a:gd name="T2" fmla="*/ 22225 w 17"/>
                <a:gd name="T3" fmla="*/ 0 h 11"/>
                <a:gd name="T4" fmla="*/ 15875 w 17"/>
                <a:gd name="T5" fmla="*/ 2804 h 11"/>
                <a:gd name="T6" fmla="*/ 12700 w 17"/>
                <a:gd name="T7" fmla="*/ 5608 h 11"/>
                <a:gd name="T8" fmla="*/ 11113 w 17"/>
                <a:gd name="T9" fmla="*/ 5608 h 11"/>
                <a:gd name="T10" fmla="*/ 9525 w 17"/>
                <a:gd name="T11" fmla="*/ 8412 h 11"/>
                <a:gd name="T12" fmla="*/ 4763 w 17"/>
                <a:gd name="T13" fmla="*/ 9814 h 11"/>
                <a:gd name="T14" fmla="*/ 3175 w 17"/>
                <a:gd name="T15" fmla="*/ 12618 h 11"/>
                <a:gd name="T16" fmla="*/ 0 w 17"/>
                <a:gd name="T17" fmla="*/ 15422 h 11"/>
                <a:gd name="T18" fmla="*/ 1588 w 17"/>
                <a:gd name="T19" fmla="*/ 15422 h 11"/>
                <a:gd name="T20" fmla="*/ 4763 w 17"/>
                <a:gd name="T21" fmla="*/ 15422 h 11"/>
                <a:gd name="T22" fmla="*/ 9525 w 17"/>
                <a:gd name="T23" fmla="*/ 15422 h 11"/>
                <a:gd name="T24" fmla="*/ 12700 w 17"/>
                <a:gd name="T25" fmla="*/ 15422 h 11"/>
                <a:gd name="T26" fmla="*/ 14288 w 17"/>
                <a:gd name="T27" fmla="*/ 15422 h 11"/>
                <a:gd name="T28" fmla="*/ 19050 w 17"/>
                <a:gd name="T29" fmla="*/ 15422 h 11"/>
                <a:gd name="T30" fmla="*/ 23813 w 17"/>
                <a:gd name="T31" fmla="*/ 15422 h 11"/>
                <a:gd name="T32" fmla="*/ 26988 w 17"/>
                <a:gd name="T33" fmla="*/ 15422 h 11"/>
                <a:gd name="T34" fmla="*/ 26988 w 17"/>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1"/>
                <a:gd name="T56" fmla="*/ 17 w 17"/>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1">
                  <a:moveTo>
                    <a:pt x="17" y="0"/>
                  </a:moveTo>
                  <a:lnTo>
                    <a:pt x="14" y="0"/>
                  </a:lnTo>
                  <a:lnTo>
                    <a:pt x="10" y="2"/>
                  </a:lnTo>
                  <a:lnTo>
                    <a:pt x="8" y="4"/>
                  </a:lnTo>
                  <a:lnTo>
                    <a:pt x="7" y="4"/>
                  </a:lnTo>
                  <a:lnTo>
                    <a:pt x="6" y="6"/>
                  </a:lnTo>
                  <a:lnTo>
                    <a:pt x="3" y="7"/>
                  </a:lnTo>
                  <a:lnTo>
                    <a:pt x="2" y="9"/>
                  </a:lnTo>
                  <a:lnTo>
                    <a:pt x="0" y="11"/>
                  </a:lnTo>
                  <a:lnTo>
                    <a:pt x="1" y="11"/>
                  </a:lnTo>
                  <a:lnTo>
                    <a:pt x="3" y="11"/>
                  </a:lnTo>
                  <a:lnTo>
                    <a:pt x="6" y="11"/>
                  </a:lnTo>
                  <a:lnTo>
                    <a:pt x="8" y="11"/>
                  </a:lnTo>
                  <a:lnTo>
                    <a:pt x="9" y="11"/>
                  </a:lnTo>
                  <a:lnTo>
                    <a:pt x="12" y="11"/>
                  </a:lnTo>
                  <a:lnTo>
                    <a:pt x="15" y="11"/>
                  </a:lnTo>
                  <a:lnTo>
                    <a:pt x="17" y="11"/>
                  </a:lnTo>
                  <a:lnTo>
                    <a:pt x="1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4" name="Freeform 156">
              <a:extLst>
                <a:ext uri="{FF2B5EF4-FFF2-40B4-BE49-F238E27FC236}">
                  <a16:creationId xmlns:a16="http://schemas.microsoft.com/office/drawing/2014/main" id="{C5AD7C44-CEA4-347B-FE2E-A067ACAF7FF9}"/>
                </a:ext>
              </a:extLst>
            </p:cNvPr>
            <p:cNvSpPr>
              <a:spLocks/>
            </p:cNvSpPr>
            <p:nvPr/>
          </p:nvSpPr>
          <p:spPr bwMode="gray">
            <a:xfrm>
              <a:off x="3631578" y="5972538"/>
              <a:ext cx="30131" cy="29715"/>
            </a:xfrm>
            <a:custGeom>
              <a:avLst/>
              <a:gdLst>
                <a:gd name="T0" fmla="*/ 14287 w 16"/>
                <a:gd name="T1" fmla="*/ 0 h 17"/>
                <a:gd name="T2" fmla="*/ 11112 w 16"/>
                <a:gd name="T3" fmla="*/ 0 h 17"/>
                <a:gd name="T4" fmla="*/ 9525 w 16"/>
                <a:gd name="T5" fmla="*/ 0 h 17"/>
                <a:gd name="T6" fmla="*/ 7937 w 16"/>
                <a:gd name="T7" fmla="*/ 0 h 17"/>
                <a:gd name="T8" fmla="*/ 4762 w 16"/>
                <a:gd name="T9" fmla="*/ 0 h 17"/>
                <a:gd name="T10" fmla="*/ 3175 w 16"/>
                <a:gd name="T11" fmla="*/ 0 h 17"/>
                <a:gd name="T12" fmla="*/ 0 w 16"/>
                <a:gd name="T13" fmla="*/ 0 h 17"/>
                <a:gd name="T14" fmla="*/ 0 w 16"/>
                <a:gd name="T15" fmla="*/ 1402 h 17"/>
                <a:gd name="T16" fmla="*/ 0 w 16"/>
                <a:gd name="T17" fmla="*/ 4206 h 17"/>
                <a:gd name="T18" fmla="*/ 0 w 16"/>
                <a:gd name="T19" fmla="*/ 7010 h 17"/>
                <a:gd name="T20" fmla="*/ 0 w 16"/>
                <a:gd name="T21" fmla="*/ 8412 h 17"/>
                <a:gd name="T22" fmla="*/ 0 w 16"/>
                <a:gd name="T23" fmla="*/ 11216 h 17"/>
                <a:gd name="T24" fmla="*/ 0 w 16"/>
                <a:gd name="T25" fmla="*/ 12618 h 17"/>
                <a:gd name="T26" fmla="*/ 3175 w 16"/>
                <a:gd name="T27" fmla="*/ 15422 h 17"/>
                <a:gd name="T28" fmla="*/ 3175 w 16"/>
                <a:gd name="T29" fmla="*/ 16824 h 17"/>
                <a:gd name="T30" fmla="*/ 4762 w 16"/>
                <a:gd name="T31" fmla="*/ 19628 h 17"/>
                <a:gd name="T32" fmla="*/ 9525 w 16"/>
                <a:gd name="T33" fmla="*/ 22432 h 17"/>
                <a:gd name="T34" fmla="*/ 11112 w 16"/>
                <a:gd name="T35" fmla="*/ 23834 h 17"/>
                <a:gd name="T36" fmla="*/ 15875 w 16"/>
                <a:gd name="T37" fmla="*/ 23834 h 17"/>
                <a:gd name="T38" fmla="*/ 20637 w 16"/>
                <a:gd name="T39" fmla="*/ 23834 h 17"/>
                <a:gd name="T40" fmla="*/ 25400 w 16"/>
                <a:gd name="T41" fmla="*/ 23834 h 17"/>
                <a:gd name="T42" fmla="*/ 22225 w 16"/>
                <a:gd name="T43" fmla="*/ 19628 h 17"/>
                <a:gd name="T44" fmla="*/ 20637 w 16"/>
                <a:gd name="T45" fmla="*/ 16824 h 17"/>
                <a:gd name="T46" fmla="*/ 17462 w 16"/>
                <a:gd name="T47" fmla="*/ 12618 h 17"/>
                <a:gd name="T48" fmla="*/ 15875 w 16"/>
                <a:gd name="T49" fmla="*/ 11216 h 17"/>
                <a:gd name="T50" fmla="*/ 15875 w 16"/>
                <a:gd name="T51" fmla="*/ 8412 h 17"/>
                <a:gd name="T52" fmla="*/ 14287 w 16"/>
                <a:gd name="T53" fmla="*/ 7010 h 17"/>
                <a:gd name="T54" fmla="*/ 14287 w 16"/>
                <a:gd name="T55" fmla="*/ 4206 h 17"/>
                <a:gd name="T56" fmla="*/ 14287 w 16"/>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
                <a:gd name="T88" fmla="*/ 0 h 17"/>
                <a:gd name="T89" fmla="*/ 16 w 16"/>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 h="17">
                  <a:moveTo>
                    <a:pt x="9" y="0"/>
                  </a:moveTo>
                  <a:lnTo>
                    <a:pt x="7" y="0"/>
                  </a:lnTo>
                  <a:lnTo>
                    <a:pt x="6" y="0"/>
                  </a:lnTo>
                  <a:lnTo>
                    <a:pt x="5" y="0"/>
                  </a:lnTo>
                  <a:lnTo>
                    <a:pt x="3" y="0"/>
                  </a:lnTo>
                  <a:lnTo>
                    <a:pt x="2" y="0"/>
                  </a:lnTo>
                  <a:lnTo>
                    <a:pt x="0" y="0"/>
                  </a:lnTo>
                  <a:lnTo>
                    <a:pt x="0" y="1"/>
                  </a:lnTo>
                  <a:lnTo>
                    <a:pt x="0" y="3"/>
                  </a:lnTo>
                  <a:lnTo>
                    <a:pt x="0" y="5"/>
                  </a:lnTo>
                  <a:lnTo>
                    <a:pt x="0" y="6"/>
                  </a:lnTo>
                  <a:lnTo>
                    <a:pt x="0" y="8"/>
                  </a:lnTo>
                  <a:lnTo>
                    <a:pt x="0" y="9"/>
                  </a:lnTo>
                  <a:lnTo>
                    <a:pt x="2" y="11"/>
                  </a:lnTo>
                  <a:lnTo>
                    <a:pt x="2" y="12"/>
                  </a:lnTo>
                  <a:lnTo>
                    <a:pt x="3" y="14"/>
                  </a:lnTo>
                  <a:lnTo>
                    <a:pt x="6" y="16"/>
                  </a:lnTo>
                  <a:lnTo>
                    <a:pt x="7" y="17"/>
                  </a:lnTo>
                  <a:lnTo>
                    <a:pt x="10" y="17"/>
                  </a:lnTo>
                  <a:lnTo>
                    <a:pt x="13" y="17"/>
                  </a:lnTo>
                  <a:lnTo>
                    <a:pt x="16" y="17"/>
                  </a:lnTo>
                  <a:lnTo>
                    <a:pt x="14" y="14"/>
                  </a:lnTo>
                  <a:lnTo>
                    <a:pt x="13" y="12"/>
                  </a:lnTo>
                  <a:lnTo>
                    <a:pt x="11" y="9"/>
                  </a:lnTo>
                  <a:lnTo>
                    <a:pt x="10" y="8"/>
                  </a:lnTo>
                  <a:lnTo>
                    <a:pt x="10" y="6"/>
                  </a:lnTo>
                  <a:lnTo>
                    <a:pt x="9" y="5"/>
                  </a:lnTo>
                  <a:lnTo>
                    <a:pt x="9" y="3"/>
                  </a:lnTo>
                  <a:lnTo>
                    <a:pt x="9"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5" name="Freeform 157">
              <a:extLst>
                <a:ext uri="{FF2B5EF4-FFF2-40B4-BE49-F238E27FC236}">
                  <a16:creationId xmlns:a16="http://schemas.microsoft.com/office/drawing/2014/main" id="{4310E568-78FF-DF80-1621-E2C624D08B18}"/>
                </a:ext>
              </a:extLst>
            </p:cNvPr>
            <p:cNvSpPr>
              <a:spLocks/>
            </p:cNvSpPr>
            <p:nvPr/>
          </p:nvSpPr>
          <p:spPr bwMode="gray">
            <a:xfrm>
              <a:off x="3637604" y="6012158"/>
              <a:ext cx="16069" cy="7925"/>
            </a:xfrm>
            <a:custGeom>
              <a:avLst/>
              <a:gdLst>
                <a:gd name="T0" fmla="*/ 0 w 9"/>
                <a:gd name="T1" fmla="*/ 0 h 5"/>
                <a:gd name="T2" fmla="*/ 0 w 9"/>
                <a:gd name="T3" fmla="*/ 4206 h 5"/>
                <a:gd name="T4" fmla="*/ 1588 w 9"/>
                <a:gd name="T5" fmla="*/ 4206 h 5"/>
                <a:gd name="T6" fmla="*/ 1588 w 9"/>
                <a:gd name="T7" fmla="*/ 7010 h 5"/>
                <a:gd name="T8" fmla="*/ 4763 w 9"/>
                <a:gd name="T9" fmla="*/ 7010 h 5"/>
                <a:gd name="T10" fmla="*/ 6350 w 9"/>
                <a:gd name="T11" fmla="*/ 7010 h 5"/>
                <a:gd name="T12" fmla="*/ 9525 w 9"/>
                <a:gd name="T13" fmla="*/ 4206 h 5"/>
                <a:gd name="T14" fmla="*/ 12700 w 9"/>
                <a:gd name="T15" fmla="*/ 4206 h 5"/>
                <a:gd name="T16" fmla="*/ 14288 w 9"/>
                <a:gd name="T17" fmla="*/ 0 h 5"/>
                <a:gd name="T18" fmla="*/ 0 w 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5"/>
                <a:gd name="T32" fmla="*/ 9 w 9"/>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5">
                  <a:moveTo>
                    <a:pt x="0" y="0"/>
                  </a:moveTo>
                  <a:lnTo>
                    <a:pt x="0" y="3"/>
                  </a:lnTo>
                  <a:lnTo>
                    <a:pt x="1" y="3"/>
                  </a:lnTo>
                  <a:lnTo>
                    <a:pt x="1" y="5"/>
                  </a:lnTo>
                  <a:lnTo>
                    <a:pt x="3" y="5"/>
                  </a:lnTo>
                  <a:lnTo>
                    <a:pt x="4" y="5"/>
                  </a:lnTo>
                  <a:lnTo>
                    <a:pt x="6" y="3"/>
                  </a:lnTo>
                  <a:lnTo>
                    <a:pt x="8" y="3"/>
                  </a:lnTo>
                  <a:lnTo>
                    <a:pt x="9"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6" name="Freeform 158">
              <a:extLst>
                <a:ext uri="{FF2B5EF4-FFF2-40B4-BE49-F238E27FC236}">
                  <a16:creationId xmlns:a16="http://schemas.microsoft.com/office/drawing/2014/main" id="{15FCD3D4-45B6-B977-05D8-048D36FE38D4}"/>
                </a:ext>
              </a:extLst>
            </p:cNvPr>
            <p:cNvSpPr>
              <a:spLocks/>
            </p:cNvSpPr>
            <p:nvPr/>
          </p:nvSpPr>
          <p:spPr bwMode="gray">
            <a:xfrm>
              <a:off x="3788261" y="6127051"/>
              <a:ext cx="48213" cy="19809"/>
            </a:xfrm>
            <a:custGeom>
              <a:avLst/>
              <a:gdLst>
                <a:gd name="T0" fmla="*/ 0 w 26"/>
                <a:gd name="T1" fmla="*/ 0 h 11"/>
                <a:gd name="T2" fmla="*/ 0 w 26"/>
                <a:gd name="T3" fmla="*/ 1402 h 11"/>
                <a:gd name="T4" fmla="*/ 1588 w 26"/>
                <a:gd name="T5" fmla="*/ 2804 h 11"/>
                <a:gd name="T6" fmla="*/ 1588 w 26"/>
                <a:gd name="T7" fmla="*/ 7010 h 11"/>
                <a:gd name="T8" fmla="*/ 3175 w 26"/>
                <a:gd name="T9" fmla="*/ 8412 h 11"/>
                <a:gd name="T10" fmla="*/ 3175 w 26"/>
                <a:gd name="T11" fmla="*/ 12618 h 11"/>
                <a:gd name="T12" fmla="*/ 4763 w 26"/>
                <a:gd name="T13" fmla="*/ 14020 h 11"/>
                <a:gd name="T14" fmla="*/ 7938 w 26"/>
                <a:gd name="T15" fmla="*/ 15422 h 11"/>
                <a:gd name="T16" fmla="*/ 12700 w 26"/>
                <a:gd name="T17" fmla="*/ 15422 h 11"/>
                <a:gd name="T18" fmla="*/ 14288 w 26"/>
                <a:gd name="T19" fmla="*/ 14020 h 11"/>
                <a:gd name="T20" fmla="*/ 19050 w 26"/>
                <a:gd name="T21" fmla="*/ 12618 h 11"/>
                <a:gd name="T22" fmla="*/ 22225 w 26"/>
                <a:gd name="T23" fmla="*/ 8412 h 11"/>
                <a:gd name="T24" fmla="*/ 25400 w 26"/>
                <a:gd name="T25" fmla="*/ 8412 h 11"/>
                <a:gd name="T26" fmla="*/ 31750 w 26"/>
                <a:gd name="T27" fmla="*/ 7010 h 11"/>
                <a:gd name="T28" fmla="*/ 34925 w 26"/>
                <a:gd name="T29" fmla="*/ 7010 h 11"/>
                <a:gd name="T30" fmla="*/ 38100 w 26"/>
                <a:gd name="T31" fmla="*/ 2804 h 11"/>
                <a:gd name="T32" fmla="*/ 41275 w 26"/>
                <a:gd name="T33" fmla="*/ 0 h 11"/>
                <a:gd name="T34" fmla="*/ 0 w 26"/>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11"/>
                <a:gd name="T56" fmla="*/ 26 w 26"/>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11">
                  <a:moveTo>
                    <a:pt x="0" y="0"/>
                  </a:moveTo>
                  <a:lnTo>
                    <a:pt x="0" y="1"/>
                  </a:lnTo>
                  <a:lnTo>
                    <a:pt x="1" y="2"/>
                  </a:lnTo>
                  <a:lnTo>
                    <a:pt x="1" y="5"/>
                  </a:lnTo>
                  <a:lnTo>
                    <a:pt x="2" y="6"/>
                  </a:lnTo>
                  <a:lnTo>
                    <a:pt x="2" y="9"/>
                  </a:lnTo>
                  <a:lnTo>
                    <a:pt x="3" y="10"/>
                  </a:lnTo>
                  <a:lnTo>
                    <a:pt x="5" y="11"/>
                  </a:lnTo>
                  <a:lnTo>
                    <a:pt x="8" y="11"/>
                  </a:lnTo>
                  <a:lnTo>
                    <a:pt x="9" y="10"/>
                  </a:lnTo>
                  <a:lnTo>
                    <a:pt x="12" y="9"/>
                  </a:lnTo>
                  <a:lnTo>
                    <a:pt x="14" y="6"/>
                  </a:lnTo>
                  <a:lnTo>
                    <a:pt x="16" y="6"/>
                  </a:lnTo>
                  <a:lnTo>
                    <a:pt x="20" y="5"/>
                  </a:lnTo>
                  <a:lnTo>
                    <a:pt x="22" y="5"/>
                  </a:lnTo>
                  <a:lnTo>
                    <a:pt x="24" y="2"/>
                  </a:lnTo>
                  <a:lnTo>
                    <a:pt x="26"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7" name="Freeform 159">
              <a:extLst>
                <a:ext uri="{FF2B5EF4-FFF2-40B4-BE49-F238E27FC236}">
                  <a16:creationId xmlns:a16="http://schemas.microsoft.com/office/drawing/2014/main" id="{A24E493D-51DD-8B11-91E2-9F4911C615B4}"/>
                </a:ext>
              </a:extLst>
            </p:cNvPr>
            <p:cNvSpPr>
              <a:spLocks/>
            </p:cNvSpPr>
            <p:nvPr/>
          </p:nvSpPr>
          <p:spPr bwMode="gray">
            <a:xfrm>
              <a:off x="3736034" y="6099319"/>
              <a:ext cx="44195" cy="19809"/>
            </a:xfrm>
            <a:custGeom>
              <a:avLst/>
              <a:gdLst>
                <a:gd name="T0" fmla="*/ 23812 w 24"/>
                <a:gd name="T1" fmla="*/ 0 h 11"/>
                <a:gd name="T2" fmla="*/ 19050 w 24"/>
                <a:gd name="T3" fmla="*/ 0 h 11"/>
                <a:gd name="T4" fmla="*/ 15875 w 24"/>
                <a:gd name="T5" fmla="*/ 2804 h 11"/>
                <a:gd name="T6" fmla="*/ 14288 w 24"/>
                <a:gd name="T7" fmla="*/ 5608 h 11"/>
                <a:gd name="T8" fmla="*/ 7938 w 24"/>
                <a:gd name="T9" fmla="*/ 5608 h 11"/>
                <a:gd name="T10" fmla="*/ 6350 w 24"/>
                <a:gd name="T11" fmla="*/ 8412 h 11"/>
                <a:gd name="T12" fmla="*/ 4763 w 24"/>
                <a:gd name="T13" fmla="*/ 9814 h 11"/>
                <a:gd name="T14" fmla="*/ 3175 w 24"/>
                <a:gd name="T15" fmla="*/ 12618 h 11"/>
                <a:gd name="T16" fmla="*/ 0 w 24"/>
                <a:gd name="T17" fmla="*/ 15422 h 11"/>
                <a:gd name="T18" fmla="*/ 6350 w 24"/>
                <a:gd name="T19" fmla="*/ 15422 h 11"/>
                <a:gd name="T20" fmla="*/ 11112 w 24"/>
                <a:gd name="T21" fmla="*/ 15422 h 11"/>
                <a:gd name="T22" fmla="*/ 17463 w 24"/>
                <a:gd name="T23" fmla="*/ 15422 h 11"/>
                <a:gd name="T24" fmla="*/ 20637 w 24"/>
                <a:gd name="T25" fmla="*/ 15422 h 11"/>
                <a:gd name="T26" fmla="*/ 26988 w 24"/>
                <a:gd name="T27" fmla="*/ 15422 h 11"/>
                <a:gd name="T28" fmla="*/ 31750 w 24"/>
                <a:gd name="T29" fmla="*/ 15422 h 11"/>
                <a:gd name="T30" fmla="*/ 33338 w 24"/>
                <a:gd name="T31" fmla="*/ 15422 h 11"/>
                <a:gd name="T32" fmla="*/ 38100 w 24"/>
                <a:gd name="T33" fmla="*/ 15422 h 11"/>
                <a:gd name="T34" fmla="*/ 36513 w 24"/>
                <a:gd name="T35" fmla="*/ 12618 h 11"/>
                <a:gd name="T36" fmla="*/ 33338 w 24"/>
                <a:gd name="T37" fmla="*/ 9814 h 11"/>
                <a:gd name="T38" fmla="*/ 31750 w 24"/>
                <a:gd name="T39" fmla="*/ 8412 h 11"/>
                <a:gd name="T40" fmla="*/ 30163 w 24"/>
                <a:gd name="T41" fmla="*/ 5608 h 11"/>
                <a:gd name="T42" fmla="*/ 26988 w 24"/>
                <a:gd name="T43" fmla="*/ 5608 h 11"/>
                <a:gd name="T44" fmla="*/ 25400 w 24"/>
                <a:gd name="T45" fmla="*/ 2804 h 11"/>
                <a:gd name="T46" fmla="*/ 25400 w 24"/>
                <a:gd name="T47" fmla="*/ 0 h 11"/>
                <a:gd name="T48" fmla="*/ 23812 w 24"/>
                <a:gd name="T49" fmla="*/ 0 h 1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11"/>
                <a:gd name="T77" fmla="*/ 24 w 24"/>
                <a:gd name="T78" fmla="*/ 11 h 1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11">
                  <a:moveTo>
                    <a:pt x="15" y="0"/>
                  </a:moveTo>
                  <a:lnTo>
                    <a:pt x="12" y="0"/>
                  </a:lnTo>
                  <a:lnTo>
                    <a:pt x="10" y="2"/>
                  </a:lnTo>
                  <a:lnTo>
                    <a:pt x="9" y="4"/>
                  </a:lnTo>
                  <a:lnTo>
                    <a:pt x="5" y="4"/>
                  </a:lnTo>
                  <a:lnTo>
                    <a:pt x="4" y="6"/>
                  </a:lnTo>
                  <a:lnTo>
                    <a:pt x="3" y="7"/>
                  </a:lnTo>
                  <a:lnTo>
                    <a:pt x="2" y="9"/>
                  </a:lnTo>
                  <a:lnTo>
                    <a:pt x="0" y="11"/>
                  </a:lnTo>
                  <a:lnTo>
                    <a:pt x="4" y="11"/>
                  </a:lnTo>
                  <a:lnTo>
                    <a:pt x="7" y="11"/>
                  </a:lnTo>
                  <a:lnTo>
                    <a:pt x="11" y="11"/>
                  </a:lnTo>
                  <a:lnTo>
                    <a:pt x="13" y="11"/>
                  </a:lnTo>
                  <a:lnTo>
                    <a:pt x="17" y="11"/>
                  </a:lnTo>
                  <a:lnTo>
                    <a:pt x="20" y="11"/>
                  </a:lnTo>
                  <a:lnTo>
                    <a:pt x="21" y="11"/>
                  </a:lnTo>
                  <a:lnTo>
                    <a:pt x="24" y="11"/>
                  </a:lnTo>
                  <a:lnTo>
                    <a:pt x="23" y="9"/>
                  </a:lnTo>
                  <a:lnTo>
                    <a:pt x="21" y="7"/>
                  </a:lnTo>
                  <a:lnTo>
                    <a:pt x="20" y="6"/>
                  </a:lnTo>
                  <a:lnTo>
                    <a:pt x="19" y="4"/>
                  </a:lnTo>
                  <a:lnTo>
                    <a:pt x="17" y="4"/>
                  </a:lnTo>
                  <a:lnTo>
                    <a:pt x="16" y="2"/>
                  </a:lnTo>
                  <a:lnTo>
                    <a:pt x="16" y="0"/>
                  </a:lnTo>
                  <a:lnTo>
                    <a:pt x="15"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8" name="Freeform 160">
              <a:extLst>
                <a:ext uri="{FF2B5EF4-FFF2-40B4-BE49-F238E27FC236}">
                  <a16:creationId xmlns:a16="http://schemas.microsoft.com/office/drawing/2014/main" id="{5097C41D-E628-1718-C973-5D4EB5EBA8A9}"/>
                </a:ext>
              </a:extLst>
            </p:cNvPr>
            <p:cNvSpPr>
              <a:spLocks/>
            </p:cNvSpPr>
            <p:nvPr/>
          </p:nvSpPr>
          <p:spPr bwMode="gray">
            <a:xfrm>
              <a:off x="3462839" y="4629453"/>
              <a:ext cx="345513" cy="1463922"/>
            </a:xfrm>
            <a:custGeom>
              <a:avLst/>
              <a:gdLst>
                <a:gd name="T0" fmla="*/ 169862 w 186"/>
                <a:gd name="T1" fmla="*/ 1065535 h 837"/>
                <a:gd name="T2" fmla="*/ 168275 w 186"/>
                <a:gd name="T3" fmla="*/ 1024876 h 837"/>
                <a:gd name="T4" fmla="*/ 171450 w 186"/>
                <a:gd name="T5" fmla="*/ 1003846 h 837"/>
                <a:gd name="T6" fmla="*/ 174625 w 186"/>
                <a:gd name="T7" fmla="*/ 980011 h 837"/>
                <a:gd name="T8" fmla="*/ 173037 w 186"/>
                <a:gd name="T9" fmla="*/ 944961 h 837"/>
                <a:gd name="T10" fmla="*/ 158750 w 186"/>
                <a:gd name="T11" fmla="*/ 887478 h 837"/>
                <a:gd name="T12" fmla="*/ 109538 w 186"/>
                <a:gd name="T13" fmla="*/ 780925 h 837"/>
                <a:gd name="T14" fmla="*/ 106363 w 186"/>
                <a:gd name="T15" fmla="*/ 716432 h 837"/>
                <a:gd name="T16" fmla="*/ 104775 w 186"/>
                <a:gd name="T17" fmla="*/ 670165 h 837"/>
                <a:gd name="T18" fmla="*/ 95250 w 186"/>
                <a:gd name="T19" fmla="*/ 626703 h 837"/>
                <a:gd name="T20" fmla="*/ 106363 w 186"/>
                <a:gd name="T21" fmla="*/ 601466 h 837"/>
                <a:gd name="T22" fmla="*/ 95250 w 186"/>
                <a:gd name="T23" fmla="*/ 580436 h 837"/>
                <a:gd name="T24" fmla="*/ 106363 w 186"/>
                <a:gd name="T25" fmla="*/ 556602 h 837"/>
                <a:gd name="T26" fmla="*/ 95250 w 186"/>
                <a:gd name="T27" fmla="*/ 552396 h 837"/>
                <a:gd name="T28" fmla="*/ 106363 w 186"/>
                <a:gd name="T29" fmla="*/ 535571 h 837"/>
                <a:gd name="T30" fmla="*/ 71438 w 186"/>
                <a:gd name="T31" fmla="*/ 472480 h 837"/>
                <a:gd name="T32" fmla="*/ 63500 w 186"/>
                <a:gd name="T33" fmla="*/ 407988 h 837"/>
                <a:gd name="T34" fmla="*/ 80962 w 186"/>
                <a:gd name="T35" fmla="*/ 335083 h 837"/>
                <a:gd name="T36" fmla="*/ 92075 w 186"/>
                <a:gd name="T37" fmla="*/ 271992 h 837"/>
                <a:gd name="T38" fmla="*/ 85725 w 186"/>
                <a:gd name="T39" fmla="*/ 224323 h 837"/>
                <a:gd name="T40" fmla="*/ 111125 w 186"/>
                <a:gd name="T41" fmla="*/ 172448 h 837"/>
                <a:gd name="T42" fmla="*/ 68263 w 186"/>
                <a:gd name="T43" fmla="*/ 103749 h 837"/>
                <a:gd name="T44" fmla="*/ 50800 w 186"/>
                <a:gd name="T45" fmla="*/ 29442 h 837"/>
                <a:gd name="T46" fmla="*/ 23812 w 186"/>
                <a:gd name="T47" fmla="*/ 12618 h 837"/>
                <a:gd name="T48" fmla="*/ 3175 w 186"/>
                <a:gd name="T49" fmla="*/ 58885 h 837"/>
                <a:gd name="T50" fmla="*/ 23812 w 186"/>
                <a:gd name="T51" fmla="*/ 158428 h 837"/>
                <a:gd name="T52" fmla="*/ 12700 w 186"/>
                <a:gd name="T53" fmla="*/ 187871 h 837"/>
                <a:gd name="T54" fmla="*/ 25400 w 186"/>
                <a:gd name="T55" fmla="*/ 269188 h 837"/>
                <a:gd name="T56" fmla="*/ 23812 w 186"/>
                <a:gd name="T57" fmla="*/ 319660 h 837"/>
                <a:gd name="T58" fmla="*/ 22225 w 186"/>
                <a:gd name="T59" fmla="*/ 349103 h 837"/>
                <a:gd name="T60" fmla="*/ 19050 w 186"/>
                <a:gd name="T61" fmla="*/ 364525 h 837"/>
                <a:gd name="T62" fmla="*/ 20637 w 186"/>
                <a:gd name="T63" fmla="*/ 389761 h 837"/>
                <a:gd name="T64" fmla="*/ 28575 w 186"/>
                <a:gd name="T65" fmla="*/ 416400 h 837"/>
                <a:gd name="T66" fmla="*/ 28575 w 186"/>
                <a:gd name="T67" fmla="*/ 438832 h 837"/>
                <a:gd name="T68" fmla="*/ 33338 w 186"/>
                <a:gd name="T69" fmla="*/ 478089 h 837"/>
                <a:gd name="T70" fmla="*/ 41275 w 186"/>
                <a:gd name="T71" fmla="*/ 511737 h 837"/>
                <a:gd name="T72" fmla="*/ 34925 w 186"/>
                <a:gd name="T73" fmla="*/ 591652 h 837"/>
                <a:gd name="T74" fmla="*/ 23812 w 186"/>
                <a:gd name="T75" fmla="*/ 636517 h 837"/>
                <a:gd name="T76" fmla="*/ 34925 w 186"/>
                <a:gd name="T77" fmla="*/ 692597 h 837"/>
                <a:gd name="T78" fmla="*/ 49212 w 186"/>
                <a:gd name="T79" fmla="*/ 740266 h 837"/>
                <a:gd name="T80" fmla="*/ 47625 w 186"/>
                <a:gd name="T81" fmla="*/ 780925 h 837"/>
                <a:gd name="T82" fmla="*/ 93662 w 186"/>
                <a:gd name="T83" fmla="*/ 806161 h 837"/>
                <a:gd name="T84" fmla="*/ 100012 w 186"/>
                <a:gd name="T85" fmla="*/ 860840 h 837"/>
                <a:gd name="T86" fmla="*/ 109538 w 186"/>
                <a:gd name="T87" fmla="*/ 897292 h 837"/>
                <a:gd name="T88" fmla="*/ 114300 w 186"/>
                <a:gd name="T89" fmla="*/ 926735 h 837"/>
                <a:gd name="T90" fmla="*/ 82550 w 186"/>
                <a:gd name="T91" fmla="*/ 946363 h 837"/>
                <a:gd name="T92" fmla="*/ 98425 w 186"/>
                <a:gd name="T93" fmla="*/ 964589 h 837"/>
                <a:gd name="T94" fmla="*/ 122238 w 186"/>
                <a:gd name="T95" fmla="*/ 987022 h 837"/>
                <a:gd name="T96" fmla="*/ 139700 w 186"/>
                <a:gd name="T97" fmla="*/ 1024876 h 837"/>
                <a:gd name="T98" fmla="*/ 177800 w 186"/>
                <a:gd name="T99" fmla="*/ 1096379 h 837"/>
                <a:gd name="T100" fmla="*/ 214313 w 186"/>
                <a:gd name="T101" fmla="*/ 1125821 h 837"/>
                <a:gd name="T102" fmla="*/ 209550 w 186"/>
                <a:gd name="T103" fmla="*/ 1135635 h 837"/>
                <a:gd name="T104" fmla="*/ 252413 w 186"/>
                <a:gd name="T105" fmla="*/ 1151058 h 837"/>
                <a:gd name="T106" fmla="*/ 263525 w 186"/>
                <a:gd name="T107" fmla="*/ 1170686 h 837"/>
                <a:gd name="T108" fmla="*/ 290513 w 186"/>
                <a:gd name="T109" fmla="*/ 1139842 h 837"/>
                <a:gd name="T110" fmla="*/ 292100 w 186"/>
                <a:gd name="T111" fmla="*/ 1125821 h 83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86"/>
                <a:gd name="T169" fmla="*/ 0 h 837"/>
                <a:gd name="T170" fmla="*/ 186 w 186"/>
                <a:gd name="T171" fmla="*/ 837 h 83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86" h="837">
                  <a:moveTo>
                    <a:pt x="152" y="792"/>
                  </a:moveTo>
                  <a:lnTo>
                    <a:pt x="145" y="791"/>
                  </a:lnTo>
                  <a:lnTo>
                    <a:pt x="137" y="788"/>
                  </a:lnTo>
                  <a:lnTo>
                    <a:pt x="128" y="782"/>
                  </a:lnTo>
                  <a:lnTo>
                    <a:pt x="120" y="775"/>
                  </a:lnTo>
                  <a:lnTo>
                    <a:pt x="113" y="769"/>
                  </a:lnTo>
                  <a:lnTo>
                    <a:pt x="107" y="760"/>
                  </a:lnTo>
                  <a:lnTo>
                    <a:pt x="103" y="752"/>
                  </a:lnTo>
                  <a:lnTo>
                    <a:pt x="102" y="745"/>
                  </a:lnTo>
                  <a:lnTo>
                    <a:pt x="102" y="742"/>
                  </a:lnTo>
                  <a:lnTo>
                    <a:pt x="102" y="739"/>
                  </a:lnTo>
                  <a:lnTo>
                    <a:pt x="103" y="735"/>
                  </a:lnTo>
                  <a:lnTo>
                    <a:pt x="104" y="734"/>
                  </a:lnTo>
                  <a:lnTo>
                    <a:pt x="106" y="731"/>
                  </a:lnTo>
                  <a:lnTo>
                    <a:pt x="107" y="728"/>
                  </a:lnTo>
                  <a:lnTo>
                    <a:pt x="108" y="725"/>
                  </a:lnTo>
                  <a:lnTo>
                    <a:pt x="108" y="723"/>
                  </a:lnTo>
                  <a:lnTo>
                    <a:pt x="108" y="721"/>
                  </a:lnTo>
                  <a:lnTo>
                    <a:pt x="108" y="720"/>
                  </a:lnTo>
                  <a:lnTo>
                    <a:pt x="108" y="718"/>
                  </a:lnTo>
                  <a:lnTo>
                    <a:pt x="108" y="716"/>
                  </a:lnTo>
                  <a:lnTo>
                    <a:pt x="108" y="714"/>
                  </a:lnTo>
                  <a:lnTo>
                    <a:pt x="108" y="711"/>
                  </a:lnTo>
                  <a:lnTo>
                    <a:pt x="108" y="707"/>
                  </a:lnTo>
                  <a:lnTo>
                    <a:pt x="108" y="706"/>
                  </a:lnTo>
                  <a:lnTo>
                    <a:pt x="109" y="703"/>
                  </a:lnTo>
                  <a:lnTo>
                    <a:pt x="109" y="700"/>
                  </a:lnTo>
                  <a:lnTo>
                    <a:pt x="110" y="699"/>
                  </a:lnTo>
                  <a:lnTo>
                    <a:pt x="110" y="696"/>
                  </a:lnTo>
                  <a:lnTo>
                    <a:pt x="112" y="695"/>
                  </a:lnTo>
                  <a:lnTo>
                    <a:pt x="112" y="692"/>
                  </a:lnTo>
                  <a:lnTo>
                    <a:pt x="113" y="688"/>
                  </a:lnTo>
                  <a:lnTo>
                    <a:pt x="112" y="682"/>
                  </a:lnTo>
                  <a:lnTo>
                    <a:pt x="110" y="678"/>
                  </a:lnTo>
                  <a:lnTo>
                    <a:pt x="109" y="674"/>
                  </a:lnTo>
                  <a:lnTo>
                    <a:pt x="107" y="670"/>
                  </a:lnTo>
                  <a:lnTo>
                    <a:pt x="104" y="665"/>
                  </a:lnTo>
                  <a:lnTo>
                    <a:pt x="103" y="660"/>
                  </a:lnTo>
                  <a:lnTo>
                    <a:pt x="102" y="656"/>
                  </a:lnTo>
                  <a:lnTo>
                    <a:pt x="102" y="650"/>
                  </a:lnTo>
                  <a:lnTo>
                    <a:pt x="101" y="642"/>
                  </a:lnTo>
                  <a:lnTo>
                    <a:pt x="100" y="633"/>
                  </a:lnTo>
                  <a:lnTo>
                    <a:pt x="98" y="624"/>
                  </a:lnTo>
                  <a:lnTo>
                    <a:pt x="96" y="617"/>
                  </a:lnTo>
                  <a:lnTo>
                    <a:pt x="90" y="604"/>
                  </a:lnTo>
                  <a:lnTo>
                    <a:pt x="83" y="592"/>
                  </a:lnTo>
                  <a:lnTo>
                    <a:pt x="77" y="579"/>
                  </a:lnTo>
                  <a:lnTo>
                    <a:pt x="71" y="565"/>
                  </a:lnTo>
                  <a:lnTo>
                    <a:pt x="69" y="557"/>
                  </a:lnTo>
                  <a:lnTo>
                    <a:pt x="66" y="549"/>
                  </a:lnTo>
                  <a:lnTo>
                    <a:pt x="65" y="539"/>
                  </a:lnTo>
                  <a:lnTo>
                    <a:pt x="65" y="529"/>
                  </a:lnTo>
                  <a:lnTo>
                    <a:pt x="65" y="524"/>
                  </a:lnTo>
                  <a:lnTo>
                    <a:pt x="66" y="519"/>
                  </a:lnTo>
                  <a:lnTo>
                    <a:pt x="66" y="515"/>
                  </a:lnTo>
                  <a:lnTo>
                    <a:pt x="67" y="511"/>
                  </a:lnTo>
                  <a:lnTo>
                    <a:pt x="69" y="507"/>
                  </a:lnTo>
                  <a:lnTo>
                    <a:pt x="69" y="501"/>
                  </a:lnTo>
                  <a:lnTo>
                    <a:pt x="69" y="497"/>
                  </a:lnTo>
                  <a:lnTo>
                    <a:pt x="70" y="492"/>
                  </a:lnTo>
                  <a:lnTo>
                    <a:pt x="69" y="486"/>
                  </a:lnTo>
                  <a:lnTo>
                    <a:pt x="67" y="482"/>
                  </a:lnTo>
                  <a:lnTo>
                    <a:pt x="66" y="478"/>
                  </a:lnTo>
                  <a:lnTo>
                    <a:pt x="64" y="472"/>
                  </a:lnTo>
                  <a:lnTo>
                    <a:pt x="63" y="468"/>
                  </a:lnTo>
                  <a:lnTo>
                    <a:pt x="60" y="464"/>
                  </a:lnTo>
                  <a:lnTo>
                    <a:pt x="59" y="458"/>
                  </a:lnTo>
                  <a:lnTo>
                    <a:pt x="59" y="451"/>
                  </a:lnTo>
                  <a:lnTo>
                    <a:pt x="59" y="448"/>
                  </a:lnTo>
                  <a:lnTo>
                    <a:pt x="60" y="447"/>
                  </a:lnTo>
                  <a:lnTo>
                    <a:pt x="62" y="444"/>
                  </a:lnTo>
                  <a:lnTo>
                    <a:pt x="63" y="441"/>
                  </a:lnTo>
                  <a:lnTo>
                    <a:pt x="65" y="440"/>
                  </a:lnTo>
                  <a:lnTo>
                    <a:pt x="66" y="437"/>
                  </a:lnTo>
                  <a:lnTo>
                    <a:pt x="67" y="435"/>
                  </a:lnTo>
                  <a:lnTo>
                    <a:pt x="67" y="432"/>
                  </a:lnTo>
                  <a:lnTo>
                    <a:pt x="67" y="429"/>
                  </a:lnTo>
                  <a:lnTo>
                    <a:pt x="66" y="428"/>
                  </a:lnTo>
                  <a:lnTo>
                    <a:pt x="65" y="425"/>
                  </a:lnTo>
                  <a:lnTo>
                    <a:pt x="64" y="423"/>
                  </a:lnTo>
                  <a:lnTo>
                    <a:pt x="63" y="421"/>
                  </a:lnTo>
                  <a:lnTo>
                    <a:pt x="62" y="419"/>
                  </a:lnTo>
                  <a:lnTo>
                    <a:pt x="62" y="416"/>
                  </a:lnTo>
                  <a:lnTo>
                    <a:pt x="60" y="414"/>
                  </a:lnTo>
                  <a:lnTo>
                    <a:pt x="62" y="414"/>
                  </a:lnTo>
                  <a:lnTo>
                    <a:pt x="62" y="411"/>
                  </a:lnTo>
                  <a:lnTo>
                    <a:pt x="63" y="409"/>
                  </a:lnTo>
                  <a:lnTo>
                    <a:pt x="64" y="407"/>
                  </a:lnTo>
                  <a:lnTo>
                    <a:pt x="65" y="404"/>
                  </a:lnTo>
                  <a:lnTo>
                    <a:pt x="66" y="400"/>
                  </a:lnTo>
                  <a:lnTo>
                    <a:pt x="67" y="397"/>
                  </a:lnTo>
                  <a:lnTo>
                    <a:pt x="67" y="394"/>
                  </a:lnTo>
                  <a:lnTo>
                    <a:pt x="66" y="394"/>
                  </a:lnTo>
                  <a:lnTo>
                    <a:pt x="65" y="394"/>
                  </a:lnTo>
                  <a:lnTo>
                    <a:pt x="64" y="394"/>
                  </a:lnTo>
                  <a:lnTo>
                    <a:pt x="63" y="394"/>
                  </a:lnTo>
                  <a:lnTo>
                    <a:pt x="62" y="394"/>
                  </a:lnTo>
                  <a:lnTo>
                    <a:pt x="60" y="394"/>
                  </a:lnTo>
                  <a:lnTo>
                    <a:pt x="62" y="393"/>
                  </a:lnTo>
                  <a:lnTo>
                    <a:pt x="63" y="391"/>
                  </a:lnTo>
                  <a:lnTo>
                    <a:pt x="64" y="390"/>
                  </a:lnTo>
                  <a:lnTo>
                    <a:pt x="65" y="389"/>
                  </a:lnTo>
                  <a:lnTo>
                    <a:pt x="66" y="387"/>
                  </a:lnTo>
                  <a:lnTo>
                    <a:pt x="66" y="384"/>
                  </a:lnTo>
                  <a:lnTo>
                    <a:pt x="67" y="382"/>
                  </a:lnTo>
                  <a:lnTo>
                    <a:pt x="67" y="379"/>
                  </a:lnTo>
                  <a:lnTo>
                    <a:pt x="66" y="372"/>
                  </a:lnTo>
                  <a:lnTo>
                    <a:pt x="63" y="365"/>
                  </a:lnTo>
                  <a:lnTo>
                    <a:pt x="59" y="359"/>
                  </a:lnTo>
                  <a:lnTo>
                    <a:pt x="54" y="352"/>
                  </a:lnTo>
                  <a:lnTo>
                    <a:pt x="50" y="345"/>
                  </a:lnTo>
                  <a:lnTo>
                    <a:pt x="45" y="337"/>
                  </a:lnTo>
                  <a:lnTo>
                    <a:pt x="41" y="329"/>
                  </a:lnTo>
                  <a:lnTo>
                    <a:pt x="40" y="319"/>
                  </a:lnTo>
                  <a:lnTo>
                    <a:pt x="40" y="313"/>
                  </a:lnTo>
                  <a:lnTo>
                    <a:pt x="40" y="308"/>
                  </a:lnTo>
                  <a:lnTo>
                    <a:pt x="40" y="302"/>
                  </a:lnTo>
                  <a:lnTo>
                    <a:pt x="40" y="297"/>
                  </a:lnTo>
                  <a:lnTo>
                    <a:pt x="40" y="291"/>
                  </a:lnTo>
                  <a:lnTo>
                    <a:pt x="40" y="284"/>
                  </a:lnTo>
                  <a:lnTo>
                    <a:pt x="40" y="277"/>
                  </a:lnTo>
                  <a:lnTo>
                    <a:pt x="40" y="269"/>
                  </a:lnTo>
                  <a:lnTo>
                    <a:pt x="41" y="260"/>
                  </a:lnTo>
                  <a:lnTo>
                    <a:pt x="44" y="253"/>
                  </a:lnTo>
                  <a:lnTo>
                    <a:pt x="47" y="246"/>
                  </a:lnTo>
                  <a:lnTo>
                    <a:pt x="51" y="239"/>
                  </a:lnTo>
                  <a:lnTo>
                    <a:pt x="54" y="232"/>
                  </a:lnTo>
                  <a:lnTo>
                    <a:pt x="58" y="225"/>
                  </a:lnTo>
                  <a:lnTo>
                    <a:pt x="60" y="219"/>
                  </a:lnTo>
                  <a:lnTo>
                    <a:pt x="60" y="208"/>
                  </a:lnTo>
                  <a:lnTo>
                    <a:pt x="60" y="204"/>
                  </a:lnTo>
                  <a:lnTo>
                    <a:pt x="59" y="198"/>
                  </a:lnTo>
                  <a:lnTo>
                    <a:pt x="58" y="194"/>
                  </a:lnTo>
                  <a:lnTo>
                    <a:pt x="56" y="190"/>
                  </a:lnTo>
                  <a:lnTo>
                    <a:pt x="53" y="185"/>
                  </a:lnTo>
                  <a:lnTo>
                    <a:pt x="52" y="181"/>
                  </a:lnTo>
                  <a:lnTo>
                    <a:pt x="51" y="176"/>
                  </a:lnTo>
                  <a:lnTo>
                    <a:pt x="50" y="170"/>
                  </a:lnTo>
                  <a:lnTo>
                    <a:pt x="51" y="165"/>
                  </a:lnTo>
                  <a:lnTo>
                    <a:pt x="54" y="160"/>
                  </a:lnTo>
                  <a:lnTo>
                    <a:pt x="58" y="156"/>
                  </a:lnTo>
                  <a:lnTo>
                    <a:pt x="62" y="152"/>
                  </a:lnTo>
                  <a:lnTo>
                    <a:pt x="66" y="146"/>
                  </a:lnTo>
                  <a:lnTo>
                    <a:pt x="70" y="141"/>
                  </a:lnTo>
                  <a:lnTo>
                    <a:pt x="72" y="134"/>
                  </a:lnTo>
                  <a:lnTo>
                    <a:pt x="73" y="123"/>
                  </a:lnTo>
                  <a:lnTo>
                    <a:pt x="70" y="123"/>
                  </a:lnTo>
                  <a:lnTo>
                    <a:pt x="66" y="120"/>
                  </a:lnTo>
                  <a:lnTo>
                    <a:pt x="64" y="117"/>
                  </a:lnTo>
                  <a:lnTo>
                    <a:pt x="60" y="114"/>
                  </a:lnTo>
                  <a:lnTo>
                    <a:pt x="56" y="105"/>
                  </a:lnTo>
                  <a:lnTo>
                    <a:pt x="51" y="95"/>
                  </a:lnTo>
                  <a:lnTo>
                    <a:pt x="47" y="84"/>
                  </a:lnTo>
                  <a:lnTo>
                    <a:pt x="43" y="74"/>
                  </a:lnTo>
                  <a:lnTo>
                    <a:pt x="41" y="66"/>
                  </a:lnTo>
                  <a:lnTo>
                    <a:pt x="40" y="61"/>
                  </a:lnTo>
                  <a:lnTo>
                    <a:pt x="40" y="52"/>
                  </a:lnTo>
                  <a:lnTo>
                    <a:pt x="39" y="43"/>
                  </a:lnTo>
                  <a:lnTo>
                    <a:pt x="37" y="35"/>
                  </a:lnTo>
                  <a:lnTo>
                    <a:pt x="34" y="28"/>
                  </a:lnTo>
                  <a:lnTo>
                    <a:pt x="32" y="21"/>
                  </a:lnTo>
                  <a:lnTo>
                    <a:pt x="28" y="14"/>
                  </a:lnTo>
                  <a:lnTo>
                    <a:pt x="24" y="7"/>
                  </a:lnTo>
                  <a:lnTo>
                    <a:pt x="19" y="0"/>
                  </a:lnTo>
                  <a:lnTo>
                    <a:pt x="19" y="3"/>
                  </a:lnTo>
                  <a:lnTo>
                    <a:pt x="18" y="4"/>
                  </a:lnTo>
                  <a:lnTo>
                    <a:pt x="16" y="7"/>
                  </a:lnTo>
                  <a:lnTo>
                    <a:pt x="15" y="9"/>
                  </a:lnTo>
                  <a:lnTo>
                    <a:pt x="15" y="11"/>
                  </a:lnTo>
                  <a:lnTo>
                    <a:pt x="14" y="13"/>
                  </a:lnTo>
                  <a:lnTo>
                    <a:pt x="12" y="15"/>
                  </a:lnTo>
                  <a:lnTo>
                    <a:pt x="11" y="18"/>
                  </a:lnTo>
                  <a:lnTo>
                    <a:pt x="0" y="15"/>
                  </a:lnTo>
                  <a:lnTo>
                    <a:pt x="1" y="29"/>
                  </a:lnTo>
                  <a:lnTo>
                    <a:pt x="2" y="42"/>
                  </a:lnTo>
                  <a:lnTo>
                    <a:pt x="5" y="54"/>
                  </a:lnTo>
                  <a:lnTo>
                    <a:pt x="8" y="64"/>
                  </a:lnTo>
                  <a:lnTo>
                    <a:pt x="11" y="75"/>
                  </a:lnTo>
                  <a:lnTo>
                    <a:pt x="13" y="85"/>
                  </a:lnTo>
                  <a:lnTo>
                    <a:pt x="14" y="96"/>
                  </a:lnTo>
                  <a:lnTo>
                    <a:pt x="15" y="109"/>
                  </a:lnTo>
                  <a:lnTo>
                    <a:pt x="15" y="113"/>
                  </a:lnTo>
                  <a:lnTo>
                    <a:pt x="14" y="116"/>
                  </a:lnTo>
                  <a:lnTo>
                    <a:pt x="13" y="119"/>
                  </a:lnTo>
                  <a:lnTo>
                    <a:pt x="12" y="121"/>
                  </a:lnTo>
                  <a:lnTo>
                    <a:pt x="11" y="124"/>
                  </a:lnTo>
                  <a:lnTo>
                    <a:pt x="9" y="127"/>
                  </a:lnTo>
                  <a:lnTo>
                    <a:pt x="9" y="130"/>
                  </a:lnTo>
                  <a:lnTo>
                    <a:pt x="8" y="134"/>
                  </a:lnTo>
                  <a:lnTo>
                    <a:pt x="9" y="144"/>
                  </a:lnTo>
                  <a:lnTo>
                    <a:pt x="11" y="152"/>
                  </a:lnTo>
                  <a:lnTo>
                    <a:pt x="12" y="160"/>
                  </a:lnTo>
                  <a:lnTo>
                    <a:pt x="13" y="167"/>
                  </a:lnTo>
                  <a:lnTo>
                    <a:pt x="14" y="176"/>
                  </a:lnTo>
                  <a:lnTo>
                    <a:pt x="15" y="184"/>
                  </a:lnTo>
                  <a:lnTo>
                    <a:pt x="16" y="192"/>
                  </a:lnTo>
                  <a:lnTo>
                    <a:pt x="18" y="201"/>
                  </a:lnTo>
                  <a:lnTo>
                    <a:pt x="18" y="208"/>
                  </a:lnTo>
                  <a:lnTo>
                    <a:pt x="16" y="213"/>
                  </a:lnTo>
                  <a:lnTo>
                    <a:pt x="16" y="217"/>
                  </a:lnTo>
                  <a:lnTo>
                    <a:pt x="16" y="221"/>
                  </a:lnTo>
                  <a:lnTo>
                    <a:pt x="15" y="224"/>
                  </a:lnTo>
                  <a:lnTo>
                    <a:pt x="15" y="228"/>
                  </a:lnTo>
                  <a:lnTo>
                    <a:pt x="15" y="232"/>
                  </a:lnTo>
                  <a:lnTo>
                    <a:pt x="15" y="237"/>
                  </a:lnTo>
                  <a:lnTo>
                    <a:pt x="15" y="239"/>
                  </a:lnTo>
                  <a:lnTo>
                    <a:pt x="15" y="241"/>
                  </a:lnTo>
                  <a:lnTo>
                    <a:pt x="14" y="244"/>
                  </a:lnTo>
                  <a:lnTo>
                    <a:pt x="14" y="246"/>
                  </a:lnTo>
                  <a:lnTo>
                    <a:pt x="14" y="249"/>
                  </a:lnTo>
                  <a:lnTo>
                    <a:pt x="14" y="251"/>
                  </a:lnTo>
                  <a:lnTo>
                    <a:pt x="14" y="253"/>
                  </a:lnTo>
                  <a:lnTo>
                    <a:pt x="15" y="255"/>
                  </a:lnTo>
                  <a:lnTo>
                    <a:pt x="14" y="255"/>
                  </a:lnTo>
                  <a:lnTo>
                    <a:pt x="13" y="258"/>
                  </a:lnTo>
                  <a:lnTo>
                    <a:pt x="13" y="259"/>
                  </a:lnTo>
                  <a:lnTo>
                    <a:pt x="12" y="260"/>
                  </a:lnTo>
                  <a:lnTo>
                    <a:pt x="12" y="263"/>
                  </a:lnTo>
                  <a:lnTo>
                    <a:pt x="12" y="265"/>
                  </a:lnTo>
                  <a:lnTo>
                    <a:pt x="11" y="267"/>
                  </a:lnTo>
                  <a:lnTo>
                    <a:pt x="11" y="269"/>
                  </a:lnTo>
                  <a:lnTo>
                    <a:pt x="11" y="273"/>
                  </a:lnTo>
                  <a:lnTo>
                    <a:pt x="12" y="277"/>
                  </a:lnTo>
                  <a:lnTo>
                    <a:pt x="13" y="278"/>
                  </a:lnTo>
                  <a:lnTo>
                    <a:pt x="14" y="281"/>
                  </a:lnTo>
                  <a:lnTo>
                    <a:pt x="15" y="283"/>
                  </a:lnTo>
                  <a:lnTo>
                    <a:pt x="16" y="285"/>
                  </a:lnTo>
                  <a:lnTo>
                    <a:pt x="16" y="287"/>
                  </a:lnTo>
                  <a:lnTo>
                    <a:pt x="18" y="290"/>
                  </a:lnTo>
                  <a:lnTo>
                    <a:pt x="18" y="292"/>
                  </a:lnTo>
                  <a:lnTo>
                    <a:pt x="18" y="297"/>
                  </a:lnTo>
                  <a:lnTo>
                    <a:pt x="18" y="299"/>
                  </a:lnTo>
                  <a:lnTo>
                    <a:pt x="18" y="302"/>
                  </a:lnTo>
                  <a:lnTo>
                    <a:pt x="18" y="305"/>
                  </a:lnTo>
                  <a:lnTo>
                    <a:pt x="18" y="308"/>
                  </a:lnTo>
                  <a:lnTo>
                    <a:pt x="18" y="310"/>
                  </a:lnTo>
                  <a:lnTo>
                    <a:pt x="18" y="312"/>
                  </a:lnTo>
                  <a:lnTo>
                    <a:pt x="18" y="313"/>
                  </a:lnTo>
                  <a:lnTo>
                    <a:pt x="18" y="317"/>
                  </a:lnTo>
                  <a:lnTo>
                    <a:pt x="18" y="323"/>
                  </a:lnTo>
                  <a:lnTo>
                    <a:pt x="19" y="327"/>
                  </a:lnTo>
                  <a:lnTo>
                    <a:pt x="19" y="333"/>
                  </a:lnTo>
                  <a:lnTo>
                    <a:pt x="20" y="337"/>
                  </a:lnTo>
                  <a:lnTo>
                    <a:pt x="20" y="341"/>
                  </a:lnTo>
                  <a:lnTo>
                    <a:pt x="21" y="341"/>
                  </a:lnTo>
                  <a:lnTo>
                    <a:pt x="24" y="347"/>
                  </a:lnTo>
                  <a:lnTo>
                    <a:pt x="25" y="350"/>
                  </a:lnTo>
                  <a:lnTo>
                    <a:pt x="26" y="352"/>
                  </a:lnTo>
                  <a:lnTo>
                    <a:pt x="26" y="355"/>
                  </a:lnTo>
                  <a:lnTo>
                    <a:pt x="26" y="358"/>
                  </a:lnTo>
                  <a:lnTo>
                    <a:pt x="26" y="362"/>
                  </a:lnTo>
                  <a:lnTo>
                    <a:pt x="26" y="365"/>
                  </a:lnTo>
                  <a:lnTo>
                    <a:pt x="26" y="369"/>
                  </a:lnTo>
                  <a:lnTo>
                    <a:pt x="26" y="379"/>
                  </a:lnTo>
                  <a:lnTo>
                    <a:pt x="25" y="389"/>
                  </a:lnTo>
                  <a:lnTo>
                    <a:pt x="25" y="397"/>
                  </a:lnTo>
                  <a:lnTo>
                    <a:pt x="24" y="405"/>
                  </a:lnTo>
                  <a:lnTo>
                    <a:pt x="22" y="414"/>
                  </a:lnTo>
                  <a:lnTo>
                    <a:pt x="22" y="422"/>
                  </a:lnTo>
                  <a:lnTo>
                    <a:pt x="21" y="430"/>
                  </a:lnTo>
                  <a:lnTo>
                    <a:pt x="21" y="439"/>
                  </a:lnTo>
                  <a:lnTo>
                    <a:pt x="21" y="443"/>
                  </a:lnTo>
                  <a:lnTo>
                    <a:pt x="20" y="447"/>
                  </a:lnTo>
                  <a:lnTo>
                    <a:pt x="19" y="450"/>
                  </a:lnTo>
                  <a:lnTo>
                    <a:pt x="18" y="453"/>
                  </a:lnTo>
                  <a:lnTo>
                    <a:pt x="15" y="454"/>
                  </a:lnTo>
                  <a:lnTo>
                    <a:pt x="14" y="457"/>
                  </a:lnTo>
                  <a:lnTo>
                    <a:pt x="13" y="460"/>
                  </a:lnTo>
                  <a:lnTo>
                    <a:pt x="13" y="462"/>
                  </a:lnTo>
                  <a:lnTo>
                    <a:pt x="14" y="469"/>
                  </a:lnTo>
                  <a:lnTo>
                    <a:pt x="16" y="478"/>
                  </a:lnTo>
                  <a:lnTo>
                    <a:pt x="19" y="486"/>
                  </a:lnTo>
                  <a:lnTo>
                    <a:pt x="22" y="494"/>
                  </a:lnTo>
                  <a:lnTo>
                    <a:pt x="26" y="501"/>
                  </a:lnTo>
                  <a:lnTo>
                    <a:pt x="30" y="508"/>
                  </a:lnTo>
                  <a:lnTo>
                    <a:pt x="31" y="515"/>
                  </a:lnTo>
                  <a:lnTo>
                    <a:pt x="32" y="519"/>
                  </a:lnTo>
                  <a:lnTo>
                    <a:pt x="32" y="522"/>
                  </a:lnTo>
                  <a:lnTo>
                    <a:pt x="32" y="525"/>
                  </a:lnTo>
                  <a:lnTo>
                    <a:pt x="31" y="528"/>
                  </a:lnTo>
                  <a:lnTo>
                    <a:pt x="30" y="531"/>
                  </a:lnTo>
                  <a:lnTo>
                    <a:pt x="30" y="533"/>
                  </a:lnTo>
                  <a:lnTo>
                    <a:pt x="28" y="536"/>
                  </a:lnTo>
                  <a:lnTo>
                    <a:pt x="28" y="539"/>
                  </a:lnTo>
                  <a:lnTo>
                    <a:pt x="28" y="542"/>
                  </a:lnTo>
                  <a:lnTo>
                    <a:pt x="28" y="550"/>
                  </a:lnTo>
                  <a:lnTo>
                    <a:pt x="30" y="557"/>
                  </a:lnTo>
                  <a:lnTo>
                    <a:pt x="33" y="561"/>
                  </a:lnTo>
                  <a:lnTo>
                    <a:pt x="37" y="565"/>
                  </a:lnTo>
                  <a:lnTo>
                    <a:pt x="40" y="567"/>
                  </a:lnTo>
                  <a:lnTo>
                    <a:pt x="47" y="568"/>
                  </a:lnTo>
                  <a:lnTo>
                    <a:pt x="52" y="570"/>
                  </a:lnTo>
                  <a:lnTo>
                    <a:pt x="59" y="570"/>
                  </a:lnTo>
                  <a:lnTo>
                    <a:pt x="59" y="575"/>
                  </a:lnTo>
                  <a:lnTo>
                    <a:pt x="60" y="582"/>
                  </a:lnTo>
                  <a:lnTo>
                    <a:pt x="62" y="588"/>
                  </a:lnTo>
                  <a:lnTo>
                    <a:pt x="62" y="593"/>
                  </a:lnTo>
                  <a:lnTo>
                    <a:pt x="63" y="598"/>
                  </a:lnTo>
                  <a:lnTo>
                    <a:pt x="63" y="603"/>
                  </a:lnTo>
                  <a:lnTo>
                    <a:pt x="63" y="609"/>
                  </a:lnTo>
                  <a:lnTo>
                    <a:pt x="63" y="614"/>
                  </a:lnTo>
                  <a:lnTo>
                    <a:pt x="63" y="617"/>
                  </a:lnTo>
                  <a:lnTo>
                    <a:pt x="64" y="620"/>
                  </a:lnTo>
                  <a:lnTo>
                    <a:pt x="65" y="624"/>
                  </a:lnTo>
                  <a:lnTo>
                    <a:pt x="66" y="629"/>
                  </a:lnTo>
                  <a:lnTo>
                    <a:pt x="67" y="633"/>
                  </a:lnTo>
                  <a:lnTo>
                    <a:pt x="69" y="638"/>
                  </a:lnTo>
                  <a:lnTo>
                    <a:pt x="69" y="640"/>
                  </a:lnTo>
                  <a:lnTo>
                    <a:pt x="70" y="643"/>
                  </a:lnTo>
                  <a:lnTo>
                    <a:pt x="70" y="647"/>
                  </a:lnTo>
                  <a:lnTo>
                    <a:pt x="70" y="650"/>
                  </a:lnTo>
                  <a:lnTo>
                    <a:pt x="70" y="653"/>
                  </a:lnTo>
                  <a:lnTo>
                    <a:pt x="71" y="656"/>
                  </a:lnTo>
                  <a:lnTo>
                    <a:pt x="71" y="658"/>
                  </a:lnTo>
                  <a:lnTo>
                    <a:pt x="72" y="661"/>
                  </a:lnTo>
                  <a:lnTo>
                    <a:pt x="73" y="664"/>
                  </a:lnTo>
                  <a:lnTo>
                    <a:pt x="73" y="668"/>
                  </a:lnTo>
                  <a:lnTo>
                    <a:pt x="69" y="670"/>
                  </a:lnTo>
                  <a:lnTo>
                    <a:pt x="64" y="671"/>
                  </a:lnTo>
                  <a:lnTo>
                    <a:pt x="60" y="671"/>
                  </a:lnTo>
                  <a:lnTo>
                    <a:pt x="56" y="672"/>
                  </a:lnTo>
                  <a:lnTo>
                    <a:pt x="52" y="675"/>
                  </a:lnTo>
                  <a:lnTo>
                    <a:pt x="48" y="677"/>
                  </a:lnTo>
                  <a:lnTo>
                    <a:pt x="45" y="681"/>
                  </a:lnTo>
                  <a:lnTo>
                    <a:pt x="43" y="685"/>
                  </a:lnTo>
                  <a:lnTo>
                    <a:pt x="47" y="685"/>
                  </a:lnTo>
                  <a:lnTo>
                    <a:pt x="52" y="686"/>
                  </a:lnTo>
                  <a:lnTo>
                    <a:pt x="57" y="686"/>
                  </a:lnTo>
                  <a:lnTo>
                    <a:pt x="62" y="688"/>
                  </a:lnTo>
                  <a:lnTo>
                    <a:pt x="65" y="688"/>
                  </a:lnTo>
                  <a:lnTo>
                    <a:pt x="70" y="689"/>
                  </a:lnTo>
                  <a:lnTo>
                    <a:pt x="72" y="690"/>
                  </a:lnTo>
                  <a:lnTo>
                    <a:pt x="73" y="693"/>
                  </a:lnTo>
                  <a:lnTo>
                    <a:pt x="75" y="697"/>
                  </a:lnTo>
                  <a:lnTo>
                    <a:pt x="76" y="700"/>
                  </a:lnTo>
                  <a:lnTo>
                    <a:pt x="77" y="704"/>
                  </a:lnTo>
                  <a:lnTo>
                    <a:pt x="78" y="706"/>
                  </a:lnTo>
                  <a:lnTo>
                    <a:pt x="79" y="709"/>
                  </a:lnTo>
                  <a:lnTo>
                    <a:pt x="82" y="710"/>
                  </a:lnTo>
                  <a:lnTo>
                    <a:pt x="84" y="710"/>
                  </a:lnTo>
                  <a:lnTo>
                    <a:pt x="87" y="710"/>
                  </a:lnTo>
                  <a:lnTo>
                    <a:pt x="87" y="720"/>
                  </a:lnTo>
                  <a:lnTo>
                    <a:pt x="88" y="731"/>
                  </a:lnTo>
                  <a:lnTo>
                    <a:pt x="90" y="741"/>
                  </a:lnTo>
                  <a:lnTo>
                    <a:pt x="92" y="752"/>
                  </a:lnTo>
                  <a:lnTo>
                    <a:pt x="96" y="760"/>
                  </a:lnTo>
                  <a:lnTo>
                    <a:pt x="100" y="767"/>
                  </a:lnTo>
                  <a:lnTo>
                    <a:pt x="104" y="773"/>
                  </a:lnTo>
                  <a:lnTo>
                    <a:pt x="110" y="775"/>
                  </a:lnTo>
                  <a:lnTo>
                    <a:pt x="112" y="782"/>
                  </a:lnTo>
                  <a:lnTo>
                    <a:pt x="114" y="788"/>
                  </a:lnTo>
                  <a:lnTo>
                    <a:pt x="117" y="791"/>
                  </a:lnTo>
                  <a:lnTo>
                    <a:pt x="121" y="794"/>
                  </a:lnTo>
                  <a:lnTo>
                    <a:pt x="126" y="795"/>
                  </a:lnTo>
                  <a:lnTo>
                    <a:pt x="129" y="798"/>
                  </a:lnTo>
                  <a:lnTo>
                    <a:pt x="133" y="799"/>
                  </a:lnTo>
                  <a:lnTo>
                    <a:pt x="135" y="803"/>
                  </a:lnTo>
                  <a:lnTo>
                    <a:pt x="134" y="803"/>
                  </a:lnTo>
                  <a:lnTo>
                    <a:pt x="133" y="803"/>
                  </a:lnTo>
                  <a:lnTo>
                    <a:pt x="132" y="805"/>
                  </a:lnTo>
                  <a:lnTo>
                    <a:pt x="131" y="805"/>
                  </a:lnTo>
                  <a:lnTo>
                    <a:pt x="129" y="805"/>
                  </a:lnTo>
                  <a:lnTo>
                    <a:pt x="131" y="808"/>
                  </a:lnTo>
                  <a:lnTo>
                    <a:pt x="132" y="810"/>
                  </a:lnTo>
                  <a:lnTo>
                    <a:pt x="134" y="813"/>
                  </a:lnTo>
                  <a:lnTo>
                    <a:pt x="138" y="816"/>
                  </a:lnTo>
                  <a:lnTo>
                    <a:pt x="142" y="817"/>
                  </a:lnTo>
                  <a:lnTo>
                    <a:pt x="146" y="817"/>
                  </a:lnTo>
                  <a:lnTo>
                    <a:pt x="151" y="819"/>
                  </a:lnTo>
                  <a:lnTo>
                    <a:pt x="155" y="817"/>
                  </a:lnTo>
                  <a:lnTo>
                    <a:pt x="159" y="821"/>
                  </a:lnTo>
                  <a:lnTo>
                    <a:pt x="161" y="826"/>
                  </a:lnTo>
                  <a:lnTo>
                    <a:pt x="163" y="830"/>
                  </a:lnTo>
                  <a:lnTo>
                    <a:pt x="164" y="833"/>
                  </a:lnTo>
                  <a:lnTo>
                    <a:pt x="165" y="835"/>
                  </a:lnTo>
                  <a:lnTo>
                    <a:pt x="165" y="837"/>
                  </a:lnTo>
                  <a:lnTo>
                    <a:pt x="166" y="837"/>
                  </a:lnTo>
                  <a:lnTo>
                    <a:pt x="166" y="835"/>
                  </a:lnTo>
                  <a:lnTo>
                    <a:pt x="168" y="828"/>
                  </a:lnTo>
                  <a:lnTo>
                    <a:pt x="171" y="824"/>
                  </a:lnTo>
                  <a:lnTo>
                    <a:pt x="173" y="820"/>
                  </a:lnTo>
                  <a:lnTo>
                    <a:pt x="176" y="817"/>
                  </a:lnTo>
                  <a:lnTo>
                    <a:pt x="178" y="816"/>
                  </a:lnTo>
                  <a:lnTo>
                    <a:pt x="180" y="815"/>
                  </a:lnTo>
                  <a:lnTo>
                    <a:pt x="183" y="813"/>
                  </a:lnTo>
                  <a:lnTo>
                    <a:pt x="186" y="813"/>
                  </a:lnTo>
                  <a:lnTo>
                    <a:pt x="185" y="812"/>
                  </a:lnTo>
                  <a:lnTo>
                    <a:pt x="185" y="809"/>
                  </a:lnTo>
                  <a:lnTo>
                    <a:pt x="184" y="808"/>
                  </a:lnTo>
                  <a:lnTo>
                    <a:pt x="184" y="806"/>
                  </a:lnTo>
                  <a:lnTo>
                    <a:pt x="184" y="805"/>
                  </a:lnTo>
                  <a:lnTo>
                    <a:pt x="184" y="803"/>
                  </a:lnTo>
                  <a:lnTo>
                    <a:pt x="152" y="79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9" name="Freeform 161">
              <a:extLst>
                <a:ext uri="{FF2B5EF4-FFF2-40B4-BE49-F238E27FC236}">
                  <a16:creationId xmlns:a16="http://schemas.microsoft.com/office/drawing/2014/main" id="{008B5DCB-7D2C-CDA8-9100-CBC826FE8B37}"/>
                </a:ext>
              </a:extLst>
            </p:cNvPr>
            <p:cNvSpPr>
              <a:spLocks/>
            </p:cNvSpPr>
            <p:nvPr/>
          </p:nvSpPr>
          <p:spPr bwMode="gray">
            <a:xfrm>
              <a:off x="3788261" y="6028005"/>
              <a:ext cx="166729" cy="128760"/>
            </a:xfrm>
            <a:custGeom>
              <a:avLst/>
              <a:gdLst>
                <a:gd name="T0" fmla="*/ 125413 w 90"/>
                <a:gd name="T1" fmla="*/ 89729 h 74"/>
                <a:gd name="T2" fmla="*/ 107950 w 90"/>
                <a:gd name="T3" fmla="*/ 92533 h 74"/>
                <a:gd name="T4" fmla="*/ 92075 w 90"/>
                <a:gd name="T5" fmla="*/ 92533 h 74"/>
                <a:gd name="T6" fmla="*/ 79375 w 90"/>
                <a:gd name="T7" fmla="*/ 92533 h 74"/>
                <a:gd name="T8" fmla="*/ 69850 w 90"/>
                <a:gd name="T9" fmla="*/ 82719 h 74"/>
                <a:gd name="T10" fmla="*/ 60325 w 90"/>
                <a:gd name="T11" fmla="*/ 65895 h 74"/>
                <a:gd name="T12" fmla="*/ 50800 w 90"/>
                <a:gd name="T13" fmla="*/ 46266 h 74"/>
                <a:gd name="T14" fmla="*/ 42862 w 90"/>
                <a:gd name="T15" fmla="*/ 19628 h 74"/>
                <a:gd name="T16" fmla="*/ 20637 w 90"/>
                <a:gd name="T17" fmla="*/ 0 h 74"/>
                <a:gd name="T18" fmla="*/ 17463 w 90"/>
                <a:gd name="T19" fmla="*/ 28040 h 74"/>
                <a:gd name="T20" fmla="*/ 11112 w 90"/>
                <a:gd name="T21" fmla="*/ 32246 h 74"/>
                <a:gd name="T22" fmla="*/ 3175 w 90"/>
                <a:gd name="T23" fmla="*/ 36452 h 74"/>
                <a:gd name="T24" fmla="*/ 0 w 90"/>
                <a:gd name="T25" fmla="*/ 39256 h 74"/>
                <a:gd name="T26" fmla="*/ 3175 w 90"/>
                <a:gd name="T27" fmla="*/ 43462 h 74"/>
                <a:gd name="T28" fmla="*/ 11112 w 90"/>
                <a:gd name="T29" fmla="*/ 51875 h 74"/>
                <a:gd name="T30" fmla="*/ 17463 w 90"/>
                <a:gd name="T31" fmla="*/ 58885 h 74"/>
                <a:gd name="T32" fmla="*/ 22225 w 90"/>
                <a:gd name="T33" fmla="*/ 65895 h 74"/>
                <a:gd name="T34" fmla="*/ 25400 w 90"/>
                <a:gd name="T35" fmla="*/ 68699 h 74"/>
                <a:gd name="T36" fmla="*/ 30163 w 90"/>
                <a:gd name="T37" fmla="*/ 72905 h 74"/>
                <a:gd name="T38" fmla="*/ 36512 w 90"/>
                <a:gd name="T39" fmla="*/ 72905 h 74"/>
                <a:gd name="T40" fmla="*/ 39687 w 90"/>
                <a:gd name="T41" fmla="*/ 79915 h 74"/>
                <a:gd name="T42" fmla="*/ 42862 w 90"/>
                <a:gd name="T43" fmla="*/ 84121 h 74"/>
                <a:gd name="T44" fmla="*/ 49212 w 90"/>
                <a:gd name="T45" fmla="*/ 85523 h 74"/>
                <a:gd name="T46" fmla="*/ 52388 w 90"/>
                <a:gd name="T47" fmla="*/ 88327 h 74"/>
                <a:gd name="T48" fmla="*/ 52388 w 90"/>
                <a:gd name="T49" fmla="*/ 98141 h 74"/>
                <a:gd name="T50" fmla="*/ 55563 w 90"/>
                <a:gd name="T51" fmla="*/ 103749 h 74"/>
                <a:gd name="T52" fmla="*/ 61913 w 90"/>
                <a:gd name="T53" fmla="*/ 103749 h 74"/>
                <a:gd name="T54" fmla="*/ 69850 w 90"/>
                <a:gd name="T55" fmla="*/ 103749 h 74"/>
                <a:gd name="T56" fmla="*/ 80962 w 90"/>
                <a:gd name="T57" fmla="*/ 103749 h 74"/>
                <a:gd name="T58" fmla="*/ 90487 w 90"/>
                <a:gd name="T59" fmla="*/ 102347 h 74"/>
                <a:gd name="T60" fmla="*/ 95250 w 90"/>
                <a:gd name="T61" fmla="*/ 99543 h 74"/>
                <a:gd name="T62" fmla="*/ 104775 w 90"/>
                <a:gd name="T63" fmla="*/ 102347 h 74"/>
                <a:gd name="T64" fmla="*/ 142875 w 90"/>
                <a:gd name="T65" fmla="*/ 89729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74"/>
                <a:gd name="T101" fmla="*/ 90 w 90"/>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74">
                  <a:moveTo>
                    <a:pt x="85" y="64"/>
                  </a:moveTo>
                  <a:lnTo>
                    <a:pt x="79" y="64"/>
                  </a:lnTo>
                  <a:lnTo>
                    <a:pt x="74" y="64"/>
                  </a:lnTo>
                  <a:lnTo>
                    <a:pt x="68" y="66"/>
                  </a:lnTo>
                  <a:lnTo>
                    <a:pt x="63" y="66"/>
                  </a:lnTo>
                  <a:lnTo>
                    <a:pt x="58" y="66"/>
                  </a:lnTo>
                  <a:lnTo>
                    <a:pt x="54" y="66"/>
                  </a:lnTo>
                  <a:lnTo>
                    <a:pt x="50" y="66"/>
                  </a:lnTo>
                  <a:lnTo>
                    <a:pt x="46" y="64"/>
                  </a:lnTo>
                  <a:lnTo>
                    <a:pt x="44" y="59"/>
                  </a:lnTo>
                  <a:lnTo>
                    <a:pt x="41" y="52"/>
                  </a:lnTo>
                  <a:lnTo>
                    <a:pt x="38" y="47"/>
                  </a:lnTo>
                  <a:lnTo>
                    <a:pt x="35" y="40"/>
                  </a:lnTo>
                  <a:lnTo>
                    <a:pt x="32" y="33"/>
                  </a:lnTo>
                  <a:lnTo>
                    <a:pt x="29" y="24"/>
                  </a:lnTo>
                  <a:lnTo>
                    <a:pt x="27" y="14"/>
                  </a:lnTo>
                  <a:lnTo>
                    <a:pt x="27" y="4"/>
                  </a:lnTo>
                  <a:lnTo>
                    <a:pt x="13" y="0"/>
                  </a:lnTo>
                  <a:lnTo>
                    <a:pt x="11" y="16"/>
                  </a:lnTo>
                  <a:lnTo>
                    <a:pt x="11" y="20"/>
                  </a:lnTo>
                  <a:lnTo>
                    <a:pt x="8" y="21"/>
                  </a:lnTo>
                  <a:lnTo>
                    <a:pt x="7" y="23"/>
                  </a:lnTo>
                  <a:lnTo>
                    <a:pt x="5" y="24"/>
                  </a:lnTo>
                  <a:lnTo>
                    <a:pt x="2" y="26"/>
                  </a:lnTo>
                  <a:lnTo>
                    <a:pt x="0" y="27"/>
                  </a:lnTo>
                  <a:lnTo>
                    <a:pt x="0" y="28"/>
                  </a:lnTo>
                  <a:lnTo>
                    <a:pt x="1" y="30"/>
                  </a:lnTo>
                  <a:lnTo>
                    <a:pt x="2" y="31"/>
                  </a:lnTo>
                  <a:lnTo>
                    <a:pt x="5" y="34"/>
                  </a:lnTo>
                  <a:lnTo>
                    <a:pt x="7" y="37"/>
                  </a:lnTo>
                  <a:lnTo>
                    <a:pt x="9" y="41"/>
                  </a:lnTo>
                  <a:lnTo>
                    <a:pt x="11" y="42"/>
                  </a:lnTo>
                  <a:lnTo>
                    <a:pt x="13" y="45"/>
                  </a:lnTo>
                  <a:lnTo>
                    <a:pt x="14" y="47"/>
                  </a:lnTo>
                  <a:lnTo>
                    <a:pt x="15" y="48"/>
                  </a:lnTo>
                  <a:lnTo>
                    <a:pt x="16" y="49"/>
                  </a:lnTo>
                  <a:lnTo>
                    <a:pt x="18" y="51"/>
                  </a:lnTo>
                  <a:lnTo>
                    <a:pt x="19" y="52"/>
                  </a:lnTo>
                  <a:lnTo>
                    <a:pt x="20" y="52"/>
                  </a:lnTo>
                  <a:lnTo>
                    <a:pt x="23" y="52"/>
                  </a:lnTo>
                  <a:lnTo>
                    <a:pt x="25" y="52"/>
                  </a:lnTo>
                  <a:lnTo>
                    <a:pt x="25" y="57"/>
                  </a:lnTo>
                  <a:lnTo>
                    <a:pt x="26" y="60"/>
                  </a:lnTo>
                  <a:lnTo>
                    <a:pt x="27" y="60"/>
                  </a:lnTo>
                  <a:lnTo>
                    <a:pt x="29" y="61"/>
                  </a:lnTo>
                  <a:lnTo>
                    <a:pt x="31" y="61"/>
                  </a:lnTo>
                  <a:lnTo>
                    <a:pt x="32" y="61"/>
                  </a:lnTo>
                  <a:lnTo>
                    <a:pt x="33" y="63"/>
                  </a:lnTo>
                  <a:lnTo>
                    <a:pt x="33" y="66"/>
                  </a:lnTo>
                  <a:lnTo>
                    <a:pt x="33" y="70"/>
                  </a:lnTo>
                  <a:lnTo>
                    <a:pt x="34" y="73"/>
                  </a:lnTo>
                  <a:lnTo>
                    <a:pt x="35" y="74"/>
                  </a:lnTo>
                  <a:lnTo>
                    <a:pt x="36" y="74"/>
                  </a:lnTo>
                  <a:lnTo>
                    <a:pt x="39" y="74"/>
                  </a:lnTo>
                  <a:lnTo>
                    <a:pt x="40" y="74"/>
                  </a:lnTo>
                  <a:lnTo>
                    <a:pt x="44" y="74"/>
                  </a:lnTo>
                  <a:lnTo>
                    <a:pt x="46" y="74"/>
                  </a:lnTo>
                  <a:lnTo>
                    <a:pt x="51" y="74"/>
                  </a:lnTo>
                  <a:lnTo>
                    <a:pt x="54" y="73"/>
                  </a:lnTo>
                  <a:lnTo>
                    <a:pt x="57" y="73"/>
                  </a:lnTo>
                  <a:lnTo>
                    <a:pt x="58" y="71"/>
                  </a:lnTo>
                  <a:lnTo>
                    <a:pt x="60" y="71"/>
                  </a:lnTo>
                  <a:lnTo>
                    <a:pt x="63" y="71"/>
                  </a:lnTo>
                  <a:lnTo>
                    <a:pt x="66" y="73"/>
                  </a:lnTo>
                  <a:lnTo>
                    <a:pt x="73" y="74"/>
                  </a:lnTo>
                  <a:lnTo>
                    <a:pt x="90" y="64"/>
                  </a:lnTo>
                  <a:lnTo>
                    <a:pt x="85" y="6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0" name="Freeform 163">
              <a:extLst>
                <a:ext uri="{FF2B5EF4-FFF2-40B4-BE49-F238E27FC236}">
                  <a16:creationId xmlns:a16="http://schemas.microsoft.com/office/drawing/2014/main" id="{20057976-2CC7-FB21-C006-8A0A5B93D76B}"/>
                </a:ext>
              </a:extLst>
            </p:cNvPr>
            <p:cNvSpPr>
              <a:spLocks/>
            </p:cNvSpPr>
            <p:nvPr/>
          </p:nvSpPr>
          <p:spPr bwMode="gray">
            <a:xfrm>
              <a:off x="3814378" y="5627852"/>
              <a:ext cx="34149" cy="39617"/>
            </a:xfrm>
            <a:custGeom>
              <a:avLst/>
              <a:gdLst>
                <a:gd name="T0" fmla="*/ 28575 w 18"/>
                <a:gd name="T1" fmla="*/ 11206 h 22"/>
                <a:gd name="T2" fmla="*/ 11112 w 18"/>
                <a:gd name="T3" fmla="*/ 0 h 22"/>
                <a:gd name="T4" fmla="*/ 9525 w 18"/>
                <a:gd name="T5" fmla="*/ 2801 h 22"/>
                <a:gd name="T6" fmla="*/ 7937 w 18"/>
                <a:gd name="T7" fmla="*/ 4202 h 22"/>
                <a:gd name="T8" fmla="*/ 4762 w 18"/>
                <a:gd name="T9" fmla="*/ 4202 h 22"/>
                <a:gd name="T10" fmla="*/ 1588 w 18"/>
                <a:gd name="T11" fmla="*/ 8404 h 22"/>
                <a:gd name="T12" fmla="*/ 1588 w 18"/>
                <a:gd name="T13" fmla="*/ 9805 h 22"/>
                <a:gd name="T14" fmla="*/ 0 w 18"/>
                <a:gd name="T15" fmla="*/ 11206 h 22"/>
                <a:gd name="T16" fmla="*/ 0 w 18"/>
                <a:gd name="T17" fmla="*/ 15408 h 22"/>
                <a:gd name="T18" fmla="*/ 0 w 18"/>
                <a:gd name="T19" fmla="*/ 18209 h 22"/>
                <a:gd name="T20" fmla="*/ 1588 w 18"/>
                <a:gd name="T21" fmla="*/ 19610 h 22"/>
                <a:gd name="T22" fmla="*/ 1588 w 18"/>
                <a:gd name="T23" fmla="*/ 21011 h 22"/>
                <a:gd name="T24" fmla="*/ 4762 w 18"/>
                <a:gd name="T25" fmla="*/ 25213 h 22"/>
                <a:gd name="T26" fmla="*/ 7937 w 18"/>
                <a:gd name="T27" fmla="*/ 26614 h 22"/>
                <a:gd name="T28" fmla="*/ 9525 w 18"/>
                <a:gd name="T29" fmla="*/ 29415 h 22"/>
                <a:gd name="T30" fmla="*/ 11112 w 18"/>
                <a:gd name="T31" fmla="*/ 30816 h 22"/>
                <a:gd name="T32" fmla="*/ 12700 w 18"/>
                <a:gd name="T33" fmla="*/ 30816 h 22"/>
                <a:gd name="T34" fmla="*/ 15875 w 18"/>
                <a:gd name="T35" fmla="*/ 30816 h 22"/>
                <a:gd name="T36" fmla="*/ 17462 w 18"/>
                <a:gd name="T37" fmla="*/ 30816 h 22"/>
                <a:gd name="T38" fmla="*/ 19050 w 18"/>
                <a:gd name="T39" fmla="*/ 30816 h 22"/>
                <a:gd name="T40" fmla="*/ 22225 w 18"/>
                <a:gd name="T41" fmla="*/ 30816 h 22"/>
                <a:gd name="T42" fmla="*/ 23812 w 18"/>
                <a:gd name="T43" fmla="*/ 30816 h 22"/>
                <a:gd name="T44" fmla="*/ 28575 w 18"/>
                <a:gd name="T45" fmla="*/ 30816 h 22"/>
                <a:gd name="T46" fmla="*/ 28575 w 18"/>
                <a:gd name="T47" fmla="*/ 26614 h 22"/>
                <a:gd name="T48" fmla="*/ 28575 w 18"/>
                <a:gd name="T49" fmla="*/ 21011 h 22"/>
                <a:gd name="T50" fmla="*/ 28575 w 18"/>
                <a:gd name="T51" fmla="*/ 19610 h 22"/>
                <a:gd name="T52" fmla="*/ 28575 w 18"/>
                <a:gd name="T53" fmla="*/ 15408 h 22"/>
                <a:gd name="T54" fmla="*/ 28575 w 18"/>
                <a:gd name="T55" fmla="*/ 14007 h 22"/>
                <a:gd name="T56" fmla="*/ 28575 w 18"/>
                <a:gd name="T57" fmla="*/ 11206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
                <a:gd name="T88" fmla="*/ 0 h 22"/>
                <a:gd name="T89" fmla="*/ 18 w 18"/>
                <a:gd name="T90" fmla="*/ 22 h 2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 h="22">
                  <a:moveTo>
                    <a:pt x="18" y="8"/>
                  </a:moveTo>
                  <a:lnTo>
                    <a:pt x="7" y="0"/>
                  </a:lnTo>
                  <a:lnTo>
                    <a:pt x="6" y="2"/>
                  </a:lnTo>
                  <a:lnTo>
                    <a:pt x="5" y="3"/>
                  </a:lnTo>
                  <a:lnTo>
                    <a:pt x="3" y="3"/>
                  </a:lnTo>
                  <a:lnTo>
                    <a:pt x="1" y="6"/>
                  </a:lnTo>
                  <a:lnTo>
                    <a:pt x="1" y="7"/>
                  </a:lnTo>
                  <a:lnTo>
                    <a:pt x="0" y="8"/>
                  </a:lnTo>
                  <a:lnTo>
                    <a:pt x="0" y="11"/>
                  </a:lnTo>
                  <a:lnTo>
                    <a:pt x="0" y="13"/>
                  </a:lnTo>
                  <a:lnTo>
                    <a:pt x="1" y="14"/>
                  </a:lnTo>
                  <a:lnTo>
                    <a:pt x="1" y="15"/>
                  </a:lnTo>
                  <a:lnTo>
                    <a:pt x="3" y="18"/>
                  </a:lnTo>
                  <a:lnTo>
                    <a:pt x="5" y="19"/>
                  </a:lnTo>
                  <a:lnTo>
                    <a:pt x="6" y="21"/>
                  </a:lnTo>
                  <a:lnTo>
                    <a:pt x="7" y="22"/>
                  </a:lnTo>
                  <a:lnTo>
                    <a:pt x="8" y="22"/>
                  </a:lnTo>
                  <a:lnTo>
                    <a:pt x="10" y="22"/>
                  </a:lnTo>
                  <a:lnTo>
                    <a:pt x="11" y="22"/>
                  </a:lnTo>
                  <a:lnTo>
                    <a:pt x="12" y="22"/>
                  </a:lnTo>
                  <a:lnTo>
                    <a:pt x="14" y="22"/>
                  </a:lnTo>
                  <a:lnTo>
                    <a:pt x="15" y="22"/>
                  </a:lnTo>
                  <a:lnTo>
                    <a:pt x="18" y="22"/>
                  </a:lnTo>
                  <a:lnTo>
                    <a:pt x="18" y="19"/>
                  </a:lnTo>
                  <a:lnTo>
                    <a:pt x="18" y="15"/>
                  </a:lnTo>
                  <a:lnTo>
                    <a:pt x="18" y="14"/>
                  </a:lnTo>
                  <a:lnTo>
                    <a:pt x="18" y="11"/>
                  </a:lnTo>
                  <a:lnTo>
                    <a:pt x="18" y="10"/>
                  </a:lnTo>
                  <a:lnTo>
                    <a:pt x="18" y="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1" name="Freeform 164">
              <a:extLst>
                <a:ext uri="{FF2B5EF4-FFF2-40B4-BE49-F238E27FC236}">
                  <a16:creationId xmlns:a16="http://schemas.microsoft.com/office/drawing/2014/main" id="{C0C8FFB0-20CC-3DB2-88B5-1FD210E8025C}"/>
                </a:ext>
              </a:extLst>
            </p:cNvPr>
            <p:cNvSpPr>
              <a:spLocks/>
            </p:cNvSpPr>
            <p:nvPr/>
          </p:nvSpPr>
          <p:spPr bwMode="gray">
            <a:xfrm>
              <a:off x="3836474" y="6033946"/>
              <a:ext cx="108476" cy="108953"/>
            </a:xfrm>
            <a:custGeom>
              <a:avLst/>
              <a:gdLst>
                <a:gd name="T0" fmla="*/ 0 w 59"/>
                <a:gd name="T1" fmla="*/ 0 h 62"/>
                <a:gd name="T2" fmla="*/ 0 w 59"/>
                <a:gd name="T3" fmla="*/ 14007 h 62"/>
                <a:gd name="T4" fmla="*/ 3175 w 59"/>
                <a:gd name="T5" fmla="*/ 28015 h 62"/>
                <a:gd name="T6" fmla="*/ 7938 w 59"/>
                <a:gd name="T7" fmla="*/ 40622 h 62"/>
                <a:gd name="T8" fmla="*/ 12700 w 59"/>
                <a:gd name="T9" fmla="*/ 50427 h 62"/>
                <a:gd name="T10" fmla="*/ 17463 w 59"/>
                <a:gd name="T11" fmla="*/ 60232 h 62"/>
                <a:gd name="T12" fmla="*/ 22225 w 59"/>
                <a:gd name="T13" fmla="*/ 68636 h 62"/>
                <a:gd name="T14" fmla="*/ 28575 w 59"/>
                <a:gd name="T15" fmla="*/ 77041 h 62"/>
                <a:gd name="T16" fmla="*/ 31750 w 59"/>
                <a:gd name="T17" fmla="*/ 84045 h 62"/>
                <a:gd name="T18" fmla="*/ 38100 w 59"/>
                <a:gd name="T19" fmla="*/ 86846 h 62"/>
                <a:gd name="T20" fmla="*/ 44450 w 59"/>
                <a:gd name="T21" fmla="*/ 86846 h 62"/>
                <a:gd name="T22" fmla="*/ 50800 w 59"/>
                <a:gd name="T23" fmla="*/ 86846 h 62"/>
                <a:gd name="T24" fmla="*/ 58738 w 59"/>
                <a:gd name="T25" fmla="*/ 86846 h 62"/>
                <a:gd name="T26" fmla="*/ 65088 w 59"/>
                <a:gd name="T27" fmla="*/ 86846 h 62"/>
                <a:gd name="T28" fmla="*/ 76200 w 59"/>
                <a:gd name="T29" fmla="*/ 84045 h 62"/>
                <a:gd name="T30" fmla="*/ 84138 w 59"/>
                <a:gd name="T31" fmla="*/ 84045 h 62"/>
                <a:gd name="T32" fmla="*/ 93663 w 59"/>
                <a:gd name="T33" fmla="*/ 84045 h 62"/>
                <a:gd name="T34" fmla="*/ 85725 w 59"/>
                <a:gd name="T35" fmla="*/ 82644 h 62"/>
                <a:gd name="T36" fmla="*/ 79375 w 59"/>
                <a:gd name="T37" fmla="*/ 79842 h 62"/>
                <a:gd name="T38" fmla="*/ 73025 w 59"/>
                <a:gd name="T39" fmla="*/ 78442 h 62"/>
                <a:gd name="T40" fmla="*/ 63500 w 59"/>
                <a:gd name="T41" fmla="*/ 74239 h 62"/>
                <a:gd name="T42" fmla="*/ 50800 w 59"/>
                <a:gd name="T43" fmla="*/ 63033 h 62"/>
                <a:gd name="T44" fmla="*/ 38100 w 59"/>
                <a:gd name="T45" fmla="*/ 53228 h 62"/>
                <a:gd name="T46" fmla="*/ 25400 w 59"/>
                <a:gd name="T47" fmla="*/ 40622 h 62"/>
                <a:gd name="T48" fmla="*/ 14288 w 59"/>
                <a:gd name="T49" fmla="*/ 28015 h 62"/>
                <a:gd name="T50" fmla="*/ 7938 w 59"/>
                <a:gd name="T51" fmla="*/ 14007 h 62"/>
                <a:gd name="T52" fmla="*/ 3175 w 59"/>
                <a:gd name="T53" fmla="*/ 4202 h 62"/>
                <a:gd name="T54" fmla="*/ 0 w 59"/>
                <a:gd name="T55" fmla="*/ 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9"/>
                <a:gd name="T85" fmla="*/ 0 h 62"/>
                <a:gd name="T86" fmla="*/ 59 w 59"/>
                <a:gd name="T87" fmla="*/ 62 h 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9" h="62">
                  <a:moveTo>
                    <a:pt x="0" y="0"/>
                  </a:moveTo>
                  <a:lnTo>
                    <a:pt x="0" y="10"/>
                  </a:lnTo>
                  <a:lnTo>
                    <a:pt x="2" y="20"/>
                  </a:lnTo>
                  <a:lnTo>
                    <a:pt x="5" y="29"/>
                  </a:lnTo>
                  <a:lnTo>
                    <a:pt x="8" y="36"/>
                  </a:lnTo>
                  <a:lnTo>
                    <a:pt x="11" y="43"/>
                  </a:lnTo>
                  <a:lnTo>
                    <a:pt x="14" y="49"/>
                  </a:lnTo>
                  <a:lnTo>
                    <a:pt x="18" y="55"/>
                  </a:lnTo>
                  <a:lnTo>
                    <a:pt x="20" y="60"/>
                  </a:lnTo>
                  <a:lnTo>
                    <a:pt x="24" y="62"/>
                  </a:lnTo>
                  <a:lnTo>
                    <a:pt x="28" y="62"/>
                  </a:lnTo>
                  <a:lnTo>
                    <a:pt x="32" y="62"/>
                  </a:lnTo>
                  <a:lnTo>
                    <a:pt x="37" y="62"/>
                  </a:lnTo>
                  <a:lnTo>
                    <a:pt x="41" y="62"/>
                  </a:lnTo>
                  <a:lnTo>
                    <a:pt x="48" y="60"/>
                  </a:lnTo>
                  <a:lnTo>
                    <a:pt x="53" y="60"/>
                  </a:lnTo>
                  <a:lnTo>
                    <a:pt x="59" y="60"/>
                  </a:lnTo>
                  <a:lnTo>
                    <a:pt x="54" y="59"/>
                  </a:lnTo>
                  <a:lnTo>
                    <a:pt x="50" y="57"/>
                  </a:lnTo>
                  <a:lnTo>
                    <a:pt x="46" y="56"/>
                  </a:lnTo>
                  <a:lnTo>
                    <a:pt x="40" y="53"/>
                  </a:lnTo>
                  <a:lnTo>
                    <a:pt x="32" y="45"/>
                  </a:lnTo>
                  <a:lnTo>
                    <a:pt x="24" y="38"/>
                  </a:lnTo>
                  <a:lnTo>
                    <a:pt x="16" y="29"/>
                  </a:lnTo>
                  <a:lnTo>
                    <a:pt x="9" y="20"/>
                  </a:lnTo>
                  <a:lnTo>
                    <a:pt x="5" y="10"/>
                  </a:lnTo>
                  <a:lnTo>
                    <a:pt x="2" y="3"/>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2" name="Freeform 165">
              <a:extLst>
                <a:ext uri="{FF2B5EF4-FFF2-40B4-BE49-F238E27FC236}">
                  <a16:creationId xmlns:a16="http://schemas.microsoft.com/office/drawing/2014/main" id="{0C693B06-3786-11EA-6560-106C07DE5F6E}"/>
                </a:ext>
              </a:extLst>
            </p:cNvPr>
            <p:cNvSpPr>
              <a:spLocks/>
            </p:cNvSpPr>
            <p:nvPr/>
          </p:nvSpPr>
          <p:spPr bwMode="gray">
            <a:xfrm>
              <a:off x="3537162" y="4805759"/>
              <a:ext cx="508224" cy="1232150"/>
            </a:xfrm>
            <a:custGeom>
              <a:avLst/>
              <a:gdLst>
                <a:gd name="T0" fmla="*/ 411163 w 274"/>
                <a:gd name="T1" fmla="*/ 197504 h 705"/>
                <a:gd name="T2" fmla="*/ 434975 w 274"/>
                <a:gd name="T3" fmla="*/ 162485 h 705"/>
                <a:gd name="T4" fmla="*/ 434975 w 274"/>
                <a:gd name="T5" fmla="*/ 133070 h 705"/>
                <a:gd name="T6" fmla="*/ 423863 w 274"/>
                <a:gd name="T7" fmla="*/ 117662 h 705"/>
                <a:gd name="T8" fmla="*/ 417513 w 274"/>
                <a:gd name="T9" fmla="*/ 127467 h 705"/>
                <a:gd name="T10" fmla="*/ 384175 w 274"/>
                <a:gd name="T11" fmla="*/ 177893 h 705"/>
                <a:gd name="T12" fmla="*/ 319087 w 274"/>
                <a:gd name="T13" fmla="*/ 176493 h 705"/>
                <a:gd name="T14" fmla="*/ 317500 w 274"/>
                <a:gd name="T15" fmla="*/ 131669 h 705"/>
                <a:gd name="T16" fmla="*/ 284162 w 274"/>
                <a:gd name="T17" fmla="*/ 84044 h 705"/>
                <a:gd name="T18" fmla="*/ 200025 w 274"/>
                <a:gd name="T19" fmla="*/ 36419 h 705"/>
                <a:gd name="T20" fmla="*/ 171450 w 274"/>
                <a:gd name="T21" fmla="*/ 2801 h 705"/>
                <a:gd name="T22" fmla="*/ 131762 w 274"/>
                <a:gd name="T23" fmla="*/ 29415 h 705"/>
                <a:gd name="T24" fmla="*/ 100012 w 274"/>
                <a:gd name="T25" fmla="*/ 4202 h 705"/>
                <a:gd name="T26" fmla="*/ 55562 w 274"/>
                <a:gd name="T27" fmla="*/ 26614 h 705"/>
                <a:gd name="T28" fmla="*/ 25400 w 274"/>
                <a:gd name="T29" fmla="*/ 77040 h 705"/>
                <a:gd name="T30" fmla="*/ 23812 w 274"/>
                <a:gd name="T31" fmla="*/ 126066 h 705"/>
                <a:gd name="T32" fmla="*/ 20637 w 274"/>
                <a:gd name="T33" fmla="*/ 183496 h 705"/>
                <a:gd name="T34" fmla="*/ 0 w 274"/>
                <a:gd name="T35" fmla="*/ 257735 h 705"/>
                <a:gd name="T36" fmla="*/ 1588 w 274"/>
                <a:gd name="T37" fmla="*/ 320769 h 705"/>
                <a:gd name="T38" fmla="*/ 41275 w 274"/>
                <a:gd name="T39" fmla="*/ 390805 h 705"/>
                <a:gd name="T40" fmla="*/ 33337 w 274"/>
                <a:gd name="T41" fmla="*/ 410416 h 705"/>
                <a:gd name="T42" fmla="*/ 41275 w 274"/>
                <a:gd name="T43" fmla="*/ 411816 h 705"/>
                <a:gd name="T44" fmla="*/ 33337 w 274"/>
                <a:gd name="T45" fmla="*/ 439831 h 705"/>
                <a:gd name="T46" fmla="*/ 39687 w 274"/>
                <a:gd name="T47" fmla="*/ 459441 h 705"/>
                <a:gd name="T48" fmla="*/ 33337 w 274"/>
                <a:gd name="T49" fmla="*/ 481853 h 705"/>
                <a:gd name="T50" fmla="*/ 36512 w 274"/>
                <a:gd name="T51" fmla="*/ 521074 h 705"/>
                <a:gd name="T52" fmla="*/ 44450 w 274"/>
                <a:gd name="T53" fmla="*/ 570100 h 705"/>
                <a:gd name="T54" fmla="*/ 39687 w 274"/>
                <a:gd name="T55" fmla="*/ 628930 h 705"/>
                <a:gd name="T56" fmla="*/ 90487 w 274"/>
                <a:gd name="T57" fmla="*/ 733986 h 705"/>
                <a:gd name="T58" fmla="*/ 104775 w 274"/>
                <a:gd name="T59" fmla="*/ 798420 h 705"/>
                <a:gd name="T60" fmla="*/ 111125 w 274"/>
                <a:gd name="T61" fmla="*/ 834839 h 705"/>
                <a:gd name="T62" fmla="*/ 106363 w 274"/>
                <a:gd name="T63" fmla="*/ 860052 h 705"/>
                <a:gd name="T64" fmla="*/ 104775 w 274"/>
                <a:gd name="T65" fmla="*/ 879662 h 705"/>
                <a:gd name="T66" fmla="*/ 98425 w 274"/>
                <a:gd name="T67" fmla="*/ 913280 h 705"/>
                <a:gd name="T68" fmla="*/ 165100 w 274"/>
                <a:gd name="T69" fmla="*/ 967909 h 705"/>
                <a:gd name="T70" fmla="*/ 215900 w 274"/>
                <a:gd name="T71" fmla="*/ 987519 h 705"/>
                <a:gd name="T72" fmla="*/ 217488 w 274"/>
                <a:gd name="T73" fmla="*/ 945497 h 705"/>
                <a:gd name="T74" fmla="*/ 227012 w 274"/>
                <a:gd name="T75" fmla="*/ 927287 h 705"/>
                <a:gd name="T76" fmla="*/ 233362 w 274"/>
                <a:gd name="T77" fmla="*/ 878262 h 705"/>
                <a:gd name="T78" fmla="*/ 254000 w 274"/>
                <a:gd name="T79" fmla="*/ 865655 h 705"/>
                <a:gd name="T80" fmla="*/ 200025 w 274"/>
                <a:gd name="T81" fmla="*/ 801221 h 705"/>
                <a:gd name="T82" fmla="*/ 217488 w 274"/>
                <a:gd name="T83" fmla="*/ 763401 h 705"/>
                <a:gd name="T84" fmla="*/ 236537 w 274"/>
                <a:gd name="T85" fmla="*/ 735387 h 705"/>
                <a:gd name="T86" fmla="*/ 230187 w 274"/>
                <a:gd name="T87" fmla="*/ 677956 h 705"/>
                <a:gd name="T88" fmla="*/ 209550 w 274"/>
                <a:gd name="T89" fmla="*/ 624728 h 705"/>
                <a:gd name="T90" fmla="*/ 257175 w 274"/>
                <a:gd name="T91" fmla="*/ 635934 h 705"/>
                <a:gd name="T92" fmla="*/ 279400 w 274"/>
                <a:gd name="T93" fmla="*/ 623328 h 705"/>
                <a:gd name="T94" fmla="*/ 277812 w 274"/>
                <a:gd name="T95" fmla="*/ 600916 h 705"/>
                <a:gd name="T96" fmla="*/ 269875 w 274"/>
                <a:gd name="T97" fmla="*/ 581305 h 705"/>
                <a:gd name="T98" fmla="*/ 277812 w 274"/>
                <a:gd name="T99" fmla="*/ 560294 h 705"/>
                <a:gd name="T100" fmla="*/ 355600 w 274"/>
                <a:gd name="T101" fmla="*/ 554692 h 705"/>
                <a:gd name="T102" fmla="*/ 401637 w 274"/>
                <a:gd name="T103" fmla="*/ 501464 h 705"/>
                <a:gd name="T104" fmla="*/ 390525 w 274"/>
                <a:gd name="T105" fmla="*/ 474850 h 705"/>
                <a:gd name="T106" fmla="*/ 385762 w 274"/>
                <a:gd name="T107" fmla="*/ 456640 h 705"/>
                <a:gd name="T108" fmla="*/ 358775 w 274"/>
                <a:gd name="T109" fmla="*/ 431427 h 705"/>
                <a:gd name="T110" fmla="*/ 344487 w 274"/>
                <a:gd name="T111" fmla="*/ 320769 h 705"/>
                <a:gd name="T112" fmla="*/ 357187 w 274"/>
                <a:gd name="T113" fmla="*/ 271743 h 70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74"/>
                <a:gd name="T172" fmla="*/ 0 h 705"/>
                <a:gd name="T173" fmla="*/ 274 w 274"/>
                <a:gd name="T174" fmla="*/ 705 h 70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74" h="705">
                  <a:moveTo>
                    <a:pt x="225" y="194"/>
                  </a:moveTo>
                  <a:lnTo>
                    <a:pt x="226" y="185"/>
                  </a:lnTo>
                  <a:lnTo>
                    <a:pt x="231" y="177"/>
                  </a:lnTo>
                  <a:lnTo>
                    <a:pt x="237" y="166"/>
                  </a:lnTo>
                  <a:lnTo>
                    <a:pt x="244" y="157"/>
                  </a:lnTo>
                  <a:lnTo>
                    <a:pt x="252" y="148"/>
                  </a:lnTo>
                  <a:lnTo>
                    <a:pt x="259" y="141"/>
                  </a:lnTo>
                  <a:lnTo>
                    <a:pt x="268" y="136"/>
                  </a:lnTo>
                  <a:lnTo>
                    <a:pt x="274" y="133"/>
                  </a:lnTo>
                  <a:lnTo>
                    <a:pt x="274" y="131"/>
                  </a:lnTo>
                  <a:lnTo>
                    <a:pt x="274" y="127"/>
                  </a:lnTo>
                  <a:lnTo>
                    <a:pt x="274" y="124"/>
                  </a:lnTo>
                  <a:lnTo>
                    <a:pt x="274" y="120"/>
                  </a:lnTo>
                  <a:lnTo>
                    <a:pt x="274" y="116"/>
                  </a:lnTo>
                  <a:lnTo>
                    <a:pt x="274" y="112"/>
                  </a:lnTo>
                  <a:lnTo>
                    <a:pt x="274" y="109"/>
                  </a:lnTo>
                  <a:lnTo>
                    <a:pt x="274" y="106"/>
                  </a:lnTo>
                  <a:lnTo>
                    <a:pt x="274" y="104"/>
                  </a:lnTo>
                  <a:lnTo>
                    <a:pt x="274" y="101"/>
                  </a:lnTo>
                  <a:lnTo>
                    <a:pt x="274" y="98"/>
                  </a:lnTo>
                  <a:lnTo>
                    <a:pt x="274" y="95"/>
                  </a:lnTo>
                  <a:lnTo>
                    <a:pt x="274" y="94"/>
                  </a:lnTo>
                  <a:lnTo>
                    <a:pt x="274" y="91"/>
                  </a:lnTo>
                  <a:lnTo>
                    <a:pt x="274" y="88"/>
                  </a:lnTo>
                  <a:lnTo>
                    <a:pt x="274" y="85"/>
                  </a:lnTo>
                  <a:lnTo>
                    <a:pt x="271" y="85"/>
                  </a:lnTo>
                  <a:lnTo>
                    <a:pt x="268" y="85"/>
                  </a:lnTo>
                  <a:lnTo>
                    <a:pt x="267" y="84"/>
                  </a:lnTo>
                  <a:lnTo>
                    <a:pt x="264" y="83"/>
                  </a:lnTo>
                  <a:lnTo>
                    <a:pt x="263" y="80"/>
                  </a:lnTo>
                  <a:lnTo>
                    <a:pt x="261" y="79"/>
                  </a:lnTo>
                  <a:lnTo>
                    <a:pt x="259" y="76"/>
                  </a:lnTo>
                  <a:lnTo>
                    <a:pt x="259" y="73"/>
                  </a:lnTo>
                  <a:lnTo>
                    <a:pt x="261" y="88"/>
                  </a:lnTo>
                  <a:lnTo>
                    <a:pt x="263" y="91"/>
                  </a:lnTo>
                  <a:lnTo>
                    <a:pt x="263" y="95"/>
                  </a:lnTo>
                  <a:lnTo>
                    <a:pt x="263" y="98"/>
                  </a:lnTo>
                  <a:lnTo>
                    <a:pt x="263" y="102"/>
                  </a:lnTo>
                  <a:lnTo>
                    <a:pt x="259" y="109"/>
                  </a:lnTo>
                  <a:lnTo>
                    <a:pt x="255" y="116"/>
                  </a:lnTo>
                  <a:lnTo>
                    <a:pt x="249" y="122"/>
                  </a:lnTo>
                  <a:lnTo>
                    <a:pt x="242" y="127"/>
                  </a:lnTo>
                  <a:lnTo>
                    <a:pt x="236" y="130"/>
                  </a:lnTo>
                  <a:lnTo>
                    <a:pt x="231" y="131"/>
                  </a:lnTo>
                  <a:lnTo>
                    <a:pt x="225" y="130"/>
                  </a:lnTo>
                  <a:lnTo>
                    <a:pt x="219" y="130"/>
                  </a:lnTo>
                  <a:lnTo>
                    <a:pt x="213" y="130"/>
                  </a:lnTo>
                  <a:lnTo>
                    <a:pt x="207" y="129"/>
                  </a:lnTo>
                  <a:lnTo>
                    <a:pt x="201" y="126"/>
                  </a:lnTo>
                  <a:lnTo>
                    <a:pt x="198" y="123"/>
                  </a:lnTo>
                  <a:lnTo>
                    <a:pt x="195" y="119"/>
                  </a:lnTo>
                  <a:lnTo>
                    <a:pt x="194" y="113"/>
                  </a:lnTo>
                  <a:lnTo>
                    <a:pt x="194" y="108"/>
                  </a:lnTo>
                  <a:lnTo>
                    <a:pt x="195" y="104"/>
                  </a:lnTo>
                  <a:lnTo>
                    <a:pt x="198" y="98"/>
                  </a:lnTo>
                  <a:lnTo>
                    <a:pt x="200" y="94"/>
                  </a:lnTo>
                  <a:lnTo>
                    <a:pt x="202" y="90"/>
                  </a:lnTo>
                  <a:lnTo>
                    <a:pt x="206" y="85"/>
                  </a:lnTo>
                  <a:lnTo>
                    <a:pt x="208" y="80"/>
                  </a:lnTo>
                  <a:lnTo>
                    <a:pt x="209" y="73"/>
                  </a:lnTo>
                  <a:lnTo>
                    <a:pt x="198" y="67"/>
                  </a:lnTo>
                  <a:lnTo>
                    <a:pt x="188" y="63"/>
                  </a:lnTo>
                  <a:lnTo>
                    <a:pt x="179" y="60"/>
                  </a:lnTo>
                  <a:lnTo>
                    <a:pt x="169" y="58"/>
                  </a:lnTo>
                  <a:lnTo>
                    <a:pt x="160" y="55"/>
                  </a:lnTo>
                  <a:lnTo>
                    <a:pt x="150" y="49"/>
                  </a:lnTo>
                  <a:lnTo>
                    <a:pt x="142" y="42"/>
                  </a:lnTo>
                  <a:lnTo>
                    <a:pt x="132" y="34"/>
                  </a:lnTo>
                  <a:lnTo>
                    <a:pt x="129" y="30"/>
                  </a:lnTo>
                  <a:lnTo>
                    <a:pt x="126" y="26"/>
                  </a:lnTo>
                  <a:lnTo>
                    <a:pt x="125" y="21"/>
                  </a:lnTo>
                  <a:lnTo>
                    <a:pt x="123" y="17"/>
                  </a:lnTo>
                  <a:lnTo>
                    <a:pt x="122" y="13"/>
                  </a:lnTo>
                  <a:lnTo>
                    <a:pt x="119" y="9"/>
                  </a:lnTo>
                  <a:lnTo>
                    <a:pt x="117" y="5"/>
                  </a:lnTo>
                  <a:lnTo>
                    <a:pt x="113" y="0"/>
                  </a:lnTo>
                  <a:lnTo>
                    <a:pt x="108" y="2"/>
                  </a:lnTo>
                  <a:lnTo>
                    <a:pt x="104" y="3"/>
                  </a:lnTo>
                  <a:lnTo>
                    <a:pt x="100" y="5"/>
                  </a:lnTo>
                  <a:lnTo>
                    <a:pt x="97" y="5"/>
                  </a:lnTo>
                  <a:lnTo>
                    <a:pt x="93" y="7"/>
                  </a:lnTo>
                  <a:lnTo>
                    <a:pt x="89" y="10"/>
                  </a:lnTo>
                  <a:lnTo>
                    <a:pt x="86" y="14"/>
                  </a:lnTo>
                  <a:lnTo>
                    <a:pt x="83" y="21"/>
                  </a:lnTo>
                  <a:lnTo>
                    <a:pt x="81" y="19"/>
                  </a:lnTo>
                  <a:lnTo>
                    <a:pt x="79" y="16"/>
                  </a:lnTo>
                  <a:lnTo>
                    <a:pt x="76" y="13"/>
                  </a:lnTo>
                  <a:lnTo>
                    <a:pt x="74" y="10"/>
                  </a:lnTo>
                  <a:lnTo>
                    <a:pt x="72" y="7"/>
                  </a:lnTo>
                  <a:lnTo>
                    <a:pt x="67" y="5"/>
                  </a:lnTo>
                  <a:lnTo>
                    <a:pt x="63" y="3"/>
                  </a:lnTo>
                  <a:lnTo>
                    <a:pt x="59" y="3"/>
                  </a:lnTo>
                  <a:lnTo>
                    <a:pt x="53" y="5"/>
                  </a:lnTo>
                  <a:lnTo>
                    <a:pt x="49" y="6"/>
                  </a:lnTo>
                  <a:lnTo>
                    <a:pt x="44" y="9"/>
                  </a:lnTo>
                  <a:lnTo>
                    <a:pt x="41" y="12"/>
                  </a:lnTo>
                  <a:lnTo>
                    <a:pt x="37" y="16"/>
                  </a:lnTo>
                  <a:lnTo>
                    <a:pt x="35" y="19"/>
                  </a:lnTo>
                  <a:lnTo>
                    <a:pt x="31" y="20"/>
                  </a:lnTo>
                  <a:lnTo>
                    <a:pt x="29" y="21"/>
                  </a:lnTo>
                  <a:lnTo>
                    <a:pt x="28" y="31"/>
                  </a:lnTo>
                  <a:lnTo>
                    <a:pt x="25" y="39"/>
                  </a:lnTo>
                  <a:lnTo>
                    <a:pt x="23" y="45"/>
                  </a:lnTo>
                  <a:lnTo>
                    <a:pt x="19" y="51"/>
                  </a:lnTo>
                  <a:lnTo>
                    <a:pt x="16" y="55"/>
                  </a:lnTo>
                  <a:lnTo>
                    <a:pt x="12" y="60"/>
                  </a:lnTo>
                  <a:lnTo>
                    <a:pt x="10" y="65"/>
                  </a:lnTo>
                  <a:lnTo>
                    <a:pt x="9" y="70"/>
                  </a:lnTo>
                  <a:lnTo>
                    <a:pt x="10" y="76"/>
                  </a:lnTo>
                  <a:lnTo>
                    <a:pt x="11" y="81"/>
                  </a:lnTo>
                  <a:lnTo>
                    <a:pt x="12" y="85"/>
                  </a:lnTo>
                  <a:lnTo>
                    <a:pt x="15" y="90"/>
                  </a:lnTo>
                  <a:lnTo>
                    <a:pt x="17" y="94"/>
                  </a:lnTo>
                  <a:lnTo>
                    <a:pt x="18" y="98"/>
                  </a:lnTo>
                  <a:lnTo>
                    <a:pt x="19" y="104"/>
                  </a:lnTo>
                  <a:lnTo>
                    <a:pt x="19" y="108"/>
                  </a:lnTo>
                  <a:lnTo>
                    <a:pt x="19" y="118"/>
                  </a:lnTo>
                  <a:lnTo>
                    <a:pt x="17" y="124"/>
                  </a:lnTo>
                  <a:lnTo>
                    <a:pt x="13" y="131"/>
                  </a:lnTo>
                  <a:lnTo>
                    <a:pt x="10" y="138"/>
                  </a:lnTo>
                  <a:lnTo>
                    <a:pt x="6" y="145"/>
                  </a:lnTo>
                  <a:lnTo>
                    <a:pt x="4" y="152"/>
                  </a:lnTo>
                  <a:lnTo>
                    <a:pt x="1" y="159"/>
                  </a:lnTo>
                  <a:lnTo>
                    <a:pt x="0" y="168"/>
                  </a:lnTo>
                  <a:lnTo>
                    <a:pt x="0" y="177"/>
                  </a:lnTo>
                  <a:lnTo>
                    <a:pt x="0" y="184"/>
                  </a:lnTo>
                  <a:lnTo>
                    <a:pt x="0" y="191"/>
                  </a:lnTo>
                  <a:lnTo>
                    <a:pt x="0" y="197"/>
                  </a:lnTo>
                  <a:lnTo>
                    <a:pt x="0" y="202"/>
                  </a:lnTo>
                  <a:lnTo>
                    <a:pt x="0" y="208"/>
                  </a:lnTo>
                  <a:lnTo>
                    <a:pt x="0" y="213"/>
                  </a:lnTo>
                  <a:lnTo>
                    <a:pt x="0" y="219"/>
                  </a:lnTo>
                  <a:lnTo>
                    <a:pt x="1" y="229"/>
                  </a:lnTo>
                  <a:lnTo>
                    <a:pt x="5" y="237"/>
                  </a:lnTo>
                  <a:lnTo>
                    <a:pt x="9" y="245"/>
                  </a:lnTo>
                  <a:lnTo>
                    <a:pt x="13" y="252"/>
                  </a:lnTo>
                  <a:lnTo>
                    <a:pt x="18" y="259"/>
                  </a:lnTo>
                  <a:lnTo>
                    <a:pt x="22" y="265"/>
                  </a:lnTo>
                  <a:lnTo>
                    <a:pt x="25" y="272"/>
                  </a:lnTo>
                  <a:lnTo>
                    <a:pt x="26" y="279"/>
                  </a:lnTo>
                  <a:lnTo>
                    <a:pt x="26" y="282"/>
                  </a:lnTo>
                  <a:lnTo>
                    <a:pt x="25" y="284"/>
                  </a:lnTo>
                  <a:lnTo>
                    <a:pt x="25" y="287"/>
                  </a:lnTo>
                  <a:lnTo>
                    <a:pt x="24" y="289"/>
                  </a:lnTo>
                  <a:lnTo>
                    <a:pt x="23" y="290"/>
                  </a:lnTo>
                  <a:lnTo>
                    <a:pt x="22" y="291"/>
                  </a:lnTo>
                  <a:lnTo>
                    <a:pt x="21" y="293"/>
                  </a:lnTo>
                  <a:lnTo>
                    <a:pt x="19" y="294"/>
                  </a:lnTo>
                  <a:lnTo>
                    <a:pt x="21" y="294"/>
                  </a:lnTo>
                  <a:lnTo>
                    <a:pt x="22" y="294"/>
                  </a:lnTo>
                  <a:lnTo>
                    <a:pt x="23" y="294"/>
                  </a:lnTo>
                  <a:lnTo>
                    <a:pt x="24" y="294"/>
                  </a:lnTo>
                  <a:lnTo>
                    <a:pt x="25" y="294"/>
                  </a:lnTo>
                  <a:lnTo>
                    <a:pt x="26" y="294"/>
                  </a:lnTo>
                  <a:lnTo>
                    <a:pt x="26" y="297"/>
                  </a:lnTo>
                  <a:lnTo>
                    <a:pt x="25" y="300"/>
                  </a:lnTo>
                  <a:lnTo>
                    <a:pt x="24" y="304"/>
                  </a:lnTo>
                  <a:lnTo>
                    <a:pt x="23" y="307"/>
                  </a:lnTo>
                  <a:lnTo>
                    <a:pt x="22" y="309"/>
                  </a:lnTo>
                  <a:lnTo>
                    <a:pt x="21" y="311"/>
                  </a:lnTo>
                  <a:lnTo>
                    <a:pt x="21" y="314"/>
                  </a:lnTo>
                  <a:lnTo>
                    <a:pt x="19" y="314"/>
                  </a:lnTo>
                  <a:lnTo>
                    <a:pt x="21" y="316"/>
                  </a:lnTo>
                  <a:lnTo>
                    <a:pt x="21" y="319"/>
                  </a:lnTo>
                  <a:lnTo>
                    <a:pt x="22" y="321"/>
                  </a:lnTo>
                  <a:lnTo>
                    <a:pt x="23" y="323"/>
                  </a:lnTo>
                  <a:lnTo>
                    <a:pt x="24" y="325"/>
                  </a:lnTo>
                  <a:lnTo>
                    <a:pt x="25" y="328"/>
                  </a:lnTo>
                  <a:lnTo>
                    <a:pt x="26" y="329"/>
                  </a:lnTo>
                  <a:lnTo>
                    <a:pt x="26" y="332"/>
                  </a:lnTo>
                  <a:lnTo>
                    <a:pt x="26" y="335"/>
                  </a:lnTo>
                  <a:lnTo>
                    <a:pt x="25" y="337"/>
                  </a:lnTo>
                  <a:lnTo>
                    <a:pt x="24" y="340"/>
                  </a:lnTo>
                  <a:lnTo>
                    <a:pt x="22" y="341"/>
                  </a:lnTo>
                  <a:lnTo>
                    <a:pt x="21" y="344"/>
                  </a:lnTo>
                  <a:lnTo>
                    <a:pt x="19" y="347"/>
                  </a:lnTo>
                  <a:lnTo>
                    <a:pt x="18" y="348"/>
                  </a:lnTo>
                  <a:lnTo>
                    <a:pt x="18" y="351"/>
                  </a:lnTo>
                  <a:lnTo>
                    <a:pt x="18" y="358"/>
                  </a:lnTo>
                  <a:lnTo>
                    <a:pt x="19" y="364"/>
                  </a:lnTo>
                  <a:lnTo>
                    <a:pt x="22" y="368"/>
                  </a:lnTo>
                  <a:lnTo>
                    <a:pt x="23" y="372"/>
                  </a:lnTo>
                  <a:lnTo>
                    <a:pt x="25" y="378"/>
                  </a:lnTo>
                  <a:lnTo>
                    <a:pt x="26" y="382"/>
                  </a:lnTo>
                  <a:lnTo>
                    <a:pt x="28" y="386"/>
                  </a:lnTo>
                  <a:lnTo>
                    <a:pt x="29" y="392"/>
                  </a:lnTo>
                  <a:lnTo>
                    <a:pt x="28" y="397"/>
                  </a:lnTo>
                  <a:lnTo>
                    <a:pt x="28" y="401"/>
                  </a:lnTo>
                  <a:lnTo>
                    <a:pt x="28" y="407"/>
                  </a:lnTo>
                  <a:lnTo>
                    <a:pt x="26" y="411"/>
                  </a:lnTo>
                  <a:lnTo>
                    <a:pt x="25" y="415"/>
                  </a:lnTo>
                  <a:lnTo>
                    <a:pt x="25" y="419"/>
                  </a:lnTo>
                  <a:lnTo>
                    <a:pt x="24" y="424"/>
                  </a:lnTo>
                  <a:lnTo>
                    <a:pt x="24" y="429"/>
                  </a:lnTo>
                  <a:lnTo>
                    <a:pt x="24" y="439"/>
                  </a:lnTo>
                  <a:lnTo>
                    <a:pt x="25" y="449"/>
                  </a:lnTo>
                  <a:lnTo>
                    <a:pt x="28" y="457"/>
                  </a:lnTo>
                  <a:lnTo>
                    <a:pt x="30" y="465"/>
                  </a:lnTo>
                  <a:lnTo>
                    <a:pt x="36" y="479"/>
                  </a:lnTo>
                  <a:lnTo>
                    <a:pt x="42" y="492"/>
                  </a:lnTo>
                  <a:lnTo>
                    <a:pt x="49" y="504"/>
                  </a:lnTo>
                  <a:lnTo>
                    <a:pt x="55" y="517"/>
                  </a:lnTo>
                  <a:lnTo>
                    <a:pt x="57" y="524"/>
                  </a:lnTo>
                  <a:lnTo>
                    <a:pt x="59" y="533"/>
                  </a:lnTo>
                  <a:lnTo>
                    <a:pt x="60" y="542"/>
                  </a:lnTo>
                  <a:lnTo>
                    <a:pt x="61" y="550"/>
                  </a:lnTo>
                  <a:lnTo>
                    <a:pt x="61" y="556"/>
                  </a:lnTo>
                  <a:lnTo>
                    <a:pt x="62" y="560"/>
                  </a:lnTo>
                  <a:lnTo>
                    <a:pt x="63" y="565"/>
                  </a:lnTo>
                  <a:lnTo>
                    <a:pt x="66" y="570"/>
                  </a:lnTo>
                  <a:lnTo>
                    <a:pt x="69" y="574"/>
                  </a:lnTo>
                  <a:lnTo>
                    <a:pt x="70" y="578"/>
                  </a:lnTo>
                  <a:lnTo>
                    <a:pt x="72" y="582"/>
                  </a:lnTo>
                  <a:lnTo>
                    <a:pt x="73" y="588"/>
                  </a:lnTo>
                  <a:lnTo>
                    <a:pt x="72" y="592"/>
                  </a:lnTo>
                  <a:lnTo>
                    <a:pt x="72" y="595"/>
                  </a:lnTo>
                  <a:lnTo>
                    <a:pt x="70" y="596"/>
                  </a:lnTo>
                  <a:lnTo>
                    <a:pt x="70" y="599"/>
                  </a:lnTo>
                  <a:lnTo>
                    <a:pt x="69" y="600"/>
                  </a:lnTo>
                  <a:lnTo>
                    <a:pt x="69" y="603"/>
                  </a:lnTo>
                  <a:lnTo>
                    <a:pt x="67" y="606"/>
                  </a:lnTo>
                  <a:lnTo>
                    <a:pt x="67" y="607"/>
                  </a:lnTo>
                  <a:lnTo>
                    <a:pt x="67" y="611"/>
                  </a:lnTo>
                  <a:lnTo>
                    <a:pt x="67" y="614"/>
                  </a:lnTo>
                  <a:lnTo>
                    <a:pt x="67" y="616"/>
                  </a:lnTo>
                  <a:lnTo>
                    <a:pt x="67" y="618"/>
                  </a:lnTo>
                  <a:lnTo>
                    <a:pt x="67" y="620"/>
                  </a:lnTo>
                  <a:lnTo>
                    <a:pt x="67" y="621"/>
                  </a:lnTo>
                  <a:lnTo>
                    <a:pt x="67" y="623"/>
                  </a:lnTo>
                  <a:lnTo>
                    <a:pt x="67" y="625"/>
                  </a:lnTo>
                  <a:lnTo>
                    <a:pt x="66" y="628"/>
                  </a:lnTo>
                  <a:lnTo>
                    <a:pt x="65" y="631"/>
                  </a:lnTo>
                  <a:lnTo>
                    <a:pt x="63" y="634"/>
                  </a:lnTo>
                  <a:lnTo>
                    <a:pt x="62" y="635"/>
                  </a:lnTo>
                  <a:lnTo>
                    <a:pt x="61" y="639"/>
                  </a:lnTo>
                  <a:lnTo>
                    <a:pt x="61" y="642"/>
                  </a:lnTo>
                  <a:lnTo>
                    <a:pt x="61" y="645"/>
                  </a:lnTo>
                  <a:lnTo>
                    <a:pt x="62" y="652"/>
                  </a:lnTo>
                  <a:lnTo>
                    <a:pt x="65" y="660"/>
                  </a:lnTo>
                  <a:lnTo>
                    <a:pt x="72" y="667"/>
                  </a:lnTo>
                  <a:lnTo>
                    <a:pt x="77" y="674"/>
                  </a:lnTo>
                  <a:lnTo>
                    <a:pt x="85" y="681"/>
                  </a:lnTo>
                  <a:lnTo>
                    <a:pt x="92" y="685"/>
                  </a:lnTo>
                  <a:lnTo>
                    <a:pt x="98" y="689"/>
                  </a:lnTo>
                  <a:lnTo>
                    <a:pt x="104" y="691"/>
                  </a:lnTo>
                  <a:lnTo>
                    <a:pt x="110" y="692"/>
                  </a:lnTo>
                  <a:lnTo>
                    <a:pt x="114" y="694"/>
                  </a:lnTo>
                  <a:lnTo>
                    <a:pt x="118" y="696"/>
                  </a:lnTo>
                  <a:lnTo>
                    <a:pt x="123" y="699"/>
                  </a:lnTo>
                  <a:lnTo>
                    <a:pt x="126" y="701"/>
                  </a:lnTo>
                  <a:lnTo>
                    <a:pt x="131" y="703"/>
                  </a:lnTo>
                  <a:lnTo>
                    <a:pt x="136" y="705"/>
                  </a:lnTo>
                  <a:lnTo>
                    <a:pt x="141" y="705"/>
                  </a:lnTo>
                  <a:lnTo>
                    <a:pt x="141" y="699"/>
                  </a:lnTo>
                  <a:lnTo>
                    <a:pt x="139" y="694"/>
                  </a:lnTo>
                  <a:lnTo>
                    <a:pt x="139" y="688"/>
                  </a:lnTo>
                  <a:lnTo>
                    <a:pt x="138" y="684"/>
                  </a:lnTo>
                  <a:lnTo>
                    <a:pt x="138" y="680"/>
                  </a:lnTo>
                  <a:lnTo>
                    <a:pt x="137" y="675"/>
                  </a:lnTo>
                  <a:lnTo>
                    <a:pt x="137" y="674"/>
                  </a:lnTo>
                  <a:lnTo>
                    <a:pt x="136" y="673"/>
                  </a:lnTo>
                  <a:lnTo>
                    <a:pt x="137" y="671"/>
                  </a:lnTo>
                  <a:lnTo>
                    <a:pt x="138" y="669"/>
                  </a:lnTo>
                  <a:lnTo>
                    <a:pt x="139" y="666"/>
                  </a:lnTo>
                  <a:lnTo>
                    <a:pt x="141" y="663"/>
                  </a:lnTo>
                  <a:lnTo>
                    <a:pt x="143" y="662"/>
                  </a:lnTo>
                  <a:lnTo>
                    <a:pt x="145" y="659"/>
                  </a:lnTo>
                  <a:lnTo>
                    <a:pt x="148" y="659"/>
                  </a:lnTo>
                  <a:lnTo>
                    <a:pt x="149" y="657"/>
                  </a:lnTo>
                  <a:lnTo>
                    <a:pt x="145" y="635"/>
                  </a:lnTo>
                  <a:lnTo>
                    <a:pt x="143" y="635"/>
                  </a:lnTo>
                  <a:lnTo>
                    <a:pt x="143" y="628"/>
                  </a:lnTo>
                  <a:lnTo>
                    <a:pt x="147" y="627"/>
                  </a:lnTo>
                  <a:lnTo>
                    <a:pt x="149" y="625"/>
                  </a:lnTo>
                  <a:lnTo>
                    <a:pt x="151" y="625"/>
                  </a:lnTo>
                  <a:lnTo>
                    <a:pt x="154" y="624"/>
                  </a:lnTo>
                  <a:lnTo>
                    <a:pt x="155" y="623"/>
                  </a:lnTo>
                  <a:lnTo>
                    <a:pt x="157" y="621"/>
                  </a:lnTo>
                  <a:lnTo>
                    <a:pt x="158" y="620"/>
                  </a:lnTo>
                  <a:lnTo>
                    <a:pt x="160" y="618"/>
                  </a:lnTo>
                  <a:lnTo>
                    <a:pt x="160" y="588"/>
                  </a:lnTo>
                  <a:lnTo>
                    <a:pt x="154" y="588"/>
                  </a:lnTo>
                  <a:lnTo>
                    <a:pt x="147" y="586"/>
                  </a:lnTo>
                  <a:lnTo>
                    <a:pt x="141" y="585"/>
                  </a:lnTo>
                  <a:lnTo>
                    <a:pt x="135" y="582"/>
                  </a:lnTo>
                  <a:lnTo>
                    <a:pt x="130" y="578"/>
                  </a:lnTo>
                  <a:lnTo>
                    <a:pt x="126" y="572"/>
                  </a:lnTo>
                  <a:lnTo>
                    <a:pt x="124" y="567"/>
                  </a:lnTo>
                  <a:lnTo>
                    <a:pt x="124" y="560"/>
                  </a:lnTo>
                  <a:lnTo>
                    <a:pt x="124" y="556"/>
                  </a:lnTo>
                  <a:lnTo>
                    <a:pt x="126" y="553"/>
                  </a:lnTo>
                  <a:lnTo>
                    <a:pt x="129" y="549"/>
                  </a:lnTo>
                  <a:lnTo>
                    <a:pt x="132" y="547"/>
                  </a:lnTo>
                  <a:lnTo>
                    <a:pt x="137" y="545"/>
                  </a:lnTo>
                  <a:lnTo>
                    <a:pt x="141" y="543"/>
                  </a:lnTo>
                  <a:lnTo>
                    <a:pt x="144" y="543"/>
                  </a:lnTo>
                  <a:lnTo>
                    <a:pt x="147" y="543"/>
                  </a:lnTo>
                  <a:lnTo>
                    <a:pt x="148" y="539"/>
                  </a:lnTo>
                  <a:lnTo>
                    <a:pt x="148" y="535"/>
                  </a:lnTo>
                  <a:lnTo>
                    <a:pt x="148" y="531"/>
                  </a:lnTo>
                  <a:lnTo>
                    <a:pt x="149" y="525"/>
                  </a:lnTo>
                  <a:lnTo>
                    <a:pt x="150" y="521"/>
                  </a:lnTo>
                  <a:lnTo>
                    <a:pt x="150" y="517"/>
                  </a:lnTo>
                  <a:lnTo>
                    <a:pt x="151" y="513"/>
                  </a:lnTo>
                  <a:lnTo>
                    <a:pt x="151" y="509"/>
                  </a:lnTo>
                  <a:lnTo>
                    <a:pt x="150" y="500"/>
                  </a:lnTo>
                  <a:lnTo>
                    <a:pt x="148" y="492"/>
                  </a:lnTo>
                  <a:lnTo>
                    <a:pt x="145" y="484"/>
                  </a:lnTo>
                  <a:lnTo>
                    <a:pt x="142" y="475"/>
                  </a:lnTo>
                  <a:lnTo>
                    <a:pt x="138" y="468"/>
                  </a:lnTo>
                  <a:lnTo>
                    <a:pt x="135" y="461"/>
                  </a:lnTo>
                  <a:lnTo>
                    <a:pt x="132" y="454"/>
                  </a:lnTo>
                  <a:lnTo>
                    <a:pt x="132" y="449"/>
                  </a:lnTo>
                  <a:lnTo>
                    <a:pt x="132" y="447"/>
                  </a:lnTo>
                  <a:lnTo>
                    <a:pt x="132" y="446"/>
                  </a:lnTo>
                  <a:lnTo>
                    <a:pt x="132" y="445"/>
                  </a:lnTo>
                  <a:lnTo>
                    <a:pt x="137" y="445"/>
                  </a:lnTo>
                  <a:lnTo>
                    <a:pt x="142" y="446"/>
                  </a:lnTo>
                  <a:lnTo>
                    <a:pt x="147" y="449"/>
                  </a:lnTo>
                  <a:lnTo>
                    <a:pt x="152" y="450"/>
                  </a:lnTo>
                  <a:lnTo>
                    <a:pt x="157" y="453"/>
                  </a:lnTo>
                  <a:lnTo>
                    <a:pt x="162" y="454"/>
                  </a:lnTo>
                  <a:lnTo>
                    <a:pt x="167" y="456"/>
                  </a:lnTo>
                  <a:lnTo>
                    <a:pt x="170" y="457"/>
                  </a:lnTo>
                  <a:lnTo>
                    <a:pt x="173" y="456"/>
                  </a:lnTo>
                  <a:lnTo>
                    <a:pt x="174" y="454"/>
                  </a:lnTo>
                  <a:lnTo>
                    <a:pt x="175" y="452"/>
                  </a:lnTo>
                  <a:lnTo>
                    <a:pt x="176" y="449"/>
                  </a:lnTo>
                  <a:lnTo>
                    <a:pt x="176" y="445"/>
                  </a:lnTo>
                  <a:lnTo>
                    <a:pt x="176" y="440"/>
                  </a:lnTo>
                  <a:lnTo>
                    <a:pt x="176" y="438"/>
                  </a:lnTo>
                  <a:lnTo>
                    <a:pt x="176" y="435"/>
                  </a:lnTo>
                  <a:lnTo>
                    <a:pt x="176" y="433"/>
                  </a:lnTo>
                  <a:lnTo>
                    <a:pt x="176" y="432"/>
                  </a:lnTo>
                  <a:lnTo>
                    <a:pt x="175" y="431"/>
                  </a:lnTo>
                  <a:lnTo>
                    <a:pt x="175" y="429"/>
                  </a:lnTo>
                  <a:lnTo>
                    <a:pt x="174" y="426"/>
                  </a:lnTo>
                  <a:lnTo>
                    <a:pt x="173" y="424"/>
                  </a:lnTo>
                  <a:lnTo>
                    <a:pt x="173" y="421"/>
                  </a:lnTo>
                  <a:lnTo>
                    <a:pt x="173" y="419"/>
                  </a:lnTo>
                  <a:lnTo>
                    <a:pt x="173" y="418"/>
                  </a:lnTo>
                  <a:lnTo>
                    <a:pt x="171" y="417"/>
                  </a:lnTo>
                  <a:lnTo>
                    <a:pt x="170" y="415"/>
                  </a:lnTo>
                  <a:lnTo>
                    <a:pt x="169" y="414"/>
                  </a:lnTo>
                  <a:lnTo>
                    <a:pt x="169" y="413"/>
                  </a:lnTo>
                  <a:lnTo>
                    <a:pt x="168" y="411"/>
                  </a:lnTo>
                  <a:lnTo>
                    <a:pt x="168" y="410"/>
                  </a:lnTo>
                  <a:lnTo>
                    <a:pt x="169" y="406"/>
                  </a:lnTo>
                  <a:lnTo>
                    <a:pt x="171" y="401"/>
                  </a:lnTo>
                  <a:lnTo>
                    <a:pt x="175" y="400"/>
                  </a:lnTo>
                  <a:lnTo>
                    <a:pt x="179" y="399"/>
                  </a:lnTo>
                  <a:lnTo>
                    <a:pt x="183" y="397"/>
                  </a:lnTo>
                  <a:lnTo>
                    <a:pt x="187" y="397"/>
                  </a:lnTo>
                  <a:lnTo>
                    <a:pt x="191" y="397"/>
                  </a:lnTo>
                  <a:lnTo>
                    <a:pt x="194" y="397"/>
                  </a:lnTo>
                  <a:lnTo>
                    <a:pt x="211" y="397"/>
                  </a:lnTo>
                  <a:lnTo>
                    <a:pt x="224" y="396"/>
                  </a:lnTo>
                  <a:lnTo>
                    <a:pt x="228" y="394"/>
                  </a:lnTo>
                  <a:lnTo>
                    <a:pt x="233" y="392"/>
                  </a:lnTo>
                  <a:lnTo>
                    <a:pt x="238" y="389"/>
                  </a:lnTo>
                  <a:lnTo>
                    <a:pt x="242" y="386"/>
                  </a:lnTo>
                  <a:lnTo>
                    <a:pt x="247" y="378"/>
                  </a:lnTo>
                  <a:lnTo>
                    <a:pt x="252" y="369"/>
                  </a:lnTo>
                  <a:lnTo>
                    <a:pt x="253" y="358"/>
                  </a:lnTo>
                  <a:lnTo>
                    <a:pt x="255" y="347"/>
                  </a:lnTo>
                  <a:lnTo>
                    <a:pt x="255" y="344"/>
                  </a:lnTo>
                  <a:lnTo>
                    <a:pt x="253" y="343"/>
                  </a:lnTo>
                  <a:lnTo>
                    <a:pt x="252" y="341"/>
                  </a:lnTo>
                  <a:lnTo>
                    <a:pt x="250" y="340"/>
                  </a:lnTo>
                  <a:lnTo>
                    <a:pt x="249" y="339"/>
                  </a:lnTo>
                  <a:lnTo>
                    <a:pt x="246" y="339"/>
                  </a:lnTo>
                  <a:lnTo>
                    <a:pt x="245" y="337"/>
                  </a:lnTo>
                  <a:lnTo>
                    <a:pt x="244" y="337"/>
                  </a:lnTo>
                  <a:lnTo>
                    <a:pt x="244" y="335"/>
                  </a:lnTo>
                  <a:lnTo>
                    <a:pt x="243" y="333"/>
                  </a:lnTo>
                  <a:lnTo>
                    <a:pt x="243" y="330"/>
                  </a:lnTo>
                  <a:lnTo>
                    <a:pt x="243" y="328"/>
                  </a:lnTo>
                  <a:lnTo>
                    <a:pt x="243" y="326"/>
                  </a:lnTo>
                  <a:lnTo>
                    <a:pt x="243" y="323"/>
                  </a:lnTo>
                  <a:lnTo>
                    <a:pt x="244" y="322"/>
                  </a:lnTo>
                  <a:lnTo>
                    <a:pt x="244" y="319"/>
                  </a:lnTo>
                  <a:lnTo>
                    <a:pt x="240" y="318"/>
                  </a:lnTo>
                  <a:lnTo>
                    <a:pt x="236" y="315"/>
                  </a:lnTo>
                  <a:lnTo>
                    <a:pt x="231" y="312"/>
                  </a:lnTo>
                  <a:lnTo>
                    <a:pt x="226" y="308"/>
                  </a:lnTo>
                  <a:lnTo>
                    <a:pt x="221" y="304"/>
                  </a:lnTo>
                  <a:lnTo>
                    <a:pt x="219" y="298"/>
                  </a:lnTo>
                  <a:lnTo>
                    <a:pt x="217" y="294"/>
                  </a:lnTo>
                  <a:lnTo>
                    <a:pt x="217" y="290"/>
                  </a:lnTo>
                  <a:lnTo>
                    <a:pt x="217" y="240"/>
                  </a:lnTo>
                  <a:lnTo>
                    <a:pt x="217" y="234"/>
                  </a:lnTo>
                  <a:lnTo>
                    <a:pt x="217" y="229"/>
                  </a:lnTo>
                  <a:lnTo>
                    <a:pt x="217" y="223"/>
                  </a:lnTo>
                  <a:lnTo>
                    <a:pt x="217" y="217"/>
                  </a:lnTo>
                  <a:lnTo>
                    <a:pt x="218" y="212"/>
                  </a:lnTo>
                  <a:lnTo>
                    <a:pt x="219" y="206"/>
                  </a:lnTo>
                  <a:lnTo>
                    <a:pt x="221" y="202"/>
                  </a:lnTo>
                  <a:lnTo>
                    <a:pt x="225" y="197"/>
                  </a:lnTo>
                  <a:lnTo>
                    <a:pt x="225" y="19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3" name="Freeform 167">
              <a:extLst>
                <a:ext uri="{FF2B5EF4-FFF2-40B4-BE49-F238E27FC236}">
                  <a16:creationId xmlns:a16="http://schemas.microsoft.com/office/drawing/2014/main" id="{71260EC6-352D-C7F0-A8F4-459A4019E56C}"/>
                </a:ext>
              </a:extLst>
            </p:cNvPr>
            <p:cNvSpPr>
              <a:spLocks/>
            </p:cNvSpPr>
            <p:nvPr/>
          </p:nvSpPr>
          <p:spPr bwMode="gray">
            <a:xfrm>
              <a:off x="3507031" y="2220620"/>
              <a:ext cx="66291" cy="31696"/>
            </a:xfrm>
            <a:custGeom>
              <a:avLst/>
              <a:gdLst>
                <a:gd name="T0" fmla="*/ 0 w 36"/>
                <a:gd name="T1" fmla="*/ 25228 h 18"/>
                <a:gd name="T2" fmla="*/ 26988 w 36"/>
                <a:gd name="T3" fmla="*/ 25228 h 18"/>
                <a:gd name="T4" fmla="*/ 31750 w 36"/>
                <a:gd name="T5" fmla="*/ 21023 h 18"/>
                <a:gd name="T6" fmla="*/ 36512 w 36"/>
                <a:gd name="T7" fmla="*/ 19622 h 18"/>
                <a:gd name="T8" fmla="*/ 41275 w 36"/>
                <a:gd name="T9" fmla="*/ 15417 h 18"/>
                <a:gd name="T10" fmla="*/ 46037 w 36"/>
                <a:gd name="T11" fmla="*/ 14016 h 18"/>
                <a:gd name="T12" fmla="*/ 49212 w 36"/>
                <a:gd name="T13" fmla="*/ 11212 h 18"/>
                <a:gd name="T14" fmla="*/ 52388 w 36"/>
                <a:gd name="T15" fmla="*/ 9811 h 18"/>
                <a:gd name="T16" fmla="*/ 55563 w 36"/>
                <a:gd name="T17" fmla="*/ 4205 h 18"/>
                <a:gd name="T18" fmla="*/ 57150 w 36"/>
                <a:gd name="T19" fmla="*/ 0 h 18"/>
                <a:gd name="T20" fmla="*/ 52388 w 36"/>
                <a:gd name="T21" fmla="*/ 0 h 18"/>
                <a:gd name="T22" fmla="*/ 44450 w 36"/>
                <a:gd name="T23" fmla="*/ 0 h 18"/>
                <a:gd name="T24" fmla="*/ 34925 w 36"/>
                <a:gd name="T25" fmla="*/ 2803 h 18"/>
                <a:gd name="T26" fmla="*/ 25400 w 36"/>
                <a:gd name="T27" fmla="*/ 4205 h 18"/>
                <a:gd name="T28" fmla="*/ 15875 w 36"/>
                <a:gd name="T29" fmla="*/ 8409 h 18"/>
                <a:gd name="T30" fmla="*/ 6350 w 36"/>
                <a:gd name="T31" fmla="*/ 11212 h 18"/>
                <a:gd name="T32" fmla="*/ 1588 w 36"/>
                <a:gd name="T33" fmla="*/ 19622 h 18"/>
                <a:gd name="T34" fmla="*/ 0 w 36"/>
                <a:gd name="T35" fmla="*/ 2522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18"/>
                <a:gd name="T56" fmla="*/ 36 w 36"/>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18">
                  <a:moveTo>
                    <a:pt x="0" y="18"/>
                  </a:moveTo>
                  <a:lnTo>
                    <a:pt x="17" y="18"/>
                  </a:lnTo>
                  <a:lnTo>
                    <a:pt x="20" y="15"/>
                  </a:lnTo>
                  <a:lnTo>
                    <a:pt x="23" y="14"/>
                  </a:lnTo>
                  <a:lnTo>
                    <a:pt x="26" y="11"/>
                  </a:lnTo>
                  <a:lnTo>
                    <a:pt x="29" y="10"/>
                  </a:lnTo>
                  <a:lnTo>
                    <a:pt x="31" y="8"/>
                  </a:lnTo>
                  <a:lnTo>
                    <a:pt x="33" y="7"/>
                  </a:lnTo>
                  <a:lnTo>
                    <a:pt x="35" y="3"/>
                  </a:lnTo>
                  <a:lnTo>
                    <a:pt x="36" y="0"/>
                  </a:lnTo>
                  <a:lnTo>
                    <a:pt x="33" y="0"/>
                  </a:lnTo>
                  <a:lnTo>
                    <a:pt x="28" y="0"/>
                  </a:lnTo>
                  <a:lnTo>
                    <a:pt x="22" y="2"/>
                  </a:lnTo>
                  <a:lnTo>
                    <a:pt x="16" y="3"/>
                  </a:lnTo>
                  <a:lnTo>
                    <a:pt x="10" y="6"/>
                  </a:lnTo>
                  <a:lnTo>
                    <a:pt x="4" y="8"/>
                  </a:lnTo>
                  <a:lnTo>
                    <a:pt x="1" y="14"/>
                  </a:lnTo>
                  <a:lnTo>
                    <a:pt x="0" y="18"/>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4" name="Freeform 168">
              <a:extLst>
                <a:ext uri="{FF2B5EF4-FFF2-40B4-BE49-F238E27FC236}">
                  <a16:creationId xmlns:a16="http://schemas.microsoft.com/office/drawing/2014/main" id="{D2126D7E-853B-085C-97E3-65010582341E}"/>
                </a:ext>
              </a:extLst>
            </p:cNvPr>
            <p:cNvSpPr>
              <a:spLocks/>
            </p:cNvSpPr>
            <p:nvPr/>
          </p:nvSpPr>
          <p:spPr bwMode="gray">
            <a:xfrm>
              <a:off x="1978339" y="1891779"/>
              <a:ext cx="1811935" cy="1000382"/>
            </a:xfrm>
            <a:custGeom>
              <a:avLst/>
              <a:gdLst>
                <a:gd name="T0" fmla="*/ 1428750 w 978"/>
                <a:gd name="T1" fmla="*/ 192013 h 572"/>
                <a:gd name="T2" fmla="*/ 1406525 w 978"/>
                <a:gd name="T3" fmla="*/ 243870 h 572"/>
                <a:gd name="T4" fmla="*/ 1412875 w 978"/>
                <a:gd name="T5" fmla="*/ 252279 h 572"/>
                <a:gd name="T6" fmla="*/ 1314450 w 978"/>
                <a:gd name="T7" fmla="*/ 271901 h 572"/>
                <a:gd name="T8" fmla="*/ 1274763 w 978"/>
                <a:gd name="T9" fmla="*/ 337774 h 572"/>
                <a:gd name="T10" fmla="*/ 1266825 w 978"/>
                <a:gd name="T11" fmla="*/ 316751 h 572"/>
                <a:gd name="T12" fmla="*/ 1260475 w 978"/>
                <a:gd name="T13" fmla="*/ 353191 h 572"/>
                <a:gd name="T14" fmla="*/ 1238250 w 978"/>
                <a:gd name="T15" fmla="*/ 365805 h 572"/>
                <a:gd name="T16" fmla="*/ 1225550 w 978"/>
                <a:gd name="T17" fmla="*/ 347585 h 572"/>
                <a:gd name="T18" fmla="*/ 1216025 w 978"/>
                <a:gd name="T19" fmla="*/ 368608 h 572"/>
                <a:gd name="T20" fmla="*/ 1209675 w 978"/>
                <a:gd name="T21" fmla="*/ 400844 h 572"/>
                <a:gd name="T22" fmla="*/ 1217613 w 978"/>
                <a:gd name="T23" fmla="*/ 407852 h 572"/>
                <a:gd name="T24" fmla="*/ 1200150 w 978"/>
                <a:gd name="T25" fmla="*/ 458308 h 572"/>
                <a:gd name="T26" fmla="*/ 1100138 w 978"/>
                <a:gd name="T27" fmla="*/ 542401 h 572"/>
                <a:gd name="T28" fmla="*/ 1033463 w 978"/>
                <a:gd name="T29" fmla="*/ 622289 h 572"/>
                <a:gd name="T30" fmla="*/ 1035050 w 978"/>
                <a:gd name="T31" fmla="*/ 676950 h 572"/>
                <a:gd name="T32" fmla="*/ 1028700 w 978"/>
                <a:gd name="T33" fmla="*/ 790476 h 572"/>
                <a:gd name="T34" fmla="*/ 990600 w 978"/>
                <a:gd name="T35" fmla="*/ 761043 h 572"/>
                <a:gd name="T36" fmla="*/ 974725 w 978"/>
                <a:gd name="T37" fmla="*/ 706382 h 572"/>
                <a:gd name="T38" fmla="*/ 963613 w 978"/>
                <a:gd name="T39" fmla="*/ 650320 h 572"/>
                <a:gd name="T40" fmla="*/ 917575 w 978"/>
                <a:gd name="T41" fmla="*/ 641911 h 572"/>
                <a:gd name="T42" fmla="*/ 854075 w 978"/>
                <a:gd name="T43" fmla="*/ 630699 h 572"/>
                <a:gd name="T44" fmla="*/ 787400 w 978"/>
                <a:gd name="T45" fmla="*/ 630699 h 572"/>
                <a:gd name="T46" fmla="*/ 788987 w 978"/>
                <a:gd name="T47" fmla="*/ 667139 h 572"/>
                <a:gd name="T48" fmla="*/ 744538 w 978"/>
                <a:gd name="T49" fmla="*/ 660131 h 572"/>
                <a:gd name="T50" fmla="*/ 696913 w 978"/>
                <a:gd name="T51" fmla="*/ 650320 h 572"/>
                <a:gd name="T52" fmla="*/ 568325 w 978"/>
                <a:gd name="T53" fmla="*/ 731610 h 572"/>
                <a:gd name="T54" fmla="*/ 533400 w 978"/>
                <a:gd name="T55" fmla="*/ 759641 h 572"/>
                <a:gd name="T56" fmla="*/ 488950 w 978"/>
                <a:gd name="T57" fmla="*/ 647517 h 572"/>
                <a:gd name="T58" fmla="*/ 431800 w 978"/>
                <a:gd name="T59" fmla="*/ 669942 h 572"/>
                <a:gd name="T60" fmla="*/ 385763 w 978"/>
                <a:gd name="T61" fmla="*/ 597061 h 572"/>
                <a:gd name="T62" fmla="*/ 306388 w 978"/>
                <a:gd name="T63" fmla="*/ 591455 h 572"/>
                <a:gd name="T64" fmla="*/ 138113 w 978"/>
                <a:gd name="T65" fmla="*/ 549408 h 572"/>
                <a:gd name="T66" fmla="*/ 85725 w 978"/>
                <a:gd name="T67" fmla="*/ 539598 h 572"/>
                <a:gd name="T68" fmla="*/ 23813 w 978"/>
                <a:gd name="T69" fmla="*/ 493346 h 572"/>
                <a:gd name="T70" fmla="*/ 14288 w 978"/>
                <a:gd name="T71" fmla="*/ 437284 h 572"/>
                <a:gd name="T72" fmla="*/ 14288 w 978"/>
                <a:gd name="T73" fmla="*/ 358797 h 572"/>
                <a:gd name="T74" fmla="*/ 0 w 978"/>
                <a:gd name="T75" fmla="*/ 355994 h 572"/>
                <a:gd name="T76" fmla="*/ 1588 w 978"/>
                <a:gd name="T77" fmla="*/ 297129 h 572"/>
                <a:gd name="T78" fmla="*/ 104775 w 978"/>
                <a:gd name="T79" fmla="*/ 137352 h 572"/>
                <a:gd name="T80" fmla="*/ 133350 w 978"/>
                <a:gd name="T81" fmla="*/ 53259 h 572"/>
                <a:gd name="T82" fmla="*/ 173038 w 978"/>
                <a:gd name="T83" fmla="*/ 43448 h 572"/>
                <a:gd name="T84" fmla="*/ 174625 w 978"/>
                <a:gd name="T85" fmla="*/ 74282 h 572"/>
                <a:gd name="T86" fmla="*/ 890588 w 978"/>
                <a:gd name="T87" fmla="*/ 8409 h 572"/>
                <a:gd name="T88" fmla="*/ 917575 w 978"/>
                <a:gd name="T89" fmla="*/ 28031 h 572"/>
                <a:gd name="T90" fmla="*/ 947738 w 978"/>
                <a:gd name="T91" fmla="*/ 32236 h 572"/>
                <a:gd name="T92" fmla="*/ 979488 w 978"/>
                <a:gd name="T93" fmla="*/ 35039 h 572"/>
                <a:gd name="T94" fmla="*/ 1027113 w 978"/>
                <a:gd name="T95" fmla="*/ 47653 h 572"/>
                <a:gd name="T96" fmla="*/ 1063625 w 978"/>
                <a:gd name="T97" fmla="*/ 19622 h 572"/>
                <a:gd name="T98" fmla="*/ 1116013 w 978"/>
                <a:gd name="T99" fmla="*/ 58865 h 572"/>
                <a:gd name="T100" fmla="*/ 1133475 w 978"/>
                <a:gd name="T101" fmla="*/ 106518 h 572"/>
                <a:gd name="T102" fmla="*/ 1206500 w 978"/>
                <a:gd name="T103" fmla="*/ 121935 h 572"/>
                <a:gd name="T104" fmla="*/ 1187450 w 978"/>
                <a:gd name="T105" fmla="*/ 161179 h 572"/>
                <a:gd name="T106" fmla="*/ 1162050 w 978"/>
                <a:gd name="T107" fmla="*/ 144360 h 572"/>
                <a:gd name="T108" fmla="*/ 1128713 w 978"/>
                <a:gd name="T109" fmla="*/ 208831 h 572"/>
                <a:gd name="T110" fmla="*/ 1119188 w 978"/>
                <a:gd name="T111" fmla="*/ 229855 h 572"/>
                <a:gd name="T112" fmla="*/ 1187450 w 978"/>
                <a:gd name="T113" fmla="*/ 222847 h 572"/>
                <a:gd name="T114" fmla="*/ 1303338 w 978"/>
                <a:gd name="T115" fmla="*/ 173792 h 572"/>
                <a:gd name="T116" fmla="*/ 1465263 w 978"/>
                <a:gd name="T117" fmla="*/ 117730 h 572"/>
                <a:gd name="T118" fmla="*/ 1531938 w 978"/>
                <a:gd name="T119" fmla="*/ 64471 h 572"/>
                <a:gd name="T120" fmla="*/ 1543050 w 978"/>
                <a:gd name="T121" fmla="*/ 89699 h 5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78"/>
                <a:gd name="T184" fmla="*/ 0 h 572"/>
                <a:gd name="T185" fmla="*/ 978 w 978"/>
                <a:gd name="T186" fmla="*/ 572 h 5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78" h="572">
                  <a:moveTo>
                    <a:pt x="972" y="101"/>
                  </a:moveTo>
                  <a:lnTo>
                    <a:pt x="964" y="105"/>
                  </a:lnTo>
                  <a:lnTo>
                    <a:pt x="955" y="108"/>
                  </a:lnTo>
                  <a:lnTo>
                    <a:pt x="948" y="112"/>
                  </a:lnTo>
                  <a:lnTo>
                    <a:pt x="940" y="116"/>
                  </a:lnTo>
                  <a:lnTo>
                    <a:pt x="933" y="119"/>
                  </a:lnTo>
                  <a:lnTo>
                    <a:pt x="925" y="122"/>
                  </a:lnTo>
                  <a:lnTo>
                    <a:pt x="918" y="126"/>
                  </a:lnTo>
                  <a:lnTo>
                    <a:pt x="910" y="129"/>
                  </a:lnTo>
                  <a:lnTo>
                    <a:pt x="905" y="131"/>
                  </a:lnTo>
                  <a:lnTo>
                    <a:pt x="900" y="137"/>
                  </a:lnTo>
                  <a:lnTo>
                    <a:pt x="898" y="142"/>
                  </a:lnTo>
                  <a:lnTo>
                    <a:pt x="894" y="149"/>
                  </a:lnTo>
                  <a:lnTo>
                    <a:pt x="892" y="155"/>
                  </a:lnTo>
                  <a:lnTo>
                    <a:pt x="890" y="160"/>
                  </a:lnTo>
                  <a:lnTo>
                    <a:pt x="887" y="164"/>
                  </a:lnTo>
                  <a:lnTo>
                    <a:pt x="884" y="167"/>
                  </a:lnTo>
                  <a:lnTo>
                    <a:pt x="885" y="169"/>
                  </a:lnTo>
                  <a:lnTo>
                    <a:pt x="885" y="170"/>
                  </a:lnTo>
                  <a:lnTo>
                    <a:pt x="886" y="171"/>
                  </a:lnTo>
                  <a:lnTo>
                    <a:pt x="886" y="173"/>
                  </a:lnTo>
                  <a:lnTo>
                    <a:pt x="886" y="174"/>
                  </a:lnTo>
                  <a:lnTo>
                    <a:pt x="887" y="173"/>
                  </a:lnTo>
                  <a:lnTo>
                    <a:pt x="889" y="173"/>
                  </a:lnTo>
                  <a:lnTo>
                    <a:pt x="890" y="171"/>
                  </a:lnTo>
                  <a:lnTo>
                    <a:pt x="891" y="170"/>
                  </a:lnTo>
                  <a:lnTo>
                    <a:pt x="892" y="170"/>
                  </a:lnTo>
                  <a:lnTo>
                    <a:pt x="893" y="169"/>
                  </a:lnTo>
                  <a:lnTo>
                    <a:pt x="894" y="167"/>
                  </a:lnTo>
                  <a:lnTo>
                    <a:pt x="896" y="171"/>
                  </a:lnTo>
                  <a:lnTo>
                    <a:pt x="894" y="176"/>
                  </a:lnTo>
                  <a:lnTo>
                    <a:pt x="892" y="178"/>
                  </a:lnTo>
                  <a:lnTo>
                    <a:pt x="890" y="180"/>
                  </a:lnTo>
                  <a:lnTo>
                    <a:pt x="887" y="181"/>
                  </a:lnTo>
                  <a:lnTo>
                    <a:pt x="884" y="181"/>
                  </a:lnTo>
                  <a:lnTo>
                    <a:pt x="880" y="181"/>
                  </a:lnTo>
                  <a:lnTo>
                    <a:pt x="875" y="181"/>
                  </a:lnTo>
                  <a:lnTo>
                    <a:pt x="868" y="182"/>
                  </a:lnTo>
                  <a:lnTo>
                    <a:pt x="861" y="182"/>
                  </a:lnTo>
                  <a:lnTo>
                    <a:pt x="854" y="184"/>
                  </a:lnTo>
                  <a:lnTo>
                    <a:pt x="847" y="187"/>
                  </a:lnTo>
                  <a:lnTo>
                    <a:pt x="840" y="188"/>
                  </a:lnTo>
                  <a:lnTo>
                    <a:pt x="834" y="191"/>
                  </a:lnTo>
                  <a:lnTo>
                    <a:pt x="828" y="194"/>
                  </a:lnTo>
                  <a:lnTo>
                    <a:pt x="822" y="196"/>
                  </a:lnTo>
                  <a:lnTo>
                    <a:pt x="822" y="209"/>
                  </a:lnTo>
                  <a:lnTo>
                    <a:pt x="822" y="215"/>
                  </a:lnTo>
                  <a:lnTo>
                    <a:pt x="821" y="220"/>
                  </a:lnTo>
                  <a:lnTo>
                    <a:pt x="818" y="224"/>
                  </a:lnTo>
                  <a:lnTo>
                    <a:pt x="815" y="227"/>
                  </a:lnTo>
                  <a:lnTo>
                    <a:pt x="812" y="231"/>
                  </a:lnTo>
                  <a:lnTo>
                    <a:pt x="809" y="234"/>
                  </a:lnTo>
                  <a:lnTo>
                    <a:pt x="805" y="237"/>
                  </a:lnTo>
                  <a:lnTo>
                    <a:pt x="803" y="242"/>
                  </a:lnTo>
                  <a:lnTo>
                    <a:pt x="803" y="241"/>
                  </a:lnTo>
                  <a:lnTo>
                    <a:pt x="803" y="240"/>
                  </a:lnTo>
                  <a:lnTo>
                    <a:pt x="803" y="238"/>
                  </a:lnTo>
                  <a:lnTo>
                    <a:pt x="803" y="237"/>
                  </a:lnTo>
                  <a:lnTo>
                    <a:pt x="803" y="235"/>
                  </a:lnTo>
                  <a:lnTo>
                    <a:pt x="803" y="234"/>
                  </a:lnTo>
                  <a:lnTo>
                    <a:pt x="802" y="234"/>
                  </a:lnTo>
                  <a:lnTo>
                    <a:pt x="800" y="233"/>
                  </a:lnTo>
                  <a:lnTo>
                    <a:pt x="799" y="231"/>
                  </a:lnTo>
                  <a:lnTo>
                    <a:pt x="798" y="230"/>
                  </a:lnTo>
                  <a:lnTo>
                    <a:pt x="798" y="228"/>
                  </a:lnTo>
                  <a:lnTo>
                    <a:pt x="798" y="226"/>
                  </a:lnTo>
                  <a:lnTo>
                    <a:pt x="798" y="224"/>
                  </a:lnTo>
                  <a:lnTo>
                    <a:pt x="799" y="222"/>
                  </a:lnTo>
                  <a:lnTo>
                    <a:pt x="794" y="222"/>
                  </a:lnTo>
                  <a:lnTo>
                    <a:pt x="793" y="228"/>
                  </a:lnTo>
                  <a:lnTo>
                    <a:pt x="793" y="233"/>
                  </a:lnTo>
                  <a:lnTo>
                    <a:pt x="792" y="237"/>
                  </a:lnTo>
                  <a:lnTo>
                    <a:pt x="793" y="241"/>
                  </a:lnTo>
                  <a:lnTo>
                    <a:pt x="793" y="244"/>
                  </a:lnTo>
                  <a:lnTo>
                    <a:pt x="794" y="247"/>
                  </a:lnTo>
                  <a:lnTo>
                    <a:pt x="794" y="249"/>
                  </a:lnTo>
                  <a:lnTo>
                    <a:pt x="794" y="252"/>
                  </a:lnTo>
                  <a:lnTo>
                    <a:pt x="794" y="255"/>
                  </a:lnTo>
                  <a:lnTo>
                    <a:pt x="793" y="259"/>
                  </a:lnTo>
                  <a:lnTo>
                    <a:pt x="791" y="262"/>
                  </a:lnTo>
                  <a:lnTo>
                    <a:pt x="790" y="265"/>
                  </a:lnTo>
                  <a:lnTo>
                    <a:pt x="787" y="269"/>
                  </a:lnTo>
                  <a:lnTo>
                    <a:pt x="785" y="272"/>
                  </a:lnTo>
                  <a:lnTo>
                    <a:pt x="783" y="274"/>
                  </a:lnTo>
                  <a:lnTo>
                    <a:pt x="779" y="277"/>
                  </a:lnTo>
                  <a:lnTo>
                    <a:pt x="779" y="272"/>
                  </a:lnTo>
                  <a:lnTo>
                    <a:pt x="780" y="266"/>
                  </a:lnTo>
                  <a:lnTo>
                    <a:pt x="780" y="261"/>
                  </a:lnTo>
                  <a:lnTo>
                    <a:pt x="780" y="255"/>
                  </a:lnTo>
                  <a:lnTo>
                    <a:pt x="780" y="251"/>
                  </a:lnTo>
                  <a:lnTo>
                    <a:pt x="780" y="245"/>
                  </a:lnTo>
                  <a:lnTo>
                    <a:pt x="781" y="240"/>
                  </a:lnTo>
                  <a:lnTo>
                    <a:pt x="781" y="234"/>
                  </a:lnTo>
                  <a:lnTo>
                    <a:pt x="779" y="235"/>
                  </a:lnTo>
                  <a:lnTo>
                    <a:pt x="778" y="237"/>
                  </a:lnTo>
                  <a:lnTo>
                    <a:pt x="775" y="240"/>
                  </a:lnTo>
                  <a:lnTo>
                    <a:pt x="774" y="241"/>
                  </a:lnTo>
                  <a:lnTo>
                    <a:pt x="773" y="244"/>
                  </a:lnTo>
                  <a:lnTo>
                    <a:pt x="772" y="248"/>
                  </a:lnTo>
                  <a:lnTo>
                    <a:pt x="771" y="251"/>
                  </a:lnTo>
                  <a:lnTo>
                    <a:pt x="771" y="255"/>
                  </a:lnTo>
                  <a:lnTo>
                    <a:pt x="769" y="255"/>
                  </a:lnTo>
                  <a:lnTo>
                    <a:pt x="768" y="255"/>
                  </a:lnTo>
                  <a:lnTo>
                    <a:pt x="767" y="255"/>
                  </a:lnTo>
                  <a:lnTo>
                    <a:pt x="766" y="255"/>
                  </a:lnTo>
                  <a:lnTo>
                    <a:pt x="764" y="255"/>
                  </a:lnTo>
                  <a:lnTo>
                    <a:pt x="762" y="255"/>
                  </a:lnTo>
                  <a:lnTo>
                    <a:pt x="762" y="258"/>
                  </a:lnTo>
                  <a:lnTo>
                    <a:pt x="764" y="261"/>
                  </a:lnTo>
                  <a:lnTo>
                    <a:pt x="766" y="263"/>
                  </a:lnTo>
                  <a:lnTo>
                    <a:pt x="767" y="266"/>
                  </a:lnTo>
                  <a:lnTo>
                    <a:pt x="769" y="269"/>
                  </a:lnTo>
                  <a:lnTo>
                    <a:pt x="772" y="270"/>
                  </a:lnTo>
                  <a:lnTo>
                    <a:pt x="773" y="272"/>
                  </a:lnTo>
                  <a:lnTo>
                    <a:pt x="775" y="272"/>
                  </a:lnTo>
                  <a:lnTo>
                    <a:pt x="775" y="284"/>
                  </a:lnTo>
                  <a:lnTo>
                    <a:pt x="772" y="286"/>
                  </a:lnTo>
                  <a:lnTo>
                    <a:pt x="769" y="286"/>
                  </a:lnTo>
                  <a:lnTo>
                    <a:pt x="767" y="286"/>
                  </a:lnTo>
                  <a:lnTo>
                    <a:pt x="765" y="286"/>
                  </a:lnTo>
                  <a:lnTo>
                    <a:pt x="762" y="286"/>
                  </a:lnTo>
                  <a:lnTo>
                    <a:pt x="761" y="284"/>
                  </a:lnTo>
                  <a:lnTo>
                    <a:pt x="759" y="284"/>
                  </a:lnTo>
                  <a:lnTo>
                    <a:pt x="756" y="284"/>
                  </a:lnTo>
                  <a:lnTo>
                    <a:pt x="758" y="286"/>
                  </a:lnTo>
                  <a:lnTo>
                    <a:pt x="759" y="287"/>
                  </a:lnTo>
                  <a:lnTo>
                    <a:pt x="760" y="288"/>
                  </a:lnTo>
                  <a:lnTo>
                    <a:pt x="761" y="290"/>
                  </a:lnTo>
                  <a:lnTo>
                    <a:pt x="764" y="291"/>
                  </a:lnTo>
                  <a:lnTo>
                    <a:pt x="765" y="291"/>
                  </a:lnTo>
                  <a:lnTo>
                    <a:pt x="766" y="291"/>
                  </a:lnTo>
                  <a:lnTo>
                    <a:pt x="767" y="291"/>
                  </a:lnTo>
                  <a:lnTo>
                    <a:pt x="767" y="294"/>
                  </a:lnTo>
                  <a:lnTo>
                    <a:pt x="767" y="295"/>
                  </a:lnTo>
                  <a:lnTo>
                    <a:pt x="768" y="297"/>
                  </a:lnTo>
                  <a:lnTo>
                    <a:pt x="769" y="300"/>
                  </a:lnTo>
                  <a:lnTo>
                    <a:pt x="771" y="301"/>
                  </a:lnTo>
                  <a:lnTo>
                    <a:pt x="771" y="302"/>
                  </a:lnTo>
                  <a:lnTo>
                    <a:pt x="772" y="304"/>
                  </a:lnTo>
                  <a:lnTo>
                    <a:pt x="773" y="304"/>
                  </a:lnTo>
                  <a:lnTo>
                    <a:pt x="766" y="312"/>
                  </a:lnTo>
                  <a:lnTo>
                    <a:pt x="761" y="320"/>
                  </a:lnTo>
                  <a:lnTo>
                    <a:pt x="756" y="327"/>
                  </a:lnTo>
                  <a:lnTo>
                    <a:pt x="752" y="334"/>
                  </a:lnTo>
                  <a:lnTo>
                    <a:pt x="747" y="340"/>
                  </a:lnTo>
                  <a:lnTo>
                    <a:pt x="741" y="347"/>
                  </a:lnTo>
                  <a:lnTo>
                    <a:pt x="734" y="352"/>
                  </a:lnTo>
                  <a:lnTo>
                    <a:pt x="723" y="357"/>
                  </a:lnTo>
                  <a:lnTo>
                    <a:pt x="720" y="359"/>
                  </a:lnTo>
                  <a:lnTo>
                    <a:pt x="715" y="364"/>
                  </a:lnTo>
                  <a:lnTo>
                    <a:pt x="709" y="369"/>
                  </a:lnTo>
                  <a:lnTo>
                    <a:pt x="703" y="376"/>
                  </a:lnTo>
                  <a:lnTo>
                    <a:pt x="698" y="382"/>
                  </a:lnTo>
                  <a:lnTo>
                    <a:pt x="693" y="387"/>
                  </a:lnTo>
                  <a:lnTo>
                    <a:pt x="689" y="392"/>
                  </a:lnTo>
                  <a:lnTo>
                    <a:pt x="686" y="394"/>
                  </a:lnTo>
                  <a:lnTo>
                    <a:pt x="679" y="398"/>
                  </a:lnTo>
                  <a:lnTo>
                    <a:pt x="672" y="401"/>
                  </a:lnTo>
                  <a:lnTo>
                    <a:pt x="666" y="405"/>
                  </a:lnTo>
                  <a:lnTo>
                    <a:pt x="660" y="411"/>
                  </a:lnTo>
                  <a:lnTo>
                    <a:pt x="657" y="417"/>
                  </a:lnTo>
                  <a:lnTo>
                    <a:pt x="653" y="424"/>
                  </a:lnTo>
                  <a:lnTo>
                    <a:pt x="651" y="433"/>
                  </a:lnTo>
                  <a:lnTo>
                    <a:pt x="651" y="443"/>
                  </a:lnTo>
                  <a:lnTo>
                    <a:pt x="651" y="444"/>
                  </a:lnTo>
                  <a:lnTo>
                    <a:pt x="651" y="448"/>
                  </a:lnTo>
                  <a:lnTo>
                    <a:pt x="651" y="452"/>
                  </a:lnTo>
                  <a:lnTo>
                    <a:pt x="651" y="457"/>
                  </a:lnTo>
                  <a:lnTo>
                    <a:pt x="651" y="461"/>
                  </a:lnTo>
                  <a:lnTo>
                    <a:pt x="651" y="465"/>
                  </a:lnTo>
                  <a:lnTo>
                    <a:pt x="651" y="469"/>
                  </a:lnTo>
                  <a:lnTo>
                    <a:pt x="651" y="471"/>
                  </a:lnTo>
                  <a:lnTo>
                    <a:pt x="651" y="473"/>
                  </a:lnTo>
                  <a:lnTo>
                    <a:pt x="651" y="476"/>
                  </a:lnTo>
                  <a:lnTo>
                    <a:pt x="652" y="480"/>
                  </a:lnTo>
                  <a:lnTo>
                    <a:pt x="652" y="483"/>
                  </a:lnTo>
                  <a:lnTo>
                    <a:pt x="652" y="487"/>
                  </a:lnTo>
                  <a:lnTo>
                    <a:pt x="652" y="491"/>
                  </a:lnTo>
                  <a:lnTo>
                    <a:pt x="652" y="496"/>
                  </a:lnTo>
                  <a:lnTo>
                    <a:pt x="651" y="500"/>
                  </a:lnTo>
                  <a:lnTo>
                    <a:pt x="654" y="522"/>
                  </a:lnTo>
                  <a:lnTo>
                    <a:pt x="654" y="529"/>
                  </a:lnTo>
                  <a:lnTo>
                    <a:pt x="653" y="536"/>
                  </a:lnTo>
                  <a:lnTo>
                    <a:pt x="652" y="543"/>
                  </a:lnTo>
                  <a:lnTo>
                    <a:pt x="651" y="550"/>
                  </a:lnTo>
                  <a:lnTo>
                    <a:pt x="649" y="558"/>
                  </a:lnTo>
                  <a:lnTo>
                    <a:pt x="648" y="564"/>
                  </a:lnTo>
                  <a:lnTo>
                    <a:pt x="646" y="569"/>
                  </a:lnTo>
                  <a:lnTo>
                    <a:pt x="644" y="572"/>
                  </a:lnTo>
                  <a:lnTo>
                    <a:pt x="633" y="572"/>
                  </a:lnTo>
                  <a:lnTo>
                    <a:pt x="633" y="567"/>
                  </a:lnTo>
                  <a:lnTo>
                    <a:pt x="632" y="562"/>
                  </a:lnTo>
                  <a:lnTo>
                    <a:pt x="629" y="560"/>
                  </a:lnTo>
                  <a:lnTo>
                    <a:pt x="628" y="557"/>
                  </a:lnTo>
                  <a:lnTo>
                    <a:pt x="626" y="554"/>
                  </a:lnTo>
                  <a:lnTo>
                    <a:pt x="624" y="551"/>
                  </a:lnTo>
                  <a:lnTo>
                    <a:pt x="624" y="549"/>
                  </a:lnTo>
                  <a:lnTo>
                    <a:pt x="624" y="543"/>
                  </a:lnTo>
                  <a:lnTo>
                    <a:pt x="624" y="533"/>
                  </a:lnTo>
                  <a:lnTo>
                    <a:pt x="622" y="532"/>
                  </a:lnTo>
                  <a:lnTo>
                    <a:pt x="621" y="530"/>
                  </a:lnTo>
                  <a:lnTo>
                    <a:pt x="619" y="529"/>
                  </a:lnTo>
                  <a:lnTo>
                    <a:pt x="617" y="526"/>
                  </a:lnTo>
                  <a:lnTo>
                    <a:pt x="616" y="522"/>
                  </a:lnTo>
                  <a:lnTo>
                    <a:pt x="615" y="519"/>
                  </a:lnTo>
                  <a:lnTo>
                    <a:pt x="614" y="515"/>
                  </a:lnTo>
                  <a:lnTo>
                    <a:pt x="614" y="512"/>
                  </a:lnTo>
                  <a:lnTo>
                    <a:pt x="614" y="508"/>
                  </a:lnTo>
                  <a:lnTo>
                    <a:pt x="614" y="504"/>
                  </a:lnTo>
                  <a:lnTo>
                    <a:pt x="614" y="501"/>
                  </a:lnTo>
                  <a:lnTo>
                    <a:pt x="614" y="498"/>
                  </a:lnTo>
                  <a:lnTo>
                    <a:pt x="614" y="496"/>
                  </a:lnTo>
                  <a:lnTo>
                    <a:pt x="614" y="491"/>
                  </a:lnTo>
                  <a:lnTo>
                    <a:pt x="614" y="489"/>
                  </a:lnTo>
                  <a:lnTo>
                    <a:pt x="614" y="486"/>
                  </a:lnTo>
                  <a:lnTo>
                    <a:pt x="614" y="482"/>
                  </a:lnTo>
                  <a:lnTo>
                    <a:pt x="613" y="476"/>
                  </a:lnTo>
                  <a:lnTo>
                    <a:pt x="611" y="472"/>
                  </a:lnTo>
                  <a:lnTo>
                    <a:pt x="609" y="468"/>
                  </a:lnTo>
                  <a:lnTo>
                    <a:pt x="607" y="464"/>
                  </a:lnTo>
                  <a:lnTo>
                    <a:pt x="603" y="461"/>
                  </a:lnTo>
                  <a:lnTo>
                    <a:pt x="599" y="458"/>
                  </a:lnTo>
                  <a:lnTo>
                    <a:pt x="595" y="458"/>
                  </a:lnTo>
                  <a:lnTo>
                    <a:pt x="592" y="458"/>
                  </a:lnTo>
                  <a:lnTo>
                    <a:pt x="590" y="458"/>
                  </a:lnTo>
                  <a:lnTo>
                    <a:pt x="588" y="458"/>
                  </a:lnTo>
                  <a:lnTo>
                    <a:pt x="586" y="458"/>
                  </a:lnTo>
                  <a:lnTo>
                    <a:pt x="584" y="458"/>
                  </a:lnTo>
                  <a:lnTo>
                    <a:pt x="583" y="458"/>
                  </a:lnTo>
                  <a:lnTo>
                    <a:pt x="582" y="458"/>
                  </a:lnTo>
                  <a:lnTo>
                    <a:pt x="578" y="458"/>
                  </a:lnTo>
                  <a:lnTo>
                    <a:pt x="574" y="457"/>
                  </a:lnTo>
                  <a:lnTo>
                    <a:pt x="571" y="457"/>
                  </a:lnTo>
                  <a:lnTo>
                    <a:pt x="567" y="455"/>
                  </a:lnTo>
                  <a:lnTo>
                    <a:pt x="564" y="454"/>
                  </a:lnTo>
                  <a:lnTo>
                    <a:pt x="560" y="454"/>
                  </a:lnTo>
                  <a:lnTo>
                    <a:pt x="555" y="452"/>
                  </a:lnTo>
                  <a:lnTo>
                    <a:pt x="549" y="452"/>
                  </a:lnTo>
                  <a:lnTo>
                    <a:pt x="546" y="452"/>
                  </a:lnTo>
                  <a:lnTo>
                    <a:pt x="544" y="451"/>
                  </a:lnTo>
                  <a:lnTo>
                    <a:pt x="540" y="451"/>
                  </a:lnTo>
                  <a:lnTo>
                    <a:pt x="538" y="450"/>
                  </a:lnTo>
                  <a:lnTo>
                    <a:pt x="535" y="448"/>
                  </a:lnTo>
                  <a:lnTo>
                    <a:pt x="533" y="447"/>
                  </a:lnTo>
                  <a:lnTo>
                    <a:pt x="529" y="445"/>
                  </a:lnTo>
                  <a:lnTo>
                    <a:pt x="527" y="445"/>
                  </a:lnTo>
                  <a:lnTo>
                    <a:pt x="523" y="445"/>
                  </a:lnTo>
                  <a:lnTo>
                    <a:pt x="519" y="445"/>
                  </a:lnTo>
                  <a:lnTo>
                    <a:pt x="514" y="445"/>
                  </a:lnTo>
                  <a:lnTo>
                    <a:pt x="508" y="445"/>
                  </a:lnTo>
                  <a:lnTo>
                    <a:pt x="503" y="445"/>
                  </a:lnTo>
                  <a:lnTo>
                    <a:pt x="498" y="447"/>
                  </a:lnTo>
                  <a:lnTo>
                    <a:pt x="496" y="450"/>
                  </a:lnTo>
                  <a:lnTo>
                    <a:pt x="495" y="452"/>
                  </a:lnTo>
                  <a:lnTo>
                    <a:pt x="495" y="457"/>
                  </a:lnTo>
                  <a:lnTo>
                    <a:pt x="496" y="459"/>
                  </a:lnTo>
                  <a:lnTo>
                    <a:pt x="497" y="462"/>
                  </a:lnTo>
                  <a:lnTo>
                    <a:pt x="499" y="464"/>
                  </a:lnTo>
                  <a:lnTo>
                    <a:pt x="501" y="466"/>
                  </a:lnTo>
                  <a:lnTo>
                    <a:pt x="503" y="469"/>
                  </a:lnTo>
                  <a:lnTo>
                    <a:pt x="504" y="472"/>
                  </a:lnTo>
                  <a:lnTo>
                    <a:pt x="505" y="475"/>
                  </a:lnTo>
                  <a:lnTo>
                    <a:pt x="501" y="476"/>
                  </a:lnTo>
                  <a:lnTo>
                    <a:pt x="497" y="476"/>
                  </a:lnTo>
                  <a:lnTo>
                    <a:pt x="492" y="478"/>
                  </a:lnTo>
                  <a:lnTo>
                    <a:pt x="489" y="478"/>
                  </a:lnTo>
                  <a:lnTo>
                    <a:pt x="485" y="479"/>
                  </a:lnTo>
                  <a:lnTo>
                    <a:pt x="482" y="479"/>
                  </a:lnTo>
                  <a:lnTo>
                    <a:pt x="478" y="480"/>
                  </a:lnTo>
                  <a:lnTo>
                    <a:pt x="476" y="480"/>
                  </a:lnTo>
                  <a:lnTo>
                    <a:pt x="474" y="480"/>
                  </a:lnTo>
                  <a:lnTo>
                    <a:pt x="473" y="479"/>
                  </a:lnTo>
                  <a:lnTo>
                    <a:pt x="472" y="476"/>
                  </a:lnTo>
                  <a:lnTo>
                    <a:pt x="470" y="473"/>
                  </a:lnTo>
                  <a:lnTo>
                    <a:pt x="469" y="471"/>
                  </a:lnTo>
                  <a:lnTo>
                    <a:pt x="466" y="469"/>
                  </a:lnTo>
                  <a:lnTo>
                    <a:pt x="465" y="466"/>
                  </a:lnTo>
                  <a:lnTo>
                    <a:pt x="465" y="465"/>
                  </a:lnTo>
                  <a:lnTo>
                    <a:pt x="454" y="473"/>
                  </a:lnTo>
                  <a:lnTo>
                    <a:pt x="452" y="472"/>
                  </a:lnTo>
                  <a:lnTo>
                    <a:pt x="449" y="471"/>
                  </a:lnTo>
                  <a:lnTo>
                    <a:pt x="447" y="469"/>
                  </a:lnTo>
                  <a:lnTo>
                    <a:pt x="446" y="466"/>
                  </a:lnTo>
                  <a:lnTo>
                    <a:pt x="444" y="465"/>
                  </a:lnTo>
                  <a:lnTo>
                    <a:pt x="441" y="464"/>
                  </a:lnTo>
                  <a:lnTo>
                    <a:pt x="439" y="464"/>
                  </a:lnTo>
                  <a:lnTo>
                    <a:pt x="436" y="462"/>
                  </a:lnTo>
                  <a:lnTo>
                    <a:pt x="427" y="465"/>
                  </a:lnTo>
                  <a:lnTo>
                    <a:pt x="417" y="469"/>
                  </a:lnTo>
                  <a:lnTo>
                    <a:pt x="407" y="475"/>
                  </a:lnTo>
                  <a:lnTo>
                    <a:pt x="395" y="483"/>
                  </a:lnTo>
                  <a:lnTo>
                    <a:pt x="384" y="491"/>
                  </a:lnTo>
                  <a:lnTo>
                    <a:pt x="374" y="500"/>
                  </a:lnTo>
                  <a:lnTo>
                    <a:pt x="366" y="508"/>
                  </a:lnTo>
                  <a:lnTo>
                    <a:pt x="360" y="515"/>
                  </a:lnTo>
                  <a:lnTo>
                    <a:pt x="358" y="518"/>
                  </a:lnTo>
                  <a:lnTo>
                    <a:pt x="358" y="522"/>
                  </a:lnTo>
                  <a:lnTo>
                    <a:pt x="358" y="528"/>
                  </a:lnTo>
                  <a:lnTo>
                    <a:pt x="358" y="532"/>
                  </a:lnTo>
                  <a:lnTo>
                    <a:pt x="358" y="537"/>
                  </a:lnTo>
                  <a:lnTo>
                    <a:pt x="357" y="542"/>
                  </a:lnTo>
                  <a:lnTo>
                    <a:pt x="355" y="546"/>
                  </a:lnTo>
                  <a:lnTo>
                    <a:pt x="353" y="550"/>
                  </a:lnTo>
                  <a:lnTo>
                    <a:pt x="350" y="550"/>
                  </a:lnTo>
                  <a:lnTo>
                    <a:pt x="346" y="549"/>
                  </a:lnTo>
                  <a:lnTo>
                    <a:pt x="342" y="547"/>
                  </a:lnTo>
                  <a:lnTo>
                    <a:pt x="339" y="544"/>
                  </a:lnTo>
                  <a:lnTo>
                    <a:pt x="336" y="542"/>
                  </a:lnTo>
                  <a:lnTo>
                    <a:pt x="334" y="539"/>
                  </a:lnTo>
                  <a:lnTo>
                    <a:pt x="333" y="535"/>
                  </a:lnTo>
                  <a:lnTo>
                    <a:pt x="332" y="530"/>
                  </a:lnTo>
                  <a:lnTo>
                    <a:pt x="332" y="522"/>
                  </a:lnTo>
                  <a:lnTo>
                    <a:pt x="330" y="511"/>
                  </a:lnTo>
                  <a:lnTo>
                    <a:pt x="328" y="500"/>
                  </a:lnTo>
                  <a:lnTo>
                    <a:pt x="325" y="487"/>
                  </a:lnTo>
                  <a:lnTo>
                    <a:pt x="320" y="478"/>
                  </a:lnTo>
                  <a:lnTo>
                    <a:pt x="314" y="468"/>
                  </a:lnTo>
                  <a:lnTo>
                    <a:pt x="311" y="465"/>
                  </a:lnTo>
                  <a:lnTo>
                    <a:pt x="308" y="462"/>
                  </a:lnTo>
                  <a:lnTo>
                    <a:pt x="304" y="461"/>
                  </a:lnTo>
                  <a:lnTo>
                    <a:pt x="300" y="461"/>
                  </a:lnTo>
                  <a:lnTo>
                    <a:pt x="297" y="461"/>
                  </a:lnTo>
                  <a:lnTo>
                    <a:pt x="294" y="462"/>
                  </a:lnTo>
                  <a:lnTo>
                    <a:pt x="290" y="464"/>
                  </a:lnTo>
                  <a:lnTo>
                    <a:pt x="288" y="465"/>
                  </a:lnTo>
                  <a:lnTo>
                    <a:pt x="285" y="468"/>
                  </a:lnTo>
                  <a:lnTo>
                    <a:pt x="283" y="471"/>
                  </a:lnTo>
                  <a:lnTo>
                    <a:pt x="282" y="475"/>
                  </a:lnTo>
                  <a:lnTo>
                    <a:pt x="280" y="478"/>
                  </a:lnTo>
                  <a:lnTo>
                    <a:pt x="272" y="478"/>
                  </a:lnTo>
                  <a:lnTo>
                    <a:pt x="269" y="476"/>
                  </a:lnTo>
                  <a:lnTo>
                    <a:pt x="265" y="471"/>
                  </a:lnTo>
                  <a:lnTo>
                    <a:pt x="261" y="465"/>
                  </a:lnTo>
                  <a:lnTo>
                    <a:pt x="258" y="458"/>
                  </a:lnTo>
                  <a:lnTo>
                    <a:pt x="255" y="451"/>
                  </a:lnTo>
                  <a:lnTo>
                    <a:pt x="253" y="444"/>
                  </a:lnTo>
                  <a:lnTo>
                    <a:pt x="252" y="438"/>
                  </a:lnTo>
                  <a:lnTo>
                    <a:pt x="251" y="436"/>
                  </a:lnTo>
                  <a:lnTo>
                    <a:pt x="247" y="434"/>
                  </a:lnTo>
                  <a:lnTo>
                    <a:pt x="245" y="432"/>
                  </a:lnTo>
                  <a:lnTo>
                    <a:pt x="243" y="426"/>
                  </a:lnTo>
                  <a:lnTo>
                    <a:pt x="240" y="422"/>
                  </a:lnTo>
                  <a:lnTo>
                    <a:pt x="238" y="417"/>
                  </a:lnTo>
                  <a:lnTo>
                    <a:pt x="235" y="414"/>
                  </a:lnTo>
                  <a:lnTo>
                    <a:pt x="231" y="411"/>
                  </a:lnTo>
                  <a:lnTo>
                    <a:pt x="225" y="410"/>
                  </a:lnTo>
                  <a:lnTo>
                    <a:pt x="218" y="410"/>
                  </a:lnTo>
                  <a:lnTo>
                    <a:pt x="212" y="411"/>
                  </a:lnTo>
                  <a:lnTo>
                    <a:pt x="207" y="414"/>
                  </a:lnTo>
                  <a:lnTo>
                    <a:pt x="202" y="417"/>
                  </a:lnTo>
                  <a:lnTo>
                    <a:pt x="197" y="419"/>
                  </a:lnTo>
                  <a:lnTo>
                    <a:pt x="193" y="422"/>
                  </a:lnTo>
                  <a:lnTo>
                    <a:pt x="185" y="424"/>
                  </a:lnTo>
                  <a:lnTo>
                    <a:pt x="177" y="425"/>
                  </a:lnTo>
                  <a:lnTo>
                    <a:pt x="164" y="424"/>
                  </a:lnTo>
                  <a:lnTo>
                    <a:pt x="152" y="419"/>
                  </a:lnTo>
                  <a:lnTo>
                    <a:pt x="141" y="414"/>
                  </a:lnTo>
                  <a:lnTo>
                    <a:pt x="132" y="408"/>
                  </a:lnTo>
                  <a:lnTo>
                    <a:pt x="122" y="403"/>
                  </a:lnTo>
                  <a:lnTo>
                    <a:pt x="113" y="397"/>
                  </a:lnTo>
                  <a:lnTo>
                    <a:pt x="103" y="393"/>
                  </a:lnTo>
                  <a:lnTo>
                    <a:pt x="91" y="392"/>
                  </a:lnTo>
                  <a:lnTo>
                    <a:pt x="87" y="392"/>
                  </a:lnTo>
                  <a:lnTo>
                    <a:pt x="82" y="393"/>
                  </a:lnTo>
                  <a:lnTo>
                    <a:pt x="77" y="393"/>
                  </a:lnTo>
                  <a:lnTo>
                    <a:pt x="72" y="394"/>
                  </a:lnTo>
                  <a:lnTo>
                    <a:pt x="69" y="394"/>
                  </a:lnTo>
                  <a:lnTo>
                    <a:pt x="64" y="394"/>
                  </a:lnTo>
                  <a:lnTo>
                    <a:pt x="59" y="393"/>
                  </a:lnTo>
                  <a:lnTo>
                    <a:pt x="53" y="392"/>
                  </a:lnTo>
                  <a:lnTo>
                    <a:pt x="53" y="390"/>
                  </a:lnTo>
                  <a:lnTo>
                    <a:pt x="53" y="389"/>
                  </a:lnTo>
                  <a:lnTo>
                    <a:pt x="54" y="386"/>
                  </a:lnTo>
                  <a:lnTo>
                    <a:pt x="54" y="385"/>
                  </a:lnTo>
                  <a:lnTo>
                    <a:pt x="54" y="382"/>
                  </a:lnTo>
                  <a:lnTo>
                    <a:pt x="54" y="380"/>
                  </a:lnTo>
                  <a:lnTo>
                    <a:pt x="54" y="379"/>
                  </a:lnTo>
                  <a:lnTo>
                    <a:pt x="53" y="376"/>
                  </a:lnTo>
                  <a:lnTo>
                    <a:pt x="49" y="373"/>
                  </a:lnTo>
                  <a:lnTo>
                    <a:pt x="44" y="369"/>
                  </a:lnTo>
                  <a:lnTo>
                    <a:pt x="39" y="365"/>
                  </a:lnTo>
                  <a:lnTo>
                    <a:pt x="33" y="361"/>
                  </a:lnTo>
                  <a:lnTo>
                    <a:pt x="28" y="358"/>
                  </a:lnTo>
                  <a:lnTo>
                    <a:pt x="22" y="355"/>
                  </a:lnTo>
                  <a:lnTo>
                    <a:pt x="15" y="352"/>
                  </a:lnTo>
                  <a:lnTo>
                    <a:pt x="8" y="351"/>
                  </a:lnTo>
                  <a:lnTo>
                    <a:pt x="8" y="350"/>
                  </a:lnTo>
                  <a:lnTo>
                    <a:pt x="9" y="347"/>
                  </a:lnTo>
                  <a:lnTo>
                    <a:pt x="9" y="344"/>
                  </a:lnTo>
                  <a:lnTo>
                    <a:pt x="9" y="343"/>
                  </a:lnTo>
                  <a:lnTo>
                    <a:pt x="10" y="341"/>
                  </a:lnTo>
                  <a:lnTo>
                    <a:pt x="10" y="339"/>
                  </a:lnTo>
                  <a:lnTo>
                    <a:pt x="10" y="337"/>
                  </a:lnTo>
                  <a:lnTo>
                    <a:pt x="10" y="330"/>
                  </a:lnTo>
                  <a:lnTo>
                    <a:pt x="10" y="322"/>
                  </a:lnTo>
                  <a:lnTo>
                    <a:pt x="9" y="312"/>
                  </a:lnTo>
                  <a:lnTo>
                    <a:pt x="8" y="302"/>
                  </a:lnTo>
                  <a:lnTo>
                    <a:pt x="7" y="293"/>
                  </a:lnTo>
                  <a:lnTo>
                    <a:pt x="6" y="284"/>
                  </a:lnTo>
                  <a:lnTo>
                    <a:pt x="6" y="274"/>
                  </a:lnTo>
                  <a:lnTo>
                    <a:pt x="5" y="266"/>
                  </a:lnTo>
                  <a:lnTo>
                    <a:pt x="6" y="266"/>
                  </a:lnTo>
                  <a:lnTo>
                    <a:pt x="6" y="265"/>
                  </a:lnTo>
                  <a:lnTo>
                    <a:pt x="7" y="263"/>
                  </a:lnTo>
                  <a:lnTo>
                    <a:pt x="8" y="262"/>
                  </a:lnTo>
                  <a:lnTo>
                    <a:pt x="9" y="259"/>
                  </a:lnTo>
                  <a:lnTo>
                    <a:pt x="9" y="256"/>
                  </a:lnTo>
                  <a:lnTo>
                    <a:pt x="8" y="255"/>
                  </a:lnTo>
                  <a:lnTo>
                    <a:pt x="7" y="256"/>
                  </a:lnTo>
                  <a:lnTo>
                    <a:pt x="6" y="258"/>
                  </a:lnTo>
                  <a:lnTo>
                    <a:pt x="5" y="259"/>
                  </a:lnTo>
                  <a:lnTo>
                    <a:pt x="3" y="261"/>
                  </a:lnTo>
                  <a:lnTo>
                    <a:pt x="3" y="262"/>
                  </a:lnTo>
                  <a:lnTo>
                    <a:pt x="2" y="265"/>
                  </a:lnTo>
                  <a:lnTo>
                    <a:pt x="1" y="262"/>
                  </a:lnTo>
                  <a:lnTo>
                    <a:pt x="1" y="259"/>
                  </a:lnTo>
                  <a:lnTo>
                    <a:pt x="1" y="256"/>
                  </a:lnTo>
                  <a:lnTo>
                    <a:pt x="0" y="254"/>
                  </a:lnTo>
                  <a:lnTo>
                    <a:pt x="0" y="251"/>
                  </a:lnTo>
                  <a:lnTo>
                    <a:pt x="0" y="248"/>
                  </a:lnTo>
                  <a:lnTo>
                    <a:pt x="0" y="245"/>
                  </a:lnTo>
                  <a:lnTo>
                    <a:pt x="0" y="244"/>
                  </a:lnTo>
                  <a:lnTo>
                    <a:pt x="0" y="240"/>
                  </a:lnTo>
                  <a:lnTo>
                    <a:pt x="0" y="234"/>
                  </a:lnTo>
                  <a:lnTo>
                    <a:pt x="0" y="230"/>
                  </a:lnTo>
                  <a:lnTo>
                    <a:pt x="0" y="226"/>
                  </a:lnTo>
                  <a:lnTo>
                    <a:pt x="1" y="222"/>
                  </a:lnTo>
                  <a:lnTo>
                    <a:pt x="1" y="217"/>
                  </a:lnTo>
                  <a:lnTo>
                    <a:pt x="1" y="212"/>
                  </a:lnTo>
                  <a:lnTo>
                    <a:pt x="2" y="206"/>
                  </a:lnTo>
                  <a:lnTo>
                    <a:pt x="10" y="195"/>
                  </a:lnTo>
                  <a:lnTo>
                    <a:pt x="18" y="181"/>
                  </a:lnTo>
                  <a:lnTo>
                    <a:pt x="24" y="169"/>
                  </a:lnTo>
                  <a:lnTo>
                    <a:pt x="31" y="156"/>
                  </a:lnTo>
                  <a:lnTo>
                    <a:pt x="37" y="142"/>
                  </a:lnTo>
                  <a:lnTo>
                    <a:pt x="44" y="130"/>
                  </a:lnTo>
                  <a:lnTo>
                    <a:pt x="51" y="119"/>
                  </a:lnTo>
                  <a:lnTo>
                    <a:pt x="59" y="108"/>
                  </a:lnTo>
                  <a:lnTo>
                    <a:pt x="63" y="103"/>
                  </a:lnTo>
                  <a:lnTo>
                    <a:pt x="66" y="98"/>
                  </a:lnTo>
                  <a:lnTo>
                    <a:pt x="68" y="91"/>
                  </a:lnTo>
                  <a:lnTo>
                    <a:pt x="70" y="84"/>
                  </a:lnTo>
                  <a:lnTo>
                    <a:pt x="72" y="78"/>
                  </a:lnTo>
                  <a:lnTo>
                    <a:pt x="75" y="71"/>
                  </a:lnTo>
                  <a:lnTo>
                    <a:pt x="78" y="66"/>
                  </a:lnTo>
                  <a:lnTo>
                    <a:pt x="83" y="60"/>
                  </a:lnTo>
                  <a:lnTo>
                    <a:pt x="83" y="56"/>
                  </a:lnTo>
                  <a:lnTo>
                    <a:pt x="83" y="51"/>
                  </a:lnTo>
                  <a:lnTo>
                    <a:pt x="83" y="46"/>
                  </a:lnTo>
                  <a:lnTo>
                    <a:pt x="83" y="42"/>
                  </a:lnTo>
                  <a:lnTo>
                    <a:pt x="84" y="38"/>
                  </a:lnTo>
                  <a:lnTo>
                    <a:pt x="84" y="35"/>
                  </a:lnTo>
                  <a:lnTo>
                    <a:pt x="84" y="32"/>
                  </a:lnTo>
                  <a:lnTo>
                    <a:pt x="85" y="31"/>
                  </a:lnTo>
                  <a:lnTo>
                    <a:pt x="88" y="31"/>
                  </a:lnTo>
                  <a:lnTo>
                    <a:pt x="91" y="31"/>
                  </a:lnTo>
                  <a:lnTo>
                    <a:pt x="96" y="31"/>
                  </a:lnTo>
                  <a:lnTo>
                    <a:pt x="100" y="31"/>
                  </a:lnTo>
                  <a:lnTo>
                    <a:pt x="103" y="31"/>
                  </a:lnTo>
                  <a:lnTo>
                    <a:pt x="106" y="31"/>
                  </a:lnTo>
                  <a:lnTo>
                    <a:pt x="108" y="31"/>
                  </a:lnTo>
                  <a:lnTo>
                    <a:pt x="109" y="31"/>
                  </a:lnTo>
                  <a:lnTo>
                    <a:pt x="109" y="35"/>
                  </a:lnTo>
                  <a:lnTo>
                    <a:pt x="108" y="39"/>
                  </a:lnTo>
                  <a:lnTo>
                    <a:pt x="107" y="44"/>
                  </a:lnTo>
                  <a:lnTo>
                    <a:pt x="106" y="46"/>
                  </a:lnTo>
                  <a:lnTo>
                    <a:pt x="104" y="49"/>
                  </a:lnTo>
                  <a:lnTo>
                    <a:pt x="103" y="52"/>
                  </a:lnTo>
                  <a:lnTo>
                    <a:pt x="103" y="56"/>
                  </a:lnTo>
                  <a:lnTo>
                    <a:pt x="102" y="59"/>
                  </a:lnTo>
                  <a:lnTo>
                    <a:pt x="106" y="57"/>
                  </a:lnTo>
                  <a:lnTo>
                    <a:pt x="108" y="56"/>
                  </a:lnTo>
                  <a:lnTo>
                    <a:pt x="110" y="53"/>
                  </a:lnTo>
                  <a:lnTo>
                    <a:pt x="113" y="51"/>
                  </a:lnTo>
                  <a:lnTo>
                    <a:pt x="116" y="44"/>
                  </a:lnTo>
                  <a:lnTo>
                    <a:pt x="119" y="35"/>
                  </a:lnTo>
                  <a:lnTo>
                    <a:pt x="120" y="27"/>
                  </a:lnTo>
                  <a:lnTo>
                    <a:pt x="121" y="20"/>
                  </a:lnTo>
                  <a:lnTo>
                    <a:pt x="121" y="16"/>
                  </a:lnTo>
                  <a:lnTo>
                    <a:pt x="122" y="13"/>
                  </a:lnTo>
                  <a:lnTo>
                    <a:pt x="563" y="10"/>
                  </a:lnTo>
                  <a:lnTo>
                    <a:pt x="563" y="9"/>
                  </a:lnTo>
                  <a:lnTo>
                    <a:pt x="563" y="7"/>
                  </a:lnTo>
                  <a:lnTo>
                    <a:pt x="561" y="6"/>
                  </a:lnTo>
                  <a:lnTo>
                    <a:pt x="561" y="5"/>
                  </a:lnTo>
                  <a:lnTo>
                    <a:pt x="561" y="3"/>
                  </a:lnTo>
                  <a:lnTo>
                    <a:pt x="561" y="2"/>
                  </a:lnTo>
                  <a:lnTo>
                    <a:pt x="560" y="0"/>
                  </a:lnTo>
                  <a:lnTo>
                    <a:pt x="570" y="0"/>
                  </a:lnTo>
                  <a:lnTo>
                    <a:pt x="570" y="6"/>
                  </a:lnTo>
                  <a:lnTo>
                    <a:pt x="571" y="9"/>
                  </a:lnTo>
                  <a:lnTo>
                    <a:pt x="572" y="13"/>
                  </a:lnTo>
                  <a:lnTo>
                    <a:pt x="573" y="16"/>
                  </a:lnTo>
                  <a:lnTo>
                    <a:pt x="576" y="17"/>
                  </a:lnTo>
                  <a:lnTo>
                    <a:pt x="578" y="20"/>
                  </a:lnTo>
                  <a:lnTo>
                    <a:pt x="582" y="20"/>
                  </a:lnTo>
                  <a:lnTo>
                    <a:pt x="584" y="21"/>
                  </a:lnTo>
                  <a:lnTo>
                    <a:pt x="585" y="21"/>
                  </a:lnTo>
                  <a:lnTo>
                    <a:pt x="586" y="21"/>
                  </a:lnTo>
                  <a:lnTo>
                    <a:pt x="588" y="21"/>
                  </a:lnTo>
                  <a:lnTo>
                    <a:pt x="589" y="21"/>
                  </a:lnTo>
                  <a:lnTo>
                    <a:pt x="590" y="21"/>
                  </a:lnTo>
                  <a:lnTo>
                    <a:pt x="591" y="21"/>
                  </a:lnTo>
                  <a:lnTo>
                    <a:pt x="592" y="21"/>
                  </a:lnTo>
                  <a:lnTo>
                    <a:pt x="595" y="21"/>
                  </a:lnTo>
                  <a:lnTo>
                    <a:pt x="597" y="23"/>
                  </a:lnTo>
                  <a:lnTo>
                    <a:pt x="599" y="23"/>
                  </a:lnTo>
                  <a:lnTo>
                    <a:pt x="602" y="24"/>
                  </a:lnTo>
                  <a:lnTo>
                    <a:pt x="604" y="25"/>
                  </a:lnTo>
                  <a:lnTo>
                    <a:pt x="607" y="27"/>
                  </a:lnTo>
                  <a:lnTo>
                    <a:pt x="609" y="28"/>
                  </a:lnTo>
                  <a:lnTo>
                    <a:pt x="613" y="28"/>
                  </a:lnTo>
                  <a:lnTo>
                    <a:pt x="614" y="28"/>
                  </a:lnTo>
                  <a:lnTo>
                    <a:pt x="615" y="27"/>
                  </a:lnTo>
                  <a:lnTo>
                    <a:pt x="616" y="27"/>
                  </a:lnTo>
                  <a:lnTo>
                    <a:pt x="617" y="27"/>
                  </a:lnTo>
                  <a:lnTo>
                    <a:pt x="617" y="25"/>
                  </a:lnTo>
                  <a:lnTo>
                    <a:pt x="619" y="25"/>
                  </a:lnTo>
                  <a:lnTo>
                    <a:pt x="621" y="28"/>
                  </a:lnTo>
                  <a:lnTo>
                    <a:pt x="623" y="31"/>
                  </a:lnTo>
                  <a:lnTo>
                    <a:pt x="626" y="32"/>
                  </a:lnTo>
                  <a:lnTo>
                    <a:pt x="628" y="34"/>
                  </a:lnTo>
                  <a:lnTo>
                    <a:pt x="630" y="35"/>
                  </a:lnTo>
                  <a:lnTo>
                    <a:pt x="634" y="35"/>
                  </a:lnTo>
                  <a:lnTo>
                    <a:pt x="636" y="35"/>
                  </a:lnTo>
                  <a:lnTo>
                    <a:pt x="640" y="35"/>
                  </a:lnTo>
                  <a:lnTo>
                    <a:pt x="644" y="35"/>
                  </a:lnTo>
                  <a:lnTo>
                    <a:pt x="647" y="34"/>
                  </a:lnTo>
                  <a:lnTo>
                    <a:pt x="649" y="31"/>
                  </a:lnTo>
                  <a:lnTo>
                    <a:pt x="651" y="28"/>
                  </a:lnTo>
                  <a:lnTo>
                    <a:pt x="652" y="25"/>
                  </a:lnTo>
                  <a:lnTo>
                    <a:pt x="652" y="23"/>
                  </a:lnTo>
                  <a:lnTo>
                    <a:pt x="653" y="20"/>
                  </a:lnTo>
                  <a:lnTo>
                    <a:pt x="654" y="18"/>
                  </a:lnTo>
                  <a:lnTo>
                    <a:pt x="658" y="17"/>
                  </a:lnTo>
                  <a:lnTo>
                    <a:pt x="660" y="16"/>
                  </a:lnTo>
                  <a:lnTo>
                    <a:pt x="663" y="16"/>
                  </a:lnTo>
                  <a:lnTo>
                    <a:pt x="666" y="14"/>
                  </a:lnTo>
                  <a:lnTo>
                    <a:pt x="670" y="14"/>
                  </a:lnTo>
                  <a:lnTo>
                    <a:pt x="672" y="14"/>
                  </a:lnTo>
                  <a:lnTo>
                    <a:pt x="674" y="14"/>
                  </a:lnTo>
                  <a:lnTo>
                    <a:pt x="676" y="13"/>
                  </a:lnTo>
                  <a:lnTo>
                    <a:pt x="685" y="13"/>
                  </a:lnTo>
                  <a:lnTo>
                    <a:pt x="685" y="21"/>
                  </a:lnTo>
                  <a:lnTo>
                    <a:pt x="688" y="27"/>
                  </a:lnTo>
                  <a:lnTo>
                    <a:pt x="690" y="32"/>
                  </a:lnTo>
                  <a:lnTo>
                    <a:pt x="692" y="35"/>
                  </a:lnTo>
                  <a:lnTo>
                    <a:pt x="696" y="38"/>
                  </a:lnTo>
                  <a:lnTo>
                    <a:pt x="699" y="39"/>
                  </a:lnTo>
                  <a:lnTo>
                    <a:pt x="703" y="42"/>
                  </a:lnTo>
                  <a:lnTo>
                    <a:pt x="705" y="46"/>
                  </a:lnTo>
                  <a:lnTo>
                    <a:pt x="707" y="49"/>
                  </a:lnTo>
                  <a:lnTo>
                    <a:pt x="708" y="53"/>
                  </a:lnTo>
                  <a:lnTo>
                    <a:pt x="708" y="57"/>
                  </a:lnTo>
                  <a:lnTo>
                    <a:pt x="707" y="60"/>
                  </a:lnTo>
                  <a:lnTo>
                    <a:pt x="707" y="64"/>
                  </a:lnTo>
                  <a:lnTo>
                    <a:pt x="707" y="67"/>
                  </a:lnTo>
                  <a:lnTo>
                    <a:pt x="707" y="70"/>
                  </a:lnTo>
                  <a:lnTo>
                    <a:pt x="708" y="73"/>
                  </a:lnTo>
                  <a:lnTo>
                    <a:pt x="710" y="74"/>
                  </a:lnTo>
                  <a:lnTo>
                    <a:pt x="714" y="76"/>
                  </a:lnTo>
                  <a:lnTo>
                    <a:pt x="718" y="76"/>
                  </a:lnTo>
                  <a:lnTo>
                    <a:pt x="723" y="77"/>
                  </a:lnTo>
                  <a:lnTo>
                    <a:pt x="729" y="77"/>
                  </a:lnTo>
                  <a:lnTo>
                    <a:pt x="735" y="76"/>
                  </a:lnTo>
                  <a:lnTo>
                    <a:pt x="740" y="76"/>
                  </a:lnTo>
                  <a:lnTo>
                    <a:pt x="743" y="76"/>
                  </a:lnTo>
                  <a:lnTo>
                    <a:pt x="748" y="77"/>
                  </a:lnTo>
                  <a:lnTo>
                    <a:pt x="752" y="78"/>
                  </a:lnTo>
                  <a:lnTo>
                    <a:pt x="754" y="81"/>
                  </a:lnTo>
                  <a:lnTo>
                    <a:pt x="758" y="84"/>
                  </a:lnTo>
                  <a:lnTo>
                    <a:pt x="760" y="87"/>
                  </a:lnTo>
                  <a:lnTo>
                    <a:pt x="761" y="91"/>
                  </a:lnTo>
                  <a:lnTo>
                    <a:pt x="764" y="94"/>
                  </a:lnTo>
                  <a:lnTo>
                    <a:pt x="765" y="95"/>
                  </a:lnTo>
                  <a:lnTo>
                    <a:pt x="765" y="108"/>
                  </a:lnTo>
                  <a:lnTo>
                    <a:pt x="761" y="109"/>
                  </a:lnTo>
                  <a:lnTo>
                    <a:pt x="759" y="110"/>
                  </a:lnTo>
                  <a:lnTo>
                    <a:pt x="756" y="110"/>
                  </a:lnTo>
                  <a:lnTo>
                    <a:pt x="754" y="112"/>
                  </a:lnTo>
                  <a:lnTo>
                    <a:pt x="752" y="113"/>
                  </a:lnTo>
                  <a:lnTo>
                    <a:pt x="750" y="113"/>
                  </a:lnTo>
                  <a:lnTo>
                    <a:pt x="748" y="115"/>
                  </a:lnTo>
                  <a:lnTo>
                    <a:pt x="746" y="116"/>
                  </a:lnTo>
                  <a:lnTo>
                    <a:pt x="744" y="113"/>
                  </a:lnTo>
                  <a:lnTo>
                    <a:pt x="743" y="110"/>
                  </a:lnTo>
                  <a:lnTo>
                    <a:pt x="743" y="109"/>
                  </a:lnTo>
                  <a:lnTo>
                    <a:pt x="742" y="108"/>
                  </a:lnTo>
                  <a:lnTo>
                    <a:pt x="742" y="105"/>
                  </a:lnTo>
                  <a:lnTo>
                    <a:pt x="741" y="103"/>
                  </a:lnTo>
                  <a:lnTo>
                    <a:pt x="741" y="101"/>
                  </a:lnTo>
                  <a:lnTo>
                    <a:pt x="741" y="98"/>
                  </a:lnTo>
                  <a:lnTo>
                    <a:pt x="735" y="98"/>
                  </a:lnTo>
                  <a:lnTo>
                    <a:pt x="732" y="103"/>
                  </a:lnTo>
                  <a:lnTo>
                    <a:pt x="729" y="108"/>
                  </a:lnTo>
                  <a:lnTo>
                    <a:pt x="728" y="112"/>
                  </a:lnTo>
                  <a:lnTo>
                    <a:pt x="728" y="116"/>
                  </a:lnTo>
                  <a:lnTo>
                    <a:pt x="727" y="120"/>
                  </a:lnTo>
                  <a:lnTo>
                    <a:pt x="726" y="124"/>
                  </a:lnTo>
                  <a:lnTo>
                    <a:pt x="724" y="129"/>
                  </a:lnTo>
                  <a:lnTo>
                    <a:pt x="723" y="133"/>
                  </a:lnTo>
                  <a:lnTo>
                    <a:pt x="721" y="138"/>
                  </a:lnTo>
                  <a:lnTo>
                    <a:pt x="717" y="142"/>
                  </a:lnTo>
                  <a:lnTo>
                    <a:pt x="715" y="146"/>
                  </a:lnTo>
                  <a:lnTo>
                    <a:pt x="711" y="149"/>
                  </a:lnTo>
                  <a:lnTo>
                    <a:pt x="708" y="152"/>
                  </a:lnTo>
                  <a:lnTo>
                    <a:pt x="704" y="156"/>
                  </a:lnTo>
                  <a:lnTo>
                    <a:pt x="701" y="159"/>
                  </a:lnTo>
                  <a:lnTo>
                    <a:pt x="697" y="164"/>
                  </a:lnTo>
                  <a:lnTo>
                    <a:pt x="698" y="164"/>
                  </a:lnTo>
                  <a:lnTo>
                    <a:pt x="699" y="166"/>
                  </a:lnTo>
                  <a:lnTo>
                    <a:pt x="701" y="166"/>
                  </a:lnTo>
                  <a:lnTo>
                    <a:pt x="702" y="166"/>
                  </a:lnTo>
                  <a:lnTo>
                    <a:pt x="703" y="164"/>
                  </a:lnTo>
                  <a:lnTo>
                    <a:pt x="704" y="164"/>
                  </a:lnTo>
                  <a:lnTo>
                    <a:pt x="705" y="164"/>
                  </a:lnTo>
                  <a:lnTo>
                    <a:pt x="709" y="164"/>
                  </a:lnTo>
                  <a:lnTo>
                    <a:pt x="714" y="164"/>
                  </a:lnTo>
                  <a:lnTo>
                    <a:pt x="717" y="163"/>
                  </a:lnTo>
                  <a:lnTo>
                    <a:pt x="722" y="163"/>
                  </a:lnTo>
                  <a:lnTo>
                    <a:pt x="727" y="162"/>
                  </a:lnTo>
                  <a:lnTo>
                    <a:pt x="732" y="162"/>
                  </a:lnTo>
                  <a:lnTo>
                    <a:pt x="737" y="160"/>
                  </a:lnTo>
                  <a:lnTo>
                    <a:pt x="741" y="159"/>
                  </a:lnTo>
                  <a:lnTo>
                    <a:pt x="743" y="159"/>
                  </a:lnTo>
                  <a:lnTo>
                    <a:pt x="746" y="159"/>
                  </a:lnTo>
                  <a:lnTo>
                    <a:pt x="748" y="159"/>
                  </a:lnTo>
                  <a:lnTo>
                    <a:pt x="749" y="159"/>
                  </a:lnTo>
                  <a:lnTo>
                    <a:pt x="752" y="159"/>
                  </a:lnTo>
                  <a:lnTo>
                    <a:pt x="753" y="159"/>
                  </a:lnTo>
                  <a:lnTo>
                    <a:pt x="754" y="157"/>
                  </a:lnTo>
                  <a:lnTo>
                    <a:pt x="756" y="157"/>
                  </a:lnTo>
                  <a:lnTo>
                    <a:pt x="779" y="149"/>
                  </a:lnTo>
                  <a:lnTo>
                    <a:pt x="787" y="146"/>
                  </a:lnTo>
                  <a:lnTo>
                    <a:pt x="796" y="142"/>
                  </a:lnTo>
                  <a:lnTo>
                    <a:pt x="805" y="137"/>
                  </a:lnTo>
                  <a:lnTo>
                    <a:pt x="814" y="131"/>
                  </a:lnTo>
                  <a:lnTo>
                    <a:pt x="821" y="124"/>
                  </a:lnTo>
                  <a:lnTo>
                    <a:pt x="829" y="117"/>
                  </a:lnTo>
                  <a:lnTo>
                    <a:pt x="835" y="108"/>
                  </a:lnTo>
                  <a:lnTo>
                    <a:pt x="842" y="98"/>
                  </a:lnTo>
                  <a:lnTo>
                    <a:pt x="867" y="98"/>
                  </a:lnTo>
                  <a:lnTo>
                    <a:pt x="877" y="96"/>
                  </a:lnTo>
                  <a:lnTo>
                    <a:pt x="886" y="95"/>
                  </a:lnTo>
                  <a:lnTo>
                    <a:pt x="894" y="94"/>
                  </a:lnTo>
                  <a:lnTo>
                    <a:pt x="902" y="92"/>
                  </a:lnTo>
                  <a:lnTo>
                    <a:pt x="909" y="91"/>
                  </a:lnTo>
                  <a:lnTo>
                    <a:pt x="916" y="88"/>
                  </a:lnTo>
                  <a:lnTo>
                    <a:pt x="923" y="84"/>
                  </a:lnTo>
                  <a:lnTo>
                    <a:pt x="929" y="78"/>
                  </a:lnTo>
                  <a:lnTo>
                    <a:pt x="933" y="73"/>
                  </a:lnTo>
                  <a:lnTo>
                    <a:pt x="935" y="69"/>
                  </a:lnTo>
                  <a:lnTo>
                    <a:pt x="937" y="63"/>
                  </a:lnTo>
                  <a:lnTo>
                    <a:pt x="941" y="57"/>
                  </a:lnTo>
                  <a:lnTo>
                    <a:pt x="943" y="53"/>
                  </a:lnTo>
                  <a:lnTo>
                    <a:pt x="947" y="49"/>
                  </a:lnTo>
                  <a:lnTo>
                    <a:pt x="952" y="46"/>
                  </a:lnTo>
                  <a:lnTo>
                    <a:pt x="956" y="46"/>
                  </a:lnTo>
                  <a:lnTo>
                    <a:pt x="961" y="46"/>
                  </a:lnTo>
                  <a:lnTo>
                    <a:pt x="965" y="46"/>
                  </a:lnTo>
                  <a:lnTo>
                    <a:pt x="968" y="46"/>
                  </a:lnTo>
                  <a:lnTo>
                    <a:pt x="971" y="46"/>
                  </a:lnTo>
                  <a:lnTo>
                    <a:pt x="973" y="46"/>
                  </a:lnTo>
                  <a:lnTo>
                    <a:pt x="975" y="46"/>
                  </a:lnTo>
                  <a:lnTo>
                    <a:pt x="977" y="46"/>
                  </a:lnTo>
                  <a:lnTo>
                    <a:pt x="978" y="46"/>
                  </a:lnTo>
                  <a:lnTo>
                    <a:pt x="978" y="49"/>
                  </a:lnTo>
                  <a:lnTo>
                    <a:pt x="977" y="52"/>
                  </a:lnTo>
                  <a:lnTo>
                    <a:pt x="975" y="56"/>
                  </a:lnTo>
                  <a:lnTo>
                    <a:pt x="974" y="60"/>
                  </a:lnTo>
                  <a:lnTo>
                    <a:pt x="972" y="64"/>
                  </a:lnTo>
                  <a:lnTo>
                    <a:pt x="971" y="67"/>
                  </a:lnTo>
                  <a:lnTo>
                    <a:pt x="971" y="69"/>
                  </a:lnTo>
                  <a:lnTo>
                    <a:pt x="969" y="71"/>
                  </a:lnTo>
                  <a:lnTo>
                    <a:pt x="969" y="98"/>
                  </a:lnTo>
                  <a:lnTo>
                    <a:pt x="972" y="10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5" name="Freeform 170">
              <a:extLst>
                <a:ext uri="{FF2B5EF4-FFF2-40B4-BE49-F238E27FC236}">
                  <a16:creationId xmlns:a16="http://schemas.microsoft.com/office/drawing/2014/main" id="{6ECACD49-5AE6-FF42-7213-087A881BB07D}"/>
                </a:ext>
              </a:extLst>
            </p:cNvPr>
            <p:cNvSpPr>
              <a:spLocks/>
            </p:cNvSpPr>
            <p:nvPr/>
          </p:nvSpPr>
          <p:spPr bwMode="gray">
            <a:xfrm>
              <a:off x="2104893" y="1600580"/>
              <a:ext cx="20089" cy="29715"/>
            </a:xfrm>
            <a:custGeom>
              <a:avLst/>
              <a:gdLst>
                <a:gd name="T0" fmla="*/ 6350 w 10"/>
                <a:gd name="T1" fmla="*/ 23868 h 17"/>
                <a:gd name="T2" fmla="*/ 9525 w 10"/>
                <a:gd name="T3" fmla="*/ 23868 h 17"/>
                <a:gd name="T4" fmla="*/ 12700 w 10"/>
                <a:gd name="T5" fmla="*/ 22464 h 17"/>
                <a:gd name="T6" fmla="*/ 14288 w 10"/>
                <a:gd name="T7" fmla="*/ 22464 h 17"/>
                <a:gd name="T8" fmla="*/ 14288 w 10"/>
                <a:gd name="T9" fmla="*/ 21060 h 17"/>
                <a:gd name="T10" fmla="*/ 15875 w 10"/>
                <a:gd name="T11" fmla="*/ 16848 h 17"/>
                <a:gd name="T12" fmla="*/ 15875 w 10"/>
                <a:gd name="T13" fmla="*/ 15444 h 17"/>
                <a:gd name="T14" fmla="*/ 15875 w 10"/>
                <a:gd name="T15" fmla="*/ 12636 h 17"/>
                <a:gd name="T16" fmla="*/ 15875 w 10"/>
                <a:gd name="T17" fmla="*/ 11232 h 17"/>
                <a:gd name="T18" fmla="*/ 14288 w 10"/>
                <a:gd name="T19" fmla="*/ 11232 h 17"/>
                <a:gd name="T20" fmla="*/ 12700 w 10"/>
                <a:gd name="T21" fmla="*/ 9828 h 17"/>
                <a:gd name="T22" fmla="*/ 9525 w 10"/>
                <a:gd name="T23" fmla="*/ 7020 h 17"/>
                <a:gd name="T24" fmla="*/ 6350 w 10"/>
                <a:gd name="T25" fmla="*/ 4212 h 17"/>
                <a:gd name="T26" fmla="*/ 4762 w 10"/>
                <a:gd name="T27" fmla="*/ 2808 h 17"/>
                <a:gd name="T28" fmla="*/ 1588 w 10"/>
                <a:gd name="T29" fmla="*/ 2808 h 17"/>
                <a:gd name="T30" fmla="*/ 0 w 10"/>
                <a:gd name="T31" fmla="*/ 0 h 17"/>
                <a:gd name="T32" fmla="*/ 0 w 10"/>
                <a:gd name="T33" fmla="*/ 2808 h 17"/>
                <a:gd name="T34" fmla="*/ 0 w 10"/>
                <a:gd name="T35" fmla="*/ 4212 h 17"/>
                <a:gd name="T36" fmla="*/ 0 w 10"/>
                <a:gd name="T37" fmla="*/ 7020 h 17"/>
                <a:gd name="T38" fmla="*/ 0 w 10"/>
                <a:gd name="T39" fmla="*/ 9828 h 17"/>
                <a:gd name="T40" fmla="*/ 0 w 10"/>
                <a:gd name="T41" fmla="*/ 11232 h 17"/>
                <a:gd name="T42" fmla="*/ 0 w 10"/>
                <a:gd name="T43" fmla="*/ 12636 h 17"/>
                <a:gd name="T44" fmla="*/ 0 w 10"/>
                <a:gd name="T45" fmla="*/ 15444 h 17"/>
                <a:gd name="T46" fmla="*/ 0 w 10"/>
                <a:gd name="T47" fmla="*/ 16848 h 17"/>
                <a:gd name="T48" fmla="*/ 1588 w 10"/>
                <a:gd name="T49" fmla="*/ 21060 h 17"/>
                <a:gd name="T50" fmla="*/ 1588 w 10"/>
                <a:gd name="T51" fmla="*/ 22464 h 17"/>
                <a:gd name="T52" fmla="*/ 4762 w 10"/>
                <a:gd name="T53" fmla="*/ 22464 h 17"/>
                <a:gd name="T54" fmla="*/ 6350 w 10"/>
                <a:gd name="T55" fmla="*/ 23868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
                <a:gd name="T85" fmla="*/ 0 h 17"/>
                <a:gd name="T86" fmla="*/ 10 w 10"/>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 h="17">
                  <a:moveTo>
                    <a:pt x="4" y="17"/>
                  </a:moveTo>
                  <a:lnTo>
                    <a:pt x="6" y="17"/>
                  </a:lnTo>
                  <a:lnTo>
                    <a:pt x="8" y="16"/>
                  </a:lnTo>
                  <a:lnTo>
                    <a:pt x="9" y="16"/>
                  </a:lnTo>
                  <a:lnTo>
                    <a:pt x="9" y="15"/>
                  </a:lnTo>
                  <a:lnTo>
                    <a:pt x="10" y="12"/>
                  </a:lnTo>
                  <a:lnTo>
                    <a:pt x="10" y="11"/>
                  </a:lnTo>
                  <a:lnTo>
                    <a:pt x="10" y="9"/>
                  </a:lnTo>
                  <a:lnTo>
                    <a:pt x="10" y="8"/>
                  </a:lnTo>
                  <a:lnTo>
                    <a:pt x="9" y="8"/>
                  </a:lnTo>
                  <a:lnTo>
                    <a:pt x="8" y="7"/>
                  </a:lnTo>
                  <a:lnTo>
                    <a:pt x="6" y="5"/>
                  </a:lnTo>
                  <a:lnTo>
                    <a:pt x="4" y="3"/>
                  </a:lnTo>
                  <a:lnTo>
                    <a:pt x="3" y="2"/>
                  </a:lnTo>
                  <a:lnTo>
                    <a:pt x="1" y="2"/>
                  </a:lnTo>
                  <a:lnTo>
                    <a:pt x="0" y="0"/>
                  </a:lnTo>
                  <a:lnTo>
                    <a:pt x="0" y="2"/>
                  </a:lnTo>
                  <a:lnTo>
                    <a:pt x="0" y="3"/>
                  </a:lnTo>
                  <a:lnTo>
                    <a:pt x="0" y="5"/>
                  </a:lnTo>
                  <a:lnTo>
                    <a:pt x="0" y="7"/>
                  </a:lnTo>
                  <a:lnTo>
                    <a:pt x="0" y="8"/>
                  </a:lnTo>
                  <a:lnTo>
                    <a:pt x="0" y="9"/>
                  </a:lnTo>
                  <a:lnTo>
                    <a:pt x="0" y="11"/>
                  </a:lnTo>
                  <a:lnTo>
                    <a:pt x="0" y="12"/>
                  </a:lnTo>
                  <a:lnTo>
                    <a:pt x="1" y="15"/>
                  </a:lnTo>
                  <a:lnTo>
                    <a:pt x="1" y="16"/>
                  </a:lnTo>
                  <a:lnTo>
                    <a:pt x="3" y="16"/>
                  </a:lnTo>
                  <a:lnTo>
                    <a:pt x="4" y="1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6" name="Freeform 171">
              <a:extLst>
                <a:ext uri="{FF2B5EF4-FFF2-40B4-BE49-F238E27FC236}">
                  <a16:creationId xmlns:a16="http://schemas.microsoft.com/office/drawing/2014/main" id="{65E01D85-CFD6-9626-1384-CACC3ACC2DF6}"/>
                </a:ext>
              </a:extLst>
            </p:cNvPr>
            <p:cNvSpPr>
              <a:spLocks/>
            </p:cNvSpPr>
            <p:nvPr/>
          </p:nvSpPr>
          <p:spPr bwMode="gray">
            <a:xfrm>
              <a:off x="2096857" y="1551055"/>
              <a:ext cx="38167" cy="35657"/>
            </a:xfrm>
            <a:custGeom>
              <a:avLst/>
              <a:gdLst>
                <a:gd name="T0" fmla="*/ 26988 w 21"/>
                <a:gd name="T1" fmla="*/ 0 h 20"/>
                <a:gd name="T2" fmla="*/ 22225 w 21"/>
                <a:gd name="T3" fmla="*/ 2808 h 20"/>
                <a:gd name="T4" fmla="*/ 19050 w 21"/>
                <a:gd name="T5" fmla="*/ 4212 h 20"/>
                <a:gd name="T6" fmla="*/ 14288 w 21"/>
                <a:gd name="T7" fmla="*/ 9828 h 20"/>
                <a:gd name="T8" fmla="*/ 12700 w 21"/>
                <a:gd name="T9" fmla="*/ 11232 h 20"/>
                <a:gd name="T10" fmla="*/ 9525 w 21"/>
                <a:gd name="T11" fmla="*/ 15443 h 20"/>
                <a:gd name="T12" fmla="*/ 6350 w 21"/>
                <a:gd name="T13" fmla="*/ 19655 h 20"/>
                <a:gd name="T14" fmla="*/ 1588 w 21"/>
                <a:gd name="T15" fmla="*/ 25271 h 20"/>
                <a:gd name="T16" fmla="*/ 0 w 21"/>
                <a:gd name="T17" fmla="*/ 28079 h 20"/>
                <a:gd name="T18" fmla="*/ 11113 w 21"/>
                <a:gd name="T19" fmla="*/ 28079 h 20"/>
                <a:gd name="T20" fmla="*/ 14288 w 21"/>
                <a:gd name="T21" fmla="*/ 26675 h 20"/>
                <a:gd name="T22" fmla="*/ 19050 w 21"/>
                <a:gd name="T23" fmla="*/ 22463 h 20"/>
                <a:gd name="T24" fmla="*/ 20638 w 21"/>
                <a:gd name="T25" fmla="*/ 19655 h 20"/>
                <a:gd name="T26" fmla="*/ 22225 w 21"/>
                <a:gd name="T27" fmla="*/ 16847 h 20"/>
                <a:gd name="T28" fmla="*/ 23813 w 21"/>
                <a:gd name="T29" fmla="*/ 15443 h 20"/>
                <a:gd name="T30" fmla="*/ 26988 w 21"/>
                <a:gd name="T31" fmla="*/ 14040 h 20"/>
                <a:gd name="T32" fmla="*/ 30163 w 21"/>
                <a:gd name="T33" fmla="*/ 11232 h 20"/>
                <a:gd name="T34" fmla="*/ 33338 w 21"/>
                <a:gd name="T35" fmla="*/ 9828 h 20"/>
                <a:gd name="T36" fmla="*/ 26988 w 21"/>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0"/>
                <a:gd name="T59" fmla="*/ 21 w 21"/>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0">
                  <a:moveTo>
                    <a:pt x="17" y="0"/>
                  </a:moveTo>
                  <a:lnTo>
                    <a:pt x="14" y="2"/>
                  </a:lnTo>
                  <a:lnTo>
                    <a:pt x="12" y="3"/>
                  </a:lnTo>
                  <a:lnTo>
                    <a:pt x="9" y="7"/>
                  </a:lnTo>
                  <a:lnTo>
                    <a:pt x="8" y="8"/>
                  </a:lnTo>
                  <a:lnTo>
                    <a:pt x="6" y="11"/>
                  </a:lnTo>
                  <a:lnTo>
                    <a:pt x="4" y="14"/>
                  </a:lnTo>
                  <a:lnTo>
                    <a:pt x="1" y="18"/>
                  </a:lnTo>
                  <a:lnTo>
                    <a:pt x="0" y="20"/>
                  </a:lnTo>
                  <a:lnTo>
                    <a:pt x="7" y="20"/>
                  </a:lnTo>
                  <a:lnTo>
                    <a:pt x="9" y="19"/>
                  </a:lnTo>
                  <a:lnTo>
                    <a:pt x="12" y="16"/>
                  </a:lnTo>
                  <a:lnTo>
                    <a:pt x="13" y="14"/>
                  </a:lnTo>
                  <a:lnTo>
                    <a:pt x="14" y="12"/>
                  </a:lnTo>
                  <a:lnTo>
                    <a:pt x="15" y="11"/>
                  </a:lnTo>
                  <a:lnTo>
                    <a:pt x="17" y="10"/>
                  </a:lnTo>
                  <a:lnTo>
                    <a:pt x="19" y="8"/>
                  </a:lnTo>
                  <a:lnTo>
                    <a:pt x="21" y="7"/>
                  </a:lnTo>
                  <a:lnTo>
                    <a:pt x="17"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7" name="Freeform 172">
              <a:extLst>
                <a:ext uri="{FF2B5EF4-FFF2-40B4-BE49-F238E27FC236}">
                  <a16:creationId xmlns:a16="http://schemas.microsoft.com/office/drawing/2014/main" id="{545935CB-EBA8-267C-DD99-70AC531E7017}"/>
                </a:ext>
              </a:extLst>
            </p:cNvPr>
            <p:cNvSpPr>
              <a:spLocks/>
            </p:cNvSpPr>
            <p:nvPr/>
          </p:nvSpPr>
          <p:spPr bwMode="gray">
            <a:xfrm>
              <a:off x="2086814" y="1592657"/>
              <a:ext cx="24105" cy="21791"/>
            </a:xfrm>
            <a:custGeom>
              <a:avLst/>
              <a:gdLst>
                <a:gd name="T0" fmla="*/ 0 w 13"/>
                <a:gd name="T1" fmla="*/ 0 h 12"/>
                <a:gd name="T2" fmla="*/ 0 w 13"/>
                <a:gd name="T3" fmla="*/ 5616 h 12"/>
                <a:gd name="T4" fmla="*/ 0 w 13"/>
                <a:gd name="T5" fmla="*/ 9828 h 12"/>
                <a:gd name="T6" fmla="*/ 1588 w 13"/>
                <a:gd name="T7" fmla="*/ 11232 h 12"/>
                <a:gd name="T8" fmla="*/ 6350 w 13"/>
                <a:gd name="T9" fmla="*/ 14040 h 12"/>
                <a:gd name="T10" fmla="*/ 7938 w 13"/>
                <a:gd name="T11" fmla="*/ 14040 h 12"/>
                <a:gd name="T12" fmla="*/ 11113 w 13"/>
                <a:gd name="T13" fmla="*/ 16848 h 12"/>
                <a:gd name="T14" fmla="*/ 17463 w 13"/>
                <a:gd name="T15" fmla="*/ 16848 h 12"/>
                <a:gd name="T16" fmla="*/ 20638 w 13"/>
                <a:gd name="T17" fmla="*/ 16848 h 12"/>
                <a:gd name="T18" fmla="*/ 20638 w 13"/>
                <a:gd name="T19" fmla="*/ 0 h 12"/>
                <a:gd name="T20" fmla="*/ 0 w 1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2"/>
                <a:gd name="T35" fmla="*/ 13 w 13"/>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2">
                  <a:moveTo>
                    <a:pt x="0" y="0"/>
                  </a:moveTo>
                  <a:lnTo>
                    <a:pt x="0" y="4"/>
                  </a:lnTo>
                  <a:lnTo>
                    <a:pt x="0" y="7"/>
                  </a:lnTo>
                  <a:lnTo>
                    <a:pt x="1" y="8"/>
                  </a:lnTo>
                  <a:lnTo>
                    <a:pt x="4" y="10"/>
                  </a:lnTo>
                  <a:lnTo>
                    <a:pt x="5" y="10"/>
                  </a:lnTo>
                  <a:lnTo>
                    <a:pt x="7" y="12"/>
                  </a:lnTo>
                  <a:lnTo>
                    <a:pt x="11" y="12"/>
                  </a:lnTo>
                  <a:lnTo>
                    <a:pt x="13" y="12"/>
                  </a:lnTo>
                  <a:lnTo>
                    <a:pt x="13"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8" name="Freeform 173">
              <a:extLst>
                <a:ext uri="{FF2B5EF4-FFF2-40B4-BE49-F238E27FC236}">
                  <a16:creationId xmlns:a16="http://schemas.microsoft.com/office/drawing/2014/main" id="{D03F2568-5596-9CF3-505B-75C91DF7875D}"/>
                </a:ext>
              </a:extLst>
            </p:cNvPr>
            <p:cNvSpPr>
              <a:spLocks/>
            </p:cNvSpPr>
            <p:nvPr/>
          </p:nvSpPr>
          <p:spPr bwMode="gray">
            <a:xfrm>
              <a:off x="2116946" y="1618407"/>
              <a:ext cx="32141" cy="51503"/>
            </a:xfrm>
            <a:custGeom>
              <a:avLst/>
              <a:gdLst>
                <a:gd name="T0" fmla="*/ 0 w 17"/>
                <a:gd name="T1" fmla="*/ 18252 h 30"/>
                <a:gd name="T2" fmla="*/ 0 w 17"/>
                <a:gd name="T3" fmla="*/ 22463 h 30"/>
                <a:gd name="T4" fmla="*/ 1588 w 17"/>
                <a:gd name="T5" fmla="*/ 26675 h 30"/>
                <a:gd name="T6" fmla="*/ 1588 w 17"/>
                <a:gd name="T7" fmla="*/ 28079 h 30"/>
                <a:gd name="T8" fmla="*/ 3175 w 17"/>
                <a:gd name="T9" fmla="*/ 32291 h 30"/>
                <a:gd name="T10" fmla="*/ 4763 w 17"/>
                <a:gd name="T11" fmla="*/ 33695 h 30"/>
                <a:gd name="T12" fmla="*/ 7938 w 17"/>
                <a:gd name="T13" fmla="*/ 37907 h 30"/>
                <a:gd name="T14" fmla="*/ 11113 w 17"/>
                <a:gd name="T15" fmla="*/ 39311 h 30"/>
                <a:gd name="T16" fmla="*/ 11113 w 17"/>
                <a:gd name="T17" fmla="*/ 42119 h 30"/>
                <a:gd name="T18" fmla="*/ 26988 w 17"/>
                <a:gd name="T19" fmla="*/ 42119 h 30"/>
                <a:gd name="T20" fmla="*/ 26988 w 17"/>
                <a:gd name="T21" fmla="*/ 0 h 30"/>
                <a:gd name="T22" fmla="*/ 22225 w 17"/>
                <a:gd name="T23" fmla="*/ 1404 h 30"/>
                <a:gd name="T24" fmla="*/ 15875 w 17"/>
                <a:gd name="T25" fmla="*/ 4212 h 30"/>
                <a:gd name="T26" fmla="*/ 11113 w 17"/>
                <a:gd name="T27" fmla="*/ 5616 h 30"/>
                <a:gd name="T28" fmla="*/ 7938 w 17"/>
                <a:gd name="T29" fmla="*/ 7020 h 30"/>
                <a:gd name="T30" fmla="*/ 3175 w 17"/>
                <a:gd name="T31" fmla="*/ 11232 h 30"/>
                <a:gd name="T32" fmla="*/ 1588 w 17"/>
                <a:gd name="T33" fmla="*/ 15444 h 30"/>
                <a:gd name="T34" fmla="*/ 0 w 17"/>
                <a:gd name="T35" fmla="*/ 16848 h 30"/>
                <a:gd name="T36" fmla="*/ 0 w 17"/>
                <a:gd name="T37" fmla="*/ 18252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30"/>
                <a:gd name="T59" fmla="*/ 17 w 17"/>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30">
                  <a:moveTo>
                    <a:pt x="0" y="13"/>
                  </a:moveTo>
                  <a:lnTo>
                    <a:pt x="0" y="16"/>
                  </a:lnTo>
                  <a:lnTo>
                    <a:pt x="1" y="19"/>
                  </a:lnTo>
                  <a:lnTo>
                    <a:pt x="1" y="20"/>
                  </a:lnTo>
                  <a:lnTo>
                    <a:pt x="2" y="23"/>
                  </a:lnTo>
                  <a:lnTo>
                    <a:pt x="3" y="24"/>
                  </a:lnTo>
                  <a:lnTo>
                    <a:pt x="5" y="27"/>
                  </a:lnTo>
                  <a:lnTo>
                    <a:pt x="7" y="28"/>
                  </a:lnTo>
                  <a:lnTo>
                    <a:pt x="7" y="30"/>
                  </a:lnTo>
                  <a:lnTo>
                    <a:pt x="17" y="30"/>
                  </a:lnTo>
                  <a:lnTo>
                    <a:pt x="17" y="0"/>
                  </a:lnTo>
                  <a:lnTo>
                    <a:pt x="14" y="1"/>
                  </a:lnTo>
                  <a:lnTo>
                    <a:pt x="10" y="3"/>
                  </a:lnTo>
                  <a:lnTo>
                    <a:pt x="7" y="4"/>
                  </a:lnTo>
                  <a:lnTo>
                    <a:pt x="5" y="5"/>
                  </a:lnTo>
                  <a:lnTo>
                    <a:pt x="2" y="8"/>
                  </a:lnTo>
                  <a:lnTo>
                    <a:pt x="1" y="11"/>
                  </a:lnTo>
                  <a:lnTo>
                    <a:pt x="0" y="12"/>
                  </a:lnTo>
                  <a:lnTo>
                    <a:pt x="0" y="1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9" name="Freeform 174">
              <a:extLst>
                <a:ext uri="{FF2B5EF4-FFF2-40B4-BE49-F238E27FC236}">
                  <a16:creationId xmlns:a16="http://schemas.microsoft.com/office/drawing/2014/main" id="{17768860-8BE1-301D-2545-39A2E63B1D3D}"/>
                </a:ext>
              </a:extLst>
            </p:cNvPr>
            <p:cNvSpPr>
              <a:spLocks/>
            </p:cNvSpPr>
            <p:nvPr/>
          </p:nvSpPr>
          <p:spPr bwMode="gray">
            <a:xfrm>
              <a:off x="2128999" y="1574826"/>
              <a:ext cx="10044" cy="23771"/>
            </a:xfrm>
            <a:custGeom>
              <a:avLst/>
              <a:gdLst>
                <a:gd name="T0" fmla="*/ 0 w 6"/>
                <a:gd name="T1" fmla="*/ 0 h 14"/>
                <a:gd name="T2" fmla="*/ 0 w 6"/>
                <a:gd name="T3" fmla="*/ 19656 h 14"/>
                <a:gd name="T4" fmla="*/ 3175 w 6"/>
                <a:gd name="T5" fmla="*/ 19656 h 14"/>
                <a:gd name="T6" fmla="*/ 4763 w 6"/>
                <a:gd name="T7" fmla="*/ 19656 h 14"/>
                <a:gd name="T8" fmla="*/ 7938 w 6"/>
                <a:gd name="T9" fmla="*/ 19656 h 14"/>
                <a:gd name="T10" fmla="*/ 9525 w 6"/>
                <a:gd name="T11" fmla="*/ 19656 h 14"/>
                <a:gd name="T12" fmla="*/ 9525 w 6"/>
                <a:gd name="T13" fmla="*/ 0 h 14"/>
                <a:gd name="T14" fmla="*/ 0 w 6"/>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14"/>
                <a:gd name="T26" fmla="*/ 6 w 6"/>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14">
                  <a:moveTo>
                    <a:pt x="0" y="0"/>
                  </a:moveTo>
                  <a:lnTo>
                    <a:pt x="0" y="14"/>
                  </a:lnTo>
                  <a:lnTo>
                    <a:pt x="2" y="14"/>
                  </a:lnTo>
                  <a:lnTo>
                    <a:pt x="3" y="14"/>
                  </a:lnTo>
                  <a:lnTo>
                    <a:pt x="5" y="14"/>
                  </a:lnTo>
                  <a:lnTo>
                    <a:pt x="6" y="14"/>
                  </a:lnTo>
                  <a:lnTo>
                    <a:pt x="6"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0" name="Freeform 175">
              <a:extLst>
                <a:ext uri="{FF2B5EF4-FFF2-40B4-BE49-F238E27FC236}">
                  <a16:creationId xmlns:a16="http://schemas.microsoft.com/office/drawing/2014/main" id="{A1E48244-54A7-C43F-956E-642E00067505}"/>
                </a:ext>
              </a:extLst>
            </p:cNvPr>
            <p:cNvSpPr>
              <a:spLocks/>
            </p:cNvSpPr>
            <p:nvPr/>
          </p:nvSpPr>
          <p:spPr bwMode="gray">
            <a:xfrm>
              <a:off x="1323471" y="1671894"/>
              <a:ext cx="34149" cy="19809"/>
            </a:xfrm>
            <a:custGeom>
              <a:avLst/>
              <a:gdLst>
                <a:gd name="T0" fmla="*/ 0 w 18"/>
                <a:gd name="T1" fmla="*/ 0 h 11"/>
                <a:gd name="T2" fmla="*/ 0 w 18"/>
                <a:gd name="T3" fmla="*/ 15444 h 11"/>
                <a:gd name="T4" fmla="*/ 19050 w 18"/>
                <a:gd name="T5" fmla="*/ 15444 h 11"/>
                <a:gd name="T6" fmla="*/ 19050 w 18"/>
                <a:gd name="T7" fmla="*/ 14040 h 11"/>
                <a:gd name="T8" fmla="*/ 22225 w 18"/>
                <a:gd name="T9" fmla="*/ 12636 h 11"/>
                <a:gd name="T10" fmla="*/ 22225 w 18"/>
                <a:gd name="T11" fmla="*/ 8424 h 11"/>
                <a:gd name="T12" fmla="*/ 25400 w 18"/>
                <a:gd name="T13" fmla="*/ 8424 h 11"/>
                <a:gd name="T14" fmla="*/ 26988 w 18"/>
                <a:gd name="T15" fmla="*/ 7020 h 11"/>
                <a:gd name="T16" fmla="*/ 26988 w 18"/>
                <a:gd name="T17" fmla="*/ 2808 h 11"/>
                <a:gd name="T18" fmla="*/ 28575 w 18"/>
                <a:gd name="T19" fmla="*/ 2808 h 11"/>
                <a:gd name="T20" fmla="*/ 25400 w 18"/>
                <a:gd name="T21" fmla="*/ 1404 h 11"/>
                <a:gd name="T22" fmla="*/ 22225 w 18"/>
                <a:gd name="T23" fmla="*/ 1404 h 11"/>
                <a:gd name="T24" fmla="*/ 19050 w 18"/>
                <a:gd name="T25" fmla="*/ 0 h 11"/>
                <a:gd name="T26" fmla="*/ 15875 w 18"/>
                <a:gd name="T27" fmla="*/ 0 h 11"/>
                <a:gd name="T28" fmla="*/ 14288 w 18"/>
                <a:gd name="T29" fmla="*/ 0 h 11"/>
                <a:gd name="T30" fmla="*/ 9525 w 18"/>
                <a:gd name="T31" fmla="*/ 0 h 11"/>
                <a:gd name="T32" fmla="*/ 4762 w 18"/>
                <a:gd name="T33" fmla="*/ 0 h 11"/>
                <a:gd name="T34" fmla="*/ 0 w 18"/>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1"/>
                <a:gd name="T56" fmla="*/ 18 w 18"/>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1">
                  <a:moveTo>
                    <a:pt x="0" y="0"/>
                  </a:moveTo>
                  <a:lnTo>
                    <a:pt x="0" y="11"/>
                  </a:lnTo>
                  <a:lnTo>
                    <a:pt x="12" y="11"/>
                  </a:lnTo>
                  <a:lnTo>
                    <a:pt x="12" y="10"/>
                  </a:lnTo>
                  <a:lnTo>
                    <a:pt x="14" y="9"/>
                  </a:lnTo>
                  <a:lnTo>
                    <a:pt x="14" y="6"/>
                  </a:lnTo>
                  <a:lnTo>
                    <a:pt x="16" y="6"/>
                  </a:lnTo>
                  <a:lnTo>
                    <a:pt x="17" y="5"/>
                  </a:lnTo>
                  <a:lnTo>
                    <a:pt x="17" y="2"/>
                  </a:lnTo>
                  <a:lnTo>
                    <a:pt x="18" y="2"/>
                  </a:lnTo>
                  <a:lnTo>
                    <a:pt x="16" y="1"/>
                  </a:lnTo>
                  <a:lnTo>
                    <a:pt x="14" y="1"/>
                  </a:lnTo>
                  <a:lnTo>
                    <a:pt x="12" y="0"/>
                  </a:lnTo>
                  <a:lnTo>
                    <a:pt x="10" y="0"/>
                  </a:lnTo>
                  <a:lnTo>
                    <a:pt x="9" y="0"/>
                  </a:lnTo>
                  <a:lnTo>
                    <a:pt x="6" y="0"/>
                  </a:lnTo>
                  <a:lnTo>
                    <a:pt x="3"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1" name="Freeform 176">
              <a:extLst>
                <a:ext uri="{FF2B5EF4-FFF2-40B4-BE49-F238E27FC236}">
                  <a16:creationId xmlns:a16="http://schemas.microsoft.com/office/drawing/2014/main" id="{A2434F08-EEA6-A1B6-E7AE-80B0D78A1F81}"/>
                </a:ext>
              </a:extLst>
            </p:cNvPr>
            <p:cNvSpPr>
              <a:spLocks/>
            </p:cNvSpPr>
            <p:nvPr/>
          </p:nvSpPr>
          <p:spPr bwMode="gray">
            <a:xfrm>
              <a:off x="1263207" y="1650105"/>
              <a:ext cx="94413" cy="41599"/>
            </a:xfrm>
            <a:custGeom>
              <a:avLst/>
              <a:gdLst>
                <a:gd name="T0" fmla="*/ 26988 w 50"/>
                <a:gd name="T1" fmla="*/ 30887 h 24"/>
                <a:gd name="T2" fmla="*/ 31750 w 50"/>
                <a:gd name="T3" fmla="*/ 28079 h 24"/>
                <a:gd name="T4" fmla="*/ 38100 w 50"/>
                <a:gd name="T5" fmla="*/ 22463 h 24"/>
                <a:gd name="T6" fmla="*/ 42862 w 50"/>
                <a:gd name="T7" fmla="*/ 19655 h 24"/>
                <a:gd name="T8" fmla="*/ 50800 w 50"/>
                <a:gd name="T9" fmla="*/ 16848 h 24"/>
                <a:gd name="T10" fmla="*/ 57150 w 50"/>
                <a:gd name="T11" fmla="*/ 12636 h 24"/>
                <a:gd name="T12" fmla="*/ 66675 w 50"/>
                <a:gd name="T13" fmla="*/ 9828 h 24"/>
                <a:gd name="T14" fmla="*/ 71438 w 50"/>
                <a:gd name="T15" fmla="*/ 4212 h 24"/>
                <a:gd name="T16" fmla="*/ 79375 w 50"/>
                <a:gd name="T17" fmla="*/ 0 h 24"/>
                <a:gd name="T18" fmla="*/ 76200 w 50"/>
                <a:gd name="T19" fmla="*/ 0 h 24"/>
                <a:gd name="T20" fmla="*/ 73025 w 50"/>
                <a:gd name="T21" fmla="*/ 0 h 24"/>
                <a:gd name="T22" fmla="*/ 71438 w 50"/>
                <a:gd name="T23" fmla="*/ 0 h 24"/>
                <a:gd name="T24" fmla="*/ 69850 w 50"/>
                <a:gd name="T25" fmla="*/ 0 h 24"/>
                <a:gd name="T26" fmla="*/ 68263 w 50"/>
                <a:gd name="T27" fmla="*/ 0 h 24"/>
                <a:gd name="T28" fmla="*/ 66675 w 50"/>
                <a:gd name="T29" fmla="*/ 0 h 24"/>
                <a:gd name="T30" fmla="*/ 63500 w 50"/>
                <a:gd name="T31" fmla="*/ 0 h 24"/>
                <a:gd name="T32" fmla="*/ 61913 w 50"/>
                <a:gd name="T33" fmla="*/ 0 h 24"/>
                <a:gd name="T34" fmla="*/ 52388 w 50"/>
                <a:gd name="T35" fmla="*/ 0 h 24"/>
                <a:gd name="T36" fmla="*/ 46037 w 50"/>
                <a:gd name="T37" fmla="*/ 1404 h 24"/>
                <a:gd name="T38" fmla="*/ 36513 w 50"/>
                <a:gd name="T39" fmla="*/ 4212 h 24"/>
                <a:gd name="T40" fmla="*/ 26988 w 50"/>
                <a:gd name="T41" fmla="*/ 9828 h 24"/>
                <a:gd name="T42" fmla="*/ 17463 w 50"/>
                <a:gd name="T43" fmla="*/ 12636 h 24"/>
                <a:gd name="T44" fmla="*/ 9525 w 50"/>
                <a:gd name="T45" fmla="*/ 19655 h 24"/>
                <a:gd name="T46" fmla="*/ 4763 w 50"/>
                <a:gd name="T47" fmla="*/ 26675 h 24"/>
                <a:gd name="T48" fmla="*/ 0 w 50"/>
                <a:gd name="T49" fmla="*/ 33695 h 24"/>
                <a:gd name="T50" fmla="*/ 6350 w 50"/>
                <a:gd name="T51" fmla="*/ 33695 h 24"/>
                <a:gd name="T52" fmla="*/ 9525 w 50"/>
                <a:gd name="T53" fmla="*/ 33695 h 24"/>
                <a:gd name="T54" fmla="*/ 14288 w 50"/>
                <a:gd name="T55" fmla="*/ 32291 h 24"/>
                <a:gd name="T56" fmla="*/ 15875 w 50"/>
                <a:gd name="T57" fmla="*/ 32291 h 24"/>
                <a:gd name="T58" fmla="*/ 17463 w 50"/>
                <a:gd name="T59" fmla="*/ 32291 h 24"/>
                <a:gd name="T60" fmla="*/ 20637 w 50"/>
                <a:gd name="T61" fmla="*/ 30887 h 24"/>
                <a:gd name="T62" fmla="*/ 22225 w 50"/>
                <a:gd name="T63" fmla="*/ 30887 h 24"/>
                <a:gd name="T64" fmla="*/ 26988 w 50"/>
                <a:gd name="T65" fmla="*/ 30887 h 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24"/>
                <a:gd name="T101" fmla="*/ 50 w 50"/>
                <a:gd name="T102" fmla="*/ 24 h 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24">
                  <a:moveTo>
                    <a:pt x="17" y="22"/>
                  </a:moveTo>
                  <a:lnTo>
                    <a:pt x="20" y="20"/>
                  </a:lnTo>
                  <a:lnTo>
                    <a:pt x="24" y="16"/>
                  </a:lnTo>
                  <a:lnTo>
                    <a:pt x="27" y="14"/>
                  </a:lnTo>
                  <a:lnTo>
                    <a:pt x="32" y="12"/>
                  </a:lnTo>
                  <a:lnTo>
                    <a:pt x="36" y="9"/>
                  </a:lnTo>
                  <a:lnTo>
                    <a:pt x="42" y="7"/>
                  </a:lnTo>
                  <a:lnTo>
                    <a:pt x="45" y="3"/>
                  </a:lnTo>
                  <a:lnTo>
                    <a:pt x="50" y="0"/>
                  </a:lnTo>
                  <a:lnTo>
                    <a:pt x="48" y="0"/>
                  </a:lnTo>
                  <a:lnTo>
                    <a:pt x="46" y="0"/>
                  </a:lnTo>
                  <a:lnTo>
                    <a:pt x="45" y="0"/>
                  </a:lnTo>
                  <a:lnTo>
                    <a:pt x="44" y="0"/>
                  </a:lnTo>
                  <a:lnTo>
                    <a:pt x="43" y="0"/>
                  </a:lnTo>
                  <a:lnTo>
                    <a:pt x="42" y="0"/>
                  </a:lnTo>
                  <a:lnTo>
                    <a:pt x="40" y="0"/>
                  </a:lnTo>
                  <a:lnTo>
                    <a:pt x="39" y="0"/>
                  </a:lnTo>
                  <a:lnTo>
                    <a:pt x="33" y="0"/>
                  </a:lnTo>
                  <a:lnTo>
                    <a:pt x="29" y="1"/>
                  </a:lnTo>
                  <a:lnTo>
                    <a:pt x="23" y="3"/>
                  </a:lnTo>
                  <a:lnTo>
                    <a:pt x="17" y="7"/>
                  </a:lnTo>
                  <a:lnTo>
                    <a:pt x="11" y="9"/>
                  </a:lnTo>
                  <a:lnTo>
                    <a:pt x="6" y="14"/>
                  </a:lnTo>
                  <a:lnTo>
                    <a:pt x="3" y="19"/>
                  </a:lnTo>
                  <a:lnTo>
                    <a:pt x="0" y="24"/>
                  </a:lnTo>
                  <a:lnTo>
                    <a:pt x="4" y="24"/>
                  </a:lnTo>
                  <a:lnTo>
                    <a:pt x="6" y="24"/>
                  </a:lnTo>
                  <a:lnTo>
                    <a:pt x="9" y="23"/>
                  </a:lnTo>
                  <a:lnTo>
                    <a:pt x="10" y="23"/>
                  </a:lnTo>
                  <a:lnTo>
                    <a:pt x="11" y="23"/>
                  </a:lnTo>
                  <a:lnTo>
                    <a:pt x="13" y="22"/>
                  </a:lnTo>
                  <a:lnTo>
                    <a:pt x="14" y="22"/>
                  </a:lnTo>
                  <a:lnTo>
                    <a:pt x="17" y="2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2" name="Freeform 177">
              <a:extLst>
                <a:ext uri="{FF2B5EF4-FFF2-40B4-BE49-F238E27FC236}">
                  <a16:creationId xmlns:a16="http://schemas.microsoft.com/office/drawing/2014/main" id="{A236A225-4941-F9C4-118F-CD8204710015}"/>
                </a:ext>
              </a:extLst>
            </p:cNvPr>
            <p:cNvSpPr>
              <a:spLocks/>
            </p:cNvSpPr>
            <p:nvPr/>
          </p:nvSpPr>
          <p:spPr bwMode="gray">
            <a:xfrm>
              <a:off x="1202944" y="1675854"/>
              <a:ext cx="50219" cy="27733"/>
            </a:xfrm>
            <a:custGeom>
              <a:avLst/>
              <a:gdLst>
                <a:gd name="T0" fmla="*/ 42863 w 27"/>
                <a:gd name="T1" fmla="*/ 2808 h 16"/>
                <a:gd name="T2" fmla="*/ 41275 w 27"/>
                <a:gd name="T3" fmla="*/ 8424 h 16"/>
                <a:gd name="T4" fmla="*/ 39688 w 27"/>
                <a:gd name="T5" fmla="*/ 11232 h 16"/>
                <a:gd name="T6" fmla="*/ 36513 w 27"/>
                <a:gd name="T7" fmla="*/ 14040 h 16"/>
                <a:gd name="T8" fmla="*/ 34925 w 27"/>
                <a:gd name="T9" fmla="*/ 15444 h 16"/>
                <a:gd name="T10" fmla="*/ 33338 w 27"/>
                <a:gd name="T11" fmla="*/ 15444 h 16"/>
                <a:gd name="T12" fmla="*/ 30163 w 27"/>
                <a:gd name="T13" fmla="*/ 18252 h 16"/>
                <a:gd name="T14" fmla="*/ 30163 w 27"/>
                <a:gd name="T15" fmla="*/ 21060 h 16"/>
                <a:gd name="T16" fmla="*/ 28575 w 27"/>
                <a:gd name="T17" fmla="*/ 22464 h 16"/>
                <a:gd name="T18" fmla="*/ 0 w 27"/>
                <a:gd name="T19" fmla="*/ 22464 h 16"/>
                <a:gd name="T20" fmla="*/ 1588 w 27"/>
                <a:gd name="T21" fmla="*/ 21060 h 16"/>
                <a:gd name="T22" fmla="*/ 3175 w 27"/>
                <a:gd name="T23" fmla="*/ 15444 h 16"/>
                <a:gd name="T24" fmla="*/ 7938 w 27"/>
                <a:gd name="T25" fmla="*/ 14040 h 16"/>
                <a:gd name="T26" fmla="*/ 12700 w 27"/>
                <a:gd name="T27" fmla="*/ 9828 h 16"/>
                <a:gd name="T28" fmla="*/ 14288 w 27"/>
                <a:gd name="T29" fmla="*/ 8424 h 16"/>
                <a:gd name="T30" fmla="*/ 15875 w 27"/>
                <a:gd name="T31" fmla="*/ 4212 h 16"/>
                <a:gd name="T32" fmla="*/ 19050 w 27"/>
                <a:gd name="T33" fmla="*/ 2808 h 16"/>
                <a:gd name="T34" fmla="*/ 20638 w 27"/>
                <a:gd name="T35" fmla="*/ 0 h 16"/>
                <a:gd name="T36" fmla="*/ 23813 w 27"/>
                <a:gd name="T37" fmla="*/ 0 h 16"/>
                <a:gd name="T38" fmla="*/ 28575 w 27"/>
                <a:gd name="T39" fmla="*/ 2808 h 16"/>
                <a:gd name="T40" fmla="*/ 30163 w 27"/>
                <a:gd name="T41" fmla="*/ 2808 h 16"/>
                <a:gd name="T42" fmla="*/ 33338 w 27"/>
                <a:gd name="T43" fmla="*/ 2808 h 16"/>
                <a:gd name="T44" fmla="*/ 34925 w 27"/>
                <a:gd name="T45" fmla="*/ 2808 h 16"/>
                <a:gd name="T46" fmla="*/ 39688 w 27"/>
                <a:gd name="T47" fmla="*/ 2808 h 16"/>
                <a:gd name="T48" fmla="*/ 41275 w 27"/>
                <a:gd name="T49" fmla="*/ 2808 h 16"/>
                <a:gd name="T50" fmla="*/ 42863 w 27"/>
                <a:gd name="T51" fmla="*/ 2808 h 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
                <a:gd name="T79" fmla="*/ 0 h 16"/>
                <a:gd name="T80" fmla="*/ 27 w 27"/>
                <a:gd name="T81" fmla="*/ 16 h 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 h="16">
                  <a:moveTo>
                    <a:pt x="27" y="2"/>
                  </a:moveTo>
                  <a:lnTo>
                    <a:pt x="26" y="6"/>
                  </a:lnTo>
                  <a:lnTo>
                    <a:pt x="25" y="8"/>
                  </a:lnTo>
                  <a:lnTo>
                    <a:pt x="23" y="10"/>
                  </a:lnTo>
                  <a:lnTo>
                    <a:pt x="22" y="11"/>
                  </a:lnTo>
                  <a:lnTo>
                    <a:pt x="21" y="11"/>
                  </a:lnTo>
                  <a:lnTo>
                    <a:pt x="19" y="13"/>
                  </a:lnTo>
                  <a:lnTo>
                    <a:pt x="19" y="15"/>
                  </a:lnTo>
                  <a:lnTo>
                    <a:pt x="18" y="16"/>
                  </a:lnTo>
                  <a:lnTo>
                    <a:pt x="0" y="16"/>
                  </a:lnTo>
                  <a:lnTo>
                    <a:pt x="1" y="15"/>
                  </a:lnTo>
                  <a:lnTo>
                    <a:pt x="2" y="11"/>
                  </a:lnTo>
                  <a:lnTo>
                    <a:pt x="5" y="10"/>
                  </a:lnTo>
                  <a:lnTo>
                    <a:pt x="8" y="7"/>
                  </a:lnTo>
                  <a:lnTo>
                    <a:pt x="9" y="6"/>
                  </a:lnTo>
                  <a:lnTo>
                    <a:pt x="10" y="3"/>
                  </a:lnTo>
                  <a:lnTo>
                    <a:pt x="12" y="2"/>
                  </a:lnTo>
                  <a:lnTo>
                    <a:pt x="13" y="0"/>
                  </a:lnTo>
                  <a:lnTo>
                    <a:pt x="15" y="0"/>
                  </a:lnTo>
                  <a:lnTo>
                    <a:pt x="18" y="2"/>
                  </a:lnTo>
                  <a:lnTo>
                    <a:pt x="19" y="2"/>
                  </a:lnTo>
                  <a:lnTo>
                    <a:pt x="21" y="2"/>
                  </a:lnTo>
                  <a:lnTo>
                    <a:pt x="22" y="2"/>
                  </a:lnTo>
                  <a:lnTo>
                    <a:pt x="25" y="2"/>
                  </a:lnTo>
                  <a:lnTo>
                    <a:pt x="26" y="2"/>
                  </a:lnTo>
                  <a:lnTo>
                    <a:pt x="27" y="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3" name="Freeform 178">
              <a:extLst>
                <a:ext uri="{FF2B5EF4-FFF2-40B4-BE49-F238E27FC236}">
                  <a16:creationId xmlns:a16="http://schemas.microsoft.com/office/drawing/2014/main" id="{4BB89B19-0C30-58AF-A0F0-14B4CBA78101}"/>
                </a:ext>
              </a:extLst>
            </p:cNvPr>
            <p:cNvSpPr>
              <a:spLocks/>
            </p:cNvSpPr>
            <p:nvPr/>
          </p:nvSpPr>
          <p:spPr bwMode="gray">
            <a:xfrm>
              <a:off x="1574569" y="1600580"/>
              <a:ext cx="18080" cy="25752"/>
            </a:xfrm>
            <a:custGeom>
              <a:avLst/>
              <a:gdLst>
                <a:gd name="T0" fmla="*/ 0 w 10"/>
                <a:gd name="T1" fmla="*/ 9828 h 15"/>
                <a:gd name="T2" fmla="*/ 0 w 10"/>
                <a:gd name="T3" fmla="*/ 21060 h 15"/>
                <a:gd name="T4" fmla="*/ 6350 w 10"/>
                <a:gd name="T5" fmla="*/ 21060 h 15"/>
                <a:gd name="T6" fmla="*/ 9525 w 10"/>
                <a:gd name="T7" fmla="*/ 18252 h 15"/>
                <a:gd name="T8" fmla="*/ 14288 w 10"/>
                <a:gd name="T9" fmla="*/ 18252 h 15"/>
                <a:gd name="T10" fmla="*/ 14288 w 10"/>
                <a:gd name="T11" fmla="*/ 16848 h 15"/>
                <a:gd name="T12" fmla="*/ 15875 w 10"/>
                <a:gd name="T13" fmla="*/ 11232 h 15"/>
                <a:gd name="T14" fmla="*/ 15875 w 10"/>
                <a:gd name="T15" fmla="*/ 9828 h 15"/>
                <a:gd name="T16" fmla="*/ 15875 w 10"/>
                <a:gd name="T17" fmla="*/ 4212 h 15"/>
                <a:gd name="T18" fmla="*/ 15875 w 10"/>
                <a:gd name="T19" fmla="*/ 0 h 15"/>
                <a:gd name="T20" fmla="*/ 14288 w 10"/>
                <a:gd name="T21" fmla="*/ 2808 h 15"/>
                <a:gd name="T22" fmla="*/ 12700 w 10"/>
                <a:gd name="T23" fmla="*/ 2808 h 15"/>
                <a:gd name="T24" fmla="*/ 9525 w 10"/>
                <a:gd name="T25" fmla="*/ 4212 h 15"/>
                <a:gd name="T26" fmla="*/ 6350 w 10"/>
                <a:gd name="T27" fmla="*/ 7020 h 15"/>
                <a:gd name="T28" fmla="*/ 4762 w 10"/>
                <a:gd name="T29" fmla="*/ 7020 h 15"/>
                <a:gd name="T30" fmla="*/ 1588 w 10"/>
                <a:gd name="T31" fmla="*/ 9828 h 15"/>
                <a:gd name="T32" fmla="*/ 0 w 10"/>
                <a:gd name="T33" fmla="*/ 9828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5"/>
                <a:gd name="T53" fmla="*/ 10 w 10"/>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5">
                  <a:moveTo>
                    <a:pt x="0" y="7"/>
                  </a:moveTo>
                  <a:lnTo>
                    <a:pt x="0" y="15"/>
                  </a:lnTo>
                  <a:lnTo>
                    <a:pt x="4" y="15"/>
                  </a:lnTo>
                  <a:lnTo>
                    <a:pt x="6" y="13"/>
                  </a:lnTo>
                  <a:lnTo>
                    <a:pt x="9" y="13"/>
                  </a:lnTo>
                  <a:lnTo>
                    <a:pt x="9" y="12"/>
                  </a:lnTo>
                  <a:lnTo>
                    <a:pt x="10" y="8"/>
                  </a:lnTo>
                  <a:lnTo>
                    <a:pt x="10" y="7"/>
                  </a:lnTo>
                  <a:lnTo>
                    <a:pt x="10" y="3"/>
                  </a:lnTo>
                  <a:lnTo>
                    <a:pt x="10" y="0"/>
                  </a:lnTo>
                  <a:lnTo>
                    <a:pt x="9" y="2"/>
                  </a:lnTo>
                  <a:lnTo>
                    <a:pt x="8" y="2"/>
                  </a:lnTo>
                  <a:lnTo>
                    <a:pt x="6" y="3"/>
                  </a:lnTo>
                  <a:lnTo>
                    <a:pt x="4" y="5"/>
                  </a:lnTo>
                  <a:lnTo>
                    <a:pt x="3" y="5"/>
                  </a:lnTo>
                  <a:lnTo>
                    <a:pt x="1" y="7"/>
                  </a:lnTo>
                  <a:lnTo>
                    <a:pt x="0" y="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4" name="Freeform 179">
              <a:extLst>
                <a:ext uri="{FF2B5EF4-FFF2-40B4-BE49-F238E27FC236}">
                  <a16:creationId xmlns:a16="http://schemas.microsoft.com/office/drawing/2014/main" id="{C31A8C7B-1822-85A5-CAA3-E8736B200582}"/>
                </a:ext>
              </a:extLst>
            </p:cNvPr>
            <p:cNvSpPr>
              <a:spLocks/>
            </p:cNvSpPr>
            <p:nvPr/>
          </p:nvSpPr>
          <p:spPr bwMode="gray">
            <a:xfrm>
              <a:off x="1594659" y="1545112"/>
              <a:ext cx="92406" cy="71313"/>
            </a:xfrm>
            <a:custGeom>
              <a:avLst/>
              <a:gdLst>
                <a:gd name="T0" fmla="*/ 42862 w 50"/>
                <a:gd name="T1" fmla="*/ 0 h 41"/>
                <a:gd name="T2" fmla="*/ 42862 w 50"/>
                <a:gd name="T3" fmla="*/ 4212 h 41"/>
                <a:gd name="T4" fmla="*/ 41275 w 50"/>
                <a:gd name="T5" fmla="*/ 8424 h 41"/>
                <a:gd name="T6" fmla="*/ 41275 w 50"/>
                <a:gd name="T7" fmla="*/ 11232 h 41"/>
                <a:gd name="T8" fmla="*/ 38100 w 50"/>
                <a:gd name="T9" fmla="*/ 15444 h 41"/>
                <a:gd name="T10" fmla="*/ 38100 w 50"/>
                <a:gd name="T11" fmla="*/ 19656 h 41"/>
                <a:gd name="T12" fmla="*/ 36513 w 50"/>
                <a:gd name="T13" fmla="*/ 21060 h 41"/>
                <a:gd name="T14" fmla="*/ 34925 w 50"/>
                <a:gd name="T15" fmla="*/ 21060 h 41"/>
                <a:gd name="T16" fmla="*/ 31750 w 50"/>
                <a:gd name="T17" fmla="*/ 22464 h 41"/>
                <a:gd name="T18" fmla="*/ 28575 w 50"/>
                <a:gd name="T19" fmla="*/ 22464 h 41"/>
                <a:gd name="T20" fmla="*/ 26988 w 50"/>
                <a:gd name="T21" fmla="*/ 22464 h 41"/>
                <a:gd name="T22" fmla="*/ 25400 w 50"/>
                <a:gd name="T23" fmla="*/ 22464 h 41"/>
                <a:gd name="T24" fmla="*/ 23812 w 50"/>
                <a:gd name="T25" fmla="*/ 22464 h 41"/>
                <a:gd name="T26" fmla="*/ 22225 w 50"/>
                <a:gd name="T27" fmla="*/ 22464 h 41"/>
                <a:gd name="T28" fmla="*/ 20637 w 50"/>
                <a:gd name="T29" fmla="*/ 22464 h 41"/>
                <a:gd name="T30" fmla="*/ 15875 w 50"/>
                <a:gd name="T31" fmla="*/ 22464 h 41"/>
                <a:gd name="T32" fmla="*/ 14288 w 50"/>
                <a:gd name="T33" fmla="*/ 22464 h 41"/>
                <a:gd name="T34" fmla="*/ 11112 w 50"/>
                <a:gd name="T35" fmla="*/ 22464 h 41"/>
                <a:gd name="T36" fmla="*/ 9525 w 50"/>
                <a:gd name="T37" fmla="*/ 22464 h 41"/>
                <a:gd name="T38" fmla="*/ 4763 w 50"/>
                <a:gd name="T39" fmla="*/ 22464 h 41"/>
                <a:gd name="T40" fmla="*/ 3175 w 50"/>
                <a:gd name="T41" fmla="*/ 25272 h 41"/>
                <a:gd name="T42" fmla="*/ 1588 w 50"/>
                <a:gd name="T43" fmla="*/ 26676 h 41"/>
                <a:gd name="T44" fmla="*/ 0 w 50"/>
                <a:gd name="T45" fmla="*/ 29483 h 41"/>
                <a:gd name="T46" fmla="*/ 0 w 50"/>
                <a:gd name="T47" fmla="*/ 32291 h 41"/>
                <a:gd name="T48" fmla="*/ 0 w 50"/>
                <a:gd name="T49" fmla="*/ 36503 h 41"/>
                <a:gd name="T50" fmla="*/ 1588 w 50"/>
                <a:gd name="T51" fmla="*/ 40715 h 41"/>
                <a:gd name="T52" fmla="*/ 3175 w 50"/>
                <a:gd name="T53" fmla="*/ 46331 h 41"/>
                <a:gd name="T54" fmla="*/ 4763 w 50"/>
                <a:gd name="T55" fmla="*/ 50543 h 41"/>
                <a:gd name="T56" fmla="*/ 9525 w 50"/>
                <a:gd name="T57" fmla="*/ 51947 h 41"/>
                <a:gd name="T58" fmla="*/ 11112 w 50"/>
                <a:gd name="T59" fmla="*/ 56159 h 41"/>
                <a:gd name="T60" fmla="*/ 14288 w 50"/>
                <a:gd name="T61" fmla="*/ 57563 h 41"/>
                <a:gd name="T62" fmla="*/ 15875 w 50"/>
                <a:gd name="T63" fmla="*/ 57563 h 41"/>
                <a:gd name="T64" fmla="*/ 22225 w 50"/>
                <a:gd name="T65" fmla="*/ 51947 h 41"/>
                <a:gd name="T66" fmla="*/ 28575 w 50"/>
                <a:gd name="T67" fmla="*/ 42119 h 41"/>
                <a:gd name="T68" fmla="*/ 36513 w 50"/>
                <a:gd name="T69" fmla="*/ 35099 h 41"/>
                <a:gd name="T70" fmla="*/ 46037 w 50"/>
                <a:gd name="T71" fmla="*/ 29483 h 41"/>
                <a:gd name="T72" fmla="*/ 55563 w 50"/>
                <a:gd name="T73" fmla="*/ 25272 h 41"/>
                <a:gd name="T74" fmla="*/ 66675 w 50"/>
                <a:gd name="T75" fmla="*/ 21060 h 41"/>
                <a:gd name="T76" fmla="*/ 74613 w 50"/>
                <a:gd name="T77" fmla="*/ 16848 h 41"/>
                <a:gd name="T78" fmla="*/ 79375 w 50"/>
                <a:gd name="T79" fmla="*/ 15444 h 41"/>
                <a:gd name="T80" fmla="*/ 79375 w 50"/>
                <a:gd name="T81" fmla="*/ 11232 h 41"/>
                <a:gd name="T82" fmla="*/ 79375 w 50"/>
                <a:gd name="T83" fmla="*/ 9828 h 41"/>
                <a:gd name="T84" fmla="*/ 79375 w 50"/>
                <a:gd name="T85" fmla="*/ 8424 h 41"/>
                <a:gd name="T86" fmla="*/ 79375 w 50"/>
                <a:gd name="T87" fmla="*/ 5616 h 41"/>
                <a:gd name="T88" fmla="*/ 79375 w 50"/>
                <a:gd name="T89" fmla="*/ 4212 h 41"/>
                <a:gd name="T90" fmla="*/ 79375 w 50"/>
                <a:gd name="T91" fmla="*/ 1404 h 41"/>
                <a:gd name="T92" fmla="*/ 79375 w 50"/>
                <a:gd name="T93" fmla="*/ 0 h 41"/>
                <a:gd name="T94" fmla="*/ 74613 w 50"/>
                <a:gd name="T95" fmla="*/ 1404 h 41"/>
                <a:gd name="T96" fmla="*/ 68263 w 50"/>
                <a:gd name="T97" fmla="*/ 4212 h 41"/>
                <a:gd name="T98" fmla="*/ 63500 w 50"/>
                <a:gd name="T99" fmla="*/ 4212 h 41"/>
                <a:gd name="T100" fmla="*/ 55563 w 50"/>
                <a:gd name="T101" fmla="*/ 5616 h 41"/>
                <a:gd name="T102" fmla="*/ 50800 w 50"/>
                <a:gd name="T103" fmla="*/ 5616 h 41"/>
                <a:gd name="T104" fmla="*/ 46037 w 50"/>
                <a:gd name="T105" fmla="*/ 5616 h 41"/>
                <a:gd name="T106" fmla="*/ 44450 w 50"/>
                <a:gd name="T107" fmla="*/ 4212 h 41"/>
                <a:gd name="T108" fmla="*/ 42862 w 50"/>
                <a:gd name="T109" fmla="*/ 0 h 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
                <a:gd name="T166" fmla="*/ 0 h 41"/>
                <a:gd name="T167" fmla="*/ 50 w 50"/>
                <a:gd name="T168" fmla="*/ 41 h 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 h="41">
                  <a:moveTo>
                    <a:pt x="27" y="0"/>
                  </a:moveTo>
                  <a:lnTo>
                    <a:pt x="27" y="3"/>
                  </a:lnTo>
                  <a:lnTo>
                    <a:pt x="26" y="6"/>
                  </a:lnTo>
                  <a:lnTo>
                    <a:pt x="26" y="8"/>
                  </a:lnTo>
                  <a:lnTo>
                    <a:pt x="24" y="11"/>
                  </a:lnTo>
                  <a:lnTo>
                    <a:pt x="24" y="14"/>
                  </a:lnTo>
                  <a:lnTo>
                    <a:pt x="23" y="15"/>
                  </a:lnTo>
                  <a:lnTo>
                    <a:pt x="22" y="15"/>
                  </a:lnTo>
                  <a:lnTo>
                    <a:pt x="20" y="16"/>
                  </a:lnTo>
                  <a:lnTo>
                    <a:pt x="18" y="16"/>
                  </a:lnTo>
                  <a:lnTo>
                    <a:pt x="17" y="16"/>
                  </a:lnTo>
                  <a:lnTo>
                    <a:pt x="16" y="16"/>
                  </a:lnTo>
                  <a:lnTo>
                    <a:pt x="15" y="16"/>
                  </a:lnTo>
                  <a:lnTo>
                    <a:pt x="14" y="16"/>
                  </a:lnTo>
                  <a:lnTo>
                    <a:pt x="13" y="16"/>
                  </a:lnTo>
                  <a:lnTo>
                    <a:pt x="10" y="16"/>
                  </a:lnTo>
                  <a:lnTo>
                    <a:pt x="9" y="16"/>
                  </a:lnTo>
                  <a:lnTo>
                    <a:pt x="7" y="16"/>
                  </a:lnTo>
                  <a:lnTo>
                    <a:pt x="6" y="16"/>
                  </a:lnTo>
                  <a:lnTo>
                    <a:pt x="3" y="16"/>
                  </a:lnTo>
                  <a:lnTo>
                    <a:pt x="2" y="18"/>
                  </a:lnTo>
                  <a:lnTo>
                    <a:pt x="1" y="19"/>
                  </a:lnTo>
                  <a:lnTo>
                    <a:pt x="0" y="21"/>
                  </a:lnTo>
                  <a:lnTo>
                    <a:pt x="0" y="23"/>
                  </a:lnTo>
                  <a:lnTo>
                    <a:pt x="0" y="26"/>
                  </a:lnTo>
                  <a:lnTo>
                    <a:pt x="1" y="29"/>
                  </a:lnTo>
                  <a:lnTo>
                    <a:pt x="2" y="33"/>
                  </a:lnTo>
                  <a:lnTo>
                    <a:pt x="3" y="36"/>
                  </a:lnTo>
                  <a:lnTo>
                    <a:pt x="6" y="37"/>
                  </a:lnTo>
                  <a:lnTo>
                    <a:pt x="7" y="40"/>
                  </a:lnTo>
                  <a:lnTo>
                    <a:pt x="9" y="41"/>
                  </a:lnTo>
                  <a:lnTo>
                    <a:pt x="10" y="41"/>
                  </a:lnTo>
                  <a:lnTo>
                    <a:pt x="14" y="37"/>
                  </a:lnTo>
                  <a:lnTo>
                    <a:pt x="18" y="30"/>
                  </a:lnTo>
                  <a:lnTo>
                    <a:pt x="23" y="25"/>
                  </a:lnTo>
                  <a:lnTo>
                    <a:pt x="29" y="21"/>
                  </a:lnTo>
                  <a:lnTo>
                    <a:pt x="35" y="18"/>
                  </a:lnTo>
                  <a:lnTo>
                    <a:pt x="42" y="15"/>
                  </a:lnTo>
                  <a:lnTo>
                    <a:pt x="47" y="12"/>
                  </a:lnTo>
                  <a:lnTo>
                    <a:pt x="50" y="11"/>
                  </a:lnTo>
                  <a:lnTo>
                    <a:pt x="50" y="8"/>
                  </a:lnTo>
                  <a:lnTo>
                    <a:pt x="50" y="7"/>
                  </a:lnTo>
                  <a:lnTo>
                    <a:pt x="50" y="6"/>
                  </a:lnTo>
                  <a:lnTo>
                    <a:pt x="50" y="4"/>
                  </a:lnTo>
                  <a:lnTo>
                    <a:pt x="50" y="3"/>
                  </a:lnTo>
                  <a:lnTo>
                    <a:pt x="50" y="1"/>
                  </a:lnTo>
                  <a:lnTo>
                    <a:pt x="50" y="0"/>
                  </a:lnTo>
                  <a:lnTo>
                    <a:pt x="47" y="1"/>
                  </a:lnTo>
                  <a:lnTo>
                    <a:pt x="43" y="3"/>
                  </a:lnTo>
                  <a:lnTo>
                    <a:pt x="40" y="3"/>
                  </a:lnTo>
                  <a:lnTo>
                    <a:pt x="35" y="4"/>
                  </a:lnTo>
                  <a:lnTo>
                    <a:pt x="32" y="4"/>
                  </a:lnTo>
                  <a:lnTo>
                    <a:pt x="29" y="4"/>
                  </a:lnTo>
                  <a:lnTo>
                    <a:pt x="28" y="3"/>
                  </a:lnTo>
                  <a:lnTo>
                    <a:pt x="27"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5" name="Freeform 180">
              <a:extLst>
                <a:ext uri="{FF2B5EF4-FFF2-40B4-BE49-F238E27FC236}">
                  <a16:creationId xmlns:a16="http://schemas.microsoft.com/office/drawing/2014/main" id="{29F26C3A-97F1-C122-23FB-F187B2432ECB}"/>
                </a:ext>
              </a:extLst>
            </p:cNvPr>
            <p:cNvSpPr>
              <a:spLocks/>
            </p:cNvSpPr>
            <p:nvPr/>
          </p:nvSpPr>
          <p:spPr bwMode="gray">
            <a:xfrm>
              <a:off x="1361639" y="1097418"/>
              <a:ext cx="1032521" cy="582398"/>
            </a:xfrm>
            <a:custGeom>
              <a:avLst/>
              <a:gdLst>
                <a:gd name="T0" fmla="*/ 682625 w 556"/>
                <a:gd name="T1" fmla="*/ 431020 h 332"/>
                <a:gd name="T2" fmla="*/ 679450 w 556"/>
                <a:gd name="T3" fmla="*/ 379073 h 332"/>
                <a:gd name="T4" fmla="*/ 660400 w 556"/>
                <a:gd name="T5" fmla="*/ 359417 h 332"/>
                <a:gd name="T6" fmla="*/ 623887 w 556"/>
                <a:gd name="T7" fmla="*/ 362225 h 332"/>
                <a:gd name="T8" fmla="*/ 598487 w 556"/>
                <a:gd name="T9" fmla="*/ 329934 h 332"/>
                <a:gd name="T10" fmla="*/ 498475 w 556"/>
                <a:gd name="T11" fmla="*/ 306066 h 332"/>
                <a:gd name="T12" fmla="*/ 468312 w 556"/>
                <a:gd name="T13" fmla="*/ 280795 h 332"/>
                <a:gd name="T14" fmla="*/ 434975 w 556"/>
                <a:gd name="T15" fmla="*/ 293430 h 332"/>
                <a:gd name="T16" fmla="*/ 377825 w 556"/>
                <a:gd name="T17" fmla="*/ 328530 h 332"/>
                <a:gd name="T18" fmla="*/ 323850 w 556"/>
                <a:gd name="T19" fmla="*/ 334146 h 332"/>
                <a:gd name="T20" fmla="*/ 350837 w 556"/>
                <a:gd name="T21" fmla="*/ 303258 h 332"/>
                <a:gd name="T22" fmla="*/ 398462 w 556"/>
                <a:gd name="T23" fmla="*/ 289218 h 332"/>
                <a:gd name="T24" fmla="*/ 314325 w 556"/>
                <a:gd name="T25" fmla="*/ 313086 h 332"/>
                <a:gd name="T26" fmla="*/ 269875 w 556"/>
                <a:gd name="T27" fmla="*/ 338357 h 332"/>
                <a:gd name="T28" fmla="*/ 249237 w 556"/>
                <a:gd name="T29" fmla="*/ 360821 h 332"/>
                <a:gd name="T30" fmla="*/ 207963 w 556"/>
                <a:gd name="T31" fmla="*/ 366437 h 332"/>
                <a:gd name="T32" fmla="*/ 163512 w 556"/>
                <a:gd name="T33" fmla="*/ 395920 h 332"/>
                <a:gd name="T34" fmla="*/ 93662 w 556"/>
                <a:gd name="T35" fmla="*/ 426808 h 332"/>
                <a:gd name="T36" fmla="*/ 22225 w 556"/>
                <a:gd name="T37" fmla="*/ 453483 h 332"/>
                <a:gd name="T38" fmla="*/ 0 w 556"/>
                <a:gd name="T39" fmla="*/ 445059 h 332"/>
                <a:gd name="T40" fmla="*/ 33337 w 556"/>
                <a:gd name="T41" fmla="*/ 425404 h 332"/>
                <a:gd name="T42" fmla="*/ 104775 w 556"/>
                <a:gd name="T43" fmla="*/ 400132 h 332"/>
                <a:gd name="T44" fmla="*/ 158750 w 556"/>
                <a:gd name="T45" fmla="*/ 355205 h 332"/>
                <a:gd name="T46" fmla="*/ 141287 w 556"/>
                <a:gd name="T47" fmla="*/ 343973 h 332"/>
                <a:gd name="T48" fmla="*/ 120650 w 556"/>
                <a:gd name="T49" fmla="*/ 360821 h 332"/>
                <a:gd name="T50" fmla="*/ 71437 w 556"/>
                <a:gd name="T51" fmla="*/ 353801 h 332"/>
                <a:gd name="T52" fmla="*/ 106363 w 556"/>
                <a:gd name="T53" fmla="*/ 313086 h 332"/>
                <a:gd name="T54" fmla="*/ 76200 w 556"/>
                <a:gd name="T55" fmla="*/ 314490 h 332"/>
                <a:gd name="T56" fmla="*/ 79375 w 556"/>
                <a:gd name="T57" fmla="*/ 285006 h 332"/>
                <a:gd name="T58" fmla="*/ 141287 w 556"/>
                <a:gd name="T59" fmla="*/ 235867 h 332"/>
                <a:gd name="T60" fmla="*/ 184150 w 556"/>
                <a:gd name="T61" fmla="*/ 226040 h 332"/>
                <a:gd name="T62" fmla="*/ 261937 w 556"/>
                <a:gd name="T63" fmla="*/ 200768 h 332"/>
                <a:gd name="T64" fmla="*/ 271462 w 556"/>
                <a:gd name="T65" fmla="*/ 171285 h 332"/>
                <a:gd name="T66" fmla="*/ 246062 w 556"/>
                <a:gd name="T67" fmla="*/ 183920 h 332"/>
                <a:gd name="T68" fmla="*/ 211138 w 556"/>
                <a:gd name="T69" fmla="*/ 178305 h 332"/>
                <a:gd name="T70" fmla="*/ 246062 w 556"/>
                <a:gd name="T71" fmla="*/ 148821 h 332"/>
                <a:gd name="T72" fmla="*/ 355600 w 556"/>
                <a:gd name="T73" fmla="*/ 131973 h 332"/>
                <a:gd name="T74" fmla="*/ 355600 w 556"/>
                <a:gd name="T75" fmla="*/ 108106 h 332"/>
                <a:gd name="T76" fmla="*/ 334962 w 556"/>
                <a:gd name="T77" fmla="*/ 80026 h 332"/>
                <a:gd name="T78" fmla="*/ 398462 w 556"/>
                <a:gd name="T79" fmla="*/ 44927 h 332"/>
                <a:gd name="T80" fmla="*/ 552450 w 556"/>
                <a:gd name="T81" fmla="*/ 5616 h 332"/>
                <a:gd name="T82" fmla="*/ 587375 w 556"/>
                <a:gd name="T83" fmla="*/ 4212 h 332"/>
                <a:gd name="T84" fmla="*/ 622300 w 556"/>
                <a:gd name="T85" fmla="*/ 1404 h 332"/>
                <a:gd name="T86" fmla="*/ 658812 w 556"/>
                <a:gd name="T87" fmla="*/ 5616 h 332"/>
                <a:gd name="T88" fmla="*/ 742950 w 556"/>
                <a:gd name="T89" fmla="*/ 21060 h 332"/>
                <a:gd name="T90" fmla="*/ 863600 w 556"/>
                <a:gd name="T91" fmla="*/ 28079 h 332"/>
                <a:gd name="T92" fmla="*/ 596900 w 556"/>
                <a:gd name="T93" fmla="*/ 294834 h 332"/>
                <a:gd name="T94" fmla="*/ 646112 w 556"/>
                <a:gd name="T95" fmla="*/ 294834 h 332"/>
                <a:gd name="T96" fmla="*/ 641350 w 556"/>
                <a:gd name="T97" fmla="*/ 315894 h 332"/>
                <a:gd name="T98" fmla="*/ 652462 w 556"/>
                <a:gd name="T99" fmla="*/ 334146 h 332"/>
                <a:gd name="T100" fmla="*/ 684212 w 556"/>
                <a:gd name="T101" fmla="*/ 324318 h 332"/>
                <a:gd name="T102" fmla="*/ 711200 w 556"/>
                <a:gd name="T103" fmla="*/ 338357 h 332"/>
                <a:gd name="T104" fmla="*/ 717550 w 556"/>
                <a:gd name="T105" fmla="*/ 384689 h 332"/>
                <a:gd name="T106" fmla="*/ 711200 w 556"/>
                <a:gd name="T107" fmla="*/ 411364 h 332"/>
                <a:gd name="T108" fmla="*/ 722312 w 556"/>
                <a:gd name="T109" fmla="*/ 443655 h 332"/>
                <a:gd name="T110" fmla="*/ 682625 w 556"/>
                <a:gd name="T111" fmla="*/ 466119 h 3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56"/>
                <a:gd name="T169" fmla="*/ 0 h 332"/>
                <a:gd name="T170" fmla="*/ 556 w 556"/>
                <a:gd name="T171" fmla="*/ 332 h 3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56" h="332">
                  <a:moveTo>
                    <a:pt x="435" y="330"/>
                  </a:moveTo>
                  <a:lnTo>
                    <a:pt x="433" y="328"/>
                  </a:lnTo>
                  <a:lnTo>
                    <a:pt x="431" y="325"/>
                  </a:lnTo>
                  <a:lnTo>
                    <a:pt x="430" y="321"/>
                  </a:lnTo>
                  <a:lnTo>
                    <a:pt x="430" y="317"/>
                  </a:lnTo>
                  <a:lnTo>
                    <a:pt x="430" y="311"/>
                  </a:lnTo>
                  <a:lnTo>
                    <a:pt x="430" y="307"/>
                  </a:lnTo>
                  <a:lnTo>
                    <a:pt x="430" y="303"/>
                  </a:lnTo>
                  <a:lnTo>
                    <a:pt x="430" y="299"/>
                  </a:lnTo>
                  <a:lnTo>
                    <a:pt x="429" y="297"/>
                  </a:lnTo>
                  <a:lnTo>
                    <a:pt x="428" y="292"/>
                  </a:lnTo>
                  <a:lnTo>
                    <a:pt x="428" y="285"/>
                  </a:lnTo>
                  <a:lnTo>
                    <a:pt x="428" y="278"/>
                  </a:lnTo>
                  <a:lnTo>
                    <a:pt x="428" y="270"/>
                  </a:lnTo>
                  <a:lnTo>
                    <a:pt x="428" y="263"/>
                  </a:lnTo>
                  <a:lnTo>
                    <a:pt x="428" y="257"/>
                  </a:lnTo>
                  <a:lnTo>
                    <a:pt x="428" y="254"/>
                  </a:lnTo>
                  <a:lnTo>
                    <a:pt x="425" y="256"/>
                  </a:lnTo>
                  <a:lnTo>
                    <a:pt x="423" y="256"/>
                  </a:lnTo>
                  <a:lnTo>
                    <a:pt x="419" y="256"/>
                  </a:lnTo>
                  <a:lnTo>
                    <a:pt x="416" y="256"/>
                  </a:lnTo>
                  <a:lnTo>
                    <a:pt x="412" y="254"/>
                  </a:lnTo>
                  <a:lnTo>
                    <a:pt x="409" y="253"/>
                  </a:lnTo>
                  <a:lnTo>
                    <a:pt x="407" y="252"/>
                  </a:lnTo>
                  <a:lnTo>
                    <a:pt x="405" y="248"/>
                  </a:lnTo>
                  <a:lnTo>
                    <a:pt x="397" y="267"/>
                  </a:lnTo>
                  <a:lnTo>
                    <a:pt x="396" y="261"/>
                  </a:lnTo>
                  <a:lnTo>
                    <a:pt x="393" y="258"/>
                  </a:lnTo>
                  <a:lnTo>
                    <a:pt x="392" y="256"/>
                  </a:lnTo>
                  <a:lnTo>
                    <a:pt x="390" y="253"/>
                  </a:lnTo>
                  <a:lnTo>
                    <a:pt x="389" y="250"/>
                  </a:lnTo>
                  <a:lnTo>
                    <a:pt x="387" y="246"/>
                  </a:lnTo>
                  <a:lnTo>
                    <a:pt x="386" y="244"/>
                  </a:lnTo>
                  <a:lnTo>
                    <a:pt x="386" y="238"/>
                  </a:lnTo>
                  <a:lnTo>
                    <a:pt x="377" y="235"/>
                  </a:lnTo>
                  <a:lnTo>
                    <a:pt x="367" y="232"/>
                  </a:lnTo>
                  <a:lnTo>
                    <a:pt x="358" y="231"/>
                  </a:lnTo>
                  <a:lnTo>
                    <a:pt x="348" y="228"/>
                  </a:lnTo>
                  <a:lnTo>
                    <a:pt x="340" y="225"/>
                  </a:lnTo>
                  <a:lnTo>
                    <a:pt x="330" y="224"/>
                  </a:lnTo>
                  <a:lnTo>
                    <a:pt x="322" y="221"/>
                  </a:lnTo>
                  <a:lnTo>
                    <a:pt x="314" y="218"/>
                  </a:lnTo>
                  <a:lnTo>
                    <a:pt x="303" y="216"/>
                  </a:lnTo>
                  <a:lnTo>
                    <a:pt x="301" y="213"/>
                  </a:lnTo>
                  <a:lnTo>
                    <a:pt x="299" y="210"/>
                  </a:lnTo>
                  <a:lnTo>
                    <a:pt x="298" y="207"/>
                  </a:lnTo>
                  <a:lnTo>
                    <a:pt x="297" y="205"/>
                  </a:lnTo>
                  <a:lnTo>
                    <a:pt x="296" y="202"/>
                  </a:lnTo>
                  <a:lnTo>
                    <a:pt x="295" y="200"/>
                  </a:lnTo>
                  <a:lnTo>
                    <a:pt x="291" y="199"/>
                  </a:lnTo>
                  <a:lnTo>
                    <a:pt x="289" y="199"/>
                  </a:lnTo>
                  <a:lnTo>
                    <a:pt x="284" y="199"/>
                  </a:lnTo>
                  <a:lnTo>
                    <a:pt x="280" y="200"/>
                  </a:lnTo>
                  <a:lnTo>
                    <a:pt x="278" y="203"/>
                  </a:lnTo>
                  <a:lnTo>
                    <a:pt x="277" y="205"/>
                  </a:lnTo>
                  <a:lnTo>
                    <a:pt x="274" y="209"/>
                  </a:lnTo>
                  <a:lnTo>
                    <a:pt x="273" y="211"/>
                  </a:lnTo>
                  <a:lnTo>
                    <a:pt x="272" y="214"/>
                  </a:lnTo>
                  <a:lnTo>
                    <a:pt x="271" y="216"/>
                  </a:lnTo>
                  <a:lnTo>
                    <a:pt x="266" y="220"/>
                  </a:lnTo>
                  <a:lnTo>
                    <a:pt x="258" y="225"/>
                  </a:lnTo>
                  <a:lnTo>
                    <a:pt x="248" y="230"/>
                  </a:lnTo>
                  <a:lnTo>
                    <a:pt x="238" y="234"/>
                  </a:lnTo>
                  <a:lnTo>
                    <a:pt x="227" y="238"/>
                  </a:lnTo>
                  <a:lnTo>
                    <a:pt x="217" y="241"/>
                  </a:lnTo>
                  <a:lnTo>
                    <a:pt x="209" y="242"/>
                  </a:lnTo>
                  <a:lnTo>
                    <a:pt x="203" y="244"/>
                  </a:lnTo>
                  <a:lnTo>
                    <a:pt x="202" y="242"/>
                  </a:lnTo>
                  <a:lnTo>
                    <a:pt x="203" y="241"/>
                  </a:lnTo>
                  <a:lnTo>
                    <a:pt x="204" y="238"/>
                  </a:lnTo>
                  <a:lnTo>
                    <a:pt x="205" y="235"/>
                  </a:lnTo>
                  <a:lnTo>
                    <a:pt x="207" y="231"/>
                  </a:lnTo>
                  <a:lnTo>
                    <a:pt x="207" y="228"/>
                  </a:lnTo>
                  <a:lnTo>
                    <a:pt x="208" y="227"/>
                  </a:lnTo>
                  <a:lnTo>
                    <a:pt x="207" y="225"/>
                  </a:lnTo>
                  <a:lnTo>
                    <a:pt x="214" y="220"/>
                  </a:lnTo>
                  <a:lnTo>
                    <a:pt x="221" y="216"/>
                  </a:lnTo>
                  <a:lnTo>
                    <a:pt x="227" y="216"/>
                  </a:lnTo>
                  <a:lnTo>
                    <a:pt x="234" y="216"/>
                  </a:lnTo>
                  <a:lnTo>
                    <a:pt x="239" y="214"/>
                  </a:lnTo>
                  <a:lnTo>
                    <a:pt x="243" y="213"/>
                  </a:lnTo>
                  <a:lnTo>
                    <a:pt x="246" y="211"/>
                  </a:lnTo>
                  <a:lnTo>
                    <a:pt x="248" y="209"/>
                  </a:lnTo>
                  <a:lnTo>
                    <a:pt x="251" y="206"/>
                  </a:lnTo>
                  <a:lnTo>
                    <a:pt x="252" y="200"/>
                  </a:lnTo>
                  <a:lnTo>
                    <a:pt x="228" y="200"/>
                  </a:lnTo>
                  <a:lnTo>
                    <a:pt x="222" y="206"/>
                  </a:lnTo>
                  <a:lnTo>
                    <a:pt x="216" y="210"/>
                  </a:lnTo>
                  <a:lnTo>
                    <a:pt x="210" y="214"/>
                  </a:lnTo>
                  <a:lnTo>
                    <a:pt x="204" y="218"/>
                  </a:lnTo>
                  <a:lnTo>
                    <a:pt x="198" y="223"/>
                  </a:lnTo>
                  <a:lnTo>
                    <a:pt x="192" y="225"/>
                  </a:lnTo>
                  <a:lnTo>
                    <a:pt x="186" y="228"/>
                  </a:lnTo>
                  <a:lnTo>
                    <a:pt x="179" y="231"/>
                  </a:lnTo>
                  <a:lnTo>
                    <a:pt x="176" y="232"/>
                  </a:lnTo>
                  <a:lnTo>
                    <a:pt x="173" y="235"/>
                  </a:lnTo>
                  <a:lnTo>
                    <a:pt x="172" y="238"/>
                  </a:lnTo>
                  <a:lnTo>
                    <a:pt x="170" y="241"/>
                  </a:lnTo>
                  <a:lnTo>
                    <a:pt x="168" y="244"/>
                  </a:lnTo>
                  <a:lnTo>
                    <a:pt x="167" y="248"/>
                  </a:lnTo>
                  <a:lnTo>
                    <a:pt x="166" y="252"/>
                  </a:lnTo>
                  <a:lnTo>
                    <a:pt x="164" y="254"/>
                  </a:lnTo>
                  <a:lnTo>
                    <a:pt x="163" y="256"/>
                  </a:lnTo>
                  <a:lnTo>
                    <a:pt x="159" y="257"/>
                  </a:lnTo>
                  <a:lnTo>
                    <a:pt x="157" y="257"/>
                  </a:lnTo>
                  <a:lnTo>
                    <a:pt x="153" y="257"/>
                  </a:lnTo>
                  <a:lnTo>
                    <a:pt x="149" y="256"/>
                  </a:lnTo>
                  <a:lnTo>
                    <a:pt x="146" y="256"/>
                  </a:lnTo>
                  <a:lnTo>
                    <a:pt x="142" y="256"/>
                  </a:lnTo>
                  <a:lnTo>
                    <a:pt x="141" y="257"/>
                  </a:lnTo>
                  <a:lnTo>
                    <a:pt x="135" y="258"/>
                  </a:lnTo>
                  <a:lnTo>
                    <a:pt x="131" y="261"/>
                  </a:lnTo>
                  <a:lnTo>
                    <a:pt x="127" y="264"/>
                  </a:lnTo>
                  <a:lnTo>
                    <a:pt x="123" y="268"/>
                  </a:lnTo>
                  <a:lnTo>
                    <a:pt x="120" y="272"/>
                  </a:lnTo>
                  <a:lnTo>
                    <a:pt x="117" y="275"/>
                  </a:lnTo>
                  <a:lnTo>
                    <a:pt x="115" y="278"/>
                  </a:lnTo>
                  <a:lnTo>
                    <a:pt x="112" y="279"/>
                  </a:lnTo>
                  <a:lnTo>
                    <a:pt x="103" y="282"/>
                  </a:lnTo>
                  <a:lnTo>
                    <a:pt x="95" y="286"/>
                  </a:lnTo>
                  <a:lnTo>
                    <a:pt x="89" y="289"/>
                  </a:lnTo>
                  <a:lnTo>
                    <a:pt x="83" y="292"/>
                  </a:lnTo>
                  <a:lnTo>
                    <a:pt x="77" y="295"/>
                  </a:lnTo>
                  <a:lnTo>
                    <a:pt x="72" y="297"/>
                  </a:lnTo>
                  <a:lnTo>
                    <a:pt x="66" y="300"/>
                  </a:lnTo>
                  <a:lnTo>
                    <a:pt x="59" y="304"/>
                  </a:lnTo>
                  <a:lnTo>
                    <a:pt x="51" y="309"/>
                  </a:lnTo>
                  <a:lnTo>
                    <a:pt x="44" y="313"/>
                  </a:lnTo>
                  <a:lnTo>
                    <a:pt x="37" y="314"/>
                  </a:lnTo>
                  <a:lnTo>
                    <a:pt x="32" y="317"/>
                  </a:lnTo>
                  <a:lnTo>
                    <a:pt x="26" y="318"/>
                  </a:lnTo>
                  <a:lnTo>
                    <a:pt x="20" y="320"/>
                  </a:lnTo>
                  <a:lnTo>
                    <a:pt x="14" y="323"/>
                  </a:lnTo>
                  <a:lnTo>
                    <a:pt x="7" y="327"/>
                  </a:lnTo>
                  <a:lnTo>
                    <a:pt x="1" y="324"/>
                  </a:lnTo>
                  <a:lnTo>
                    <a:pt x="1" y="321"/>
                  </a:lnTo>
                  <a:lnTo>
                    <a:pt x="1" y="320"/>
                  </a:lnTo>
                  <a:lnTo>
                    <a:pt x="1" y="318"/>
                  </a:lnTo>
                  <a:lnTo>
                    <a:pt x="1" y="317"/>
                  </a:lnTo>
                  <a:lnTo>
                    <a:pt x="0" y="317"/>
                  </a:lnTo>
                  <a:lnTo>
                    <a:pt x="1" y="316"/>
                  </a:lnTo>
                  <a:lnTo>
                    <a:pt x="1" y="314"/>
                  </a:lnTo>
                  <a:lnTo>
                    <a:pt x="3" y="311"/>
                  </a:lnTo>
                  <a:lnTo>
                    <a:pt x="7" y="309"/>
                  </a:lnTo>
                  <a:lnTo>
                    <a:pt x="12" y="306"/>
                  </a:lnTo>
                  <a:lnTo>
                    <a:pt x="16" y="304"/>
                  </a:lnTo>
                  <a:lnTo>
                    <a:pt x="21" y="303"/>
                  </a:lnTo>
                  <a:lnTo>
                    <a:pt x="26" y="302"/>
                  </a:lnTo>
                  <a:lnTo>
                    <a:pt x="32" y="300"/>
                  </a:lnTo>
                  <a:lnTo>
                    <a:pt x="35" y="300"/>
                  </a:lnTo>
                  <a:lnTo>
                    <a:pt x="39" y="299"/>
                  </a:lnTo>
                  <a:lnTo>
                    <a:pt x="48" y="295"/>
                  </a:lnTo>
                  <a:lnTo>
                    <a:pt x="58" y="291"/>
                  </a:lnTo>
                  <a:lnTo>
                    <a:pt x="66" y="285"/>
                  </a:lnTo>
                  <a:lnTo>
                    <a:pt x="73" y="278"/>
                  </a:lnTo>
                  <a:lnTo>
                    <a:pt x="82" y="272"/>
                  </a:lnTo>
                  <a:lnTo>
                    <a:pt x="89" y="267"/>
                  </a:lnTo>
                  <a:lnTo>
                    <a:pt x="96" y="260"/>
                  </a:lnTo>
                  <a:lnTo>
                    <a:pt x="103" y="254"/>
                  </a:lnTo>
                  <a:lnTo>
                    <a:pt x="101" y="253"/>
                  </a:lnTo>
                  <a:lnTo>
                    <a:pt x="100" y="253"/>
                  </a:lnTo>
                  <a:lnTo>
                    <a:pt x="97" y="252"/>
                  </a:lnTo>
                  <a:lnTo>
                    <a:pt x="96" y="250"/>
                  </a:lnTo>
                  <a:lnTo>
                    <a:pt x="95" y="248"/>
                  </a:lnTo>
                  <a:lnTo>
                    <a:pt x="94" y="246"/>
                  </a:lnTo>
                  <a:lnTo>
                    <a:pt x="92" y="245"/>
                  </a:lnTo>
                  <a:lnTo>
                    <a:pt x="90" y="244"/>
                  </a:lnTo>
                  <a:lnTo>
                    <a:pt x="89" y="245"/>
                  </a:lnTo>
                  <a:lnTo>
                    <a:pt x="88" y="248"/>
                  </a:lnTo>
                  <a:lnTo>
                    <a:pt x="85" y="250"/>
                  </a:lnTo>
                  <a:lnTo>
                    <a:pt x="84" y="253"/>
                  </a:lnTo>
                  <a:lnTo>
                    <a:pt x="82" y="254"/>
                  </a:lnTo>
                  <a:lnTo>
                    <a:pt x="81" y="256"/>
                  </a:lnTo>
                  <a:lnTo>
                    <a:pt x="78" y="257"/>
                  </a:lnTo>
                  <a:lnTo>
                    <a:pt x="76" y="257"/>
                  </a:lnTo>
                  <a:lnTo>
                    <a:pt x="73" y="257"/>
                  </a:lnTo>
                  <a:lnTo>
                    <a:pt x="69" y="257"/>
                  </a:lnTo>
                  <a:lnTo>
                    <a:pt x="64" y="256"/>
                  </a:lnTo>
                  <a:lnTo>
                    <a:pt x="58" y="256"/>
                  </a:lnTo>
                  <a:lnTo>
                    <a:pt x="53" y="254"/>
                  </a:lnTo>
                  <a:lnTo>
                    <a:pt x="48" y="254"/>
                  </a:lnTo>
                  <a:lnTo>
                    <a:pt x="45" y="252"/>
                  </a:lnTo>
                  <a:lnTo>
                    <a:pt x="44" y="248"/>
                  </a:lnTo>
                  <a:lnTo>
                    <a:pt x="45" y="245"/>
                  </a:lnTo>
                  <a:lnTo>
                    <a:pt x="47" y="241"/>
                  </a:lnTo>
                  <a:lnTo>
                    <a:pt x="52" y="237"/>
                  </a:lnTo>
                  <a:lnTo>
                    <a:pt x="57" y="232"/>
                  </a:lnTo>
                  <a:lnTo>
                    <a:pt x="63" y="228"/>
                  </a:lnTo>
                  <a:lnTo>
                    <a:pt x="67" y="223"/>
                  </a:lnTo>
                  <a:lnTo>
                    <a:pt x="71" y="218"/>
                  </a:lnTo>
                  <a:lnTo>
                    <a:pt x="73" y="213"/>
                  </a:lnTo>
                  <a:lnTo>
                    <a:pt x="69" y="216"/>
                  </a:lnTo>
                  <a:lnTo>
                    <a:pt x="63" y="218"/>
                  </a:lnTo>
                  <a:lnTo>
                    <a:pt x="58" y="221"/>
                  </a:lnTo>
                  <a:lnTo>
                    <a:pt x="53" y="223"/>
                  </a:lnTo>
                  <a:lnTo>
                    <a:pt x="48" y="224"/>
                  </a:lnTo>
                  <a:lnTo>
                    <a:pt x="44" y="225"/>
                  </a:lnTo>
                  <a:lnTo>
                    <a:pt x="39" y="225"/>
                  </a:lnTo>
                  <a:lnTo>
                    <a:pt x="33" y="223"/>
                  </a:lnTo>
                  <a:lnTo>
                    <a:pt x="33" y="221"/>
                  </a:lnTo>
                  <a:lnTo>
                    <a:pt x="38" y="216"/>
                  </a:lnTo>
                  <a:lnTo>
                    <a:pt x="44" y="210"/>
                  </a:lnTo>
                  <a:lnTo>
                    <a:pt x="50" y="203"/>
                  </a:lnTo>
                  <a:lnTo>
                    <a:pt x="56" y="198"/>
                  </a:lnTo>
                  <a:lnTo>
                    <a:pt x="62" y="192"/>
                  </a:lnTo>
                  <a:lnTo>
                    <a:pt x="69" y="186"/>
                  </a:lnTo>
                  <a:lnTo>
                    <a:pt x="75" y="179"/>
                  </a:lnTo>
                  <a:lnTo>
                    <a:pt x="82" y="174"/>
                  </a:lnTo>
                  <a:lnTo>
                    <a:pt x="85" y="171"/>
                  </a:lnTo>
                  <a:lnTo>
                    <a:pt x="89" y="168"/>
                  </a:lnTo>
                  <a:lnTo>
                    <a:pt x="91" y="166"/>
                  </a:lnTo>
                  <a:lnTo>
                    <a:pt x="95" y="161"/>
                  </a:lnTo>
                  <a:lnTo>
                    <a:pt x="97" y="159"/>
                  </a:lnTo>
                  <a:lnTo>
                    <a:pt x="101" y="156"/>
                  </a:lnTo>
                  <a:lnTo>
                    <a:pt x="103" y="153"/>
                  </a:lnTo>
                  <a:lnTo>
                    <a:pt x="106" y="150"/>
                  </a:lnTo>
                  <a:lnTo>
                    <a:pt x="116" y="161"/>
                  </a:lnTo>
                  <a:lnTo>
                    <a:pt x="121" y="157"/>
                  </a:lnTo>
                  <a:lnTo>
                    <a:pt x="125" y="153"/>
                  </a:lnTo>
                  <a:lnTo>
                    <a:pt x="129" y="152"/>
                  </a:lnTo>
                  <a:lnTo>
                    <a:pt x="134" y="149"/>
                  </a:lnTo>
                  <a:lnTo>
                    <a:pt x="146" y="147"/>
                  </a:lnTo>
                  <a:lnTo>
                    <a:pt x="157" y="146"/>
                  </a:lnTo>
                  <a:lnTo>
                    <a:pt x="165" y="143"/>
                  </a:lnTo>
                  <a:lnTo>
                    <a:pt x="173" y="139"/>
                  </a:lnTo>
                  <a:lnTo>
                    <a:pt x="177" y="136"/>
                  </a:lnTo>
                  <a:lnTo>
                    <a:pt x="179" y="132"/>
                  </a:lnTo>
                  <a:lnTo>
                    <a:pt x="182" y="127"/>
                  </a:lnTo>
                  <a:lnTo>
                    <a:pt x="184" y="121"/>
                  </a:lnTo>
                  <a:lnTo>
                    <a:pt x="173" y="121"/>
                  </a:lnTo>
                  <a:lnTo>
                    <a:pt x="171" y="122"/>
                  </a:lnTo>
                  <a:lnTo>
                    <a:pt x="170" y="124"/>
                  </a:lnTo>
                  <a:lnTo>
                    <a:pt x="167" y="125"/>
                  </a:lnTo>
                  <a:lnTo>
                    <a:pt x="165" y="127"/>
                  </a:lnTo>
                  <a:lnTo>
                    <a:pt x="163" y="128"/>
                  </a:lnTo>
                  <a:lnTo>
                    <a:pt x="160" y="129"/>
                  </a:lnTo>
                  <a:lnTo>
                    <a:pt x="158" y="131"/>
                  </a:lnTo>
                  <a:lnTo>
                    <a:pt x="155" y="131"/>
                  </a:lnTo>
                  <a:lnTo>
                    <a:pt x="153" y="131"/>
                  </a:lnTo>
                  <a:lnTo>
                    <a:pt x="149" y="129"/>
                  </a:lnTo>
                  <a:lnTo>
                    <a:pt x="146" y="128"/>
                  </a:lnTo>
                  <a:lnTo>
                    <a:pt x="142" y="127"/>
                  </a:lnTo>
                  <a:lnTo>
                    <a:pt x="138" y="125"/>
                  </a:lnTo>
                  <a:lnTo>
                    <a:pt x="135" y="125"/>
                  </a:lnTo>
                  <a:lnTo>
                    <a:pt x="133" y="127"/>
                  </a:lnTo>
                  <a:lnTo>
                    <a:pt x="132" y="128"/>
                  </a:lnTo>
                  <a:lnTo>
                    <a:pt x="133" y="125"/>
                  </a:lnTo>
                  <a:lnTo>
                    <a:pt x="137" y="121"/>
                  </a:lnTo>
                  <a:lnTo>
                    <a:pt x="141" y="118"/>
                  </a:lnTo>
                  <a:lnTo>
                    <a:pt x="146" y="114"/>
                  </a:lnTo>
                  <a:lnTo>
                    <a:pt x="151" y="110"/>
                  </a:lnTo>
                  <a:lnTo>
                    <a:pt x="155" y="106"/>
                  </a:lnTo>
                  <a:lnTo>
                    <a:pt x="160" y="101"/>
                  </a:lnTo>
                  <a:lnTo>
                    <a:pt x="164" y="99"/>
                  </a:lnTo>
                  <a:lnTo>
                    <a:pt x="216" y="99"/>
                  </a:lnTo>
                  <a:lnTo>
                    <a:pt x="217" y="96"/>
                  </a:lnTo>
                  <a:lnTo>
                    <a:pt x="220" y="94"/>
                  </a:lnTo>
                  <a:lnTo>
                    <a:pt x="222" y="94"/>
                  </a:lnTo>
                  <a:lnTo>
                    <a:pt x="224" y="94"/>
                  </a:lnTo>
                  <a:lnTo>
                    <a:pt x="227" y="94"/>
                  </a:lnTo>
                  <a:lnTo>
                    <a:pt x="229" y="94"/>
                  </a:lnTo>
                  <a:lnTo>
                    <a:pt x="230" y="94"/>
                  </a:lnTo>
                  <a:lnTo>
                    <a:pt x="233" y="93"/>
                  </a:lnTo>
                  <a:lnTo>
                    <a:pt x="232" y="86"/>
                  </a:lnTo>
                  <a:lnTo>
                    <a:pt x="228" y="81"/>
                  </a:lnTo>
                  <a:lnTo>
                    <a:pt x="224" y="77"/>
                  </a:lnTo>
                  <a:lnTo>
                    <a:pt x="220" y="74"/>
                  </a:lnTo>
                  <a:lnTo>
                    <a:pt x="215" y="73"/>
                  </a:lnTo>
                  <a:lnTo>
                    <a:pt x="210" y="70"/>
                  </a:lnTo>
                  <a:lnTo>
                    <a:pt x="205" y="67"/>
                  </a:lnTo>
                  <a:lnTo>
                    <a:pt x="203" y="63"/>
                  </a:lnTo>
                  <a:lnTo>
                    <a:pt x="207" y="60"/>
                  </a:lnTo>
                  <a:lnTo>
                    <a:pt x="211" y="57"/>
                  </a:lnTo>
                  <a:lnTo>
                    <a:pt x="215" y="53"/>
                  </a:lnTo>
                  <a:lnTo>
                    <a:pt x="218" y="50"/>
                  </a:lnTo>
                  <a:lnTo>
                    <a:pt x="223" y="47"/>
                  </a:lnTo>
                  <a:lnTo>
                    <a:pt x="227" y="45"/>
                  </a:lnTo>
                  <a:lnTo>
                    <a:pt x="230" y="41"/>
                  </a:lnTo>
                  <a:lnTo>
                    <a:pt x="235" y="38"/>
                  </a:lnTo>
                  <a:lnTo>
                    <a:pt x="251" y="32"/>
                  </a:lnTo>
                  <a:lnTo>
                    <a:pt x="265" y="27"/>
                  </a:lnTo>
                  <a:lnTo>
                    <a:pt x="278" y="21"/>
                  </a:lnTo>
                  <a:lnTo>
                    <a:pt x="291" y="17"/>
                  </a:lnTo>
                  <a:lnTo>
                    <a:pt x="304" y="11"/>
                  </a:lnTo>
                  <a:lnTo>
                    <a:pt x="318" y="8"/>
                  </a:lnTo>
                  <a:lnTo>
                    <a:pt x="333" y="6"/>
                  </a:lnTo>
                  <a:lnTo>
                    <a:pt x="348" y="4"/>
                  </a:lnTo>
                  <a:lnTo>
                    <a:pt x="352" y="4"/>
                  </a:lnTo>
                  <a:lnTo>
                    <a:pt x="355" y="4"/>
                  </a:lnTo>
                  <a:lnTo>
                    <a:pt x="359" y="4"/>
                  </a:lnTo>
                  <a:lnTo>
                    <a:pt x="361" y="3"/>
                  </a:lnTo>
                  <a:lnTo>
                    <a:pt x="364" y="3"/>
                  </a:lnTo>
                  <a:lnTo>
                    <a:pt x="366" y="3"/>
                  </a:lnTo>
                  <a:lnTo>
                    <a:pt x="370" y="3"/>
                  </a:lnTo>
                  <a:lnTo>
                    <a:pt x="373" y="3"/>
                  </a:lnTo>
                  <a:lnTo>
                    <a:pt x="378" y="1"/>
                  </a:lnTo>
                  <a:lnTo>
                    <a:pt x="382" y="1"/>
                  </a:lnTo>
                  <a:lnTo>
                    <a:pt x="385" y="1"/>
                  </a:lnTo>
                  <a:lnTo>
                    <a:pt x="387" y="0"/>
                  </a:lnTo>
                  <a:lnTo>
                    <a:pt x="391" y="0"/>
                  </a:lnTo>
                  <a:lnTo>
                    <a:pt x="392" y="1"/>
                  </a:lnTo>
                  <a:lnTo>
                    <a:pt x="393" y="3"/>
                  </a:lnTo>
                  <a:lnTo>
                    <a:pt x="392" y="4"/>
                  </a:lnTo>
                  <a:lnTo>
                    <a:pt x="397" y="4"/>
                  </a:lnTo>
                  <a:lnTo>
                    <a:pt x="402" y="4"/>
                  </a:lnTo>
                  <a:lnTo>
                    <a:pt x="407" y="4"/>
                  </a:lnTo>
                  <a:lnTo>
                    <a:pt x="411" y="4"/>
                  </a:lnTo>
                  <a:lnTo>
                    <a:pt x="415" y="4"/>
                  </a:lnTo>
                  <a:lnTo>
                    <a:pt x="418" y="4"/>
                  </a:lnTo>
                  <a:lnTo>
                    <a:pt x="421" y="4"/>
                  </a:lnTo>
                  <a:lnTo>
                    <a:pt x="422" y="4"/>
                  </a:lnTo>
                  <a:lnTo>
                    <a:pt x="433" y="6"/>
                  </a:lnTo>
                  <a:lnTo>
                    <a:pt x="443" y="8"/>
                  </a:lnTo>
                  <a:lnTo>
                    <a:pt x="455" y="11"/>
                  </a:lnTo>
                  <a:lnTo>
                    <a:pt x="468" y="15"/>
                  </a:lnTo>
                  <a:lnTo>
                    <a:pt x="480" y="18"/>
                  </a:lnTo>
                  <a:lnTo>
                    <a:pt x="492" y="21"/>
                  </a:lnTo>
                  <a:lnTo>
                    <a:pt x="504" y="24"/>
                  </a:lnTo>
                  <a:lnTo>
                    <a:pt x="516" y="25"/>
                  </a:lnTo>
                  <a:lnTo>
                    <a:pt x="541" y="17"/>
                  </a:lnTo>
                  <a:lnTo>
                    <a:pt x="543" y="18"/>
                  </a:lnTo>
                  <a:lnTo>
                    <a:pt x="544" y="20"/>
                  </a:lnTo>
                  <a:lnTo>
                    <a:pt x="547" y="20"/>
                  </a:lnTo>
                  <a:lnTo>
                    <a:pt x="549" y="21"/>
                  </a:lnTo>
                  <a:lnTo>
                    <a:pt x="550" y="22"/>
                  </a:lnTo>
                  <a:lnTo>
                    <a:pt x="553" y="22"/>
                  </a:lnTo>
                  <a:lnTo>
                    <a:pt x="554" y="24"/>
                  </a:lnTo>
                  <a:lnTo>
                    <a:pt x="556" y="25"/>
                  </a:lnTo>
                  <a:lnTo>
                    <a:pt x="376" y="210"/>
                  </a:lnTo>
                  <a:lnTo>
                    <a:pt x="382" y="210"/>
                  </a:lnTo>
                  <a:lnTo>
                    <a:pt x="386" y="210"/>
                  </a:lnTo>
                  <a:lnTo>
                    <a:pt x="390" y="210"/>
                  </a:lnTo>
                  <a:lnTo>
                    <a:pt x="395" y="210"/>
                  </a:lnTo>
                  <a:lnTo>
                    <a:pt x="398" y="210"/>
                  </a:lnTo>
                  <a:lnTo>
                    <a:pt x="402" y="210"/>
                  </a:lnTo>
                  <a:lnTo>
                    <a:pt x="407" y="210"/>
                  </a:lnTo>
                  <a:lnTo>
                    <a:pt x="410" y="210"/>
                  </a:lnTo>
                  <a:lnTo>
                    <a:pt x="409" y="214"/>
                  </a:lnTo>
                  <a:lnTo>
                    <a:pt x="408" y="217"/>
                  </a:lnTo>
                  <a:lnTo>
                    <a:pt x="407" y="220"/>
                  </a:lnTo>
                  <a:lnTo>
                    <a:pt x="405" y="221"/>
                  </a:lnTo>
                  <a:lnTo>
                    <a:pt x="405" y="224"/>
                  </a:lnTo>
                  <a:lnTo>
                    <a:pt x="404" y="225"/>
                  </a:lnTo>
                  <a:lnTo>
                    <a:pt x="404" y="228"/>
                  </a:lnTo>
                  <a:lnTo>
                    <a:pt x="403" y="231"/>
                  </a:lnTo>
                  <a:lnTo>
                    <a:pt x="404" y="232"/>
                  </a:lnTo>
                  <a:lnTo>
                    <a:pt x="405" y="234"/>
                  </a:lnTo>
                  <a:lnTo>
                    <a:pt x="408" y="235"/>
                  </a:lnTo>
                  <a:lnTo>
                    <a:pt x="409" y="237"/>
                  </a:lnTo>
                  <a:lnTo>
                    <a:pt x="411" y="238"/>
                  </a:lnTo>
                  <a:lnTo>
                    <a:pt x="412" y="238"/>
                  </a:lnTo>
                  <a:lnTo>
                    <a:pt x="414" y="238"/>
                  </a:lnTo>
                  <a:lnTo>
                    <a:pt x="419" y="238"/>
                  </a:lnTo>
                  <a:lnTo>
                    <a:pt x="423" y="237"/>
                  </a:lnTo>
                  <a:lnTo>
                    <a:pt x="427" y="235"/>
                  </a:lnTo>
                  <a:lnTo>
                    <a:pt x="429" y="232"/>
                  </a:lnTo>
                  <a:lnTo>
                    <a:pt x="431" y="231"/>
                  </a:lnTo>
                  <a:lnTo>
                    <a:pt x="434" y="228"/>
                  </a:lnTo>
                  <a:lnTo>
                    <a:pt x="437" y="227"/>
                  </a:lnTo>
                  <a:lnTo>
                    <a:pt x="441" y="225"/>
                  </a:lnTo>
                  <a:lnTo>
                    <a:pt x="442" y="230"/>
                  </a:lnTo>
                  <a:lnTo>
                    <a:pt x="443" y="232"/>
                  </a:lnTo>
                  <a:lnTo>
                    <a:pt x="446" y="237"/>
                  </a:lnTo>
                  <a:lnTo>
                    <a:pt x="448" y="241"/>
                  </a:lnTo>
                  <a:lnTo>
                    <a:pt x="450" y="245"/>
                  </a:lnTo>
                  <a:lnTo>
                    <a:pt x="452" y="252"/>
                  </a:lnTo>
                  <a:lnTo>
                    <a:pt x="453" y="257"/>
                  </a:lnTo>
                  <a:lnTo>
                    <a:pt x="454" y="264"/>
                  </a:lnTo>
                  <a:lnTo>
                    <a:pt x="454" y="268"/>
                  </a:lnTo>
                  <a:lnTo>
                    <a:pt x="453" y="271"/>
                  </a:lnTo>
                  <a:lnTo>
                    <a:pt x="452" y="274"/>
                  </a:lnTo>
                  <a:lnTo>
                    <a:pt x="450" y="277"/>
                  </a:lnTo>
                  <a:lnTo>
                    <a:pt x="449" y="278"/>
                  </a:lnTo>
                  <a:lnTo>
                    <a:pt x="448" y="281"/>
                  </a:lnTo>
                  <a:lnTo>
                    <a:pt x="448" y="284"/>
                  </a:lnTo>
                  <a:lnTo>
                    <a:pt x="447" y="286"/>
                  </a:lnTo>
                  <a:lnTo>
                    <a:pt x="448" y="291"/>
                  </a:lnTo>
                  <a:lnTo>
                    <a:pt x="448" y="293"/>
                  </a:lnTo>
                  <a:lnTo>
                    <a:pt x="450" y="296"/>
                  </a:lnTo>
                  <a:lnTo>
                    <a:pt x="452" y="299"/>
                  </a:lnTo>
                  <a:lnTo>
                    <a:pt x="453" y="302"/>
                  </a:lnTo>
                  <a:lnTo>
                    <a:pt x="454" y="304"/>
                  </a:lnTo>
                  <a:lnTo>
                    <a:pt x="455" y="309"/>
                  </a:lnTo>
                  <a:lnTo>
                    <a:pt x="456" y="311"/>
                  </a:lnTo>
                  <a:lnTo>
                    <a:pt x="455" y="316"/>
                  </a:lnTo>
                  <a:lnTo>
                    <a:pt x="453" y="318"/>
                  </a:lnTo>
                  <a:lnTo>
                    <a:pt x="450" y="323"/>
                  </a:lnTo>
                  <a:lnTo>
                    <a:pt x="446" y="327"/>
                  </a:lnTo>
                  <a:lnTo>
                    <a:pt x="442" y="330"/>
                  </a:lnTo>
                  <a:lnTo>
                    <a:pt x="437" y="332"/>
                  </a:lnTo>
                  <a:lnTo>
                    <a:pt x="434" y="332"/>
                  </a:lnTo>
                  <a:lnTo>
                    <a:pt x="430" y="332"/>
                  </a:lnTo>
                  <a:lnTo>
                    <a:pt x="435" y="33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6" name="Freeform 181">
              <a:extLst>
                <a:ext uri="{FF2B5EF4-FFF2-40B4-BE49-F238E27FC236}">
                  <a16:creationId xmlns:a16="http://schemas.microsoft.com/office/drawing/2014/main" id="{BC0A145C-2790-28A3-C1E2-41C69121145D}"/>
                </a:ext>
              </a:extLst>
            </p:cNvPr>
            <p:cNvSpPr>
              <a:spLocks/>
            </p:cNvSpPr>
            <p:nvPr/>
          </p:nvSpPr>
          <p:spPr bwMode="gray">
            <a:xfrm>
              <a:off x="2092840" y="1846218"/>
              <a:ext cx="96420" cy="79238"/>
            </a:xfrm>
            <a:custGeom>
              <a:avLst/>
              <a:gdLst>
                <a:gd name="T0" fmla="*/ 0 w 52"/>
                <a:gd name="T1" fmla="*/ 0 h 46"/>
                <a:gd name="T2" fmla="*/ 1588 w 52"/>
                <a:gd name="T3" fmla="*/ 9663 h 46"/>
                <a:gd name="T4" fmla="*/ 6350 w 52"/>
                <a:gd name="T5" fmla="*/ 22087 h 46"/>
                <a:gd name="T6" fmla="*/ 14288 w 52"/>
                <a:gd name="T7" fmla="*/ 31750 h 46"/>
                <a:gd name="T8" fmla="*/ 25400 w 52"/>
                <a:gd name="T9" fmla="*/ 41413 h 46"/>
                <a:gd name="T10" fmla="*/ 34925 w 52"/>
                <a:gd name="T11" fmla="*/ 51076 h 46"/>
                <a:gd name="T12" fmla="*/ 46037 w 52"/>
                <a:gd name="T13" fmla="*/ 57978 h 46"/>
                <a:gd name="T14" fmla="*/ 55563 w 52"/>
                <a:gd name="T15" fmla="*/ 62120 h 46"/>
                <a:gd name="T16" fmla="*/ 65088 w 52"/>
                <a:gd name="T17" fmla="*/ 63500 h 46"/>
                <a:gd name="T18" fmla="*/ 66675 w 52"/>
                <a:gd name="T19" fmla="*/ 63500 h 46"/>
                <a:gd name="T20" fmla="*/ 68263 w 52"/>
                <a:gd name="T21" fmla="*/ 63500 h 46"/>
                <a:gd name="T22" fmla="*/ 69850 w 52"/>
                <a:gd name="T23" fmla="*/ 62120 h 46"/>
                <a:gd name="T24" fmla="*/ 73025 w 52"/>
                <a:gd name="T25" fmla="*/ 62120 h 46"/>
                <a:gd name="T26" fmla="*/ 74613 w 52"/>
                <a:gd name="T27" fmla="*/ 62120 h 46"/>
                <a:gd name="T28" fmla="*/ 76200 w 52"/>
                <a:gd name="T29" fmla="*/ 60739 h 46"/>
                <a:gd name="T30" fmla="*/ 77788 w 52"/>
                <a:gd name="T31" fmla="*/ 60739 h 46"/>
                <a:gd name="T32" fmla="*/ 82550 w 52"/>
                <a:gd name="T33" fmla="*/ 60739 h 46"/>
                <a:gd name="T34" fmla="*/ 77788 w 52"/>
                <a:gd name="T35" fmla="*/ 56598 h 46"/>
                <a:gd name="T36" fmla="*/ 76200 w 52"/>
                <a:gd name="T37" fmla="*/ 52457 h 46"/>
                <a:gd name="T38" fmla="*/ 73025 w 52"/>
                <a:gd name="T39" fmla="*/ 48315 h 46"/>
                <a:gd name="T40" fmla="*/ 69850 w 52"/>
                <a:gd name="T41" fmla="*/ 45554 h 46"/>
                <a:gd name="T42" fmla="*/ 66675 w 52"/>
                <a:gd name="T43" fmla="*/ 41413 h 46"/>
                <a:gd name="T44" fmla="*/ 65088 w 52"/>
                <a:gd name="T45" fmla="*/ 37272 h 46"/>
                <a:gd name="T46" fmla="*/ 65088 w 52"/>
                <a:gd name="T47" fmla="*/ 31750 h 46"/>
                <a:gd name="T48" fmla="*/ 65088 w 52"/>
                <a:gd name="T49" fmla="*/ 27609 h 46"/>
                <a:gd name="T50" fmla="*/ 60325 w 52"/>
                <a:gd name="T51" fmla="*/ 27609 h 46"/>
                <a:gd name="T52" fmla="*/ 55563 w 52"/>
                <a:gd name="T53" fmla="*/ 26228 h 46"/>
                <a:gd name="T54" fmla="*/ 50800 w 52"/>
                <a:gd name="T55" fmla="*/ 22087 h 46"/>
                <a:gd name="T56" fmla="*/ 46037 w 52"/>
                <a:gd name="T57" fmla="*/ 20707 h 46"/>
                <a:gd name="T58" fmla="*/ 42862 w 52"/>
                <a:gd name="T59" fmla="*/ 16565 h 46"/>
                <a:gd name="T60" fmla="*/ 38100 w 52"/>
                <a:gd name="T61" fmla="*/ 11043 h 46"/>
                <a:gd name="T62" fmla="*/ 36513 w 52"/>
                <a:gd name="T63" fmla="*/ 5522 h 46"/>
                <a:gd name="T64" fmla="*/ 34925 w 52"/>
                <a:gd name="T65" fmla="*/ 1380 h 46"/>
                <a:gd name="T66" fmla="*/ 33338 w 52"/>
                <a:gd name="T67" fmla="*/ 1380 h 46"/>
                <a:gd name="T68" fmla="*/ 31750 w 52"/>
                <a:gd name="T69" fmla="*/ 1380 h 46"/>
                <a:gd name="T70" fmla="*/ 26988 w 52"/>
                <a:gd name="T71" fmla="*/ 1380 h 46"/>
                <a:gd name="T72" fmla="*/ 25400 w 52"/>
                <a:gd name="T73" fmla="*/ 1380 h 46"/>
                <a:gd name="T74" fmla="*/ 23812 w 52"/>
                <a:gd name="T75" fmla="*/ 1380 h 46"/>
                <a:gd name="T76" fmla="*/ 22225 w 52"/>
                <a:gd name="T77" fmla="*/ 1380 h 46"/>
                <a:gd name="T78" fmla="*/ 19050 w 52"/>
                <a:gd name="T79" fmla="*/ 0 h 46"/>
                <a:gd name="T80" fmla="*/ 15875 w 52"/>
                <a:gd name="T81" fmla="*/ 0 h 46"/>
                <a:gd name="T82" fmla="*/ 0 w 52"/>
                <a:gd name="T83" fmla="*/ 0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2"/>
                <a:gd name="T127" fmla="*/ 0 h 46"/>
                <a:gd name="T128" fmla="*/ 52 w 52"/>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2" h="46">
                  <a:moveTo>
                    <a:pt x="0" y="0"/>
                  </a:moveTo>
                  <a:lnTo>
                    <a:pt x="1" y="7"/>
                  </a:lnTo>
                  <a:lnTo>
                    <a:pt x="4" y="16"/>
                  </a:lnTo>
                  <a:lnTo>
                    <a:pt x="9" y="23"/>
                  </a:lnTo>
                  <a:lnTo>
                    <a:pt x="16" y="30"/>
                  </a:lnTo>
                  <a:lnTo>
                    <a:pt x="22" y="37"/>
                  </a:lnTo>
                  <a:lnTo>
                    <a:pt x="29" y="42"/>
                  </a:lnTo>
                  <a:lnTo>
                    <a:pt x="35" y="45"/>
                  </a:lnTo>
                  <a:lnTo>
                    <a:pt x="41" y="46"/>
                  </a:lnTo>
                  <a:lnTo>
                    <a:pt x="42" y="46"/>
                  </a:lnTo>
                  <a:lnTo>
                    <a:pt x="43" y="46"/>
                  </a:lnTo>
                  <a:lnTo>
                    <a:pt x="44" y="45"/>
                  </a:lnTo>
                  <a:lnTo>
                    <a:pt x="46" y="45"/>
                  </a:lnTo>
                  <a:lnTo>
                    <a:pt x="47" y="45"/>
                  </a:lnTo>
                  <a:lnTo>
                    <a:pt x="48" y="44"/>
                  </a:lnTo>
                  <a:lnTo>
                    <a:pt x="49" y="44"/>
                  </a:lnTo>
                  <a:lnTo>
                    <a:pt x="52" y="44"/>
                  </a:lnTo>
                  <a:lnTo>
                    <a:pt x="49" y="41"/>
                  </a:lnTo>
                  <a:lnTo>
                    <a:pt x="48" y="38"/>
                  </a:lnTo>
                  <a:lnTo>
                    <a:pt x="46" y="35"/>
                  </a:lnTo>
                  <a:lnTo>
                    <a:pt x="44" y="33"/>
                  </a:lnTo>
                  <a:lnTo>
                    <a:pt x="42" y="30"/>
                  </a:lnTo>
                  <a:lnTo>
                    <a:pt x="41" y="27"/>
                  </a:lnTo>
                  <a:lnTo>
                    <a:pt x="41" y="23"/>
                  </a:lnTo>
                  <a:lnTo>
                    <a:pt x="41" y="20"/>
                  </a:lnTo>
                  <a:lnTo>
                    <a:pt x="38" y="20"/>
                  </a:lnTo>
                  <a:lnTo>
                    <a:pt x="35" y="19"/>
                  </a:lnTo>
                  <a:lnTo>
                    <a:pt x="32" y="16"/>
                  </a:lnTo>
                  <a:lnTo>
                    <a:pt x="29" y="15"/>
                  </a:lnTo>
                  <a:lnTo>
                    <a:pt x="27" y="12"/>
                  </a:lnTo>
                  <a:lnTo>
                    <a:pt x="24" y="8"/>
                  </a:lnTo>
                  <a:lnTo>
                    <a:pt x="23" y="4"/>
                  </a:lnTo>
                  <a:lnTo>
                    <a:pt x="22" y="1"/>
                  </a:lnTo>
                  <a:lnTo>
                    <a:pt x="21" y="1"/>
                  </a:lnTo>
                  <a:lnTo>
                    <a:pt x="20" y="1"/>
                  </a:lnTo>
                  <a:lnTo>
                    <a:pt x="17" y="1"/>
                  </a:lnTo>
                  <a:lnTo>
                    <a:pt x="16" y="1"/>
                  </a:lnTo>
                  <a:lnTo>
                    <a:pt x="15" y="1"/>
                  </a:lnTo>
                  <a:lnTo>
                    <a:pt x="14" y="1"/>
                  </a:lnTo>
                  <a:lnTo>
                    <a:pt x="12" y="0"/>
                  </a:lnTo>
                  <a:lnTo>
                    <a:pt x="10"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7" name="Freeform 182">
              <a:extLst>
                <a:ext uri="{FF2B5EF4-FFF2-40B4-BE49-F238E27FC236}">
                  <a16:creationId xmlns:a16="http://schemas.microsoft.com/office/drawing/2014/main" id="{EC4791A9-0D31-8A5E-6837-75EB6AEFD3FC}"/>
                </a:ext>
              </a:extLst>
            </p:cNvPr>
            <p:cNvSpPr>
              <a:spLocks/>
            </p:cNvSpPr>
            <p:nvPr/>
          </p:nvSpPr>
          <p:spPr bwMode="gray">
            <a:xfrm>
              <a:off x="2050655" y="1703589"/>
              <a:ext cx="40174" cy="97068"/>
            </a:xfrm>
            <a:custGeom>
              <a:avLst/>
              <a:gdLst>
                <a:gd name="T0" fmla="*/ 19050 w 22"/>
                <a:gd name="T1" fmla="*/ 69302 h 55"/>
                <a:gd name="T2" fmla="*/ 34925 w 22"/>
                <a:gd name="T3" fmla="*/ 18386 h 55"/>
                <a:gd name="T4" fmla="*/ 34925 w 22"/>
                <a:gd name="T5" fmla="*/ 8486 h 55"/>
                <a:gd name="T6" fmla="*/ 31750 w 22"/>
                <a:gd name="T7" fmla="*/ 8486 h 55"/>
                <a:gd name="T8" fmla="*/ 26988 w 22"/>
                <a:gd name="T9" fmla="*/ 5657 h 55"/>
                <a:gd name="T10" fmla="*/ 22225 w 22"/>
                <a:gd name="T11" fmla="*/ 5657 h 55"/>
                <a:gd name="T12" fmla="*/ 20637 w 22"/>
                <a:gd name="T13" fmla="*/ 5657 h 55"/>
                <a:gd name="T14" fmla="*/ 19050 w 22"/>
                <a:gd name="T15" fmla="*/ 4243 h 55"/>
                <a:gd name="T16" fmla="*/ 19050 w 22"/>
                <a:gd name="T17" fmla="*/ 1414 h 55"/>
                <a:gd name="T18" fmla="*/ 19050 w 22"/>
                <a:gd name="T19" fmla="*/ 0 h 55"/>
                <a:gd name="T20" fmla="*/ 0 w 22"/>
                <a:gd name="T21" fmla="*/ 0 h 55"/>
                <a:gd name="T22" fmla="*/ 0 w 22"/>
                <a:gd name="T23" fmla="*/ 5657 h 55"/>
                <a:gd name="T24" fmla="*/ 0 w 22"/>
                <a:gd name="T25" fmla="*/ 11315 h 55"/>
                <a:gd name="T26" fmla="*/ 0 w 22"/>
                <a:gd name="T27" fmla="*/ 18386 h 55"/>
                <a:gd name="T28" fmla="*/ 0 w 22"/>
                <a:gd name="T29" fmla="*/ 22629 h 55"/>
                <a:gd name="T30" fmla="*/ 0 w 22"/>
                <a:gd name="T31" fmla="*/ 26872 h 55"/>
                <a:gd name="T32" fmla="*/ 0 w 22"/>
                <a:gd name="T33" fmla="*/ 29701 h 55"/>
                <a:gd name="T34" fmla="*/ 0 w 22"/>
                <a:gd name="T35" fmla="*/ 31115 h 55"/>
                <a:gd name="T36" fmla="*/ 0 w 22"/>
                <a:gd name="T37" fmla="*/ 32530 h 55"/>
                <a:gd name="T38" fmla="*/ 0 w 22"/>
                <a:gd name="T39" fmla="*/ 39601 h 55"/>
                <a:gd name="T40" fmla="*/ 0 w 22"/>
                <a:gd name="T41" fmla="*/ 42430 h 55"/>
                <a:gd name="T42" fmla="*/ 1588 w 22"/>
                <a:gd name="T43" fmla="*/ 48087 h 55"/>
                <a:gd name="T44" fmla="*/ 3175 w 22"/>
                <a:gd name="T45" fmla="*/ 55159 h 55"/>
                <a:gd name="T46" fmla="*/ 3175 w 22"/>
                <a:gd name="T47" fmla="*/ 62230 h 55"/>
                <a:gd name="T48" fmla="*/ 6350 w 22"/>
                <a:gd name="T49" fmla="*/ 67888 h 55"/>
                <a:gd name="T50" fmla="*/ 9525 w 22"/>
                <a:gd name="T51" fmla="*/ 73545 h 55"/>
                <a:gd name="T52" fmla="*/ 11112 w 22"/>
                <a:gd name="T53" fmla="*/ 77788 h 55"/>
                <a:gd name="T54" fmla="*/ 12700 w 22"/>
                <a:gd name="T55" fmla="*/ 77788 h 55"/>
                <a:gd name="T56" fmla="*/ 12700 w 22"/>
                <a:gd name="T57" fmla="*/ 76374 h 55"/>
                <a:gd name="T58" fmla="*/ 14288 w 22"/>
                <a:gd name="T59" fmla="*/ 73545 h 55"/>
                <a:gd name="T60" fmla="*/ 14288 w 22"/>
                <a:gd name="T61" fmla="*/ 72131 h 55"/>
                <a:gd name="T62" fmla="*/ 17463 w 22"/>
                <a:gd name="T63" fmla="*/ 69302 h 55"/>
                <a:gd name="T64" fmla="*/ 19050 w 22"/>
                <a:gd name="T65" fmla="*/ 69302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55"/>
                <a:gd name="T101" fmla="*/ 22 w 22"/>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55">
                  <a:moveTo>
                    <a:pt x="12" y="49"/>
                  </a:moveTo>
                  <a:lnTo>
                    <a:pt x="22" y="13"/>
                  </a:lnTo>
                  <a:lnTo>
                    <a:pt x="22" y="6"/>
                  </a:lnTo>
                  <a:lnTo>
                    <a:pt x="20" y="6"/>
                  </a:lnTo>
                  <a:lnTo>
                    <a:pt x="17" y="4"/>
                  </a:lnTo>
                  <a:lnTo>
                    <a:pt x="14" y="4"/>
                  </a:lnTo>
                  <a:lnTo>
                    <a:pt x="13" y="4"/>
                  </a:lnTo>
                  <a:lnTo>
                    <a:pt x="12" y="3"/>
                  </a:lnTo>
                  <a:lnTo>
                    <a:pt x="12" y="1"/>
                  </a:lnTo>
                  <a:lnTo>
                    <a:pt x="12" y="0"/>
                  </a:lnTo>
                  <a:lnTo>
                    <a:pt x="0" y="0"/>
                  </a:lnTo>
                  <a:lnTo>
                    <a:pt x="0" y="4"/>
                  </a:lnTo>
                  <a:lnTo>
                    <a:pt x="0" y="8"/>
                  </a:lnTo>
                  <a:lnTo>
                    <a:pt x="0" y="13"/>
                  </a:lnTo>
                  <a:lnTo>
                    <a:pt x="0" y="16"/>
                  </a:lnTo>
                  <a:lnTo>
                    <a:pt x="0" y="19"/>
                  </a:lnTo>
                  <a:lnTo>
                    <a:pt x="0" y="21"/>
                  </a:lnTo>
                  <a:lnTo>
                    <a:pt x="0" y="22"/>
                  </a:lnTo>
                  <a:lnTo>
                    <a:pt x="0" y="23"/>
                  </a:lnTo>
                  <a:lnTo>
                    <a:pt x="0" y="28"/>
                  </a:lnTo>
                  <a:lnTo>
                    <a:pt x="0" y="30"/>
                  </a:lnTo>
                  <a:lnTo>
                    <a:pt x="1" y="34"/>
                  </a:lnTo>
                  <a:lnTo>
                    <a:pt x="2" y="39"/>
                  </a:lnTo>
                  <a:lnTo>
                    <a:pt x="2" y="44"/>
                  </a:lnTo>
                  <a:lnTo>
                    <a:pt x="4" y="48"/>
                  </a:lnTo>
                  <a:lnTo>
                    <a:pt x="6" y="52"/>
                  </a:lnTo>
                  <a:lnTo>
                    <a:pt x="7" y="55"/>
                  </a:lnTo>
                  <a:lnTo>
                    <a:pt x="8" y="55"/>
                  </a:lnTo>
                  <a:lnTo>
                    <a:pt x="8" y="54"/>
                  </a:lnTo>
                  <a:lnTo>
                    <a:pt x="9" y="52"/>
                  </a:lnTo>
                  <a:lnTo>
                    <a:pt x="9" y="51"/>
                  </a:lnTo>
                  <a:lnTo>
                    <a:pt x="11" y="49"/>
                  </a:lnTo>
                  <a:lnTo>
                    <a:pt x="12" y="49"/>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8" name="Freeform 183">
              <a:extLst>
                <a:ext uri="{FF2B5EF4-FFF2-40B4-BE49-F238E27FC236}">
                  <a16:creationId xmlns:a16="http://schemas.microsoft.com/office/drawing/2014/main" id="{B716BF38-3F3C-78FF-9B97-6FF7255490ED}"/>
                </a:ext>
              </a:extLst>
            </p:cNvPr>
            <p:cNvSpPr>
              <a:spLocks/>
            </p:cNvSpPr>
            <p:nvPr/>
          </p:nvSpPr>
          <p:spPr bwMode="gray">
            <a:xfrm>
              <a:off x="3585373" y="1360885"/>
              <a:ext cx="60263" cy="43580"/>
            </a:xfrm>
            <a:custGeom>
              <a:avLst/>
              <a:gdLst>
                <a:gd name="T0" fmla="*/ 0 w 32"/>
                <a:gd name="T1" fmla="*/ 24739 h 24"/>
                <a:gd name="T2" fmla="*/ 3175 w 32"/>
                <a:gd name="T3" fmla="*/ 29104 h 24"/>
                <a:gd name="T4" fmla="*/ 4762 w 32"/>
                <a:gd name="T5" fmla="*/ 29104 h 24"/>
                <a:gd name="T6" fmla="*/ 6350 w 32"/>
                <a:gd name="T7" fmla="*/ 30559 h 24"/>
                <a:gd name="T8" fmla="*/ 7937 w 32"/>
                <a:gd name="T9" fmla="*/ 30559 h 24"/>
                <a:gd name="T10" fmla="*/ 9525 w 32"/>
                <a:gd name="T11" fmla="*/ 32015 h 24"/>
                <a:gd name="T12" fmla="*/ 14287 w 32"/>
                <a:gd name="T13" fmla="*/ 32015 h 24"/>
                <a:gd name="T14" fmla="*/ 15875 w 32"/>
                <a:gd name="T15" fmla="*/ 32015 h 24"/>
                <a:gd name="T16" fmla="*/ 19050 w 32"/>
                <a:gd name="T17" fmla="*/ 34925 h 24"/>
                <a:gd name="T18" fmla="*/ 25400 w 32"/>
                <a:gd name="T19" fmla="*/ 32015 h 24"/>
                <a:gd name="T20" fmla="*/ 28575 w 32"/>
                <a:gd name="T21" fmla="*/ 30559 h 24"/>
                <a:gd name="T22" fmla="*/ 34925 w 32"/>
                <a:gd name="T23" fmla="*/ 24739 h 24"/>
                <a:gd name="T24" fmla="*/ 39687 w 32"/>
                <a:gd name="T25" fmla="*/ 21828 h 24"/>
                <a:gd name="T26" fmla="*/ 42862 w 32"/>
                <a:gd name="T27" fmla="*/ 17463 h 24"/>
                <a:gd name="T28" fmla="*/ 47625 w 32"/>
                <a:gd name="T29" fmla="*/ 13097 h 24"/>
                <a:gd name="T30" fmla="*/ 49212 w 32"/>
                <a:gd name="T31" fmla="*/ 5821 h 24"/>
                <a:gd name="T32" fmla="*/ 50800 w 32"/>
                <a:gd name="T33" fmla="*/ 1455 h 24"/>
                <a:gd name="T34" fmla="*/ 42862 w 32"/>
                <a:gd name="T35" fmla="*/ 0 h 24"/>
                <a:gd name="T36" fmla="*/ 34925 w 32"/>
                <a:gd name="T37" fmla="*/ 0 h 24"/>
                <a:gd name="T38" fmla="*/ 26987 w 32"/>
                <a:gd name="T39" fmla="*/ 1455 h 24"/>
                <a:gd name="T40" fmla="*/ 19050 w 32"/>
                <a:gd name="T41" fmla="*/ 5821 h 24"/>
                <a:gd name="T42" fmla="*/ 14287 w 32"/>
                <a:gd name="T43" fmla="*/ 11642 h 24"/>
                <a:gd name="T44" fmla="*/ 6350 w 32"/>
                <a:gd name="T45" fmla="*/ 14552 h 24"/>
                <a:gd name="T46" fmla="*/ 3175 w 32"/>
                <a:gd name="T47" fmla="*/ 21828 h 24"/>
                <a:gd name="T48" fmla="*/ 0 w 32"/>
                <a:gd name="T49" fmla="*/ 24739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4"/>
                <a:gd name="T77" fmla="*/ 32 w 32"/>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4">
                  <a:moveTo>
                    <a:pt x="0" y="17"/>
                  </a:moveTo>
                  <a:lnTo>
                    <a:pt x="2" y="20"/>
                  </a:lnTo>
                  <a:lnTo>
                    <a:pt x="3" y="20"/>
                  </a:lnTo>
                  <a:lnTo>
                    <a:pt x="4" y="21"/>
                  </a:lnTo>
                  <a:lnTo>
                    <a:pt x="5" y="21"/>
                  </a:lnTo>
                  <a:lnTo>
                    <a:pt x="6" y="22"/>
                  </a:lnTo>
                  <a:lnTo>
                    <a:pt x="9" y="22"/>
                  </a:lnTo>
                  <a:lnTo>
                    <a:pt x="10" y="22"/>
                  </a:lnTo>
                  <a:lnTo>
                    <a:pt x="12" y="24"/>
                  </a:lnTo>
                  <a:lnTo>
                    <a:pt x="16" y="22"/>
                  </a:lnTo>
                  <a:lnTo>
                    <a:pt x="18" y="21"/>
                  </a:lnTo>
                  <a:lnTo>
                    <a:pt x="22" y="17"/>
                  </a:lnTo>
                  <a:lnTo>
                    <a:pt x="25" y="15"/>
                  </a:lnTo>
                  <a:lnTo>
                    <a:pt x="27" y="12"/>
                  </a:lnTo>
                  <a:lnTo>
                    <a:pt x="30" y="9"/>
                  </a:lnTo>
                  <a:lnTo>
                    <a:pt x="31" y="4"/>
                  </a:lnTo>
                  <a:lnTo>
                    <a:pt x="32" y="1"/>
                  </a:lnTo>
                  <a:lnTo>
                    <a:pt x="27" y="0"/>
                  </a:lnTo>
                  <a:lnTo>
                    <a:pt x="22" y="0"/>
                  </a:lnTo>
                  <a:lnTo>
                    <a:pt x="17" y="1"/>
                  </a:lnTo>
                  <a:lnTo>
                    <a:pt x="12" y="4"/>
                  </a:lnTo>
                  <a:lnTo>
                    <a:pt x="9" y="8"/>
                  </a:lnTo>
                  <a:lnTo>
                    <a:pt x="4" y="10"/>
                  </a:lnTo>
                  <a:lnTo>
                    <a:pt x="2" y="15"/>
                  </a:lnTo>
                  <a:lnTo>
                    <a:pt x="0" y="1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9" name="Freeform 184">
              <a:extLst>
                <a:ext uri="{FF2B5EF4-FFF2-40B4-BE49-F238E27FC236}">
                  <a16:creationId xmlns:a16="http://schemas.microsoft.com/office/drawing/2014/main" id="{FB6B6BB5-F923-4049-184E-725F7EA71D33}"/>
                </a:ext>
              </a:extLst>
            </p:cNvPr>
            <p:cNvSpPr>
              <a:spLocks/>
            </p:cNvSpPr>
            <p:nvPr/>
          </p:nvSpPr>
          <p:spPr bwMode="gray">
            <a:xfrm>
              <a:off x="3561267" y="1616429"/>
              <a:ext cx="44195" cy="23771"/>
            </a:xfrm>
            <a:custGeom>
              <a:avLst/>
              <a:gdLst>
                <a:gd name="T0" fmla="*/ 0 w 24"/>
                <a:gd name="T1" fmla="*/ 19050 h 14"/>
                <a:gd name="T2" fmla="*/ 6350 w 24"/>
                <a:gd name="T3" fmla="*/ 19050 h 14"/>
                <a:gd name="T4" fmla="*/ 14288 w 24"/>
                <a:gd name="T5" fmla="*/ 17689 h 14"/>
                <a:gd name="T6" fmla="*/ 17463 w 24"/>
                <a:gd name="T7" fmla="*/ 16329 h 14"/>
                <a:gd name="T8" fmla="*/ 22225 w 24"/>
                <a:gd name="T9" fmla="*/ 12246 h 14"/>
                <a:gd name="T10" fmla="*/ 26988 w 24"/>
                <a:gd name="T11" fmla="*/ 10886 h 14"/>
                <a:gd name="T12" fmla="*/ 31750 w 24"/>
                <a:gd name="T13" fmla="*/ 6804 h 14"/>
                <a:gd name="T14" fmla="*/ 36513 w 24"/>
                <a:gd name="T15" fmla="*/ 5443 h 14"/>
                <a:gd name="T16" fmla="*/ 38100 w 24"/>
                <a:gd name="T17" fmla="*/ 0 h 14"/>
                <a:gd name="T18" fmla="*/ 31750 w 24"/>
                <a:gd name="T19" fmla="*/ 0 h 14"/>
                <a:gd name="T20" fmla="*/ 25400 w 24"/>
                <a:gd name="T21" fmla="*/ 1361 h 14"/>
                <a:gd name="T22" fmla="*/ 20637 w 24"/>
                <a:gd name="T23" fmla="*/ 1361 h 14"/>
                <a:gd name="T24" fmla="*/ 15875 w 24"/>
                <a:gd name="T25" fmla="*/ 5443 h 14"/>
                <a:gd name="T26" fmla="*/ 11112 w 24"/>
                <a:gd name="T27" fmla="*/ 6804 h 14"/>
                <a:gd name="T28" fmla="*/ 6350 w 24"/>
                <a:gd name="T29" fmla="*/ 10886 h 14"/>
                <a:gd name="T30" fmla="*/ 3175 w 24"/>
                <a:gd name="T31" fmla="*/ 16329 h 14"/>
                <a:gd name="T32" fmla="*/ 0 w 24"/>
                <a:gd name="T33" fmla="*/ 1905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4"/>
                <a:gd name="T53" fmla="*/ 24 w 24"/>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4">
                  <a:moveTo>
                    <a:pt x="0" y="14"/>
                  </a:moveTo>
                  <a:lnTo>
                    <a:pt x="4" y="14"/>
                  </a:lnTo>
                  <a:lnTo>
                    <a:pt x="9" y="13"/>
                  </a:lnTo>
                  <a:lnTo>
                    <a:pt x="11" y="12"/>
                  </a:lnTo>
                  <a:lnTo>
                    <a:pt x="14" y="9"/>
                  </a:lnTo>
                  <a:lnTo>
                    <a:pt x="17" y="8"/>
                  </a:lnTo>
                  <a:lnTo>
                    <a:pt x="20" y="5"/>
                  </a:lnTo>
                  <a:lnTo>
                    <a:pt x="23" y="4"/>
                  </a:lnTo>
                  <a:lnTo>
                    <a:pt x="24" y="0"/>
                  </a:lnTo>
                  <a:lnTo>
                    <a:pt x="20" y="0"/>
                  </a:lnTo>
                  <a:lnTo>
                    <a:pt x="16" y="1"/>
                  </a:lnTo>
                  <a:lnTo>
                    <a:pt x="13" y="1"/>
                  </a:lnTo>
                  <a:lnTo>
                    <a:pt x="10" y="4"/>
                  </a:lnTo>
                  <a:lnTo>
                    <a:pt x="7" y="5"/>
                  </a:lnTo>
                  <a:lnTo>
                    <a:pt x="4" y="8"/>
                  </a:lnTo>
                  <a:lnTo>
                    <a:pt x="2" y="12"/>
                  </a:lnTo>
                  <a:lnTo>
                    <a:pt x="0" y="1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0" name="Freeform 185">
              <a:extLst>
                <a:ext uri="{FF2B5EF4-FFF2-40B4-BE49-F238E27FC236}">
                  <a16:creationId xmlns:a16="http://schemas.microsoft.com/office/drawing/2014/main" id="{C3543B18-83A6-770C-09C1-6DBC5989D39F}"/>
                </a:ext>
              </a:extLst>
            </p:cNvPr>
            <p:cNvSpPr>
              <a:spLocks/>
            </p:cNvSpPr>
            <p:nvPr/>
          </p:nvSpPr>
          <p:spPr bwMode="gray">
            <a:xfrm>
              <a:off x="3462839" y="1741227"/>
              <a:ext cx="24105" cy="21791"/>
            </a:xfrm>
            <a:custGeom>
              <a:avLst/>
              <a:gdLst>
                <a:gd name="T0" fmla="*/ 0 w 13"/>
                <a:gd name="T1" fmla="*/ 6717 h 13"/>
                <a:gd name="T2" fmla="*/ 0 w 13"/>
                <a:gd name="T3" fmla="*/ 9403 h 13"/>
                <a:gd name="T4" fmla="*/ 1588 w 13"/>
                <a:gd name="T5" fmla="*/ 10746 h 13"/>
                <a:gd name="T6" fmla="*/ 1588 w 13"/>
                <a:gd name="T7" fmla="*/ 12090 h 13"/>
                <a:gd name="T8" fmla="*/ 3175 w 13"/>
                <a:gd name="T9" fmla="*/ 16120 h 13"/>
                <a:gd name="T10" fmla="*/ 3175 w 13"/>
                <a:gd name="T11" fmla="*/ 17463 h 13"/>
                <a:gd name="T12" fmla="*/ 6350 w 13"/>
                <a:gd name="T13" fmla="*/ 17463 h 13"/>
                <a:gd name="T14" fmla="*/ 9525 w 13"/>
                <a:gd name="T15" fmla="*/ 17463 h 13"/>
                <a:gd name="T16" fmla="*/ 20638 w 13"/>
                <a:gd name="T17" fmla="*/ 17463 h 13"/>
                <a:gd name="T18" fmla="*/ 20638 w 13"/>
                <a:gd name="T19" fmla="*/ 12090 h 13"/>
                <a:gd name="T20" fmla="*/ 20638 w 13"/>
                <a:gd name="T21" fmla="*/ 9403 h 13"/>
                <a:gd name="T22" fmla="*/ 20638 w 13"/>
                <a:gd name="T23" fmla="*/ 6717 h 13"/>
                <a:gd name="T24" fmla="*/ 20638 w 13"/>
                <a:gd name="T25" fmla="*/ 5373 h 13"/>
                <a:gd name="T26" fmla="*/ 20638 w 13"/>
                <a:gd name="T27" fmla="*/ 1343 h 13"/>
                <a:gd name="T28" fmla="*/ 17463 w 13"/>
                <a:gd name="T29" fmla="*/ 1343 h 13"/>
                <a:gd name="T30" fmla="*/ 17463 w 13"/>
                <a:gd name="T31" fmla="*/ 0 h 13"/>
                <a:gd name="T32" fmla="*/ 14288 w 13"/>
                <a:gd name="T33" fmla="*/ 0 h 13"/>
                <a:gd name="T34" fmla="*/ 12700 w 13"/>
                <a:gd name="T35" fmla="*/ 0 h 13"/>
                <a:gd name="T36" fmla="*/ 9525 w 13"/>
                <a:gd name="T37" fmla="*/ 0 h 13"/>
                <a:gd name="T38" fmla="*/ 6350 w 13"/>
                <a:gd name="T39" fmla="*/ 1343 h 13"/>
                <a:gd name="T40" fmla="*/ 3175 w 13"/>
                <a:gd name="T41" fmla="*/ 1343 h 13"/>
                <a:gd name="T42" fmla="*/ 1588 w 13"/>
                <a:gd name="T43" fmla="*/ 5373 h 13"/>
                <a:gd name="T44" fmla="*/ 0 w 13"/>
                <a:gd name="T45" fmla="*/ 5373 h 13"/>
                <a:gd name="T46" fmla="*/ 0 w 13"/>
                <a:gd name="T47" fmla="*/ 6717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
                <a:gd name="T73" fmla="*/ 0 h 13"/>
                <a:gd name="T74" fmla="*/ 13 w 13"/>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 h="13">
                  <a:moveTo>
                    <a:pt x="0" y="5"/>
                  </a:moveTo>
                  <a:lnTo>
                    <a:pt x="0" y="7"/>
                  </a:lnTo>
                  <a:lnTo>
                    <a:pt x="1" y="8"/>
                  </a:lnTo>
                  <a:lnTo>
                    <a:pt x="1" y="9"/>
                  </a:lnTo>
                  <a:lnTo>
                    <a:pt x="2" y="12"/>
                  </a:lnTo>
                  <a:lnTo>
                    <a:pt x="2" y="13"/>
                  </a:lnTo>
                  <a:lnTo>
                    <a:pt x="4" y="13"/>
                  </a:lnTo>
                  <a:lnTo>
                    <a:pt x="6" y="13"/>
                  </a:lnTo>
                  <a:lnTo>
                    <a:pt x="13" y="13"/>
                  </a:lnTo>
                  <a:lnTo>
                    <a:pt x="13" y="9"/>
                  </a:lnTo>
                  <a:lnTo>
                    <a:pt x="13" y="7"/>
                  </a:lnTo>
                  <a:lnTo>
                    <a:pt x="13" y="5"/>
                  </a:lnTo>
                  <a:lnTo>
                    <a:pt x="13" y="4"/>
                  </a:lnTo>
                  <a:lnTo>
                    <a:pt x="13" y="1"/>
                  </a:lnTo>
                  <a:lnTo>
                    <a:pt x="11" y="1"/>
                  </a:lnTo>
                  <a:lnTo>
                    <a:pt x="11" y="0"/>
                  </a:lnTo>
                  <a:lnTo>
                    <a:pt x="9" y="0"/>
                  </a:lnTo>
                  <a:lnTo>
                    <a:pt x="8" y="0"/>
                  </a:lnTo>
                  <a:lnTo>
                    <a:pt x="6" y="0"/>
                  </a:lnTo>
                  <a:lnTo>
                    <a:pt x="4" y="1"/>
                  </a:lnTo>
                  <a:lnTo>
                    <a:pt x="2" y="1"/>
                  </a:lnTo>
                  <a:lnTo>
                    <a:pt x="1" y="4"/>
                  </a:lnTo>
                  <a:lnTo>
                    <a:pt x="0" y="4"/>
                  </a:lnTo>
                  <a:lnTo>
                    <a:pt x="0" y="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1" name="Freeform 186">
              <a:extLst>
                <a:ext uri="{FF2B5EF4-FFF2-40B4-BE49-F238E27FC236}">
                  <a16:creationId xmlns:a16="http://schemas.microsoft.com/office/drawing/2014/main" id="{7E61BFFD-8E72-62E3-F337-1825911B04CC}"/>
                </a:ext>
              </a:extLst>
            </p:cNvPr>
            <p:cNvSpPr>
              <a:spLocks/>
            </p:cNvSpPr>
            <p:nvPr/>
          </p:nvSpPr>
          <p:spPr bwMode="gray">
            <a:xfrm>
              <a:off x="3368424" y="1133077"/>
              <a:ext cx="86378" cy="33678"/>
            </a:xfrm>
            <a:custGeom>
              <a:avLst/>
              <a:gdLst>
                <a:gd name="T0" fmla="*/ 0 w 47"/>
                <a:gd name="T1" fmla="*/ 22940 h 20"/>
                <a:gd name="T2" fmla="*/ 11113 w 47"/>
                <a:gd name="T3" fmla="*/ 24289 h 20"/>
                <a:gd name="T4" fmla="*/ 23813 w 47"/>
                <a:gd name="T5" fmla="*/ 26988 h 20"/>
                <a:gd name="T6" fmla="*/ 33338 w 47"/>
                <a:gd name="T7" fmla="*/ 26988 h 20"/>
                <a:gd name="T8" fmla="*/ 42863 w 47"/>
                <a:gd name="T9" fmla="*/ 26988 h 20"/>
                <a:gd name="T10" fmla="*/ 50800 w 47"/>
                <a:gd name="T11" fmla="*/ 24289 h 20"/>
                <a:gd name="T12" fmla="*/ 58738 w 47"/>
                <a:gd name="T13" fmla="*/ 24289 h 20"/>
                <a:gd name="T14" fmla="*/ 66675 w 47"/>
                <a:gd name="T15" fmla="*/ 22940 h 20"/>
                <a:gd name="T16" fmla="*/ 74613 w 47"/>
                <a:gd name="T17" fmla="*/ 22940 h 20"/>
                <a:gd name="T18" fmla="*/ 73025 w 47"/>
                <a:gd name="T19" fmla="*/ 13494 h 20"/>
                <a:gd name="T20" fmla="*/ 69850 w 47"/>
                <a:gd name="T21" fmla="*/ 8096 h 20"/>
                <a:gd name="T22" fmla="*/ 66675 w 47"/>
                <a:gd name="T23" fmla="*/ 2699 h 20"/>
                <a:gd name="T24" fmla="*/ 63500 w 47"/>
                <a:gd name="T25" fmla="*/ 1349 h 20"/>
                <a:gd name="T26" fmla="*/ 52388 w 47"/>
                <a:gd name="T27" fmla="*/ 0 h 20"/>
                <a:gd name="T28" fmla="*/ 41275 w 47"/>
                <a:gd name="T29" fmla="*/ 0 h 20"/>
                <a:gd name="T30" fmla="*/ 28575 w 47"/>
                <a:gd name="T31" fmla="*/ 2699 h 20"/>
                <a:gd name="T32" fmla="*/ 15875 w 47"/>
                <a:gd name="T33" fmla="*/ 10795 h 20"/>
                <a:gd name="T34" fmla="*/ 6350 w 47"/>
                <a:gd name="T35" fmla="*/ 16193 h 20"/>
                <a:gd name="T36" fmla="*/ 0 w 47"/>
                <a:gd name="T37" fmla="*/ 2294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20"/>
                <a:gd name="T59" fmla="*/ 47 w 47"/>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20">
                  <a:moveTo>
                    <a:pt x="0" y="17"/>
                  </a:moveTo>
                  <a:lnTo>
                    <a:pt x="7" y="18"/>
                  </a:lnTo>
                  <a:lnTo>
                    <a:pt x="15" y="20"/>
                  </a:lnTo>
                  <a:lnTo>
                    <a:pt x="21" y="20"/>
                  </a:lnTo>
                  <a:lnTo>
                    <a:pt x="27" y="20"/>
                  </a:lnTo>
                  <a:lnTo>
                    <a:pt x="32" y="18"/>
                  </a:lnTo>
                  <a:lnTo>
                    <a:pt x="37" y="18"/>
                  </a:lnTo>
                  <a:lnTo>
                    <a:pt x="42" y="17"/>
                  </a:lnTo>
                  <a:lnTo>
                    <a:pt x="47" y="17"/>
                  </a:lnTo>
                  <a:lnTo>
                    <a:pt x="46" y="10"/>
                  </a:lnTo>
                  <a:lnTo>
                    <a:pt x="44" y="6"/>
                  </a:lnTo>
                  <a:lnTo>
                    <a:pt x="42" y="2"/>
                  </a:lnTo>
                  <a:lnTo>
                    <a:pt x="40" y="1"/>
                  </a:lnTo>
                  <a:lnTo>
                    <a:pt x="33" y="0"/>
                  </a:lnTo>
                  <a:lnTo>
                    <a:pt x="26" y="0"/>
                  </a:lnTo>
                  <a:lnTo>
                    <a:pt x="18" y="2"/>
                  </a:lnTo>
                  <a:lnTo>
                    <a:pt x="10" y="8"/>
                  </a:lnTo>
                  <a:lnTo>
                    <a:pt x="4" y="12"/>
                  </a:lnTo>
                  <a:lnTo>
                    <a:pt x="0" y="1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2" name="Freeform 187">
              <a:extLst>
                <a:ext uri="{FF2B5EF4-FFF2-40B4-BE49-F238E27FC236}">
                  <a16:creationId xmlns:a16="http://schemas.microsoft.com/office/drawing/2014/main" id="{982DE1D4-1012-9126-FBEE-498670828A31}"/>
                </a:ext>
              </a:extLst>
            </p:cNvPr>
            <p:cNvSpPr>
              <a:spLocks/>
            </p:cNvSpPr>
            <p:nvPr/>
          </p:nvSpPr>
          <p:spPr bwMode="gray">
            <a:xfrm>
              <a:off x="3336284" y="1000353"/>
              <a:ext cx="44195" cy="25751"/>
            </a:xfrm>
            <a:custGeom>
              <a:avLst/>
              <a:gdLst>
                <a:gd name="T0" fmla="*/ 36513 w 23"/>
                <a:gd name="T1" fmla="*/ 0 h 15"/>
                <a:gd name="T2" fmla="*/ 33338 w 23"/>
                <a:gd name="T3" fmla="*/ 0 h 15"/>
                <a:gd name="T4" fmla="*/ 31750 w 23"/>
                <a:gd name="T5" fmla="*/ 0 h 15"/>
                <a:gd name="T6" fmla="*/ 25400 w 23"/>
                <a:gd name="T7" fmla="*/ 0 h 15"/>
                <a:gd name="T8" fmla="*/ 22225 w 23"/>
                <a:gd name="T9" fmla="*/ 0 h 15"/>
                <a:gd name="T10" fmla="*/ 19050 w 23"/>
                <a:gd name="T11" fmla="*/ 0 h 15"/>
                <a:gd name="T12" fmla="*/ 15875 w 23"/>
                <a:gd name="T13" fmla="*/ 0 h 15"/>
                <a:gd name="T14" fmla="*/ 14288 w 23"/>
                <a:gd name="T15" fmla="*/ 0 h 15"/>
                <a:gd name="T16" fmla="*/ 12700 w 23"/>
                <a:gd name="T17" fmla="*/ 0 h 15"/>
                <a:gd name="T18" fmla="*/ 11113 w 23"/>
                <a:gd name="T19" fmla="*/ 2752 h 15"/>
                <a:gd name="T20" fmla="*/ 7938 w 23"/>
                <a:gd name="T21" fmla="*/ 2752 h 15"/>
                <a:gd name="T22" fmla="*/ 6350 w 23"/>
                <a:gd name="T23" fmla="*/ 2752 h 15"/>
                <a:gd name="T24" fmla="*/ 3175 w 23"/>
                <a:gd name="T25" fmla="*/ 4128 h 15"/>
                <a:gd name="T26" fmla="*/ 1588 w 23"/>
                <a:gd name="T27" fmla="*/ 8255 h 15"/>
                <a:gd name="T28" fmla="*/ 0 w 23"/>
                <a:gd name="T29" fmla="*/ 8255 h 15"/>
                <a:gd name="T30" fmla="*/ 0 w 23"/>
                <a:gd name="T31" fmla="*/ 9631 h 15"/>
                <a:gd name="T32" fmla="*/ 0 w 23"/>
                <a:gd name="T33" fmla="*/ 11007 h 15"/>
                <a:gd name="T34" fmla="*/ 1588 w 23"/>
                <a:gd name="T35" fmla="*/ 13759 h 15"/>
                <a:gd name="T36" fmla="*/ 3175 w 23"/>
                <a:gd name="T37" fmla="*/ 16510 h 15"/>
                <a:gd name="T38" fmla="*/ 6350 w 23"/>
                <a:gd name="T39" fmla="*/ 19262 h 15"/>
                <a:gd name="T40" fmla="*/ 7938 w 23"/>
                <a:gd name="T41" fmla="*/ 20638 h 15"/>
                <a:gd name="T42" fmla="*/ 11113 w 23"/>
                <a:gd name="T43" fmla="*/ 20638 h 15"/>
                <a:gd name="T44" fmla="*/ 12700 w 23"/>
                <a:gd name="T45" fmla="*/ 20638 h 15"/>
                <a:gd name="T46" fmla="*/ 14288 w 23"/>
                <a:gd name="T47" fmla="*/ 20638 h 15"/>
                <a:gd name="T48" fmla="*/ 15875 w 23"/>
                <a:gd name="T49" fmla="*/ 20638 h 15"/>
                <a:gd name="T50" fmla="*/ 20638 w 23"/>
                <a:gd name="T51" fmla="*/ 19262 h 15"/>
                <a:gd name="T52" fmla="*/ 22225 w 23"/>
                <a:gd name="T53" fmla="*/ 19262 h 15"/>
                <a:gd name="T54" fmla="*/ 25400 w 23"/>
                <a:gd name="T55" fmla="*/ 16510 h 15"/>
                <a:gd name="T56" fmla="*/ 30163 w 23"/>
                <a:gd name="T57" fmla="*/ 13759 h 15"/>
                <a:gd name="T58" fmla="*/ 31750 w 23"/>
                <a:gd name="T59" fmla="*/ 11007 h 15"/>
                <a:gd name="T60" fmla="*/ 33338 w 23"/>
                <a:gd name="T61" fmla="*/ 9631 h 15"/>
                <a:gd name="T62" fmla="*/ 36513 w 23"/>
                <a:gd name="T63" fmla="*/ 0 h 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15"/>
                <a:gd name="T98" fmla="*/ 23 w 23"/>
                <a:gd name="T99" fmla="*/ 15 h 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15">
                  <a:moveTo>
                    <a:pt x="23" y="0"/>
                  </a:moveTo>
                  <a:lnTo>
                    <a:pt x="21" y="0"/>
                  </a:lnTo>
                  <a:lnTo>
                    <a:pt x="20" y="0"/>
                  </a:lnTo>
                  <a:lnTo>
                    <a:pt x="16" y="0"/>
                  </a:lnTo>
                  <a:lnTo>
                    <a:pt x="14" y="0"/>
                  </a:lnTo>
                  <a:lnTo>
                    <a:pt x="12" y="0"/>
                  </a:lnTo>
                  <a:lnTo>
                    <a:pt x="10" y="0"/>
                  </a:lnTo>
                  <a:lnTo>
                    <a:pt x="9" y="0"/>
                  </a:lnTo>
                  <a:lnTo>
                    <a:pt x="8" y="0"/>
                  </a:lnTo>
                  <a:lnTo>
                    <a:pt x="7" y="2"/>
                  </a:lnTo>
                  <a:lnTo>
                    <a:pt x="5" y="2"/>
                  </a:lnTo>
                  <a:lnTo>
                    <a:pt x="4" y="2"/>
                  </a:lnTo>
                  <a:lnTo>
                    <a:pt x="2" y="3"/>
                  </a:lnTo>
                  <a:lnTo>
                    <a:pt x="1" y="6"/>
                  </a:lnTo>
                  <a:lnTo>
                    <a:pt x="0" y="6"/>
                  </a:lnTo>
                  <a:lnTo>
                    <a:pt x="0" y="7"/>
                  </a:lnTo>
                  <a:lnTo>
                    <a:pt x="0" y="8"/>
                  </a:lnTo>
                  <a:lnTo>
                    <a:pt x="1" y="10"/>
                  </a:lnTo>
                  <a:lnTo>
                    <a:pt x="2" y="12"/>
                  </a:lnTo>
                  <a:lnTo>
                    <a:pt x="4" y="14"/>
                  </a:lnTo>
                  <a:lnTo>
                    <a:pt x="5" y="15"/>
                  </a:lnTo>
                  <a:lnTo>
                    <a:pt x="7" y="15"/>
                  </a:lnTo>
                  <a:lnTo>
                    <a:pt x="8" y="15"/>
                  </a:lnTo>
                  <a:lnTo>
                    <a:pt x="9" y="15"/>
                  </a:lnTo>
                  <a:lnTo>
                    <a:pt x="10" y="15"/>
                  </a:lnTo>
                  <a:lnTo>
                    <a:pt x="13" y="14"/>
                  </a:lnTo>
                  <a:lnTo>
                    <a:pt x="14" y="14"/>
                  </a:lnTo>
                  <a:lnTo>
                    <a:pt x="16" y="12"/>
                  </a:lnTo>
                  <a:lnTo>
                    <a:pt x="19" y="10"/>
                  </a:lnTo>
                  <a:lnTo>
                    <a:pt x="20" y="8"/>
                  </a:lnTo>
                  <a:lnTo>
                    <a:pt x="21" y="7"/>
                  </a:lnTo>
                  <a:lnTo>
                    <a:pt x="23"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3" name="Freeform 188">
              <a:extLst>
                <a:ext uri="{FF2B5EF4-FFF2-40B4-BE49-F238E27FC236}">
                  <a16:creationId xmlns:a16="http://schemas.microsoft.com/office/drawing/2014/main" id="{211D7DF7-F40D-E8AF-0C53-868AD8E0C513}"/>
                </a:ext>
              </a:extLst>
            </p:cNvPr>
            <p:cNvSpPr>
              <a:spLocks/>
            </p:cNvSpPr>
            <p:nvPr/>
          </p:nvSpPr>
          <p:spPr bwMode="gray">
            <a:xfrm>
              <a:off x="4169931" y="1957151"/>
              <a:ext cx="44195" cy="41602"/>
            </a:xfrm>
            <a:custGeom>
              <a:avLst/>
              <a:gdLst>
                <a:gd name="T0" fmla="*/ 0 w 24"/>
                <a:gd name="T1" fmla="*/ 19447 h 24"/>
                <a:gd name="T2" fmla="*/ 0 w 24"/>
                <a:gd name="T3" fmla="*/ 22225 h 24"/>
                <a:gd name="T4" fmla="*/ 1588 w 24"/>
                <a:gd name="T5" fmla="*/ 27782 h 24"/>
                <a:gd name="T6" fmla="*/ 3175 w 24"/>
                <a:gd name="T7" fmla="*/ 29171 h 24"/>
                <a:gd name="T8" fmla="*/ 6350 w 24"/>
                <a:gd name="T9" fmla="*/ 31949 h 24"/>
                <a:gd name="T10" fmla="*/ 11112 w 24"/>
                <a:gd name="T11" fmla="*/ 33338 h 24"/>
                <a:gd name="T12" fmla="*/ 14288 w 24"/>
                <a:gd name="T13" fmla="*/ 33338 h 24"/>
                <a:gd name="T14" fmla="*/ 17463 w 24"/>
                <a:gd name="T15" fmla="*/ 33338 h 24"/>
                <a:gd name="T16" fmla="*/ 20637 w 24"/>
                <a:gd name="T17" fmla="*/ 33338 h 24"/>
                <a:gd name="T18" fmla="*/ 25400 w 24"/>
                <a:gd name="T19" fmla="*/ 33338 h 24"/>
                <a:gd name="T20" fmla="*/ 31750 w 24"/>
                <a:gd name="T21" fmla="*/ 29171 h 24"/>
                <a:gd name="T22" fmla="*/ 33338 w 24"/>
                <a:gd name="T23" fmla="*/ 26393 h 24"/>
                <a:gd name="T24" fmla="*/ 36513 w 24"/>
                <a:gd name="T25" fmla="*/ 20836 h 24"/>
                <a:gd name="T26" fmla="*/ 36513 w 24"/>
                <a:gd name="T27" fmla="*/ 15280 h 24"/>
                <a:gd name="T28" fmla="*/ 38100 w 24"/>
                <a:gd name="T29" fmla="*/ 9724 h 24"/>
                <a:gd name="T30" fmla="*/ 38100 w 24"/>
                <a:gd name="T31" fmla="*/ 4167 h 24"/>
                <a:gd name="T32" fmla="*/ 38100 w 24"/>
                <a:gd name="T33" fmla="*/ 0 h 24"/>
                <a:gd name="T34" fmla="*/ 36513 w 24"/>
                <a:gd name="T35" fmla="*/ 0 h 24"/>
                <a:gd name="T36" fmla="*/ 31750 w 24"/>
                <a:gd name="T37" fmla="*/ 1389 h 24"/>
                <a:gd name="T38" fmla="*/ 23812 w 24"/>
                <a:gd name="T39" fmla="*/ 4167 h 24"/>
                <a:gd name="T40" fmla="*/ 15875 w 24"/>
                <a:gd name="T41" fmla="*/ 5556 h 24"/>
                <a:gd name="T42" fmla="*/ 11112 w 24"/>
                <a:gd name="T43" fmla="*/ 9724 h 24"/>
                <a:gd name="T44" fmla="*/ 3175 w 24"/>
                <a:gd name="T45" fmla="*/ 12502 h 24"/>
                <a:gd name="T46" fmla="*/ 0 w 24"/>
                <a:gd name="T47" fmla="*/ 15280 h 24"/>
                <a:gd name="T48" fmla="*/ 0 w 24"/>
                <a:gd name="T49" fmla="*/ 19447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24"/>
                <a:gd name="T77" fmla="*/ 24 w 24"/>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24">
                  <a:moveTo>
                    <a:pt x="0" y="14"/>
                  </a:moveTo>
                  <a:lnTo>
                    <a:pt x="0" y="16"/>
                  </a:lnTo>
                  <a:lnTo>
                    <a:pt x="1" y="20"/>
                  </a:lnTo>
                  <a:lnTo>
                    <a:pt x="2" y="21"/>
                  </a:lnTo>
                  <a:lnTo>
                    <a:pt x="4" y="23"/>
                  </a:lnTo>
                  <a:lnTo>
                    <a:pt x="7" y="24"/>
                  </a:lnTo>
                  <a:lnTo>
                    <a:pt x="9" y="24"/>
                  </a:lnTo>
                  <a:lnTo>
                    <a:pt x="11" y="24"/>
                  </a:lnTo>
                  <a:lnTo>
                    <a:pt x="13" y="24"/>
                  </a:lnTo>
                  <a:lnTo>
                    <a:pt x="16" y="24"/>
                  </a:lnTo>
                  <a:lnTo>
                    <a:pt x="20" y="21"/>
                  </a:lnTo>
                  <a:lnTo>
                    <a:pt x="21" y="19"/>
                  </a:lnTo>
                  <a:lnTo>
                    <a:pt x="23" y="15"/>
                  </a:lnTo>
                  <a:lnTo>
                    <a:pt x="23" y="11"/>
                  </a:lnTo>
                  <a:lnTo>
                    <a:pt x="24" y="7"/>
                  </a:lnTo>
                  <a:lnTo>
                    <a:pt x="24" y="3"/>
                  </a:lnTo>
                  <a:lnTo>
                    <a:pt x="24" y="0"/>
                  </a:lnTo>
                  <a:lnTo>
                    <a:pt x="23" y="0"/>
                  </a:lnTo>
                  <a:lnTo>
                    <a:pt x="20" y="1"/>
                  </a:lnTo>
                  <a:lnTo>
                    <a:pt x="15" y="3"/>
                  </a:lnTo>
                  <a:lnTo>
                    <a:pt x="10" y="4"/>
                  </a:lnTo>
                  <a:lnTo>
                    <a:pt x="7" y="7"/>
                  </a:lnTo>
                  <a:lnTo>
                    <a:pt x="2" y="9"/>
                  </a:lnTo>
                  <a:lnTo>
                    <a:pt x="0" y="11"/>
                  </a:lnTo>
                  <a:lnTo>
                    <a:pt x="0" y="1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4" name="Freeform 189">
              <a:extLst>
                <a:ext uri="{FF2B5EF4-FFF2-40B4-BE49-F238E27FC236}">
                  <a16:creationId xmlns:a16="http://schemas.microsoft.com/office/drawing/2014/main" id="{8E02C0FD-8317-3891-E611-D4467AF7722D}"/>
                </a:ext>
              </a:extLst>
            </p:cNvPr>
            <p:cNvSpPr>
              <a:spLocks/>
            </p:cNvSpPr>
            <p:nvPr/>
          </p:nvSpPr>
          <p:spPr bwMode="gray">
            <a:xfrm>
              <a:off x="3906782" y="1875933"/>
              <a:ext cx="62270" cy="33673"/>
            </a:xfrm>
            <a:custGeom>
              <a:avLst/>
              <a:gdLst>
                <a:gd name="T0" fmla="*/ 41275 w 34"/>
                <a:gd name="T1" fmla="*/ 8096 h 20"/>
                <a:gd name="T2" fmla="*/ 38100 w 34"/>
                <a:gd name="T3" fmla="*/ 8096 h 20"/>
                <a:gd name="T4" fmla="*/ 33337 w 34"/>
                <a:gd name="T5" fmla="*/ 5398 h 20"/>
                <a:gd name="T6" fmla="*/ 31750 w 34"/>
                <a:gd name="T7" fmla="*/ 5398 h 20"/>
                <a:gd name="T8" fmla="*/ 28575 w 34"/>
                <a:gd name="T9" fmla="*/ 2699 h 20"/>
                <a:gd name="T10" fmla="*/ 26988 w 34"/>
                <a:gd name="T11" fmla="*/ 1349 h 20"/>
                <a:gd name="T12" fmla="*/ 22225 w 34"/>
                <a:gd name="T13" fmla="*/ 1349 h 20"/>
                <a:gd name="T14" fmla="*/ 19050 w 34"/>
                <a:gd name="T15" fmla="*/ 0 h 20"/>
                <a:gd name="T16" fmla="*/ 14287 w 34"/>
                <a:gd name="T17" fmla="*/ 0 h 20"/>
                <a:gd name="T18" fmla="*/ 11112 w 34"/>
                <a:gd name="T19" fmla="*/ 0 h 20"/>
                <a:gd name="T20" fmla="*/ 9525 w 34"/>
                <a:gd name="T21" fmla="*/ 0 h 20"/>
                <a:gd name="T22" fmla="*/ 7937 w 34"/>
                <a:gd name="T23" fmla="*/ 0 h 20"/>
                <a:gd name="T24" fmla="*/ 6350 w 34"/>
                <a:gd name="T25" fmla="*/ 0 h 20"/>
                <a:gd name="T26" fmla="*/ 1588 w 34"/>
                <a:gd name="T27" fmla="*/ 0 h 20"/>
                <a:gd name="T28" fmla="*/ 0 w 34"/>
                <a:gd name="T29" fmla="*/ 0 h 20"/>
                <a:gd name="T30" fmla="*/ 3175 w 34"/>
                <a:gd name="T31" fmla="*/ 5398 h 20"/>
                <a:gd name="T32" fmla="*/ 7937 w 34"/>
                <a:gd name="T33" fmla="*/ 12145 h 20"/>
                <a:gd name="T34" fmla="*/ 11112 w 34"/>
                <a:gd name="T35" fmla="*/ 16193 h 20"/>
                <a:gd name="T36" fmla="*/ 19050 w 34"/>
                <a:gd name="T37" fmla="*/ 21590 h 20"/>
                <a:gd name="T38" fmla="*/ 22225 w 34"/>
                <a:gd name="T39" fmla="*/ 22940 h 20"/>
                <a:gd name="T40" fmla="*/ 26988 w 34"/>
                <a:gd name="T41" fmla="*/ 24289 h 20"/>
                <a:gd name="T42" fmla="*/ 31750 w 34"/>
                <a:gd name="T43" fmla="*/ 26988 h 20"/>
                <a:gd name="T44" fmla="*/ 34925 w 34"/>
                <a:gd name="T45" fmla="*/ 26988 h 20"/>
                <a:gd name="T46" fmla="*/ 41275 w 34"/>
                <a:gd name="T47" fmla="*/ 26988 h 20"/>
                <a:gd name="T48" fmla="*/ 42862 w 34"/>
                <a:gd name="T49" fmla="*/ 24289 h 20"/>
                <a:gd name="T50" fmla="*/ 44450 w 34"/>
                <a:gd name="T51" fmla="*/ 24289 h 20"/>
                <a:gd name="T52" fmla="*/ 46037 w 34"/>
                <a:gd name="T53" fmla="*/ 24289 h 20"/>
                <a:gd name="T54" fmla="*/ 49212 w 34"/>
                <a:gd name="T55" fmla="*/ 22940 h 20"/>
                <a:gd name="T56" fmla="*/ 50800 w 34"/>
                <a:gd name="T57" fmla="*/ 21590 h 20"/>
                <a:gd name="T58" fmla="*/ 52388 w 34"/>
                <a:gd name="T59" fmla="*/ 21590 h 20"/>
                <a:gd name="T60" fmla="*/ 53975 w 34"/>
                <a:gd name="T61" fmla="*/ 17542 h 20"/>
                <a:gd name="T62" fmla="*/ 52388 w 34"/>
                <a:gd name="T63" fmla="*/ 16193 h 20"/>
                <a:gd name="T64" fmla="*/ 50800 w 34"/>
                <a:gd name="T65" fmla="*/ 13494 h 20"/>
                <a:gd name="T66" fmla="*/ 49212 w 34"/>
                <a:gd name="T67" fmla="*/ 12145 h 20"/>
                <a:gd name="T68" fmla="*/ 46037 w 34"/>
                <a:gd name="T69" fmla="*/ 10795 h 20"/>
                <a:gd name="T70" fmla="*/ 44450 w 34"/>
                <a:gd name="T71" fmla="*/ 8096 h 20"/>
                <a:gd name="T72" fmla="*/ 42862 w 34"/>
                <a:gd name="T73" fmla="*/ 8096 h 20"/>
                <a:gd name="T74" fmla="*/ 41275 w 34"/>
                <a:gd name="T75" fmla="*/ 8096 h 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20"/>
                <a:gd name="T116" fmla="*/ 34 w 34"/>
                <a:gd name="T117" fmla="*/ 20 h 2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20">
                  <a:moveTo>
                    <a:pt x="26" y="6"/>
                  </a:moveTo>
                  <a:lnTo>
                    <a:pt x="24" y="6"/>
                  </a:lnTo>
                  <a:lnTo>
                    <a:pt x="21" y="4"/>
                  </a:lnTo>
                  <a:lnTo>
                    <a:pt x="20" y="4"/>
                  </a:lnTo>
                  <a:lnTo>
                    <a:pt x="18" y="2"/>
                  </a:lnTo>
                  <a:lnTo>
                    <a:pt x="17" y="1"/>
                  </a:lnTo>
                  <a:lnTo>
                    <a:pt x="14" y="1"/>
                  </a:lnTo>
                  <a:lnTo>
                    <a:pt x="12" y="0"/>
                  </a:lnTo>
                  <a:lnTo>
                    <a:pt x="9" y="0"/>
                  </a:lnTo>
                  <a:lnTo>
                    <a:pt x="7" y="0"/>
                  </a:lnTo>
                  <a:lnTo>
                    <a:pt x="6" y="0"/>
                  </a:lnTo>
                  <a:lnTo>
                    <a:pt x="5" y="0"/>
                  </a:lnTo>
                  <a:lnTo>
                    <a:pt x="4" y="0"/>
                  </a:lnTo>
                  <a:lnTo>
                    <a:pt x="1" y="0"/>
                  </a:lnTo>
                  <a:lnTo>
                    <a:pt x="0" y="0"/>
                  </a:lnTo>
                  <a:lnTo>
                    <a:pt x="2" y="4"/>
                  </a:lnTo>
                  <a:lnTo>
                    <a:pt x="5" y="9"/>
                  </a:lnTo>
                  <a:lnTo>
                    <a:pt x="7" y="12"/>
                  </a:lnTo>
                  <a:lnTo>
                    <a:pt x="12" y="16"/>
                  </a:lnTo>
                  <a:lnTo>
                    <a:pt x="14" y="17"/>
                  </a:lnTo>
                  <a:lnTo>
                    <a:pt x="17" y="18"/>
                  </a:lnTo>
                  <a:lnTo>
                    <a:pt x="20" y="20"/>
                  </a:lnTo>
                  <a:lnTo>
                    <a:pt x="22" y="20"/>
                  </a:lnTo>
                  <a:lnTo>
                    <a:pt x="26" y="20"/>
                  </a:lnTo>
                  <a:lnTo>
                    <a:pt x="27" y="18"/>
                  </a:lnTo>
                  <a:lnTo>
                    <a:pt x="28" y="18"/>
                  </a:lnTo>
                  <a:lnTo>
                    <a:pt x="29" y="18"/>
                  </a:lnTo>
                  <a:lnTo>
                    <a:pt x="31" y="17"/>
                  </a:lnTo>
                  <a:lnTo>
                    <a:pt x="32" y="16"/>
                  </a:lnTo>
                  <a:lnTo>
                    <a:pt x="33" y="16"/>
                  </a:lnTo>
                  <a:lnTo>
                    <a:pt x="34" y="13"/>
                  </a:lnTo>
                  <a:lnTo>
                    <a:pt x="33" y="12"/>
                  </a:lnTo>
                  <a:lnTo>
                    <a:pt x="32" y="10"/>
                  </a:lnTo>
                  <a:lnTo>
                    <a:pt x="31" y="9"/>
                  </a:lnTo>
                  <a:lnTo>
                    <a:pt x="29" y="8"/>
                  </a:lnTo>
                  <a:lnTo>
                    <a:pt x="28" y="6"/>
                  </a:lnTo>
                  <a:lnTo>
                    <a:pt x="27" y="6"/>
                  </a:lnTo>
                  <a:lnTo>
                    <a:pt x="26" y="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5" name="Freeform 190">
              <a:extLst>
                <a:ext uri="{FF2B5EF4-FFF2-40B4-BE49-F238E27FC236}">
                  <a16:creationId xmlns:a16="http://schemas.microsoft.com/office/drawing/2014/main" id="{319B7318-60BA-FF6D-2DD0-459E432EAA0D}"/>
                </a:ext>
              </a:extLst>
            </p:cNvPr>
            <p:cNvSpPr>
              <a:spLocks/>
            </p:cNvSpPr>
            <p:nvPr/>
          </p:nvSpPr>
          <p:spPr bwMode="gray">
            <a:xfrm>
              <a:off x="3938921" y="1957151"/>
              <a:ext cx="26115" cy="15851"/>
            </a:xfrm>
            <a:custGeom>
              <a:avLst/>
              <a:gdLst>
                <a:gd name="T0" fmla="*/ 0 w 14"/>
                <a:gd name="T1" fmla="*/ 11289 h 9"/>
                <a:gd name="T2" fmla="*/ 1588 w 14"/>
                <a:gd name="T3" fmla="*/ 11289 h 9"/>
                <a:gd name="T4" fmla="*/ 3175 w 14"/>
                <a:gd name="T5" fmla="*/ 12700 h 9"/>
                <a:gd name="T6" fmla="*/ 9525 w 14"/>
                <a:gd name="T7" fmla="*/ 12700 h 9"/>
                <a:gd name="T8" fmla="*/ 12700 w 14"/>
                <a:gd name="T9" fmla="*/ 12700 h 9"/>
                <a:gd name="T10" fmla="*/ 14288 w 14"/>
                <a:gd name="T11" fmla="*/ 11289 h 9"/>
                <a:gd name="T12" fmla="*/ 20638 w 14"/>
                <a:gd name="T13" fmla="*/ 7056 h 9"/>
                <a:gd name="T14" fmla="*/ 22225 w 14"/>
                <a:gd name="T15" fmla="*/ 5644 h 9"/>
                <a:gd name="T16" fmla="*/ 22225 w 14"/>
                <a:gd name="T17" fmla="*/ 0 h 9"/>
                <a:gd name="T18" fmla="*/ 0 w 14"/>
                <a:gd name="T19" fmla="*/ 11289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9"/>
                <a:gd name="T32" fmla="*/ 14 w 14"/>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9">
                  <a:moveTo>
                    <a:pt x="0" y="8"/>
                  </a:moveTo>
                  <a:lnTo>
                    <a:pt x="1" y="8"/>
                  </a:lnTo>
                  <a:lnTo>
                    <a:pt x="2" y="9"/>
                  </a:lnTo>
                  <a:lnTo>
                    <a:pt x="6" y="9"/>
                  </a:lnTo>
                  <a:lnTo>
                    <a:pt x="8" y="9"/>
                  </a:lnTo>
                  <a:lnTo>
                    <a:pt x="9" y="8"/>
                  </a:lnTo>
                  <a:lnTo>
                    <a:pt x="13" y="5"/>
                  </a:lnTo>
                  <a:lnTo>
                    <a:pt x="14" y="4"/>
                  </a:lnTo>
                  <a:lnTo>
                    <a:pt x="14" y="0"/>
                  </a:lnTo>
                  <a:lnTo>
                    <a:pt x="0" y="8"/>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6" name="Freeform 191">
              <a:extLst>
                <a:ext uri="{FF2B5EF4-FFF2-40B4-BE49-F238E27FC236}">
                  <a16:creationId xmlns:a16="http://schemas.microsoft.com/office/drawing/2014/main" id="{D3D4B44A-9A92-D80B-680A-5A5B364C53F7}"/>
                </a:ext>
              </a:extLst>
            </p:cNvPr>
            <p:cNvSpPr>
              <a:spLocks/>
            </p:cNvSpPr>
            <p:nvPr/>
          </p:nvSpPr>
          <p:spPr bwMode="gray">
            <a:xfrm>
              <a:off x="3954992" y="2014599"/>
              <a:ext cx="30130" cy="27733"/>
            </a:xfrm>
            <a:custGeom>
              <a:avLst/>
              <a:gdLst>
                <a:gd name="T0" fmla="*/ 26988 w 17"/>
                <a:gd name="T1" fmla="*/ 0 h 15"/>
                <a:gd name="T2" fmla="*/ 22225 w 17"/>
                <a:gd name="T3" fmla="*/ 2963 h 15"/>
                <a:gd name="T4" fmla="*/ 19050 w 17"/>
                <a:gd name="T5" fmla="*/ 4445 h 15"/>
                <a:gd name="T6" fmla="*/ 15875 w 17"/>
                <a:gd name="T7" fmla="*/ 8890 h 15"/>
                <a:gd name="T8" fmla="*/ 11113 w 17"/>
                <a:gd name="T9" fmla="*/ 11853 h 15"/>
                <a:gd name="T10" fmla="*/ 9525 w 17"/>
                <a:gd name="T11" fmla="*/ 14817 h 15"/>
                <a:gd name="T12" fmla="*/ 4763 w 17"/>
                <a:gd name="T13" fmla="*/ 17780 h 15"/>
                <a:gd name="T14" fmla="*/ 1588 w 17"/>
                <a:gd name="T15" fmla="*/ 20743 h 15"/>
                <a:gd name="T16" fmla="*/ 0 w 17"/>
                <a:gd name="T17" fmla="*/ 22225 h 15"/>
                <a:gd name="T18" fmla="*/ 1588 w 17"/>
                <a:gd name="T19" fmla="*/ 22225 h 15"/>
                <a:gd name="T20" fmla="*/ 4763 w 17"/>
                <a:gd name="T21" fmla="*/ 22225 h 15"/>
                <a:gd name="T22" fmla="*/ 9525 w 17"/>
                <a:gd name="T23" fmla="*/ 22225 h 15"/>
                <a:gd name="T24" fmla="*/ 11113 w 17"/>
                <a:gd name="T25" fmla="*/ 22225 h 15"/>
                <a:gd name="T26" fmla="*/ 15875 w 17"/>
                <a:gd name="T27" fmla="*/ 22225 h 15"/>
                <a:gd name="T28" fmla="*/ 19050 w 17"/>
                <a:gd name="T29" fmla="*/ 22225 h 15"/>
                <a:gd name="T30" fmla="*/ 22225 w 17"/>
                <a:gd name="T31" fmla="*/ 22225 h 15"/>
                <a:gd name="T32" fmla="*/ 26988 w 17"/>
                <a:gd name="T33" fmla="*/ 22225 h 15"/>
                <a:gd name="T34" fmla="*/ 26988 w 17"/>
                <a:gd name="T35" fmla="*/ 17780 h 15"/>
                <a:gd name="T36" fmla="*/ 26988 w 17"/>
                <a:gd name="T37" fmla="*/ 14817 h 15"/>
                <a:gd name="T38" fmla="*/ 26988 w 17"/>
                <a:gd name="T39" fmla="*/ 11853 h 15"/>
                <a:gd name="T40" fmla="*/ 26988 w 17"/>
                <a:gd name="T41" fmla="*/ 10372 h 15"/>
                <a:gd name="T42" fmla="*/ 26988 w 17"/>
                <a:gd name="T43" fmla="*/ 8890 h 15"/>
                <a:gd name="T44" fmla="*/ 26988 w 17"/>
                <a:gd name="T45" fmla="*/ 4445 h 15"/>
                <a:gd name="T46" fmla="*/ 26988 w 17"/>
                <a:gd name="T47" fmla="*/ 2963 h 15"/>
                <a:gd name="T48" fmla="*/ 26988 w 17"/>
                <a:gd name="T49" fmla="*/ 0 h 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5"/>
                <a:gd name="T77" fmla="*/ 17 w 17"/>
                <a:gd name="T78" fmla="*/ 15 h 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5">
                  <a:moveTo>
                    <a:pt x="17" y="0"/>
                  </a:moveTo>
                  <a:lnTo>
                    <a:pt x="14" y="2"/>
                  </a:lnTo>
                  <a:lnTo>
                    <a:pt x="12" y="3"/>
                  </a:lnTo>
                  <a:lnTo>
                    <a:pt x="10" y="6"/>
                  </a:lnTo>
                  <a:lnTo>
                    <a:pt x="7" y="8"/>
                  </a:lnTo>
                  <a:lnTo>
                    <a:pt x="6" y="10"/>
                  </a:lnTo>
                  <a:lnTo>
                    <a:pt x="3" y="12"/>
                  </a:lnTo>
                  <a:lnTo>
                    <a:pt x="1" y="14"/>
                  </a:lnTo>
                  <a:lnTo>
                    <a:pt x="0" y="15"/>
                  </a:lnTo>
                  <a:lnTo>
                    <a:pt x="1" y="15"/>
                  </a:lnTo>
                  <a:lnTo>
                    <a:pt x="3" y="15"/>
                  </a:lnTo>
                  <a:lnTo>
                    <a:pt x="6" y="15"/>
                  </a:lnTo>
                  <a:lnTo>
                    <a:pt x="7" y="15"/>
                  </a:lnTo>
                  <a:lnTo>
                    <a:pt x="10" y="15"/>
                  </a:lnTo>
                  <a:lnTo>
                    <a:pt x="12" y="15"/>
                  </a:lnTo>
                  <a:lnTo>
                    <a:pt x="14" y="15"/>
                  </a:lnTo>
                  <a:lnTo>
                    <a:pt x="17" y="15"/>
                  </a:lnTo>
                  <a:lnTo>
                    <a:pt x="17" y="12"/>
                  </a:lnTo>
                  <a:lnTo>
                    <a:pt x="17" y="10"/>
                  </a:lnTo>
                  <a:lnTo>
                    <a:pt x="17" y="8"/>
                  </a:lnTo>
                  <a:lnTo>
                    <a:pt x="17" y="7"/>
                  </a:lnTo>
                  <a:lnTo>
                    <a:pt x="17" y="6"/>
                  </a:lnTo>
                  <a:lnTo>
                    <a:pt x="17" y="3"/>
                  </a:lnTo>
                  <a:lnTo>
                    <a:pt x="17" y="2"/>
                  </a:lnTo>
                  <a:lnTo>
                    <a:pt x="17"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7" name="Freeform 192">
              <a:extLst>
                <a:ext uri="{FF2B5EF4-FFF2-40B4-BE49-F238E27FC236}">
                  <a16:creationId xmlns:a16="http://schemas.microsoft.com/office/drawing/2014/main" id="{823BFF17-0953-C9D8-71E2-EE4640F9AE22}"/>
                </a:ext>
              </a:extLst>
            </p:cNvPr>
            <p:cNvSpPr>
              <a:spLocks/>
            </p:cNvSpPr>
            <p:nvPr/>
          </p:nvSpPr>
          <p:spPr bwMode="gray">
            <a:xfrm>
              <a:off x="3671755" y="1388619"/>
              <a:ext cx="32141" cy="27733"/>
            </a:xfrm>
            <a:custGeom>
              <a:avLst/>
              <a:gdLst>
                <a:gd name="T0" fmla="*/ 12700 w 17"/>
                <a:gd name="T1" fmla="*/ 1389 h 16"/>
                <a:gd name="T2" fmla="*/ 0 w 17"/>
                <a:gd name="T3" fmla="*/ 11113 h 16"/>
                <a:gd name="T4" fmla="*/ 0 w 17"/>
                <a:gd name="T5" fmla="*/ 22225 h 16"/>
                <a:gd name="T6" fmla="*/ 15875 w 17"/>
                <a:gd name="T7" fmla="*/ 22225 h 16"/>
                <a:gd name="T8" fmla="*/ 19050 w 17"/>
                <a:gd name="T9" fmla="*/ 19447 h 16"/>
                <a:gd name="T10" fmla="*/ 22225 w 17"/>
                <a:gd name="T11" fmla="*/ 18058 h 16"/>
                <a:gd name="T12" fmla="*/ 23813 w 17"/>
                <a:gd name="T13" fmla="*/ 15280 h 16"/>
                <a:gd name="T14" fmla="*/ 25400 w 17"/>
                <a:gd name="T15" fmla="*/ 12502 h 16"/>
                <a:gd name="T16" fmla="*/ 25400 w 17"/>
                <a:gd name="T17" fmla="*/ 11113 h 16"/>
                <a:gd name="T18" fmla="*/ 26988 w 17"/>
                <a:gd name="T19" fmla="*/ 8334 h 16"/>
                <a:gd name="T20" fmla="*/ 26988 w 17"/>
                <a:gd name="T21" fmla="*/ 4167 h 16"/>
                <a:gd name="T22" fmla="*/ 26988 w 17"/>
                <a:gd name="T23" fmla="*/ 1389 h 16"/>
                <a:gd name="T24" fmla="*/ 26988 w 17"/>
                <a:gd name="T25" fmla="*/ 0 h 16"/>
                <a:gd name="T26" fmla="*/ 25400 w 17"/>
                <a:gd name="T27" fmla="*/ 0 h 16"/>
                <a:gd name="T28" fmla="*/ 23813 w 17"/>
                <a:gd name="T29" fmla="*/ 0 h 16"/>
                <a:gd name="T30" fmla="*/ 22225 w 17"/>
                <a:gd name="T31" fmla="*/ 0 h 16"/>
                <a:gd name="T32" fmla="*/ 19050 w 17"/>
                <a:gd name="T33" fmla="*/ 1389 h 16"/>
                <a:gd name="T34" fmla="*/ 15875 w 17"/>
                <a:gd name="T35" fmla="*/ 1389 h 16"/>
                <a:gd name="T36" fmla="*/ 14288 w 17"/>
                <a:gd name="T37" fmla="*/ 1389 h 16"/>
                <a:gd name="T38" fmla="*/ 12700 w 17"/>
                <a:gd name="T39" fmla="*/ 1389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6"/>
                <a:gd name="T62" fmla="*/ 17 w 17"/>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6">
                  <a:moveTo>
                    <a:pt x="8" y="1"/>
                  </a:moveTo>
                  <a:lnTo>
                    <a:pt x="0" y="8"/>
                  </a:lnTo>
                  <a:lnTo>
                    <a:pt x="0" y="16"/>
                  </a:lnTo>
                  <a:lnTo>
                    <a:pt x="10" y="16"/>
                  </a:lnTo>
                  <a:lnTo>
                    <a:pt x="12" y="14"/>
                  </a:lnTo>
                  <a:lnTo>
                    <a:pt x="14" y="13"/>
                  </a:lnTo>
                  <a:lnTo>
                    <a:pt x="15" y="11"/>
                  </a:lnTo>
                  <a:lnTo>
                    <a:pt x="16" y="9"/>
                  </a:lnTo>
                  <a:lnTo>
                    <a:pt x="16" y="8"/>
                  </a:lnTo>
                  <a:lnTo>
                    <a:pt x="17" y="6"/>
                  </a:lnTo>
                  <a:lnTo>
                    <a:pt x="17" y="3"/>
                  </a:lnTo>
                  <a:lnTo>
                    <a:pt x="17" y="1"/>
                  </a:lnTo>
                  <a:lnTo>
                    <a:pt x="17" y="0"/>
                  </a:lnTo>
                  <a:lnTo>
                    <a:pt x="16" y="0"/>
                  </a:lnTo>
                  <a:lnTo>
                    <a:pt x="15" y="0"/>
                  </a:lnTo>
                  <a:lnTo>
                    <a:pt x="14" y="0"/>
                  </a:lnTo>
                  <a:lnTo>
                    <a:pt x="12" y="1"/>
                  </a:lnTo>
                  <a:lnTo>
                    <a:pt x="10" y="1"/>
                  </a:lnTo>
                  <a:lnTo>
                    <a:pt x="9" y="1"/>
                  </a:lnTo>
                  <a:lnTo>
                    <a:pt x="8" y="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8" name="Freeform 193">
              <a:extLst>
                <a:ext uri="{FF2B5EF4-FFF2-40B4-BE49-F238E27FC236}">
                  <a16:creationId xmlns:a16="http://schemas.microsoft.com/office/drawing/2014/main" id="{1F2A8F2F-E3FE-9228-D513-CA699BB0B46C}"/>
                </a:ext>
              </a:extLst>
            </p:cNvPr>
            <p:cNvSpPr>
              <a:spLocks/>
            </p:cNvSpPr>
            <p:nvPr/>
          </p:nvSpPr>
          <p:spPr bwMode="gray">
            <a:xfrm>
              <a:off x="3418644" y="942905"/>
              <a:ext cx="28123" cy="21791"/>
            </a:xfrm>
            <a:custGeom>
              <a:avLst/>
              <a:gdLst>
                <a:gd name="T0" fmla="*/ 0 w 15"/>
                <a:gd name="T1" fmla="*/ 17463 h 12"/>
                <a:gd name="T2" fmla="*/ 1588 w 15"/>
                <a:gd name="T3" fmla="*/ 17463 h 12"/>
                <a:gd name="T4" fmla="*/ 3175 w 15"/>
                <a:gd name="T5" fmla="*/ 17463 h 12"/>
                <a:gd name="T6" fmla="*/ 7938 w 15"/>
                <a:gd name="T7" fmla="*/ 17463 h 12"/>
                <a:gd name="T8" fmla="*/ 9525 w 15"/>
                <a:gd name="T9" fmla="*/ 17463 h 12"/>
                <a:gd name="T10" fmla="*/ 11113 w 15"/>
                <a:gd name="T11" fmla="*/ 17463 h 12"/>
                <a:gd name="T12" fmla="*/ 12700 w 15"/>
                <a:gd name="T13" fmla="*/ 17463 h 12"/>
                <a:gd name="T14" fmla="*/ 14288 w 15"/>
                <a:gd name="T15" fmla="*/ 17463 h 12"/>
                <a:gd name="T16" fmla="*/ 19050 w 15"/>
                <a:gd name="T17" fmla="*/ 16008 h 12"/>
                <a:gd name="T18" fmla="*/ 20638 w 15"/>
                <a:gd name="T19" fmla="*/ 11642 h 12"/>
                <a:gd name="T20" fmla="*/ 22225 w 15"/>
                <a:gd name="T21" fmla="*/ 10187 h 12"/>
                <a:gd name="T22" fmla="*/ 22225 w 15"/>
                <a:gd name="T23" fmla="*/ 7276 h 12"/>
                <a:gd name="T24" fmla="*/ 23813 w 15"/>
                <a:gd name="T25" fmla="*/ 5821 h 12"/>
                <a:gd name="T26" fmla="*/ 23813 w 15"/>
                <a:gd name="T27" fmla="*/ 2911 h 12"/>
                <a:gd name="T28" fmla="*/ 23813 w 15"/>
                <a:gd name="T29" fmla="*/ 0 h 12"/>
                <a:gd name="T30" fmla="*/ 22225 w 15"/>
                <a:gd name="T31" fmla="*/ 0 h 12"/>
                <a:gd name="T32" fmla="*/ 19050 w 15"/>
                <a:gd name="T33" fmla="*/ 2911 h 12"/>
                <a:gd name="T34" fmla="*/ 14288 w 15"/>
                <a:gd name="T35" fmla="*/ 2911 h 12"/>
                <a:gd name="T36" fmla="*/ 11113 w 15"/>
                <a:gd name="T37" fmla="*/ 5821 h 12"/>
                <a:gd name="T38" fmla="*/ 9525 w 15"/>
                <a:gd name="T39" fmla="*/ 7276 h 12"/>
                <a:gd name="T40" fmla="*/ 3175 w 15"/>
                <a:gd name="T41" fmla="*/ 11642 h 12"/>
                <a:gd name="T42" fmla="*/ 1588 w 15"/>
                <a:gd name="T43" fmla="*/ 16008 h 12"/>
                <a:gd name="T44" fmla="*/ 0 w 15"/>
                <a:gd name="T45" fmla="*/ 17463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
                <a:gd name="T70" fmla="*/ 0 h 12"/>
                <a:gd name="T71" fmla="*/ 15 w 15"/>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 h="12">
                  <a:moveTo>
                    <a:pt x="0" y="12"/>
                  </a:moveTo>
                  <a:lnTo>
                    <a:pt x="1" y="12"/>
                  </a:lnTo>
                  <a:lnTo>
                    <a:pt x="2" y="12"/>
                  </a:lnTo>
                  <a:lnTo>
                    <a:pt x="5" y="12"/>
                  </a:lnTo>
                  <a:lnTo>
                    <a:pt x="6" y="12"/>
                  </a:lnTo>
                  <a:lnTo>
                    <a:pt x="7" y="12"/>
                  </a:lnTo>
                  <a:lnTo>
                    <a:pt x="8" y="12"/>
                  </a:lnTo>
                  <a:lnTo>
                    <a:pt x="9" y="12"/>
                  </a:lnTo>
                  <a:lnTo>
                    <a:pt x="12" y="11"/>
                  </a:lnTo>
                  <a:lnTo>
                    <a:pt x="13" y="8"/>
                  </a:lnTo>
                  <a:lnTo>
                    <a:pt x="14" y="7"/>
                  </a:lnTo>
                  <a:lnTo>
                    <a:pt x="14" y="5"/>
                  </a:lnTo>
                  <a:lnTo>
                    <a:pt x="15" y="4"/>
                  </a:lnTo>
                  <a:lnTo>
                    <a:pt x="15" y="2"/>
                  </a:lnTo>
                  <a:lnTo>
                    <a:pt x="15" y="0"/>
                  </a:lnTo>
                  <a:lnTo>
                    <a:pt x="14" y="0"/>
                  </a:lnTo>
                  <a:lnTo>
                    <a:pt x="12" y="2"/>
                  </a:lnTo>
                  <a:lnTo>
                    <a:pt x="9" y="2"/>
                  </a:lnTo>
                  <a:lnTo>
                    <a:pt x="7" y="4"/>
                  </a:lnTo>
                  <a:lnTo>
                    <a:pt x="6" y="5"/>
                  </a:lnTo>
                  <a:lnTo>
                    <a:pt x="2" y="8"/>
                  </a:lnTo>
                  <a:lnTo>
                    <a:pt x="1" y="11"/>
                  </a:lnTo>
                  <a:lnTo>
                    <a:pt x="0" y="1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9" name="Freeform 194">
              <a:extLst>
                <a:ext uri="{FF2B5EF4-FFF2-40B4-BE49-F238E27FC236}">
                  <a16:creationId xmlns:a16="http://schemas.microsoft.com/office/drawing/2014/main" id="{8EFFDEBE-C44F-35EB-7A13-00C667C2E7D1}"/>
                </a:ext>
              </a:extLst>
            </p:cNvPr>
            <p:cNvSpPr>
              <a:spLocks/>
            </p:cNvSpPr>
            <p:nvPr/>
          </p:nvSpPr>
          <p:spPr bwMode="gray">
            <a:xfrm>
              <a:off x="3482924" y="869611"/>
              <a:ext cx="18080" cy="25751"/>
            </a:xfrm>
            <a:custGeom>
              <a:avLst/>
              <a:gdLst>
                <a:gd name="T0" fmla="*/ 0 w 10"/>
                <a:gd name="T1" fmla="*/ 0 h 15"/>
                <a:gd name="T2" fmla="*/ 0 w 10"/>
                <a:gd name="T3" fmla="*/ 20638 h 15"/>
                <a:gd name="T4" fmla="*/ 6350 w 10"/>
                <a:gd name="T5" fmla="*/ 20638 h 15"/>
                <a:gd name="T6" fmla="*/ 9525 w 10"/>
                <a:gd name="T7" fmla="*/ 20638 h 15"/>
                <a:gd name="T8" fmla="*/ 14288 w 10"/>
                <a:gd name="T9" fmla="*/ 17886 h 15"/>
                <a:gd name="T10" fmla="*/ 15875 w 10"/>
                <a:gd name="T11" fmla="*/ 16510 h 15"/>
                <a:gd name="T12" fmla="*/ 15875 w 10"/>
                <a:gd name="T13" fmla="*/ 12383 h 15"/>
                <a:gd name="T14" fmla="*/ 15875 w 10"/>
                <a:gd name="T15" fmla="*/ 9631 h 15"/>
                <a:gd name="T16" fmla="*/ 14288 w 10"/>
                <a:gd name="T17" fmla="*/ 4128 h 15"/>
                <a:gd name="T18" fmla="*/ 14288 w 10"/>
                <a:gd name="T19" fmla="*/ 0 h 15"/>
                <a:gd name="T20" fmla="*/ 0 w 10"/>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5"/>
                <a:gd name="T35" fmla="*/ 10 w 10"/>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5">
                  <a:moveTo>
                    <a:pt x="0" y="0"/>
                  </a:moveTo>
                  <a:lnTo>
                    <a:pt x="0" y="15"/>
                  </a:lnTo>
                  <a:lnTo>
                    <a:pt x="4" y="15"/>
                  </a:lnTo>
                  <a:lnTo>
                    <a:pt x="6" y="15"/>
                  </a:lnTo>
                  <a:lnTo>
                    <a:pt x="9" y="13"/>
                  </a:lnTo>
                  <a:lnTo>
                    <a:pt x="10" y="12"/>
                  </a:lnTo>
                  <a:lnTo>
                    <a:pt x="10" y="9"/>
                  </a:lnTo>
                  <a:lnTo>
                    <a:pt x="10" y="7"/>
                  </a:lnTo>
                  <a:lnTo>
                    <a:pt x="9" y="3"/>
                  </a:lnTo>
                  <a:lnTo>
                    <a:pt x="9"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0" name="Freeform 195">
              <a:extLst>
                <a:ext uri="{FF2B5EF4-FFF2-40B4-BE49-F238E27FC236}">
                  <a16:creationId xmlns:a16="http://schemas.microsoft.com/office/drawing/2014/main" id="{F8283A19-32CE-044A-3B37-2BECEAC2FD03}"/>
                </a:ext>
              </a:extLst>
            </p:cNvPr>
            <p:cNvSpPr>
              <a:spLocks/>
            </p:cNvSpPr>
            <p:nvPr/>
          </p:nvSpPr>
          <p:spPr bwMode="gray">
            <a:xfrm>
              <a:off x="3466855" y="913191"/>
              <a:ext cx="68298" cy="33673"/>
            </a:xfrm>
            <a:custGeom>
              <a:avLst/>
              <a:gdLst>
                <a:gd name="T0" fmla="*/ 19050 w 37"/>
                <a:gd name="T1" fmla="*/ 0 h 20"/>
                <a:gd name="T2" fmla="*/ 17463 w 37"/>
                <a:gd name="T3" fmla="*/ 2699 h 20"/>
                <a:gd name="T4" fmla="*/ 11113 w 37"/>
                <a:gd name="T5" fmla="*/ 2699 h 20"/>
                <a:gd name="T6" fmla="*/ 9525 w 37"/>
                <a:gd name="T7" fmla="*/ 2699 h 20"/>
                <a:gd name="T8" fmla="*/ 6350 w 37"/>
                <a:gd name="T9" fmla="*/ 4048 h 20"/>
                <a:gd name="T10" fmla="*/ 4763 w 37"/>
                <a:gd name="T11" fmla="*/ 5398 h 20"/>
                <a:gd name="T12" fmla="*/ 1588 w 37"/>
                <a:gd name="T13" fmla="*/ 5398 h 20"/>
                <a:gd name="T14" fmla="*/ 0 w 37"/>
                <a:gd name="T15" fmla="*/ 10795 h 20"/>
                <a:gd name="T16" fmla="*/ 0 w 37"/>
                <a:gd name="T17" fmla="*/ 13494 h 20"/>
                <a:gd name="T18" fmla="*/ 1588 w 37"/>
                <a:gd name="T19" fmla="*/ 16193 h 20"/>
                <a:gd name="T20" fmla="*/ 6350 w 37"/>
                <a:gd name="T21" fmla="*/ 18892 h 20"/>
                <a:gd name="T22" fmla="*/ 7938 w 37"/>
                <a:gd name="T23" fmla="*/ 21590 h 20"/>
                <a:gd name="T24" fmla="*/ 9525 w 37"/>
                <a:gd name="T25" fmla="*/ 24289 h 20"/>
                <a:gd name="T26" fmla="*/ 15875 w 37"/>
                <a:gd name="T27" fmla="*/ 25639 h 20"/>
                <a:gd name="T28" fmla="*/ 17463 w 37"/>
                <a:gd name="T29" fmla="*/ 26988 h 20"/>
                <a:gd name="T30" fmla="*/ 19050 w 37"/>
                <a:gd name="T31" fmla="*/ 26988 h 20"/>
                <a:gd name="T32" fmla="*/ 22225 w 37"/>
                <a:gd name="T33" fmla="*/ 26988 h 20"/>
                <a:gd name="T34" fmla="*/ 30163 w 37"/>
                <a:gd name="T35" fmla="*/ 26988 h 20"/>
                <a:gd name="T36" fmla="*/ 38100 w 37"/>
                <a:gd name="T37" fmla="*/ 25639 h 20"/>
                <a:gd name="T38" fmla="*/ 42863 w 37"/>
                <a:gd name="T39" fmla="*/ 24289 h 20"/>
                <a:gd name="T40" fmla="*/ 49213 w 37"/>
                <a:gd name="T41" fmla="*/ 18892 h 20"/>
                <a:gd name="T42" fmla="*/ 52388 w 37"/>
                <a:gd name="T43" fmla="*/ 16193 h 20"/>
                <a:gd name="T44" fmla="*/ 53975 w 37"/>
                <a:gd name="T45" fmla="*/ 10795 h 20"/>
                <a:gd name="T46" fmla="*/ 57150 w 37"/>
                <a:gd name="T47" fmla="*/ 5398 h 20"/>
                <a:gd name="T48" fmla="*/ 58738 w 37"/>
                <a:gd name="T49" fmla="*/ 0 h 20"/>
                <a:gd name="T50" fmla="*/ 50800 w 37"/>
                <a:gd name="T51" fmla="*/ 0 h 20"/>
                <a:gd name="T52" fmla="*/ 42863 w 37"/>
                <a:gd name="T53" fmla="*/ 0 h 20"/>
                <a:gd name="T54" fmla="*/ 38100 w 37"/>
                <a:gd name="T55" fmla="*/ 0 h 20"/>
                <a:gd name="T56" fmla="*/ 33338 w 37"/>
                <a:gd name="T57" fmla="*/ 0 h 20"/>
                <a:gd name="T58" fmla="*/ 30163 w 37"/>
                <a:gd name="T59" fmla="*/ 0 h 20"/>
                <a:gd name="T60" fmla="*/ 26988 w 37"/>
                <a:gd name="T61" fmla="*/ 0 h 20"/>
                <a:gd name="T62" fmla="*/ 22225 w 37"/>
                <a:gd name="T63" fmla="*/ 0 h 20"/>
                <a:gd name="T64" fmla="*/ 19050 w 37"/>
                <a:gd name="T65" fmla="*/ 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20"/>
                <a:gd name="T101" fmla="*/ 37 w 37"/>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20">
                  <a:moveTo>
                    <a:pt x="12" y="0"/>
                  </a:moveTo>
                  <a:lnTo>
                    <a:pt x="11" y="2"/>
                  </a:lnTo>
                  <a:lnTo>
                    <a:pt x="7" y="2"/>
                  </a:lnTo>
                  <a:lnTo>
                    <a:pt x="6" y="2"/>
                  </a:lnTo>
                  <a:lnTo>
                    <a:pt x="4" y="3"/>
                  </a:lnTo>
                  <a:lnTo>
                    <a:pt x="3" y="4"/>
                  </a:lnTo>
                  <a:lnTo>
                    <a:pt x="1" y="4"/>
                  </a:lnTo>
                  <a:lnTo>
                    <a:pt x="0" y="8"/>
                  </a:lnTo>
                  <a:lnTo>
                    <a:pt x="0" y="10"/>
                  </a:lnTo>
                  <a:lnTo>
                    <a:pt x="1" y="12"/>
                  </a:lnTo>
                  <a:lnTo>
                    <a:pt x="4" y="14"/>
                  </a:lnTo>
                  <a:lnTo>
                    <a:pt x="5" y="16"/>
                  </a:lnTo>
                  <a:lnTo>
                    <a:pt x="6" y="18"/>
                  </a:lnTo>
                  <a:lnTo>
                    <a:pt x="10" y="19"/>
                  </a:lnTo>
                  <a:lnTo>
                    <a:pt x="11" y="20"/>
                  </a:lnTo>
                  <a:lnTo>
                    <a:pt x="12" y="20"/>
                  </a:lnTo>
                  <a:lnTo>
                    <a:pt x="14" y="20"/>
                  </a:lnTo>
                  <a:lnTo>
                    <a:pt x="19" y="20"/>
                  </a:lnTo>
                  <a:lnTo>
                    <a:pt x="24" y="19"/>
                  </a:lnTo>
                  <a:lnTo>
                    <a:pt x="27" y="18"/>
                  </a:lnTo>
                  <a:lnTo>
                    <a:pt x="31" y="14"/>
                  </a:lnTo>
                  <a:lnTo>
                    <a:pt x="33" y="12"/>
                  </a:lnTo>
                  <a:lnTo>
                    <a:pt x="34" y="8"/>
                  </a:lnTo>
                  <a:lnTo>
                    <a:pt x="36" y="4"/>
                  </a:lnTo>
                  <a:lnTo>
                    <a:pt x="37" y="0"/>
                  </a:lnTo>
                  <a:lnTo>
                    <a:pt x="32" y="0"/>
                  </a:lnTo>
                  <a:lnTo>
                    <a:pt x="27" y="0"/>
                  </a:lnTo>
                  <a:lnTo>
                    <a:pt x="24" y="0"/>
                  </a:lnTo>
                  <a:lnTo>
                    <a:pt x="21" y="0"/>
                  </a:lnTo>
                  <a:lnTo>
                    <a:pt x="19" y="0"/>
                  </a:lnTo>
                  <a:lnTo>
                    <a:pt x="17" y="0"/>
                  </a:lnTo>
                  <a:lnTo>
                    <a:pt x="14" y="0"/>
                  </a:lnTo>
                  <a:lnTo>
                    <a:pt x="12"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1" name="Freeform 196">
              <a:extLst>
                <a:ext uri="{FF2B5EF4-FFF2-40B4-BE49-F238E27FC236}">
                  <a16:creationId xmlns:a16="http://schemas.microsoft.com/office/drawing/2014/main" id="{8C99D43F-BF78-8025-6A25-63F077482823}"/>
                </a:ext>
              </a:extLst>
            </p:cNvPr>
            <p:cNvSpPr>
              <a:spLocks/>
            </p:cNvSpPr>
            <p:nvPr/>
          </p:nvSpPr>
          <p:spPr bwMode="gray">
            <a:xfrm>
              <a:off x="3525110" y="899323"/>
              <a:ext cx="92406" cy="59428"/>
            </a:xfrm>
            <a:custGeom>
              <a:avLst/>
              <a:gdLst>
                <a:gd name="T0" fmla="*/ 0 w 49"/>
                <a:gd name="T1" fmla="*/ 47625 h 34"/>
                <a:gd name="T2" fmla="*/ 3175 w 49"/>
                <a:gd name="T3" fmla="*/ 47625 h 34"/>
                <a:gd name="T4" fmla="*/ 4763 w 49"/>
                <a:gd name="T5" fmla="*/ 47625 h 34"/>
                <a:gd name="T6" fmla="*/ 6350 w 49"/>
                <a:gd name="T7" fmla="*/ 47625 h 34"/>
                <a:gd name="T8" fmla="*/ 7938 w 49"/>
                <a:gd name="T9" fmla="*/ 47625 h 34"/>
                <a:gd name="T10" fmla="*/ 9525 w 49"/>
                <a:gd name="T11" fmla="*/ 47625 h 34"/>
                <a:gd name="T12" fmla="*/ 11113 w 49"/>
                <a:gd name="T13" fmla="*/ 47625 h 34"/>
                <a:gd name="T14" fmla="*/ 14288 w 49"/>
                <a:gd name="T15" fmla="*/ 47625 h 34"/>
                <a:gd name="T16" fmla="*/ 22225 w 49"/>
                <a:gd name="T17" fmla="*/ 44824 h 34"/>
                <a:gd name="T18" fmla="*/ 30163 w 49"/>
                <a:gd name="T19" fmla="*/ 43423 h 34"/>
                <a:gd name="T20" fmla="*/ 39688 w 49"/>
                <a:gd name="T21" fmla="*/ 39221 h 34"/>
                <a:gd name="T22" fmla="*/ 49213 w 49"/>
                <a:gd name="T23" fmla="*/ 36419 h 34"/>
                <a:gd name="T24" fmla="*/ 60325 w 49"/>
                <a:gd name="T25" fmla="*/ 28015 h 34"/>
                <a:gd name="T26" fmla="*/ 68263 w 49"/>
                <a:gd name="T27" fmla="*/ 21011 h 34"/>
                <a:gd name="T28" fmla="*/ 73025 w 49"/>
                <a:gd name="T29" fmla="*/ 15408 h 34"/>
                <a:gd name="T30" fmla="*/ 77788 w 49"/>
                <a:gd name="T31" fmla="*/ 5603 h 34"/>
                <a:gd name="T32" fmla="*/ 69850 w 49"/>
                <a:gd name="T33" fmla="*/ 4202 h 34"/>
                <a:gd name="T34" fmla="*/ 60325 w 49"/>
                <a:gd name="T35" fmla="*/ 1401 h 34"/>
                <a:gd name="T36" fmla="*/ 49213 w 49"/>
                <a:gd name="T37" fmla="*/ 1401 h 34"/>
                <a:gd name="T38" fmla="*/ 39688 w 49"/>
                <a:gd name="T39" fmla="*/ 0 h 34"/>
                <a:gd name="T40" fmla="*/ 31750 w 49"/>
                <a:gd name="T41" fmla="*/ 0 h 34"/>
                <a:gd name="T42" fmla="*/ 25400 w 49"/>
                <a:gd name="T43" fmla="*/ 1401 h 34"/>
                <a:gd name="T44" fmla="*/ 17463 w 49"/>
                <a:gd name="T45" fmla="*/ 4202 h 34"/>
                <a:gd name="T46" fmla="*/ 14288 w 49"/>
                <a:gd name="T47" fmla="*/ 9805 h 34"/>
                <a:gd name="T48" fmla="*/ 15875 w 49"/>
                <a:gd name="T49" fmla="*/ 12607 h 34"/>
                <a:gd name="T50" fmla="*/ 15875 w 49"/>
                <a:gd name="T51" fmla="*/ 15408 h 34"/>
                <a:gd name="T52" fmla="*/ 17463 w 49"/>
                <a:gd name="T53" fmla="*/ 16809 h 34"/>
                <a:gd name="T54" fmla="*/ 20638 w 49"/>
                <a:gd name="T55" fmla="*/ 18210 h 34"/>
                <a:gd name="T56" fmla="*/ 22225 w 49"/>
                <a:gd name="T57" fmla="*/ 21011 h 34"/>
                <a:gd name="T58" fmla="*/ 17463 w 49"/>
                <a:gd name="T59" fmla="*/ 22412 h 34"/>
                <a:gd name="T60" fmla="*/ 15875 w 49"/>
                <a:gd name="T61" fmla="*/ 26614 h 34"/>
                <a:gd name="T62" fmla="*/ 14288 w 49"/>
                <a:gd name="T63" fmla="*/ 30816 h 34"/>
                <a:gd name="T64" fmla="*/ 9525 w 49"/>
                <a:gd name="T65" fmla="*/ 32217 h 34"/>
                <a:gd name="T66" fmla="*/ 7938 w 49"/>
                <a:gd name="T67" fmla="*/ 37820 h 34"/>
                <a:gd name="T68" fmla="*/ 6350 w 49"/>
                <a:gd name="T69" fmla="*/ 42022 h 34"/>
                <a:gd name="T70" fmla="*/ 3175 w 49"/>
                <a:gd name="T71" fmla="*/ 43423 h 34"/>
                <a:gd name="T72" fmla="*/ 0 w 49"/>
                <a:gd name="T73" fmla="*/ 47625 h 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
                <a:gd name="T112" fmla="*/ 0 h 34"/>
                <a:gd name="T113" fmla="*/ 49 w 49"/>
                <a:gd name="T114" fmla="*/ 34 h 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 h="34">
                  <a:moveTo>
                    <a:pt x="0" y="34"/>
                  </a:moveTo>
                  <a:lnTo>
                    <a:pt x="2" y="34"/>
                  </a:lnTo>
                  <a:lnTo>
                    <a:pt x="3" y="34"/>
                  </a:lnTo>
                  <a:lnTo>
                    <a:pt x="4" y="34"/>
                  </a:lnTo>
                  <a:lnTo>
                    <a:pt x="5" y="34"/>
                  </a:lnTo>
                  <a:lnTo>
                    <a:pt x="6" y="34"/>
                  </a:lnTo>
                  <a:lnTo>
                    <a:pt x="7" y="34"/>
                  </a:lnTo>
                  <a:lnTo>
                    <a:pt x="9" y="34"/>
                  </a:lnTo>
                  <a:lnTo>
                    <a:pt x="14" y="32"/>
                  </a:lnTo>
                  <a:lnTo>
                    <a:pt x="19" y="31"/>
                  </a:lnTo>
                  <a:lnTo>
                    <a:pt x="25" y="28"/>
                  </a:lnTo>
                  <a:lnTo>
                    <a:pt x="31" y="26"/>
                  </a:lnTo>
                  <a:lnTo>
                    <a:pt x="38" y="20"/>
                  </a:lnTo>
                  <a:lnTo>
                    <a:pt x="43" y="15"/>
                  </a:lnTo>
                  <a:lnTo>
                    <a:pt x="46" y="11"/>
                  </a:lnTo>
                  <a:lnTo>
                    <a:pt x="49" y="4"/>
                  </a:lnTo>
                  <a:lnTo>
                    <a:pt x="44" y="3"/>
                  </a:lnTo>
                  <a:lnTo>
                    <a:pt x="38" y="1"/>
                  </a:lnTo>
                  <a:lnTo>
                    <a:pt x="31" y="1"/>
                  </a:lnTo>
                  <a:lnTo>
                    <a:pt x="25" y="0"/>
                  </a:lnTo>
                  <a:lnTo>
                    <a:pt x="20" y="0"/>
                  </a:lnTo>
                  <a:lnTo>
                    <a:pt x="16" y="1"/>
                  </a:lnTo>
                  <a:lnTo>
                    <a:pt x="11" y="3"/>
                  </a:lnTo>
                  <a:lnTo>
                    <a:pt x="9" y="7"/>
                  </a:lnTo>
                  <a:lnTo>
                    <a:pt x="10" y="9"/>
                  </a:lnTo>
                  <a:lnTo>
                    <a:pt x="10" y="11"/>
                  </a:lnTo>
                  <a:lnTo>
                    <a:pt x="11" y="12"/>
                  </a:lnTo>
                  <a:lnTo>
                    <a:pt x="13" y="13"/>
                  </a:lnTo>
                  <a:lnTo>
                    <a:pt x="14" y="15"/>
                  </a:lnTo>
                  <a:lnTo>
                    <a:pt x="11" y="16"/>
                  </a:lnTo>
                  <a:lnTo>
                    <a:pt x="10" y="19"/>
                  </a:lnTo>
                  <a:lnTo>
                    <a:pt x="9" y="22"/>
                  </a:lnTo>
                  <a:lnTo>
                    <a:pt x="6" y="23"/>
                  </a:lnTo>
                  <a:lnTo>
                    <a:pt x="5" y="27"/>
                  </a:lnTo>
                  <a:lnTo>
                    <a:pt x="4" y="30"/>
                  </a:lnTo>
                  <a:lnTo>
                    <a:pt x="2" y="31"/>
                  </a:lnTo>
                  <a:lnTo>
                    <a:pt x="0" y="3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2" name="Freeform 197">
              <a:extLst>
                <a:ext uri="{FF2B5EF4-FFF2-40B4-BE49-F238E27FC236}">
                  <a16:creationId xmlns:a16="http://schemas.microsoft.com/office/drawing/2014/main" id="{7420BEE5-7349-4FD5-73C0-456BFD2AC7EC}"/>
                </a:ext>
              </a:extLst>
            </p:cNvPr>
            <p:cNvSpPr>
              <a:spLocks/>
            </p:cNvSpPr>
            <p:nvPr/>
          </p:nvSpPr>
          <p:spPr bwMode="gray">
            <a:xfrm>
              <a:off x="3613498" y="931019"/>
              <a:ext cx="52230" cy="39617"/>
            </a:xfrm>
            <a:custGeom>
              <a:avLst/>
              <a:gdLst>
                <a:gd name="T0" fmla="*/ 0 w 28"/>
                <a:gd name="T1" fmla="*/ 21648 h 22"/>
                <a:gd name="T2" fmla="*/ 1588 w 28"/>
                <a:gd name="T3" fmla="*/ 27420 h 22"/>
                <a:gd name="T4" fmla="*/ 3175 w 28"/>
                <a:gd name="T5" fmla="*/ 27420 h 22"/>
                <a:gd name="T6" fmla="*/ 7938 w 28"/>
                <a:gd name="T7" fmla="*/ 28864 h 22"/>
                <a:gd name="T8" fmla="*/ 9525 w 28"/>
                <a:gd name="T9" fmla="*/ 31750 h 22"/>
                <a:gd name="T10" fmla="*/ 14288 w 28"/>
                <a:gd name="T11" fmla="*/ 31750 h 22"/>
                <a:gd name="T12" fmla="*/ 15875 w 28"/>
                <a:gd name="T13" fmla="*/ 31750 h 22"/>
                <a:gd name="T14" fmla="*/ 20638 w 28"/>
                <a:gd name="T15" fmla="*/ 31750 h 22"/>
                <a:gd name="T16" fmla="*/ 22225 w 28"/>
                <a:gd name="T17" fmla="*/ 31750 h 22"/>
                <a:gd name="T18" fmla="*/ 26988 w 28"/>
                <a:gd name="T19" fmla="*/ 31750 h 22"/>
                <a:gd name="T20" fmla="*/ 34925 w 28"/>
                <a:gd name="T21" fmla="*/ 31750 h 22"/>
                <a:gd name="T22" fmla="*/ 38100 w 28"/>
                <a:gd name="T23" fmla="*/ 28864 h 22"/>
                <a:gd name="T24" fmla="*/ 41275 w 28"/>
                <a:gd name="T25" fmla="*/ 27420 h 22"/>
                <a:gd name="T26" fmla="*/ 42863 w 28"/>
                <a:gd name="T27" fmla="*/ 25977 h 22"/>
                <a:gd name="T28" fmla="*/ 44450 w 28"/>
                <a:gd name="T29" fmla="*/ 21648 h 22"/>
                <a:gd name="T30" fmla="*/ 44450 w 28"/>
                <a:gd name="T31" fmla="*/ 20205 h 22"/>
                <a:gd name="T32" fmla="*/ 44450 w 28"/>
                <a:gd name="T33" fmla="*/ 15875 h 22"/>
                <a:gd name="T34" fmla="*/ 44450 w 28"/>
                <a:gd name="T35" fmla="*/ 14432 h 22"/>
                <a:gd name="T36" fmla="*/ 44450 w 28"/>
                <a:gd name="T37" fmla="*/ 10102 h 22"/>
                <a:gd name="T38" fmla="*/ 42863 w 28"/>
                <a:gd name="T39" fmla="*/ 8659 h 22"/>
                <a:gd name="T40" fmla="*/ 41275 w 28"/>
                <a:gd name="T41" fmla="*/ 4330 h 22"/>
                <a:gd name="T42" fmla="*/ 41275 w 28"/>
                <a:gd name="T43" fmla="*/ 2886 h 22"/>
                <a:gd name="T44" fmla="*/ 38100 w 28"/>
                <a:gd name="T45" fmla="*/ 0 h 22"/>
                <a:gd name="T46" fmla="*/ 36513 w 28"/>
                <a:gd name="T47" fmla="*/ 0 h 22"/>
                <a:gd name="T48" fmla="*/ 0 w 28"/>
                <a:gd name="T49" fmla="*/ 21648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22"/>
                <a:gd name="T77" fmla="*/ 28 w 28"/>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22">
                  <a:moveTo>
                    <a:pt x="0" y="15"/>
                  </a:moveTo>
                  <a:lnTo>
                    <a:pt x="1" y="19"/>
                  </a:lnTo>
                  <a:lnTo>
                    <a:pt x="2" y="19"/>
                  </a:lnTo>
                  <a:lnTo>
                    <a:pt x="5" y="20"/>
                  </a:lnTo>
                  <a:lnTo>
                    <a:pt x="6" y="22"/>
                  </a:lnTo>
                  <a:lnTo>
                    <a:pt x="9" y="22"/>
                  </a:lnTo>
                  <a:lnTo>
                    <a:pt x="10" y="22"/>
                  </a:lnTo>
                  <a:lnTo>
                    <a:pt x="13" y="22"/>
                  </a:lnTo>
                  <a:lnTo>
                    <a:pt x="14" y="22"/>
                  </a:lnTo>
                  <a:lnTo>
                    <a:pt x="17" y="22"/>
                  </a:lnTo>
                  <a:lnTo>
                    <a:pt x="22" y="22"/>
                  </a:lnTo>
                  <a:lnTo>
                    <a:pt x="24" y="20"/>
                  </a:lnTo>
                  <a:lnTo>
                    <a:pt x="26" y="19"/>
                  </a:lnTo>
                  <a:lnTo>
                    <a:pt x="27" y="18"/>
                  </a:lnTo>
                  <a:lnTo>
                    <a:pt x="28" y="15"/>
                  </a:lnTo>
                  <a:lnTo>
                    <a:pt x="28" y="14"/>
                  </a:lnTo>
                  <a:lnTo>
                    <a:pt x="28" y="11"/>
                  </a:lnTo>
                  <a:lnTo>
                    <a:pt x="28" y="10"/>
                  </a:lnTo>
                  <a:lnTo>
                    <a:pt x="28" y="7"/>
                  </a:lnTo>
                  <a:lnTo>
                    <a:pt x="27" y="6"/>
                  </a:lnTo>
                  <a:lnTo>
                    <a:pt x="26" y="3"/>
                  </a:lnTo>
                  <a:lnTo>
                    <a:pt x="26" y="2"/>
                  </a:lnTo>
                  <a:lnTo>
                    <a:pt x="24" y="0"/>
                  </a:lnTo>
                  <a:lnTo>
                    <a:pt x="23" y="0"/>
                  </a:lnTo>
                  <a:lnTo>
                    <a:pt x="0" y="1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3" name="Freeform 198">
              <a:extLst>
                <a:ext uri="{FF2B5EF4-FFF2-40B4-BE49-F238E27FC236}">
                  <a16:creationId xmlns:a16="http://schemas.microsoft.com/office/drawing/2014/main" id="{27F16B9F-FC3A-F6CB-AF27-9CF551732D56}"/>
                </a:ext>
              </a:extLst>
            </p:cNvPr>
            <p:cNvSpPr>
              <a:spLocks/>
            </p:cNvSpPr>
            <p:nvPr/>
          </p:nvSpPr>
          <p:spPr bwMode="gray">
            <a:xfrm>
              <a:off x="3549216" y="824047"/>
              <a:ext cx="100441" cy="47544"/>
            </a:xfrm>
            <a:custGeom>
              <a:avLst/>
              <a:gdLst>
                <a:gd name="T0" fmla="*/ 55563 w 54"/>
                <a:gd name="T1" fmla="*/ 32657 h 28"/>
                <a:gd name="T2" fmla="*/ 55563 w 54"/>
                <a:gd name="T3" fmla="*/ 32657 h 28"/>
                <a:gd name="T4" fmla="*/ 53975 w 54"/>
                <a:gd name="T5" fmla="*/ 32657 h 28"/>
                <a:gd name="T6" fmla="*/ 50800 w 54"/>
                <a:gd name="T7" fmla="*/ 32657 h 28"/>
                <a:gd name="T8" fmla="*/ 49212 w 54"/>
                <a:gd name="T9" fmla="*/ 32657 h 28"/>
                <a:gd name="T10" fmla="*/ 46037 w 54"/>
                <a:gd name="T11" fmla="*/ 32657 h 28"/>
                <a:gd name="T12" fmla="*/ 44450 w 54"/>
                <a:gd name="T13" fmla="*/ 32657 h 28"/>
                <a:gd name="T14" fmla="*/ 41275 w 54"/>
                <a:gd name="T15" fmla="*/ 32657 h 28"/>
                <a:gd name="T16" fmla="*/ 38100 w 54"/>
                <a:gd name="T17" fmla="*/ 32657 h 28"/>
                <a:gd name="T18" fmla="*/ 28575 w 54"/>
                <a:gd name="T19" fmla="*/ 38100 h 28"/>
                <a:gd name="T20" fmla="*/ 14288 w 54"/>
                <a:gd name="T21" fmla="*/ 38100 h 28"/>
                <a:gd name="T22" fmla="*/ 14288 w 54"/>
                <a:gd name="T23" fmla="*/ 36739 h 28"/>
                <a:gd name="T24" fmla="*/ 14288 w 54"/>
                <a:gd name="T25" fmla="*/ 34018 h 28"/>
                <a:gd name="T26" fmla="*/ 14288 w 54"/>
                <a:gd name="T27" fmla="*/ 32657 h 28"/>
                <a:gd name="T28" fmla="*/ 15875 w 54"/>
                <a:gd name="T29" fmla="*/ 31296 h 28"/>
                <a:gd name="T30" fmla="*/ 15875 w 54"/>
                <a:gd name="T31" fmla="*/ 27214 h 28"/>
                <a:gd name="T32" fmla="*/ 17463 w 54"/>
                <a:gd name="T33" fmla="*/ 25854 h 28"/>
                <a:gd name="T34" fmla="*/ 17463 w 54"/>
                <a:gd name="T35" fmla="*/ 23132 h 28"/>
                <a:gd name="T36" fmla="*/ 14288 w 54"/>
                <a:gd name="T37" fmla="*/ 23132 h 28"/>
                <a:gd name="T38" fmla="*/ 9525 w 54"/>
                <a:gd name="T39" fmla="*/ 23132 h 28"/>
                <a:gd name="T40" fmla="*/ 6350 w 54"/>
                <a:gd name="T41" fmla="*/ 23132 h 28"/>
                <a:gd name="T42" fmla="*/ 4763 w 54"/>
                <a:gd name="T43" fmla="*/ 21771 h 28"/>
                <a:gd name="T44" fmla="*/ 3175 w 54"/>
                <a:gd name="T45" fmla="*/ 20411 h 28"/>
                <a:gd name="T46" fmla="*/ 0 w 54"/>
                <a:gd name="T47" fmla="*/ 17689 h 28"/>
                <a:gd name="T48" fmla="*/ 0 w 54"/>
                <a:gd name="T49" fmla="*/ 16329 h 28"/>
                <a:gd name="T50" fmla="*/ 0 w 54"/>
                <a:gd name="T51" fmla="*/ 13607 h 28"/>
                <a:gd name="T52" fmla="*/ 0 w 54"/>
                <a:gd name="T53" fmla="*/ 6804 h 28"/>
                <a:gd name="T54" fmla="*/ 4763 w 54"/>
                <a:gd name="T55" fmla="*/ 2721 h 28"/>
                <a:gd name="T56" fmla="*/ 7938 w 54"/>
                <a:gd name="T57" fmla="*/ 1361 h 28"/>
                <a:gd name="T58" fmla="*/ 14288 w 54"/>
                <a:gd name="T59" fmla="*/ 0 h 28"/>
                <a:gd name="T60" fmla="*/ 19050 w 54"/>
                <a:gd name="T61" fmla="*/ 0 h 28"/>
                <a:gd name="T62" fmla="*/ 26988 w 54"/>
                <a:gd name="T63" fmla="*/ 0 h 28"/>
                <a:gd name="T64" fmla="*/ 34925 w 54"/>
                <a:gd name="T65" fmla="*/ 0 h 28"/>
                <a:gd name="T66" fmla="*/ 38100 w 54"/>
                <a:gd name="T67" fmla="*/ 0 h 28"/>
                <a:gd name="T68" fmla="*/ 46037 w 54"/>
                <a:gd name="T69" fmla="*/ 0 h 28"/>
                <a:gd name="T70" fmla="*/ 50800 w 54"/>
                <a:gd name="T71" fmla="*/ 1361 h 28"/>
                <a:gd name="T72" fmla="*/ 57150 w 54"/>
                <a:gd name="T73" fmla="*/ 1361 h 28"/>
                <a:gd name="T74" fmla="*/ 65088 w 54"/>
                <a:gd name="T75" fmla="*/ 2721 h 28"/>
                <a:gd name="T76" fmla="*/ 68263 w 54"/>
                <a:gd name="T77" fmla="*/ 5443 h 28"/>
                <a:gd name="T78" fmla="*/ 73025 w 54"/>
                <a:gd name="T79" fmla="*/ 6804 h 28"/>
                <a:gd name="T80" fmla="*/ 79375 w 54"/>
                <a:gd name="T81" fmla="*/ 10886 h 28"/>
                <a:gd name="T82" fmla="*/ 85725 w 54"/>
                <a:gd name="T83" fmla="*/ 10886 h 28"/>
                <a:gd name="T84" fmla="*/ 85725 w 54"/>
                <a:gd name="T85" fmla="*/ 21771 h 28"/>
                <a:gd name="T86" fmla="*/ 80963 w 54"/>
                <a:gd name="T87" fmla="*/ 25854 h 28"/>
                <a:gd name="T88" fmla="*/ 77788 w 54"/>
                <a:gd name="T89" fmla="*/ 31296 h 28"/>
                <a:gd name="T90" fmla="*/ 73025 w 54"/>
                <a:gd name="T91" fmla="*/ 32657 h 28"/>
                <a:gd name="T92" fmla="*/ 68263 w 54"/>
                <a:gd name="T93" fmla="*/ 32657 h 28"/>
                <a:gd name="T94" fmla="*/ 65088 w 54"/>
                <a:gd name="T95" fmla="*/ 32657 h 28"/>
                <a:gd name="T96" fmla="*/ 58738 w 54"/>
                <a:gd name="T97" fmla="*/ 32657 h 28"/>
                <a:gd name="T98" fmla="*/ 53975 w 54"/>
                <a:gd name="T99" fmla="*/ 31296 h 28"/>
                <a:gd name="T100" fmla="*/ 49212 w 54"/>
                <a:gd name="T101" fmla="*/ 27214 h 28"/>
                <a:gd name="T102" fmla="*/ 53975 w 54"/>
                <a:gd name="T103" fmla="*/ 27214 h 28"/>
                <a:gd name="T104" fmla="*/ 55563 w 54"/>
                <a:gd name="T105" fmla="*/ 32657 h 2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4"/>
                <a:gd name="T160" fmla="*/ 0 h 28"/>
                <a:gd name="T161" fmla="*/ 54 w 54"/>
                <a:gd name="T162" fmla="*/ 28 h 2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4" h="28">
                  <a:moveTo>
                    <a:pt x="35" y="24"/>
                  </a:moveTo>
                  <a:lnTo>
                    <a:pt x="35" y="24"/>
                  </a:lnTo>
                  <a:lnTo>
                    <a:pt x="34" y="24"/>
                  </a:lnTo>
                  <a:lnTo>
                    <a:pt x="32" y="24"/>
                  </a:lnTo>
                  <a:lnTo>
                    <a:pt x="31" y="24"/>
                  </a:lnTo>
                  <a:lnTo>
                    <a:pt x="29" y="24"/>
                  </a:lnTo>
                  <a:lnTo>
                    <a:pt x="28" y="24"/>
                  </a:lnTo>
                  <a:lnTo>
                    <a:pt x="26" y="24"/>
                  </a:lnTo>
                  <a:lnTo>
                    <a:pt x="24" y="24"/>
                  </a:lnTo>
                  <a:lnTo>
                    <a:pt x="18" y="28"/>
                  </a:lnTo>
                  <a:lnTo>
                    <a:pt x="9" y="28"/>
                  </a:lnTo>
                  <a:lnTo>
                    <a:pt x="9" y="27"/>
                  </a:lnTo>
                  <a:lnTo>
                    <a:pt x="9" y="25"/>
                  </a:lnTo>
                  <a:lnTo>
                    <a:pt x="9" y="24"/>
                  </a:lnTo>
                  <a:lnTo>
                    <a:pt x="10" y="23"/>
                  </a:lnTo>
                  <a:lnTo>
                    <a:pt x="10" y="20"/>
                  </a:lnTo>
                  <a:lnTo>
                    <a:pt x="11" y="19"/>
                  </a:lnTo>
                  <a:lnTo>
                    <a:pt x="11" y="17"/>
                  </a:lnTo>
                  <a:lnTo>
                    <a:pt x="9" y="17"/>
                  </a:lnTo>
                  <a:lnTo>
                    <a:pt x="6" y="17"/>
                  </a:lnTo>
                  <a:lnTo>
                    <a:pt x="4" y="17"/>
                  </a:lnTo>
                  <a:lnTo>
                    <a:pt x="3" y="16"/>
                  </a:lnTo>
                  <a:lnTo>
                    <a:pt x="2" y="15"/>
                  </a:lnTo>
                  <a:lnTo>
                    <a:pt x="0" y="13"/>
                  </a:lnTo>
                  <a:lnTo>
                    <a:pt x="0" y="12"/>
                  </a:lnTo>
                  <a:lnTo>
                    <a:pt x="0" y="10"/>
                  </a:lnTo>
                  <a:lnTo>
                    <a:pt x="0" y="5"/>
                  </a:lnTo>
                  <a:lnTo>
                    <a:pt x="3" y="2"/>
                  </a:lnTo>
                  <a:lnTo>
                    <a:pt x="5" y="1"/>
                  </a:lnTo>
                  <a:lnTo>
                    <a:pt x="9" y="0"/>
                  </a:lnTo>
                  <a:lnTo>
                    <a:pt x="12" y="0"/>
                  </a:lnTo>
                  <a:lnTo>
                    <a:pt x="17" y="0"/>
                  </a:lnTo>
                  <a:lnTo>
                    <a:pt x="22" y="0"/>
                  </a:lnTo>
                  <a:lnTo>
                    <a:pt x="24" y="0"/>
                  </a:lnTo>
                  <a:lnTo>
                    <a:pt x="29" y="0"/>
                  </a:lnTo>
                  <a:lnTo>
                    <a:pt x="32" y="1"/>
                  </a:lnTo>
                  <a:lnTo>
                    <a:pt x="36" y="1"/>
                  </a:lnTo>
                  <a:lnTo>
                    <a:pt x="41" y="2"/>
                  </a:lnTo>
                  <a:lnTo>
                    <a:pt x="43" y="4"/>
                  </a:lnTo>
                  <a:lnTo>
                    <a:pt x="46" y="5"/>
                  </a:lnTo>
                  <a:lnTo>
                    <a:pt x="50" y="8"/>
                  </a:lnTo>
                  <a:lnTo>
                    <a:pt x="54" y="8"/>
                  </a:lnTo>
                  <a:lnTo>
                    <a:pt x="54" y="16"/>
                  </a:lnTo>
                  <a:lnTo>
                    <a:pt x="51" y="19"/>
                  </a:lnTo>
                  <a:lnTo>
                    <a:pt x="49" y="23"/>
                  </a:lnTo>
                  <a:lnTo>
                    <a:pt x="46" y="24"/>
                  </a:lnTo>
                  <a:lnTo>
                    <a:pt x="43" y="24"/>
                  </a:lnTo>
                  <a:lnTo>
                    <a:pt x="41" y="24"/>
                  </a:lnTo>
                  <a:lnTo>
                    <a:pt x="37" y="24"/>
                  </a:lnTo>
                  <a:lnTo>
                    <a:pt x="34" y="23"/>
                  </a:lnTo>
                  <a:lnTo>
                    <a:pt x="31" y="20"/>
                  </a:lnTo>
                  <a:lnTo>
                    <a:pt x="34" y="20"/>
                  </a:lnTo>
                  <a:lnTo>
                    <a:pt x="35" y="2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4" name="Freeform 199">
              <a:extLst>
                <a:ext uri="{FF2B5EF4-FFF2-40B4-BE49-F238E27FC236}">
                  <a16:creationId xmlns:a16="http://schemas.microsoft.com/office/drawing/2014/main" id="{F915A952-5B1E-3E8A-9447-B19505D7A5B0}"/>
                </a:ext>
              </a:extLst>
            </p:cNvPr>
            <p:cNvSpPr>
              <a:spLocks/>
            </p:cNvSpPr>
            <p:nvPr/>
          </p:nvSpPr>
          <p:spPr bwMode="gray">
            <a:xfrm>
              <a:off x="3669743" y="835933"/>
              <a:ext cx="74326" cy="33678"/>
            </a:xfrm>
            <a:custGeom>
              <a:avLst/>
              <a:gdLst>
                <a:gd name="T0" fmla="*/ 17462 w 40"/>
                <a:gd name="T1" fmla="*/ 26988 h 20"/>
                <a:gd name="T2" fmla="*/ 25400 w 40"/>
                <a:gd name="T3" fmla="*/ 26988 h 20"/>
                <a:gd name="T4" fmla="*/ 34925 w 40"/>
                <a:gd name="T5" fmla="*/ 24289 h 20"/>
                <a:gd name="T6" fmla="*/ 41275 w 40"/>
                <a:gd name="T7" fmla="*/ 24289 h 20"/>
                <a:gd name="T8" fmla="*/ 46037 w 40"/>
                <a:gd name="T9" fmla="*/ 22940 h 20"/>
                <a:gd name="T10" fmla="*/ 53975 w 40"/>
                <a:gd name="T11" fmla="*/ 21590 h 20"/>
                <a:gd name="T12" fmla="*/ 57150 w 40"/>
                <a:gd name="T13" fmla="*/ 16193 h 20"/>
                <a:gd name="T14" fmla="*/ 58738 w 40"/>
                <a:gd name="T15" fmla="*/ 12145 h 20"/>
                <a:gd name="T16" fmla="*/ 63500 w 40"/>
                <a:gd name="T17" fmla="*/ 8096 h 20"/>
                <a:gd name="T18" fmla="*/ 53975 w 40"/>
                <a:gd name="T19" fmla="*/ 2699 h 20"/>
                <a:gd name="T20" fmla="*/ 44450 w 40"/>
                <a:gd name="T21" fmla="*/ 1349 h 20"/>
                <a:gd name="T22" fmla="*/ 34925 w 40"/>
                <a:gd name="T23" fmla="*/ 0 h 20"/>
                <a:gd name="T24" fmla="*/ 26988 w 40"/>
                <a:gd name="T25" fmla="*/ 0 h 20"/>
                <a:gd name="T26" fmla="*/ 20637 w 40"/>
                <a:gd name="T27" fmla="*/ 0 h 20"/>
                <a:gd name="T28" fmla="*/ 11112 w 40"/>
                <a:gd name="T29" fmla="*/ 1349 h 20"/>
                <a:gd name="T30" fmla="*/ 3175 w 40"/>
                <a:gd name="T31" fmla="*/ 1349 h 20"/>
                <a:gd name="T32" fmla="*/ 0 w 40"/>
                <a:gd name="T33" fmla="*/ 2699 h 20"/>
                <a:gd name="T34" fmla="*/ 0 w 40"/>
                <a:gd name="T35" fmla="*/ 17542 h 20"/>
                <a:gd name="T36" fmla="*/ 0 w 40"/>
                <a:gd name="T37" fmla="*/ 21590 h 20"/>
                <a:gd name="T38" fmla="*/ 1588 w 40"/>
                <a:gd name="T39" fmla="*/ 22940 h 20"/>
                <a:gd name="T40" fmla="*/ 3175 w 40"/>
                <a:gd name="T41" fmla="*/ 24289 h 20"/>
                <a:gd name="T42" fmla="*/ 4762 w 40"/>
                <a:gd name="T43" fmla="*/ 24289 h 20"/>
                <a:gd name="T44" fmla="*/ 9525 w 40"/>
                <a:gd name="T45" fmla="*/ 24289 h 20"/>
                <a:gd name="T46" fmla="*/ 11112 w 40"/>
                <a:gd name="T47" fmla="*/ 26988 h 20"/>
                <a:gd name="T48" fmla="*/ 12700 w 40"/>
                <a:gd name="T49" fmla="*/ 26988 h 20"/>
                <a:gd name="T50" fmla="*/ 17462 w 40"/>
                <a:gd name="T51" fmla="*/ 26988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20"/>
                <a:gd name="T80" fmla="*/ 40 w 40"/>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20">
                  <a:moveTo>
                    <a:pt x="11" y="20"/>
                  </a:moveTo>
                  <a:lnTo>
                    <a:pt x="16" y="20"/>
                  </a:lnTo>
                  <a:lnTo>
                    <a:pt x="22" y="18"/>
                  </a:lnTo>
                  <a:lnTo>
                    <a:pt x="26" y="18"/>
                  </a:lnTo>
                  <a:lnTo>
                    <a:pt x="29" y="17"/>
                  </a:lnTo>
                  <a:lnTo>
                    <a:pt x="34" y="16"/>
                  </a:lnTo>
                  <a:lnTo>
                    <a:pt x="36" y="12"/>
                  </a:lnTo>
                  <a:lnTo>
                    <a:pt x="37" y="9"/>
                  </a:lnTo>
                  <a:lnTo>
                    <a:pt x="40" y="6"/>
                  </a:lnTo>
                  <a:lnTo>
                    <a:pt x="34" y="2"/>
                  </a:lnTo>
                  <a:lnTo>
                    <a:pt x="28" y="1"/>
                  </a:lnTo>
                  <a:lnTo>
                    <a:pt x="22" y="0"/>
                  </a:lnTo>
                  <a:lnTo>
                    <a:pt x="17" y="0"/>
                  </a:lnTo>
                  <a:lnTo>
                    <a:pt x="13" y="0"/>
                  </a:lnTo>
                  <a:lnTo>
                    <a:pt x="7" y="1"/>
                  </a:lnTo>
                  <a:lnTo>
                    <a:pt x="2" y="1"/>
                  </a:lnTo>
                  <a:lnTo>
                    <a:pt x="0" y="2"/>
                  </a:lnTo>
                  <a:lnTo>
                    <a:pt x="0" y="13"/>
                  </a:lnTo>
                  <a:lnTo>
                    <a:pt x="0" y="16"/>
                  </a:lnTo>
                  <a:lnTo>
                    <a:pt x="1" y="17"/>
                  </a:lnTo>
                  <a:lnTo>
                    <a:pt x="2" y="18"/>
                  </a:lnTo>
                  <a:lnTo>
                    <a:pt x="3" y="18"/>
                  </a:lnTo>
                  <a:lnTo>
                    <a:pt x="6" y="18"/>
                  </a:lnTo>
                  <a:lnTo>
                    <a:pt x="7" y="20"/>
                  </a:lnTo>
                  <a:lnTo>
                    <a:pt x="8" y="20"/>
                  </a:lnTo>
                  <a:lnTo>
                    <a:pt x="11" y="2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5" name="Freeform 200">
              <a:extLst>
                <a:ext uri="{FF2B5EF4-FFF2-40B4-BE49-F238E27FC236}">
                  <a16:creationId xmlns:a16="http://schemas.microsoft.com/office/drawing/2014/main" id="{385EA492-257D-85A4-8697-0BE2F722195B}"/>
                </a:ext>
              </a:extLst>
            </p:cNvPr>
            <p:cNvSpPr>
              <a:spLocks/>
            </p:cNvSpPr>
            <p:nvPr/>
          </p:nvSpPr>
          <p:spPr bwMode="gray">
            <a:xfrm>
              <a:off x="3657691" y="883474"/>
              <a:ext cx="54236" cy="43580"/>
            </a:xfrm>
            <a:custGeom>
              <a:avLst/>
              <a:gdLst>
                <a:gd name="T0" fmla="*/ 17463 w 29"/>
                <a:gd name="T1" fmla="*/ 0 h 25"/>
                <a:gd name="T2" fmla="*/ 14288 w 29"/>
                <a:gd name="T3" fmla="*/ 0 h 25"/>
                <a:gd name="T4" fmla="*/ 9525 w 29"/>
                <a:gd name="T5" fmla="*/ 2794 h 25"/>
                <a:gd name="T6" fmla="*/ 6350 w 29"/>
                <a:gd name="T7" fmla="*/ 2794 h 25"/>
                <a:gd name="T8" fmla="*/ 4763 w 29"/>
                <a:gd name="T9" fmla="*/ 4191 h 25"/>
                <a:gd name="T10" fmla="*/ 3175 w 29"/>
                <a:gd name="T11" fmla="*/ 9779 h 25"/>
                <a:gd name="T12" fmla="*/ 1588 w 29"/>
                <a:gd name="T13" fmla="*/ 11176 h 25"/>
                <a:gd name="T14" fmla="*/ 0 w 29"/>
                <a:gd name="T15" fmla="*/ 15367 h 25"/>
                <a:gd name="T16" fmla="*/ 0 w 29"/>
                <a:gd name="T17" fmla="*/ 19558 h 25"/>
                <a:gd name="T18" fmla="*/ 1588 w 29"/>
                <a:gd name="T19" fmla="*/ 20955 h 25"/>
                <a:gd name="T20" fmla="*/ 3175 w 29"/>
                <a:gd name="T21" fmla="*/ 23749 h 25"/>
                <a:gd name="T22" fmla="*/ 4763 w 29"/>
                <a:gd name="T23" fmla="*/ 29337 h 25"/>
                <a:gd name="T24" fmla="*/ 9525 w 29"/>
                <a:gd name="T25" fmla="*/ 30734 h 25"/>
                <a:gd name="T26" fmla="*/ 14288 w 29"/>
                <a:gd name="T27" fmla="*/ 32131 h 25"/>
                <a:gd name="T28" fmla="*/ 17463 w 29"/>
                <a:gd name="T29" fmla="*/ 32131 h 25"/>
                <a:gd name="T30" fmla="*/ 22225 w 29"/>
                <a:gd name="T31" fmla="*/ 34925 h 25"/>
                <a:gd name="T32" fmla="*/ 25400 w 29"/>
                <a:gd name="T33" fmla="*/ 34925 h 25"/>
                <a:gd name="T34" fmla="*/ 28575 w 29"/>
                <a:gd name="T35" fmla="*/ 34925 h 25"/>
                <a:gd name="T36" fmla="*/ 31750 w 29"/>
                <a:gd name="T37" fmla="*/ 32131 h 25"/>
                <a:gd name="T38" fmla="*/ 36513 w 29"/>
                <a:gd name="T39" fmla="*/ 30734 h 25"/>
                <a:gd name="T40" fmla="*/ 38100 w 29"/>
                <a:gd name="T41" fmla="*/ 29337 h 25"/>
                <a:gd name="T42" fmla="*/ 42863 w 29"/>
                <a:gd name="T43" fmla="*/ 23749 h 25"/>
                <a:gd name="T44" fmla="*/ 44450 w 29"/>
                <a:gd name="T45" fmla="*/ 19558 h 25"/>
                <a:gd name="T46" fmla="*/ 46038 w 29"/>
                <a:gd name="T47" fmla="*/ 15367 h 25"/>
                <a:gd name="T48" fmla="*/ 46038 w 29"/>
                <a:gd name="T49" fmla="*/ 11176 h 25"/>
                <a:gd name="T50" fmla="*/ 17463 w 29"/>
                <a:gd name="T51" fmla="*/ 0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
                <a:gd name="T79" fmla="*/ 0 h 25"/>
                <a:gd name="T80" fmla="*/ 29 w 29"/>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 h="25">
                  <a:moveTo>
                    <a:pt x="11" y="0"/>
                  </a:moveTo>
                  <a:lnTo>
                    <a:pt x="9" y="0"/>
                  </a:lnTo>
                  <a:lnTo>
                    <a:pt x="6" y="2"/>
                  </a:lnTo>
                  <a:lnTo>
                    <a:pt x="4" y="2"/>
                  </a:lnTo>
                  <a:lnTo>
                    <a:pt x="3" y="3"/>
                  </a:lnTo>
                  <a:lnTo>
                    <a:pt x="2" y="7"/>
                  </a:lnTo>
                  <a:lnTo>
                    <a:pt x="1" y="8"/>
                  </a:lnTo>
                  <a:lnTo>
                    <a:pt x="0" y="11"/>
                  </a:lnTo>
                  <a:lnTo>
                    <a:pt x="0" y="14"/>
                  </a:lnTo>
                  <a:lnTo>
                    <a:pt x="1" y="15"/>
                  </a:lnTo>
                  <a:lnTo>
                    <a:pt x="2" y="17"/>
                  </a:lnTo>
                  <a:lnTo>
                    <a:pt x="3" y="21"/>
                  </a:lnTo>
                  <a:lnTo>
                    <a:pt x="6" y="22"/>
                  </a:lnTo>
                  <a:lnTo>
                    <a:pt x="9" y="23"/>
                  </a:lnTo>
                  <a:lnTo>
                    <a:pt x="11" y="23"/>
                  </a:lnTo>
                  <a:lnTo>
                    <a:pt x="14" y="25"/>
                  </a:lnTo>
                  <a:lnTo>
                    <a:pt x="16" y="25"/>
                  </a:lnTo>
                  <a:lnTo>
                    <a:pt x="18" y="25"/>
                  </a:lnTo>
                  <a:lnTo>
                    <a:pt x="20" y="23"/>
                  </a:lnTo>
                  <a:lnTo>
                    <a:pt x="23" y="22"/>
                  </a:lnTo>
                  <a:lnTo>
                    <a:pt x="24" y="21"/>
                  </a:lnTo>
                  <a:lnTo>
                    <a:pt x="27" y="17"/>
                  </a:lnTo>
                  <a:lnTo>
                    <a:pt x="28" y="14"/>
                  </a:lnTo>
                  <a:lnTo>
                    <a:pt x="29" y="11"/>
                  </a:lnTo>
                  <a:lnTo>
                    <a:pt x="29" y="8"/>
                  </a:lnTo>
                  <a:lnTo>
                    <a:pt x="11"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6" name="Freeform 201">
              <a:extLst>
                <a:ext uri="{FF2B5EF4-FFF2-40B4-BE49-F238E27FC236}">
                  <a16:creationId xmlns:a16="http://schemas.microsoft.com/office/drawing/2014/main" id="{1C2C2369-973A-9663-5614-968F224AD01E}"/>
                </a:ext>
              </a:extLst>
            </p:cNvPr>
            <p:cNvSpPr>
              <a:spLocks/>
            </p:cNvSpPr>
            <p:nvPr/>
          </p:nvSpPr>
          <p:spPr bwMode="gray">
            <a:xfrm>
              <a:off x="3328251" y="867628"/>
              <a:ext cx="62270" cy="17830"/>
            </a:xfrm>
            <a:custGeom>
              <a:avLst/>
              <a:gdLst>
                <a:gd name="T0" fmla="*/ 0 w 34"/>
                <a:gd name="T1" fmla="*/ 1299 h 11"/>
                <a:gd name="T2" fmla="*/ 1588 w 34"/>
                <a:gd name="T3" fmla="*/ 6495 h 11"/>
                <a:gd name="T4" fmla="*/ 4762 w 34"/>
                <a:gd name="T5" fmla="*/ 7793 h 11"/>
                <a:gd name="T6" fmla="*/ 4762 w 34"/>
                <a:gd name="T7" fmla="*/ 11690 h 11"/>
                <a:gd name="T8" fmla="*/ 6350 w 34"/>
                <a:gd name="T9" fmla="*/ 12989 h 11"/>
                <a:gd name="T10" fmla="*/ 7937 w 34"/>
                <a:gd name="T11" fmla="*/ 12989 h 11"/>
                <a:gd name="T12" fmla="*/ 9525 w 34"/>
                <a:gd name="T13" fmla="*/ 14288 h 11"/>
                <a:gd name="T14" fmla="*/ 11112 w 34"/>
                <a:gd name="T15" fmla="*/ 14288 h 11"/>
                <a:gd name="T16" fmla="*/ 15875 w 34"/>
                <a:gd name="T17" fmla="*/ 14288 h 11"/>
                <a:gd name="T18" fmla="*/ 53975 w 34"/>
                <a:gd name="T19" fmla="*/ 6495 h 11"/>
                <a:gd name="T20" fmla="*/ 47625 w 34"/>
                <a:gd name="T21" fmla="*/ 5196 h 11"/>
                <a:gd name="T22" fmla="*/ 38100 w 34"/>
                <a:gd name="T23" fmla="*/ 1299 h 11"/>
                <a:gd name="T24" fmla="*/ 30162 w 34"/>
                <a:gd name="T25" fmla="*/ 1299 h 11"/>
                <a:gd name="T26" fmla="*/ 23812 w 34"/>
                <a:gd name="T27" fmla="*/ 0 h 11"/>
                <a:gd name="T28" fmla="*/ 19050 w 34"/>
                <a:gd name="T29" fmla="*/ 0 h 11"/>
                <a:gd name="T30" fmla="*/ 11112 w 34"/>
                <a:gd name="T31" fmla="*/ 0 h 11"/>
                <a:gd name="T32" fmla="*/ 6350 w 34"/>
                <a:gd name="T33" fmla="*/ 1299 h 11"/>
                <a:gd name="T34" fmla="*/ 0 w 34"/>
                <a:gd name="T35" fmla="*/ 1299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11"/>
                <a:gd name="T56" fmla="*/ 34 w 34"/>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11">
                  <a:moveTo>
                    <a:pt x="0" y="1"/>
                  </a:moveTo>
                  <a:lnTo>
                    <a:pt x="1" y="5"/>
                  </a:lnTo>
                  <a:lnTo>
                    <a:pt x="3" y="6"/>
                  </a:lnTo>
                  <a:lnTo>
                    <a:pt x="3" y="9"/>
                  </a:lnTo>
                  <a:lnTo>
                    <a:pt x="4" y="10"/>
                  </a:lnTo>
                  <a:lnTo>
                    <a:pt x="5" y="10"/>
                  </a:lnTo>
                  <a:lnTo>
                    <a:pt x="6" y="11"/>
                  </a:lnTo>
                  <a:lnTo>
                    <a:pt x="7" y="11"/>
                  </a:lnTo>
                  <a:lnTo>
                    <a:pt x="10" y="11"/>
                  </a:lnTo>
                  <a:lnTo>
                    <a:pt x="34" y="5"/>
                  </a:lnTo>
                  <a:lnTo>
                    <a:pt x="30" y="4"/>
                  </a:lnTo>
                  <a:lnTo>
                    <a:pt x="24" y="1"/>
                  </a:lnTo>
                  <a:lnTo>
                    <a:pt x="19" y="1"/>
                  </a:lnTo>
                  <a:lnTo>
                    <a:pt x="15" y="0"/>
                  </a:lnTo>
                  <a:lnTo>
                    <a:pt x="12" y="0"/>
                  </a:lnTo>
                  <a:lnTo>
                    <a:pt x="7" y="0"/>
                  </a:lnTo>
                  <a:lnTo>
                    <a:pt x="4" y="1"/>
                  </a:lnTo>
                  <a:lnTo>
                    <a:pt x="0" y="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7" name="Freeform 202">
              <a:extLst>
                <a:ext uri="{FF2B5EF4-FFF2-40B4-BE49-F238E27FC236}">
                  <a16:creationId xmlns:a16="http://schemas.microsoft.com/office/drawing/2014/main" id="{F29F6BB0-3397-B692-1F1F-ED68B97938F2}"/>
                </a:ext>
              </a:extLst>
            </p:cNvPr>
            <p:cNvSpPr>
              <a:spLocks/>
            </p:cNvSpPr>
            <p:nvPr/>
          </p:nvSpPr>
          <p:spPr bwMode="gray">
            <a:xfrm>
              <a:off x="3356374" y="829989"/>
              <a:ext cx="98431" cy="35657"/>
            </a:xfrm>
            <a:custGeom>
              <a:avLst/>
              <a:gdLst>
                <a:gd name="T0" fmla="*/ 0 w 53"/>
                <a:gd name="T1" fmla="*/ 17145 h 20"/>
                <a:gd name="T2" fmla="*/ 1588 w 53"/>
                <a:gd name="T3" fmla="*/ 18574 h 20"/>
                <a:gd name="T4" fmla="*/ 4763 w 53"/>
                <a:gd name="T5" fmla="*/ 22860 h 20"/>
                <a:gd name="T6" fmla="*/ 12700 w 53"/>
                <a:gd name="T7" fmla="*/ 24289 h 20"/>
                <a:gd name="T8" fmla="*/ 23813 w 53"/>
                <a:gd name="T9" fmla="*/ 27146 h 20"/>
                <a:gd name="T10" fmla="*/ 31750 w 53"/>
                <a:gd name="T11" fmla="*/ 27146 h 20"/>
                <a:gd name="T12" fmla="*/ 38100 w 53"/>
                <a:gd name="T13" fmla="*/ 28575 h 20"/>
                <a:gd name="T14" fmla="*/ 44450 w 53"/>
                <a:gd name="T15" fmla="*/ 28575 h 20"/>
                <a:gd name="T16" fmla="*/ 47625 w 53"/>
                <a:gd name="T17" fmla="*/ 28575 h 20"/>
                <a:gd name="T18" fmla="*/ 84138 w 53"/>
                <a:gd name="T19" fmla="*/ 17145 h 20"/>
                <a:gd name="T20" fmla="*/ 77788 w 53"/>
                <a:gd name="T21" fmla="*/ 15716 h 20"/>
                <a:gd name="T22" fmla="*/ 68263 w 53"/>
                <a:gd name="T23" fmla="*/ 11430 h 20"/>
                <a:gd name="T24" fmla="*/ 53975 w 53"/>
                <a:gd name="T25" fmla="*/ 5715 h 20"/>
                <a:gd name="T26" fmla="*/ 41275 w 53"/>
                <a:gd name="T27" fmla="*/ 1429 h 20"/>
                <a:gd name="T28" fmla="*/ 25400 w 53"/>
                <a:gd name="T29" fmla="*/ 0 h 20"/>
                <a:gd name="T30" fmla="*/ 11113 w 53"/>
                <a:gd name="T31" fmla="*/ 1429 h 20"/>
                <a:gd name="T32" fmla="*/ 6350 w 53"/>
                <a:gd name="T33" fmla="*/ 4286 h 20"/>
                <a:gd name="T34" fmla="*/ 3175 w 53"/>
                <a:gd name="T35" fmla="*/ 5715 h 20"/>
                <a:gd name="T36" fmla="*/ 0 w 53"/>
                <a:gd name="T37" fmla="*/ 11430 h 20"/>
                <a:gd name="T38" fmla="*/ 0 w 53"/>
                <a:gd name="T39" fmla="*/ 17145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3"/>
                <a:gd name="T61" fmla="*/ 0 h 20"/>
                <a:gd name="T62" fmla="*/ 53 w 53"/>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3" h="20">
                  <a:moveTo>
                    <a:pt x="0" y="12"/>
                  </a:moveTo>
                  <a:lnTo>
                    <a:pt x="1" y="13"/>
                  </a:lnTo>
                  <a:lnTo>
                    <a:pt x="3" y="16"/>
                  </a:lnTo>
                  <a:lnTo>
                    <a:pt x="8" y="17"/>
                  </a:lnTo>
                  <a:lnTo>
                    <a:pt x="15" y="19"/>
                  </a:lnTo>
                  <a:lnTo>
                    <a:pt x="20" y="19"/>
                  </a:lnTo>
                  <a:lnTo>
                    <a:pt x="24" y="20"/>
                  </a:lnTo>
                  <a:lnTo>
                    <a:pt x="28" y="20"/>
                  </a:lnTo>
                  <a:lnTo>
                    <a:pt x="30" y="20"/>
                  </a:lnTo>
                  <a:lnTo>
                    <a:pt x="53" y="12"/>
                  </a:lnTo>
                  <a:lnTo>
                    <a:pt x="49" y="11"/>
                  </a:lnTo>
                  <a:lnTo>
                    <a:pt x="43" y="8"/>
                  </a:lnTo>
                  <a:lnTo>
                    <a:pt x="34" y="4"/>
                  </a:lnTo>
                  <a:lnTo>
                    <a:pt x="26" y="1"/>
                  </a:lnTo>
                  <a:lnTo>
                    <a:pt x="16" y="0"/>
                  </a:lnTo>
                  <a:lnTo>
                    <a:pt x="7" y="1"/>
                  </a:lnTo>
                  <a:lnTo>
                    <a:pt x="4" y="3"/>
                  </a:lnTo>
                  <a:lnTo>
                    <a:pt x="2" y="4"/>
                  </a:lnTo>
                  <a:lnTo>
                    <a:pt x="0" y="8"/>
                  </a:lnTo>
                  <a:lnTo>
                    <a:pt x="0" y="1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8" name="Freeform 203">
              <a:extLst>
                <a:ext uri="{FF2B5EF4-FFF2-40B4-BE49-F238E27FC236}">
                  <a16:creationId xmlns:a16="http://schemas.microsoft.com/office/drawing/2014/main" id="{B3E043D2-5897-4F99-297E-BA8510FEDE89}"/>
                </a:ext>
              </a:extLst>
            </p:cNvPr>
            <p:cNvSpPr>
              <a:spLocks/>
            </p:cNvSpPr>
            <p:nvPr/>
          </p:nvSpPr>
          <p:spPr bwMode="gray">
            <a:xfrm>
              <a:off x="3742061" y="1352961"/>
              <a:ext cx="24105" cy="19809"/>
            </a:xfrm>
            <a:custGeom>
              <a:avLst/>
              <a:gdLst>
                <a:gd name="T0" fmla="*/ 0 w 13"/>
                <a:gd name="T1" fmla="*/ 2886 h 11"/>
                <a:gd name="T2" fmla="*/ 0 w 13"/>
                <a:gd name="T3" fmla="*/ 5773 h 11"/>
                <a:gd name="T4" fmla="*/ 1588 w 13"/>
                <a:gd name="T5" fmla="*/ 10102 h 11"/>
                <a:gd name="T6" fmla="*/ 3175 w 13"/>
                <a:gd name="T7" fmla="*/ 12989 h 11"/>
                <a:gd name="T8" fmla="*/ 6350 w 13"/>
                <a:gd name="T9" fmla="*/ 12989 h 11"/>
                <a:gd name="T10" fmla="*/ 9525 w 13"/>
                <a:gd name="T11" fmla="*/ 15875 h 11"/>
                <a:gd name="T12" fmla="*/ 12700 w 13"/>
                <a:gd name="T13" fmla="*/ 15875 h 11"/>
                <a:gd name="T14" fmla="*/ 14288 w 13"/>
                <a:gd name="T15" fmla="*/ 15875 h 11"/>
                <a:gd name="T16" fmla="*/ 20638 w 13"/>
                <a:gd name="T17" fmla="*/ 15875 h 11"/>
                <a:gd name="T18" fmla="*/ 20638 w 13"/>
                <a:gd name="T19" fmla="*/ 2886 h 11"/>
                <a:gd name="T20" fmla="*/ 17463 w 13"/>
                <a:gd name="T21" fmla="*/ 2886 h 11"/>
                <a:gd name="T22" fmla="*/ 12700 w 13"/>
                <a:gd name="T23" fmla="*/ 0 h 11"/>
                <a:gd name="T24" fmla="*/ 11113 w 13"/>
                <a:gd name="T25" fmla="*/ 0 h 11"/>
                <a:gd name="T26" fmla="*/ 9525 w 13"/>
                <a:gd name="T27" fmla="*/ 0 h 11"/>
                <a:gd name="T28" fmla="*/ 6350 w 13"/>
                <a:gd name="T29" fmla="*/ 0 h 11"/>
                <a:gd name="T30" fmla="*/ 3175 w 13"/>
                <a:gd name="T31" fmla="*/ 0 h 11"/>
                <a:gd name="T32" fmla="*/ 1588 w 13"/>
                <a:gd name="T33" fmla="*/ 0 h 11"/>
                <a:gd name="T34" fmla="*/ 0 w 13"/>
                <a:gd name="T35" fmla="*/ 2886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1"/>
                <a:gd name="T56" fmla="*/ 13 w 13"/>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1">
                  <a:moveTo>
                    <a:pt x="0" y="2"/>
                  </a:moveTo>
                  <a:lnTo>
                    <a:pt x="0" y="4"/>
                  </a:lnTo>
                  <a:lnTo>
                    <a:pt x="1" y="7"/>
                  </a:lnTo>
                  <a:lnTo>
                    <a:pt x="2" y="9"/>
                  </a:lnTo>
                  <a:lnTo>
                    <a:pt x="4" y="9"/>
                  </a:lnTo>
                  <a:lnTo>
                    <a:pt x="6" y="11"/>
                  </a:lnTo>
                  <a:lnTo>
                    <a:pt x="8" y="11"/>
                  </a:lnTo>
                  <a:lnTo>
                    <a:pt x="9" y="11"/>
                  </a:lnTo>
                  <a:lnTo>
                    <a:pt x="13" y="11"/>
                  </a:lnTo>
                  <a:lnTo>
                    <a:pt x="13" y="2"/>
                  </a:lnTo>
                  <a:lnTo>
                    <a:pt x="11" y="2"/>
                  </a:lnTo>
                  <a:lnTo>
                    <a:pt x="8" y="0"/>
                  </a:lnTo>
                  <a:lnTo>
                    <a:pt x="7" y="0"/>
                  </a:lnTo>
                  <a:lnTo>
                    <a:pt x="6" y="0"/>
                  </a:lnTo>
                  <a:lnTo>
                    <a:pt x="4" y="0"/>
                  </a:lnTo>
                  <a:lnTo>
                    <a:pt x="2" y="0"/>
                  </a:lnTo>
                  <a:lnTo>
                    <a:pt x="1" y="0"/>
                  </a:lnTo>
                  <a:lnTo>
                    <a:pt x="0" y="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9" name="Freeform 204">
              <a:extLst>
                <a:ext uri="{FF2B5EF4-FFF2-40B4-BE49-F238E27FC236}">
                  <a16:creationId xmlns:a16="http://schemas.microsoft.com/office/drawing/2014/main" id="{BB39EA35-00C1-6CB2-CCEC-C643A71FDD4D}"/>
                </a:ext>
              </a:extLst>
            </p:cNvPr>
            <p:cNvSpPr>
              <a:spLocks/>
            </p:cNvSpPr>
            <p:nvPr/>
          </p:nvSpPr>
          <p:spPr bwMode="gray">
            <a:xfrm>
              <a:off x="3944947" y="1982904"/>
              <a:ext cx="34151" cy="47544"/>
            </a:xfrm>
            <a:custGeom>
              <a:avLst/>
              <a:gdLst>
                <a:gd name="T0" fmla="*/ 0 w 18"/>
                <a:gd name="T1" fmla="*/ 38100 h 27"/>
                <a:gd name="T2" fmla="*/ 7937 w 18"/>
                <a:gd name="T3" fmla="*/ 35278 h 27"/>
                <a:gd name="T4" fmla="*/ 14288 w 18"/>
                <a:gd name="T5" fmla="*/ 32456 h 27"/>
                <a:gd name="T6" fmla="*/ 17462 w 18"/>
                <a:gd name="T7" fmla="*/ 26811 h 27"/>
                <a:gd name="T8" fmla="*/ 22225 w 18"/>
                <a:gd name="T9" fmla="*/ 23989 h 27"/>
                <a:gd name="T10" fmla="*/ 25400 w 18"/>
                <a:gd name="T11" fmla="*/ 19756 h 27"/>
                <a:gd name="T12" fmla="*/ 26988 w 18"/>
                <a:gd name="T13" fmla="*/ 14111 h 27"/>
                <a:gd name="T14" fmla="*/ 28575 w 18"/>
                <a:gd name="T15" fmla="*/ 5644 h 27"/>
                <a:gd name="T16" fmla="*/ 28575 w 18"/>
                <a:gd name="T17" fmla="*/ 0 h 27"/>
                <a:gd name="T18" fmla="*/ 25400 w 18"/>
                <a:gd name="T19" fmla="*/ 2822 h 27"/>
                <a:gd name="T20" fmla="*/ 17462 w 18"/>
                <a:gd name="T21" fmla="*/ 4233 h 27"/>
                <a:gd name="T22" fmla="*/ 14288 w 18"/>
                <a:gd name="T23" fmla="*/ 8467 h 27"/>
                <a:gd name="T24" fmla="*/ 9525 w 18"/>
                <a:gd name="T25" fmla="*/ 11289 h 27"/>
                <a:gd name="T26" fmla="*/ 7937 w 18"/>
                <a:gd name="T27" fmla="*/ 14111 h 27"/>
                <a:gd name="T28" fmla="*/ 3175 w 18"/>
                <a:gd name="T29" fmla="*/ 16933 h 27"/>
                <a:gd name="T30" fmla="*/ 0 w 18"/>
                <a:gd name="T31" fmla="*/ 21167 h 27"/>
                <a:gd name="T32" fmla="*/ 0 w 18"/>
                <a:gd name="T33" fmla="*/ 26811 h 27"/>
                <a:gd name="T34" fmla="*/ 0 w 18"/>
                <a:gd name="T35" fmla="*/ 31044 h 27"/>
                <a:gd name="T36" fmla="*/ 0 w 18"/>
                <a:gd name="T37" fmla="*/ 32456 h 27"/>
                <a:gd name="T38" fmla="*/ 0 w 18"/>
                <a:gd name="T39" fmla="*/ 35278 h 27"/>
                <a:gd name="T40" fmla="*/ 0 w 18"/>
                <a:gd name="T41" fmla="*/ 36689 h 27"/>
                <a:gd name="T42" fmla="*/ 0 w 18"/>
                <a:gd name="T43" fmla="*/ 38100 h 2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27"/>
                <a:gd name="T68" fmla="*/ 18 w 18"/>
                <a:gd name="T69" fmla="*/ 27 h 2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27">
                  <a:moveTo>
                    <a:pt x="0" y="27"/>
                  </a:moveTo>
                  <a:lnTo>
                    <a:pt x="5" y="25"/>
                  </a:lnTo>
                  <a:lnTo>
                    <a:pt x="9" y="23"/>
                  </a:lnTo>
                  <a:lnTo>
                    <a:pt x="11" y="19"/>
                  </a:lnTo>
                  <a:lnTo>
                    <a:pt x="14" y="17"/>
                  </a:lnTo>
                  <a:lnTo>
                    <a:pt x="16" y="14"/>
                  </a:lnTo>
                  <a:lnTo>
                    <a:pt x="17" y="10"/>
                  </a:lnTo>
                  <a:lnTo>
                    <a:pt x="18" y="4"/>
                  </a:lnTo>
                  <a:lnTo>
                    <a:pt x="18" y="0"/>
                  </a:lnTo>
                  <a:lnTo>
                    <a:pt x="16" y="2"/>
                  </a:lnTo>
                  <a:lnTo>
                    <a:pt x="11" y="3"/>
                  </a:lnTo>
                  <a:lnTo>
                    <a:pt x="9" y="6"/>
                  </a:lnTo>
                  <a:lnTo>
                    <a:pt x="6" y="8"/>
                  </a:lnTo>
                  <a:lnTo>
                    <a:pt x="5" y="10"/>
                  </a:lnTo>
                  <a:lnTo>
                    <a:pt x="2" y="12"/>
                  </a:lnTo>
                  <a:lnTo>
                    <a:pt x="0" y="15"/>
                  </a:lnTo>
                  <a:lnTo>
                    <a:pt x="0" y="19"/>
                  </a:lnTo>
                  <a:lnTo>
                    <a:pt x="0" y="22"/>
                  </a:lnTo>
                  <a:lnTo>
                    <a:pt x="0" y="23"/>
                  </a:lnTo>
                  <a:lnTo>
                    <a:pt x="0" y="25"/>
                  </a:lnTo>
                  <a:lnTo>
                    <a:pt x="0" y="26"/>
                  </a:lnTo>
                  <a:lnTo>
                    <a:pt x="0" y="2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0" name="Freeform 205">
              <a:extLst>
                <a:ext uri="{FF2B5EF4-FFF2-40B4-BE49-F238E27FC236}">
                  <a16:creationId xmlns:a16="http://schemas.microsoft.com/office/drawing/2014/main" id="{ADC83C6C-74F3-36D3-D5ED-620689E18DD0}"/>
                </a:ext>
              </a:extLst>
            </p:cNvPr>
            <p:cNvSpPr>
              <a:spLocks/>
            </p:cNvSpPr>
            <p:nvPr/>
          </p:nvSpPr>
          <p:spPr bwMode="gray">
            <a:xfrm>
              <a:off x="3860579" y="1988845"/>
              <a:ext cx="64280" cy="41602"/>
            </a:xfrm>
            <a:custGeom>
              <a:avLst/>
              <a:gdLst>
                <a:gd name="T0" fmla="*/ 20638 w 35"/>
                <a:gd name="T1" fmla="*/ 0 h 24"/>
                <a:gd name="T2" fmla="*/ 19050 w 35"/>
                <a:gd name="T3" fmla="*/ 0 h 24"/>
                <a:gd name="T4" fmla="*/ 17463 w 35"/>
                <a:gd name="T5" fmla="*/ 1389 h 24"/>
                <a:gd name="T6" fmla="*/ 11113 w 35"/>
                <a:gd name="T7" fmla="*/ 4167 h 24"/>
                <a:gd name="T8" fmla="*/ 7938 w 35"/>
                <a:gd name="T9" fmla="*/ 5556 h 24"/>
                <a:gd name="T10" fmla="*/ 6350 w 35"/>
                <a:gd name="T11" fmla="*/ 9724 h 24"/>
                <a:gd name="T12" fmla="*/ 3175 w 35"/>
                <a:gd name="T13" fmla="*/ 12502 h 24"/>
                <a:gd name="T14" fmla="*/ 1588 w 35"/>
                <a:gd name="T15" fmla="*/ 15280 h 24"/>
                <a:gd name="T16" fmla="*/ 0 w 35"/>
                <a:gd name="T17" fmla="*/ 19447 h 24"/>
                <a:gd name="T18" fmla="*/ 3175 w 35"/>
                <a:gd name="T19" fmla="*/ 20836 h 24"/>
                <a:gd name="T20" fmla="*/ 9525 w 35"/>
                <a:gd name="T21" fmla="*/ 22225 h 24"/>
                <a:gd name="T22" fmla="*/ 12700 w 35"/>
                <a:gd name="T23" fmla="*/ 27782 h 24"/>
                <a:gd name="T24" fmla="*/ 19050 w 35"/>
                <a:gd name="T25" fmla="*/ 30560 h 24"/>
                <a:gd name="T26" fmla="*/ 23813 w 35"/>
                <a:gd name="T27" fmla="*/ 31949 h 24"/>
                <a:gd name="T28" fmla="*/ 28575 w 35"/>
                <a:gd name="T29" fmla="*/ 31949 h 24"/>
                <a:gd name="T30" fmla="*/ 33338 w 35"/>
                <a:gd name="T31" fmla="*/ 33338 h 24"/>
                <a:gd name="T32" fmla="*/ 42863 w 35"/>
                <a:gd name="T33" fmla="*/ 33338 h 24"/>
                <a:gd name="T34" fmla="*/ 44450 w 35"/>
                <a:gd name="T35" fmla="*/ 33338 h 24"/>
                <a:gd name="T36" fmla="*/ 49213 w 35"/>
                <a:gd name="T37" fmla="*/ 33338 h 24"/>
                <a:gd name="T38" fmla="*/ 50800 w 35"/>
                <a:gd name="T39" fmla="*/ 31949 h 24"/>
                <a:gd name="T40" fmla="*/ 52388 w 35"/>
                <a:gd name="T41" fmla="*/ 30560 h 24"/>
                <a:gd name="T42" fmla="*/ 53975 w 35"/>
                <a:gd name="T43" fmla="*/ 30560 h 24"/>
                <a:gd name="T44" fmla="*/ 55563 w 35"/>
                <a:gd name="T45" fmla="*/ 27782 h 24"/>
                <a:gd name="T46" fmla="*/ 55563 w 35"/>
                <a:gd name="T47" fmla="*/ 26393 h 24"/>
                <a:gd name="T48" fmla="*/ 52388 w 35"/>
                <a:gd name="T49" fmla="*/ 22225 h 24"/>
                <a:gd name="T50" fmla="*/ 46038 w 35"/>
                <a:gd name="T51" fmla="*/ 20836 h 24"/>
                <a:gd name="T52" fmla="*/ 39688 w 35"/>
                <a:gd name="T53" fmla="*/ 19447 h 24"/>
                <a:gd name="T54" fmla="*/ 33338 w 35"/>
                <a:gd name="T55" fmla="*/ 15280 h 24"/>
                <a:gd name="T56" fmla="*/ 28575 w 35"/>
                <a:gd name="T57" fmla="*/ 12502 h 24"/>
                <a:gd name="T58" fmla="*/ 23813 w 35"/>
                <a:gd name="T59" fmla="*/ 9724 h 24"/>
                <a:gd name="T60" fmla="*/ 22225 w 35"/>
                <a:gd name="T61" fmla="*/ 4167 h 24"/>
                <a:gd name="T62" fmla="*/ 20638 w 35"/>
                <a:gd name="T63" fmla="*/ 0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24"/>
                <a:gd name="T98" fmla="*/ 35 w 35"/>
                <a:gd name="T99" fmla="*/ 24 h 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24">
                  <a:moveTo>
                    <a:pt x="13" y="0"/>
                  </a:moveTo>
                  <a:lnTo>
                    <a:pt x="12" y="0"/>
                  </a:lnTo>
                  <a:lnTo>
                    <a:pt x="11" y="1"/>
                  </a:lnTo>
                  <a:lnTo>
                    <a:pt x="7" y="3"/>
                  </a:lnTo>
                  <a:lnTo>
                    <a:pt x="5" y="4"/>
                  </a:lnTo>
                  <a:lnTo>
                    <a:pt x="4" y="7"/>
                  </a:lnTo>
                  <a:lnTo>
                    <a:pt x="2" y="9"/>
                  </a:lnTo>
                  <a:lnTo>
                    <a:pt x="1" y="11"/>
                  </a:lnTo>
                  <a:lnTo>
                    <a:pt x="0" y="14"/>
                  </a:lnTo>
                  <a:lnTo>
                    <a:pt x="2" y="15"/>
                  </a:lnTo>
                  <a:lnTo>
                    <a:pt x="6" y="16"/>
                  </a:lnTo>
                  <a:lnTo>
                    <a:pt x="8" y="20"/>
                  </a:lnTo>
                  <a:lnTo>
                    <a:pt x="12" y="22"/>
                  </a:lnTo>
                  <a:lnTo>
                    <a:pt x="15" y="23"/>
                  </a:lnTo>
                  <a:lnTo>
                    <a:pt x="18" y="23"/>
                  </a:lnTo>
                  <a:lnTo>
                    <a:pt x="21" y="24"/>
                  </a:lnTo>
                  <a:lnTo>
                    <a:pt x="27" y="24"/>
                  </a:lnTo>
                  <a:lnTo>
                    <a:pt x="28" y="24"/>
                  </a:lnTo>
                  <a:lnTo>
                    <a:pt x="31" y="24"/>
                  </a:lnTo>
                  <a:lnTo>
                    <a:pt x="32" y="23"/>
                  </a:lnTo>
                  <a:lnTo>
                    <a:pt x="33" y="22"/>
                  </a:lnTo>
                  <a:lnTo>
                    <a:pt x="34" y="22"/>
                  </a:lnTo>
                  <a:lnTo>
                    <a:pt x="35" y="20"/>
                  </a:lnTo>
                  <a:lnTo>
                    <a:pt x="35" y="19"/>
                  </a:lnTo>
                  <a:lnTo>
                    <a:pt x="33" y="16"/>
                  </a:lnTo>
                  <a:lnTo>
                    <a:pt x="29" y="15"/>
                  </a:lnTo>
                  <a:lnTo>
                    <a:pt x="25" y="14"/>
                  </a:lnTo>
                  <a:lnTo>
                    <a:pt x="21" y="11"/>
                  </a:lnTo>
                  <a:lnTo>
                    <a:pt x="18" y="9"/>
                  </a:lnTo>
                  <a:lnTo>
                    <a:pt x="15" y="7"/>
                  </a:lnTo>
                  <a:lnTo>
                    <a:pt x="14" y="3"/>
                  </a:lnTo>
                  <a:lnTo>
                    <a:pt x="13"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1" name="Freeform 206">
              <a:extLst>
                <a:ext uri="{FF2B5EF4-FFF2-40B4-BE49-F238E27FC236}">
                  <a16:creationId xmlns:a16="http://schemas.microsoft.com/office/drawing/2014/main" id="{9E5A95DB-282D-C32F-7A00-01A3E334F8F1}"/>
                </a:ext>
              </a:extLst>
            </p:cNvPr>
            <p:cNvSpPr>
              <a:spLocks/>
            </p:cNvSpPr>
            <p:nvPr/>
          </p:nvSpPr>
          <p:spPr bwMode="gray">
            <a:xfrm>
              <a:off x="2056682" y="1061762"/>
              <a:ext cx="2127313" cy="1121218"/>
            </a:xfrm>
            <a:custGeom>
              <a:avLst/>
              <a:gdLst>
                <a:gd name="T0" fmla="*/ 1435100 w 1147"/>
                <a:gd name="T1" fmla="*/ 736175 h 642"/>
                <a:gd name="T2" fmla="*/ 1208088 w 1147"/>
                <a:gd name="T3" fmla="*/ 859337 h 642"/>
                <a:gd name="T4" fmla="*/ 1050925 w 1147"/>
                <a:gd name="T5" fmla="*/ 895726 h 642"/>
                <a:gd name="T6" fmla="*/ 1087438 w 1147"/>
                <a:gd name="T7" fmla="*/ 824348 h 642"/>
                <a:gd name="T8" fmla="*/ 1144588 w 1147"/>
                <a:gd name="T9" fmla="*/ 818749 h 642"/>
                <a:gd name="T10" fmla="*/ 1054100 w 1147"/>
                <a:gd name="T11" fmla="*/ 757168 h 642"/>
                <a:gd name="T12" fmla="*/ 979488 w 1147"/>
                <a:gd name="T13" fmla="*/ 689989 h 642"/>
                <a:gd name="T14" fmla="*/ 911225 w 1147"/>
                <a:gd name="T15" fmla="*/ 705384 h 642"/>
                <a:gd name="T16" fmla="*/ 855663 w 1147"/>
                <a:gd name="T17" fmla="*/ 695587 h 642"/>
                <a:gd name="T18" fmla="*/ 125413 w 1147"/>
                <a:gd name="T19" fmla="*/ 670395 h 642"/>
                <a:gd name="T20" fmla="*/ 88900 w 1147"/>
                <a:gd name="T21" fmla="*/ 634006 h 642"/>
                <a:gd name="T22" fmla="*/ 76200 w 1147"/>
                <a:gd name="T23" fmla="*/ 572425 h 642"/>
                <a:gd name="T24" fmla="*/ 55563 w 1147"/>
                <a:gd name="T25" fmla="*/ 527638 h 642"/>
                <a:gd name="T26" fmla="*/ 119063 w 1147"/>
                <a:gd name="T27" fmla="*/ 480053 h 642"/>
                <a:gd name="T28" fmla="*/ 120650 w 1147"/>
                <a:gd name="T29" fmla="*/ 387681 h 642"/>
                <a:gd name="T30" fmla="*/ 46038 w 1147"/>
                <a:gd name="T31" fmla="*/ 356891 h 642"/>
                <a:gd name="T32" fmla="*/ 287338 w 1147"/>
                <a:gd name="T33" fmla="*/ 64380 h 642"/>
                <a:gd name="T34" fmla="*/ 554038 w 1147"/>
                <a:gd name="T35" fmla="*/ 58782 h 642"/>
                <a:gd name="T36" fmla="*/ 628650 w 1147"/>
                <a:gd name="T37" fmla="*/ 64380 h 642"/>
                <a:gd name="T38" fmla="*/ 741363 w 1147"/>
                <a:gd name="T39" fmla="*/ 72778 h 642"/>
                <a:gd name="T40" fmla="*/ 825500 w 1147"/>
                <a:gd name="T41" fmla="*/ 123162 h 642"/>
                <a:gd name="T42" fmla="*/ 996950 w 1147"/>
                <a:gd name="T43" fmla="*/ 99370 h 642"/>
                <a:gd name="T44" fmla="*/ 1109663 w 1147"/>
                <a:gd name="T45" fmla="*/ 114765 h 642"/>
                <a:gd name="T46" fmla="*/ 1160463 w 1147"/>
                <a:gd name="T47" fmla="*/ 93771 h 642"/>
                <a:gd name="T48" fmla="*/ 1169988 w 1147"/>
                <a:gd name="T49" fmla="*/ 107767 h 642"/>
                <a:gd name="T50" fmla="*/ 1212850 w 1147"/>
                <a:gd name="T51" fmla="*/ 62981 h 642"/>
                <a:gd name="T52" fmla="*/ 1282700 w 1147"/>
                <a:gd name="T53" fmla="*/ 0 h 642"/>
                <a:gd name="T54" fmla="*/ 1284288 w 1147"/>
                <a:gd name="T55" fmla="*/ 64380 h 642"/>
                <a:gd name="T56" fmla="*/ 1298575 w 1147"/>
                <a:gd name="T57" fmla="*/ 86773 h 642"/>
                <a:gd name="T58" fmla="*/ 1341438 w 1147"/>
                <a:gd name="T59" fmla="*/ 89573 h 642"/>
                <a:gd name="T60" fmla="*/ 1389063 w 1147"/>
                <a:gd name="T61" fmla="*/ 82575 h 642"/>
                <a:gd name="T62" fmla="*/ 1482725 w 1147"/>
                <a:gd name="T63" fmla="*/ 60182 h 642"/>
                <a:gd name="T64" fmla="*/ 1427163 w 1147"/>
                <a:gd name="T65" fmla="*/ 144156 h 642"/>
                <a:gd name="T66" fmla="*/ 1377950 w 1147"/>
                <a:gd name="T67" fmla="*/ 152553 h 642"/>
                <a:gd name="T68" fmla="*/ 1303338 w 1147"/>
                <a:gd name="T69" fmla="*/ 172147 h 642"/>
                <a:gd name="T70" fmla="*/ 1285875 w 1147"/>
                <a:gd name="T71" fmla="*/ 181944 h 642"/>
                <a:gd name="T72" fmla="*/ 1154113 w 1147"/>
                <a:gd name="T73" fmla="*/ 225331 h 642"/>
                <a:gd name="T74" fmla="*/ 1089025 w 1147"/>
                <a:gd name="T75" fmla="*/ 274316 h 642"/>
                <a:gd name="T76" fmla="*/ 1025525 w 1147"/>
                <a:gd name="T77" fmla="*/ 382083 h 642"/>
                <a:gd name="T78" fmla="*/ 1098550 w 1147"/>
                <a:gd name="T79" fmla="*/ 446463 h 642"/>
                <a:gd name="T80" fmla="*/ 1206500 w 1147"/>
                <a:gd name="T81" fmla="*/ 502446 h 642"/>
                <a:gd name="T82" fmla="*/ 1208088 w 1147"/>
                <a:gd name="T83" fmla="*/ 600416 h 642"/>
                <a:gd name="T84" fmla="*/ 1347788 w 1147"/>
                <a:gd name="T85" fmla="*/ 475854 h 642"/>
                <a:gd name="T86" fmla="*/ 1406525 w 1147"/>
                <a:gd name="T87" fmla="*/ 334498 h 642"/>
                <a:gd name="T88" fmla="*/ 1555750 w 1147"/>
                <a:gd name="T89" fmla="*/ 274316 h 642"/>
                <a:gd name="T90" fmla="*/ 1606550 w 1147"/>
                <a:gd name="T91" fmla="*/ 309305 h 642"/>
                <a:gd name="T92" fmla="*/ 1584325 w 1147"/>
                <a:gd name="T93" fmla="*/ 387681 h 642"/>
                <a:gd name="T94" fmla="*/ 1682751 w 1147"/>
                <a:gd name="T95" fmla="*/ 344295 h 642"/>
                <a:gd name="T96" fmla="*/ 1714501 w 1147"/>
                <a:gd name="T97" fmla="*/ 391880 h 642"/>
                <a:gd name="T98" fmla="*/ 1731963 w 1147"/>
                <a:gd name="T99" fmla="*/ 428269 h 642"/>
                <a:gd name="T100" fmla="*/ 1738313 w 1147"/>
                <a:gd name="T101" fmla="*/ 524839 h 642"/>
                <a:gd name="T102" fmla="*/ 1778001 w 1147"/>
                <a:gd name="T103" fmla="*/ 520641 h 642"/>
                <a:gd name="T104" fmla="*/ 1820863 w 1147"/>
                <a:gd name="T105" fmla="*/ 551431 h 642"/>
                <a:gd name="T106" fmla="*/ 1778001 w 1147"/>
                <a:gd name="T107" fmla="*/ 590619 h 642"/>
                <a:gd name="T108" fmla="*/ 1684338 w 1147"/>
                <a:gd name="T109" fmla="*/ 639604 h 642"/>
                <a:gd name="T110" fmla="*/ 1416050 w 1147"/>
                <a:gd name="T111" fmla="*/ 709583 h 642"/>
                <a:gd name="T112" fmla="*/ 1524000 w 1147"/>
                <a:gd name="T113" fmla="*/ 666196 h 642"/>
                <a:gd name="T114" fmla="*/ 1535113 w 1147"/>
                <a:gd name="T115" fmla="*/ 705384 h 642"/>
                <a:gd name="T116" fmla="*/ 1544638 w 1147"/>
                <a:gd name="T117" fmla="*/ 722179 h 642"/>
                <a:gd name="T118" fmla="*/ 1614488 w 1147"/>
                <a:gd name="T119" fmla="*/ 785160 h 642"/>
                <a:gd name="T120" fmla="*/ 1501775 w 1147"/>
                <a:gd name="T121" fmla="*/ 845341 h 642"/>
                <a:gd name="T122" fmla="*/ 1522413 w 1147"/>
                <a:gd name="T123" fmla="*/ 808952 h 642"/>
                <a:gd name="T124" fmla="*/ 1489075 w 1147"/>
                <a:gd name="T125" fmla="*/ 801955 h 64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47"/>
                <a:gd name="T190" fmla="*/ 0 h 642"/>
                <a:gd name="T191" fmla="*/ 1147 w 1147"/>
                <a:gd name="T192" fmla="*/ 642 h 64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47" h="642">
                  <a:moveTo>
                    <a:pt x="926" y="575"/>
                  </a:moveTo>
                  <a:lnTo>
                    <a:pt x="926" y="548"/>
                  </a:lnTo>
                  <a:lnTo>
                    <a:pt x="928" y="546"/>
                  </a:lnTo>
                  <a:lnTo>
                    <a:pt x="928" y="544"/>
                  </a:lnTo>
                  <a:lnTo>
                    <a:pt x="929" y="541"/>
                  </a:lnTo>
                  <a:lnTo>
                    <a:pt x="931" y="537"/>
                  </a:lnTo>
                  <a:lnTo>
                    <a:pt x="932" y="533"/>
                  </a:lnTo>
                  <a:lnTo>
                    <a:pt x="934" y="529"/>
                  </a:lnTo>
                  <a:lnTo>
                    <a:pt x="935" y="526"/>
                  </a:lnTo>
                  <a:lnTo>
                    <a:pt x="935" y="523"/>
                  </a:lnTo>
                  <a:lnTo>
                    <a:pt x="934" y="523"/>
                  </a:lnTo>
                  <a:lnTo>
                    <a:pt x="932" y="523"/>
                  </a:lnTo>
                  <a:lnTo>
                    <a:pt x="930" y="523"/>
                  </a:lnTo>
                  <a:lnTo>
                    <a:pt x="928" y="523"/>
                  </a:lnTo>
                  <a:lnTo>
                    <a:pt x="925" y="523"/>
                  </a:lnTo>
                  <a:lnTo>
                    <a:pt x="922" y="523"/>
                  </a:lnTo>
                  <a:lnTo>
                    <a:pt x="918" y="523"/>
                  </a:lnTo>
                  <a:lnTo>
                    <a:pt x="913" y="523"/>
                  </a:lnTo>
                  <a:lnTo>
                    <a:pt x="909" y="523"/>
                  </a:lnTo>
                  <a:lnTo>
                    <a:pt x="904" y="526"/>
                  </a:lnTo>
                  <a:lnTo>
                    <a:pt x="900" y="530"/>
                  </a:lnTo>
                  <a:lnTo>
                    <a:pt x="898" y="534"/>
                  </a:lnTo>
                  <a:lnTo>
                    <a:pt x="894" y="540"/>
                  </a:lnTo>
                  <a:lnTo>
                    <a:pt x="892" y="546"/>
                  </a:lnTo>
                  <a:lnTo>
                    <a:pt x="890" y="550"/>
                  </a:lnTo>
                  <a:lnTo>
                    <a:pt x="886" y="555"/>
                  </a:lnTo>
                  <a:lnTo>
                    <a:pt x="880" y="561"/>
                  </a:lnTo>
                  <a:lnTo>
                    <a:pt x="873" y="565"/>
                  </a:lnTo>
                  <a:lnTo>
                    <a:pt x="866" y="568"/>
                  </a:lnTo>
                  <a:lnTo>
                    <a:pt x="858" y="569"/>
                  </a:lnTo>
                  <a:lnTo>
                    <a:pt x="850" y="571"/>
                  </a:lnTo>
                  <a:lnTo>
                    <a:pt x="842" y="572"/>
                  </a:lnTo>
                  <a:lnTo>
                    <a:pt x="833" y="573"/>
                  </a:lnTo>
                  <a:lnTo>
                    <a:pt x="823" y="575"/>
                  </a:lnTo>
                  <a:lnTo>
                    <a:pt x="798" y="575"/>
                  </a:lnTo>
                  <a:lnTo>
                    <a:pt x="791" y="585"/>
                  </a:lnTo>
                  <a:lnTo>
                    <a:pt x="785" y="594"/>
                  </a:lnTo>
                  <a:lnTo>
                    <a:pt x="777" y="601"/>
                  </a:lnTo>
                  <a:lnTo>
                    <a:pt x="770" y="608"/>
                  </a:lnTo>
                  <a:lnTo>
                    <a:pt x="761" y="614"/>
                  </a:lnTo>
                  <a:lnTo>
                    <a:pt x="752" y="619"/>
                  </a:lnTo>
                  <a:lnTo>
                    <a:pt x="743" y="622"/>
                  </a:lnTo>
                  <a:lnTo>
                    <a:pt x="735" y="625"/>
                  </a:lnTo>
                  <a:lnTo>
                    <a:pt x="712" y="633"/>
                  </a:lnTo>
                  <a:lnTo>
                    <a:pt x="710" y="633"/>
                  </a:lnTo>
                  <a:lnTo>
                    <a:pt x="709" y="635"/>
                  </a:lnTo>
                  <a:lnTo>
                    <a:pt x="708" y="635"/>
                  </a:lnTo>
                  <a:lnTo>
                    <a:pt x="705" y="635"/>
                  </a:lnTo>
                  <a:lnTo>
                    <a:pt x="704" y="635"/>
                  </a:lnTo>
                  <a:lnTo>
                    <a:pt x="702" y="635"/>
                  </a:lnTo>
                  <a:lnTo>
                    <a:pt x="699" y="635"/>
                  </a:lnTo>
                  <a:lnTo>
                    <a:pt x="697" y="635"/>
                  </a:lnTo>
                  <a:lnTo>
                    <a:pt x="693" y="636"/>
                  </a:lnTo>
                  <a:lnTo>
                    <a:pt x="689" y="638"/>
                  </a:lnTo>
                  <a:lnTo>
                    <a:pt x="684" y="638"/>
                  </a:lnTo>
                  <a:lnTo>
                    <a:pt x="679" y="639"/>
                  </a:lnTo>
                  <a:lnTo>
                    <a:pt x="674" y="639"/>
                  </a:lnTo>
                  <a:lnTo>
                    <a:pt x="671" y="640"/>
                  </a:lnTo>
                  <a:lnTo>
                    <a:pt x="666" y="640"/>
                  </a:lnTo>
                  <a:lnTo>
                    <a:pt x="662" y="640"/>
                  </a:lnTo>
                  <a:lnTo>
                    <a:pt x="661" y="640"/>
                  </a:lnTo>
                  <a:lnTo>
                    <a:pt x="660" y="640"/>
                  </a:lnTo>
                  <a:lnTo>
                    <a:pt x="659" y="642"/>
                  </a:lnTo>
                  <a:lnTo>
                    <a:pt x="658" y="642"/>
                  </a:lnTo>
                  <a:lnTo>
                    <a:pt x="656" y="642"/>
                  </a:lnTo>
                  <a:lnTo>
                    <a:pt x="655" y="640"/>
                  </a:lnTo>
                  <a:lnTo>
                    <a:pt x="654" y="640"/>
                  </a:lnTo>
                  <a:lnTo>
                    <a:pt x="658" y="635"/>
                  </a:lnTo>
                  <a:lnTo>
                    <a:pt x="661" y="632"/>
                  </a:lnTo>
                  <a:lnTo>
                    <a:pt x="665" y="628"/>
                  </a:lnTo>
                  <a:lnTo>
                    <a:pt x="668" y="625"/>
                  </a:lnTo>
                  <a:lnTo>
                    <a:pt x="672" y="622"/>
                  </a:lnTo>
                  <a:lnTo>
                    <a:pt x="674" y="619"/>
                  </a:lnTo>
                  <a:lnTo>
                    <a:pt x="678" y="615"/>
                  </a:lnTo>
                  <a:lnTo>
                    <a:pt x="680" y="610"/>
                  </a:lnTo>
                  <a:lnTo>
                    <a:pt x="681" y="606"/>
                  </a:lnTo>
                  <a:lnTo>
                    <a:pt x="683" y="601"/>
                  </a:lnTo>
                  <a:lnTo>
                    <a:pt x="684" y="597"/>
                  </a:lnTo>
                  <a:lnTo>
                    <a:pt x="685" y="593"/>
                  </a:lnTo>
                  <a:lnTo>
                    <a:pt x="685" y="589"/>
                  </a:lnTo>
                  <a:lnTo>
                    <a:pt x="686" y="585"/>
                  </a:lnTo>
                  <a:lnTo>
                    <a:pt x="689" y="580"/>
                  </a:lnTo>
                  <a:lnTo>
                    <a:pt x="691" y="575"/>
                  </a:lnTo>
                  <a:lnTo>
                    <a:pt x="697" y="575"/>
                  </a:lnTo>
                  <a:lnTo>
                    <a:pt x="697" y="578"/>
                  </a:lnTo>
                  <a:lnTo>
                    <a:pt x="697" y="580"/>
                  </a:lnTo>
                  <a:lnTo>
                    <a:pt x="698" y="582"/>
                  </a:lnTo>
                  <a:lnTo>
                    <a:pt x="698" y="585"/>
                  </a:lnTo>
                  <a:lnTo>
                    <a:pt x="699" y="586"/>
                  </a:lnTo>
                  <a:lnTo>
                    <a:pt x="699" y="587"/>
                  </a:lnTo>
                  <a:lnTo>
                    <a:pt x="700" y="590"/>
                  </a:lnTo>
                  <a:lnTo>
                    <a:pt x="702" y="593"/>
                  </a:lnTo>
                  <a:lnTo>
                    <a:pt x="704" y="592"/>
                  </a:lnTo>
                  <a:lnTo>
                    <a:pt x="706" y="590"/>
                  </a:lnTo>
                  <a:lnTo>
                    <a:pt x="708" y="590"/>
                  </a:lnTo>
                  <a:lnTo>
                    <a:pt x="710" y="589"/>
                  </a:lnTo>
                  <a:lnTo>
                    <a:pt x="712" y="587"/>
                  </a:lnTo>
                  <a:lnTo>
                    <a:pt x="715" y="587"/>
                  </a:lnTo>
                  <a:lnTo>
                    <a:pt x="717" y="586"/>
                  </a:lnTo>
                  <a:lnTo>
                    <a:pt x="721" y="585"/>
                  </a:lnTo>
                  <a:lnTo>
                    <a:pt x="721" y="572"/>
                  </a:lnTo>
                  <a:lnTo>
                    <a:pt x="720" y="571"/>
                  </a:lnTo>
                  <a:lnTo>
                    <a:pt x="717" y="568"/>
                  </a:lnTo>
                  <a:lnTo>
                    <a:pt x="716" y="564"/>
                  </a:lnTo>
                  <a:lnTo>
                    <a:pt x="714" y="561"/>
                  </a:lnTo>
                  <a:lnTo>
                    <a:pt x="710" y="558"/>
                  </a:lnTo>
                  <a:lnTo>
                    <a:pt x="708" y="555"/>
                  </a:lnTo>
                  <a:lnTo>
                    <a:pt x="704" y="554"/>
                  </a:lnTo>
                  <a:lnTo>
                    <a:pt x="699" y="553"/>
                  </a:lnTo>
                  <a:lnTo>
                    <a:pt x="696" y="553"/>
                  </a:lnTo>
                  <a:lnTo>
                    <a:pt x="691" y="553"/>
                  </a:lnTo>
                  <a:lnTo>
                    <a:pt x="686" y="554"/>
                  </a:lnTo>
                  <a:lnTo>
                    <a:pt x="680" y="554"/>
                  </a:lnTo>
                  <a:lnTo>
                    <a:pt x="675" y="553"/>
                  </a:lnTo>
                  <a:lnTo>
                    <a:pt x="671" y="553"/>
                  </a:lnTo>
                  <a:lnTo>
                    <a:pt x="667" y="551"/>
                  </a:lnTo>
                  <a:lnTo>
                    <a:pt x="665" y="550"/>
                  </a:lnTo>
                  <a:lnTo>
                    <a:pt x="664" y="547"/>
                  </a:lnTo>
                  <a:lnTo>
                    <a:pt x="664" y="544"/>
                  </a:lnTo>
                  <a:lnTo>
                    <a:pt x="664" y="541"/>
                  </a:lnTo>
                  <a:lnTo>
                    <a:pt x="664" y="537"/>
                  </a:lnTo>
                  <a:lnTo>
                    <a:pt x="665" y="534"/>
                  </a:lnTo>
                  <a:lnTo>
                    <a:pt x="665" y="530"/>
                  </a:lnTo>
                  <a:lnTo>
                    <a:pt x="664" y="526"/>
                  </a:lnTo>
                  <a:lnTo>
                    <a:pt x="662" y="523"/>
                  </a:lnTo>
                  <a:lnTo>
                    <a:pt x="660" y="519"/>
                  </a:lnTo>
                  <a:lnTo>
                    <a:pt x="656" y="516"/>
                  </a:lnTo>
                  <a:lnTo>
                    <a:pt x="653" y="515"/>
                  </a:lnTo>
                  <a:lnTo>
                    <a:pt x="649" y="512"/>
                  </a:lnTo>
                  <a:lnTo>
                    <a:pt x="647" y="509"/>
                  </a:lnTo>
                  <a:lnTo>
                    <a:pt x="645" y="504"/>
                  </a:lnTo>
                  <a:lnTo>
                    <a:pt x="642" y="498"/>
                  </a:lnTo>
                  <a:lnTo>
                    <a:pt x="642" y="490"/>
                  </a:lnTo>
                  <a:lnTo>
                    <a:pt x="633" y="490"/>
                  </a:lnTo>
                  <a:lnTo>
                    <a:pt x="631" y="491"/>
                  </a:lnTo>
                  <a:lnTo>
                    <a:pt x="629" y="491"/>
                  </a:lnTo>
                  <a:lnTo>
                    <a:pt x="627" y="491"/>
                  </a:lnTo>
                  <a:lnTo>
                    <a:pt x="623" y="491"/>
                  </a:lnTo>
                  <a:lnTo>
                    <a:pt x="620" y="493"/>
                  </a:lnTo>
                  <a:lnTo>
                    <a:pt x="617" y="493"/>
                  </a:lnTo>
                  <a:lnTo>
                    <a:pt x="615" y="494"/>
                  </a:lnTo>
                  <a:lnTo>
                    <a:pt x="611" y="495"/>
                  </a:lnTo>
                  <a:lnTo>
                    <a:pt x="610" y="497"/>
                  </a:lnTo>
                  <a:lnTo>
                    <a:pt x="609" y="500"/>
                  </a:lnTo>
                  <a:lnTo>
                    <a:pt x="609" y="502"/>
                  </a:lnTo>
                  <a:lnTo>
                    <a:pt x="608" y="505"/>
                  </a:lnTo>
                  <a:lnTo>
                    <a:pt x="606" y="508"/>
                  </a:lnTo>
                  <a:lnTo>
                    <a:pt x="604" y="511"/>
                  </a:lnTo>
                  <a:lnTo>
                    <a:pt x="601" y="512"/>
                  </a:lnTo>
                  <a:lnTo>
                    <a:pt x="597" y="512"/>
                  </a:lnTo>
                  <a:lnTo>
                    <a:pt x="593" y="512"/>
                  </a:lnTo>
                  <a:lnTo>
                    <a:pt x="591" y="512"/>
                  </a:lnTo>
                  <a:lnTo>
                    <a:pt x="587" y="512"/>
                  </a:lnTo>
                  <a:lnTo>
                    <a:pt x="585" y="511"/>
                  </a:lnTo>
                  <a:lnTo>
                    <a:pt x="583" y="509"/>
                  </a:lnTo>
                  <a:lnTo>
                    <a:pt x="580" y="508"/>
                  </a:lnTo>
                  <a:lnTo>
                    <a:pt x="578" y="505"/>
                  </a:lnTo>
                  <a:lnTo>
                    <a:pt x="576" y="502"/>
                  </a:lnTo>
                  <a:lnTo>
                    <a:pt x="574" y="502"/>
                  </a:lnTo>
                  <a:lnTo>
                    <a:pt x="574" y="504"/>
                  </a:lnTo>
                  <a:lnTo>
                    <a:pt x="573" y="504"/>
                  </a:lnTo>
                  <a:lnTo>
                    <a:pt x="572" y="504"/>
                  </a:lnTo>
                  <a:lnTo>
                    <a:pt x="571" y="505"/>
                  </a:lnTo>
                  <a:lnTo>
                    <a:pt x="570" y="505"/>
                  </a:lnTo>
                  <a:lnTo>
                    <a:pt x="566" y="505"/>
                  </a:lnTo>
                  <a:lnTo>
                    <a:pt x="564" y="504"/>
                  </a:lnTo>
                  <a:lnTo>
                    <a:pt x="561" y="502"/>
                  </a:lnTo>
                  <a:lnTo>
                    <a:pt x="559" y="501"/>
                  </a:lnTo>
                  <a:lnTo>
                    <a:pt x="556" y="500"/>
                  </a:lnTo>
                  <a:lnTo>
                    <a:pt x="554" y="500"/>
                  </a:lnTo>
                  <a:lnTo>
                    <a:pt x="552" y="498"/>
                  </a:lnTo>
                  <a:lnTo>
                    <a:pt x="549" y="498"/>
                  </a:lnTo>
                  <a:lnTo>
                    <a:pt x="548" y="498"/>
                  </a:lnTo>
                  <a:lnTo>
                    <a:pt x="547" y="498"/>
                  </a:lnTo>
                  <a:lnTo>
                    <a:pt x="546" y="498"/>
                  </a:lnTo>
                  <a:lnTo>
                    <a:pt x="545" y="498"/>
                  </a:lnTo>
                  <a:lnTo>
                    <a:pt x="543" y="498"/>
                  </a:lnTo>
                  <a:lnTo>
                    <a:pt x="542" y="498"/>
                  </a:lnTo>
                  <a:lnTo>
                    <a:pt x="541" y="498"/>
                  </a:lnTo>
                  <a:lnTo>
                    <a:pt x="539" y="497"/>
                  </a:lnTo>
                  <a:lnTo>
                    <a:pt x="535" y="497"/>
                  </a:lnTo>
                  <a:lnTo>
                    <a:pt x="533" y="494"/>
                  </a:lnTo>
                  <a:lnTo>
                    <a:pt x="530" y="493"/>
                  </a:lnTo>
                  <a:lnTo>
                    <a:pt x="529" y="490"/>
                  </a:lnTo>
                  <a:lnTo>
                    <a:pt x="528" y="486"/>
                  </a:lnTo>
                  <a:lnTo>
                    <a:pt x="527" y="483"/>
                  </a:lnTo>
                  <a:lnTo>
                    <a:pt x="527" y="476"/>
                  </a:lnTo>
                  <a:lnTo>
                    <a:pt x="517" y="476"/>
                  </a:lnTo>
                  <a:lnTo>
                    <a:pt x="518" y="478"/>
                  </a:lnTo>
                  <a:lnTo>
                    <a:pt x="518" y="479"/>
                  </a:lnTo>
                  <a:lnTo>
                    <a:pt x="518" y="482"/>
                  </a:lnTo>
                  <a:lnTo>
                    <a:pt x="518" y="483"/>
                  </a:lnTo>
                  <a:lnTo>
                    <a:pt x="520" y="484"/>
                  </a:lnTo>
                  <a:lnTo>
                    <a:pt x="520" y="486"/>
                  </a:lnTo>
                  <a:lnTo>
                    <a:pt x="520" y="487"/>
                  </a:lnTo>
                  <a:lnTo>
                    <a:pt x="79" y="490"/>
                  </a:lnTo>
                  <a:lnTo>
                    <a:pt x="81" y="486"/>
                  </a:lnTo>
                  <a:lnTo>
                    <a:pt x="81" y="483"/>
                  </a:lnTo>
                  <a:lnTo>
                    <a:pt x="81" y="482"/>
                  </a:lnTo>
                  <a:lnTo>
                    <a:pt x="79" y="479"/>
                  </a:lnTo>
                  <a:lnTo>
                    <a:pt x="79" y="478"/>
                  </a:lnTo>
                  <a:lnTo>
                    <a:pt x="79" y="475"/>
                  </a:lnTo>
                  <a:lnTo>
                    <a:pt x="77" y="474"/>
                  </a:lnTo>
                  <a:lnTo>
                    <a:pt x="76" y="472"/>
                  </a:lnTo>
                  <a:lnTo>
                    <a:pt x="75" y="471"/>
                  </a:lnTo>
                  <a:lnTo>
                    <a:pt x="73" y="469"/>
                  </a:lnTo>
                  <a:lnTo>
                    <a:pt x="73" y="468"/>
                  </a:lnTo>
                  <a:lnTo>
                    <a:pt x="72" y="467"/>
                  </a:lnTo>
                  <a:lnTo>
                    <a:pt x="72" y="465"/>
                  </a:lnTo>
                  <a:lnTo>
                    <a:pt x="72" y="464"/>
                  </a:lnTo>
                  <a:lnTo>
                    <a:pt x="71" y="464"/>
                  </a:lnTo>
                  <a:lnTo>
                    <a:pt x="70" y="464"/>
                  </a:lnTo>
                  <a:lnTo>
                    <a:pt x="67" y="464"/>
                  </a:lnTo>
                  <a:lnTo>
                    <a:pt x="66" y="462"/>
                  </a:lnTo>
                  <a:lnTo>
                    <a:pt x="65" y="461"/>
                  </a:lnTo>
                  <a:lnTo>
                    <a:pt x="65" y="460"/>
                  </a:lnTo>
                  <a:lnTo>
                    <a:pt x="64" y="458"/>
                  </a:lnTo>
                  <a:lnTo>
                    <a:pt x="64" y="457"/>
                  </a:lnTo>
                  <a:lnTo>
                    <a:pt x="59" y="455"/>
                  </a:lnTo>
                  <a:lnTo>
                    <a:pt x="56" y="453"/>
                  </a:lnTo>
                  <a:lnTo>
                    <a:pt x="51" y="451"/>
                  </a:lnTo>
                  <a:lnTo>
                    <a:pt x="47" y="447"/>
                  </a:lnTo>
                  <a:lnTo>
                    <a:pt x="44" y="444"/>
                  </a:lnTo>
                  <a:lnTo>
                    <a:pt x="41" y="442"/>
                  </a:lnTo>
                  <a:lnTo>
                    <a:pt x="39" y="439"/>
                  </a:lnTo>
                  <a:lnTo>
                    <a:pt x="38" y="437"/>
                  </a:lnTo>
                  <a:lnTo>
                    <a:pt x="39" y="432"/>
                  </a:lnTo>
                  <a:lnTo>
                    <a:pt x="41" y="429"/>
                  </a:lnTo>
                  <a:lnTo>
                    <a:pt x="44" y="425"/>
                  </a:lnTo>
                  <a:lnTo>
                    <a:pt x="47" y="422"/>
                  </a:lnTo>
                  <a:lnTo>
                    <a:pt x="51" y="419"/>
                  </a:lnTo>
                  <a:lnTo>
                    <a:pt x="54" y="416"/>
                  </a:lnTo>
                  <a:lnTo>
                    <a:pt x="58" y="415"/>
                  </a:lnTo>
                  <a:lnTo>
                    <a:pt x="59" y="412"/>
                  </a:lnTo>
                  <a:lnTo>
                    <a:pt x="58" y="412"/>
                  </a:lnTo>
                  <a:lnTo>
                    <a:pt x="56" y="412"/>
                  </a:lnTo>
                  <a:lnTo>
                    <a:pt x="53" y="411"/>
                  </a:lnTo>
                  <a:lnTo>
                    <a:pt x="52" y="411"/>
                  </a:lnTo>
                  <a:lnTo>
                    <a:pt x="50" y="411"/>
                  </a:lnTo>
                  <a:lnTo>
                    <a:pt x="48" y="409"/>
                  </a:lnTo>
                  <a:lnTo>
                    <a:pt x="47" y="408"/>
                  </a:lnTo>
                  <a:lnTo>
                    <a:pt x="47" y="407"/>
                  </a:lnTo>
                  <a:lnTo>
                    <a:pt x="47" y="405"/>
                  </a:lnTo>
                  <a:lnTo>
                    <a:pt x="46" y="402"/>
                  </a:lnTo>
                  <a:lnTo>
                    <a:pt x="46" y="401"/>
                  </a:lnTo>
                  <a:lnTo>
                    <a:pt x="46" y="400"/>
                  </a:lnTo>
                  <a:lnTo>
                    <a:pt x="46" y="397"/>
                  </a:lnTo>
                  <a:lnTo>
                    <a:pt x="46" y="396"/>
                  </a:lnTo>
                  <a:lnTo>
                    <a:pt x="46" y="394"/>
                  </a:lnTo>
                  <a:lnTo>
                    <a:pt x="47" y="391"/>
                  </a:lnTo>
                  <a:lnTo>
                    <a:pt x="38" y="391"/>
                  </a:lnTo>
                  <a:lnTo>
                    <a:pt x="40" y="387"/>
                  </a:lnTo>
                  <a:lnTo>
                    <a:pt x="40" y="386"/>
                  </a:lnTo>
                  <a:lnTo>
                    <a:pt x="39" y="384"/>
                  </a:lnTo>
                  <a:lnTo>
                    <a:pt x="38" y="384"/>
                  </a:lnTo>
                  <a:lnTo>
                    <a:pt x="38" y="383"/>
                  </a:lnTo>
                  <a:lnTo>
                    <a:pt x="36" y="383"/>
                  </a:lnTo>
                  <a:lnTo>
                    <a:pt x="35" y="382"/>
                  </a:lnTo>
                  <a:lnTo>
                    <a:pt x="34" y="382"/>
                  </a:lnTo>
                  <a:lnTo>
                    <a:pt x="35" y="377"/>
                  </a:lnTo>
                  <a:lnTo>
                    <a:pt x="36" y="375"/>
                  </a:lnTo>
                  <a:lnTo>
                    <a:pt x="38" y="373"/>
                  </a:lnTo>
                  <a:lnTo>
                    <a:pt x="40" y="372"/>
                  </a:lnTo>
                  <a:lnTo>
                    <a:pt x="41" y="370"/>
                  </a:lnTo>
                  <a:lnTo>
                    <a:pt x="44" y="369"/>
                  </a:lnTo>
                  <a:lnTo>
                    <a:pt x="45" y="366"/>
                  </a:lnTo>
                  <a:lnTo>
                    <a:pt x="47" y="365"/>
                  </a:lnTo>
                  <a:lnTo>
                    <a:pt x="45" y="362"/>
                  </a:lnTo>
                  <a:lnTo>
                    <a:pt x="45" y="359"/>
                  </a:lnTo>
                  <a:lnTo>
                    <a:pt x="46" y="358"/>
                  </a:lnTo>
                  <a:lnTo>
                    <a:pt x="47" y="357"/>
                  </a:lnTo>
                  <a:lnTo>
                    <a:pt x="50" y="354"/>
                  </a:lnTo>
                  <a:lnTo>
                    <a:pt x="52" y="352"/>
                  </a:lnTo>
                  <a:lnTo>
                    <a:pt x="54" y="351"/>
                  </a:lnTo>
                  <a:lnTo>
                    <a:pt x="58" y="350"/>
                  </a:lnTo>
                  <a:lnTo>
                    <a:pt x="60" y="351"/>
                  </a:lnTo>
                  <a:lnTo>
                    <a:pt x="64" y="350"/>
                  </a:lnTo>
                  <a:lnTo>
                    <a:pt x="67" y="348"/>
                  </a:lnTo>
                  <a:lnTo>
                    <a:pt x="71" y="345"/>
                  </a:lnTo>
                  <a:lnTo>
                    <a:pt x="75" y="343"/>
                  </a:lnTo>
                  <a:lnTo>
                    <a:pt x="77" y="338"/>
                  </a:lnTo>
                  <a:lnTo>
                    <a:pt x="78" y="334"/>
                  </a:lnTo>
                  <a:lnTo>
                    <a:pt x="79" y="331"/>
                  </a:lnTo>
                  <a:lnTo>
                    <a:pt x="78" y="329"/>
                  </a:lnTo>
                  <a:lnTo>
                    <a:pt x="77" y="324"/>
                  </a:lnTo>
                  <a:lnTo>
                    <a:pt x="76" y="322"/>
                  </a:lnTo>
                  <a:lnTo>
                    <a:pt x="75" y="319"/>
                  </a:lnTo>
                  <a:lnTo>
                    <a:pt x="73" y="316"/>
                  </a:lnTo>
                  <a:lnTo>
                    <a:pt x="71" y="313"/>
                  </a:lnTo>
                  <a:lnTo>
                    <a:pt x="71" y="311"/>
                  </a:lnTo>
                  <a:lnTo>
                    <a:pt x="70" y="306"/>
                  </a:lnTo>
                  <a:lnTo>
                    <a:pt x="71" y="304"/>
                  </a:lnTo>
                  <a:lnTo>
                    <a:pt x="71" y="301"/>
                  </a:lnTo>
                  <a:lnTo>
                    <a:pt x="72" y="298"/>
                  </a:lnTo>
                  <a:lnTo>
                    <a:pt x="73" y="297"/>
                  </a:lnTo>
                  <a:lnTo>
                    <a:pt x="75" y="294"/>
                  </a:lnTo>
                  <a:lnTo>
                    <a:pt x="76" y="291"/>
                  </a:lnTo>
                  <a:lnTo>
                    <a:pt x="77" y="288"/>
                  </a:lnTo>
                  <a:lnTo>
                    <a:pt x="77" y="284"/>
                  </a:lnTo>
                  <a:lnTo>
                    <a:pt x="76" y="277"/>
                  </a:lnTo>
                  <a:lnTo>
                    <a:pt x="75" y="272"/>
                  </a:lnTo>
                  <a:lnTo>
                    <a:pt x="73" y="266"/>
                  </a:lnTo>
                  <a:lnTo>
                    <a:pt x="71" y="262"/>
                  </a:lnTo>
                  <a:lnTo>
                    <a:pt x="69" y="258"/>
                  </a:lnTo>
                  <a:lnTo>
                    <a:pt x="66" y="253"/>
                  </a:lnTo>
                  <a:lnTo>
                    <a:pt x="65" y="251"/>
                  </a:lnTo>
                  <a:lnTo>
                    <a:pt x="64" y="246"/>
                  </a:lnTo>
                  <a:lnTo>
                    <a:pt x="60" y="248"/>
                  </a:lnTo>
                  <a:lnTo>
                    <a:pt x="57" y="249"/>
                  </a:lnTo>
                  <a:lnTo>
                    <a:pt x="54" y="252"/>
                  </a:lnTo>
                  <a:lnTo>
                    <a:pt x="52" y="253"/>
                  </a:lnTo>
                  <a:lnTo>
                    <a:pt x="50" y="256"/>
                  </a:lnTo>
                  <a:lnTo>
                    <a:pt x="46" y="258"/>
                  </a:lnTo>
                  <a:lnTo>
                    <a:pt x="42" y="259"/>
                  </a:lnTo>
                  <a:lnTo>
                    <a:pt x="38" y="259"/>
                  </a:lnTo>
                  <a:lnTo>
                    <a:pt x="36" y="259"/>
                  </a:lnTo>
                  <a:lnTo>
                    <a:pt x="35" y="259"/>
                  </a:lnTo>
                  <a:lnTo>
                    <a:pt x="33" y="258"/>
                  </a:lnTo>
                  <a:lnTo>
                    <a:pt x="32" y="256"/>
                  </a:lnTo>
                  <a:lnTo>
                    <a:pt x="29" y="255"/>
                  </a:lnTo>
                  <a:lnTo>
                    <a:pt x="28" y="253"/>
                  </a:lnTo>
                  <a:lnTo>
                    <a:pt x="27" y="252"/>
                  </a:lnTo>
                  <a:lnTo>
                    <a:pt x="28" y="249"/>
                  </a:lnTo>
                  <a:lnTo>
                    <a:pt x="28" y="246"/>
                  </a:lnTo>
                  <a:lnTo>
                    <a:pt x="29" y="245"/>
                  </a:lnTo>
                  <a:lnTo>
                    <a:pt x="29" y="242"/>
                  </a:lnTo>
                  <a:lnTo>
                    <a:pt x="31" y="241"/>
                  </a:lnTo>
                  <a:lnTo>
                    <a:pt x="32" y="238"/>
                  </a:lnTo>
                  <a:lnTo>
                    <a:pt x="33" y="235"/>
                  </a:lnTo>
                  <a:lnTo>
                    <a:pt x="34" y="231"/>
                  </a:lnTo>
                  <a:lnTo>
                    <a:pt x="31" y="231"/>
                  </a:lnTo>
                  <a:lnTo>
                    <a:pt x="26" y="231"/>
                  </a:lnTo>
                  <a:lnTo>
                    <a:pt x="22" y="231"/>
                  </a:lnTo>
                  <a:lnTo>
                    <a:pt x="19" y="231"/>
                  </a:lnTo>
                  <a:lnTo>
                    <a:pt x="14" y="231"/>
                  </a:lnTo>
                  <a:lnTo>
                    <a:pt x="10" y="231"/>
                  </a:lnTo>
                  <a:lnTo>
                    <a:pt x="6" y="231"/>
                  </a:lnTo>
                  <a:lnTo>
                    <a:pt x="0" y="231"/>
                  </a:lnTo>
                  <a:lnTo>
                    <a:pt x="179" y="46"/>
                  </a:lnTo>
                  <a:lnTo>
                    <a:pt x="181" y="46"/>
                  </a:lnTo>
                  <a:lnTo>
                    <a:pt x="182" y="45"/>
                  </a:lnTo>
                  <a:lnTo>
                    <a:pt x="183" y="45"/>
                  </a:lnTo>
                  <a:lnTo>
                    <a:pt x="185" y="45"/>
                  </a:lnTo>
                  <a:lnTo>
                    <a:pt x="186" y="43"/>
                  </a:lnTo>
                  <a:lnTo>
                    <a:pt x="188" y="43"/>
                  </a:lnTo>
                  <a:lnTo>
                    <a:pt x="190" y="43"/>
                  </a:lnTo>
                  <a:lnTo>
                    <a:pt x="192" y="43"/>
                  </a:lnTo>
                  <a:lnTo>
                    <a:pt x="197" y="45"/>
                  </a:lnTo>
                  <a:lnTo>
                    <a:pt x="202" y="46"/>
                  </a:lnTo>
                  <a:lnTo>
                    <a:pt x="207" y="49"/>
                  </a:lnTo>
                  <a:lnTo>
                    <a:pt x="210" y="53"/>
                  </a:lnTo>
                  <a:lnTo>
                    <a:pt x="215" y="57"/>
                  </a:lnTo>
                  <a:lnTo>
                    <a:pt x="220" y="60"/>
                  </a:lnTo>
                  <a:lnTo>
                    <a:pt x="225" y="63"/>
                  </a:lnTo>
                  <a:lnTo>
                    <a:pt x="231" y="63"/>
                  </a:lnTo>
                  <a:lnTo>
                    <a:pt x="289" y="43"/>
                  </a:lnTo>
                  <a:lnTo>
                    <a:pt x="339" y="43"/>
                  </a:lnTo>
                  <a:lnTo>
                    <a:pt x="342" y="43"/>
                  </a:lnTo>
                  <a:lnTo>
                    <a:pt x="346" y="43"/>
                  </a:lnTo>
                  <a:lnTo>
                    <a:pt x="349" y="42"/>
                  </a:lnTo>
                  <a:lnTo>
                    <a:pt x="353" y="41"/>
                  </a:lnTo>
                  <a:lnTo>
                    <a:pt x="355" y="38"/>
                  </a:lnTo>
                  <a:lnTo>
                    <a:pt x="360" y="36"/>
                  </a:lnTo>
                  <a:lnTo>
                    <a:pt x="364" y="35"/>
                  </a:lnTo>
                  <a:lnTo>
                    <a:pt x="368" y="34"/>
                  </a:lnTo>
                  <a:lnTo>
                    <a:pt x="367" y="36"/>
                  </a:lnTo>
                  <a:lnTo>
                    <a:pt x="368" y="41"/>
                  </a:lnTo>
                  <a:lnTo>
                    <a:pt x="368" y="43"/>
                  </a:lnTo>
                  <a:lnTo>
                    <a:pt x="371" y="48"/>
                  </a:lnTo>
                  <a:lnTo>
                    <a:pt x="372" y="49"/>
                  </a:lnTo>
                  <a:lnTo>
                    <a:pt x="374" y="52"/>
                  </a:lnTo>
                  <a:lnTo>
                    <a:pt x="377" y="53"/>
                  </a:lnTo>
                  <a:lnTo>
                    <a:pt x="379" y="53"/>
                  </a:lnTo>
                  <a:lnTo>
                    <a:pt x="381" y="53"/>
                  </a:lnTo>
                  <a:lnTo>
                    <a:pt x="385" y="53"/>
                  </a:lnTo>
                  <a:lnTo>
                    <a:pt x="387" y="52"/>
                  </a:lnTo>
                  <a:lnTo>
                    <a:pt x="390" y="50"/>
                  </a:lnTo>
                  <a:lnTo>
                    <a:pt x="391" y="49"/>
                  </a:lnTo>
                  <a:lnTo>
                    <a:pt x="393" y="48"/>
                  </a:lnTo>
                  <a:lnTo>
                    <a:pt x="396" y="46"/>
                  </a:lnTo>
                  <a:lnTo>
                    <a:pt x="398" y="46"/>
                  </a:lnTo>
                  <a:lnTo>
                    <a:pt x="399" y="48"/>
                  </a:lnTo>
                  <a:lnTo>
                    <a:pt x="402" y="48"/>
                  </a:lnTo>
                  <a:lnTo>
                    <a:pt x="405" y="49"/>
                  </a:lnTo>
                  <a:lnTo>
                    <a:pt x="408" y="49"/>
                  </a:lnTo>
                  <a:lnTo>
                    <a:pt x="412" y="48"/>
                  </a:lnTo>
                  <a:lnTo>
                    <a:pt x="416" y="48"/>
                  </a:lnTo>
                  <a:lnTo>
                    <a:pt x="418" y="46"/>
                  </a:lnTo>
                  <a:lnTo>
                    <a:pt x="422" y="46"/>
                  </a:lnTo>
                  <a:lnTo>
                    <a:pt x="423" y="46"/>
                  </a:lnTo>
                  <a:lnTo>
                    <a:pt x="426" y="45"/>
                  </a:lnTo>
                  <a:lnTo>
                    <a:pt x="427" y="45"/>
                  </a:lnTo>
                  <a:lnTo>
                    <a:pt x="429" y="45"/>
                  </a:lnTo>
                  <a:lnTo>
                    <a:pt x="430" y="43"/>
                  </a:lnTo>
                  <a:lnTo>
                    <a:pt x="431" y="43"/>
                  </a:lnTo>
                  <a:lnTo>
                    <a:pt x="433" y="43"/>
                  </a:lnTo>
                  <a:lnTo>
                    <a:pt x="437" y="43"/>
                  </a:lnTo>
                  <a:lnTo>
                    <a:pt x="446" y="46"/>
                  </a:lnTo>
                  <a:lnTo>
                    <a:pt x="456" y="49"/>
                  </a:lnTo>
                  <a:lnTo>
                    <a:pt x="467" y="52"/>
                  </a:lnTo>
                  <a:lnTo>
                    <a:pt x="479" y="56"/>
                  </a:lnTo>
                  <a:lnTo>
                    <a:pt x="490" y="59"/>
                  </a:lnTo>
                  <a:lnTo>
                    <a:pt x="499" y="63"/>
                  </a:lnTo>
                  <a:lnTo>
                    <a:pt x="505" y="66"/>
                  </a:lnTo>
                  <a:lnTo>
                    <a:pt x="502" y="68"/>
                  </a:lnTo>
                  <a:lnTo>
                    <a:pt x="499" y="70"/>
                  </a:lnTo>
                  <a:lnTo>
                    <a:pt x="497" y="71"/>
                  </a:lnTo>
                  <a:lnTo>
                    <a:pt x="495" y="73"/>
                  </a:lnTo>
                  <a:lnTo>
                    <a:pt x="492" y="74"/>
                  </a:lnTo>
                  <a:lnTo>
                    <a:pt x="490" y="75"/>
                  </a:lnTo>
                  <a:lnTo>
                    <a:pt x="486" y="77"/>
                  </a:lnTo>
                  <a:lnTo>
                    <a:pt x="484" y="78"/>
                  </a:lnTo>
                  <a:lnTo>
                    <a:pt x="489" y="81"/>
                  </a:lnTo>
                  <a:lnTo>
                    <a:pt x="493" y="82"/>
                  </a:lnTo>
                  <a:lnTo>
                    <a:pt x="498" y="85"/>
                  </a:lnTo>
                  <a:lnTo>
                    <a:pt x="503" y="87"/>
                  </a:lnTo>
                  <a:lnTo>
                    <a:pt x="506" y="87"/>
                  </a:lnTo>
                  <a:lnTo>
                    <a:pt x="511" y="88"/>
                  </a:lnTo>
                  <a:lnTo>
                    <a:pt x="515" y="88"/>
                  </a:lnTo>
                  <a:lnTo>
                    <a:pt x="520" y="88"/>
                  </a:lnTo>
                  <a:lnTo>
                    <a:pt x="526" y="88"/>
                  </a:lnTo>
                  <a:lnTo>
                    <a:pt x="529" y="87"/>
                  </a:lnTo>
                  <a:lnTo>
                    <a:pt x="534" y="85"/>
                  </a:lnTo>
                  <a:lnTo>
                    <a:pt x="537" y="84"/>
                  </a:lnTo>
                  <a:lnTo>
                    <a:pt x="541" y="81"/>
                  </a:lnTo>
                  <a:lnTo>
                    <a:pt x="545" y="80"/>
                  </a:lnTo>
                  <a:lnTo>
                    <a:pt x="548" y="78"/>
                  </a:lnTo>
                  <a:lnTo>
                    <a:pt x="552" y="78"/>
                  </a:lnTo>
                  <a:lnTo>
                    <a:pt x="555" y="80"/>
                  </a:lnTo>
                  <a:lnTo>
                    <a:pt x="558" y="81"/>
                  </a:lnTo>
                  <a:lnTo>
                    <a:pt x="560" y="84"/>
                  </a:lnTo>
                  <a:lnTo>
                    <a:pt x="562" y="87"/>
                  </a:lnTo>
                  <a:lnTo>
                    <a:pt x="565" y="91"/>
                  </a:lnTo>
                  <a:lnTo>
                    <a:pt x="567" y="94"/>
                  </a:lnTo>
                  <a:lnTo>
                    <a:pt x="571" y="95"/>
                  </a:lnTo>
                  <a:lnTo>
                    <a:pt x="573" y="96"/>
                  </a:lnTo>
                  <a:lnTo>
                    <a:pt x="578" y="78"/>
                  </a:lnTo>
                  <a:lnTo>
                    <a:pt x="616" y="68"/>
                  </a:lnTo>
                  <a:lnTo>
                    <a:pt x="622" y="68"/>
                  </a:lnTo>
                  <a:lnTo>
                    <a:pt x="628" y="71"/>
                  </a:lnTo>
                  <a:lnTo>
                    <a:pt x="633" y="73"/>
                  </a:lnTo>
                  <a:lnTo>
                    <a:pt x="639" y="75"/>
                  </a:lnTo>
                  <a:lnTo>
                    <a:pt x="643" y="78"/>
                  </a:lnTo>
                  <a:lnTo>
                    <a:pt x="649" y="81"/>
                  </a:lnTo>
                  <a:lnTo>
                    <a:pt x="655" y="82"/>
                  </a:lnTo>
                  <a:lnTo>
                    <a:pt x="661" y="84"/>
                  </a:lnTo>
                  <a:lnTo>
                    <a:pt x="665" y="82"/>
                  </a:lnTo>
                  <a:lnTo>
                    <a:pt x="668" y="82"/>
                  </a:lnTo>
                  <a:lnTo>
                    <a:pt x="671" y="81"/>
                  </a:lnTo>
                  <a:lnTo>
                    <a:pt x="673" y="81"/>
                  </a:lnTo>
                  <a:lnTo>
                    <a:pt x="675" y="80"/>
                  </a:lnTo>
                  <a:lnTo>
                    <a:pt x="678" y="80"/>
                  </a:lnTo>
                  <a:lnTo>
                    <a:pt x="680" y="78"/>
                  </a:lnTo>
                  <a:lnTo>
                    <a:pt x="684" y="78"/>
                  </a:lnTo>
                  <a:lnTo>
                    <a:pt x="687" y="78"/>
                  </a:lnTo>
                  <a:lnTo>
                    <a:pt x="690" y="80"/>
                  </a:lnTo>
                  <a:lnTo>
                    <a:pt x="693" y="80"/>
                  </a:lnTo>
                  <a:lnTo>
                    <a:pt x="696" y="81"/>
                  </a:lnTo>
                  <a:lnTo>
                    <a:pt x="697" y="81"/>
                  </a:lnTo>
                  <a:lnTo>
                    <a:pt x="699" y="82"/>
                  </a:lnTo>
                  <a:lnTo>
                    <a:pt x="700" y="82"/>
                  </a:lnTo>
                  <a:lnTo>
                    <a:pt x="702" y="84"/>
                  </a:lnTo>
                  <a:lnTo>
                    <a:pt x="704" y="82"/>
                  </a:lnTo>
                  <a:lnTo>
                    <a:pt x="705" y="82"/>
                  </a:lnTo>
                  <a:lnTo>
                    <a:pt x="708" y="81"/>
                  </a:lnTo>
                  <a:lnTo>
                    <a:pt x="709" y="80"/>
                  </a:lnTo>
                  <a:lnTo>
                    <a:pt x="710" y="78"/>
                  </a:lnTo>
                  <a:lnTo>
                    <a:pt x="711" y="77"/>
                  </a:lnTo>
                  <a:lnTo>
                    <a:pt x="712" y="75"/>
                  </a:lnTo>
                  <a:lnTo>
                    <a:pt x="712" y="73"/>
                  </a:lnTo>
                  <a:lnTo>
                    <a:pt x="714" y="73"/>
                  </a:lnTo>
                  <a:lnTo>
                    <a:pt x="715" y="71"/>
                  </a:lnTo>
                  <a:lnTo>
                    <a:pt x="717" y="70"/>
                  </a:lnTo>
                  <a:lnTo>
                    <a:pt x="718" y="70"/>
                  </a:lnTo>
                  <a:lnTo>
                    <a:pt x="720" y="68"/>
                  </a:lnTo>
                  <a:lnTo>
                    <a:pt x="721" y="67"/>
                  </a:lnTo>
                  <a:lnTo>
                    <a:pt x="722" y="67"/>
                  </a:lnTo>
                  <a:lnTo>
                    <a:pt x="723" y="66"/>
                  </a:lnTo>
                  <a:lnTo>
                    <a:pt x="731" y="66"/>
                  </a:lnTo>
                  <a:lnTo>
                    <a:pt x="731" y="67"/>
                  </a:lnTo>
                  <a:lnTo>
                    <a:pt x="730" y="70"/>
                  </a:lnTo>
                  <a:lnTo>
                    <a:pt x="730" y="71"/>
                  </a:lnTo>
                  <a:lnTo>
                    <a:pt x="729" y="73"/>
                  </a:lnTo>
                  <a:lnTo>
                    <a:pt x="728" y="74"/>
                  </a:lnTo>
                  <a:lnTo>
                    <a:pt x="728" y="75"/>
                  </a:lnTo>
                  <a:lnTo>
                    <a:pt x="727" y="77"/>
                  </a:lnTo>
                  <a:lnTo>
                    <a:pt x="727" y="78"/>
                  </a:lnTo>
                  <a:lnTo>
                    <a:pt x="727" y="80"/>
                  </a:lnTo>
                  <a:lnTo>
                    <a:pt x="727" y="81"/>
                  </a:lnTo>
                  <a:lnTo>
                    <a:pt x="727" y="82"/>
                  </a:lnTo>
                  <a:lnTo>
                    <a:pt x="727" y="84"/>
                  </a:lnTo>
                  <a:lnTo>
                    <a:pt x="727" y="85"/>
                  </a:lnTo>
                  <a:lnTo>
                    <a:pt x="727" y="87"/>
                  </a:lnTo>
                  <a:lnTo>
                    <a:pt x="727" y="88"/>
                  </a:lnTo>
                  <a:lnTo>
                    <a:pt x="737" y="88"/>
                  </a:lnTo>
                  <a:lnTo>
                    <a:pt x="737" y="85"/>
                  </a:lnTo>
                  <a:lnTo>
                    <a:pt x="737" y="82"/>
                  </a:lnTo>
                  <a:lnTo>
                    <a:pt x="736" y="81"/>
                  </a:lnTo>
                  <a:lnTo>
                    <a:pt x="737" y="78"/>
                  </a:lnTo>
                  <a:lnTo>
                    <a:pt x="737" y="77"/>
                  </a:lnTo>
                  <a:lnTo>
                    <a:pt x="737" y="75"/>
                  </a:lnTo>
                  <a:lnTo>
                    <a:pt x="737" y="73"/>
                  </a:lnTo>
                  <a:lnTo>
                    <a:pt x="737" y="71"/>
                  </a:lnTo>
                  <a:lnTo>
                    <a:pt x="746" y="71"/>
                  </a:lnTo>
                  <a:lnTo>
                    <a:pt x="753" y="70"/>
                  </a:lnTo>
                  <a:lnTo>
                    <a:pt x="761" y="68"/>
                  </a:lnTo>
                  <a:lnTo>
                    <a:pt x="767" y="67"/>
                  </a:lnTo>
                  <a:lnTo>
                    <a:pt x="773" y="64"/>
                  </a:lnTo>
                  <a:lnTo>
                    <a:pt x="777" y="60"/>
                  </a:lnTo>
                  <a:lnTo>
                    <a:pt x="779" y="55"/>
                  </a:lnTo>
                  <a:lnTo>
                    <a:pt x="780" y="49"/>
                  </a:lnTo>
                  <a:lnTo>
                    <a:pt x="780" y="48"/>
                  </a:lnTo>
                  <a:lnTo>
                    <a:pt x="778" y="46"/>
                  </a:lnTo>
                  <a:lnTo>
                    <a:pt x="777" y="46"/>
                  </a:lnTo>
                  <a:lnTo>
                    <a:pt x="774" y="46"/>
                  </a:lnTo>
                  <a:lnTo>
                    <a:pt x="771" y="46"/>
                  </a:lnTo>
                  <a:lnTo>
                    <a:pt x="768" y="46"/>
                  </a:lnTo>
                  <a:lnTo>
                    <a:pt x="767" y="46"/>
                  </a:lnTo>
                  <a:lnTo>
                    <a:pt x="766" y="46"/>
                  </a:lnTo>
                  <a:lnTo>
                    <a:pt x="764" y="45"/>
                  </a:lnTo>
                  <a:lnTo>
                    <a:pt x="762" y="45"/>
                  </a:lnTo>
                  <a:lnTo>
                    <a:pt x="761" y="42"/>
                  </a:lnTo>
                  <a:lnTo>
                    <a:pt x="761" y="41"/>
                  </a:lnTo>
                  <a:lnTo>
                    <a:pt x="760" y="38"/>
                  </a:lnTo>
                  <a:lnTo>
                    <a:pt x="760" y="36"/>
                  </a:lnTo>
                  <a:lnTo>
                    <a:pt x="759" y="35"/>
                  </a:lnTo>
                  <a:lnTo>
                    <a:pt x="759" y="34"/>
                  </a:lnTo>
                  <a:lnTo>
                    <a:pt x="760" y="29"/>
                  </a:lnTo>
                  <a:lnTo>
                    <a:pt x="764" y="24"/>
                  </a:lnTo>
                  <a:lnTo>
                    <a:pt x="770" y="18"/>
                  </a:lnTo>
                  <a:lnTo>
                    <a:pt x="775" y="13"/>
                  </a:lnTo>
                  <a:lnTo>
                    <a:pt x="783" y="9"/>
                  </a:lnTo>
                  <a:lnTo>
                    <a:pt x="789" y="4"/>
                  </a:lnTo>
                  <a:lnTo>
                    <a:pt x="795" y="2"/>
                  </a:lnTo>
                  <a:lnTo>
                    <a:pt x="799" y="0"/>
                  </a:lnTo>
                  <a:lnTo>
                    <a:pt x="802" y="0"/>
                  </a:lnTo>
                  <a:lnTo>
                    <a:pt x="803" y="0"/>
                  </a:lnTo>
                  <a:lnTo>
                    <a:pt x="804" y="0"/>
                  </a:lnTo>
                  <a:lnTo>
                    <a:pt x="805" y="0"/>
                  </a:lnTo>
                  <a:lnTo>
                    <a:pt x="808" y="0"/>
                  </a:lnTo>
                  <a:lnTo>
                    <a:pt x="809" y="0"/>
                  </a:lnTo>
                  <a:lnTo>
                    <a:pt x="810" y="0"/>
                  </a:lnTo>
                  <a:lnTo>
                    <a:pt x="811" y="7"/>
                  </a:lnTo>
                  <a:lnTo>
                    <a:pt x="811" y="11"/>
                  </a:lnTo>
                  <a:lnTo>
                    <a:pt x="814" y="17"/>
                  </a:lnTo>
                  <a:lnTo>
                    <a:pt x="815" y="20"/>
                  </a:lnTo>
                  <a:lnTo>
                    <a:pt x="816" y="24"/>
                  </a:lnTo>
                  <a:lnTo>
                    <a:pt x="817" y="28"/>
                  </a:lnTo>
                  <a:lnTo>
                    <a:pt x="818" y="31"/>
                  </a:lnTo>
                  <a:lnTo>
                    <a:pt x="818" y="36"/>
                  </a:lnTo>
                  <a:lnTo>
                    <a:pt x="818" y="38"/>
                  </a:lnTo>
                  <a:lnTo>
                    <a:pt x="817" y="39"/>
                  </a:lnTo>
                  <a:lnTo>
                    <a:pt x="815" y="41"/>
                  </a:lnTo>
                  <a:lnTo>
                    <a:pt x="812" y="41"/>
                  </a:lnTo>
                  <a:lnTo>
                    <a:pt x="810" y="41"/>
                  </a:lnTo>
                  <a:lnTo>
                    <a:pt x="808" y="42"/>
                  </a:lnTo>
                  <a:lnTo>
                    <a:pt x="806" y="43"/>
                  </a:lnTo>
                  <a:lnTo>
                    <a:pt x="806" y="46"/>
                  </a:lnTo>
                  <a:lnTo>
                    <a:pt x="808" y="46"/>
                  </a:lnTo>
                  <a:lnTo>
                    <a:pt x="809" y="46"/>
                  </a:lnTo>
                  <a:lnTo>
                    <a:pt x="811" y="46"/>
                  </a:lnTo>
                  <a:lnTo>
                    <a:pt x="812" y="46"/>
                  </a:lnTo>
                  <a:lnTo>
                    <a:pt x="814" y="46"/>
                  </a:lnTo>
                  <a:lnTo>
                    <a:pt x="815" y="46"/>
                  </a:lnTo>
                  <a:lnTo>
                    <a:pt x="817" y="46"/>
                  </a:lnTo>
                  <a:lnTo>
                    <a:pt x="815" y="49"/>
                  </a:lnTo>
                  <a:lnTo>
                    <a:pt x="815" y="50"/>
                  </a:lnTo>
                  <a:lnTo>
                    <a:pt x="814" y="53"/>
                  </a:lnTo>
                  <a:lnTo>
                    <a:pt x="814" y="56"/>
                  </a:lnTo>
                  <a:lnTo>
                    <a:pt x="812" y="57"/>
                  </a:lnTo>
                  <a:lnTo>
                    <a:pt x="812" y="60"/>
                  </a:lnTo>
                  <a:lnTo>
                    <a:pt x="812" y="62"/>
                  </a:lnTo>
                  <a:lnTo>
                    <a:pt x="812" y="63"/>
                  </a:lnTo>
                  <a:lnTo>
                    <a:pt x="812" y="64"/>
                  </a:lnTo>
                  <a:lnTo>
                    <a:pt x="814" y="64"/>
                  </a:lnTo>
                  <a:lnTo>
                    <a:pt x="815" y="64"/>
                  </a:lnTo>
                  <a:lnTo>
                    <a:pt x="816" y="64"/>
                  </a:lnTo>
                  <a:lnTo>
                    <a:pt x="817" y="64"/>
                  </a:lnTo>
                  <a:lnTo>
                    <a:pt x="818" y="63"/>
                  </a:lnTo>
                  <a:lnTo>
                    <a:pt x="818" y="62"/>
                  </a:lnTo>
                  <a:lnTo>
                    <a:pt x="818" y="60"/>
                  </a:lnTo>
                  <a:lnTo>
                    <a:pt x="818" y="59"/>
                  </a:lnTo>
                  <a:lnTo>
                    <a:pt x="822" y="57"/>
                  </a:lnTo>
                  <a:lnTo>
                    <a:pt x="824" y="56"/>
                  </a:lnTo>
                  <a:lnTo>
                    <a:pt x="825" y="56"/>
                  </a:lnTo>
                  <a:lnTo>
                    <a:pt x="827" y="55"/>
                  </a:lnTo>
                  <a:lnTo>
                    <a:pt x="828" y="53"/>
                  </a:lnTo>
                  <a:lnTo>
                    <a:pt x="829" y="53"/>
                  </a:lnTo>
                  <a:lnTo>
                    <a:pt x="830" y="52"/>
                  </a:lnTo>
                  <a:lnTo>
                    <a:pt x="831" y="50"/>
                  </a:lnTo>
                  <a:lnTo>
                    <a:pt x="833" y="52"/>
                  </a:lnTo>
                  <a:lnTo>
                    <a:pt x="835" y="53"/>
                  </a:lnTo>
                  <a:lnTo>
                    <a:pt x="837" y="55"/>
                  </a:lnTo>
                  <a:lnTo>
                    <a:pt x="840" y="55"/>
                  </a:lnTo>
                  <a:lnTo>
                    <a:pt x="842" y="56"/>
                  </a:lnTo>
                  <a:lnTo>
                    <a:pt x="845" y="56"/>
                  </a:lnTo>
                  <a:lnTo>
                    <a:pt x="846" y="56"/>
                  </a:lnTo>
                  <a:lnTo>
                    <a:pt x="847" y="56"/>
                  </a:lnTo>
                  <a:lnTo>
                    <a:pt x="846" y="60"/>
                  </a:lnTo>
                  <a:lnTo>
                    <a:pt x="845" y="64"/>
                  </a:lnTo>
                  <a:lnTo>
                    <a:pt x="842" y="68"/>
                  </a:lnTo>
                  <a:lnTo>
                    <a:pt x="840" y="70"/>
                  </a:lnTo>
                  <a:lnTo>
                    <a:pt x="837" y="73"/>
                  </a:lnTo>
                  <a:lnTo>
                    <a:pt x="835" y="75"/>
                  </a:lnTo>
                  <a:lnTo>
                    <a:pt x="834" y="80"/>
                  </a:lnTo>
                  <a:lnTo>
                    <a:pt x="831" y="84"/>
                  </a:lnTo>
                  <a:lnTo>
                    <a:pt x="834" y="84"/>
                  </a:lnTo>
                  <a:lnTo>
                    <a:pt x="835" y="84"/>
                  </a:lnTo>
                  <a:lnTo>
                    <a:pt x="837" y="84"/>
                  </a:lnTo>
                  <a:lnTo>
                    <a:pt x="839" y="84"/>
                  </a:lnTo>
                  <a:lnTo>
                    <a:pt x="841" y="84"/>
                  </a:lnTo>
                  <a:lnTo>
                    <a:pt x="842" y="84"/>
                  </a:lnTo>
                  <a:lnTo>
                    <a:pt x="843" y="84"/>
                  </a:lnTo>
                  <a:lnTo>
                    <a:pt x="845" y="84"/>
                  </a:lnTo>
                  <a:lnTo>
                    <a:pt x="849" y="80"/>
                  </a:lnTo>
                  <a:lnTo>
                    <a:pt x="854" y="75"/>
                  </a:lnTo>
                  <a:lnTo>
                    <a:pt x="859" y="70"/>
                  </a:lnTo>
                  <a:lnTo>
                    <a:pt x="865" y="66"/>
                  </a:lnTo>
                  <a:lnTo>
                    <a:pt x="869" y="62"/>
                  </a:lnTo>
                  <a:lnTo>
                    <a:pt x="875" y="59"/>
                  </a:lnTo>
                  <a:lnTo>
                    <a:pt x="881" y="56"/>
                  </a:lnTo>
                  <a:lnTo>
                    <a:pt x="888" y="56"/>
                  </a:lnTo>
                  <a:lnTo>
                    <a:pt x="888" y="50"/>
                  </a:lnTo>
                  <a:lnTo>
                    <a:pt x="891" y="46"/>
                  </a:lnTo>
                  <a:lnTo>
                    <a:pt x="893" y="43"/>
                  </a:lnTo>
                  <a:lnTo>
                    <a:pt x="897" y="41"/>
                  </a:lnTo>
                  <a:lnTo>
                    <a:pt x="900" y="38"/>
                  </a:lnTo>
                  <a:lnTo>
                    <a:pt x="905" y="36"/>
                  </a:lnTo>
                  <a:lnTo>
                    <a:pt x="909" y="36"/>
                  </a:lnTo>
                  <a:lnTo>
                    <a:pt x="913" y="36"/>
                  </a:lnTo>
                  <a:lnTo>
                    <a:pt x="916" y="36"/>
                  </a:lnTo>
                  <a:lnTo>
                    <a:pt x="918" y="36"/>
                  </a:lnTo>
                  <a:lnTo>
                    <a:pt x="921" y="38"/>
                  </a:lnTo>
                  <a:lnTo>
                    <a:pt x="924" y="38"/>
                  </a:lnTo>
                  <a:lnTo>
                    <a:pt x="926" y="39"/>
                  </a:lnTo>
                  <a:lnTo>
                    <a:pt x="929" y="41"/>
                  </a:lnTo>
                  <a:lnTo>
                    <a:pt x="931" y="41"/>
                  </a:lnTo>
                  <a:lnTo>
                    <a:pt x="934" y="41"/>
                  </a:lnTo>
                  <a:lnTo>
                    <a:pt x="934" y="42"/>
                  </a:lnTo>
                  <a:lnTo>
                    <a:pt x="934" y="43"/>
                  </a:lnTo>
                  <a:lnTo>
                    <a:pt x="934" y="45"/>
                  </a:lnTo>
                  <a:lnTo>
                    <a:pt x="934" y="46"/>
                  </a:lnTo>
                  <a:lnTo>
                    <a:pt x="934" y="48"/>
                  </a:lnTo>
                  <a:lnTo>
                    <a:pt x="934" y="49"/>
                  </a:lnTo>
                  <a:lnTo>
                    <a:pt x="934" y="52"/>
                  </a:lnTo>
                  <a:lnTo>
                    <a:pt x="934" y="53"/>
                  </a:lnTo>
                  <a:lnTo>
                    <a:pt x="932" y="56"/>
                  </a:lnTo>
                  <a:lnTo>
                    <a:pt x="931" y="59"/>
                  </a:lnTo>
                  <a:lnTo>
                    <a:pt x="930" y="60"/>
                  </a:lnTo>
                  <a:lnTo>
                    <a:pt x="928" y="62"/>
                  </a:lnTo>
                  <a:lnTo>
                    <a:pt x="925" y="64"/>
                  </a:lnTo>
                  <a:lnTo>
                    <a:pt x="923" y="66"/>
                  </a:lnTo>
                  <a:lnTo>
                    <a:pt x="922" y="68"/>
                  </a:lnTo>
                  <a:lnTo>
                    <a:pt x="921" y="71"/>
                  </a:lnTo>
                  <a:lnTo>
                    <a:pt x="918" y="77"/>
                  </a:lnTo>
                  <a:lnTo>
                    <a:pt x="915" y="84"/>
                  </a:lnTo>
                  <a:lnTo>
                    <a:pt x="912" y="89"/>
                  </a:lnTo>
                  <a:lnTo>
                    <a:pt x="907" y="95"/>
                  </a:lnTo>
                  <a:lnTo>
                    <a:pt x="904" y="99"/>
                  </a:lnTo>
                  <a:lnTo>
                    <a:pt x="899" y="103"/>
                  </a:lnTo>
                  <a:lnTo>
                    <a:pt x="893" y="105"/>
                  </a:lnTo>
                  <a:lnTo>
                    <a:pt x="886" y="106"/>
                  </a:lnTo>
                  <a:lnTo>
                    <a:pt x="885" y="106"/>
                  </a:lnTo>
                  <a:lnTo>
                    <a:pt x="884" y="105"/>
                  </a:lnTo>
                  <a:lnTo>
                    <a:pt x="881" y="105"/>
                  </a:lnTo>
                  <a:lnTo>
                    <a:pt x="880" y="103"/>
                  </a:lnTo>
                  <a:lnTo>
                    <a:pt x="878" y="103"/>
                  </a:lnTo>
                  <a:lnTo>
                    <a:pt x="876" y="102"/>
                  </a:lnTo>
                  <a:lnTo>
                    <a:pt x="874" y="101"/>
                  </a:lnTo>
                  <a:lnTo>
                    <a:pt x="873" y="98"/>
                  </a:lnTo>
                  <a:lnTo>
                    <a:pt x="873" y="99"/>
                  </a:lnTo>
                  <a:lnTo>
                    <a:pt x="873" y="101"/>
                  </a:lnTo>
                  <a:lnTo>
                    <a:pt x="873" y="102"/>
                  </a:lnTo>
                  <a:lnTo>
                    <a:pt x="873" y="103"/>
                  </a:lnTo>
                  <a:lnTo>
                    <a:pt x="873" y="105"/>
                  </a:lnTo>
                  <a:lnTo>
                    <a:pt x="873" y="106"/>
                  </a:lnTo>
                  <a:lnTo>
                    <a:pt x="873" y="107"/>
                  </a:lnTo>
                  <a:lnTo>
                    <a:pt x="873" y="109"/>
                  </a:lnTo>
                  <a:lnTo>
                    <a:pt x="871" y="109"/>
                  </a:lnTo>
                  <a:lnTo>
                    <a:pt x="868" y="109"/>
                  </a:lnTo>
                  <a:lnTo>
                    <a:pt x="866" y="110"/>
                  </a:lnTo>
                  <a:lnTo>
                    <a:pt x="865" y="110"/>
                  </a:lnTo>
                  <a:lnTo>
                    <a:pt x="862" y="112"/>
                  </a:lnTo>
                  <a:lnTo>
                    <a:pt x="861" y="113"/>
                  </a:lnTo>
                  <a:lnTo>
                    <a:pt x="859" y="113"/>
                  </a:lnTo>
                  <a:lnTo>
                    <a:pt x="858" y="113"/>
                  </a:lnTo>
                  <a:lnTo>
                    <a:pt x="855" y="113"/>
                  </a:lnTo>
                  <a:lnTo>
                    <a:pt x="853" y="112"/>
                  </a:lnTo>
                  <a:lnTo>
                    <a:pt x="850" y="110"/>
                  </a:lnTo>
                  <a:lnTo>
                    <a:pt x="849" y="109"/>
                  </a:lnTo>
                  <a:lnTo>
                    <a:pt x="847" y="107"/>
                  </a:lnTo>
                  <a:lnTo>
                    <a:pt x="846" y="106"/>
                  </a:lnTo>
                  <a:lnTo>
                    <a:pt x="845" y="105"/>
                  </a:lnTo>
                  <a:lnTo>
                    <a:pt x="842" y="103"/>
                  </a:lnTo>
                  <a:lnTo>
                    <a:pt x="839" y="106"/>
                  </a:lnTo>
                  <a:lnTo>
                    <a:pt x="835" y="110"/>
                  </a:lnTo>
                  <a:lnTo>
                    <a:pt x="833" y="113"/>
                  </a:lnTo>
                  <a:lnTo>
                    <a:pt x="829" y="117"/>
                  </a:lnTo>
                  <a:lnTo>
                    <a:pt x="825" y="120"/>
                  </a:lnTo>
                  <a:lnTo>
                    <a:pt x="821" y="123"/>
                  </a:lnTo>
                  <a:lnTo>
                    <a:pt x="816" y="126"/>
                  </a:lnTo>
                  <a:lnTo>
                    <a:pt x="810" y="126"/>
                  </a:lnTo>
                  <a:lnTo>
                    <a:pt x="808" y="126"/>
                  </a:lnTo>
                  <a:lnTo>
                    <a:pt x="804" y="124"/>
                  </a:lnTo>
                  <a:lnTo>
                    <a:pt x="800" y="123"/>
                  </a:lnTo>
                  <a:lnTo>
                    <a:pt x="797" y="121"/>
                  </a:lnTo>
                  <a:lnTo>
                    <a:pt x="793" y="120"/>
                  </a:lnTo>
                  <a:lnTo>
                    <a:pt x="791" y="119"/>
                  </a:lnTo>
                  <a:lnTo>
                    <a:pt x="789" y="117"/>
                  </a:lnTo>
                  <a:lnTo>
                    <a:pt x="787" y="116"/>
                  </a:lnTo>
                  <a:lnTo>
                    <a:pt x="774" y="116"/>
                  </a:lnTo>
                  <a:lnTo>
                    <a:pt x="775" y="120"/>
                  </a:lnTo>
                  <a:lnTo>
                    <a:pt x="779" y="124"/>
                  </a:lnTo>
                  <a:lnTo>
                    <a:pt x="783" y="127"/>
                  </a:lnTo>
                  <a:lnTo>
                    <a:pt x="789" y="127"/>
                  </a:lnTo>
                  <a:lnTo>
                    <a:pt x="793" y="128"/>
                  </a:lnTo>
                  <a:lnTo>
                    <a:pt x="799" y="128"/>
                  </a:lnTo>
                  <a:lnTo>
                    <a:pt x="805" y="128"/>
                  </a:lnTo>
                  <a:lnTo>
                    <a:pt x="810" y="128"/>
                  </a:lnTo>
                  <a:lnTo>
                    <a:pt x="810" y="130"/>
                  </a:lnTo>
                  <a:lnTo>
                    <a:pt x="810" y="131"/>
                  </a:lnTo>
                  <a:lnTo>
                    <a:pt x="811" y="133"/>
                  </a:lnTo>
                  <a:lnTo>
                    <a:pt x="811" y="134"/>
                  </a:lnTo>
                  <a:lnTo>
                    <a:pt x="811" y="135"/>
                  </a:lnTo>
                  <a:lnTo>
                    <a:pt x="811" y="137"/>
                  </a:lnTo>
                  <a:lnTo>
                    <a:pt x="812" y="138"/>
                  </a:lnTo>
                  <a:lnTo>
                    <a:pt x="805" y="140"/>
                  </a:lnTo>
                  <a:lnTo>
                    <a:pt x="797" y="144"/>
                  </a:lnTo>
                  <a:lnTo>
                    <a:pt x="787" y="148"/>
                  </a:lnTo>
                  <a:lnTo>
                    <a:pt x="778" y="152"/>
                  </a:lnTo>
                  <a:lnTo>
                    <a:pt x="768" y="156"/>
                  </a:lnTo>
                  <a:lnTo>
                    <a:pt x="759" y="159"/>
                  </a:lnTo>
                  <a:lnTo>
                    <a:pt x="750" y="163"/>
                  </a:lnTo>
                  <a:lnTo>
                    <a:pt x="742" y="164"/>
                  </a:lnTo>
                  <a:lnTo>
                    <a:pt x="718" y="156"/>
                  </a:lnTo>
                  <a:lnTo>
                    <a:pt x="712" y="156"/>
                  </a:lnTo>
                  <a:lnTo>
                    <a:pt x="716" y="158"/>
                  </a:lnTo>
                  <a:lnTo>
                    <a:pt x="720" y="159"/>
                  </a:lnTo>
                  <a:lnTo>
                    <a:pt x="723" y="161"/>
                  </a:lnTo>
                  <a:lnTo>
                    <a:pt x="727" y="161"/>
                  </a:lnTo>
                  <a:lnTo>
                    <a:pt x="729" y="163"/>
                  </a:lnTo>
                  <a:lnTo>
                    <a:pt x="731" y="164"/>
                  </a:lnTo>
                  <a:lnTo>
                    <a:pt x="734" y="167"/>
                  </a:lnTo>
                  <a:lnTo>
                    <a:pt x="735" y="170"/>
                  </a:lnTo>
                  <a:lnTo>
                    <a:pt x="733" y="174"/>
                  </a:lnTo>
                  <a:lnTo>
                    <a:pt x="730" y="178"/>
                  </a:lnTo>
                  <a:lnTo>
                    <a:pt x="728" y="180"/>
                  </a:lnTo>
                  <a:lnTo>
                    <a:pt x="724" y="181"/>
                  </a:lnTo>
                  <a:lnTo>
                    <a:pt x="721" y="182"/>
                  </a:lnTo>
                  <a:lnTo>
                    <a:pt x="717" y="182"/>
                  </a:lnTo>
                  <a:lnTo>
                    <a:pt x="712" y="184"/>
                  </a:lnTo>
                  <a:lnTo>
                    <a:pt x="708" y="184"/>
                  </a:lnTo>
                  <a:lnTo>
                    <a:pt x="705" y="185"/>
                  </a:lnTo>
                  <a:lnTo>
                    <a:pt x="702" y="188"/>
                  </a:lnTo>
                  <a:lnTo>
                    <a:pt x="699" y="189"/>
                  </a:lnTo>
                  <a:lnTo>
                    <a:pt x="697" y="192"/>
                  </a:lnTo>
                  <a:lnTo>
                    <a:pt x="695" y="193"/>
                  </a:lnTo>
                  <a:lnTo>
                    <a:pt x="692" y="195"/>
                  </a:lnTo>
                  <a:lnTo>
                    <a:pt x="690" y="196"/>
                  </a:lnTo>
                  <a:lnTo>
                    <a:pt x="686" y="196"/>
                  </a:lnTo>
                  <a:lnTo>
                    <a:pt x="686" y="198"/>
                  </a:lnTo>
                  <a:lnTo>
                    <a:pt x="686" y="199"/>
                  </a:lnTo>
                  <a:lnTo>
                    <a:pt x="686" y="200"/>
                  </a:lnTo>
                  <a:lnTo>
                    <a:pt x="686" y="202"/>
                  </a:lnTo>
                  <a:lnTo>
                    <a:pt x="686" y="203"/>
                  </a:lnTo>
                  <a:lnTo>
                    <a:pt x="686" y="205"/>
                  </a:lnTo>
                  <a:lnTo>
                    <a:pt x="686" y="206"/>
                  </a:lnTo>
                  <a:lnTo>
                    <a:pt x="686" y="207"/>
                  </a:lnTo>
                  <a:lnTo>
                    <a:pt x="679" y="209"/>
                  </a:lnTo>
                  <a:lnTo>
                    <a:pt x="671" y="214"/>
                  </a:lnTo>
                  <a:lnTo>
                    <a:pt x="662" y="221"/>
                  </a:lnTo>
                  <a:lnTo>
                    <a:pt x="653" y="230"/>
                  </a:lnTo>
                  <a:lnTo>
                    <a:pt x="646" y="239"/>
                  </a:lnTo>
                  <a:lnTo>
                    <a:pt x="639" y="249"/>
                  </a:lnTo>
                  <a:lnTo>
                    <a:pt x="636" y="255"/>
                  </a:lnTo>
                  <a:lnTo>
                    <a:pt x="635" y="259"/>
                  </a:lnTo>
                  <a:lnTo>
                    <a:pt x="634" y="265"/>
                  </a:lnTo>
                  <a:lnTo>
                    <a:pt x="633" y="269"/>
                  </a:lnTo>
                  <a:lnTo>
                    <a:pt x="646" y="269"/>
                  </a:lnTo>
                  <a:lnTo>
                    <a:pt x="646" y="273"/>
                  </a:lnTo>
                  <a:lnTo>
                    <a:pt x="646" y="277"/>
                  </a:lnTo>
                  <a:lnTo>
                    <a:pt x="646" y="281"/>
                  </a:lnTo>
                  <a:lnTo>
                    <a:pt x="645" y="285"/>
                  </a:lnTo>
                  <a:lnTo>
                    <a:pt x="645" y="290"/>
                  </a:lnTo>
                  <a:lnTo>
                    <a:pt x="645" y="292"/>
                  </a:lnTo>
                  <a:lnTo>
                    <a:pt x="646" y="295"/>
                  </a:lnTo>
                  <a:lnTo>
                    <a:pt x="646" y="297"/>
                  </a:lnTo>
                  <a:lnTo>
                    <a:pt x="642" y="302"/>
                  </a:lnTo>
                  <a:lnTo>
                    <a:pt x="642" y="304"/>
                  </a:lnTo>
                  <a:lnTo>
                    <a:pt x="642" y="305"/>
                  </a:lnTo>
                  <a:lnTo>
                    <a:pt x="643" y="306"/>
                  </a:lnTo>
                  <a:lnTo>
                    <a:pt x="645" y="308"/>
                  </a:lnTo>
                  <a:lnTo>
                    <a:pt x="646" y="308"/>
                  </a:lnTo>
                  <a:lnTo>
                    <a:pt x="647" y="309"/>
                  </a:lnTo>
                  <a:lnTo>
                    <a:pt x="648" y="309"/>
                  </a:lnTo>
                  <a:lnTo>
                    <a:pt x="650" y="309"/>
                  </a:lnTo>
                  <a:lnTo>
                    <a:pt x="673" y="302"/>
                  </a:lnTo>
                  <a:lnTo>
                    <a:pt x="680" y="306"/>
                  </a:lnTo>
                  <a:lnTo>
                    <a:pt x="686" y="312"/>
                  </a:lnTo>
                  <a:lnTo>
                    <a:pt x="692" y="319"/>
                  </a:lnTo>
                  <a:lnTo>
                    <a:pt x="697" y="324"/>
                  </a:lnTo>
                  <a:lnTo>
                    <a:pt x="703" y="331"/>
                  </a:lnTo>
                  <a:lnTo>
                    <a:pt x="709" y="337"/>
                  </a:lnTo>
                  <a:lnTo>
                    <a:pt x="715" y="341"/>
                  </a:lnTo>
                  <a:lnTo>
                    <a:pt x="723" y="344"/>
                  </a:lnTo>
                  <a:lnTo>
                    <a:pt x="723" y="348"/>
                  </a:lnTo>
                  <a:lnTo>
                    <a:pt x="724" y="350"/>
                  </a:lnTo>
                  <a:lnTo>
                    <a:pt x="725" y="352"/>
                  </a:lnTo>
                  <a:lnTo>
                    <a:pt x="727" y="352"/>
                  </a:lnTo>
                  <a:lnTo>
                    <a:pt x="731" y="354"/>
                  </a:lnTo>
                  <a:lnTo>
                    <a:pt x="736" y="352"/>
                  </a:lnTo>
                  <a:lnTo>
                    <a:pt x="741" y="350"/>
                  </a:lnTo>
                  <a:lnTo>
                    <a:pt x="746" y="347"/>
                  </a:lnTo>
                  <a:lnTo>
                    <a:pt x="749" y="345"/>
                  </a:lnTo>
                  <a:lnTo>
                    <a:pt x="750" y="344"/>
                  </a:lnTo>
                  <a:lnTo>
                    <a:pt x="764" y="352"/>
                  </a:lnTo>
                  <a:lnTo>
                    <a:pt x="762" y="354"/>
                  </a:lnTo>
                  <a:lnTo>
                    <a:pt x="761" y="357"/>
                  </a:lnTo>
                  <a:lnTo>
                    <a:pt x="761" y="358"/>
                  </a:lnTo>
                  <a:lnTo>
                    <a:pt x="760" y="359"/>
                  </a:lnTo>
                  <a:lnTo>
                    <a:pt x="759" y="361"/>
                  </a:lnTo>
                  <a:lnTo>
                    <a:pt x="758" y="362"/>
                  </a:lnTo>
                  <a:lnTo>
                    <a:pt x="756" y="363"/>
                  </a:lnTo>
                  <a:lnTo>
                    <a:pt x="755" y="365"/>
                  </a:lnTo>
                  <a:lnTo>
                    <a:pt x="759" y="369"/>
                  </a:lnTo>
                  <a:lnTo>
                    <a:pt x="758" y="373"/>
                  </a:lnTo>
                  <a:lnTo>
                    <a:pt x="755" y="379"/>
                  </a:lnTo>
                  <a:lnTo>
                    <a:pt x="754" y="383"/>
                  </a:lnTo>
                  <a:lnTo>
                    <a:pt x="752" y="387"/>
                  </a:lnTo>
                  <a:lnTo>
                    <a:pt x="750" y="391"/>
                  </a:lnTo>
                  <a:lnTo>
                    <a:pt x="749" y="396"/>
                  </a:lnTo>
                  <a:lnTo>
                    <a:pt x="748" y="400"/>
                  </a:lnTo>
                  <a:lnTo>
                    <a:pt x="748" y="404"/>
                  </a:lnTo>
                  <a:lnTo>
                    <a:pt x="749" y="407"/>
                  </a:lnTo>
                  <a:lnTo>
                    <a:pt x="749" y="411"/>
                  </a:lnTo>
                  <a:lnTo>
                    <a:pt x="752" y="415"/>
                  </a:lnTo>
                  <a:lnTo>
                    <a:pt x="754" y="419"/>
                  </a:lnTo>
                  <a:lnTo>
                    <a:pt x="755" y="422"/>
                  </a:lnTo>
                  <a:lnTo>
                    <a:pt x="759" y="426"/>
                  </a:lnTo>
                  <a:lnTo>
                    <a:pt x="761" y="429"/>
                  </a:lnTo>
                  <a:lnTo>
                    <a:pt x="764" y="429"/>
                  </a:lnTo>
                  <a:lnTo>
                    <a:pt x="764" y="432"/>
                  </a:lnTo>
                  <a:lnTo>
                    <a:pt x="764" y="433"/>
                  </a:lnTo>
                  <a:lnTo>
                    <a:pt x="765" y="435"/>
                  </a:lnTo>
                  <a:lnTo>
                    <a:pt x="766" y="436"/>
                  </a:lnTo>
                  <a:lnTo>
                    <a:pt x="767" y="439"/>
                  </a:lnTo>
                  <a:lnTo>
                    <a:pt x="768" y="440"/>
                  </a:lnTo>
                  <a:lnTo>
                    <a:pt x="770" y="442"/>
                  </a:lnTo>
                  <a:lnTo>
                    <a:pt x="777" y="433"/>
                  </a:lnTo>
                  <a:lnTo>
                    <a:pt x="784" y="425"/>
                  </a:lnTo>
                  <a:lnTo>
                    <a:pt x="790" y="415"/>
                  </a:lnTo>
                  <a:lnTo>
                    <a:pt x="796" y="405"/>
                  </a:lnTo>
                  <a:lnTo>
                    <a:pt x="799" y="396"/>
                  </a:lnTo>
                  <a:lnTo>
                    <a:pt x="803" y="384"/>
                  </a:lnTo>
                  <a:lnTo>
                    <a:pt x="805" y="370"/>
                  </a:lnTo>
                  <a:lnTo>
                    <a:pt x="806" y="357"/>
                  </a:lnTo>
                  <a:lnTo>
                    <a:pt x="816" y="355"/>
                  </a:lnTo>
                  <a:lnTo>
                    <a:pt x="827" y="352"/>
                  </a:lnTo>
                  <a:lnTo>
                    <a:pt x="839" y="347"/>
                  </a:lnTo>
                  <a:lnTo>
                    <a:pt x="849" y="340"/>
                  </a:lnTo>
                  <a:lnTo>
                    <a:pt x="859" y="331"/>
                  </a:lnTo>
                  <a:lnTo>
                    <a:pt x="868" y="322"/>
                  </a:lnTo>
                  <a:lnTo>
                    <a:pt x="872" y="316"/>
                  </a:lnTo>
                  <a:lnTo>
                    <a:pt x="873" y="311"/>
                  </a:lnTo>
                  <a:lnTo>
                    <a:pt x="875" y="305"/>
                  </a:lnTo>
                  <a:lnTo>
                    <a:pt x="875" y="299"/>
                  </a:lnTo>
                  <a:lnTo>
                    <a:pt x="875" y="294"/>
                  </a:lnTo>
                  <a:lnTo>
                    <a:pt x="873" y="290"/>
                  </a:lnTo>
                  <a:lnTo>
                    <a:pt x="871" y="287"/>
                  </a:lnTo>
                  <a:lnTo>
                    <a:pt x="868" y="284"/>
                  </a:lnTo>
                  <a:lnTo>
                    <a:pt x="866" y="281"/>
                  </a:lnTo>
                  <a:lnTo>
                    <a:pt x="863" y="280"/>
                  </a:lnTo>
                  <a:lnTo>
                    <a:pt x="861" y="277"/>
                  </a:lnTo>
                  <a:lnTo>
                    <a:pt x="861" y="274"/>
                  </a:lnTo>
                  <a:lnTo>
                    <a:pt x="862" y="270"/>
                  </a:lnTo>
                  <a:lnTo>
                    <a:pt x="865" y="265"/>
                  </a:lnTo>
                  <a:lnTo>
                    <a:pt x="871" y="259"/>
                  </a:lnTo>
                  <a:lnTo>
                    <a:pt x="875" y="252"/>
                  </a:lnTo>
                  <a:lnTo>
                    <a:pt x="881" y="245"/>
                  </a:lnTo>
                  <a:lnTo>
                    <a:pt x="886" y="239"/>
                  </a:lnTo>
                  <a:lnTo>
                    <a:pt x="890" y="235"/>
                  </a:lnTo>
                  <a:lnTo>
                    <a:pt x="891" y="234"/>
                  </a:lnTo>
                  <a:lnTo>
                    <a:pt x="890" y="231"/>
                  </a:lnTo>
                  <a:lnTo>
                    <a:pt x="888" y="228"/>
                  </a:lnTo>
                  <a:lnTo>
                    <a:pt x="890" y="224"/>
                  </a:lnTo>
                  <a:lnTo>
                    <a:pt x="890" y="221"/>
                  </a:lnTo>
                  <a:lnTo>
                    <a:pt x="893" y="216"/>
                  </a:lnTo>
                  <a:lnTo>
                    <a:pt x="898" y="209"/>
                  </a:lnTo>
                  <a:lnTo>
                    <a:pt x="903" y="203"/>
                  </a:lnTo>
                  <a:lnTo>
                    <a:pt x="909" y="198"/>
                  </a:lnTo>
                  <a:lnTo>
                    <a:pt x="912" y="191"/>
                  </a:lnTo>
                  <a:lnTo>
                    <a:pt x="916" y="184"/>
                  </a:lnTo>
                  <a:lnTo>
                    <a:pt x="967" y="187"/>
                  </a:lnTo>
                  <a:lnTo>
                    <a:pt x="968" y="191"/>
                  </a:lnTo>
                  <a:lnTo>
                    <a:pt x="969" y="193"/>
                  </a:lnTo>
                  <a:lnTo>
                    <a:pt x="970" y="195"/>
                  </a:lnTo>
                  <a:lnTo>
                    <a:pt x="973" y="196"/>
                  </a:lnTo>
                  <a:lnTo>
                    <a:pt x="975" y="196"/>
                  </a:lnTo>
                  <a:lnTo>
                    <a:pt x="978" y="198"/>
                  </a:lnTo>
                  <a:lnTo>
                    <a:pt x="980" y="196"/>
                  </a:lnTo>
                  <a:lnTo>
                    <a:pt x="982" y="196"/>
                  </a:lnTo>
                  <a:lnTo>
                    <a:pt x="984" y="198"/>
                  </a:lnTo>
                  <a:lnTo>
                    <a:pt x="985" y="200"/>
                  </a:lnTo>
                  <a:lnTo>
                    <a:pt x="986" y="203"/>
                  </a:lnTo>
                  <a:lnTo>
                    <a:pt x="987" y="206"/>
                  </a:lnTo>
                  <a:lnTo>
                    <a:pt x="987" y="209"/>
                  </a:lnTo>
                  <a:lnTo>
                    <a:pt x="988" y="212"/>
                  </a:lnTo>
                  <a:lnTo>
                    <a:pt x="988" y="213"/>
                  </a:lnTo>
                  <a:lnTo>
                    <a:pt x="988" y="214"/>
                  </a:lnTo>
                  <a:lnTo>
                    <a:pt x="991" y="216"/>
                  </a:lnTo>
                  <a:lnTo>
                    <a:pt x="993" y="217"/>
                  </a:lnTo>
                  <a:lnTo>
                    <a:pt x="995" y="217"/>
                  </a:lnTo>
                  <a:lnTo>
                    <a:pt x="999" y="217"/>
                  </a:lnTo>
                  <a:lnTo>
                    <a:pt x="1001" y="217"/>
                  </a:lnTo>
                  <a:lnTo>
                    <a:pt x="1005" y="217"/>
                  </a:lnTo>
                  <a:lnTo>
                    <a:pt x="1007" y="217"/>
                  </a:lnTo>
                  <a:lnTo>
                    <a:pt x="1010" y="217"/>
                  </a:lnTo>
                  <a:lnTo>
                    <a:pt x="1011" y="219"/>
                  </a:lnTo>
                  <a:lnTo>
                    <a:pt x="1011" y="220"/>
                  </a:lnTo>
                  <a:lnTo>
                    <a:pt x="1012" y="221"/>
                  </a:lnTo>
                  <a:lnTo>
                    <a:pt x="1009" y="227"/>
                  </a:lnTo>
                  <a:lnTo>
                    <a:pt x="1006" y="232"/>
                  </a:lnTo>
                  <a:lnTo>
                    <a:pt x="1004" y="239"/>
                  </a:lnTo>
                  <a:lnTo>
                    <a:pt x="1001" y="245"/>
                  </a:lnTo>
                  <a:lnTo>
                    <a:pt x="1000" y="252"/>
                  </a:lnTo>
                  <a:lnTo>
                    <a:pt x="998" y="256"/>
                  </a:lnTo>
                  <a:lnTo>
                    <a:pt x="995" y="260"/>
                  </a:lnTo>
                  <a:lnTo>
                    <a:pt x="993" y="262"/>
                  </a:lnTo>
                  <a:lnTo>
                    <a:pt x="994" y="262"/>
                  </a:lnTo>
                  <a:lnTo>
                    <a:pt x="995" y="262"/>
                  </a:lnTo>
                  <a:lnTo>
                    <a:pt x="997" y="262"/>
                  </a:lnTo>
                  <a:lnTo>
                    <a:pt x="998" y="262"/>
                  </a:lnTo>
                  <a:lnTo>
                    <a:pt x="999" y="262"/>
                  </a:lnTo>
                  <a:lnTo>
                    <a:pt x="1000" y="262"/>
                  </a:lnTo>
                  <a:lnTo>
                    <a:pt x="1003" y="262"/>
                  </a:lnTo>
                  <a:lnTo>
                    <a:pt x="1004" y="262"/>
                  </a:lnTo>
                  <a:lnTo>
                    <a:pt x="1003" y="266"/>
                  </a:lnTo>
                  <a:lnTo>
                    <a:pt x="1001" y="270"/>
                  </a:lnTo>
                  <a:lnTo>
                    <a:pt x="1000" y="273"/>
                  </a:lnTo>
                  <a:lnTo>
                    <a:pt x="998" y="277"/>
                  </a:lnTo>
                  <a:lnTo>
                    <a:pt x="995" y="280"/>
                  </a:lnTo>
                  <a:lnTo>
                    <a:pt x="993" y="283"/>
                  </a:lnTo>
                  <a:lnTo>
                    <a:pt x="992" y="285"/>
                  </a:lnTo>
                  <a:lnTo>
                    <a:pt x="991" y="290"/>
                  </a:lnTo>
                  <a:lnTo>
                    <a:pt x="993" y="288"/>
                  </a:lnTo>
                  <a:lnTo>
                    <a:pt x="995" y="287"/>
                  </a:lnTo>
                  <a:lnTo>
                    <a:pt x="998" y="285"/>
                  </a:lnTo>
                  <a:lnTo>
                    <a:pt x="1000" y="284"/>
                  </a:lnTo>
                  <a:lnTo>
                    <a:pt x="1003" y="283"/>
                  </a:lnTo>
                  <a:lnTo>
                    <a:pt x="1004" y="280"/>
                  </a:lnTo>
                  <a:lnTo>
                    <a:pt x="1006" y="278"/>
                  </a:lnTo>
                  <a:lnTo>
                    <a:pt x="1007" y="277"/>
                  </a:lnTo>
                  <a:lnTo>
                    <a:pt x="1011" y="278"/>
                  </a:lnTo>
                  <a:lnTo>
                    <a:pt x="1015" y="278"/>
                  </a:lnTo>
                  <a:lnTo>
                    <a:pt x="1018" y="277"/>
                  </a:lnTo>
                  <a:lnTo>
                    <a:pt x="1022" y="276"/>
                  </a:lnTo>
                  <a:lnTo>
                    <a:pt x="1031" y="270"/>
                  </a:lnTo>
                  <a:lnTo>
                    <a:pt x="1042" y="263"/>
                  </a:lnTo>
                  <a:lnTo>
                    <a:pt x="1051" y="255"/>
                  </a:lnTo>
                  <a:lnTo>
                    <a:pt x="1060" y="246"/>
                  </a:lnTo>
                  <a:lnTo>
                    <a:pt x="1067" y="239"/>
                  </a:lnTo>
                  <a:lnTo>
                    <a:pt x="1072" y="234"/>
                  </a:lnTo>
                  <a:lnTo>
                    <a:pt x="1073" y="238"/>
                  </a:lnTo>
                  <a:lnTo>
                    <a:pt x="1074" y="241"/>
                  </a:lnTo>
                  <a:lnTo>
                    <a:pt x="1074" y="245"/>
                  </a:lnTo>
                  <a:lnTo>
                    <a:pt x="1074" y="248"/>
                  </a:lnTo>
                  <a:lnTo>
                    <a:pt x="1074" y="252"/>
                  </a:lnTo>
                  <a:lnTo>
                    <a:pt x="1074" y="255"/>
                  </a:lnTo>
                  <a:lnTo>
                    <a:pt x="1074" y="258"/>
                  </a:lnTo>
                  <a:lnTo>
                    <a:pt x="1074" y="262"/>
                  </a:lnTo>
                  <a:lnTo>
                    <a:pt x="1082" y="262"/>
                  </a:lnTo>
                  <a:lnTo>
                    <a:pt x="1082" y="265"/>
                  </a:lnTo>
                  <a:lnTo>
                    <a:pt x="1082" y="269"/>
                  </a:lnTo>
                  <a:lnTo>
                    <a:pt x="1082" y="270"/>
                  </a:lnTo>
                  <a:lnTo>
                    <a:pt x="1081" y="273"/>
                  </a:lnTo>
                  <a:lnTo>
                    <a:pt x="1081" y="274"/>
                  </a:lnTo>
                  <a:lnTo>
                    <a:pt x="1080" y="276"/>
                  </a:lnTo>
                  <a:lnTo>
                    <a:pt x="1079" y="277"/>
                  </a:lnTo>
                  <a:lnTo>
                    <a:pt x="1079" y="280"/>
                  </a:lnTo>
                  <a:lnTo>
                    <a:pt x="1080" y="280"/>
                  </a:lnTo>
                  <a:lnTo>
                    <a:pt x="1081" y="280"/>
                  </a:lnTo>
                  <a:lnTo>
                    <a:pt x="1082" y="280"/>
                  </a:lnTo>
                  <a:lnTo>
                    <a:pt x="1084" y="280"/>
                  </a:lnTo>
                  <a:lnTo>
                    <a:pt x="1086" y="280"/>
                  </a:lnTo>
                  <a:lnTo>
                    <a:pt x="1087" y="280"/>
                  </a:lnTo>
                  <a:lnTo>
                    <a:pt x="1087" y="281"/>
                  </a:lnTo>
                  <a:lnTo>
                    <a:pt x="1087" y="284"/>
                  </a:lnTo>
                  <a:lnTo>
                    <a:pt x="1087" y="285"/>
                  </a:lnTo>
                  <a:lnTo>
                    <a:pt x="1087" y="288"/>
                  </a:lnTo>
                  <a:lnTo>
                    <a:pt x="1087" y="290"/>
                  </a:lnTo>
                  <a:lnTo>
                    <a:pt x="1087" y="291"/>
                  </a:lnTo>
                  <a:lnTo>
                    <a:pt x="1087" y="292"/>
                  </a:lnTo>
                  <a:lnTo>
                    <a:pt x="1087" y="294"/>
                  </a:lnTo>
                  <a:lnTo>
                    <a:pt x="1087" y="295"/>
                  </a:lnTo>
                  <a:lnTo>
                    <a:pt x="1087" y="297"/>
                  </a:lnTo>
                  <a:lnTo>
                    <a:pt x="1087" y="298"/>
                  </a:lnTo>
                  <a:lnTo>
                    <a:pt x="1088" y="299"/>
                  </a:lnTo>
                  <a:lnTo>
                    <a:pt x="1090" y="301"/>
                  </a:lnTo>
                  <a:lnTo>
                    <a:pt x="1091" y="302"/>
                  </a:lnTo>
                  <a:lnTo>
                    <a:pt x="1091" y="306"/>
                  </a:lnTo>
                  <a:lnTo>
                    <a:pt x="1090" y="309"/>
                  </a:lnTo>
                  <a:lnTo>
                    <a:pt x="1088" y="312"/>
                  </a:lnTo>
                  <a:lnTo>
                    <a:pt x="1087" y="313"/>
                  </a:lnTo>
                  <a:lnTo>
                    <a:pt x="1086" y="315"/>
                  </a:lnTo>
                  <a:lnTo>
                    <a:pt x="1084" y="315"/>
                  </a:lnTo>
                  <a:lnTo>
                    <a:pt x="1082" y="316"/>
                  </a:lnTo>
                  <a:lnTo>
                    <a:pt x="1080" y="316"/>
                  </a:lnTo>
                  <a:lnTo>
                    <a:pt x="1086" y="324"/>
                  </a:lnTo>
                  <a:lnTo>
                    <a:pt x="1091" y="330"/>
                  </a:lnTo>
                  <a:lnTo>
                    <a:pt x="1097" y="336"/>
                  </a:lnTo>
                  <a:lnTo>
                    <a:pt x="1103" y="340"/>
                  </a:lnTo>
                  <a:lnTo>
                    <a:pt x="1109" y="344"/>
                  </a:lnTo>
                  <a:lnTo>
                    <a:pt x="1116" y="347"/>
                  </a:lnTo>
                  <a:lnTo>
                    <a:pt x="1123" y="351"/>
                  </a:lnTo>
                  <a:lnTo>
                    <a:pt x="1130" y="354"/>
                  </a:lnTo>
                  <a:lnTo>
                    <a:pt x="1125" y="359"/>
                  </a:lnTo>
                  <a:lnTo>
                    <a:pt x="1119" y="363"/>
                  </a:lnTo>
                  <a:lnTo>
                    <a:pt x="1111" y="368"/>
                  </a:lnTo>
                  <a:lnTo>
                    <a:pt x="1103" y="372"/>
                  </a:lnTo>
                  <a:lnTo>
                    <a:pt x="1095" y="375"/>
                  </a:lnTo>
                  <a:lnTo>
                    <a:pt x="1090" y="376"/>
                  </a:lnTo>
                  <a:lnTo>
                    <a:pt x="1088" y="377"/>
                  </a:lnTo>
                  <a:lnTo>
                    <a:pt x="1087" y="377"/>
                  </a:lnTo>
                  <a:lnTo>
                    <a:pt x="1087" y="379"/>
                  </a:lnTo>
                  <a:lnTo>
                    <a:pt x="1090" y="379"/>
                  </a:lnTo>
                  <a:lnTo>
                    <a:pt x="1091" y="379"/>
                  </a:lnTo>
                  <a:lnTo>
                    <a:pt x="1092" y="379"/>
                  </a:lnTo>
                  <a:lnTo>
                    <a:pt x="1094" y="379"/>
                  </a:lnTo>
                  <a:lnTo>
                    <a:pt x="1095" y="377"/>
                  </a:lnTo>
                  <a:lnTo>
                    <a:pt x="1097" y="377"/>
                  </a:lnTo>
                  <a:lnTo>
                    <a:pt x="1099" y="377"/>
                  </a:lnTo>
                  <a:lnTo>
                    <a:pt x="1100" y="377"/>
                  </a:lnTo>
                  <a:lnTo>
                    <a:pt x="1101" y="377"/>
                  </a:lnTo>
                  <a:lnTo>
                    <a:pt x="1103" y="376"/>
                  </a:lnTo>
                  <a:lnTo>
                    <a:pt x="1105" y="376"/>
                  </a:lnTo>
                  <a:lnTo>
                    <a:pt x="1107" y="375"/>
                  </a:lnTo>
                  <a:lnTo>
                    <a:pt x="1111" y="375"/>
                  </a:lnTo>
                  <a:lnTo>
                    <a:pt x="1115" y="373"/>
                  </a:lnTo>
                  <a:lnTo>
                    <a:pt x="1117" y="373"/>
                  </a:lnTo>
                  <a:lnTo>
                    <a:pt x="1120" y="372"/>
                  </a:lnTo>
                  <a:lnTo>
                    <a:pt x="1123" y="372"/>
                  </a:lnTo>
                  <a:lnTo>
                    <a:pt x="1129" y="372"/>
                  </a:lnTo>
                  <a:lnTo>
                    <a:pt x="1132" y="372"/>
                  </a:lnTo>
                  <a:lnTo>
                    <a:pt x="1135" y="373"/>
                  </a:lnTo>
                  <a:lnTo>
                    <a:pt x="1137" y="373"/>
                  </a:lnTo>
                  <a:lnTo>
                    <a:pt x="1140" y="375"/>
                  </a:lnTo>
                  <a:lnTo>
                    <a:pt x="1141" y="373"/>
                  </a:lnTo>
                  <a:lnTo>
                    <a:pt x="1143" y="373"/>
                  </a:lnTo>
                  <a:lnTo>
                    <a:pt x="1147" y="372"/>
                  </a:lnTo>
                  <a:lnTo>
                    <a:pt x="1147" y="373"/>
                  </a:lnTo>
                  <a:lnTo>
                    <a:pt x="1147" y="375"/>
                  </a:lnTo>
                  <a:lnTo>
                    <a:pt x="1147" y="376"/>
                  </a:lnTo>
                  <a:lnTo>
                    <a:pt x="1147" y="377"/>
                  </a:lnTo>
                  <a:lnTo>
                    <a:pt x="1147" y="379"/>
                  </a:lnTo>
                  <a:lnTo>
                    <a:pt x="1147" y="380"/>
                  </a:lnTo>
                  <a:lnTo>
                    <a:pt x="1147" y="383"/>
                  </a:lnTo>
                  <a:lnTo>
                    <a:pt x="1147" y="384"/>
                  </a:lnTo>
                  <a:lnTo>
                    <a:pt x="1147" y="389"/>
                  </a:lnTo>
                  <a:lnTo>
                    <a:pt x="1147" y="391"/>
                  </a:lnTo>
                  <a:lnTo>
                    <a:pt x="1147" y="394"/>
                  </a:lnTo>
                  <a:lnTo>
                    <a:pt x="1145" y="396"/>
                  </a:lnTo>
                  <a:lnTo>
                    <a:pt x="1144" y="397"/>
                  </a:lnTo>
                  <a:lnTo>
                    <a:pt x="1142" y="398"/>
                  </a:lnTo>
                  <a:lnTo>
                    <a:pt x="1140" y="398"/>
                  </a:lnTo>
                  <a:lnTo>
                    <a:pt x="1136" y="400"/>
                  </a:lnTo>
                  <a:lnTo>
                    <a:pt x="1137" y="401"/>
                  </a:lnTo>
                  <a:lnTo>
                    <a:pt x="1137" y="402"/>
                  </a:lnTo>
                  <a:lnTo>
                    <a:pt x="1138" y="404"/>
                  </a:lnTo>
                  <a:lnTo>
                    <a:pt x="1140" y="405"/>
                  </a:lnTo>
                  <a:lnTo>
                    <a:pt x="1140" y="407"/>
                  </a:lnTo>
                  <a:lnTo>
                    <a:pt x="1141" y="407"/>
                  </a:lnTo>
                  <a:lnTo>
                    <a:pt x="1142" y="408"/>
                  </a:lnTo>
                  <a:lnTo>
                    <a:pt x="1142" y="409"/>
                  </a:lnTo>
                  <a:lnTo>
                    <a:pt x="1140" y="414"/>
                  </a:lnTo>
                  <a:lnTo>
                    <a:pt x="1137" y="418"/>
                  </a:lnTo>
                  <a:lnTo>
                    <a:pt x="1134" y="421"/>
                  </a:lnTo>
                  <a:lnTo>
                    <a:pt x="1130" y="422"/>
                  </a:lnTo>
                  <a:lnTo>
                    <a:pt x="1126" y="423"/>
                  </a:lnTo>
                  <a:lnTo>
                    <a:pt x="1124" y="422"/>
                  </a:lnTo>
                  <a:lnTo>
                    <a:pt x="1120" y="422"/>
                  </a:lnTo>
                  <a:lnTo>
                    <a:pt x="1117" y="419"/>
                  </a:lnTo>
                  <a:lnTo>
                    <a:pt x="1111" y="423"/>
                  </a:lnTo>
                  <a:lnTo>
                    <a:pt x="1105" y="428"/>
                  </a:lnTo>
                  <a:lnTo>
                    <a:pt x="1099" y="429"/>
                  </a:lnTo>
                  <a:lnTo>
                    <a:pt x="1093" y="430"/>
                  </a:lnTo>
                  <a:lnTo>
                    <a:pt x="1087" y="433"/>
                  </a:lnTo>
                  <a:lnTo>
                    <a:pt x="1082" y="435"/>
                  </a:lnTo>
                  <a:lnTo>
                    <a:pt x="1081" y="437"/>
                  </a:lnTo>
                  <a:lnTo>
                    <a:pt x="1080" y="439"/>
                  </a:lnTo>
                  <a:lnTo>
                    <a:pt x="1079" y="442"/>
                  </a:lnTo>
                  <a:lnTo>
                    <a:pt x="1079" y="444"/>
                  </a:lnTo>
                  <a:lnTo>
                    <a:pt x="1076" y="444"/>
                  </a:lnTo>
                  <a:lnTo>
                    <a:pt x="1075" y="447"/>
                  </a:lnTo>
                  <a:lnTo>
                    <a:pt x="1074" y="450"/>
                  </a:lnTo>
                  <a:lnTo>
                    <a:pt x="1073" y="451"/>
                  </a:lnTo>
                  <a:lnTo>
                    <a:pt x="1072" y="453"/>
                  </a:lnTo>
                  <a:lnTo>
                    <a:pt x="1069" y="455"/>
                  </a:lnTo>
                  <a:lnTo>
                    <a:pt x="1068" y="455"/>
                  </a:lnTo>
                  <a:lnTo>
                    <a:pt x="1065" y="457"/>
                  </a:lnTo>
                  <a:lnTo>
                    <a:pt x="1061" y="457"/>
                  </a:lnTo>
                  <a:lnTo>
                    <a:pt x="1025" y="451"/>
                  </a:lnTo>
                  <a:lnTo>
                    <a:pt x="1019" y="451"/>
                  </a:lnTo>
                  <a:lnTo>
                    <a:pt x="1015" y="451"/>
                  </a:lnTo>
                  <a:lnTo>
                    <a:pt x="1009" y="451"/>
                  </a:lnTo>
                  <a:lnTo>
                    <a:pt x="1004" y="451"/>
                  </a:lnTo>
                  <a:lnTo>
                    <a:pt x="998" y="451"/>
                  </a:lnTo>
                  <a:lnTo>
                    <a:pt x="992" y="451"/>
                  </a:lnTo>
                  <a:lnTo>
                    <a:pt x="986" y="451"/>
                  </a:lnTo>
                  <a:lnTo>
                    <a:pt x="980" y="451"/>
                  </a:lnTo>
                  <a:lnTo>
                    <a:pt x="968" y="453"/>
                  </a:lnTo>
                  <a:lnTo>
                    <a:pt x="959" y="457"/>
                  </a:lnTo>
                  <a:lnTo>
                    <a:pt x="951" y="462"/>
                  </a:lnTo>
                  <a:lnTo>
                    <a:pt x="944" y="468"/>
                  </a:lnTo>
                  <a:lnTo>
                    <a:pt x="937" y="475"/>
                  </a:lnTo>
                  <a:lnTo>
                    <a:pt x="930" y="483"/>
                  </a:lnTo>
                  <a:lnTo>
                    <a:pt x="923" y="488"/>
                  </a:lnTo>
                  <a:lnTo>
                    <a:pt x="913" y="493"/>
                  </a:lnTo>
                  <a:lnTo>
                    <a:pt x="907" y="497"/>
                  </a:lnTo>
                  <a:lnTo>
                    <a:pt x="899" y="501"/>
                  </a:lnTo>
                  <a:lnTo>
                    <a:pt x="892" y="507"/>
                  </a:lnTo>
                  <a:lnTo>
                    <a:pt x="885" y="514"/>
                  </a:lnTo>
                  <a:lnTo>
                    <a:pt x="878" y="521"/>
                  </a:lnTo>
                  <a:lnTo>
                    <a:pt x="872" y="528"/>
                  </a:lnTo>
                  <a:lnTo>
                    <a:pt x="867" y="536"/>
                  </a:lnTo>
                  <a:lnTo>
                    <a:pt x="865" y="543"/>
                  </a:lnTo>
                  <a:lnTo>
                    <a:pt x="869" y="543"/>
                  </a:lnTo>
                  <a:lnTo>
                    <a:pt x="873" y="541"/>
                  </a:lnTo>
                  <a:lnTo>
                    <a:pt x="875" y="539"/>
                  </a:lnTo>
                  <a:lnTo>
                    <a:pt x="878" y="536"/>
                  </a:lnTo>
                  <a:lnTo>
                    <a:pt x="879" y="533"/>
                  </a:lnTo>
                  <a:lnTo>
                    <a:pt x="880" y="530"/>
                  </a:lnTo>
                  <a:lnTo>
                    <a:pt x="882" y="528"/>
                  </a:lnTo>
                  <a:lnTo>
                    <a:pt x="884" y="525"/>
                  </a:lnTo>
                  <a:lnTo>
                    <a:pt x="894" y="519"/>
                  </a:lnTo>
                  <a:lnTo>
                    <a:pt x="905" y="511"/>
                  </a:lnTo>
                  <a:lnTo>
                    <a:pt x="916" y="502"/>
                  </a:lnTo>
                  <a:lnTo>
                    <a:pt x="926" y="494"/>
                  </a:lnTo>
                  <a:lnTo>
                    <a:pt x="937" y="487"/>
                  </a:lnTo>
                  <a:lnTo>
                    <a:pt x="948" y="482"/>
                  </a:lnTo>
                  <a:lnTo>
                    <a:pt x="960" y="476"/>
                  </a:lnTo>
                  <a:lnTo>
                    <a:pt x="972" y="475"/>
                  </a:lnTo>
                  <a:lnTo>
                    <a:pt x="974" y="475"/>
                  </a:lnTo>
                  <a:lnTo>
                    <a:pt x="976" y="475"/>
                  </a:lnTo>
                  <a:lnTo>
                    <a:pt x="980" y="476"/>
                  </a:lnTo>
                  <a:lnTo>
                    <a:pt x="982" y="478"/>
                  </a:lnTo>
                  <a:lnTo>
                    <a:pt x="985" y="479"/>
                  </a:lnTo>
                  <a:lnTo>
                    <a:pt x="987" y="483"/>
                  </a:lnTo>
                  <a:lnTo>
                    <a:pt x="988" y="486"/>
                  </a:lnTo>
                  <a:lnTo>
                    <a:pt x="988" y="487"/>
                  </a:lnTo>
                  <a:lnTo>
                    <a:pt x="988" y="493"/>
                  </a:lnTo>
                  <a:lnTo>
                    <a:pt x="987" y="495"/>
                  </a:lnTo>
                  <a:lnTo>
                    <a:pt x="986" y="498"/>
                  </a:lnTo>
                  <a:lnTo>
                    <a:pt x="985" y="501"/>
                  </a:lnTo>
                  <a:lnTo>
                    <a:pt x="982" y="502"/>
                  </a:lnTo>
                  <a:lnTo>
                    <a:pt x="980" y="504"/>
                  </a:lnTo>
                  <a:lnTo>
                    <a:pt x="978" y="505"/>
                  </a:lnTo>
                  <a:lnTo>
                    <a:pt x="975" y="505"/>
                  </a:lnTo>
                  <a:lnTo>
                    <a:pt x="973" y="505"/>
                  </a:lnTo>
                  <a:lnTo>
                    <a:pt x="969" y="504"/>
                  </a:lnTo>
                  <a:lnTo>
                    <a:pt x="967" y="504"/>
                  </a:lnTo>
                  <a:lnTo>
                    <a:pt x="965" y="502"/>
                  </a:lnTo>
                  <a:lnTo>
                    <a:pt x="961" y="502"/>
                  </a:lnTo>
                  <a:lnTo>
                    <a:pt x="959" y="501"/>
                  </a:lnTo>
                  <a:lnTo>
                    <a:pt x="955" y="501"/>
                  </a:lnTo>
                  <a:lnTo>
                    <a:pt x="953" y="500"/>
                  </a:lnTo>
                  <a:lnTo>
                    <a:pt x="950" y="501"/>
                  </a:lnTo>
                  <a:lnTo>
                    <a:pt x="948" y="501"/>
                  </a:lnTo>
                  <a:lnTo>
                    <a:pt x="947" y="501"/>
                  </a:lnTo>
                  <a:lnTo>
                    <a:pt x="944" y="502"/>
                  </a:lnTo>
                  <a:lnTo>
                    <a:pt x="943" y="504"/>
                  </a:lnTo>
                  <a:lnTo>
                    <a:pt x="942" y="504"/>
                  </a:lnTo>
                  <a:lnTo>
                    <a:pt x="942" y="507"/>
                  </a:lnTo>
                  <a:lnTo>
                    <a:pt x="942" y="508"/>
                  </a:lnTo>
                  <a:lnTo>
                    <a:pt x="961" y="518"/>
                  </a:lnTo>
                  <a:lnTo>
                    <a:pt x="963" y="518"/>
                  </a:lnTo>
                  <a:lnTo>
                    <a:pt x="966" y="518"/>
                  </a:lnTo>
                  <a:lnTo>
                    <a:pt x="967" y="516"/>
                  </a:lnTo>
                  <a:lnTo>
                    <a:pt x="969" y="516"/>
                  </a:lnTo>
                  <a:lnTo>
                    <a:pt x="970" y="516"/>
                  </a:lnTo>
                  <a:lnTo>
                    <a:pt x="973" y="516"/>
                  </a:lnTo>
                  <a:lnTo>
                    <a:pt x="974" y="515"/>
                  </a:lnTo>
                  <a:lnTo>
                    <a:pt x="975" y="515"/>
                  </a:lnTo>
                  <a:lnTo>
                    <a:pt x="974" y="519"/>
                  </a:lnTo>
                  <a:lnTo>
                    <a:pt x="973" y="521"/>
                  </a:lnTo>
                  <a:lnTo>
                    <a:pt x="970" y="523"/>
                  </a:lnTo>
                  <a:lnTo>
                    <a:pt x="969" y="525"/>
                  </a:lnTo>
                  <a:lnTo>
                    <a:pt x="967" y="528"/>
                  </a:lnTo>
                  <a:lnTo>
                    <a:pt x="966" y="529"/>
                  </a:lnTo>
                  <a:lnTo>
                    <a:pt x="966" y="532"/>
                  </a:lnTo>
                  <a:lnTo>
                    <a:pt x="966" y="536"/>
                  </a:lnTo>
                  <a:lnTo>
                    <a:pt x="966" y="540"/>
                  </a:lnTo>
                  <a:lnTo>
                    <a:pt x="967" y="544"/>
                  </a:lnTo>
                  <a:lnTo>
                    <a:pt x="968" y="547"/>
                  </a:lnTo>
                  <a:lnTo>
                    <a:pt x="970" y="550"/>
                  </a:lnTo>
                  <a:lnTo>
                    <a:pt x="976" y="555"/>
                  </a:lnTo>
                  <a:lnTo>
                    <a:pt x="984" y="558"/>
                  </a:lnTo>
                  <a:lnTo>
                    <a:pt x="992" y="560"/>
                  </a:lnTo>
                  <a:lnTo>
                    <a:pt x="1000" y="561"/>
                  </a:lnTo>
                  <a:lnTo>
                    <a:pt x="1009" y="561"/>
                  </a:lnTo>
                  <a:lnTo>
                    <a:pt x="1017" y="561"/>
                  </a:lnTo>
                  <a:lnTo>
                    <a:pt x="1017" y="568"/>
                  </a:lnTo>
                  <a:lnTo>
                    <a:pt x="1013" y="569"/>
                  </a:lnTo>
                  <a:lnTo>
                    <a:pt x="1010" y="571"/>
                  </a:lnTo>
                  <a:lnTo>
                    <a:pt x="1007" y="571"/>
                  </a:lnTo>
                  <a:lnTo>
                    <a:pt x="1005" y="571"/>
                  </a:lnTo>
                  <a:lnTo>
                    <a:pt x="1001" y="571"/>
                  </a:lnTo>
                  <a:lnTo>
                    <a:pt x="999" y="571"/>
                  </a:lnTo>
                  <a:lnTo>
                    <a:pt x="995" y="572"/>
                  </a:lnTo>
                  <a:lnTo>
                    <a:pt x="993" y="572"/>
                  </a:lnTo>
                  <a:lnTo>
                    <a:pt x="987" y="576"/>
                  </a:lnTo>
                  <a:lnTo>
                    <a:pt x="984" y="580"/>
                  </a:lnTo>
                  <a:lnTo>
                    <a:pt x="979" y="583"/>
                  </a:lnTo>
                  <a:lnTo>
                    <a:pt x="975" y="587"/>
                  </a:lnTo>
                  <a:lnTo>
                    <a:pt x="970" y="592"/>
                  </a:lnTo>
                  <a:lnTo>
                    <a:pt x="967" y="594"/>
                  </a:lnTo>
                  <a:lnTo>
                    <a:pt x="962" y="597"/>
                  </a:lnTo>
                  <a:lnTo>
                    <a:pt x="956" y="600"/>
                  </a:lnTo>
                  <a:lnTo>
                    <a:pt x="953" y="601"/>
                  </a:lnTo>
                  <a:lnTo>
                    <a:pt x="949" y="603"/>
                  </a:lnTo>
                  <a:lnTo>
                    <a:pt x="946" y="604"/>
                  </a:lnTo>
                  <a:lnTo>
                    <a:pt x="942" y="606"/>
                  </a:lnTo>
                  <a:lnTo>
                    <a:pt x="940" y="607"/>
                  </a:lnTo>
                  <a:lnTo>
                    <a:pt x="936" y="607"/>
                  </a:lnTo>
                  <a:lnTo>
                    <a:pt x="935" y="608"/>
                  </a:lnTo>
                  <a:lnTo>
                    <a:pt x="934" y="610"/>
                  </a:lnTo>
                  <a:lnTo>
                    <a:pt x="932" y="610"/>
                  </a:lnTo>
                  <a:lnTo>
                    <a:pt x="931" y="608"/>
                  </a:lnTo>
                  <a:lnTo>
                    <a:pt x="930" y="608"/>
                  </a:lnTo>
                  <a:lnTo>
                    <a:pt x="929" y="607"/>
                  </a:lnTo>
                  <a:lnTo>
                    <a:pt x="928" y="607"/>
                  </a:lnTo>
                  <a:lnTo>
                    <a:pt x="928" y="606"/>
                  </a:lnTo>
                  <a:lnTo>
                    <a:pt x="926" y="604"/>
                  </a:lnTo>
                  <a:lnTo>
                    <a:pt x="926" y="603"/>
                  </a:lnTo>
                  <a:lnTo>
                    <a:pt x="928" y="597"/>
                  </a:lnTo>
                  <a:lnTo>
                    <a:pt x="929" y="593"/>
                  </a:lnTo>
                  <a:lnTo>
                    <a:pt x="931" y="589"/>
                  </a:lnTo>
                  <a:lnTo>
                    <a:pt x="934" y="586"/>
                  </a:lnTo>
                  <a:lnTo>
                    <a:pt x="941" y="582"/>
                  </a:lnTo>
                  <a:lnTo>
                    <a:pt x="949" y="579"/>
                  </a:lnTo>
                  <a:lnTo>
                    <a:pt x="959" y="578"/>
                  </a:lnTo>
                  <a:lnTo>
                    <a:pt x="967" y="575"/>
                  </a:lnTo>
                  <a:lnTo>
                    <a:pt x="975" y="573"/>
                  </a:lnTo>
                  <a:lnTo>
                    <a:pt x="980" y="571"/>
                  </a:lnTo>
                  <a:lnTo>
                    <a:pt x="976" y="569"/>
                  </a:lnTo>
                  <a:lnTo>
                    <a:pt x="973" y="568"/>
                  </a:lnTo>
                  <a:lnTo>
                    <a:pt x="970" y="567"/>
                  </a:lnTo>
                  <a:lnTo>
                    <a:pt x="968" y="564"/>
                  </a:lnTo>
                  <a:lnTo>
                    <a:pt x="967" y="562"/>
                  </a:lnTo>
                  <a:lnTo>
                    <a:pt x="965" y="561"/>
                  </a:lnTo>
                  <a:lnTo>
                    <a:pt x="962" y="561"/>
                  </a:lnTo>
                  <a:lnTo>
                    <a:pt x="959" y="561"/>
                  </a:lnTo>
                  <a:lnTo>
                    <a:pt x="956" y="561"/>
                  </a:lnTo>
                  <a:lnTo>
                    <a:pt x="954" y="562"/>
                  </a:lnTo>
                  <a:lnTo>
                    <a:pt x="951" y="564"/>
                  </a:lnTo>
                  <a:lnTo>
                    <a:pt x="948" y="567"/>
                  </a:lnTo>
                  <a:lnTo>
                    <a:pt x="946" y="569"/>
                  </a:lnTo>
                  <a:lnTo>
                    <a:pt x="943" y="571"/>
                  </a:lnTo>
                  <a:lnTo>
                    <a:pt x="941" y="572"/>
                  </a:lnTo>
                  <a:lnTo>
                    <a:pt x="940" y="572"/>
                  </a:lnTo>
                  <a:lnTo>
                    <a:pt x="938" y="573"/>
                  </a:lnTo>
                  <a:lnTo>
                    <a:pt x="936" y="575"/>
                  </a:lnTo>
                  <a:lnTo>
                    <a:pt x="935" y="575"/>
                  </a:lnTo>
                  <a:lnTo>
                    <a:pt x="934" y="575"/>
                  </a:lnTo>
                  <a:lnTo>
                    <a:pt x="932" y="576"/>
                  </a:lnTo>
                  <a:lnTo>
                    <a:pt x="931" y="576"/>
                  </a:lnTo>
                  <a:lnTo>
                    <a:pt x="930" y="576"/>
                  </a:lnTo>
                  <a:lnTo>
                    <a:pt x="929" y="578"/>
                  </a:lnTo>
                  <a:lnTo>
                    <a:pt x="926" y="57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2" name="Freeform 207">
              <a:extLst>
                <a:ext uri="{FF2B5EF4-FFF2-40B4-BE49-F238E27FC236}">
                  <a16:creationId xmlns:a16="http://schemas.microsoft.com/office/drawing/2014/main" id="{CA549230-B3C8-6164-7A43-AB8450366A3A}"/>
                </a:ext>
              </a:extLst>
            </p:cNvPr>
            <p:cNvSpPr>
              <a:spLocks/>
            </p:cNvSpPr>
            <p:nvPr/>
          </p:nvSpPr>
          <p:spPr bwMode="gray">
            <a:xfrm>
              <a:off x="3649656" y="988466"/>
              <a:ext cx="588575" cy="415998"/>
            </a:xfrm>
            <a:custGeom>
              <a:avLst/>
              <a:gdLst>
                <a:gd name="T0" fmla="*/ 9525 w 317"/>
                <a:gd name="T1" fmla="*/ 64434 h 238"/>
                <a:gd name="T2" fmla="*/ 61913 w 317"/>
                <a:gd name="T3" fmla="*/ 19610 h 238"/>
                <a:gd name="T4" fmla="*/ 106363 w 317"/>
                <a:gd name="T5" fmla="*/ 23813 h 238"/>
                <a:gd name="T6" fmla="*/ 87313 w 317"/>
                <a:gd name="T7" fmla="*/ 53228 h 238"/>
                <a:gd name="T8" fmla="*/ 109538 w 317"/>
                <a:gd name="T9" fmla="*/ 57430 h 238"/>
                <a:gd name="T10" fmla="*/ 127000 w 317"/>
                <a:gd name="T11" fmla="*/ 43423 h 238"/>
                <a:gd name="T12" fmla="*/ 182563 w 317"/>
                <a:gd name="T13" fmla="*/ 14007 h 238"/>
                <a:gd name="T14" fmla="*/ 220663 w 317"/>
                <a:gd name="T15" fmla="*/ 26614 h 238"/>
                <a:gd name="T16" fmla="*/ 211138 w 317"/>
                <a:gd name="T17" fmla="*/ 43423 h 238"/>
                <a:gd name="T18" fmla="*/ 269875 w 317"/>
                <a:gd name="T19" fmla="*/ 44824 h 238"/>
                <a:gd name="T20" fmla="*/ 307975 w 317"/>
                <a:gd name="T21" fmla="*/ 49026 h 238"/>
                <a:gd name="T22" fmla="*/ 360363 w 317"/>
                <a:gd name="T23" fmla="*/ 63033 h 238"/>
                <a:gd name="T24" fmla="*/ 368300 w 317"/>
                <a:gd name="T25" fmla="*/ 81243 h 238"/>
                <a:gd name="T26" fmla="*/ 371475 w 317"/>
                <a:gd name="T27" fmla="*/ 91048 h 238"/>
                <a:gd name="T28" fmla="*/ 414338 w 317"/>
                <a:gd name="T29" fmla="*/ 103654 h 238"/>
                <a:gd name="T30" fmla="*/ 403225 w 317"/>
                <a:gd name="T31" fmla="*/ 137272 h 238"/>
                <a:gd name="T32" fmla="*/ 412750 w 317"/>
                <a:gd name="T33" fmla="*/ 154081 h 238"/>
                <a:gd name="T34" fmla="*/ 447675 w 317"/>
                <a:gd name="T35" fmla="*/ 172290 h 238"/>
                <a:gd name="T36" fmla="*/ 463550 w 317"/>
                <a:gd name="T37" fmla="*/ 183496 h 238"/>
                <a:gd name="T38" fmla="*/ 490538 w 317"/>
                <a:gd name="T39" fmla="*/ 189099 h 238"/>
                <a:gd name="T40" fmla="*/ 476250 w 317"/>
                <a:gd name="T41" fmla="*/ 217114 h 238"/>
                <a:gd name="T42" fmla="*/ 436563 w 317"/>
                <a:gd name="T43" fmla="*/ 236724 h 238"/>
                <a:gd name="T44" fmla="*/ 412750 w 317"/>
                <a:gd name="T45" fmla="*/ 236724 h 238"/>
                <a:gd name="T46" fmla="*/ 412750 w 317"/>
                <a:gd name="T47" fmla="*/ 222717 h 238"/>
                <a:gd name="T48" fmla="*/ 412750 w 317"/>
                <a:gd name="T49" fmla="*/ 212912 h 238"/>
                <a:gd name="T50" fmla="*/ 390525 w 317"/>
                <a:gd name="T51" fmla="*/ 210110 h 238"/>
                <a:gd name="T52" fmla="*/ 371475 w 317"/>
                <a:gd name="T53" fmla="*/ 201706 h 238"/>
                <a:gd name="T54" fmla="*/ 347663 w 317"/>
                <a:gd name="T55" fmla="*/ 218515 h 238"/>
                <a:gd name="T56" fmla="*/ 387350 w 317"/>
                <a:gd name="T57" fmla="*/ 275945 h 238"/>
                <a:gd name="T58" fmla="*/ 388938 w 317"/>
                <a:gd name="T59" fmla="*/ 294154 h 238"/>
                <a:gd name="T60" fmla="*/ 365125 w 317"/>
                <a:gd name="T61" fmla="*/ 308162 h 238"/>
                <a:gd name="T62" fmla="*/ 319088 w 317"/>
                <a:gd name="T63" fmla="*/ 288551 h 238"/>
                <a:gd name="T64" fmla="*/ 331788 w 317"/>
                <a:gd name="T65" fmla="*/ 317967 h 238"/>
                <a:gd name="T66" fmla="*/ 325438 w 317"/>
                <a:gd name="T67" fmla="*/ 330574 h 238"/>
                <a:gd name="T68" fmla="*/ 238125 w 317"/>
                <a:gd name="T69" fmla="*/ 303960 h 238"/>
                <a:gd name="T70" fmla="*/ 212725 w 317"/>
                <a:gd name="T71" fmla="*/ 267540 h 238"/>
                <a:gd name="T72" fmla="*/ 177800 w 317"/>
                <a:gd name="T73" fmla="*/ 247930 h 238"/>
                <a:gd name="T74" fmla="*/ 219075 w 317"/>
                <a:gd name="T75" fmla="*/ 236724 h 238"/>
                <a:gd name="T76" fmla="*/ 228600 w 317"/>
                <a:gd name="T77" fmla="*/ 214313 h 238"/>
                <a:gd name="T78" fmla="*/ 257175 w 317"/>
                <a:gd name="T79" fmla="*/ 203107 h 238"/>
                <a:gd name="T80" fmla="*/ 300038 w 317"/>
                <a:gd name="T81" fmla="*/ 218515 h 238"/>
                <a:gd name="T82" fmla="*/ 336550 w 317"/>
                <a:gd name="T83" fmla="*/ 214313 h 238"/>
                <a:gd name="T84" fmla="*/ 339725 w 317"/>
                <a:gd name="T85" fmla="*/ 201706 h 238"/>
                <a:gd name="T86" fmla="*/ 273050 w 317"/>
                <a:gd name="T87" fmla="*/ 201706 h 238"/>
                <a:gd name="T88" fmla="*/ 258763 w 317"/>
                <a:gd name="T89" fmla="*/ 201706 h 238"/>
                <a:gd name="T90" fmla="*/ 282575 w 317"/>
                <a:gd name="T91" fmla="*/ 165287 h 238"/>
                <a:gd name="T92" fmla="*/ 282575 w 317"/>
                <a:gd name="T93" fmla="*/ 148478 h 238"/>
                <a:gd name="T94" fmla="*/ 233363 w 317"/>
                <a:gd name="T95" fmla="*/ 110658 h 238"/>
                <a:gd name="T96" fmla="*/ 203200 w 317"/>
                <a:gd name="T97" fmla="*/ 89647 h 238"/>
                <a:gd name="T98" fmla="*/ 182563 w 317"/>
                <a:gd name="T99" fmla="*/ 113460 h 238"/>
                <a:gd name="T100" fmla="*/ 88900 w 317"/>
                <a:gd name="T101" fmla="*/ 95250 h 238"/>
                <a:gd name="T102" fmla="*/ 47625 w 317"/>
                <a:gd name="T103" fmla="*/ 109257 h 238"/>
                <a:gd name="T104" fmla="*/ 33338 w 317"/>
                <a:gd name="T105" fmla="*/ 95250 h 238"/>
                <a:gd name="T106" fmla="*/ 0 w 317"/>
                <a:gd name="T107" fmla="*/ 93849 h 238"/>
                <a:gd name="T108" fmla="*/ 39688 w 317"/>
                <a:gd name="T109" fmla="*/ 85445 h 238"/>
                <a:gd name="T110" fmla="*/ 36513 w 317"/>
                <a:gd name="T111" fmla="*/ 74239 h 23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17"/>
                <a:gd name="T169" fmla="*/ 0 h 238"/>
                <a:gd name="T170" fmla="*/ 317 w 317"/>
                <a:gd name="T171" fmla="*/ 238 h 23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17" h="238">
                  <a:moveTo>
                    <a:pt x="23" y="53"/>
                  </a:moveTo>
                  <a:lnTo>
                    <a:pt x="11" y="53"/>
                  </a:lnTo>
                  <a:lnTo>
                    <a:pt x="10" y="52"/>
                  </a:lnTo>
                  <a:lnTo>
                    <a:pt x="8" y="51"/>
                  </a:lnTo>
                  <a:lnTo>
                    <a:pt x="7" y="49"/>
                  </a:lnTo>
                  <a:lnTo>
                    <a:pt x="7" y="48"/>
                  </a:lnTo>
                  <a:lnTo>
                    <a:pt x="6" y="48"/>
                  </a:lnTo>
                  <a:lnTo>
                    <a:pt x="6" y="46"/>
                  </a:lnTo>
                  <a:lnTo>
                    <a:pt x="6" y="45"/>
                  </a:lnTo>
                  <a:lnTo>
                    <a:pt x="6" y="42"/>
                  </a:lnTo>
                  <a:lnTo>
                    <a:pt x="8" y="38"/>
                  </a:lnTo>
                  <a:lnTo>
                    <a:pt x="10" y="35"/>
                  </a:lnTo>
                  <a:lnTo>
                    <a:pt x="13" y="31"/>
                  </a:lnTo>
                  <a:lnTo>
                    <a:pt x="20" y="25"/>
                  </a:lnTo>
                  <a:lnTo>
                    <a:pt x="30" y="19"/>
                  </a:lnTo>
                  <a:lnTo>
                    <a:pt x="39" y="14"/>
                  </a:lnTo>
                  <a:lnTo>
                    <a:pt x="49" y="9"/>
                  </a:lnTo>
                  <a:lnTo>
                    <a:pt x="58" y="5"/>
                  </a:lnTo>
                  <a:lnTo>
                    <a:pt x="65" y="0"/>
                  </a:lnTo>
                  <a:lnTo>
                    <a:pt x="82" y="0"/>
                  </a:lnTo>
                  <a:lnTo>
                    <a:pt x="80" y="6"/>
                  </a:lnTo>
                  <a:lnTo>
                    <a:pt x="76" y="10"/>
                  </a:lnTo>
                  <a:lnTo>
                    <a:pt x="71" y="14"/>
                  </a:lnTo>
                  <a:lnTo>
                    <a:pt x="67" y="17"/>
                  </a:lnTo>
                  <a:lnTo>
                    <a:pt x="63" y="20"/>
                  </a:lnTo>
                  <a:lnTo>
                    <a:pt x="58" y="23"/>
                  </a:lnTo>
                  <a:lnTo>
                    <a:pt x="56" y="27"/>
                  </a:lnTo>
                  <a:lnTo>
                    <a:pt x="55" y="32"/>
                  </a:lnTo>
                  <a:lnTo>
                    <a:pt x="55" y="34"/>
                  </a:lnTo>
                  <a:lnTo>
                    <a:pt x="55" y="35"/>
                  </a:lnTo>
                  <a:lnTo>
                    <a:pt x="55" y="37"/>
                  </a:lnTo>
                  <a:lnTo>
                    <a:pt x="55" y="38"/>
                  </a:lnTo>
                  <a:lnTo>
                    <a:pt x="55" y="39"/>
                  </a:lnTo>
                  <a:lnTo>
                    <a:pt x="55" y="41"/>
                  </a:lnTo>
                  <a:lnTo>
                    <a:pt x="55" y="42"/>
                  </a:lnTo>
                  <a:lnTo>
                    <a:pt x="58" y="42"/>
                  </a:lnTo>
                  <a:lnTo>
                    <a:pt x="61" y="42"/>
                  </a:lnTo>
                  <a:lnTo>
                    <a:pt x="64" y="42"/>
                  </a:lnTo>
                  <a:lnTo>
                    <a:pt x="67" y="41"/>
                  </a:lnTo>
                  <a:lnTo>
                    <a:pt x="69" y="41"/>
                  </a:lnTo>
                  <a:lnTo>
                    <a:pt x="73" y="39"/>
                  </a:lnTo>
                  <a:lnTo>
                    <a:pt x="75" y="39"/>
                  </a:lnTo>
                  <a:lnTo>
                    <a:pt x="80" y="38"/>
                  </a:lnTo>
                  <a:lnTo>
                    <a:pt x="80" y="37"/>
                  </a:lnTo>
                  <a:lnTo>
                    <a:pt x="80" y="35"/>
                  </a:lnTo>
                  <a:lnTo>
                    <a:pt x="80" y="34"/>
                  </a:lnTo>
                  <a:lnTo>
                    <a:pt x="80" y="32"/>
                  </a:lnTo>
                  <a:lnTo>
                    <a:pt x="80" y="31"/>
                  </a:lnTo>
                  <a:lnTo>
                    <a:pt x="80" y="30"/>
                  </a:lnTo>
                  <a:lnTo>
                    <a:pt x="80" y="28"/>
                  </a:lnTo>
                  <a:lnTo>
                    <a:pt x="86" y="25"/>
                  </a:lnTo>
                  <a:lnTo>
                    <a:pt x="91" y="23"/>
                  </a:lnTo>
                  <a:lnTo>
                    <a:pt x="97" y="20"/>
                  </a:lnTo>
                  <a:lnTo>
                    <a:pt x="103" y="16"/>
                  </a:lnTo>
                  <a:lnTo>
                    <a:pt x="109" y="13"/>
                  </a:lnTo>
                  <a:lnTo>
                    <a:pt x="115" y="10"/>
                  </a:lnTo>
                  <a:lnTo>
                    <a:pt x="121" y="9"/>
                  </a:lnTo>
                  <a:lnTo>
                    <a:pt x="128" y="7"/>
                  </a:lnTo>
                  <a:lnTo>
                    <a:pt x="131" y="9"/>
                  </a:lnTo>
                  <a:lnTo>
                    <a:pt x="133" y="10"/>
                  </a:lnTo>
                  <a:lnTo>
                    <a:pt x="134" y="12"/>
                  </a:lnTo>
                  <a:lnTo>
                    <a:pt x="137" y="14"/>
                  </a:lnTo>
                  <a:lnTo>
                    <a:pt x="138" y="16"/>
                  </a:lnTo>
                  <a:lnTo>
                    <a:pt x="139" y="19"/>
                  </a:lnTo>
                  <a:lnTo>
                    <a:pt x="139" y="20"/>
                  </a:lnTo>
                  <a:lnTo>
                    <a:pt x="138" y="23"/>
                  </a:lnTo>
                  <a:lnTo>
                    <a:pt x="137" y="24"/>
                  </a:lnTo>
                  <a:lnTo>
                    <a:pt x="135" y="25"/>
                  </a:lnTo>
                  <a:lnTo>
                    <a:pt x="134" y="27"/>
                  </a:lnTo>
                  <a:lnTo>
                    <a:pt x="134" y="28"/>
                  </a:lnTo>
                  <a:lnTo>
                    <a:pt x="133" y="30"/>
                  </a:lnTo>
                  <a:lnTo>
                    <a:pt x="133" y="31"/>
                  </a:lnTo>
                  <a:lnTo>
                    <a:pt x="133" y="32"/>
                  </a:lnTo>
                  <a:lnTo>
                    <a:pt x="139" y="32"/>
                  </a:lnTo>
                  <a:lnTo>
                    <a:pt x="144" y="32"/>
                  </a:lnTo>
                  <a:lnTo>
                    <a:pt x="150" y="32"/>
                  </a:lnTo>
                  <a:lnTo>
                    <a:pt x="156" y="32"/>
                  </a:lnTo>
                  <a:lnTo>
                    <a:pt x="160" y="32"/>
                  </a:lnTo>
                  <a:lnTo>
                    <a:pt x="165" y="32"/>
                  </a:lnTo>
                  <a:lnTo>
                    <a:pt x="170" y="32"/>
                  </a:lnTo>
                  <a:lnTo>
                    <a:pt x="174" y="32"/>
                  </a:lnTo>
                  <a:lnTo>
                    <a:pt x="176" y="32"/>
                  </a:lnTo>
                  <a:lnTo>
                    <a:pt x="180" y="34"/>
                  </a:lnTo>
                  <a:lnTo>
                    <a:pt x="182" y="34"/>
                  </a:lnTo>
                  <a:lnTo>
                    <a:pt x="185" y="34"/>
                  </a:lnTo>
                  <a:lnTo>
                    <a:pt x="188" y="34"/>
                  </a:lnTo>
                  <a:lnTo>
                    <a:pt x="191" y="35"/>
                  </a:lnTo>
                  <a:lnTo>
                    <a:pt x="194" y="35"/>
                  </a:lnTo>
                  <a:lnTo>
                    <a:pt x="197" y="35"/>
                  </a:lnTo>
                  <a:lnTo>
                    <a:pt x="203" y="35"/>
                  </a:lnTo>
                  <a:lnTo>
                    <a:pt x="208" y="37"/>
                  </a:lnTo>
                  <a:lnTo>
                    <a:pt x="212" y="38"/>
                  </a:lnTo>
                  <a:lnTo>
                    <a:pt x="215" y="41"/>
                  </a:lnTo>
                  <a:lnTo>
                    <a:pt x="219" y="42"/>
                  </a:lnTo>
                  <a:lnTo>
                    <a:pt x="222" y="44"/>
                  </a:lnTo>
                  <a:lnTo>
                    <a:pt x="227" y="45"/>
                  </a:lnTo>
                  <a:lnTo>
                    <a:pt x="231" y="45"/>
                  </a:lnTo>
                  <a:lnTo>
                    <a:pt x="228" y="49"/>
                  </a:lnTo>
                  <a:lnTo>
                    <a:pt x="228" y="51"/>
                  </a:lnTo>
                  <a:lnTo>
                    <a:pt x="228" y="52"/>
                  </a:lnTo>
                  <a:lnTo>
                    <a:pt x="230" y="53"/>
                  </a:lnTo>
                  <a:lnTo>
                    <a:pt x="231" y="55"/>
                  </a:lnTo>
                  <a:lnTo>
                    <a:pt x="232" y="56"/>
                  </a:lnTo>
                  <a:lnTo>
                    <a:pt x="232" y="58"/>
                  </a:lnTo>
                  <a:lnTo>
                    <a:pt x="231" y="61"/>
                  </a:lnTo>
                  <a:lnTo>
                    <a:pt x="219" y="74"/>
                  </a:lnTo>
                  <a:lnTo>
                    <a:pt x="221" y="72"/>
                  </a:lnTo>
                  <a:lnTo>
                    <a:pt x="224" y="71"/>
                  </a:lnTo>
                  <a:lnTo>
                    <a:pt x="227" y="70"/>
                  </a:lnTo>
                  <a:lnTo>
                    <a:pt x="230" y="68"/>
                  </a:lnTo>
                  <a:lnTo>
                    <a:pt x="232" y="67"/>
                  </a:lnTo>
                  <a:lnTo>
                    <a:pt x="234" y="65"/>
                  </a:lnTo>
                  <a:lnTo>
                    <a:pt x="237" y="65"/>
                  </a:lnTo>
                  <a:lnTo>
                    <a:pt x="239" y="64"/>
                  </a:lnTo>
                  <a:lnTo>
                    <a:pt x="245" y="64"/>
                  </a:lnTo>
                  <a:lnTo>
                    <a:pt x="246" y="67"/>
                  </a:lnTo>
                  <a:lnTo>
                    <a:pt x="248" y="70"/>
                  </a:lnTo>
                  <a:lnTo>
                    <a:pt x="253" y="71"/>
                  </a:lnTo>
                  <a:lnTo>
                    <a:pt x="258" y="74"/>
                  </a:lnTo>
                  <a:lnTo>
                    <a:pt x="261" y="74"/>
                  </a:lnTo>
                  <a:lnTo>
                    <a:pt x="266" y="75"/>
                  </a:lnTo>
                  <a:lnTo>
                    <a:pt x="269" y="77"/>
                  </a:lnTo>
                  <a:lnTo>
                    <a:pt x="269" y="79"/>
                  </a:lnTo>
                  <a:lnTo>
                    <a:pt x="266" y="93"/>
                  </a:lnTo>
                  <a:lnTo>
                    <a:pt x="265" y="95"/>
                  </a:lnTo>
                  <a:lnTo>
                    <a:pt x="263" y="96"/>
                  </a:lnTo>
                  <a:lnTo>
                    <a:pt x="259" y="98"/>
                  </a:lnTo>
                  <a:lnTo>
                    <a:pt x="254" y="98"/>
                  </a:lnTo>
                  <a:lnTo>
                    <a:pt x="251" y="98"/>
                  </a:lnTo>
                  <a:lnTo>
                    <a:pt x="246" y="98"/>
                  </a:lnTo>
                  <a:lnTo>
                    <a:pt x="244" y="98"/>
                  </a:lnTo>
                  <a:lnTo>
                    <a:pt x="242" y="99"/>
                  </a:lnTo>
                  <a:lnTo>
                    <a:pt x="247" y="102"/>
                  </a:lnTo>
                  <a:lnTo>
                    <a:pt x="252" y="106"/>
                  </a:lnTo>
                  <a:lnTo>
                    <a:pt x="257" y="107"/>
                  </a:lnTo>
                  <a:lnTo>
                    <a:pt x="260" y="110"/>
                  </a:lnTo>
                  <a:lnTo>
                    <a:pt x="265" y="111"/>
                  </a:lnTo>
                  <a:lnTo>
                    <a:pt x="271" y="113"/>
                  </a:lnTo>
                  <a:lnTo>
                    <a:pt x="277" y="113"/>
                  </a:lnTo>
                  <a:lnTo>
                    <a:pt x="283" y="114"/>
                  </a:lnTo>
                  <a:lnTo>
                    <a:pt x="283" y="116"/>
                  </a:lnTo>
                  <a:lnTo>
                    <a:pt x="283" y="118"/>
                  </a:lnTo>
                  <a:lnTo>
                    <a:pt x="283" y="120"/>
                  </a:lnTo>
                  <a:lnTo>
                    <a:pt x="282" y="123"/>
                  </a:lnTo>
                  <a:lnTo>
                    <a:pt x="282" y="124"/>
                  </a:lnTo>
                  <a:lnTo>
                    <a:pt x="281" y="125"/>
                  </a:lnTo>
                  <a:lnTo>
                    <a:pt x="281" y="128"/>
                  </a:lnTo>
                  <a:lnTo>
                    <a:pt x="279" y="128"/>
                  </a:lnTo>
                  <a:lnTo>
                    <a:pt x="283" y="131"/>
                  </a:lnTo>
                  <a:lnTo>
                    <a:pt x="285" y="131"/>
                  </a:lnTo>
                  <a:lnTo>
                    <a:pt x="289" y="131"/>
                  </a:lnTo>
                  <a:lnTo>
                    <a:pt x="292" y="131"/>
                  </a:lnTo>
                  <a:lnTo>
                    <a:pt x="296" y="131"/>
                  </a:lnTo>
                  <a:lnTo>
                    <a:pt x="298" y="131"/>
                  </a:lnTo>
                  <a:lnTo>
                    <a:pt x="301" y="130"/>
                  </a:lnTo>
                  <a:lnTo>
                    <a:pt x="303" y="128"/>
                  </a:lnTo>
                  <a:lnTo>
                    <a:pt x="303" y="131"/>
                  </a:lnTo>
                  <a:lnTo>
                    <a:pt x="306" y="134"/>
                  </a:lnTo>
                  <a:lnTo>
                    <a:pt x="307" y="135"/>
                  </a:lnTo>
                  <a:lnTo>
                    <a:pt x="309" y="135"/>
                  </a:lnTo>
                  <a:lnTo>
                    <a:pt x="310" y="137"/>
                  </a:lnTo>
                  <a:lnTo>
                    <a:pt x="313" y="137"/>
                  </a:lnTo>
                  <a:lnTo>
                    <a:pt x="315" y="138"/>
                  </a:lnTo>
                  <a:lnTo>
                    <a:pt x="317" y="139"/>
                  </a:lnTo>
                  <a:lnTo>
                    <a:pt x="313" y="142"/>
                  </a:lnTo>
                  <a:lnTo>
                    <a:pt x="308" y="146"/>
                  </a:lnTo>
                  <a:lnTo>
                    <a:pt x="303" y="150"/>
                  </a:lnTo>
                  <a:lnTo>
                    <a:pt x="300" y="155"/>
                  </a:lnTo>
                  <a:lnTo>
                    <a:pt x="296" y="159"/>
                  </a:lnTo>
                  <a:lnTo>
                    <a:pt x="291" y="162"/>
                  </a:lnTo>
                  <a:lnTo>
                    <a:pt x="286" y="163"/>
                  </a:lnTo>
                  <a:lnTo>
                    <a:pt x="282" y="164"/>
                  </a:lnTo>
                  <a:lnTo>
                    <a:pt x="278" y="164"/>
                  </a:lnTo>
                  <a:lnTo>
                    <a:pt x="277" y="166"/>
                  </a:lnTo>
                  <a:lnTo>
                    <a:pt x="276" y="167"/>
                  </a:lnTo>
                  <a:lnTo>
                    <a:pt x="275" y="169"/>
                  </a:lnTo>
                  <a:lnTo>
                    <a:pt x="273" y="170"/>
                  </a:lnTo>
                  <a:lnTo>
                    <a:pt x="272" y="173"/>
                  </a:lnTo>
                  <a:lnTo>
                    <a:pt x="271" y="173"/>
                  </a:lnTo>
                  <a:lnTo>
                    <a:pt x="269" y="174"/>
                  </a:lnTo>
                  <a:lnTo>
                    <a:pt x="266" y="173"/>
                  </a:lnTo>
                  <a:lnTo>
                    <a:pt x="265" y="173"/>
                  </a:lnTo>
                  <a:lnTo>
                    <a:pt x="263" y="170"/>
                  </a:lnTo>
                  <a:lnTo>
                    <a:pt x="260" y="169"/>
                  </a:lnTo>
                  <a:lnTo>
                    <a:pt x="259" y="166"/>
                  </a:lnTo>
                  <a:lnTo>
                    <a:pt x="257" y="163"/>
                  </a:lnTo>
                  <a:lnTo>
                    <a:pt x="256" y="160"/>
                  </a:lnTo>
                  <a:lnTo>
                    <a:pt x="256" y="159"/>
                  </a:lnTo>
                  <a:lnTo>
                    <a:pt x="257" y="159"/>
                  </a:lnTo>
                  <a:lnTo>
                    <a:pt x="258" y="159"/>
                  </a:lnTo>
                  <a:lnTo>
                    <a:pt x="259" y="159"/>
                  </a:lnTo>
                  <a:lnTo>
                    <a:pt x="260" y="159"/>
                  </a:lnTo>
                  <a:lnTo>
                    <a:pt x="261" y="159"/>
                  </a:lnTo>
                  <a:lnTo>
                    <a:pt x="263" y="159"/>
                  </a:lnTo>
                  <a:lnTo>
                    <a:pt x="263" y="157"/>
                  </a:lnTo>
                  <a:lnTo>
                    <a:pt x="263" y="156"/>
                  </a:lnTo>
                  <a:lnTo>
                    <a:pt x="263" y="155"/>
                  </a:lnTo>
                  <a:lnTo>
                    <a:pt x="263" y="153"/>
                  </a:lnTo>
                  <a:lnTo>
                    <a:pt x="263" y="152"/>
                  </a:lnTo>
                  <a:lnTo>
                    <a:pt x="260" y="152"/>
                  </a:lnTo>
                  <a:lnTo>
                    <a:pt x="258" y="152"/>
                  </a:lnTo>
                  <a:lnTo>
                    <a:pt x="257" y="152"/>
                  </a:lnTo>
                  <a:lnTo>
                    <a:pt x="254" y="152"/>
                  </a:lnTo>
                  <a:lnTo>
                    <a:pt x="253" y="152"/>
                  </a:lnTo>
                  <a:lnTo>
                    <a:pt x="252" y="152"/>
                  </a:lnTo>
                  <a:lnTo>
                    <a:pt x="251" y="152"/>
                  </a:lnTo>
                  <a:lnTo>
                    <a:pt x="250" y="152"/>
                  </a:lnTo>
                  <a:lnTo>
                    <a:pt x="246" y="150"/>
                  </a:lnTo>
                  <a:lnTo>
                    <a:pt x="245" y="150"/>
                  </a:lnTo>
                  <a:lnTo>
                    <a:pt x="244" y="149"/>
                  </a:lnTo>
                  <a:lnTo>
                    <a:pt x="242" y="148"/>
                  </a:lnTo>
                  <a:lnTo>
                    <a:pt x="241" y="146"/>
                  </a:lnTo>
                  <a:lnTo>
                    <a:pt x="240" y="145"/>
                  </a:lnTo>
                  <a:lnTo>
                    <a:pt x="239" y="144"/>
                  </a:lnTo>
                  <a:lnTo>
                    <a:pt x="235" y="144"/>
                  </a:lnTo>
                  <a:lnTo>
                    <a:pt x="234" y="144"/>
                  </a:lnTo>
                  <a:lnTo>
                    <a:pt x="232" y="145"/>
                  </a:lnTo>
                  <a:lnTo>
                    <a:pt x="231" y="146"/>
                  </a:lnTo>
                  <a:lnTo>
                    <a:pt x="230" y="148"/>
                  </a:lnTo>
                  <a:lnTo>
                    <a:pt x="228" y="150"/>
                  </a:lnTo>
                  <a:lnTo>
                    <a:pt x="227" y="152"/>
                  </a:lnTo>
                  <a:lnTo>
                    <a:pt x="227" y="155"/>
                  </a:lnTo>
                  <a:lnTo>
                    <a:pt x="227" y="156"/>
                  </a:lnTo>
                  <a:lnTo>
                    <a:pt x="219" y="156"/>
                  </a:lnTo>
                  <a:lnTo>
                    <a:pt x="219" y="164"/>
                  </a:lnTo>
                  <a:lnTo>
                    <a:pt x="221" y="166"/>
                  </a:lnTo>
                  <a:lnTo>
                    <a:pt x="225" y="169"/>
                  </a:lnTo>
                  <a:lnTo>
                    <a:pt x="230" y="174"/>
                  </a:lnTo>
                  <a:lnTo>
                    <a:pt x="233" y="181"/>
                  </a:lnTo>
                  <a:lnTo>
                    <a:pt x="239" y="188"/>
                  </a:lnTo>
                  <a:lnTo>
                    <a:pt x="242" y="193"/>
                  </a:lnTo>
                  <a:lnTo>
                    <a:pt x="244" y="197"/>
                  </a:lnTo>
                  <a:lnTo>
                    <a:pt x="245" y="200"/>
                  </a:lnTo>
                  <a:lnTo>
                    <a:pt x="245" y="202"/>
                  </a:lnTo>
                  <a:lnTo>
                    <a:pt x="245" y="203"/>
                  </a:lnTo>
                  <a:lnTo>
                    <a:pt x="245" y="204"/>
                  </a:lnTo>
                  <a:lnTo>
                    <a:pt x="244" y="206"/>
                  </a:lnTo>
                  <a:lnTo>
                    <a:pt x="244" y="207"/>
                  </a:lnTo>
                  <a:lnTo>
                    <a:pt x="244" y="209"/>
                  </a:lnTo>
                  <a:lnTo>
                    <a:pt x="245" y="210"/>
                  </a:lnTo>
                  <a:lnTo>
                    <a:pt x="245" y="213"/>
                  </a:lnTo>
                  <a:lnTo>
                    <a:pt x="242" y="213"/>
                  </a:lnTo>
                  <a:lnTo>
                    <a:pt x="240" y="213"/>
                  </a:lnTo>
                  <a:lnTo>
                    <a:pt x="237" y="214"/>
                  </a:lnTo>
                  <a:lnTo>
                    <a:pt x="234" y="216"/>
                  </a:lnTo>
                  <a:lnTo>
                    <a:pt x="233" y="217"/>
                  </a:lnTo>
                  <a:lnTo>
                    <a:pt x="231" y="218"/>
                  </a:lnTo>
                  <a:lnTo>
                    <a:pt x="230" y="220"/>
                  </a:lnTo>
                  <a:lnTo>
                    <a:pt x="227" y="220"/>
                  </a:lnTo>
                  <a:lnTo>
                    <a:pt x="222" y="220"/>
                  </a:lnTo>
                  <a:lnTo>
                    <a:pt x="218" y="218"/>
                  </a:lnTo>
                  <a:lnTo>
                    <a:pt x="214" y="217"/>
                  </a:lnTo>
                  <a:lnTo>
                    <a:pt x="209" y="214"/>
                  </a:lnTo>
                  <a:lnTo>
                    <a:pt x="207" y="213"/>
                  </a:lnTo>
                  <a:lnTo>
                    <a:pt x="203" y="209"/>
                  </a:lnTo>
                  <a:lnTo>
                    <a:pt x="201" y="206"/>
                  </a:lnTo>
                  <a:lnTo>
                    <a:pt x="199" y="202"/>
                  </a:lnTo>
                  <a:lnTo>
                    <a:pt x="190" y="202"/>
                  </a:lnTo>
                  <a:lnTo>
                    <a:pt x="193" y="209"/>
                  </a:lnTo>
                  <a:lnTo>
                    <a:pt x="196" y="214"/>
                  </a:lnTo>
                  <a:lnTo>
                    <a:pt x="200" y="217"/>
                  </a:lnTo>
                  <a:lnTo>
                    <a:pt x="203" y="220"/>
                  </a:lnTo>
                  <a:lnTo>
                    <a:pt x="207" y="223"/>
                  </a:lnTo>
                  <a:lnTo>
                    <a:pt x="209" y="227"/>
                  </a:lnTo>
                  <a:lnTo>
                    <a:pt x="212" y="230"/>
                  </a:lnTo>
                  <a:lnTo>
                    <a:pt x="212" y="235"/>
                  </a:lnTo>
                  <a:lnTo>
                    <a:pt x="210" y="235"/>
                  </a:lnTo>
                  <a:lnTo>
                    <a:pt x="209" y="235"/>
                  </a:lnTo>
                  <a:lnTo>
                    <a:pt x="208" y="236"/>
                  </a:lnTo>
                  <a:lnTo>
                    <a:pt x="207" y="236"/>
                  </a:lnTo>
                  <a:lnTo>
                    <a:pt x="206" y="236"/>
                  </a:lnTo>
                  <a:lnTo>
                    <a:pt x="205" y="236"/>
                  </a:lnTo>
                  <a:lnTo>
                    <a:pt x="203" y="238"/>
                  </a:lnTo>
                  <a:lnTo>
                    <a:pt x="197" y="236"/>
                  </a:lnTo>
                  <a:lnTo>
                    <a:pt x="189" y="235"/>
                  </a:lnTo>
                  <a:lnTo>
                    <a:pt x="181" y="232"/>
                  </a:lnTo>
                  <a:lnTo>
                    <a:pt x="171" y="230"/>
                  </a:lnTo>
                  <a:lnTo>
                    <a:pt x="163" y="225"/>
                  </a:lnTo>
                  <a:lnTo>
                    <a:pt x="156" y="221"/>
                  </a:lnTo>
                  <a:lnTo>
                    <a:pt x="150" y="217"/>
                  </a:lnTo>
                  <a:lnTo>
                    <a:pt x="147" y="213"/>
                  </a:lnTo>
                  <a:lnTo>
                    <a:pt x="146" y="209"/>
                  </a:lnTo>
                  <a:lnTo>
                    <a:pt x="145" y="204"/>
                  </a:lnTo>
                  <a:lnTo>
                    <a:pt x="144" y="202"/>
                  </a:lnTo>
                  <a:lnTo>
                    <a:pt x="141" y="199"/>
                  </a:lnTo>
                  <a:lnTo>
                    <a:pt x="139" y="195"/>
                  </a:lnTo>
                  <a:lnTo>
                    <a:pt x="137" y="193"/>
                  </a:lnTo>
                  <a:lnTo>
                    <a:pt x="134" y="191"/>
                  </a:lnTo>
                  <a:lnTo>
                    <a:pt x="133" y="189"/>
                  </a:lnTo>
                  <a:lnTo>
                    <a:pt x="130" y="188"/>
                  </a:lnTo>
                  <a:lnTo>
                    <a:pt x="126" y="186"/>
                  </a:lnTo>
                  <a:lnTo>
                    <a:pt x="122" y="185"/>
                  </a:lnTo>
                  <a:lnTo>
                    <a:pt x="119" y="184"/>
                  </a:lnTo>
                  <a:lnTo>
                    <a:pt x="116" y="182"/>
                  </a:lnTo>
                  <a:lnTo>
                    <a:pt x="114" y="181"/>
                  </a:lnTo>
                  <a:lnTo>
                    <a:pt x="112" y="177"/>
                  </a:lnTo>
                  <a:lnTo>
                    <a:pt x="112" y="174"/>
                  </a:lnTo>
                  <a:lnTo>
                    <a:pt x="113" y="173"/>
                  </a:lnTo>
                  <a:lnTo>
                    <a:pt x="115" y="171"/>
                  </a:lnTo>
                  <a:lnTo>
                    <a:pt x="120" y="171"/>
                  </a:lnTo>
                  <a:lnTo>
                    <a:pt x="125" y="170"/>
                  </a:lnTo>
                  <a:lnTo>
                    <a:pt x="130" y="170"/>
                  </a:lnTo>
                  <a:lnTo>
                    <a:pt x="134" y="169"/>
                  </a:lnTo>
                  <a:lnTo>
                    <a:pt x="138" y="169"/>
                  </a:lnTo>
                  <a:lnTo>
                    <a:pt x="139" y="169"/>
                  </a:lnTo>
                  <a:lnTo>
                    <a:pt x="139" y="166"/>
                  </a:lnTo>
                  <a:lnTo>
                    <a:pt x="140" y="163"/>
                  </a:lnTo>
                  <a:lnTo>
                    <a:pt x="140" y="160"/>
                  </a:lnTo>
                  <a:lnTo>
                    <a:pt x="141" y="159"/>
                  </a:lnTo>
                  <a:lnTo>
                    <a:pt x="143" y="156"/>
                  </a:lnTo>
                  <a:lnTo>
                    <a:pt x="143" y="155"/>
                  </a:lnTo>
                  <a:lnTo>
                    <a:pt x="144" y="153"/>
                  </a:lnTo>
                  <a:lnTo>
                    <a:pt x="144" y="152"/>
                  </a:lnTo>
                  <a:lnTo>
                    <a:pt x="147" y="150"/>
                  </a:lnTo>
                  <a:lnTo>
                    <a:pt x="151" y="150"/>
                  </a:lnTo>
                  <a:lnTo>
                    <a:pt x="153" y="149"/>
                  </a:lnTo>
                  <a:lnTo>
                    <a:pt x="157" y="149"/>
                  </a:lnTo>
                  <a:lnTo>
                    <a:pt x="158" y="148"/>
                  </a:lnTo>
                  <a:lnTo>
                    <a:pt x="160" y="146"/>
                  </a:lnTo>
                  <a:lnTo>
                    <a:pt x="162" y="145"/>
                  </a:lnTo>
                  <a:lnTo>
                    <a:pt x="163" y="144"/>
                  </a:lnTo>
                  <a:lnTo>
                    <a:pt x="176" y="144"/>
                  </a:lnTo>
                  <a:lnTo>
                    <a:pt x="177" y="149"/>
                  </a:lnTo>
                  <a:lnTo>
                    <a:pt x="178" y="152"/>
                  </a:lnTo>
                  <a:lnTo>
                    <a:pt x="181" y="155"/>
                  </a:lnTo>
                  <a:lnTo>
                    <a:pt x="183" y="156"/>
                  </a:lnTo>
                  <a:lnTo>
                    <a:pt x="187" y="156"/>
                  </a:lnTo>
                  <a:lnTo>
                    <a:pt x="189" y="156"/>
                  </a:lnTo>
                  <a:lnTo>
                    <a:pt x="193" y="156"/>
                  </a:lnTo>
                  <a:lnTo>
                    <a:pt x="197" y="156"/>
                  </a:lnTo>
                  <a:lnTo>
                    <a:pt x="201" y="156"/>
                  </a:lnTo>
                  <a:lnTo>
                    <a:pt x="203" y="156"/>
                  </a:lnTo>
                  <a:lnTo>
                    <a:pt x="207" y="155"/>
                  </a:lnTo>
                  <a:lnTo>
                    <a:pt x="209" y="155"/>
                  </a:lnTo>
                  <a:lnTo>
                    <a:pt x="210" y="153"/>
                  </a:lnTo>
                  <a:lnTo>
                    <a:pt x="212" y="153"/>
                  </a:lnTo>
                  <a:lnTo>
                    <a:pt x="213" y="152"/>
                  </a:lnTo>
                  <a:lnTo>
                    <a:pt x="214" y="152"/>
                  </a:lnTo>
                  <a:lnTo>
                    <a:pt x="214" y="150"/>
                  </a:lnTo>
                  <a:lnTo>
                    <a:pt x="214" y="149"/>
                  </a:lnTo>
                  <a:lnTo>
                    <a:pt x="214" y="148"/>
                  </a:lnTo>
                  <a:lnTo>
                    <a:pt x="214" y="146"/>
                  </a:lnTo>
                  <a:lnTo>
                    <a:pt x="214" y="145"/>
                  </a:lnTo>
                  <a:lnTo>
                    <a:pt x="214" y="144"/>
                  </a:lnTo>
                  <a:lnTo>
                    <a:pt x="187" y="139"/>
                  </a:lnTo>
                  <a:lnTo>
                    <a:pt x="183" y="139"/>
                  </a:lnTo>
                  <a:lnTo>
                    <a:pt x="181" y="139"/>
                  </a:lnTo>
                  <a:lnTo>
                    <a:pt x="180" y="141"/>
                  </a:lnTo>
                  <a:lnTo>
                    <a:pt x="177" y="141"/>
                  </a:lnTo>
                  <a:lnTo>
                    <a:pt x="176" y="142"/>
                  </a:lnTo>
                  <a:lnTo>
                    <a:pt x="175" y="144"/>
                  </a:lnTo>
                  <a:lnTo>
                    <a:pt x="172" y="144"/>
                  </a:lnTo>
                  <a:lnTo>
                    <a:pt x="171" y="144"/>
                  </a:lnTo>
                  <a:lnTo>
                    <a:pt x="170" y="144"/>
                  </a:lnTo>
                  <a:lnTo>
                    <a:pt x="169" y="144"/>
                  </a:lnTo>
                  <a:lnTo>
                    <a:pt x="168" y="144"/>
                  </a:lnTo>
                  <a:lnTo>
                    <a:pt x="166" y="142"/>
                  </a:lnTo>
                  <a:lnTo>
                    <a:pt x="165" y="142"/>
                  </a:lnTo>
                  <a:lnTo>
                    <a:pt x="164" y="144"/>
                  </a:lnTo>
                  <a:lnTo>
                    <a:pt x="163" y="144"/>
                  </a:lnTo>
                  <a:lnTo>
                    <a:pt x="164" y="141"/>
                  </a:lnTo>
                  <a:lnTo>
                    <a:pt x="166" y="137"/>
                  </a:lnTo>
                  <a:lnTo>
                    <a:pt x="169" y="134"/>
                  </a:lnTo>
                  <a:lnTo>
                    <a:pt x="171" y="131"/>
                  </a:lnTo>
                  <a:lnTo>
                    <a:pt x="174" y="128"/>
                  </a:lnTo>
                  <a:lnTo>
                    <a:pt x="176" y="125"/>
                  </a:lnTo>
                  <a:lnTo>
                    <a:pt x="177" y="123"/>
                  </a:lnTo>
                  <a:lnTo>
                    <a:pt x="178" y="118"/>
                  </a:lnTo>
                  <a:lnTo>
                    <a:pt x="177" y="117"/>
                  </a:lnTo>
                  <a:lnTo>
                    <a:pt x="177" y="116"/>
                  </a:lnTo>
                  <a:lnTo>
                    <a:pt x="177" y="113"/>
                  </a:lnTo>
                  <a:lnTo>
                    <a:pt x="177" y="111"/>
                  </a:lnTo>
                  <a:lnTo>
                    <a:pt x="177" y="110"/>
                  </a:lnTo>
                  <a:lnTo>
                    <a:pt x="177" y="109"/>
                  </a:lnTo>
                  <a:lnTo>
                    <a:pt x="177" y="107"/>
                  </a:lnTo>
                  <a:lnTo>
                    <a:pt x="178" y="106"/>
                  </a:lnTo>
                  <a:lnTo>
                    <a:pt x="172" y="106"/>
                  </a:lnTo>
                  <a:lnTo>
                    <a:pt x="168" y="103"/>
                  </a:lnTo>
                  <a:lnTo>
                    <a:pt x="163" y="100"/>
                  </a:lnTo>
                  <a:lnTo>
                    <a:pt x="158" y="96"/>
                  </a:lnTo>
                  <a:lnTo>
                    <a:pt x="155" y="92"/>
                  </a:lnTo>
                  <a:lnTo>
                    <a:pt x="151" y="88"/>
                  </a:lnTo>
                  <a:lnTo>
                    <a:pt x="149" y="82"/>
                  </a:lnTo>
                  <a:lnTo>
                    <a:pt x="147" y="79"/>
                  </a:lnTo>
                  <a:lnTo>
                    <a:pt x="144" y="79"/>
                  </a:lnTo>
                  <a:lnTo>
                    <a:pt x="141" y="78"/>
                  </a:lnTo>
                  <a:lnTo>
                    <a:pt x="139" y="77"/>
                  </a:lnTo>
                  <a:lnTo>
                    <a:pt x="138" y="74"/>
                  </a:lnTo>
                  <a:lnTo>
                    <a:pt x="135" y="70"/>
                  </a:lnTo>
                  <a:lnTo>
                    <a:pt x="134" y="67"/>
                  </a:lnTo>
                  <a:lnTo>
                    <a:pt x="132" y="64"/>
                  </a:lnTo>
                  <a:lnTo>
                    <a:pt x="128" y="64"/>
                  </a:lnTo>
                  <a:lnTo>
                    <a:pt x="126" y="64"/>
                  </a:lnTo>
                  <a:lnTo>
                    <a:pt x="124" y="65"/>
                  </a:lnTo>
                  <a:lnTo>
                    <a:pt x="121" y="68"/>
                  </a:lnTo>
                  <a:lnTo>
                    <a:pt x="120" y="71"/>
                  </a:lnTo>
                  <a:lnTo>
                    <a:pt x="118" y="74"/>
                  </a:lnTo>
                  <a:lnTo>
                    <a:pt x="116" y="77"/>
                  </a:lnTo>
                  <a:lnTo>
                    <a:pt x="116" y="79"/>
                  </a:lnTo>
                  <a:lnTo>
                    <a:pt x="115" y="81"/>
                  </a:lnTo>
                  <a:lnTo>
                    <a:pt x="106" y="81"/>
                  </a:lnTo>
                  <a:lnTo>
                    <a:pt x="99" y="78"/>
                  </a:lnTo>
                  <a:lnTo>
                    <a:pt x="91" y="75"/>
                  </a:lnTo>
                  <a:lnTo>
                    <a:pt x="84" y="72"/>
                  </a:lnTo>
                  <a:lnTo>
                    <a:pt x="76" y="71"/>
                  </a:lnTo>
                  <a:lnTo>
                    <a:pt x="69" y="70"/>
                  </a:lnTo>
                  <a:lnTo>
                    <a:pt x="63" y="70"/>
                  </a:lnTo>
                  <a:lnTo>
                    <a:pt x="56" y="68"/>
                  </a:lnTo>
                  <a:lnTo>
                    <a:pt x="49" y="68"/>
                  </a:lnTo>
                  <a:lnTo>
                    <a:pt x="45" y="70"/>
                  </a:lnTo>
                  <a:lnTo>
                    <a:pt x="42" y="70"/>
                  </a:lnTo>
                  <a:lnTo>
                    <a:pt x="39" y="72"/>
                  </a:lnTo>
                  <a:lnTo>
                    <a:pt x="37" y="74"/>
                  </a:lnTo>
                  <a:lnTo>
                    <a:pt x="35" y="75"/>
                  </a:lnTo>
                  <a:lnTo>
                    <a:pt x="32" y="77"/>
                  </a:lnTo>
                  <a:lnTo>
                    <a:pt x="30" y="78"/>
                  </a:lnTo>
                  <a:lnTo>
                    <a:pt x="27" y="79"/>
                  </a:lnTo>
                  <a:lnTo>
                    <a:pt x="26" y="78"/>
                  </a:lnTo>
                  <a:lnTo>
                    <a:pt x="25" y="77"/>
                  </a:lnTo>
                  <a:lnTo>
                    <a:pt x="24" y="75"/>
                  </a:lnTo>
                  <a:lnTo>
                    <a:pt x="24" y="72"/>
                  </a:lnTo>
                  <a:lnTo>
                    <a:pt x="23" y="71"/>
                  </a:lnTo>
                  <a:lnTo>
                    <a:pt x="21" y="70"/>
                  </a:lnTo>
                  <a:lnTo>
                    <a:pt x="21" y="68"/>
                  </a:lnTo>
                  <a:lnTo>
                    <a:pt x="17" y="70"/>
                  </a:lnTo>
                  <a:lnTo>
                    <a:pt x="13" y="71"/>
                  </a:lnTo>
                  <a:lnTo>
                    <a:pt x="11" y="71"/>
                  </a:lnTo>
                  <a:lnTo>
                    <a:pt x="8" y="72"/>
                  </a:lnTo>
                  <a:lnTo>
                    <a:pt x="5" y="72"/>
                  </a:lnTo>
                  <a:lnTo>
                    <a:pt x="4" y="71"/>
                  </a:lnTo>
                  <a:lnTo>
                    <a:pt x="1" y="70"/>
                  </a:lnTo>
                  <a:lnTo>
                    <a:pt x="0" y="67"/>
                  </a:lnTo>
                  <a:lnTo>
                    <a:pt x="2" y="64"/>
                  </a:lnTo>
                  <a:lnTo>
                    <a:pt x="6" y="61"/>
                  </a:lnTo>
                  <a:lnTo>
                    <a:pt x="10" y="61"/>
                  </a:lnTo>
                  <a:lnTo>
                    <a:pt x="13" y="60"/>
                  </a:lnTo>
                  <a:lnTo>
                    <a:pt x="17" y="60"/>
                  </a:lnTo>
                  <a:lnTo>
                    <a:pt x="20" y="60"/>
                  </a:lnTo>
                  <a:lnTo>
                    <a:pt x="23" y="60"/>
                  </a:lnTo>
                  <a:lnTo>
                    <a:pt x="25" y="61"/>
                  </a:lnTo>
                  <a:lnTo>
                    <a:pt x="25" y="60"/>
                  </a:lnTo>
                  <a:lnTo>
                    <a:pt x="25" y="58"/>
                  </a:lnTo>
                  <a:lnTo>
                    <a:pt x="25" y="56"/>
                  </a:lnTo>
                  <a:lnTo>
                    <a:pt x="25" y="55"/>
                  </a:lnTo>
                  <a:lnTo>
                    <a:pt x="25" y="53"/>
                  </a:lnTo>
                  <a:lnTo>
                    <a:pt x="25" y="52"/>
                  </a:lnTo>
                  <a:lnTo>
                    <a:pt x="25" y="51"/>
                  </a:lnTo>
                  <a:lnTo>
                    <a:pt x="23" y="5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3" name="Freeform 208">
              <a:extLst>
                <a:ext uri="{FF2B5EF4-FFF2-40B4-BE49-F238E27FC236}">
                  <a16:creationId xmlns:a16="http://schemas.microsoft.com/office/drawing/2014/main" id="{88312BBE-9AAB-CCC4-FC8F-17BCCF7F6368}"/>
                </a:ext>
              </a:extLst>
            </p:cNvPr>
            <p:cNvSpPr>
              <a:spLocks/>
            </p:cNvSpPr>
            <p:nvPr/>
          </p:nvSpPr>
          <p:spPr bwMode="gray">
            <a:xfrm>
              <a:off x="3812367" y="713112"/>
              <a:ext cx="725175" cy="217905"/>
            </a:xfrm>
            <a:custGeom>
              <a:avLst/>
              <a:gdLst>
                <a:gd name="T0" fmla="*/ 382588 w 391"/>
                <a:gd name="T1" fmla="*/ 16764 h 125"/>
                <a:gd name="T2" fmla="*/ 392113 w 391"/>
                <a:gd name="T3" fmla="*/ 13970 h 125"/>
                <a:gd name="T4" fmla="*/ 411163 w 391"/>
                <a:gd name="T5" fmla="*/ 4191 h 125"/>
                <a:gd name="T6" fmla="*/ 422275 w 391"/>
                <a:gd name="T7" fmla="*/ 13970 h 125"/>
                <a:gd name="T8" fmla="*/ 469900 w 391"/>
                <a:gd name="T9" fmla="*/ 4191 h 125"/>
                <a:gd name="T10" fmla="*/ 512763 w 391"/>
                <a:gd name="T11" fmla="*/ 1397 h 125"/>
                <a:gd name="T12" fmla="*/ 541338 w 391"/>
                <a:gd name="T13" fmla="*/ 5588 h 125"/>
                <a:gd name="T14" fmla="*/ 558800 w 391"/>
                <a:gd name="T15" fmla="*/ 5588 h 125"/>
                <a:gd name="T16" fmla="*/ 600075 w 391"/>
                <a:gd name="T17" fmla="*/ 11176 h 125"/>
                <a:gd name="T18" fmla="*/ 608013 w 391"/>
                <a:gd name="T19" fmla="*/ 26543 h 125"/>
                <a:gd name="T20" fmla="*/ 522288 w 391"/>
                <a:gd name="T21" fmla="*/ 39116 h 125"/>
                <a:gd name="T22" fmla="*/ 503238 w 391"/>
                <a:gd name="T23" fmla="*/ 54483 h 125"/>
                <a:gd name="T24" fmla="*/ 488950 w 391"/>
                <a:gd name="T25" fmla="*/ 54483 h 125"/>
                <a:gd name="T26" fmla="*/ 458788 w 391"/>
                <a:gd name="T27" fmla="*/ 51689 h 125"/>
                <a:gd name="T28" fmla="*/ 455613 w 391"/>
                <a:gd name="T29" fmla="*/ 64262 h 125"/>
                <a:gd name="T30" fmla="*/ 354013 w 391"/>
                <a:gd name="T31" fmla="*/ 72644 h 125"/>
                <a:gd name="T32" fmla="*/ 296863 w 391"/>
                <a:gd name="T33" fmla="*/ 99187 h 125"/>
                <a:gd name="T34" fmla="*/ 292100 w 391"/>
                <a:gd name="T35" fmla="*/ 89408 h 125"/>
                <a:gd name="T36" fmla="*/ 269875 w 391"/>
                <a:gd name="T37" fmla="*/ 89408 h 125"/>
                <a:gd name="T38" fmla="*/ 282575 w 391"/>
                <a:gd name="T39" fmla="*/ 99187 h 125"/>
                <a:gd name="T40" fmla="*/ 279400 w 391"/>
                <a:gd name="T41" fmla="*/ 115951 h 125"/>
                <a:gd name="T42" fmla="*/ 257175 w 391"/>
                <a:gd name="T43" fmla="*/ 125730 h 125"/>
                <a:gd name="T44" fmla="*/ 230188 w 391"/>
                <a:gd name="T45" fmla="*/ 125730 h 125"/>
                <a:gd name="T46" fmla="*/ 193675 w 391"/>
                <a:gd name="T47" fmla="*/ 129921 h 125"/>
                <a:gd name="T48" fmla="*/ 192088 w 391"/>
                <a:gd name="T49" fmla="*/ 136906 h 125"/>
                <a:gd name="T50" fmla="*/ 204788 w 391"/>
                <a:gd name="T51" fmla="*/ 145288 h 125"/>
                <a:gd name="T52" fmla="*/ 174625 w 391"/>
                <a:gd name="T53" fmla="*/ 170434 h 125"/>
                <a:gd name="T54" fmla="*/ 147638 w 391"/>
                <a:gd name="T55" fmla="*/ 164846 h 125"/>
                <a:gd name="T56" fmla="*/ 88900 w 391"/>
                <a:gd name="T57" fmla="*/ 155067 h 125"/>
                <a:gd name="T58" fmla="*/ 0 w 391"/>
                <a:gd name="T59" fmla="*/ 156464 h 125"/>
                <a:gd name="T60" fmla="*/ 49213 w 391"/>
                <a:gd name="T61" fmla="*/ 125730 h 125"/>
                <a:gd name="T62" fmla="*/ 71438 w 391"/>
                <a:gd name="T63" fmla="*/ 124333 h 125"/>
                <a:gd name="T64" fmla="*/ 82550 w 391"/>
                <a:gd name="T65" fmla="*/ 121539 h 125"/>
                <a:gd name="T66" fmla="*/ 96838 w 391"/>
                <a:gd name="T67" fmla="*/ 115951 h 125"/>
                <a:gd name="T68" fmla="*/ 117475 w 391"/>
                <a:gd name="T69" fmla="*/ 135509 h 125"/>
                <a:gd name="T70" fmla="*/ 106363 w 391"/>
                <a:gd name="T71" fmla="*/ 110363 h 125"/>
                <a:gd name="T72" fmla="*/ 98425 w 391"/>
                <a:gd name="T73" fmla="*/ 94996 h 125"/>
                <a:gd name="T74" fmla="*/ 119063 w 391"/>
                <a:gd name="T75" fmla="*/ 92202 h 125"/>
                <a:gd name="T76" fmla="*/ 153988 w 391"/>
                <a:gd name="T77" fmla="*/ 99187 h 125"/>
                <a:gd name="T78" fmla="*/ 188913 w 391"/>
                <a:gd name="T79" fmla="*/ 99187 h 125"/>
                <a:gd name="T80" fmla="*/ 187325 w 391"/>
                <a:gd name="T81" fmla="*/ 90805 h 125"/>
                <a:gd name="T82" fmla="*/ 142875 w 391"/>
                <a:gd name="T83" fmla="*/ 76835 h 125"/>
                <a:gd name="T84" fmla="*/ 187325 w 391"/>
                <a:gd name="T85" fmla="*/ 75438 h 125"/>
                <a:gd name="T86" fmla="*/ 214313 w 391"/>
                <a:gd name="T87" fmla="*/ 81026 h 125"/>
                <a:gd name="T88" fmla="*/ 238125 w 391"/>
                <a:gd name="T89" fmla="*/ 72644 h 125"/>
                <a:gd name="T90" fmla="*/ 319088 w 391"/>
                <a:gd name="T91" fmla="*/ 60071 h 125"/>
                <a:gd name="T92" fmla="*/ 323850 w 391"/>
                <a:gd name="T93" fmla="*/ 46101 h 125"/>
                <a:gd name="T94" fmla="*/ 306388 w 391"/>
                <a:gd name="T95" fmla="*/ 57277 h 125"/>
                <a:gd name="T96" fmla="*/ 271463 w 391"/>
                <a:gd name="T97" fmla="*/ 57277 h 125"/>
                <a:gd name="T98" fmla="*/ 220663 w 391"/>
                <a:gd name="T99" fmla="*/ 60071 h 125"/>
                <a:gd name="T100" fmla="*/ 122238 w 391"/>
                <a:gd name="T101" fmla="*/ 54483 h 125"/>
                <a:gd name="T102" fmla="*/ 165100 w 391"/>
                <a:gd name="T103" fmla="*/ 30734 h 125"/>
                <a:gd name="T104" fmla="*/ 290513 w 391"/>
                <a:gd name="T105" fmla="*/ 16764 h 125"/>
                <a:gd name="T106" fmla="*/ 327025 w 391"/>
                <a:gd name="T107" fmla="*/ 8382 h 125"/>
                <a:gd name="T108" fmla="*/ 354013 w 391"/>
                <a:gd name="T109" fmla="*/ 9779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1"/>
                <a:gd name="T166" fmla="*/ 0 h 125"/>
                <a:gd name="T167" fmla="*/ 391 w 391"/>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1" h="125">
                  <a:moveTo>
                    <a:pt x="237" y="10"/>
                  </a:moveTo>
                  <a:lnTo>
                    <a:pt x="237" y="10"/>
                  </a:lnTo>
                  <a:lnTo>
                    <a:pt x="238" y="10"/>
                  </a:lnTo>
                  <a:lnTo>
                    <a:pt x="239" y="11"/>
                  </a:lnTo>
                  <a:lnTo>
                    <a:pt x="240" y="11"/>
                  </a:lnTo>
                  <a:lnTo>
                    <a:pt x="241" y="12"/>
                  </a:lnTo>
                  <a:lnTo>
                    <a:pt x="243" y="12"/>
                  </a:lnTo>
                  <a:lnTo>
                    <a:pt x="244" y="14"/>
                  </a:lnTo>
                  <a:lnTo>
                    <a:pt x="245" y="15"/>
                  </a:lnTo>
                  <a:lnTo>
                    <a:pt x="245" y="14"/>
                  </a:lnTo>
                  <a:lnTo>
                    <a:pt x="246" y="11"/>
                  </a:lnTo>
                  <a:lnTo>
                    <a:pt x="247" y="10"/>
                  </a:lnTo>
                  <a:lnTo>
                    <a:pt x="248" y="7"/>
                  </a:lnTo>
                  <a:lnTo>
                    <a:pt x="250" y="6"/>
                  </a:lnTo>
                  <a:lnTo>
                    <a:pt x="252" y="4"/>
                  </a:lnTo>
                  <a:lnTo>
                    <a:pt x="254" y="3"/>
                  </a:lnTo>
                  <a:lnTo>
                    <a:pt x="258" y="3"/>
                  </a:lnTo>
                  <a:lnTo>
                    <a:pt x="259" y="3"/>
                  </a:lnTo>
                  <a:lnTo>
                    <a:pt x="260" y="4"/>
                  </a:lnTo>
                  <a:lnTo>
                    <a:pt x="262" y="4"/>
                  </a:lnTo>
                  <a:lnTo>
                    <a:pt x="263" y="6"/>
                  </a:lnTo>
                  <a:lnTo>
                    <a:pt x="264" y="7"/>
                  </a:lnTo>
                  <a:lnTo>
                    <a:pt x="265" y="8"/>
                  </a:lnTo>
                  <a:lnTo>
                    <a:pt x="266" y="10"/>
                  </a:lnTo>
                  <a:lnTo>
                    <a:pt x="268" y="10"/>
                  </a:lnTo>
                  <a:lnTo>
                    <a:pt x="275" y="10"/>
                  </a:lnTo>
                  <a:lnTo>
                    <a:pt x="279" y="8"/>
                  </a:lnTo>
                  <a:lnTo>
                    <a:pt x="284" y="7"/>
                  </a:lnTo>
                  <a:lnTo>
                    <a:pt x="290" y="4"/>
                  </a:lnTo>
                  <a:lnTo>
                    <a:pt x="296" y="3"/>
                  </a:lnTo>
                  <a:lnTo>
                    <a:pt x="301" y="1"/>
                  </a:lnTo>
                  <a:lnTo>
                    <a:pt x="307" y="0"/>
                  </a:lnTo>
                  <a:lnTo>
                    <a:pt x="314" y="0"/>
                  </a:lnTo>
                  <a:lnTo>
                    <a:pt x="316" y="0"/>
                  </a:lnTo>
                  <a:lnTo>
                    <a:pt x="320" y="0"/>
                  </a:lnTo>
                  <a:lnTo>
                    <a:pt x="323" y="1"/>
                  </a:lnTo>
                  <a:lnTo>
                    <a:pt x="328" y="3"/>
                  </a:lnTo>
                  <a:lnTo>
                    <a:pt x="332" y="3"/>
                  </a:lnTo>
                  <a:lnTo>
                    <a:pt x="335" y="4"/>
                  </a:lnTo>
                  <a:lnTo>
                    <a:pt x="338" y="4"/>
                  </a:lnTo>
                  <a:lnTo>
                    <a:pt x="340" y="4"/>
                  </a:lnTo>
                  <a:lnTo>
                    <a:pt x="341" y="4"/>
                  </a:lnTo>
                  <a:lnTo>
                    <a:pt x="343" y="4"/>
                  </a:lnTo>
                  <a:lnTo>
                    <a:pt x="345" y="4"/>
                  </a:lnTo>
                  <a:lnTo>
                    <a:pt x="346" y="4"/>
                  </a:lnTo>
                  <a:lnTo>
                    <a:pt x="348" y="4"/>
                  </a:lnTo>
                  <a:lnTo>
                    <a:pt x="349" y="4"/>
                  </a:lnTo>
                  <a:lnTo>
                    <a:pt x="352" y="4"/>
                  </a:lnTo>
                  <a:lnTo>
                    <a:pt x="354" y="4"/>
                  </a:lnTo>
                  <a:lnTo>
                    <a:pt x="360" y="6"/>
                  </a:lnTo>
                  <a:lnTo>
                    <a:pt x="365" y="6"/>
                  </a:lnTo>
                  <a:lnTo>
                    <a:pt x="370" y="6"/>
                  </a:lnTo>
                  <a:lnTo>
                    <a:pt x="373" y="7"/>
                  </a:lnTo>
                  <a:lnTo>
                    <a:pt x="378" y="8"/>
                  </a:lnTo>
                  <a:lnTo>
                    <a:pt x="382" y="10"/>
                  </a:lnTo>
                  <a:lnTo>
                    <a:pt x="386" y="11"/>
                  </a:lnTo>
                  <a:lnTo>
                    <a:pt x="391" y="12"/>
                  </a:lnTo>
                  <a:lnTo>
                    <a:pt x="389" y="15"/>
                  </a:lnTo>
                  <a:lnTo>
                    <a:pt x="386" y="17"/>
                  </a:lnTo>
                  <a:lnTo>
                    <a:pt x="383" y="19"/>
                  </a:lnTo>
                  <a:lnTo>
                    <a:pt x="379" y="21"/>
                  </a:lnTo>
                  <a:lnTo>
                    <a:pt x="370" y="22"/>
                  </a:lnTo>
                  <a:lnTo>
                    <a:pt x="359" y="24"/>
                  </a:lnTo>
                  <a:lnTo>
                    <a:pt x="348" y="25"/>
                  </a:lnTo>
                  <a:lnTo>
                    <a:pt x="339" y="26"/>
                  </a:lnTo>
                  <a:lnTo>
                    <a:pt x="329" y="28"/>
                  </a:lnTo>
                  <a:lnTo>
                    <a:pt x="322" y="29"/>
                  </a:lnTo>
                  <a:lnTo>
                    <a:pt x="321" y="32"/>
                  </a:lnTo>
                  <a:lnTo>
                    <a:pt x="320" y="33"/>
                  </a:lnTo>
                  <a:lnTo>
                    <a:pt x="319" y="34"/>
                  </a:lnTo>
                  <a:lnTo>
                    <a:pt x="319" y="37"/>
                  </a:lnTo>
                  <a:lnTo>
                    <a:pt x="317" y="39"/>
                  </a:lnTo>
                  <a:lnTo>
                    <a:pt x="316" y="40"/>
                  </a:lnTo>
                  <a:lnTo>
                    <a:pt x="314" y="40"/>
                  </a:lnTo>
                  <a:lnTo>
                    <a:pt x="311" y="41"/>
                  </a:lnTo>
                  <a:lnTo>
                    <a:pt x="310" y="40"/>
                  </a:lnTo>
                  <a:lnTo>
                    <a:pt x="309" y="40"/>
                  </a:lnTo>
                  <a:lnTo>
                    <a:pt x="308" y="39"/>
                  </a:lnTo>
                  <a:lnTo>
                    <a:pt x="307" y="39"/>
                  </a:lnTo>
                  <a:lnTo>
                    <a:pt x="305" y="37"/>
                  </a:lnTo>
                  <a:lnTo>
                    <a:pt x="304" y="37"/>
                  </a:lnTo>
                  <a:lnTo>
                    <a:pt x="303" y="36"/>
                  </a:lnTo>
                  <a:lnTo>
                    <a:pt x="289" y="36"/>
                  </a:lnTo>
                  <a:lnTo>
                    <a:pt x="289" y="37"/>
                  </a:lnTo>
                  <a:lnTo>
                    <a:pt x="289" y="40"/>
                  </a:lnTo>
                  <a:lnTo>
                    <a:pt x="289" y="41"/>
                  </a:lnTo>
                  <a:lnTo>
                    <a:pt x="289" y="43"/>
                  </a:lnTo>
                  <a:lnTo>
                    <a:pt x="289" y="44"/>
                  </a:lnTo>
                  <a:lnTo>
                    <a:pt x="288" y="46"/>
                  </a:lnTo>
                  <a:lnTo>
                    <a:pt x="287" y="46"/>
                  </a:lnTo>
                  <a:lnTo>
                    <a:pt x="285" y="46"/>
                  </a:lnTo>
                  <a:lnTo>
                    <a:pt x="277" y="46"/>
                  </a:lnTo>
                  <a:lnTo>
                    <a:pt x="265" y="47"/>
                  </a:lnTo>
                  <a:lnTo>
                    <a:pt x="252" y="48"/>
                  </a:lnTo>
                  <a:lnTo>
                    <a:pt x="238" y="50"/>
                  </a:lnTo>
                  <a:lnTo>
                    <a:pt x="223" y="52"/>
                  </a:lnTo>
                  <a:lnTo>
                    <a:pt x="212" y="58"/>
                  </a:lnTo>
                  <a:lnTo>
                    <a:pt x="207" y="59"/>
                  </a:lnTo>
                  <a:lnTo>
                    <a:pt x="202" y="64"/>
                  </a:lnTo>
                  <a:lnTo>
                    <a:pt x="198" y="66"/>
                  </a:lnTo>
                  <a:lnTo>
                    <a:pt x="195" y="71"/>
                  </a:lnTo>
                  <a:lnTo>
                    <a:pt x="187" y="71"/>
                  </a:lnTo>
                  <a:lnTo>
                    <a:pt x="187" y="69"/>
                  </a:lnTo>
                  <a:lnTo>
                    <a:pt x="187" y="68"/>
                  </a:lnTo>
                  <a:lnTo>
                    <a:pt x="187" y="66"/>
                  </a:lnTo>
                  <a:lnTo>
                    <a:pt x="187" y="65"/>
                  </a:lnTo>
                  <a:lnTo>
                    <a:pt x="187" y="64"/>
                  </a:lnTo>
                  <a:lnTo>
                    <a:pt x="184" y="64"/>
                  </a:lnTo>
                  <a:lnTo>
                    <a:pt x="183" y="64"/>
                  </a:lnTo>
                  <a:lnTo>
                    <a:pt x="181" y="64"/>
                  </a:lnTo>
                  <a:lnTo>
                    <a:pt x="178" y="64"/>
                  </a:lnTo>
                  <a:lnTo>
                    <a:pt x="176" y="64"/>
                  </a:lnTo>
                  <a:lnTo>
                    <a:pt x="173" y="64"/>
                  </a:lnTo>
                  <a:lnTo>
                    <a:pt x="170" y="64"/>
                  </a:lnTo>
                  <a:lnTo>
                    <a:pt x="165" y="64"/>
                  </a:lnTo>
                  <a:lnTo>
                    <a:pt x="169" y="65"/>
                  </a:lnTo>
                  <a:lnTo>
                    <a:pt x="171" y="66"/>
                  </a:lnTo>
                  <a:lnTo>
                    <a:pt x="173" y="68"/>
                  </a:lnTo>
                  <a:lnTo>
                    <a:pt x="176" y="69"/>
                  </a:lnTo>
                  <a:lnTo>
                    <a:pt x="178" y="71"/>
                  </a:lnTo>
                  <a:lnTo>
                    <a:pt x="181" y="72"/>
                  </a:lnTo>
                  <a:lnTo>
                    <a:pt x="183" y="75"/>
                  </a:lnTo>
                  <a:lnTo>
                    <a:pt x="184" y="79"/>
                  </a:lnTo>
                  <a:lnTo>
                    <a:pt x="182" y="79"/>
                  </a:lnTo>
                  <a:lnTo>
                    <a:pt x="179" y="82"/>
                  </a:lnTo>
                  <a:lnTo>
                    <a:pt x="176" y="83"/>
                  </a:lnTo>
                  <a:lnTo>
                    <a:pt x="173" y="86"/>
                  </a:lnTo>
                  <a:lnTo>
                    <a:pt x="170" y="87"/>
                  </a:lnTo>
                  <a:lnTo>
                    <a:pt x="168" y="89"/>
                  </a:lnTo>
                  <a:lnTo>
                    <a:pt x="165" y="90"/>
                  </a:lnTo>
                  <a:lnTo>
                    <a:pt x="164" y="90"/>
                  </a:lnTo>
                  <a:lnTo>
                    <a:pt x="162" y="90"/>
                  </a:lnTo>
                  <a:lnTo>
                    <a:pt x="159" y="90"/>
                  </a:lnTo>
                  <a:lnTo>
                    <a:pt x="157" y="90"/>
                  </a:lnTo>
                  <a:lnTo>
                    <a:pt x="154" y="90"/>
                  </a:lnTo>
                  <a:lnTo>
                    <a:pt x="151" y="90"/>
                  </a:lnTo>
                  <a:lnTo>
                    <a:pt x="148" y="90"/>
                  </a:lnTo>
                  <a:lnTo>
                    <a:pt x="145" y="90"/>
                  </a:lnTo>
                  <a:lnTo>
                    <a:pt x="140" y="90"/>
                  </a:lnTo>
                  <a:lnTo>
                    <a:pt x="135" y="92"/>
                  </a:lnTo>
                  <a:lnTo>
                    <a:pt x="132" y="92"/>
                  </a:lnTo>
                  <a:lnTo>
                    <a:pt x="128" y="92"/>
                  </a:lnTo>
                  <a:lnTo>
                    <a:pt x="126" y="93"/>
                  </a:lnTo>
                  <a:lnTo>
                    <a:pt x="122" y="93"/>
                  </a:lnTo>
                  <a:lnTo>
                    <a:pt x="120" y="95"/>
                  </a:lnTo>
                  <a:lnTo>
                    <a:pt x="118" y="95"/>
                  </a:lnTo>
                  <a:lnTo>
                    <a:pt x="114" y="97"/>
                  </a:lnTo>
                  <a:lnTo>
                    <a:pt x="118" y="98"/>
                  </a:lnTo>
                  <a:lnTo>
                    <a:pt x="119" y="98"/>
                  </a:lnTo>
                  <a:lnTo>
                    <a:pt x="121" y="98"/>
                  </a:lnTo>
                  <a:lnTo>
                    <a:pt x="122" y="98"/>
                  </a:lnTo>
                  <a:lnTo>
                    <a:pt x="123" y="98"/>
                  </a:lnTo>
                  <a:lnTo>
                    <a:pt x="126" y="98"/>
                  </a:lnTo>
                  <a:lnTo>
                    <a:pt x="127" y="98"/>
                  </a:lnTo>
                  <a:lnTo>
                    <a:pt x="129" y="97"/>
                  </a:lnTo>
                  <a:lnTo>
                    <a:pt x="129" y="104"/>
                  </a:lnTo>
                  <a:lnTo>
                    <a:pt x="128" y="108"/>
                  </a:lnTo>
                  <a:lnTo>
                    <a:pt x="125" y="111"/>
                  </a:lnTo>
                  <a:lnTo>
                    <a:pt x="121" y="113"/>
                  </a:lnTo>
                  <a:lnTo>
                    <a:pt x="118" y="118"/>
                  </a:lnTo>
                  <a:lnTo>
                    <a:pt x="114" y="120"/>
                  </a:lnTo>
                  <a:lnTo>
                    <a:pt x="110" y="122"/>
                  </a:lnTo>
                  <a:lnTo>
                    <a:pt x="109" y="123"/>
                  </a:lnTo>
                  <a:lnTo>
                    <a:pt x="108" y="125"/>
                  </a:lnTo>
                  <a:lnTo>
                    <a:pt x="104" y="123"/>
                  </a:lnTo>
                  <a:lnTo>
                    <a:pt x="101" y="122"/>
                  </a:lnTo>
                  <a:lnTo>
                    <a:pt x="96" y="120"/>
                  </a:lnTo>
                  <a:lnTo>
                    <a:pt x="93" y="118"/>
                  </a:lnTo>
                  <a:lnTo>
                    <a:pt x="89" y="116"/>
                  </a:lnTo>
                  <a:lnTo>
                    <a:pt x="86" y="113"/>
                  </a:lnTo>
                  <a:lnTo>
                    <a:pt x="82" y="112"/>
                  </a:lnTo>
                  <a:lnTo>
                    <a:pt x="77" y="112"/>
                  </a:lnTo>
                  <a:lnTo>
                    <a:pt x="65" y="112"/>
                  </a:lnTo>
                  <a:lnTo>
                    <a:pt x="56" y="111"/>
                  </a:lnTo>
                  <a:lnTo>
                    <a:pt x="46" y="109"/>
                  </a:lnTo>
                  <a:lnTo>
                    <a:pt x="38" y="108"/>
                  </a:lnTo>
                  <a:lnTo>
                    <a:pt x="30" y="108"/>
                  </a:lnTo>
                  <a:lnTo>
                    <a:pt x="20" y="108"/>
                  </a:lnTo>
                  <a:lnTo>
                    <a:pt x="11" y="109"/>
                  </a:lnTo>
                  <a:lnTo>
                    <a:pt x="0" y="112"/>
                  </a:lnTo>
                  <a:lnTo>
                    <a:pt x="1" y="106"/>
                  </a:lnTo>
                  <a:lnTo>
                    <a:pt x="5" y="102"/>
                  </a:lnTo>
                  <a:lnTo>
                    <a:pt x="11" y="98"/>
                  </a:lnTo>
                  <a:lnTo>
                    <a:pt x="18" y="95"/>
                  </a:lnTo>
                  <a:lnTo>
                    <a:pt x="24" y="92"/>
                  </a:lnTo>
                  <a:lnTo>
                    <a:pt x="31" y="90"/>
                  </a:lnTo>
                  <a:lnTo>
                    <a:pt x="37" y="89"/>
                  </a:lnTo>
                  <a:lnTo>
                    <a:pt x="40" y="89"/>
                  </a:lnTo>
                  <a:lnTo>
                    <a:pt x="42" y="89"/>
                  </a:lnTo>
                  <a:lnTo>
                    <a:pt x="43" y="89"/>
                  </a:lnTo>
                  <a:lnTo>
                    <a:pt x="44" y="89"/>
                  </a:lnTo>
                  <a:lnTo>
                    <a:pt x="45" y="89"/>
                  </a:lnTo>
                  <a:lnTo>
                    <a:pt x="46" y="89"/>
                  </a:lnTo>
                  <a:lnTo>
                    <a:pt x="47" y="89"/>
                  </a:lnTo>
                  <a:lnTo>
                    <a:pt x="49" y="89"/>
                  </a:lnTo>
                  <a:lnTo>
                    <a:pt x="50" y="89"/>
                  </a:lnTo>
                  <a:lnTo>
                    <a:pt x="51" y="87"/>
                  </a:lnTo>
                  <a:lnTo>
                    <a:pt x="52" y="87"/>
                  </a:lnTo>
                  <a:lnTo>
                    <a:pt x="52" y="86"/>
                  </a:lnTo>
                  <a:lnTo>
                    <a:pt x="53" y="85"/>
                  </a:lnTo>
                  <a:lnTo>
                    <a:pt x="55" y="85"/>
                  </a:lnTo>
                  <a:lnTo>
                    <a:pt x="56" y="83"/>
                  </a:lnTo>
                  <a:lnTo>
                    <a:pt x="58" y="83"/>
                  </a:lnTo>
                  <a:lnTo>
                    <a:pt x="61" y="83"/>
                  </a:lnTo>
                  <a:lnTo>
                    <a:pt x="63" y="85"/>
                  </a:lnTo>
                  <a:lnTo>
                    <a:pt x="65" y="87"/>
                  </a:lnTo>
                  <a:lnTo>
                    <a:pt x="68" y="90"/>
                  </a:lnTo>
                  <a:lnTo>
                    <a:pt x="69" y="92"/>
                  </a:lnTo>
                  <a:lnTo>
                    <a:pt x="71" y="95"/>
                  </a:lnTo>
                  <a:lnTo>
                    <a:pt x="74" y="97"/>
                  </a:lnTo>
                  <a:lnTo>
                    <a:pt x="77" y="97"/>
                  </a:lnTo>
                  <a:lnTo>
                    <a:pt x="77" y="79"/>
                  </a:lnTo>
                  <a:lnTo>
                    <a:pt x="75" y="79"/>
                  </a:lnTo>
                  <a:lnTo>
                    <a:pt x="71" y="79"/>
                  </a:lnTo>
                  <a:lnTo>
                    <a:pt x="69" y="79"/>
                  </a:lnTo>
                  <a:lnTo>
                    <a:pt x="67" y="79"/>
                  </a:lnTo>
                  <a:lnTo>
                    <a:pt x="64" y="78"/>
                  </a:lnTo>
                  <a:lnTo>
                    <a:pt x="62" y="78"/>
                  </a:lnTo>
                  <a:lnTo>
                    <a:pt x="61" y="76"/>
                  </a:lnTo>
                  <a:lnTo>
                    <a:pt x="59" y="73"/>
                  </a:lnTo>
                  <a:lnTo>
                    <a:pt x="61" y="71"/>
                  </a:lnTo>
                  <a:lnTo>
                    <a:pt x="62" y="68"/>
                  </a:lnTo>
                  <a:lnTo>
                    <a:pt x="64" y="66"/>
                  </a:lnTo>
                  <a:lnTo>
                    <a:pt x="67" y="66"/>
                  </a:lnTo>
                  <a:lnTo>
                    <a:pt x="69" y="65"/>
                  </a:lnTo>
                  <a:lnTo>
                    <a:pt x="71" y="65"/>
                  </a:lnTo>
                  <a:lnTo>
                    <a:pt x="74" y="65"/>
                  </a:lnTo>
                  <a:lnTo>
                    <a:pt x="75" y="66"/>
                  </a:lnTo>
                  <a:lnTo>
                    <a:pt x="77" y="66"/>
                  </a:lnTo>
                  <a:lnTo>
                    <a:pt x="81" y="66"/>
                  </a:lnTo>
                  <a:lnTo>
                    <a:pt x="84" y="68"/>
                  </a:lnTo>
                  <a:lnTo>
                    <a:pt x="89" y="68"/>
                  </a:lnTo>
                  <a:lnTo>
                    <a:pt x="93" y="69"/>
                  </a:lnTo>
                  <a:lnTo>
                    <a:pt x="97" y="71"/>
                  </a:lnTo>
                  <a:lnTo>
                    <a:pt x="102" y="71"/>
                  </a:lnTo>
                  <a:lnTo>
                    <a:pt x="106" y="71"/>
                  </a:lnTo>
                  <a:lnTo>
                    <a:pt x="109" y="71"/>
                  </a:lnTo>
                  <a:lnTo>
                    <a:pt x="113" y="71"/>
                  </a:lnTo>
                  <a:lnTo>
                    <a:pt x="116" y="71"/>
                  </a:lnTo>
                  <a:lnTo>
                    <a:pt x="119" y="71"/>
                  </a:lnTo>
                  <a:lnTo>
                    <a:pt x="122" y="69"/>
                  </a:lnTo>
                  <a:lnTo>
                    <a:pt x="125" y="69"/>
                  </a:lnTo>
                  <a:lnTo>
                    <a:pt x="127" y="68"/>
                  </a:lnTo>
                  <a:lnTo>
                    <a:pt x="129" y="66"/>
                  </a:lnTo>
                  <a:lnTo>
                    <a:pt x="123" y="65"/>
                  </a:lnTo>
                  <a:lnTo>
                    <a:pt x="118" y="65"/>
                  </a:lnTo>
                  <a:lnTo>
                    <a:pt x="113" y="65"/>
                  </a:lnTo>
                  <a:lnTo>
                    <a:pt x="107" y="65"/>
                  </a:lnTo>
                  <a:lnTo>
                    <a:pt x="102" y="65"/>
                  </a:lnTo>
                  <a:lnTo>
                    <a:pt x="96" y="64"/>
                  </a:lnTo>
                  <a:lnTo>
                    <a:pt x="93" y="61"/>
                  </a:lnTo>
                  <a:lnTo>
                    <a:pt x="90" y="55"/>
                  </a:lnTo>
                  <a:lnTo>
                    <a:pt x="94" y="55"/>
                  </a:lnTo>
                  <a:lnTo>
                    <a:pt x="97" y="54"/>
                  </a:lnTo>
                  <a:lnTo>
                    <a:pt x="103" y="54"/>
                  </a:lnTo>
                  <a:lnTo>
                    <a:pt x="107" y="54"/>
                  </a:lnTo>
                  <a:lnTo>
                    <a:pt x="112" y="54"/>
                  </a:lnTo>
                  <a:lnTo>
                    <a:pt x="118" y="54"/>
                  </a:lnTo>
                  <a:lnTo>
                    <a:pt x="123" y="54"/>
                  </a:lnTo>
                  <a:lnTo>
                    <a:pt x="132" y="54"/>
                  </a:lnTo>
                  <a:lnTo>
                    <a:pt x="132" y="55"/>
                  </a:lnTo>
                  <a:lnTo>
                    <a:pt x="133" y="57"/>
                  </a:lnTo>
                  <a:lnTo>
                    <a:pt x="134" y="58"/>
                  </a:lnTo>
                  <a:lnTo>
                    <a:pt x="135" y="58"/>
                  </a:lnTo>
                  <a:lnTo>
                    <a:pt x="151" y="58"/>
                  </a:lnTo>
                  <a:lnTo>
                    <a:pt x="151" y="57"/>
                  </a:lnTo>
                  <a:lnTo>
                    <a:pt x="150" y="57"/>
                  </a:lnTo>
                  <a:lnTo>
                    <a:pt x="150" y="55"/>
                  </a:lnTo>
                  <a:lnTo>
                    <a:pt x="150" y="54"/>
                  </a:lnTo>
                  <a:lnTo>
                    <a:pt x="150" y="52"/>
                  </a:lnTo>
                  <a:lnTo>
                    <a:pt x="148" y="51"/>
                  </a:lnTo>
                  <a:lnTo>
                    <a:pt x="148" y="50"/>
                  </a:lnTo>
                  <a:lnTo>
                    <a:pt x="148" y="48"/>
                  </a:lnTo>
                  <a:lnTo>
                    <a:pt x="200" y="48"/>
                  </a:lnTo>
                  <a:lnTo>
                    <a:pt x="201" y="46"/>
                  </a:lnTo>
                  <a:lnTo>
                    <a:pt x="201" y="43"/>
                  </a:lnTo>
                  <a:lnTo>
                    <a:pt x="201" y="40"/>
                  </a:lnTo>
                  <a:lnTo>
                    <a:pt x="202" y="39"/>
                  </a:lnTo>
                  <a:lnTo>
                    <a:pt x="202" y="37"/>
                  </a:lnTo>
                  <a:lnTo>
                    <a:pt x="203" y="36"/>
                  </a:lnTo>
                  <a:lnTo>
                    <a:pt x="203" y="34"/>
                  </a:lnTo>
                  <a:lnTo>
                    <a:pt x="204" y="33"/>
                  </a:lnTo>
                  <a:lnTo>
                    <a:pt x="203" y="34"/>
                  </a:lnTo>
                  <a:lnTo>
                    <a:pt x="201" y="34"/>
                  </a:lnTo>
                  <a:lnTo>
                    <a:pt x="198" y="36"/>
                  </a:lnTo>
                  <a:lnTo>
                    <a:pt x="196" y="39"/>
                  </a:lnTo>
                  <a:lnTo>
                    <a:pt x="194" y="40"/>
                  </a:lnTo>
                  <a:lnTo>
                    <a:pt x="193" y="41"/>
                  </a:lnTo>
                  <a:lnTo>
                    <a:pt x="190" y="43"/>
                  </a:lnTo>
                  <a:lnTo>
                    <a:pt x="189" y="43"/>
                  </a:lnTo>
                  <a:lnTo>
                    <a:pt x="187" y="43"/>
                  </a:lnTo>
                  <a:lnTo>
                    <a:pt x="182" y="43"/>
                  </a:lnTo>
                  <a:lnTo>
                    <a:pt x="177" y="43"/>
                  </a:lnTo>
                  <a:lnTo>
                    <a:pt x="171" y="41"/>
                  </a:lnTo>
                  <a:lnTo>
                    <a:pt x="166" y="41"/>
                  </a:lnTo>
                  <a:lnTo>
                    <a:pt x="162" y="41"/>
                  </a:lnTo>
                  <a:lnTo>
                    <a:pt x="157" y="41"/>
                  </a:lnTo>
                  <a:lnTo>
                    <a:pt x="153" y="41"/>
                  </a:lnTo>
                  <a:lnTo>
                    <a:pt x="147" y="41"/>
                  </a:lnTo>
                  <a:lnTo>
                    <a:pt x="139" y="43"/>
                  </a:lnTo>
                  <a:lnTo>
                    <a:pt x="128" y="44"/>
                  </a:lnTo>
                  <a:lnTo>
                    <a:pt x="116" y="46"/>
                  </a:lnTo>
                  <a:lnTo>
                    <a:pt x="103" y="46"/>
                  </a:lnTo>
                  <a:lnTo>
                    <a:pt x="89" y="43"/>
                  </a:lnTo>
                  <a:lnTo>
                    <a:pt x="83" y="41"/>
                  </a:lnTo>
                  <a:lnTo>
                    <a:pt x="77" y="39"/>
                  </a:lnTo>
                  <a:lnTo>
                    <a:pt x="72" y="34"/>
                  </a:lnTo>
                  <a:lnTo>
                    <a:pt x="69" y="29"/>
                  </a:lnTo>
                  <a:lnTo>
                    <a:pt x="71" y="29"/>
                  </a:lnTo>
                  <a:lnTo>
                    <a:pt x="78" y="26"/>
                  </a:lnTo>
                  <a:lnTo>
                    <a:pt x="90" y="25"/>
                  </a:lnTo>
                  <a:lnTo>
                    <a:pt x="104" y="22"/>
                  </a:lnTo>
                  <a:lnTo>
                    <a:pt x="118" y="21"/>
                  </a:lnTo>
                  <a:lnTo>
                    <a:pt x="129" y="19"/>
                  </a:lnTo>
                  <a:lnTo>
                    <a:pt x="138" y="18"/>
                  </a:lnTo>
                  <a:lnTo>
                    <a:pt x="143" y="17"/>
                  </a:lnTo>
                  <a:lnTo>
                    <a:pt x="168" y="17"/>
                  </a:lnTo>
                  <a:lnTo>
                    <a:pt x="183" y="12"/>
                  </a:lnTo>
                  <a:lnTo>
                    <a:pt x="187" y="12"/>
                  </a:lnTo>
                  <a:lnTo>
                    <a:pt x="191" y="11"/>
                  </a:lnTo>
                  <a:lnTo>
                    <a:pt x="195" y="10"/>
                  </a:lnTo>
                  <a:lnTo>
                    <a:pt x="198" y="8"/>
                  </a:lnTo>
                  <a:lnTo>
                    <a:pt x="202" y="7"/>
                  </a:lnTo>
                  <a:lnTo>
                    <a:pt x="206" y="6"/>
                  </a:lnTo>
                  <a:lnTo>
                    <a:pt x="209" y="6"/>
                  </a:lnTo>
                  <a:lnTo>
                    <a:pt x="213" y="4"/>
                  </a:lnTo>
                  <a:lnTo>
                    <a:pt x="216" y="6"/>
                  </a:lnTo>
                  <a:lnTo>
                    <a:pt x="219" y="6"/>
                  </a:lnTo>
                  <a:lnTo>
                    <a:pt x="221" y="7"/>
                  </a:lnTo>
                  <a:lnTo>
                    <a:pt x="223" y="7"/>
                  </a:lnTo>
                  <a:lnTo>
                    <a:pt x="226" y="8"/>
                  </a:lnTo>
                  <a:lnTo>
                    <a:pt x="227" y="10"/>
                  </a:lnTo>
                  <a:lnTo>
                    <a:pt x="231" y="10"/>
                  </a:lnTo>
                  <a:lnTo>
                    <a:pt x="234" y="10"/>
                  </a:lnTo>
                  <a:lnTo>
                    <a:pt x="237"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4" name="Freeform 209">
              <a:extLst>
                <a:ext uri="{FF2B5EF4-FFF2-40B4-BE49-F238E27FC236}">
                  <a16:creationId xmlns:a16="http://schemas.microsoft.com/office/drawing/2014/main" id="{38CD342F-7CA2-8FCB-254B-D71758659406}"/>
                </a:ext>
              </a:extLst>
            </p:cNvPr>
            <p:cNvSpPr>
              <a:spLocks/>
            </p:cNvSpPr>
            <p:nvPr/>
          </p:nvSpPr>
          <p:spPr bwMode="gray">
            <a:xfrm>
              <a:off x="3547206" y="1271742"/>
              <a:ext cx="152669" cy="89144"/>
            </a:xfrm>
            <a:custGeom>
              <a:avLst/>
              <a:gdLst>
                <a:gd name="T0" fmla="*/ 0 w 83"/>
                <a:gd name="T1" fmla="*/ 54629 h 51"/>
                <a:gd name="T2" fmla="*/ 0 w 83"/>
                <a:gd name="T3" fmla="*/ 57431 h 51"/>
                <a:gd name="T4" fmla="*/ 3175 w 83"/>
                <a:gd name="T5" fmla="*/ 60232 h 51"/>
                <a:gd name="T6" fmla="*/ 7938 w 83"/>
                <a:gd name="T7" fmla="*/ 64434 h 51"/>
                <a:gd name="T8" fmla="*/ 11113 w 83"/>
                <a:gd name="T9" fmla="*/ 65835 h 51"/>
                <a:gd name="T10" fmla="*/ 17463 w 83"/>
                <a:gd name="T11" fmla="*/ 70037 h 51"/>
                <a:gd name="T12" fmla="*/ 20638 w 83"/>
                <a:gd name="T13" fmla="*/ 71438 h 51"/>
                <a:gd name="T14" fmla="*/ 26988 w 83"/>
                <a:gd name="T15" fmla="*/ 71438 h 51"/>
                <a:gd name="T16" fmla="*/ 30163 w 83"/>
                <a:gd name="T17" fmla="*/ 71438 h 51"/>
                <a:gd name="T18" fmla="*/ 39688 w 83"/>
                <a:gd name="T19" fmla="*/ 71438 h 51"/>
                <a:gd name="T20" fmla="*/ 44450 w 83"/>
                <a:gd name="T21" fmla="*/ 70037 h 51"/>
                <a:gd name="T22" fmla="*/ 50800 w 83"/>
                <a:gd name="T23" fmla="*/ 65835 h 51"/>
                <a:gd name="T24" fmla="*/ 53975 w 83"/>
                <a:gd name="T25" fmla="*/ 61633 h 51"/>
                <a:gd name="T26" fmla="*/ 60325 w 83"/>
                <a:gd name="T27" fmla="*/ 57431 h 51"/>
                <a:gd name="T28" fmla="*/ 63500 w 83"/>
                <a:gd name="T29" fmla="*/ 54629 h 51"/>
                <a:gd name="T30" fmla="*/ 69850 w 83"/>
                <a:gd name="T31" fmla="*/ 50427 h 51"/>
                <a:gd name="T32" fmla="*/ 74613 w 83"/>
                <a:gd name="T33" fmla="*/ 50427 h 51"/>
                <a:gd name="T34" fmla="*/ 80963 w 83"/>
                <a:gd name="T35" fmla="*/ 50427 h 51"/>
                <a:gd name="T36" fmla="*/ 84138 w 83"/>
                <a:gd name="T37" fmla="*/ 54629 h 51"/>
                <a:gd name="T38" fmla="*/ 90488 w 83"/>
                <a:gd name="T39" fmla="*/ 56030 h 51"/>
                <a:gd name="T40" fmla="*/ 93663 w 83"/>
                <a:gd name="T41" fmla="*/ 57431 h 51"/>
                <a:gd name="T42" fmla="*/ 100013 w 83"/>
                <a:gd name="T43" fmla="*/ 61633 h 51"/>
                <a:gd name="T44" fmla="*/ 103188 w 83"/>
                <a:gd name="T45" fmla="*/ 64434 h 51"/>
                <a:gd name="T46" fmla="*/ 104775 w 83"/>
                <a:gd name="T47" fmla="*/ 67236 h 51"/>
                <a:gd name="T48" fmla="*/ 109538 w 83"/>
                <a:gd name="T49" fmla="*/ 70037 h 51"/>
                <a:gd name="T50" fmla="*/ 131763 w 83"/>
                <a:gd name="T51" fmla="*/ 70037 h 51"/>
                <a:gd name="T52" fmla="*/ 131763 w 83"/>
                <a:gd name="T53" fmla="*/ 54629 h 51"/>
                <a:gd name="T54" fmla="*/ 130175 w 83"/>
                <a:gd name="T55" fmla="*/ 54629 h 51"/>
                <a:gd name="T56" fmla="*/ 125413 w 83"/>
                <a:gd name="T57" fmla="*/ 54629 h 51"/>
                <a:gd name="T58" fmla="*/ 123825 w 83"/>
                <a:gd name="T59" fmla="*/ 54629 h 51"/>
                <a:gd name="T60" fmla="*/ 122238 w 83"/>
                <a:gd name="T61" fmla="*/ 54629 h 51"/>
                <a:gd name="T62" fmla="*/ 120650 w 83"/>
                <a:gd name="T63" fmla="*/ 54629 h 51"/>
                <a:gd name="T64" fmla="*/ 119063 w 83"/>
                <a:gd name="T65" fmla="*/ 54629 h 51"/>
                <a:gd name="T66" fmla="*/ 115888 w 83"/>
                <a:gd name="T67" fmla="*/ 50427 h 51"/>
                <a:gd name="T68" fmla="*/ 114300 w 83"/>
                <a:gd name="T69" fmla="*/ 50427 h 51"/>
                <a:gd name="T70" fmla="*/ 114300 w 83"/>
                <a:gd name="T71" fmla="*/ 49026 h 51"/>
                <a:gd name="T72" fmla="*/ 114300 w 83"/>
                <a:gd name="T73" fmla="*/ 46225 h 51"/>
                <a:gd name="T74" fmla="*/ 115888 w 83"/>
                <a:gd name="T75" fmla="*/ 44824 h 51"/>
                <a:gd name="T76" fmla="*/ 115888 w 83"/>
                <a:gd name="T77" fmla="*/ 43423 h 51"/>
                <a:gd name="T78" fmla="*/ 119063 w 83"/>
                <a:gd name="T79" fmla="*/ 43423 h 51"/>
                <a:gd name="T80" fmla="*/ 119063 w 83"/>
                <a:gd name="T81" fmla="*/ 40622 h 51"/>
                <a:gd name="T82" fmla="*/ 120650 w 83"/>
                <a:gd name="T83" fmla="*/ 39221 h 51"/>
                <a:gd name="T84" fmla="*/ 122238 w 83"/>
                <a:gd name="T85" fmla="*/ 39221 h 51"/>
                <a:gd name="T86" fmla="*/ 114300 w 83"/>
                <a:gd name="T87" fmla="*/ 33618 h 51"/>
                <a:gd name="T88" fmla="*/ 107950 w 83"/>
                <a:gd name="T89" fmla="*/ 28015 h 51"/>
                <a:gd name="T90" fmla="*/ 100013 w 83"/>
                <a:gd name="T91" fmla="*/ 21011 h 51"/>
                <a:gd name="T92" fmla="*/ 90488 w 83"/>
                <a:gd name="T93" fmla="*/ 16809 h 51"/>
                <a:gd name="T94" fmla="*/ 82550 w 83"/>
                <a:gd name="T95" fmla="*/ 12607 h 51"/>
                <a:gd name="T96" fmla="*/ 77788 w 83"/>
                <a:gd name="T97" fmla="*/ 8404 h 51"/>
                <a:gd name="T98" fmla="*/ 69850 w 83"/>
                <a:gd name="T99" fmla="*/ 4202 h 51"/>
                <a:gd name="T100" fmla="*/ 66675 w 83"/>
                <a:gd name="T101" fmla="*/ 0 h 51"/>
                <a:gd name="T102" fmla="*/ 58738 w 83"/>
                <a:gd name="T103" fmla="*/ 2801 h 51"/>
                <a:gd name="T104" fmla="*/ 49213 w 83"/>
                <a:gd name="T105" fmla="*/ 8404 h 51"/>
                <a:gd name="T106" fmla="*/ 39688 w 83"/>
                <a:gd name="T107" fmla="*/ 16809 h 51"/>
                <a:gd name="T108" fmla="*/ 28575 w 83"/>
                <a:gd name="T109" fmla="*/ 25213 h 51"/>
                <a:gd name="T110" fmla="*/ 19050 w 83"/>
                <a:gd name="T111" fmla="*/ 33618 h 51"/>
                <a:gd name="T112" fmla="*/ 11113 w 83"/>
                <a:gd name="T113" fmla="*/ 40622 h 51"/>
                <a:gd name="T114" fmla="*/ 3175 w 83"/>
                <a:gd name="T115" fmla="*/ 46225 h 51"/>
                <a:gd name="T116" fmla="*/ 0 w 83"/>
                <a:gd name="T117" fmla="*/ 54629 h 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3"/>
                <a:gd name="T178" fmla="*/ 0 h 51"/>
                <a:gd name="T179" fmla="*/ 83 w 83"/>
                <a:gd name="T180" fmla="*/ 51 h 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3" h="51">
                  <a:moveTo>
                    <a:pt x="0" y="39"/>
                  </a:moveTo>
                  <a:lnTo>
                    <a:pt x="0" y="41"/>
                  </a:lnTo>
                  <a:lnTo>
                    <a:pt x="2" y="43"/>
                  </a:lnTo>
                  <a:lnTo>
                    <a:pt x="5" y="46"/>
                  </a:lnTo>
                  <a:lnTo>
                    <a:pt x="7" y="47"/>
                  </a:lnTo>
                  <a:lnTo>
                    <a:pt x="11" y="50"/>
                  </a:lnTo>
                  <a:lnTo>
                    <a:pt x="13" y="51"/>
                  </a:lnTo>
                  <a:lnTo>
                    <a:pt x="17" y="51"/>
                  </a:lnTo>
                  <a:lnTo>
                    <a:pt x="19" y="51"/>
                  </a:lnTo>
                  <a:lnTo>
                    <a:pt x="25" y="51"/>
                  </a:lnTo>
                  <a:lnTo>
                    <a:pt x="28" y="50"/>
                  </a:lnTo>
                  <a:lnTo>
                    <a:pt x="32" y="47"/>
                  </a:lnTo>
                  <a:lnTo>
                    <a:pt x="34" y="44"/>
                  </a:lnTo>
                  <a:lnTo>
                    <a:pt x="38" y="41"/>
                  </a:lnTo>
                  <a:lnTo>
                    <a:pt x="40" y="39"/>
                  </a:lnTo>
                  <a:lnTo>
                    <a:pt x="44" y="36"/>
                  </a:lnTo>
                  <a:lnTo>
                    <a:pt x="47" y="36"/>
                  </a:lnTo>
                  <a:lnTo>
                    <a:pt x="51" y="36"/>
                  </a:lnTo>
                  <a:lnTo>
                    <a:pt x="53" y="39"/>
                  </a:lnTo>
                  <a:lnTo>
                    <a:pt x="57" y="40"/>
                  </a:lnTo>
                  <a:lnTo>
                    <a:pt x="59" y="41"/>
                  </a:lnTo>
                  <a:lnTo>
                    <a:pt x="63" y="44"/>
                  </a:lnTo>
                  <a:lnTo>
                    <a:pt x="65" y="46"/>
                  </a:lnTo>
                  <a:lnTo>
                    <a:pt x="66" y="48"/>
                  </a:lnTo>
                  <a:lnTo>
                    <a:pt x="69" y="50"/>
                  </a:lnTo>
                  <a:lnTo>
                    <a:pt x="83" y="50"/>
                  </a:lnTo>
                  <a:lnTo>
                    <a:pt x="83" y="39"/>
                  </a:lnTo>
                  <a:lnTo>
                    <a:pt x="82" y="39"/>
                  </a:lnTo>
                  <a:lnTo>
                    <a:pt x="79" y="39"/>
                  </a:lnTo>
                  <a:lnTo>
                    <a:pt x="78" y="39"/>
                  </a:lnTo>
                  <a:lnTo>
                    <a:pt x="77" y="39"/>
                  </a:lnTo>
                  <a:lnTo>
                    <a:pt x="76" y="39"/>
                  </a:lnTo>
                  <a:lnTo>
                    <a:pt x="75" y="39"/>
                  </a:lnTo>
                  <a:lnTo>
                    <a:pt x="73" y="36"/>
                  </a:lnTo>
                  <a:lnTo>
                    <a:pt x="72" y="36"/>
                  </a:lnTo>
                  <a:lnTo>
                    <a:pt x="72" y="35"/>
                  </a:lnTo>
                  <a:lnTo>
                    <a:pt x="72" y="33"/>
                  </a:lnTo>
                  <a:lnTo>
                    <a:pt x="73" y="32"/>
                  </a:lnTo>
                  <a:lnTo>
                    <a:pt x="73" y="31"/>
                  </a:lnTo>
                  <a:lnTo>
                    <a:pt x="75" y="31"/>
                  </a:lnTo>
                  <a:lnTo>
                    <a:pt x="75" y="29"/>
                  </a:lnTo>
                  <a:lnTo>
                    <a:pt x="76" y="28"/>
                  </a:lnTo>
                  <a:lnTo>
                    <a:pt x="77" y="28"/>
                  </a:lnTo>
                  <a:lnTo>
                    <a:pt x="72" y="24"/>
                  </a:lnTo>
                  <a:lnTo>
                    <a:pt x="68" y="20"/>
                  </a:lnTo>
                  <a:lnTo>
                    <a:pt x="63" y="15"/>
                  </a:lnTo>
                  <a:lnTo>
                    <a:pt x="57" y="12"/>
                  </a:lnTo>
                  <a:lnTo>
                    <a:pt x="52" y="9"/>
                  </a:lnTo>
                  <a:lnTo>
                    <a:pt x="49" y="6"/>
                  </a:lnTo>
                  <a:lnTo>
                    <a:pt x="44" y="3"/>
                  </a:lnTo>
                  <a:lnTo>
                    <a:pt x="42" y="0"/>
                  </a:lnTo>
                  <a:lnTo>
                    <a:pt x="37" y="2"/>
                  </a:lnTo>
                  <a:lnTo>
                    <a:pt x="31" y="6"/>
                  </a:lnTo>
                  <a:lnTo>
                    <a:pt x="25" y="12"/>
                  </a:lnTo>
                  <a:lnTo>
                    <a:pt x="18" y="18"/>
                  </a:lnTo>
                  <a:lnTo>
                    <a:pt x="12" y="24"/>
                  </a:lnTo>
                  <a:lnTo>
                    <a:pt x="7" y="29"/>
                  </a:lnTo>
                  <a:lnTo>
                    <a:pt x="2" y="33"/>
                  </a:lnTo>
                  <a:lnTo>
                    <a:pt x="0" y="39"/>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5" name="Freeform 210">
              <a:extLst>
                <a:ext uri="{FF2B5EF4-FFF2-40B4-BE49-F238E27FC236}">
                  <a16:creationId xmlns:a16="http://schemas.microsoft.com/office/drawing/2014/main" id="{556EF3BA-F4C1-CBF5-C84C-E6BD63B413D8}"/>
                </a:ext>
              </a:extLst>
            </p:cNvPr>
            <p:cNvSpPr>
              <a:spLocks/>
            </p:cNvSpPr>
            <p:nvPr/>
          </p:nvSpPr>
          <p:spPr bwMode="gray">
            <a:xfrm>
              <a:off x="3780227" y="1285609"/>
              <a:ext cx="68298" cy="37638"/>
            </a:xfrm>
            <a:custGeom>
              <a:avLst/>
              <a:gdLst>
                <a:gd name="T0" fmla="*/ 0 w 37"/>
                <a:gd name="T1" fmla="*/ 19195 h 22"/>
                <a:gd name="T2" fmla="*/ 1588 w 37"/>
                <a:gd name="T3" fmla="*/ 20566 h 22"/>
                <a:gd name="T4" fmla="*/ 6350 w 37"/>
                <a:gd name="T5" fmla="*/ 20566 h 22"/>
                <a:gd name="T6" fmla="*/ 7938 w 37"/>
                <a:gd name="T7" fmla="*/ 24679 h 22"/>
                <a:gd name="T8" fmla="*/ 9525 w 37"/>
                <a:gd name="T9" fmla="*/ 26050 h 22"/>
                <a:gd name="T10" fmla="*/ 15875 w 37"/>
                <a:gd name="T11" fmla="*/ 28792 h 22"/>
                <a:gd name="T12" fmla="*/ 19050 w 37"/>
                <a:gd name="T13" fmla="*/ 30163 h 22"/>
                <a:gd name="T14" fmla="*/ 20638 w 37"/>
                <a:gd name="T15" fmla="*/ 30163 h 22"/>
                <a:gd name="T16" fmla="*/ 25400 w 37"/>
                <a:gd name="T17" fmla="*/ 30163 h 22"/>
                <a:gd name="T18" fmla="*/ 31750 w 37"/>
                <a:gd name="T19" fmla="*/ 30163 h 22"/>
                <a:gd name="T20" fmla="*/ 38100 w 37"/>
                <a:gd name="T21" fmla="*/ 28792 h 22"/>
                <a:gd name="T22" fmla="*/ 42863 w 37"/>
                <a:gd name="T23" fmla="*/ 26050 h 22"/>
                <a:gd name="T24" fmla="*/ 49213 w 37"/>
                <a:gd name="T25" fmla="*/ 20566 h 22"/>
                <a:gd name="T26" fmla="*/ 52388 w 37"/>
                <a:gd name="T27" fmla="*/ 17824 h 22"/>
                <a:gd name="T28" fmla="*/ 53975 w 37"/>
                <a:gd name="T29" fmla="*/ 13710 h 22"/>
                <a:gd name="T30" fmla="*/ 57150 w 37"/>
                <a:gd name="T31" fmla="*/ 8226 h 22"/>
                <a:gd name="T32" fmla="*/ 58738 w 37"/>
                <a:gd name="T33" fmla="*/ 0 h 22"/>
                <a:gd name="T34" fmla="*/ 49213 w 37"/>
                <a:gd name="T35" fmla="*/ 0 h 22"/>
                <a:gd name="T36" fmla="*/ 39688 w 37"/>
                <a:gd name="T37" fmla="*/ 0 h 22"/>
                <a:gd name="T38" fmla="*/ 30163 w 37"/>
                <a:gd name="T39" fmla="*/ 2742 h 22"/>
                <a:gd name="T40" fmla="*/ 22225 w 37"/>
                <a:gd name="T41" fmla="*/ 4113 h 22"/>
                <a:gd name="T42" fmla="*/ 15875 w 37"/>
                <a:gd name="T43" fmla="*/ 8226 h 22"/>
                <a:gd name="T44" fmla="*/ 7938 w 37"/>
                <a:gd name="T45" fmla="*/ 9597 h 22"/>
                <a:gd name="T46" fmla="*/ 1588 w 37"/>
                <a:gd name="T47" fmla="*/ 13710 h 22"/>
                <a:gd name="T48" fmla="*/ 0 w 37"/>
                <a:gd name="T49" fmla="*/ 19195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
                <a:gd name="T76" fmla="*/ 0 h 22"/>
                <a:gd name="T77" fmla="*/ 37 w 37"/>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 h="22">
                  <a:moveTo>
                    <a:pt x="0" y="14"/>
                  </a:moveTo>
                  <a:lnTo>
                    <a:pt x="1" y="15"/>
                  </a:lnTo>
                  <a:lnTo>
                    <a:pt x="4" y="15"/>
                  </a:lnTo>
                  <a:lnTo>
                    <a:pt x="5" y="18"/>
                  </a:lnTo>
                  <a:lnTo>
                    <a:pt x="6" y="19"/>
                  </a:lnTo>
                  <a:lnTo>
                    <a:pt x="10" y="21"/>
                  </a:lnTo>
                  <a:lnTo>
                    <a:pt x="12" y="22"/>
                  </a:lnTo>
                  <a:lnTo>
                    <a:pt x="13" y="22"/>
                  </a:lnTo>
                  <a:lnTo>
                    <a:pt x="16" y="22"/>
                  </a:lnTo>
                  <a:lnTo>
                    <a:pt x="20" y="22"/>
                  </a:lnTo>
                  <a:lnTo>
                    <a:pt x="24" y="21"/>
                  </a:lnTo>
                  <a:lnTo>
                    <a:pt x="27" y="19"/>
                  </a:lnTo>
                  <a:lnTo>
                    <a:pt x="31" y="15"/>
                  </a:lnTo>
                  <a:lnTo>
                    <a:pt x="33" y="13"/>
                  </a:lnTo>
                  <a:lnTo>
                    <a:pt x="34" y="10"/>
                  </a:lnTo>
                  <a:lnTo>
                    <a:pt x="36" y="6"/>
                  </a:lnTo>
                  <a:lnTo>
                    <a:pt x="37" y="0"/>
                  </a:lnTo>
                  <a:lnTo>
                    <a:pt x="31" y="0"/>
                  </a:lnTo>
                  <a:lnTo>
                    <a:pt x="25" y="0"/>
                  </a:lnTo>
                  <a:lnTo>
                    <a:pt x="19" y="2"/>
                  </a:lnTo>
                  <a:lnTo>
                    <a:pt x="14" y="3"/>
                  </a:lnTo>
                  <a:lnTo>
                    <a:pt x="10" y="6"/>
                  </a:lnTo>
                  <a:lnTo>
                    <a:pt x="5" y="7"/>
                  </a:lnTo>
                  <a:lnTo>
                    <a:pt x="1" y="10"/>
                  </a:lnTo>
                  <a:lnTo>
                    <a:pt x="0" y="1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6" name="Freeform 211">
              <a:extLst>
                <a:ext uri="{FF2B5EF4-FFF2-40B4-BE49-F238E27FC236}">
                  <a16:creationId xmlns:a16="http://schemas.microsoft.com/office/drawing/2014/main" id="{36FF3A1E-A4F0-B8AA-039B-7A00E8FFB5A5}"/>
                </a:ext>
              </a:extLst>
            </p:cNvPr>
            <p:cNvSpPr>
              <a:spLocks/>
            </p:cNvSpPr>
            <p:nvPr/>
          </p:nvSpPr>
          <p:spPr bwMode="gray">
            <a:xfrm>
              <a:off x="3860579" y="1176657"/>
              <a:ext cx="62274" cy="33678"/>
            </a:xfrm>
            <a:custGeom>
              <a:avLst/>
              <a:gdLst>
                <a:gd name="T0" fmla="*/ 0 w 34"/>
                <a:gd name="T1" fmla="*/ 26988 h 20"/>
                <a:gd name="T2" fmla="*/ 0 w 34"/>
                <a:gd name="T3" fmla="*/ 26988 h 20"/>
                <a:gd name="T4" fmla="*/ 1588 w 34"/>
                <a:gd name="T5" fmla="*/ 26988 h 20"/>
                <a:gd name="T6" fmla="*/ 3175 w 34"/>
                <a:gd name="T7" fmla="*/ 26988 h 20"/>
                <a:gd name="T8" fmla="*/ 6350 w 34"/>
                <a:gd name="T9" fmla="*/ 26988 h 20"/>
                <a:gd name="T10" fmla="*/ 7937 w 34"/>
                <a:gd name="T11" fmla="*/ 26988 h 20"/>
                <a:gd name="T12" fmla="*/ 11112 w 34"/>
                <a:gd name="T13" fmla="*/ 26988 h 20"/>
                <a:gd name="T14" fmla="*/ 14287 w 34"/>
                <a:gd name="T15" fmla="*/ 26988 h 20"/>
                <a:gd name="T16" fmla="*/ 19050 w 34"/>
                <a:gd name="T17" fmla="*/ 26988 h 20"/>
                <a:gd name="T18" fmla="*/ 23812 w 34"/>
                <a:gd name="T19" fmla="*/ 24289 h 20"/>
                <a:gd name="T20" fmla="*/ 28575 w 34"/>
                <a:gd name="T21" fmla="*/ 24289 h 20"/>
                <a:gd name="T22" fmla="*/ 33337 w 34"/>
                <a:gd name="T23" fmla="*/ 22940 h 20"/>
                <a:gd name="T24" fmla="*/ 38100 w 34"/>
                <a:gd name="T25" fmla="*/ 22940 h 20"/>
                <a:gd name="T26" fmla="*/ 42862 w 34"/>
                <a:gd name="T27" fmla="*/ 21590 h 20"/>
                <a:gd name="T28" fmla="*/ 49212 w 34"/>
                <a:gd name="T29" fmla="*/ 17542 h 20"/>
                <a:gd name="T30" fmla="*/ 53975 w 34"/>
                <a:gd name="T31" fmla="*/ 13494 h 20"/>
                <a:gd name="T32" fmla="*/ 53975 w 34"/>
                <a:gd name="T33" fmla="*/ 0 h 20"/>
                <a:gd name="T34" fmla="*/ 49212 w 34"/>
                <a:gd name="T35" fmla="*/ 0 h 20"/>
                <a:gd name="T36" fmla="*/ 42862 w 34"/>
                <a:gd name="T37" fmla="*/ 1349 h 20"/>
                <a:gd name="T38" fmla="*/ 33337 w 34"/>
                <a:gd name="T39" fmla="*/ 2699 h 20"/>
                <a:gd name="T40" fmla="*/ 26988 w 34"/>
                <a:gd name="T41" fmla="*/ 8096 h 20"/>
                <a:gd name="T42" fmla="*/ 19050 w 34"/>
                <a:gd name="T43" fmla="*/ 12145 h 20"/>
                <a:gd name="T44" fmla="*/ 9525 w 34"/>
                <a:gd name="T45" fmla="*/ 16193 h 20"/>
                <a:gd name="T46" fmla="*/ 3175 w 34"/>
                <a:gd name="T47" fmla="*/ 21590 h 20"/>
                <a:gd name="T48" fmla="*/ 0 w 34"/>
                <a:gd name="T49" fmla="*/ 26988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20"/>
                <a:gd name="T77" fmla="*/ 34 w 34"/>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20">
                  <a:moveTo>
                    <a:pt x="0" y="20"/>
                  </a:moveTo>
                  <a:lnTo>
                    <a:pt x="0" y="20"/>
                  </a:lnTo>
                  <a:lnTo>
                    <a:pt x="1" y="20"/>
                  </a:lnTo>
                  <a:lnTo>
                    <a:pt x="2" y="20"/>
                  </a:lnTo>
                  <a:lnTo>
                    <a:pt x="4" y="20"/>
                  </a:lnTo>
                  <a:lnTo>
                    <a:pt x="5" y="20"/>
                  </a:lnTo>
                  <a:lnTo>
                    <a:pt x="7" y="20"/>
                  </a:lnTo>
                  <a:lnTo>
                    <a:pt x="9" y="20"/>
                  </a:lnTo>
                  <a:lnTo>
                    <a:pt x="12" y="20"/>
                  </a:lnTo>
                  <a:lnTo>
                    <a:pt x="15" y="18"/>
                  </a:lnTo>
                  <a:lnTo>
                    <a:pt x="18" y="18"/>
                  </a:lnTo>
                  <a:lnTo>
                    <a:pt x="21" y="17"/>
                  </a:lnTo>
                  <a:lnTo>
                    <a:pt x="24" y="17"/>
                  </a:lnTo>
                  <a:lnTo>
                    <a:pt x="27" y="16"/>
                  </a:lnTo>
                  <a:lnTo>
                    <a:pt x="31" y="13"/>
                  </a:lnTo>
                  <a:lnTo>
                    <a:pt x="34" y="10"/>
                  </a:lnTo>
                  <a:lnTo>
                    <a:pt x="34" y="0"/>
                  </a:lnTo>
                  <a:lnTo>
                    <a:pt x="31" y="0"/>
                  </a:lnTo>
                  <a:lnTo>
                    <a:pt x="27" y="1"/>
                  </a:lnTo>
                  <a:lnTo>
                    <a:pt x="21" y="2"/>
                  </a:lnTo>
                  <a:lnTo>
                    <a:pt x="17" y="6"/>
                  </a:lnTo>
                  <a:lnTo>
                    <a:pt x="12" y="9"/>
                  </a:lnTo>
                  <a:lnTo>
                    <a:pt x="6" y="12"/>
                  </a:lnTo>
                  <a:lnTo>
                    <a:pt x="2" y="16"/>
                  </a:lnTo>
                  <a:lnTo>
                    <a:pt x="0" y="2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7" name="Freeform 212">
              <a:extLst>
                <a:ext uri="{FF2B5EF4-FFF2-40B4-BE49-F238E27FC236}">
                  <a16:creationId xmlns:a16="http://schemas.microsoft.com/office/drawing/2014/main" id="{73FA492D-7310-53D6-362C-96D646E624EF}"/>
                </a:ext>
              </a:extLst>
            </p:cNvPr>
            <p:cNvSpPr>
              <a:spLocks/>
            </p:cNvSpPr>
            <p:nvPr/>
          </p:nvSpPr>
          <p:spPr bwMode="gray">
            <a:xfrm>
              <a:off x="3549216" y="986485"/>
              <a:ext cx="144633" cy="71313"/>
            </a:xfrm>
            <a:custGeom>
              <a:avLst/>
              <a:gdLst>
                <a:gd name="T0" fmla="*/ 14288 w 77"/>
                <a:gd name="T1" fmla="*/ 57150 h 41"/>
                <a:gd name="T2" fmla="*/ 12700 w 77"/>
                <a:gd name="T3" fmla="*/ 57150 h 41"/>
                <a:gd name="T4" fmla="*/ 7938 w 77"/>
                <a:gd name="T5" fmla="*/ 55756 h 41"/>
                <a:gd name="T6" fmla="*/ 6350 w 77"/>
                <a:gd name="T7" fmla="*/ 55756 h 41"/>
                <a:gd name="T8" fmla="*/ 4763 w 77"/>
                <a:gd name="T9" fmla="*/ 52968 h 41"/>
                <a:gd name="T10" fmla="*/ 3175 w 77"/>
                <a:gd name="T11" fmla="*/ 51574 h 41"/>
                <a:gd name="T12" fmla="*/ 0 w 77"/>
                <a:gd name="T13" fmla="*/ 47393 h 41"/>
                <a:gd name="T14" fmla="*/ 0 w 77"/>
                <a:gd name="T15" fmla="*/ 45999 h 41"/>
                <a:gd name="T16" fmla="*/ 0 w 77"/>
                <a:gd name="T17" fmla="*/ 41817 h 41"/>
                <a:gd name="T18" fmla="*/ 0 w 77"/>
                <a:gd name="T19" fmla="*/ 36241 h 41"/>
                <a:gd name="T20" fmla="*/ 3175 w 77"/>
                <a:gd name="T21" fmla="*/ 32060 h 41"/>
                <a:gd name="T22" fmla="*/ 4763 w 77"/>
                <a:gd name="T23" fmla="*/ 29272 h 41"/>
                <a:gd name="T24" fmla="*/ 7938 w 77"/>
                <a:gd name="T25" fmla="*/ 25090 h 41"/>
                <a:gd name="T26" fmla="*/ 17463 w 77"/>
                <a:gd name="T27" fmla="*/ 19515 h 41"/>
                <a:gd name="T28" fmla="*/ 28575 w 77"/>
                <a:gd name="T29" fmla="*/ 11151 h 41"/>
                <a:gd name="T30" fmla="*/ 41275 w 77"/>
                <a:gd name="T31" fmla="*/ 8363 h 41"/>
                <a:gd name="T32" fmla="*/ 53975 w 77"/>
                <a:gd name="T33" fmla="*/ 4182 h 41"/>
                <a:gd name="T34" fmla="*/ 63500 w 77"/>
                <a:gd name="T35" fmla="*/ 1394 h 41"/>
                <a:gd name="T36" fmla="*/ 69850 w 77"/>
                <a:gd name="T37" fmla="*/ 1394 h 41"/>
                <a:gd name="T38" fmla="*/ 76200 w 77"/>
                <a:gd name="T39" fmla="*/ 1394 h 41"/>
                <a:gd name="T40" fmla="*/ 84138 w 77"/>
                <a:gd name="T41" fmla="*/ 1394 h 41"/>
                <a:gd name="T42" fmla="*/ 88900 w 77"/>
                <a:gd name="T43" fmla="*/ 0 h 41"/>
                <a:gd name="T44" fmla="*/ 98425 w 77"/>
                <a:gd name="T45" fmla="*/ 0 h 41"/>
                <a:gd name="T46" fmla="*/ 104775 w 77"/>
                <a:gd name="T47" fmla="*/ 0 h 41"/>
                <a:gd name="T48" fmla="*/ 109538 w 77"/>
                <a:gd name="T49" fmla="*/ 0 h 41"/>
                <a:gd name="T50" fmla="*/ 115888 w 77"/>
                <a:gd name="T51" fmla="*/ 0 h 41"/>
                <a:gd name="T52" fmla="*/ 122238 w 77"/>
                <a:gd name="T53" fmla="*/ 1394 h 41"/>
                <a:gd name="T54" fmla="*/ 120650 w 77"/>
                <a:gd name="T55" fmla="*/ 8363 h 41"/>
                <a:gd name="T56" fmla="*/ 115888 w 77"/>
                <a:gd name="T57" fmla="*/ 15333 h 41"/>
                <a:gd name="T58" fmla="*/ 109538 w 77"/>
                <a:gd name="T59" fmla="*/ 20909 h 41"/>
                <a:gd name="T60" fmla="*/ 100013 w 77"/>
                <a:gd name="T61" fmla="*/ 26484 h 41"/>
                <a:gd name="T62" fmla="*/ 88900 w 77"/>
                <a:gd name="T63" fmla="*/ 30666 h 41"/>
                <a:gd name="T64" fmla="*/ 79375 w 77"/>
                <a:gd name="T65" fmla="*/ 34848 h 41"/>
                <a:gd name="T66" fmla="*/ 69850 w 77"/>
                <a:gd name="T67" fmla="*/ 36241 h 41"/>
                <a:gd name="T68" fmla="*/ 63500 w 77"/>
                <a:gd name="T69" fmla="*/ 37635 h 41"/>
                <a:gd name="T70" fmla="*/ 60325 w 77"/>
                <a:gd name="T71" fmla="*/ 37635 h 41"/>
                <a:gd name="T72" fmla="*/ 58738 w 77"/>
                <a:gd name="T73" fmla="*/ 37635 h 41"/>
                <a:gd name="T74" fmla="*/ 57150 w 77"/>
                <a:gd name="T75" fmla="*/ 37635 h 41"/>
                <a:gd name="T76" fmla="*/ 55563 w 77"/>
                <a:gd name="T77" fmla="*/ 37635 h 41"/>
                <a:gd name="T78" fmla="*/ 53975 w 77"/>
                <a:gd name="T79" fmla="*/ 37635 h 41"/>
                <a:gd name="T80" fmla="*/ 50800 w 77"/>
                <a:gd name="T81" fmla="*/ 37635 h 41"/>
                <a:gd name="T82" fmla="*/ 49213 w 77"/>
                <a:gd name="T83" fmla="*/ 37635 h 41"/>
                <a:gd name="T84" fmla="*/ 46038 w 77"/>
                <a:gd name="T85" fmla="*/ 37635 h 41"/>
                <a:gd name="T86" fmla="*/ 41275 w 77"/>
                <a:gd name="T87" fmla="*/ 40423 h 41"/>
                <a:gd name="T88" fmla="*/ 38100 w 77"/>
                <a:gd name="T89" fmla="*/ 45999 h 41"/>
                <a:gd name="T90" fmla="*/ 34925 w 77"/>
                <a:gd name="T91" fmla="*/ 47393 h 41"/>
                <a:gd name="T92" fmla="*/ 26988 w 77"/>
                <a:gd name="T93" fmla="*/ 51574 h 41"/>
                <a:gd name="T94" fmla="*/ 22225 w 77"/>
                <a:gd name="T95" fmla="*/ 52968 h 41"/>
                <a:gd name="T96" fmla="*/ 17463 w 77"/>
                <a:gd name="T97" fmla="*/ 55756 h 41"/>
                <a:gd name="T98" fmla="*/ 14288 w 77"/>
                <a:gd name="T99" fmla="*/ 57150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7"/>
                <a:gd name="T151" fmla="*/ 0 h 41"/>
                <a:gd name="T152" fmla="*/ 77 w 77"/>
                <a:gd name="T153" fmla="*/ 41 h 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7" h="41">
                  <a:moveTo>
                    <a:pt x="9" y="41"/>
                  </a:moveTo>
                  <a:lnTo>
                    <a:pt x="8" y="41"/>
                  </a:lnTo>
                  <a:lnTo>
                    <a:pt x="5" y="40"/>
                  </a:lnTo>
                  <a:lnTo>
                    <a:pt x="4" y="40"/>
                  </a:lnTo>
                  <a:lnTo>
                    <a:pt x="3" y="38"/>
                  </a:lnTo>
                  <a:lnTo>
                    <a:pt x="2" y="37"/>
                  </a:lnTo>
                  <a:lnTo>
                    <a:pt x="0" y="34"/>
                  </a:lnTo>
                  <a:lnTo>
                    <a:pt x="0" y="33"/>
                  </a:lnTo>
                  <a:lnTo>
                    <a:pt x="0" y="30"/>
                  </a:lnTo>
                  <a:lnTo>
                    <a:pt x="0" y="26"/>
                  </a:lnTo>
                  <a:lnTo>
                    <a:pt x="2" y="23"/>
                  </a:lnTo>
                  <a:lnTo>
                    <a:pt x="3" y="21"/>
                  </a:lnTo>
                  <a:lnTo>
                    <a:pt x="5" y="18"/>
                  </a:lnTo>
                  <a:lnTo>
                    <a:pt x="11" y="14"/>
                  </a:lnTo>
                  <a:lnTo>
                    <a:pt x="18" y="8"/>
                  </a:lnTo>
                  <a:lnTo>
                    <a:pt x="26" y="6"/>
                  </a:lnTo>
                  <a:lnTo>
                    <a:pt x="34" y="3"/>
                  </a:lnTo>
                  <a:lnTo>
                    <a:pt x="40" y="1"/>
                  </a:lnTo>
                  <a:lnTo>
                    <a:pt x="44" y="1"/>
                  </a:lnTo>
                  <a:lnTo>
                    <a:pt x="48" y="1"/>
                  </a:lnTo>
                  <a:lnTo>
                    <a:pt x="53" y="1"/>
                  </a:lnTo>
                  <a:lnTo>
                    <a:pt x="56" y="0"/>
                  </a:lnTo>
                  <a:lnTo>
                    <a:pt x="62" y="0"/>
                  </a:lnTo>
                  <a:lnTo>
                    <a:pt x="66" y="0"/>
                  </a:lnTo>
                  <a:lnTo>
                    <a:pt x="69" y="0"/>
                  </a:lnTo>
                  <a:lnTo>
                    <a:pt x="73" y="0"/>
                  </a:lnTo>
                  <a:lnTo>
                    <a:pt x="77" y="1"/>
                  </a:lnTo>
                  <a:lnTo>
                    <a:pt x="76" y="6"/>
                  </a:lnTo>
                  <a:lnTo>
                    <a:pt x="73" y="11"/>
                  </a:lnTo>
                  <a:lnTo>
                    <a:pt x="69" y="15"/>
                  </a:lnTo>
                  <a:lnTo>
                    <a:pt x="63" y="19"/>
                  </a:lnTo>
                  <a:lnTo>
                    <a:pt x="56" y="22"/>
                  </a:lnTo>
                  <a:lnTo>
                    <a:pt x="50" y="25"/>
                  </a:lnTo>
                  <a:lnTo>
                    <a:pt x="44" y="26"/>
                  </a:lnTo>
                  <a:lnTo>
                    <a:pt x="40" y="27"/>
                  </a:lnTo>
                  <a:lnTo>
                    <a:pt x="38" y="27"/>
                  </a:lnTo>
                  <a:lnTo>
                    <a:pt x="37" y="27"/>
                  </a:lnTo>
                  <a:lnTo>
                    <a:pt x="36" y="27"/>
                  </a:lnTo>
                  <a:lnTo>
                    <a:pt x="35" y="27"/>
                  </a:lnTo>
                  <a:lnTo>
                    <a:pt x="34" y="27"/>
                  </a:lnTo>
                  <a:lnTo>
                    <a:pt x="32" y="27"/>
                  </a:lnTo>
                  <a:lnTo>
                    <a:pt x="31" y="27"/>
                  </a:lnTo>
                  <a:lnTo>
                    <a:pt x="29" y="27"/>
                  </a:lnTo>
                  <a:lnTo>
                    <a:pt x="26" y="29"/>
                  </a:lnTo>
                  <a:lnTo>
                    <a:pt x="24" y="33"/>
                  </a:lnTo>
                  <a:lnTo>
                    <a:pt x="22" y="34"/>
                  </a:lnTo>
                  <a:lnTo>
                    <a:pt x="17" y="37"/>
                  </a:lnTo>
                  <a:lnTo>
                    <a:pt x="14" y="38"/>
                  </a:lnTo>
                  <a:lnTo>
                    <a:pt x="11" y="40"/>
                  </a:lnTo>
                  <a:lnTo>
                    <a:pt x="9" y="4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8" name="Freeform 213">
              <a:extLst>
                <a:ext uri="{FF2B5EF4-FFF2-40B4-BE49-F238E27FC236}">
                  <a16:creationId xmlns:a16="http://schemas.microsoft.com/office/drawing/2014/main" id="{9E6AB808-9CC6-DBF3-7E8F-CA29AF193E5C}"/>
                </a:ext>
              </a:extLst>
            </p:cNvPr>
            <p:cNvSpPr>
              <a:spLocks/>
            </p:cNvSpPr>
            <p:nvPr/>
          </p:nvSpPr>
          <p:spPr bwMode="gray">
            <a:xfrm>
              <a:off x="3400566" y="992430"/>
              <a:ext cx="138606" cy="87162"/>
            </a:xfrm>
            <a:custGeom>
              <a:avLst/>
              <a:gdLst>
                <a:gd name="T0" fmla="*/ 17463 w 75"/>
                <a:gd name="T1" fmla="*/ 50292 h 50"/>
                <a:gd name="T2" fmla="*/ 12700 w 75"/>
                <a:gd name="T3" fmla="*/ 48895 h 50"/>
                <a:gd name="T4" fmla="*/ 7938 w 75"/>
                <a:gd name="T5" fmla="*/ 46101 h 50"/>
                <a:gd name="T6" fmla="*/ 3175 w 75"/>
                <a:gd name="T7" fmla="*/ 44704 h 50"/>
                <a:gd name="T8" fmla="*/ 0 w 75"/>
                <a:gd name="T9" fmla="*/ 32131 h 50"/>
                <a:gd name="T10" fmla="*/ 4763 w 75"/>
                <a:gd name="T11" fmla="*/ 29337 h 50"/>
                <a:gd name="T12" fmla="*/ 6350 w 75"/>
                <a:gd name="T13" fmla="*/ 25146 h 50"/>
                <a:gd name="T14" fmla="*/ 9525 w 75"/>
                <a:gd name="T15" fmla="*/ 20955 h 50"/>
                <a:gd name="T16" fmla="*/ 14288 w 75"/>
                <a:gd name="T17" fmla="*/ 20955 h 50"/>
                <a:gd name="T18" fmla="*/ 17463 w 75"/>
                <a:gd name="T19" fmla="*/ 20955 h 50"/>
                <a:gd name="T20" fmla="*/ 22225 w 75"/>
                <a:gd name="T21" fmla="*/ 20955 h 50"/>
                <a:gd name="T22" fmla="*/ 26988 w 75"/>
                <a:gd name="T23" fmla="*/ 20955 h 50"/>
                <a:gd name="T24" fmla="*/ 39688 w 75"/>
                <a:gd name="T25" fmla="*/ 20955 h 50"/>
                <a:gd name="T26" fmla="*/ 50800 w 75"/>
                <a:gd name="T27" fmla="*/ 13970 h 50"/>
                <a:gd name="T28" fmla="*/ 60325 w 75"/>
                <a:gd name="T29" fmla="*/ 8382 h 50"/>
                <a:gd name="T30" fmla="*/ 73025 w 75"/>
                <a:gd name="T31" fmla="*/ 0 h 50"/>
                <a:gd name="T32" fmla="*/ 76200 w 75"/>
                <a:gd name="T33" fmla="*/ 4191 h 50"/>
                <a:gd name="T34" fmla="*/ 79375 w 75"/>
                <a:gd name="T35" fmla="*/ 8382 h 50"/>
                <a:gd name="T36" fmla="*/ 84138 w 75"/>
                <a:gd name="T37" fmla="*/ 9779 h 50"/>
                <a:gd name="T38" fmla="*/ 90488 w 75"/>
                <a:gd name="T39" fmla="*/ 9779 h 50"/>
                <a:gd name="T40" fmla="*/ 96838 w 75"/>
                <a:gd name="T41" fmla="*/ 8382 h 50"/>
                <a:gd name="T42" fmla="*/ 101600 w 75"/>
                <a:gd name="T43" fmla="*/ 4191 h 50"/>
                <a:gd name="T44" fmla="*/ 106363 w 75"/>
                <a:gd name="T45" fmla="*/ 0 h 50"/>
                <a:gd name="T46" fmla="*/ 119063 w 75"/>
                <a:gd name="T47" fmla="*/ 0 h 50"/>
                <a:gd name="T48" fmla="*/ 115888 w 75"/>
                <a:gd name="T49" fmla="*/ 5588 h 50"/>
                <a:gd name="T50" fmla="*/ 111125 w 75"/>
                <a:gd name="T51" fmla="*/ 12573 h 50"/>
                <a:gd name="T52" fmla="*/ 106363 w 75"/>
                <a:gd name="T53" fmla="*/ 15367 h 50"/>
                <a:gd name="T54" fmla="*/ 101600 w 75"/>
                <a:gd name="T55" fmla="*/ 19558 h 50"/>
                <a:gd name="T56" fmla="*/ 100013 w 75"/>
                <a:gd name="T57" fmla="*/ 25146 h 50"/>
                <a:gd name="T58" fmla="*/ 100013 w 75"/>
                <a:gd name="T59" fmla="*/ 30734 h 50"/>
                <a:gd name="T60" fmla="*/ 100013 w 75"/>
                <a:gd name="T61" fmla="*/ 36322 h 50"/>
                <a:gd name="T62" fmla="*/ 101600 w 75"/>
                <a:gd name="T63" fmla="*/ 41910 h 50"/>
                <a:gd name="T64" fmla="*/ 90488 w 75"/>
                <a:gd name="T65" fmla="*/ 48895 h 50"/>
                <a:gd name="T66" fmla="*/ 80963 w 75"/>
                <a:gd name="T67" fmla="*/ 53086 h 50"/>
                <a:gd name="T68" fmla="*/ 73025 w 75"/>
                <a:gd name="T69" fmla="*/ 57277 h 50"/>
                <a:gd name="T70" fmla="*/ 63500 w 75"/>
                <a:gd name="T71" fmla="*/ 57277 h 50"/>
                <a:gd name="T72" fmla="*/ 50800 w 75"/>
                <a:gd name="T73" fmla="*/ 60071 h 50"/>
                <a:gd name="T74" fmla="*/ 44450 w 75"/>
                <a:gd name="T75" fmla="*/ 62865 h 50"/>
                <a:gd name="T76" fmla="*/ 38100 w 75"/>
                <a:gd name="T77" fmla="*/ 67056 h 50"/>
                <a:gd name="T78" fmla="*/ 33338 w 75"/>
                <a:gd name="T79" fmla="*/ 69850 h 50"/>
                <a:gd name="T80" fmla="*/ 26988 w 75"/>
                <a:gd name="T81" fmla="*/ 67056 h 50"/>
                <a:gd name="T82" fmla="*/ 23813 w 75"/>
                <a:gd name="T83" fmla="*/ 62865 h 50"/>
                <a:gd name="T84" fmla="*/ 22225 w 75"/>
                <a:gd name="T85" fmla="*/ 57277 h 50"/>
                <a:gd name="T86" fmla="*/ 19050 w 75"/>
                <a:gd name="T87" fmla="*/ 50292 h 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5"/>
                <a:gd name="T133" fmla="*/ 0 h 50"/>
                <a:gd name="T134" fmla="*/ 75 w 75"/>
                <a:gd name="T135" fmla="*/ 50 h 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5" h="50">
                  <a:moveTo>
                    <a:pt x="12" y="36"/>
                  </a:moveTo>
                  <a:lnTo>
                    <a:pt x="11" y="36"/>
                  </a:lnTo>
                  <a:lnTo>
                    <a:pt x="10" y="36"/>
                  </a:lnTo>
                  <a:lnTo>
                    <a:pt x="8" y="35"/>
                  </a:lnTo>
                  <a:lnTo>
                    <a:pt x="6" y="35"/>
                  </a:lnTo>
                  <a:lnTo>
                    <a:pt x="5" y="33"/>
                  </a:lnTo>
                  <a:lnTo>
                    <a:pt x="3" y="33"/>
                  </a:lnTo>
                  <a:lnTo>
                    <a:pt x="2" y="32"/>
                  </a:lnTo>
                  <a:lnTo>
                    <a:pt x="0" y="30"/>
                  </a:lnTo>
                  <a:lnTo>
                    <a:pt x="0" y="23"/>
                  </a:lnTo>
                  <a:lnTo>
                    <a:pt x="2" y="22"/>
                  </a:lnTo>
                  <a:lnTo>
                    <a:pt x="3" y="21"/>
                  </a:lnTo>
                  <a:lnTo>
                    <a:pt x="3" y="19"/>
                  </a:lnTo>
                  <a:lnTo>
                    <a:pt x="4" y="18"/>
                  </a:lnTo>
                  <a:lnTo>
                    <a:pt x="5" y="17"/>
                  </a:lnTo>
                  <a:lnTo>
                    <a:pt x="6" y="15"/>
                  </a:lnTo>
                  <a:lnTo>
                    <a:pt x="8" y="15"/>
                  </a:lnTo>
                  <a:lnTo>
                    <a:pt x="9" y="15"/>
                  </a:lnTo>
                  <a:lnTo>
                    <a:pt x="10" y="15"/>
                  </a:lnTo>
                  <a:lnTo>
                    <a:pt x="11" y="15"/>
                  </a:lnTo>
                  <a:lnTo>
                    <a:pt x="12" y="15"/>
                  </a:lnTo>
                  <a:lnTo>
                    <a:pt x="14" y="15"/>
                  </a:lnTo>
                  <a:lnTo>
                    <a:pt x="16" y="15"/>
                  </a:lnTo>
                  <a:lnTo>
                    <a:pt x="17" y="15"/>
                  </a:lnTo>
                  <a:lnTo>
                    <a:pt x="22" y="15"/>
                  </a:lnTo>
                  <a:lnTo>
                    <a:pt x="25" y="15"/>
                  </a:lnTo>
                  <a:lnTo>
                    <a:pt x="29" y="11"/>
                  </a:lnTo>
                  <a:lnTo>
                    <a:pt x="32" y="10"/>
                  </a:lnTo>
                  <a:lnTo>
                    <a:pt x="35" y="7"/>
                  </a:lnTo>
                  <a:lnTo>
                    <a:pt x="38" y="6"/>
                  </a:lnTo>
                  <a:lnTo>
                    <a:pt x="42" y="3"/>
                  </a:lnTo>
                  <a:lnTo>
                    <a:pt x="46" y="0"/>
                  </a:lnTo>
                  <a:lnTo>
                    <a:pt x="47" y="2"/>
                  </a:lnTo>
                  <a:lnTo>
                    <a:pt x="48" y="3"/>
                  </a:lnTo>
                  <a:lnTo>
                    <a:pt x="49" y="4"/>
                  </a:lnTo>
                  <a:lnTo>
                    <a:pt x="50" y="6"/>
                  </a:lnTo>
                  <a:lnTo>
                    <a:pt x="51" y="6"/>
                  </a:lnTo>
                  <a:lnTo>
                    <a:pt x="53" y="7"/>
                  </a:lnTo>
                  <a:lnTo>
                    <a:pt x="54" y="7"/>
                  </a:lnTo>
                  <a:lnTo>
                    <a:pt x="57" y="7"/>
                  </a:lnTo>
                  <a:lnTo>
                    <a:pt x="58" y="7"/>
                  </a:lnTo>
                  <a:lnTo>
                    <a:pt x="61" y="6"/>
                  </a:lnTo>
                  <a:lnTo>
                    <a:pt x="62" y="4"/>
                  </a:lnTo>
                  <a:lnTo>
                    <a:pt x="64" y="3"/>
                  </a:lnTo>
                  <a:lnTo>
                    <a:pt x="66" y="2"/>
                  </a:lnTo>
                  <a:lnTo>
                    <a:pt x="67" y="0"/>
                  </a:lnTo>
                  <a:lnTo>
                    <a:pt x="68" y="0"/>
                  </a:lnTo>
                  <a:lnTo>
                    <a:pt x="75" y="0"/>
                  </a:lnTo>
                  <a:lnTo>
                    <a:pt x="74" y="3"/>
                  </a:lnTo>
                  <a:lnTo>
                    <a:pt x="73" y="4"/>
                  </a:lnTo>
                  <a:lnTo>
                    <a:pt x="72" y="7"/>
                  </a:lnTo>
                  <a:lnTo>
                    <a:pt x="70" y="9"/>
                  </a:lnTo>
                  <a:lnTo>
                    <a:pt x="68" y="10"/>
                  </a:lnTo>
                  <a:lnTo>
                    <a:pt x="67" y="11"/>
                  </a:lnTo>
                  <a:lnTo>
                    <a:pt x="66" y="14"/>
                  </a:lnTo>
                  <a:lnTo>
                    <a:pt x="64" y="14"/>
                  </a:lnTo>
                  <a:lnTo>
                    <a:pt x="63" y="17"/>
                  </a:lnTo>
                  <a:lnTo>
                    <a:pt x="63" y="18"/>
                  </a:lnTo>
                  <a:lnTo>
                    <a:pt x="63" y="21"/>
                  </a:lnTo>
                  <a:lnTo>
                    <a:pt x="63" y="22"/>
                  </a:lnTo>
                  <a:lnTo>
                    <a:pt x="63" y="23"/>
                  </a:lnTo>
                  <a:lnTo>
                    <a:pt x="63" y="26"/>
                  </a:lnTo>
                  <a:lnTo>
                    <a:pt x="63" y="28"/>
                  </a:lnTo>
                  <a:lnTo>
                    <a:pt x="64" y="30"/>
                  </a:lnTo>
                  <a:lnTo>
                    <a:pt x="61" y="33"/>
                  </a:lnTo>
                  <a:lnTo>
                    <a:pt x="57" y="35"/>
                  </a:lnTo>
                  <a:lnTo>
                    <a:pt x="54" y="36"/>
                  </a:lnTo>
                  <a:lnTo>
                    <a:pt x="51" y="38"/>
                  </a:lnTo>
                  <a:lnTo>
                    <a:pt x="48" y="40"/>
                  </a:lnTo>
                  <a:lnTo>
                    <a:pt x="46" y="41"/>
                  </a:lnTo>
                  <a:lnTo>
                    <a:pt x="42" y="41"/>
                  </a:lnTo>
                  <a:lnTo>
                    <a:pt x="40" y="41"/>
                  </a:lnTo>
                  <a:lnTo>
                    <a:pt x="36" y="43"/>
                  </a:lnTo>
                  <a:lnTo>
                    <a:pt x="32" y="43"/>
                  </a:lnTo>
                  <a:lnTo>
                    <a:pt x="30" y="44"/>
                  </a:lnTo>
                  <a:lnTo>
                    <a:pt x="28" y="45"/>
                  </a:lnTo>
                  <a:lnTo>
                    <a:pt x="26" y="47"/>
                  </a:lnTo>
                  <a:lnTo>
                    <a:pt x="24" y="48"/>
                  </a:lnTo>
                  <a:lnTo>
                    <a:pt x="23" y="50"/>
                  </a:lnTo>
                  <a:lnTo>
                    <a:pt x="21" y="50"/>
                  </a:lnTo>
                  <a:lnTo>
                    <a:pt x="18" y="50"/>
                  </a:lnTo>
                  <a:lnTo>
                    <a:pt x="17" y="48"/>
                  </a:lnTo>
                  <a:lnTo>
                    <a:pt x="16" y="47"/>
                  </a:lnTo>
                  <a:lnTo>
                    <a:pt x="15" y="45"/>
                  </a:lnTo>
                  <a:lnTo>
                    <a:pt x="15" y="43"/>
                  </a:lnTo>
                  <a:lnTo>
                    <a:pt x="14" y="41"/>
                  </a:lnTo>
                  <a:lnTo>
                    <a:pt x="12" y="38"/>
                  </a:lnTo>
                  <a:lnTo>
                    <a:pt x="12" y="3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9" name="Freeform 214">
              <a:extLst>
                <a:ext uri="{FF2B5EF4-FFF2-40B4-BE49-F238E27FC236}">
                  <a16:creationId xmlns:a16="http://schemas.microsoft.com/office/drawing/2014/main" id="{879F5F0D-C8D4-A446-028B-9C80616A8E70}"/>
                </a:ext>
              </a:extLst>
            </p:cNvPr>
            <p:cNvSpPr>
              <a:spLocks/>
            </p:cNvSpPr>
            <p:nvPr/>
          </p:nvSpPr>
          <p:spPr bwMode="gray">
            <a:xfrm>
              <a:off x="2852164" y="972621"/>
              <a:ext cx="279222" cy="118856"/>
            </a:xfrm>
            <a:custGeom>
              <a:avLst/>
              <a:gdLst>
                <a:gd name="T0" fmla="*/ 0 w 150"/>
                <a:gd name="T1" fmla="*/ 73163 h 69"/>
                <a:gd name="T2" fmla="*/ 0 w 150"/>
                <a:gd name="T3" fmla="*/ 78685 h 69"/>
                <a:gd name="T4" fmla="*/ 1588 w 150"/>
                <a:gd name="T5" fmla="*/ 85587 h 69"/>
                <a:gd name="T6" fmla="*/ 6350 w 150"/>
                <a:gd name="T7" fmla="*/ 88348 h 69"/>
                <a:gd name="T8" fmla="*/ 9525 w 150"/>
                <a:gd name="T9" fmla="*/ 91109 h 69"/>
                <a:gd name="T10" fmla="*/ 14288 w 150"/>
                <a:gd name="T11" fmla="*/ 92489 h 69"/>
                <a:gd name="T12" fmla="*/ 19050 w 150"/>
                <a:gd name="T13" fmla="*/ 95250 h 69"/>
                <a:gd name="T14" fmla="*/ 23812 w 150"/>
                <a:gd name="T15" fmla="*/ 95250 h 69"/>
                <a:gd name="T16" fmla="*/ 26988 w 150"/>
                <a:gd name="T17" fmla="*/ 95250 h 69"/>
                <a:gd name="T18" fmla="*/ 39687 w 150"/>
                <a:gd name="T19" fmla="*/ 95250 h 69"/>
                <a:gd name="T20" fmla="*/ 53975 w 150"/>
                <a:gd name="T21" fmla="*/ 91109 h 69"/>
                <a:gd name="T22" fmla="*/ 68262 w 150"/>
                <a:gd name="T23" fmla="*/ 85587 h 69"/>
                <a:gd name="T24" fmla="*/ 80962 w 150"/>
                <a:gd name="T25" fmla="*/ 78685 h 69"/>
                <a:gd name="T26" fmla="*/ 92075 w 150"/>
                <a:gd name="T27" fmla="*/ 73163 h 69"/>
                <a:gd name="T28" fmla="*/ 106363 w 150"/>
                <a:gd name="T29" fmla="*/ 66261 h 69"/>
                <a:gd name="T30" fmla="*/ 117475 w 150"/>
                <a:gd name="T31" fmla="*/ 60739 h 69"/>
                <a:gd name="T32" fmla="*/ 130175 w 150"/>
                <a:gd name="T33" fmla="*/ 55217 h 69"/>
                <a:gd name="T34" fmla="*/ 139700 w 150"/>
                <a:gd name="T35" fmla="*/ 52457 h 69"/>
                <a:gd name="T36" fmla="*/ 155575 w 150"/>
                <a:gd name="T37" fmla="*/ 48315 h 69"/>
                <a:gd name="T38" fmla="*/ 169862 w 150"/>
                <a:gd name="T39" fmla="*/ 45554 h 69"/>
                <a:gd name="T40" fmla="*/ 190500 w 150"/>
                <a:gd name="T41" fmla="*/ 41413 h 69"/>
                <a:gd name="T42" fmla="*/ 206375 w 150"/>
                <a:gd name="T43" fmla="*/ 37272 h 69"/>
                <a:gd name="T44" fmla="*/ 220663 w 150"/>
                <a:gd name="T45" fmla="*/ 31750 h 69"/>
                <a:gd name="T46" fmla="*/ 227013 w 150"/>
                <a:gd name="T47" fmla="*/ 27609 h 69"/>
                <a:gd name="T48" fmla="*/ 231775 w 150"/>
                <a:gd name="T49" fmla="*/ 26228 h 69"/>
                <a:gd name="T50" fmla="*/ 236538 w 150"/>
                <a:gd name="T51" fmla="*/ 20707 h 69"/>
                <a:gd name="T52" fmla="*/ 238125 w 150"/>
                <a:gd name="T53" fmla="*/ 16565 h 69"/>
                <a:gd name="T54" fmla="*/ 220663 w 150"/>
                <a:gd name="T55" fmla="*/ 12424 h 69"/>
                <a:gd name="T56" fmla="*/ 206375 w 150"/>
                <a:gd name="T57" fmla="*/ 9663 h 69"/>
                <a:gd name="T58" fmla="*/ 190500 w 150"/>
                <a:gd name="T59" fmla="*/ 6902 h 69"/>
                <a:gd name="T60" fmla="*/ 176212 w 150"/>
                <a:gd name="T61" fmla="*/ 2761 h 69"/>
                <a:gd name="T62" fmla="*/ 160337 w 150"/>
                <a:gd name="T63" fmla="*/ 1380 h 69"/>
                <a:gd name="T64" fmla="*/ 147637 w 150"/>
                <a:gd name="T65" fmla="*/ 0 h 69"/>
                <a:gd name="T66" fmla="*/ 131762 w 150"/>
                <a:gd name="T67" fmla="*/ 0 h 69"/>
                <a:gd name="T68" fmla="*/ 117475 w 150"/>
                <a:gd name="T69" fmla="*/ 0 h 69"/>
                <a:gd name="T70" fmla="*/ 111125 w 150"/>
                <a:gd name="T71" fmla="*/ 0 h 69"/>
                <a:gd name="T72" fmla="*/ 106363 w 150"/>
                <a:gd name="T73" fmla="*/ 1380 h 69"/>
                <a:gd name="T74" fmla="*/ 100012 w 150"/>
                <a:gd name="T75" fmla="*/ 1380 h 69"/>
                <a:gd name="T76" fmla="*/ 96837 w 150"/>
                <a:gd name="T77" fmla="*/ 2761 h 69"/>
                <a:gd name="T78" fmla="*/ 90487 w 150"/>
                <a:gd name="T79" fmla="*/ 2761 h 69"/>
                <a:gd name="T80" fmla="*/ 87312 w 150"/>
                <a:gd name="T81" fmla="*/ 2761 h 69"/>
                <a:gd name="T82" fmla="*/ 82550 w 150"/>
                <a:gd name="T83" fmla="*/ 1380 h 69"/>
                <a:gd name="T84" fmla="*/ 79375 w 150"/>
                <a:gd name="T85" fmla="*/ 0 h 69"/>
                <a:gd name="T86" fmla="*/ 79375 w 150"/>
                <a:gd name="T87" fmla="*/ 6902 h 69"/>
                <a:gd name="T88" fmla="*/ 76200 w 150"/>
                <a:gd name="T89" fmla="*/ 15185 h 69"/>
                <a:gd name="T90" fmla="*/ 71437 w 150"/>
                <a:gd name="T91" fmla="*/ 20707 h 69"/>
                <a:gd name="T92" fmla="*/ 68262 w 150"/>
                <a:gd name="T93" fmla="*/ 27609 h 69"/>
                <a:gd name="T94" fmla="*/ 53975 w 150"/>
                <a:gd name="T95" fmla="*/ 33130 h 69"/>
                <a:gd name="T96" fmla="*/ 38100 w 150"/>
                <a:gd name="T97" fmla="*/ 40033 h 69"/>
                <a:gd name="T98" fmla="*/ 25400 w 150"/>
                <a:gd name="T99" fmla="*/ 42793 h 69"/>
                <a:gd name="T100" fmla="*/ 11112 w 150"/>
                <a:gd name="T101" fmla="*/ 48315 h 69"/>
                <a:gd name="T102" fmla="*/ 7937 w 150"/>
                <a:gd name="T103" fmla="*/ 55217 h 69"/>
                <a:gd name="T104" fmla="*/ 4762 w 150"/>
                <a:gd name="T105" fmla="*/ 57978 h 69"/>
                <a:gd name="T106" fmla="*/ 0 w 150"/>
                <a:gd name="T107" fmla="*/ 64880 h 69"/>
                <a:gd name="T108" fmla="*/ 0 w 150"/>
                <a:gd name="T109" fmla="*/ 73163 h 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0"/>
                <a:gd name="T166" fmla="*/ 0 h 69"/>
                <a:gd name="T167" fmla="*/ 150 w 150"/>
                <a:gd name="T168" fmla="*/ 69 h 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0" h="69">
                  <a:moveTo>
                    <a:pt x="0" y="53"/>
                  </a:moveTo>
                  <a:lnTo>
                    <a:pt x="0" y="57"/>
                  </a:lnTo>
                  <a:lnTo>
                    <a:pt x="1" y="62"/>
                  </a:lnTo>
                  <a:lnTo>
                    <a:pt x="4" y="64"/>
                  </a:lnTo>
                  <a:lnTo>
                    <a:pt x="6" y="66"/>
                  </a:lnTo>
                  <a:lnTo>
                    <a:pt x="9" y="67"/>
                  </a:lnTo>
                  <a:lnTo>
                    <a:pt x="12" y="69"/>
                  </a:lnTo>
                  <a:lnTo>
                    <a:pt x="15" y="69"/>
                  </a:lnTo>
                  <a:lnTo>
                    <a:pt x="17" y="69"/>
                  </a:lnTo>
                  <a:lnTo>
                    <a:pt x="25" y="69"/>
                  </a:lnTo>
                  <a:lnTo>
                    <a:pt x="34" y="66"/>
                  </a:lnTo>
                  <a:lnTo>
                    <a:pt x="43" y="62"/>
                  </a:lnTo>
                  <a:lnTo>
                    <a:pt x="51" y="57"/>
                  </a:lnTo>
                  <a:lnTo>
                    <a:pt x="58" y="53"/>
                  </a:lnTo>
                  <a:lnTo>
                    <a:pt x="67" y="48"/>
                  </a:lnTo>
                  <a:lnTo>
                    <a:pt x="74" y="44"/>
                  </a:lnTo>
                  <a:lnTo>
                    <a:pt x="82" y="40"/>
                  </a:lnTo>
                  <a:lnTo>
                    <a:pt x="88" y="38"/>
                  </a:lnTo>
                  <a:lnTo>
                    <a:pt x="98" y="35"/>
                  </a:lnTo>
                  <a:lnTo>
                    <a:pt x="107" y="33"/>
                  </a:lnTo>
                  <a:lnTo>
                    <a:pt x="120" y="30"/>
                  </a:lnTo>
                  <a:lnTo>
                    <a:pt x="130" y="27"/>
                  </a:lnTo>
                  <a:lnTo>
                    <a:pt x="139" y="23"/>
                  </a:lnTo>
                  <a:lnTo>
                    <a:pt x="143" y="20"/>
                  </a:lnTo>
                  <a:lnTo>
                    <a:pt x="146" y="19"/>
                  </a:lnTo>
                  <a:lnTo>
                    <a:pt x="149" y="15"/>
                  </a:lnTo>
                  <a:lnTo>
                    <a:pt x="150" y="12"/>
                  </a:lnTo>
                  <a:lnTo>
                    <a:pt x="139" y="9"/>
                  </a:lnTo>
                  <a:lnTo>
                    <a:pt x="130" y="7"/>
                  </a:lnTo>
                  <a:lnTo>
                    <a:pt x="120" y="5"/>
                  </a:lnTo>
                  <a:lnTo>
                    <a:pt x="111" y="2"/>
                  </a:lnTo>
                  <a:lnTo>
                    <a:pt x="101" y="1"/>
                  </a:lnTo>
                  <a:lnTo>
                    <a:pt x="93" y="0"/>
                  </a:lnTo>
                  <a:lnTo>
                    <a:pt x="83" y="0"/>
                  </a:lnTo>
                  <a:lnTo>
                    <a:pt x="74" y="0"/>
                  </a:lnTo>
                  <a:lnTo>
                    <a:pt x="70" y="0"/>
                  </a:lnTo>
                  <a:lnTo>
                    <a:pt x="67" y="1"/>
                  </a:lnTo>
                  <a:lnTo>
                    <a:pt x="63" y="1"/>
                  </a:lnTo>
                  <a:lnTo>
                    <a:pt x="61" y="2"/>
                  </a:lnTo>
                  <a:lnTo>
                    <a:pt x="57" y="2"/>
                  </a:lnTo>
                  <a:lnTo>
                    <a:pt x="55" y="2"/>
                  </a:lnTo>
                  <a:lnTo>
                    <a:pt x="52" y="1"/>
                  </a:lnTo>
                  <a:lnTo>
                    <a:pt x="50" y="0"/>
                  </a:lnTo>
                  <a:lnTo>
                    <a:pt x="50" y="5"/>
                  </a:lnTo>
                  <a:lnTo>
                    <a:pt x="48" y="11"/>
                  </a:lnTo>
                  <a:lnTo>
                    <a:pt x="45" y="15"/>
                  </a:lnTo>
                  <a:lnTo>
                    <a:pt x="43" y="20"/>
                  </a:lnTo>
                  <a:lnTo>
                    <a:pt x="34" y="24"/>
                  </a:lnTo>
                  <a:lnTo>
                    <a:pt x="24" y="29"/>
                  </a:lnTo>
                  <a:lnTo>
                    <a:pt x="16" y="31"/>
                  </a:lnTo>
                  <a:lnTo>
                    <a:pt x="7" y="35"/>
                  </a:lnTo>
                  <a:lnTo>
                    <a:pt x="5" y="40"/>
                  </a:lnTo>
                  <a:lnTo>
                    <a:pt x="3" y="42"/>
                  </a:lnTo>
                  <a:lnTo>
                    <a:pt x="0" y="47"/>
                  </a:lnTo>
                  <a:lnTo>
                    <a:pt x="0" y="5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0" name="Freeform 215">
              <a:extLst>
                <a:ext uri="{FF2B5EF4-FFF2-40B4-BE49-F238E27FC236}">
                  <a16:creationId xmlns:a16="http://schemas.microsoft.com/office/drawing/2014/main" id="{97F28DCA-C387-15E5-FD25-AB5227AE0516}"/>
                </a:ext>
              </a:extLst>
            </p:cNvPr>
            <p:cNvSpPr>
              <a:spLocks/>
            </p:cNvSpPr>
            <p:nvPr/>
          </p:nvSpPr>
          <p:spPr bwMode="gray">
            <a:xfrm>
              <a:off x="2956620" y="1010256"/>
              <a:ext cx="395731" cy="170363"/>
            </a:xfrm>
            <a:custGeom>
              <a:avLst/>
              <a:gdLst>
                <a:gd name="T0" fmla="*/ 157163 w 213"/>
                <a:gd name="T1" fmla="*/ 1407 h 97"/>
                <a:gd name="T2" fmla="*/ 149225 w 213"/>
                <a:gd name="T3" fmla="*/ 15482 h 97"/>
                <a:gd name="T4" fmla="*/ 146050 w 213"/>
                <a:gd name="T5" fmla="*/ 23927 h 97"/>
                <a:gd name="T6" fmla="*/ 160338 w 213"/>
                <a:gd name="T7" fmla="*/ 23927 h 97"/>
                <a:gd name="T8" fmla="*/ 174625 w 213"/>
                <a:gd name="T9" fmla="*/ 16890 h 97"/>
                <a:gd name="T10" fmla="*/ 184150 w 213"/>
                <a:gd name="T11" fmla="*/ 9852 h 97"/>
                <a:gd name="T12" fmla="*/ 187325 w 213"/>
                <a:gd name="T13" fmla="*/ 21112 h 97"/>
                <a:gd name="T14" fmla="*/ 187325 w 213"/>
                <a:gd name="T15" fmla="*/ 29557 h 97"/>
                <a:gd name="T16" fmla="*/ 200025 w 213"/>
                <a:gd name="T17" fmla="*/ 36594 h 97"/>
                <a:gd name="T18" fmla="*/ 249238 w 213"/>
                <a:gd name="T19" fmla="*/ 21112 h 97"/>
                <a:gd name="T20" fmla="*/ 249238 w 213"/>
                <a:gd name="T21" fmla="*/ 35187 h 97"/>
                <a:gd name="T22" fmla="*/ 257175 w 213"/>
                <a:gd name="T23" fmla="*/ 42224 h 97"/>
                <a:gd name="T24" fmla="*/ 271463 w 213"/>
                <a:gd name="T25" fmla="*/ 30964 h 97"/>
                <a:gd name="T26" fmla="*/ 273050 w 213"/>
                <a:gd name="T27" fmla="*/ 21112 h 97"/>
                <a:gd name="T28" fmla="*/ 273050 w 213"/>
                <a:gd name="T29" fmla="*/ 8445 h 97"/>
                <a:gd name="T30" fmla="*/ 277813 w 213"/>
                <a:gd name="T31" fmla="*/ 1407 h 97"/>
                <a:gd name="T32" fmla="*/ 285750 w 213"/>
                <a:gd name="T33" fmla="*/ 0 h 97"/>
                <a:gd name="T34" fmla="*/ 296863 w 213"/>
                <a:gd name="T35" fmla="*/ 0 h 97"/>
                <a:gd name="T36" fmla="*/ 307975 w 213"/>
                <a:gd name="T37" fmla="*/ 1407 h 97"/>
                <a:gd name="T38" fmla="*/ 317500 w 213"/>
                <a:gd name="T39" fmla="*/ 0 h 97"/>
                <a:gd name="T40" fmla="*/ 320675 w 213"/>
                <a:gd name="T41" fmla="*/ 14075 h 97"/>
                <a:gd name="T42" fmla="*/ 325438 w 213"/>
                <a:gd name="T43" fmla="*/ 21112 h 97"/>
                <a:gd name="T44" fmla="*/ 325438 w 213"/>
                <a:gd name="T45" fmla="*/ 35187 h 97"/>
                <a:gd name="T46" fmla="*/ 317500 w 213"/>
                <a:gd name="T47" fmla="*/ 50669 h 97"/>
                <a:gd name="T48" fmla="*/ 307975 w 213"/>
                <a:gd name="T49" fmla="*/ 66151 h 97"/>
                <a:gd name="T50" fmla="*/ 312738 w 213"/>
                <a:gd name="T51" fmla="*/ 73189 h 97"/>
                <a:gd name="T52" fmla="*/ 327025 w 213"/>
                <a:gd name="T53" fmla="*/ 77411 h 97"/>
                <a:gd name="T54" fmla="*/ 338138 w 213"/>
                <a:gd name="T55" fmla="*/ 85856 h 97"/>
                <a:gd name="T56" fmla="*/ 320675 w 213"/>
                <a:gd name="T57" fmla="*/ 104153 h 97"/>
                <a:gd name="T58" fmla="*/ 306388 w 213"/>
                <a:gd name="T59" fmla="*/ 101338 h 97"/>
                <a:gd name="T60" fmla="*/ 287338 w 213"/>
                <a:gd name="T61" fmla="*/ 99931 h 97"/>
                <a:gd name="T62" fmla="*/ 276225 w 213"/>
                <a:gd name="T63" fmla="*/ 106968 h 97"/>
                <a:gd name="T64" fmla="*/ 261938 w 213"/>
                <a:gd name="T65" fmla="*/ 116820 h 97"/>
                <a:gd name="T66" fmla="*/ 239713 w 213"/>
                <a:gd name="T67" fmla="*/ 118228 h 97"/>
                <a:gd name="T68" fmla="*/ 220663 w 213"/>
                <a:gd name="T69" fmla="*/ 112598 h 97"/>
                <a:gd name="T70" fmla="*/ 207963 w 213"/>
                <a:gd name="T71" fmla="*/ 108376 h 97"/>
                <a:gd name="T72" fmla="*/ 190500 w 213"/>
                <a:gd name="T73" fmla="*/ 111190 h 97"/>
                <a:gd name="T74" fmla="*/ 152400 w 213"/>
                <a:gd name="T75" fmla="*/ 121043 h 97"/>
                <a:gd name="T76" fmla="*/ 122238 w 213"/>
                <a:gd name="T77" fmla="*/ 128080 h 97"/>
                <a:gd name="T78" fmla="*/ 92075 w 213"/>
                <a:gd name="T79" fmla="*/ 132303 h 97"/>
                <a:gd name="T80" fmla="*/ 63500 w 213"/>
                <a:gd name="T81" fmla="*/ 136525 h 97"/>
                <a:gd name="T82" fmla="*/ 47625 w 213"/>
                <a:gd name="T83" fmla="*/ 114005 h 97"/>
                <a:gd name="T84" fmla="*/ 25400 w 213"/>
                <a:gd name="T85" fmla="*/ 112598 h 97"/>
                <a:gd name="T86" fmla="*/ 7938 w 213"/>
                <a:gd name="T87" fmla="*/ 104153 h 97"/>
                <a:gd name="T88" fmla="*/ 6350 w 213"/>
                <a:gd name="T89" fmla="*/ 95708 h 97"/>
                <a:gd name="T90" fmla="*/ 26988 w 213"/>
                <a:gd name="T91" fmla="*/ 90078 h 97"/>
                <a:gd name="T92" fmla="*/ 44450 w 213"/>
                <a:gd name="T93" fmla="*/ 85856 h 97"/>
                <a:gd name="T94" fmla="*/ 68263 w 213"/>
                <a:gd name="T95" fmla="*/ 87263 h 97"/>
                <a:gd name="T96" fmla="*/ 92075 w 213"/>
                <a:gd name="T97" fmla="*/ 91486 h 97"/>
                <a:gd name="T98" fmla="*/ 117475 w 213"/>
                <a:gd name="T99" fmla="*/ 90078 h 97"/>
                <a:gd name="T100" fmla="*/ 20638 w 213"/>
                <a:gd name="T101" fmla="*/ 71781 h 97"/>
                <a:gd name="T102" fmla="*/ 53975 w 213"/>
                <a:gd name="T103" fmla="*/ 66151 h 97"/>
                <a:gd name="T104" fmla="*/ 85725 w 213"/>
                <a:gd name="T105" fmla="*/ 57706 h 97"/>
                <a:gd name="T106" fmla="*/ 76200 w 213"/>
                <a:gd name="T107" fmla="*/ 50669 h 97"/>
                <a:gd name="T108" fmla="*/ 50800 w 213"/>
                <a:gd name="T109" fmla="*/ 57706 h 97"/>
                <a:gd name="T110" fmla="*/ 26988 w 213"/>
                <a:gd name="T111" fmla="*/ 64744 h 97"/>
                <a:gd name="T112" fmla="*/ 26988 w 213"/>
                <a:gd name="T113" fmla="*/ 57706 h 97"/>
                <a:gd name="T114" fmla="*/ 26988 w 213"/>
                <a:gd name="T115" fmla="*/ 50669 h 97"/>
                <a:gd name="T116" fmla="*/ 28575 w 213"/>
                <a:gd name="T117" fmla="*/ 45039 h 9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3"/>
                <a:gd name="T178" fmla="*/ 0 h 97"/>
                <a:gd name="T179" fmla="*/ 213 w 213"/>
                <a:gd name="T180" fmla="*/ 97 h 9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3" h="97">
                  <a:moveTo>
                    <a:pt x="19" y="30"/>
                  </a:moveTo>
                  <a:lnTo>
                    <a:pt x="99" y="0"/>
                  </a:lnTo>
                  <a:lnTo>
                    <a:pt x="99" y="1"/>
                  </a:lnTo>
                  <a:lnTo>
                    <a:pt x="98" y="4"/>
                  </a:lnTo>
                  <a:lnTo>
                    <a:pt x="95" y="7"/>
                  </a:lnTo>
                  <a:lnTo>
                    <a:pt x="94" y="11"/>
                  </a:lnTo>
                  <a:lnTo>
                    <a:pt x="93" y="12"/>
                  </a:lnTo>
                  <a:lnTo>
                    <a:pt x="92" y="15"/>
                  </a:lnTo>
                  <a:lnTo>
                    <a:pt x="92" y="17"/>
                  </a:lnTo>
                  <a:lnTo>
                    <a:pt x="93" y="17"/>
                  </a:lnTo>
                  <a:lnTo>
                    <a:pt x="98" y="17"/>
                  </a:lnTo>
                  <a:lnTo>
                    <a:pt x="101" y="17"/>
                  </a:lnTo>
                  <a:lnTo>
                    <a:pt x="105" y="15"/>
                  </a:lnTo>
                  <a:lnTo>
                    <a:pt x="107" y="14"/>
                  </a:lnTo>
                  <a:lnTo>
                    <a:pt x="110" y="12"/>
                  </a:lnTo>
                  <a:lnTo>
                    <a:pt x="112" y="11"/>
                  </a:lnTo>
                  <a:lnTo>
                    <a:pt x="114" y="10"/>
                  </a:lnTo>
                  <a:lnTo>
                    <a:pt x="116" y="7"/>
                  </a:lnTo>
                  <a:lnTo>
                    <a:pt x="117" y="10"/>
                  </a:lnTo>
                  <a:lnTo>
                    <a:pt x="118" y="12"/>
                  </a:lnTo>
                  <a:lnTo>
                    <a:pt x="118" y="15"/>
                  </a:lnTo>
                  <a:lnTo>
                    <a:pt x="118" y="17"/>
                  </a:lnTo>
                  <a:lnTo>
                    <a:pt x="118" y="19"/>
                  </a:lnTo>
                  <a:lnTo>
                    <a:pt x="118" y="21"/>
                  </a:lnTo>
                  <a:lnTo>
                    <a:pt x="118" y="22"/>
                  </a:lnTo>
                  <a:lnTo>
                    <a:pt x="118" y="26"/>
                  </a:lnTo>
                  <a:lnTo>
                    <a:pt x="126" y="26"/>
                  </a:lnTo>
                  <a:lnTo>
                    <a:pt x="157" y="10"/>
                  </a:lnTo>
                  <a:lnTo>
                    <a:pt x="157" y="12"/>
                  </a:lnTo>
                  <a:lnTo>
                    <a:pt x="157" y="15"/>
                  </a:lnTo>
                  <a:lnTo>
                    <a:pt x="157" y="18"/>
                  </a:lnTo>
                  <a:lnTo>
                    <a:pt x="157" y="21"/>
                  </a:lnTo>
                  <a:lnTo>
                    <a:pt x="157" y="25"/>
                  </a:lnTo>
                  <a:lnTo>
                    <a:pt x="158" y="26"/>
                  </a:lnTo>
                  <a:lnTo>
                    <a:pt x="161" y="29"/>
                  </a:lnTo>
                  <a:lnTo>
                    <a:pt x="162" y="30"/>
                  </a:lnTo>
                  <a:lnTo>
                    <a:pt x="166" y="29"/>
                  </a:lnTo>
                  <a:lnTo>
                    <a:pt x="169" y="26"/>
                  </a:lnTo>
                  <a:lnTo>
                    <a:pt x="171" y="22"/>
                  </a:lnTo>
                  <a:lnTo>
                    <a:pt x="172" y="21"/>
                  </a:lnTo>
                  <a:lnTo>
                    <a:pt x="172" y="18"/>
                  </a:lnTo>
                  <a:lnTo>
                    <a:pt x="172" y="15"/>
                  </a:lnTo>
                  <a:lnTo>
                    <a:pt x="172" y="11"/>
                  </a:lnTo>
                  <a:lnTo>
                    <a:pt x="172" y="7"/>
                  </a:lnTo>
                  <a:lnTo>
                    <a:pt x="172" y="6"/>
                  </a:lnTo>
                  <a:lnTo>
                    <a:pt x="174" y="4"/>
                  </a:lnTo>
                  <a:lnTo>
                    <a:pt x="174" y="3"/>
                  </a:lnTo>
                  <a:lnTo>
                    <a:pt x="175" y="1"/>
                  </a:lnTo>
                  <a:lnTo>
                    <a:pt x="176" y="1"/>
                  </a:lnTo>
                  <a:lnTo>
                    <a:pt x="178" y="0"/>
                  </a:lnTo>
                  <a:lnTo>
                    <a:pt x="180" y="0"/>
                  </a:lnTo>
                  <a:lnTo>
                    <a:pt x="181" y="0"/>
                  </a:lnTo>
                  <a:lnTo>
                    <a:pt x="184" y="0"/>
                  </a:lnTo>
                  <a:lnTo>
                    <a:pt x="187" y="0"/>
                  </a:lnTo>
                  <a:lnTo>
                    <a:pt x="189" y="0"/>
                  </a:lnTo>
                  <a:lnTo>
                    <a:pt x="191" y="1"/>
                  </a:lnTo>
                  <a:lnTo>
                    <a:pt x="194" y="1"/>
                  </a:lnTo>
                  <a:lnTo>
                    <a:pt x="196" y="1"/>
                  </a:lnTo>
                  <a:lnTo>
                    <a:pt x="197" y="0"/>
                  </a:lnTo>
                  <a:lnTo>
                    <a:pt x="200" y="0"/>
                  </a:lnTo>
                  <a:lnTo>
                    <a:pt x="201" y="3"/>
                  </a:lnTo>
                  <a:lnTo>
                    <a:pt x="202" y="7"/>
                  </a:lnTo>
                  <a:lnTo>
                    <a:pt x="202" y="10"/>
                  </a:lnTo>
                  <a:lnTo>
                    <a:pt x="203" y="11"/>
                  </a:lnTo>
                  <a:lnTo>
                    <a:pt x="203" y="14"/>
                  </a:lnTo>
                  <a:lnTo>
                    <a:pt x="205" y="15"/>
                  </a:lnTo>
                  <a:lnTo>
                    <a:pt x="205" y="18"/>
                  </a:lnTo>
                  <a:lnTo>
                    <a:pt x="205" y="19"/>
                  </a:lnTo>
                  <a:lnTo>
                    <a:pt x="205" y="25"/>
                  </a:lnTo>
                  <a:lnTo>
                    <a:pt x="203" y="27"/>
                  </a:lnTo>
                  <a:lnTo>
                    <a:pt x="202" y="32"/>
                  </a:lnTo>
                  <a:lnTo>
                    <a:pt x="200" y="36"/>
                  </a:lnTo>
                  <a:lnTo>
                    <a:pt x="197" y="40"/>
                  </a:lnTo>
                  <a:lnTo>
                    <a:pt x="195" y="44"/>
                  </a:lnTo>
                  <a:lnTo>
                    <a:pt x="194" y="47"/>
                  </a:lnTo>
                  <a:lnTo>
                    <a:pt x="191" y="48"/>
                  </a:lnTo>
                  <a:lnTo>
                    <a:pt x="195" y="51"/>
                  </a:lnTo>
                  <a:lnTo>
                    <a:pt x="197" y="52"/>
                  </a:lnTo>
                  <a:lnTo>
                    <a:pt x="201" y="54"/>
                  </a:lnTo>
                  <a:lnTo>
                    <a:pt x="203" y="54"/>
                  </a:lnTo>
                  <a:lnTo>
                    <a:pt x="206" y="55"/>
                  </a:lnTo>
                  <a:lnTo>
                    <a:pt x="208" y="57"/>
                  </a:lnTo>
                  <a:lnTo>
                    <a:pt x="211" y="58"/>
                  </a:lnTo>
                  <a:lnTo>
                    <a:pt x="213" y="61"/>
                  </a:lnTo>
                  <a:lnTo>
                    <a:pt x="213" y="71"/>
                  </a:lnTo>
                  <a:lnTo>
                    <a:pt x="207" y="72"/>
                  </a:lnTo>
                  <a:lnTo>
                    <a:pt x="202" y="74"/>
                  </a:lnTo>
                  <a:lnTo>
                    <a:pt x="199" y="74"/>
                  </a:lnTo>
                  <a:lnTo>
                    <a:pt x="195" y="72"/>
                  </a:lnTo>
                  <a:lnTo>
                    <a:pt x="193" y="72"/>
                  </a:lnTo>
                  <a:lnTo>
                    <a:pt x="189" y="72"/>
                  </a:lnTo>
                  <a:lnTo>
                    <a:pt x="186" y="71"/>
                  </a:lnTo>
                  <a:lnTo>
                    <a:pt x="181" y="71"/>
                  </a:lnTo>
                  <a:lnTo>
                    <a:pt x="178" y="72"/>
                  </a:lnTo>
                  <a:lnTo>
                    <a:pt x="176" y="74"/>
                  </a:lnTo>
                  <a:lnTo>
                    <a:pt x="174" y="76"/>
                  </a:lnTo>
                  <a:lnTo>
                    <a:pt x="171" y="79"/>
                  </a:lnTo>
                  <a:lnTo>
                    <a:pt x="168" y="80"/>
                  </a:lnTo>
                  <a:lnTo>
                    <a:pt x="165" y="83"/>
                  </a:lnTo>
                  <a:lnTo>
                    <a:pt x="162" y="84"/>
                  </a:lnTo>
                  <a:lnTo>
                    <a:pt x="157" y="84"/>
                  </a:lnTo>
                  <a:lnTo>
                    <a:pt x="151" y="84"/>
                  </a:lnTo>
                  <a:lnTo>
                    <a:pt x="146" y="83"/>
                  </a:lnTo>
                  <a:lnTo>
                    <a:pt x="143" y="81"/>
                  </a:lnTo>
                  <a:lnTo>
                    <a:pt x="139" y="80"/>
                  </a:lnTo>
                  <a:lnTo>
                    <a:pt x="137" y="79"/>
                  </a:lnTo>
                  <a:lnTo>
                    <a:pt x="133" y="79"/>
                  </a:lnTo>
                  <a:lnTo>
                    <a:pt x="131" y="77"/>
                  </a:lnTo>
                  <a:lnTo>
                    <a:pt x="129" y="77"/>
                  </a:lnTo>
                  <a:lnTo>
                    <a:pt x="126" y="77"/>
                  </a:lnTo>
                  <a:lnTo>
                    <a:pt x="120" y="79"/>
                  </a:lnTo>
                  <a:lnTo>
                    <a:pt x="113" y="81"/>
                  </a:lnTo>
                  <a:lnTo>
                    <a:pt x="105" y="83"/>
                  </a:lnTo>
                  <a:lnTo>
                    <a:pt x="96" y="86"/>
                  </a:lnTo>
                  <a:lnTo>
                    <a:pt x="88" y="88"/>
                  </a:lnTo>
                  <a:lnTo>
                    <a:pt x="81" y="91"/>
                  </a:lnTo>
                  <a:lnTo>
                    <a:pt x="77" y="91"/>
                  </a:lnTo>
                  <a:lnTo>
                    <a:pt x="71" y="93"/>
                  </a:lnTo>
                  <a:lnTo>
                    <a:pt x="64" y="93"/>
                  </a:lnTo>
                  <a:lnTo>
                    <a:pt x="58" y="94"/>
                  </a:lnTo>
                  <a:lnTo>
                    <a:pt x="51" y="95"/>
                  </a:lnTo>
                  <a:lnTo>
                    <a:pt x="45" y="97"/>
                  </a:lnTo>
                  <a:lnTo>
                    <a:pt x="40" y="97"/>
                  </a:lnTo>
                  <a:lnTo>
                    <a:pt x="35" y="95"/>
                  </a:lnTo>
                  <a:lnTo>
                    <a:pt x="30" y="91"/>
                  </a:lnTo>
                  <a:lnTo>
                    <a:pt x="30" y="81"/>
                  </a:lnTo>
                  <a:lnTo>
                    <a:pt x="25" y="81"/>
                  </a:lnTo>
                  <a:lnTo>
                    <a:pt x="20" y="81"/>
                  </a:lnTo>
                  <a:lnTo>
                    <a:pt x="16" y="80"/>
                  </a:lnTo>
                  <a:lnTo>
                    <a:pt x="12" y="79"/>
                  </a:lnTo>
                  <a:lnTo>
                    <a:pt x="9" y="77"/>
                  </a:lnTo>
                  <a:lnTo>
                    <a:pt x="5" y="74"/>
                  </a:lnTo>
                  <a:lnTo>
                    <a:pt x="3" y="71"/>
                  </a:lnTo>
                  <a:lnTo>
                    <a:pt x="0" y="68"/>
                  </a:lnTo>
                  <a:lnTo>
                    <a:pt x="4" y="68"/>
                  </a:lnTo>
                  <a:lnTo>
                    <a:pt x="9" y="66"/>
                  </a:lnTo>
                  <a:lnTo>
                    <a:pt x="12" y="65"/>
                  </a:lnTo>
                  <a:lnTo>
                    <a:pt x="17" y="64"/>
                  </a:lnTo>
                  <a:lnTo>
                    <a:pt x="20" y="62"/>
                  </a:lnTo>
                  <a:lnTo>
                    <a:pt x="24" y="62"/>
                  </a:lnTo>
                  <a:lnTo>
                    <a:pt x="28" y="61"/>
                  </a:lnTo>
                  <a:lnTo>
                    <a:pt x="31" y="61"/>
                  </a:lnTo>
                  <a:lnTo>
                    <a:pt x="38" y="61"/>
                  </a:lnTo>
                  <a:lnTo>
                    <a:pt x="43" y="62"/>
                  </a:lnTo>
                  <a:lnTo>
                    <a:pt x="48" y="62"/>
                  </a:lnTo>
                  <a:lnTo>
                    <a:pt x="54" y="64"/>
                  </a:lnTo>
                  <a:lnTo>
                    <a:pt x="58" y="65"/>
                  </a:lnTo>
                  <a:lnTo>
                    <a:pt x="63" y="65"/>
                  </a:lnTo>
                  <a:lnTo>
                    <a:pt x="68" y="65"/>
                  </a:lnTo>
                  <a:lnTo>
                    <a:pt x="74" y="64"/>
                  </a:lnTo>
                  <a:lnTo>
                    <a:pt x="38" y="55"/>
                  </a:lnTo>
                  <a:lnTo>
                    <a:pt x="9" y="54"/>
                  </a:lnTo>
                  <a:lnTo>
                    <a:pt x="13" y="51"/>
                  </a:lnTo>
                  <a:lnTo>
                    <a:pt x="19" y="50"/>
                  </a:lnTo>
                  <a:lnTo>
                    <a:pt x="26" y="48"/>
                  </a:lnTo>
                  <a:lnTo>
                    <a:pt x="34" y="47"/>
                  </a:lnTo>
                  <a:lnTo>
                    <a:pt x="41" y="46"/>
                  </a:lnTo>
                  <a:lnTo>
                    <a:pt x="48" y="43"/>
                  </a:lnTo>
                  <a:lnTo>
                    <a:pt x="54" y="41"/>
                  </a:lnTo>
                  <a:lnTo>
                    <a:pt x="58" y="39"/>
                  </a:lnTo>
                  <a:lnTo>
                    <a:pt x="54" y="36"/>
                  </a:lnTo>
                  <a:lnTo>
                    <a:pt x="48" y="36"/>
                  </a:lnTo>
                  <a:lnTo>
                    <a:pt x="43" y="37"/>
                  </a:lnTo>
                  <a:lnTo>
                    <a:pt x="38" y="39"/>
                  </a:lnTo>
                  <a:lnTo>
                    <a:pt x="32" y="41"/>
                  </a:lnTo>
                  <a:lnTo>
                    <a:pt x="26" y="44"/>
                  </a:lnTo>
                  <a:lnTo>
                    <a:pt x="22" y="46"/>
                  </a:lnTo>
                  <a:lnTo>
                    <a:pt x="17" y="46"/>
                  </a:lnTo>
                  <a:lnTo>
                    <a:pt x="16" y="46"/>
                  </a:lnTo>
                  <a:lnTo>
                    <a:pt x="16" y="44"/>
                  </a:lnTo>
                  <a:lnTo>
                    <a:pt x="17" y="41"/>
                  </a:lnTo>
                  <a:lnTo>
                    <a:pt x="17" y="40"/>
                  </a:lnTo>
                  <a:lnTo>
                    <a:pt x="17" y="37"/>
                  </a:lnTo>
                  <a:lnTo>
                    <a:pt x="17" y="36"/>
                  </a:lnTo>
                  <a:lnTo>
                    <a:pt x="17" y="34"/>
                  </a:lnTo>
                  <a:lnTo>
                    <a:pt x="17" y="33"/>
                  </a:lnTo>
                  <a:lnTo>
                    <a:pt x="18" y="32"/>
                  </a:lnTo>
                  <a:lnTo>
                    <a:pt x="19" y="3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1" name="Freeform 216">
              <a:extLst>
                <a:ext uri="{FF2B5EF4-FFF2-40B4-BE49-F238E27FC236}">
                  <a16:creationId xmlns:a16="http://schemas.microsoft.com/office/drawing/2014/main" id="{3D47BF5D-1084-87DF-314E-3463B2E07DD9}"/>
                </a:ext>
              </a:extLst>
            </p:cNvPr>
            <p:cNvSpPr>
              <a:spLocks/>
            </p:cNvSpPr>
            <p:nvPr/>
          </p:nvSpPr>
          <p:spPr bwMode="gray">
            <a:xfrm>
              <a:off x="4021283" y="1806600"/>
              <a:ext cx="192842" cy="198095"/>
            </a:xfrm>
            <a:custGeom>
              <a:avLst/>
              <a:gdLst>
                <a:gd name="T0" fmla="*/ 88900 w 104"/>
                <a:gd name="T1" fmla="*/ 21073 h 113"/>
                <a:gd name="T2" fmla="*/ 100012 w 104"/>
                <a:gd name="T3" fmla="*/ 12644 h 113"/>
                <a:gd name="T4" fmla="*/ 111125 w 104"/>
                <a:gd name="T5" fmla="*/ 2810 h 113"/>
                <a:gd name="T6" fmla="*/ 119063 w 104"/>
                <a:gd name="T7" fmla="*/ 0 h 113"/>
                <a:gd name="T8" fmla="*/ 120650 w 104"/>
                <a:gd name="T9" fmla="*/ 7024 h 113"/>
                <a:gd name="T10" fmla="*/ 114300 w 104"/>
                <a:gd name="T11" fmla="*/ 19668 h 113"/>
                <a:gd name="T12" fmla="*/ 104775 w 104"/>
                <a:gd name="T13" fmla="*/ 30907 h 113"/>
                <a:gd name="T14" fmla="*/ 95250 w 104"/>
                <a:gd name="T15" fmla="*/ 37931 h 113"/>
                <a:gd name="T16" fmla="*/ 92075 w 104"/>
                <a:gd name="T17" fmla="*/ 42146 h 113"/>
                <a:gd name="T18" fmla="*/ 98425 w 104"/>
                <a:gd name="T19" fmla="*/ 43551 h 113"/>
                <a:gd name="T20" fmla="*/ 103188 w 104"/>
                <a:gd name="T21" fmla="*/ 42146 h 113"/>
                <a:gd name="T22" fmla="*/ 107950 w 104"/>
                <a:gd name="T23" fmla="*/ 42146 h 113"/>
                <a:gd name="T24" fmla="*/ 111125 w 104"/>
                <a:gd name="T25" fmla="*/ 43551 h 113"/>
                <a:gd name="T26" fmla="*/ 109538 w 104"/>
                <a:gd name="T27" fmla="*/ 47765 h 113"/>
                <a:gd name="T28" fmla="*/ 104775 w 104"/>
                <a:gd name="T29" fmla="*/ 51980 h 113"/>
                <a:gd name="T30" fmla="*/ 103188 w 104"/>
                <a:gd name="T31" fmla="*/ 57600 h 113"/>
                <a:gd name="T32" fmla="*/ 104775 w 104"/>
                <a:gd name="T33" fmla="*/ 61814 h 113"/>
                <a:gd name="T34" fmla="*/ 122238 w 104"/>
                <a:gd name="T35" fmla="*/ 66029 h 113"/>
                <a:gd name="T36" fmla="*/ 144463 w 104"/>
                <a:gd name="T37" fmla="*/ 68838 h 113"/>
                <a:gd name="T38" fmla="*/ 160338 w 104"/>
                <a:gd name="T39" fmla="*/ 73053 h 113"/>
                <a:gd name="T40" fmla="*/ 160338 w 104"/>
                <a:gd name="T41" fmla="*/ 75863 h 113"/>
                <a:gd name="T42" fmla="*/ 153988 w 104"/>
                <a:gd name="T43" fmla="*/ 78673 h 113"/>
                <a:gd name="T44" fmla="*/ 150813 w 104"/>
                <a:gd name="T45" fmla="*/ 82887 h 113"/>
                <a:gd name="T46" fmla="*/ 146050 w 104"/>
                <a:gd name="T47" fmla="*/ 87102 h 113"/>
                <a:gd name="T48" fmla="*/ 149225 w 104"/>
                <a:gd name="T49" fmla="*/ 94126 h 113"/>
                <a:gd name="T50" fmla="*/ 153988 w 104"/>
                <a:gd name="T51" fmla="*/ 98341 h 113"/>
                <a:gd name="T52" fmla="*/ 161925 w 104"/>
                <a:gd name="T53" fmla="*/ 103960 h 113"/>
                <a:gd name="T54" fmla="*/ 165100 w 104"/>
                <a:gd name="T55" fmla="*/ 108175 h 113"/>
                <a:gd name="T56" fmla="*/ 144463 w 104"/>
                <a:gd name="T57" fmla="*/ 122223 h 113"/>
                <a:gd name="T58" fmla="*/ 128588 w 104"/>
                <a:gd name="T59" fmla="*/ 132058 h 113"/>
                <a:gd name="T60" fmla="*/ 111125 w 104"/>
                <a:gd name="T61" fmla="*/ 141892 h 113"/>
                <a:gd name="T62" fmla="*/ 93662 w 104"/>
                <a:gd name="T63" fmla="*/ 158750 h 113"/>
                <a:gd name="T64" fmla="*/ 87312 w 104"/>
                <a:gd name="T65" fmla="*/ 137677 h 113"/>
                <a:gd name="T66" fmla="*/ 90487 w 104"/>
                <a:gd name="T67" fmla="*/ 137677 h 113"/>
                <a:gd name="T68" fmla="*/ 93662 w 104"/>
                <a:gd name="T69" fmla="*/ 133462 h 113"/>
                <a:gd name="T70" fmla="*/ 98425 w 104"/>
                <a:gd name="T71" fmla="*/ 132058 h 113"/>
                <a:gd name="T72" fmla="*/ 71438 w 104"/>
                <a:gd name="T73" fmla="*/ 132058 h 113"/>
                <a:gd name="T74" fmla="*/ 49212 w 104"/>
                <a:gd name="T75" fmla="*/ 132058 h 113"/>
                <a:gd name="T76" fmla="*/ 26988 w 104"/>
                <a:gd name="T77" fmla="*/ 132058 h 113"/>
                <a:gd name="T78" fmla="*/ 11112 w 104"/>
                <a:gd name="T79" fmla="*/ 132058 h 113"/>
                <a:gd name="T80" fmla="*/ 7938 w 104"/>
                <a:gd name="T81" fmla="*/ 132058 h 113"/>
                <a:gd name="T82" fmla="*/ 3175 w 104"/>
                <a:gd name="T83" fmla="*/ 129248 h 113"/>
                <a:gd name="T84" fmla="*/ 0 w 104"/>
                <a:gd name="T85" fmla="*/ 125033 h 113"/>
                <a:gd name="T86" fmla="*/ 1588 w 104"/>
                <a:gd name="T87" fmla="*/ 116604 h 113"/>
                <a:gd name="T88" fmla="*/ 11112 w 104"/>
                <a:gd name="T89" fmla="*/ 106770 h 113"/>
                <a:gd name="T90" fmla="*/ 26988 w 104"/>
                <a:gd name="T91" fmla="*/ 94126 h 113"/>
                <a:gd name="T92" fmla="*/ 39688 w 104"/>
                <a:gd name="T93" fmla="*/ 84292 h 113"/>
                <a:gd name="T94" fmla="*/ 52388 w 104"/>
                <a:gd name="T95" fmla="*/ 73053 h 113"/>
                <a:gd name="T96" fmla="*/ 60325 w 104"/>
                <a:gd name="T97" fmla="*/ 56195 h 113"/>
                <a:gd name="T98" fmla="*/ 65088 w 104"/>
                <a:gd name="T99" fmla="*/ 36527 h 113"/>
                <a:gd name="T100" fmla="*/ 77788 w 104"/>
                <a:gd name="T101" fmla="*/ 25288 h 1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4"/>
                <a:gd name="T154" fmla="*/ 0 h 113"/>
                <a:gd name="T155" fmla="*/ 104 w 104"/>
                <a:gd name="T156" fmla="*/ 113 h 1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4" h="113">
                  <a:moveTo>
                    <a:pt x="55" y="16"/>
                  </a:moveTo>
                  <a:lnTo>
                    <a:pt x="56" y="15"/>
                  </a:lnTo>
                  <a:lnTo>
                    <a:pt x="59" y="14"/>
                  </a:lnTo>
                  <a:lnTo>
                    <a:pt x="63" y="9"/>
                  </a:lnTo>
                  <a:lnTo>
                    <a:pt x="66" y="7"/>
                  </a:lnTo>
                  <a:lnTo>
                    <a:pt x="70" y="2"/>
                  </a:lnTo>
                  <a:lnTo>
                    <a:pt x="74" y="1"/>
                  </a:lnTo>
                  <a:lnTo>
                    <a:pt x="75" y="0"/>
                  </a:lnTo>
                  <a:lnTo>
                    <a:pt x="76" y="1"/>
                  </a:lnTo>
                  <a:lnTo>
                    <a:pt x="76" y="5"/>
                  </a:lnTo>
                  <a:lnTo>
                    <a:pt x="75" y="9"/>
                  </a:lnTo>
                  <a:lnTo>
                    <a:pt x="72" y="14"/>
                  </a:lnTo>
                  <a:lnTo>
                    <a:pt x="70" y="18"/>
                  </a:lnTo>
                  <a:lnTo>
                    <a:pt x="66" y="22"/>
                  </a:lnTo>
                  <a:lnTo>
                    <a:pt x="63" y="26"/>
                  </a:lnTo>
                  <a:lnTo>
                    <a:pt x="60" y="27"/>
                  </a:lnTo>
                  <a:lnTo>
                    <a:pt x="57" y="30"/>
                  </a:lnTo>
                  <a:lnTo>
                    <a:pt x="58" y="30"/>
                  </a:lnTo>
                  <a:lnTo>
                    <a:pt x="60" y="31"/>
                  </a:lnTo>
                  <a:lnTo>
                    <a:pt x="62" y="31"/>
                  </a:lnTo>
                  <a:lnTo>
                    <a:pt x="63" y="31"/>
                  </a:lnTo>
                  <a:lnTo>
                    <a:pt x="65" y="30"/>
                  </a:lnTo>
                  <a:lnTo>
                    <a:pt x="66" y="30"/>
                  </a:lnTo>
                  <a:lnTo>
                    <a:pt x="68" y="30"/>
                  </a:lnTo>
                  <a:lnTo>
                    <a:pt x="70" y="30"/>
                  </a:lnTo>
                  <a:lnTo>
                    <a:pt x="70" y="31"/>
                  </a:lnTo>
                  <a:lnTo>
                    <a:pt x="69" y="33"/>
                  </a:lnTo>
                  <a:lnTo>
                    <a:pt x="69" y="34"/>
                  </a:lnTo>
                  <a:lnTo>
                    <a:pt x="68" y="35"/>
                  </a:lnTo>
                  <a:lnTo>
                    <a:pt x="66" y="37"/>
                  </a:lnTo>
                  <a:lnTo>
                    <a:pt x="66" y="38"/>
                  </a:lnTo>
                  <a:lnTo>
                    <a:pt x="65" y="41"/>
                  </a:lnTo>
                  <a:lnTo>
                    <a:pt x="65" y="42"/>
                  </a:lnTo>
                  <a:lnTo>
                    <a:pt x="66" y="44"/>
                  </a:lnTo>
                  <a:lnTo>
                    <a:pt x="71" y="45"/>
                  </a:lnTo>
                  <a:lnTo>
                    <a:pt x="77" y="47"/>
                  </a:lnTo>
                  <a:lnTo>
                    <a:pt x="84" y="48"/>
                  </a:lnTo>
                  <a:lnTo>
                    <a:pt x="91" y="49"/>
                  </a:lnTo>
                  <a:lnTo>
                    <a:pt x="97" y="51"/>
                  </a:lnTo>
                  <a:lnTo>
                    <a:pt x="101" y="52"/>
                  </a:lnTo>
                  <a:lnTo>
                    <a:pt x="103" y="52"/>
                  </a:lnTo>
                  <a:lnTo>
                    <a:pt x="101" y="54"/>
                  </a:lnTo>
                  <a:lnTo>
                    <a:pt x="100" y="55"/>
                  </a:lnTo>
                  <a:lnTo>
                    <a:pt x="97" y="56"/>
                  </a:lnTo>
                  <a:lnTo>
                    <a:pt x="96" y="58"/>
                  </a:lnTo>
                  <a:lnTo>
                    <a:pt x="95" y="59"/>
                  </a:lnTo>
                  <a:lnTo>
                    <a:pt x="94" y="60"/>
                  </a:lnTo>
                  <a:lnTo>
                    <a:pt x="92" y="62"/>
                  </a:lnTo>
                  <a:lnTo>
                    <a:pt x="92" y="65"/>
                  </a:lnTo>
                  <a:lnTo>
                    <a:pt x="94" y="67"/>
                  </a:lnTo>
                  <a:lnTo>
                    <a:pt x="96" y="69"/>
                  </a:lnTo>
                  <a:lnTo>
                    <a:pt x="97" y="70"/>
                  </a:lnTo>
                  <a:lnTo>
                    <a:pt x="100" y="72"/>
                  </a:lnTo>
                  <a:lnTo>
                    <a:pt x="102" y="74"/>
                  </a:lnTo>
                  <a:lnTo>
                    <a:pt x="103" y="76"/>
                  </a:lnTo>
                  <a:lnTo>
                    <a:pt x="104" y="77"/>
                  </a:lnTo>
                  <a:lnTo>
                    <a:pt x="97" y="81"/>
                  </a:lnTo>
                  <a:lnTo>
                    <a:pt x="91" y="87"/>
                  </a:lnTo>
                  <a:lnTo>
                    <a:pt x="85" y="89"/>
                  </a:lnTo>
                  <a:lnTo>
                    <a:pt x="81" y="94"/>
                  </a:lnTo>
                  <a:lnTo>
                    <a:pt x="75" y="96"/>
                  </a:lnTo>
                  <a:lnTo>
                    <a:pt x="70" y="101"/>
                  </a:lnTo>
                  <a:lnTo>
                    <a:pt x="65" y="106"/>
                  </a:lnTo>
                  <a:lnTo>
                    <a:pt x="59" y="113"/>
                  </a:lnTo>
                  <a:lnTo>
                    <a:pt x="52" y="98"/>
                  </a:lnTo>
                  <a:lnTo>
                    <a:pt x="55" y="98"/>
                  </a:lnTo>
                  <a:lnTo>
                    <a:pt x="56" y="98"/>
                  </a:lnTo>
                  <a:lnTo>
                    <a:pt x="57" y="98"/>
                  </a:lnTo>
                  <a:lnTo>
                    <a:pt x="58" y="96"/>
                  </a:lnTo>
                  <a:lnTo>
                    <a:pt x="59" y="95"/>
                  </a:lnTo>
                  <a:lnTo>
                    <a:pt x="60" y="94"/>
                  </a:lnTo>
                  <a:lnTo>
                    <a:pt x="62" y="94"/>
                  </a:lnTo>
                  <a:lnTo>
                    <a:pt x="53" y="94"/>
                  </a:lnTo>
                  <a:lnTo>
                    <a:pt x="45" y="94"/>
                  </a:lnTo>
                  <a:lnTo>
                    <a:pt x="38" y="94"/>
                  </a:lnTo>
                  <a:lnTo>
                    <a:pt x="31" y="94"/>
                  </a:lnTo>
                  <a:lnTo>
                    <a:pt x="23" y="94"/>
                  </a:lnTo>
                  <a:lnTo>
                    <a:pt x="17" y="94"/>
                  </a:lnTo>
                  <a:lnTo>
                    <a:pt x="11" y="94"/>
                  </a:lnTo>
                  <a:lnTo>
                    <a:pt x="7" y="94"/>
                  </a:lnTo>
                  <a:lnTo>
                    <a:pt x="6" y="94"/>
                  </a:lnTo>
                  <a:lnTo>
                    <a:pt x="5" y="94"/>
                  </a:lnTo>
                  <a:lnTo>
                    <a:pt x="4" y="92"/>
                  </a:lnTo>
                  <a:lnTo>
                    <a:pt x="2" y="92"/>
                  </a:lnTo>
                  <a:lnTo>
                    <a:pt x="1" y="91"/>
                  </a:lnTo>
                  <a:lnTo>
                    <a:pt x="0" y="89"/>
                  </a:lnTo>
                  <a:lnTo>
                    <a:pt x="0" y="88"/>
                  </a:lnTo>
                  <a:lnTo>
                    <a:pt x="1" y="83"/>
                  </a:lnTo>
                  <a:lnTo>
                    <a:pt x="4" y="80"/>
                  </a:lnTo>
                  <a:lnTo>
                    <a:pt x="7" y="76"/>
                  </a:lnTo>
                  <a:lnTo>
                    <a:pt x="12" y="72"/>
                  </a:lnTo>
                  <a:lnTo>
                    <a:pt x="17" y="67"/>
                  </a:lnTo>
                  <a:lnTo>
                    <a:pt x="21" y="63"/>
                  </a:lnTo>
                  <a:lnTo>
                    <a:pt x="25" y="60"/>
                  </a:lnTo>
                  <a:lnTo>
                    <a:pt x="30" y="58"/>
                  </a:lnTo>
                  <a:lnTo>
                    <a:pt x="33" y="52"/>
                  </a:lnTo>
                  <a:lnTo>
                    <a:pt x="35" y="45"/>
                  </a:lnTo>
                  <a:lnTo>
                    <a:pt x="38" y="40"/>
                  </a:lnTo>
                  <a:lnTo>
                    <a:pt x="39" y="33"/>
                  </a:lnTo>
                  <a:lnTo>
                    <a:pt x="41" y="26"/>
                  </a:lnTo>
                  <a:lnTo>
                    <a:pt x="45" y="20"/>
                  </a:lnTo>
                  <a:lnTo>
                    <a:pt x="49" y="18"/>
                  </a:lnTo>
                  <a:lnTo>
                    <a:pt x="55" y="1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2" name="Freeform 217">
              <a:extLst>
                <a:ext uri="{FF2B5EF4-FFF2-40B4-BE49-F238E27FC236}">
                  <a16:creationId xmlns:a16="http://schemas.microsoft.com/office/drawing/2014/main" id="{2EBA0476-0E9C-0C88-180D-65150253CADC}"/>
                </a:ext>
              </a:extLst>
            </p:cNvPr>
            <p:cNvSpPr>
              <a:spLocks/>
            </p:cNvSpPr>
            <p:nvPr/>
          </p:nvSpPr>
          <p:spPr bwMode="gray">
            <a:xfrm>
              <a:off x="3059072" y="869611"/>
              <a:ext cx="198871" cy="65373"/>
            </a:xfrm>
            <a:custGeom>
              <a:avLst/>
              <a:gdLst>
                <a:gd name="T0" fmla="*/ 52388 w 107"/>
                <a:gd name="T1" fmla="*/ 52388 h 38"/>
                <a:gd name="T2" fmla="*/ 65088 w 107"/>
                <a:gd name="T3" fmla="*/ 46873 h 38"/>
                <a:gd name="T4" fmla="*/ 80963 w 107"/>
                <a:gd name="T5" fmla="*/ 41359 h 38"/>
                <a:gd name="T6" fmla="*/ 98425 w 107"/>
                <a:gd name="T7" fmla="*/ 39980 h 38"/>
                <a:gd name="T8" fmla="*/ 114300 w 107"/>
                <a:gd name="T9" fmla="*/ 34466 h 38"/>
                <a:gd name="T10" fmla="*/ 131763 w 107"/>
                <a:gd name="T11" fmla="*/ 30330 h 38"/>
                <a:gd name="T12" fmla="*/ 146050 w 107"/>
                <a:gd name="T13" fmla="*/ 26194 h 38"/>
                <a:gd name="T14" fmla="*/ 160338 w 107"/>
                <a:gd name="T15" fmla="*/ 20679 h 38"/>
                <a:gd name="T16" fmla="*/ 169863 w 107"/>
                <a:gd name="T17" fmla="*/ 11029 h 38"/>
                <a:gd name="T18" fmla="*/ 165100 w 107"/>
                <a:gd name="T19" fmla="*/ 9650 h 38"/>
                <a:gd name="T20" fmla="*/ 161925 w 107"/>
                <a:gd name="T21" fmla="*/ 8272 h 38"/>
                <a:gd name="T22" fmla="*/ 158750 w 107"/>
                <a:gd name="T23" fmla="*/ 5515 h 38"/>
                <a:gd name="T24" fmla="*/ 153988 w 107"/>
                <a:gd name="T25" fmla="*/ 4136 h 38"/>
                <a:gd name="T26" fmla="*/ 150813 w 107"/>
                <a:gd name="T27" fmla="*/ 4136 h 38"/>
                <a:gd name="T28" fmla="*/ 144463 w 107"/>
                <a:gd name="T29" fmla="*/ 2757 h 38"/>
                <a:gd name="T30" fmla="*/ 141288 w 107"/>
                <a:gd name="T31" fmla="*/ 2757 h 38"/>
                <a:gd name="T32" fmla="*/ 134938 w 107"/>
                <a:gd name="T33" fmla="*/ 0 h 38"/>
                <a:gd name="T34" fmla="*/ 120650 w 107"/>
                <a:gd name="T35" fmla="*/ 2757 h 38"/>
                <a:gd name="T36" fmla="*/ 103188 w 107"/>
                <a:gd name="T37" fmla="*/ 5515 h 38"/>
                <a:gd name="T38" fmla="*/ 84138 w 107"/>
                <a:gd name="T39" fmla="*/ 11029 h 38"/>
                <a:gd name="T40" fmla="*/ 61913 w 107"/>
                <a:gd name="T41" fmla="*/ 20679 h 38"/>
                <a:gd name="T42" fmla="*/ 41275 w 107"/>
                <a:gd name="T43" fmla="*/ 28951 h 38"/>
                <a:gd name="T44" fmla="*/ 22225 w 107"/>
                <a:gd name="T45" fmla="*/ 35844 h 38"/>
                <a:gd name="T46" fmla="*/ 9525 w 107"/>
                <a:gd name="T47" fmla="*/ 45495 h 38"/>
                <a:gd name="T48" fmla="*/ 0 w 107"/>
                <a:gd name="T49" fmla="*/ 52388 h 38"/>
                <a:gd name="T50" fmla="*/ 52388 w 107"/>
                <a:gd name="T51" fmla="*/ 5238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7"/>
                <a:gd name="T79" fmla="*/ 0 h 38"/>
                <a:gd name="T80" fmla="*/ 107 w 107"/>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7" h="38">
                  <a:moveTo>
                    <a:pt x="33" y="38"/>
                  </a:moveTo>
                  <a:lnTo>
                    <a:pt x="41" y="34"/>
                  </a:lnTo>
                  <a:lnTo>
                    <a:pt x="51" y="30"/>
                  </a:lnTo>
                  <a:lnTo>
                    <a:pt x="62" y="29"/>
                  </a:lnTo>
                  <a:lnTo>
                    <a:pt x="72" y="25"/>
                  </a:lnTo>
                  <a:lnTo>
                    <a:pt x="83" y="22"/>
                  </a:lnTo>
                  <a:lnTo>
                    <a:pt x="92" y="19"/>
                  </a:lnTo>
                  <a:lnTo>
                    <a:pt x="101" y="15"/>
                  </a:lnTo>
                  <a:lnTo>
                    <a:pt x="107" y="8"/>
                  </a:lnTo>
                  <a:lnTo>
                    <a:pt x="104" y="7"/>
                  </a:lnTo>
                  <a:lnTo>
                    <a:pt x="102" y="6"/>
                  </a:lnTo>
                  <a:lnTo>
                    <a:pt x="100" y="4"/>
                  </a:lnTo>
                  <a:lnTo>
                    <a:pt x="97" y="3"/>
                  </a:lnTo>
                  <a:lnTo>
                    <a:pt x="95" y="3"/>
                  </a:lnTo>
                  <a:lnTo>
                    <a:pt x="91" y="2"/>
                  </a:lnTo>
                  <a:lnTo>
                    <a:pt x="89" y="2"/>
                  </a:lnTo>
                  <a:lnTo>
                    <a:pt x="85" y="0"/>
                  </a:lnTo>
                  <a:lnTo>
                    <a:pt x="76" y="2"/>
                  </a:lnTo>
                  <a:lnTo>
                    <a:pt x="65" y="4"/>
                  </a:lnTo>
                  <a:lnTo>
                    <a:pt x="53" y="8"/>
                  </a:lnTo>
                  <a:lnTo>
                    <a:pt x="39" y="15"/>
                  </a:lnTo>
                  <a:lnTo>
                    <a:pt x="26" y="21"/>
                  </a:lnTo>
                  <a:lnTo>
                    <a:pt x="14" y="26"/>
                  </a:lnTo>
                  <a:lnTo>
                    <a:pt x="6" y="33"/>
                  </a:lnTo>
                  <a:lnTo>
                    <a:pt x="0" y="38"/>
                  </a:lnTo>
                  <a:lnTo>
                    <a:pt x="33" y="38"/>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3" name="Freeform 218">
              <a:extLst>
                <a:ext uri="{FF2B5EF4-FFF2-40B4-BE49-F238E27FC236}">
                  <a16:creationId xmlns:a16="http://schemas.microsoft.com/office/drawing/2014/main" id="{7F936685-04F8-5A8F-3ACC-707462D6985B}"/>
                </a:ext>
              </a:extLst>
            </p:cNvPr>
            <p:cNvSpPr>
              <a:spLocks/>
            </p:cNvSpPr>
            <p:nvPr/>
          </p:nvSpPr>
          <p:spPr bwMode="gray">
            <a:xfrm>
              <a:off x="3159510" y="895362"/>
              <a:ext cx="267168" cy="87162"/>
            </a:xfrm>
            <a:custGeom>
              <a:avLst/>
              <a:gdLst>
                <a:gd name="T0" fmla="*/ 3175 w 144"/>
                <a:gd name="T1" fmla="*/ 46101 h 50"/>
                <a:gd name="T2" fmla="*/ 15875 w 144"/>
                <a:gd name="T3" fmla="*/ 46101 h 50"/>
                <a:gd name="T4" fmla="*/ 31750 w 144"/>
                <a:gd name="T5" fmla="*/ 44704 h 50"/>
                <a:gd name="T6" fmla="*/ 44450 w 144"/>
                <a:gd name="T7" fmla="*/ 44704 h 50"/>
                <a:gd name="T8" fmla="*/ 49212 w 144"/>
                <a:gd name="T9" fmla="*/ 44704 h 50"/>
                <a:gd name="T10" fmla="*/ 44450 w 144"/>
                <a:gd name="T11" fmla="*/ 48895 h 50"/>
                <a:gd name="T12" fmla="*/ 41275 w 144"/>
                <a:gd name="T13" fmla="*/ 55880 h 50"/>
                <a:gd name="T14" fmla="*/ 36512 w 144"/>
                <a:gd name="T15" fmla="*/ 61468 h 50"/>
                <a:gd name="T16" fmla="*/ 36512 w 144"/>
                <a:gd name="T17" fmla="*/ 65659 h 50"/>
                <a:gd name="T18" fmla="*/ 39687 w 144"/>
                <a:gd name="T19" fmla="*/ 67056 h 50"/>
                <a:gd name="T20" fmla="*/ 42862 w 144"/>
                <a:gd name="T21" fmla="*/ 69850 h 50"/>
                <a:gd name="T22" fmla="*/ 46037 w 144"/>
                <a:gd name="T23" fmla="*/ 69850 h 50"/>
                <a:gd name="T24" fmla="*/ 68262 w 144"/>
                <a:gd name="T25" fmla="*/ 67056 h 50"/>
                <a:gd name="T26" fmla="*/ 87312 w 144"/>
                <a:gd name="T27" fmla="*/ 64262 h 50"/>
                <a:gd name="T28" fmla="*/ 106363 w 144"/>
                <a:gd name="T29" fmla="*/ 57277 h 50"/>
                <a:gd name="T30" fmla="*/ 125412 w 144"/>
                <a:gd name="T31" fmla="*/ 55880 h 50"/>
                <a:gd name="T32" fmla="*/ 131762 w 144"/>
                <a:gd name="T33" fmla="*/ 55880 h 50"/>
                <a:gd name="T34" fmla="*/ 141287 w 144"/>
                <a:gd name="T35" fmla="*/ 55880 h 50"/>
                <a:gd name="T36" fmla="*/ 150812 w 144"/>
                <a:gd name="T37" fmla="*/ 55880 h 50"/>
                <a:gd name="T38" fmla="*/ 153987 w 144"/>
                <a:gd name="T39" fmla="*/ 55880 h 50"/>
                <a:gd name="T40" fmla="*/ 176212 w 144"/>
                <a:gd name="T41" fmla="*/ 54483 h 50"/>
                <a:gd name="T42" fmla="*/ 195262 w 144"/>
                <a:gd name="T43" fmla="*/ 48895 h 50"/>
                <a:gd name="T44" fmla="*/ 214313 w 144"/>
                <a:gd name="T45" fmla="*/ 40513 h 50"/>
                <a:gd name="T46" fmla="*/ 228600 w 144"/>
                <a:gd name="T47" fmla="*/ 30734 h 50"/>
                <a:gd name="T48" fmla="*/ 219075 w 144"/>
                <a:gd name="T49" fmla="*/ 27940 h 50"/>
                <a:gd name="T50" fmla="*/ 212725 w 144"/>
                <a:gd name="T51" fmla="*/ 25146 h 50"/>
                <a:gd name="T52" fmla="*/ 204788 w 144"/>
                <a:gd name="T53" fmla="*/ 27940 h 50"/>
                <a:gd name="T54" fmla="*/ 195262 w 144"/>
                <a:gd name="T55" fmla="*/ 27940 h 50"/>
                <a:gd name="T56" fmla="*/ 198437 w 144"/>
                <a:gd name="T57" fmla="*/ 23749 h 50"/>
                <a:gd name="T58" fmla="*/ 203200 w 144"/>
                <a:gd name="T59" fmla="*/ 13970 h 50"/>
                <a:gd name="T60" fmla="*/ 204788 w 144"/>
                <a:gd name="T61" fmla="*/ 6985 h 50"/>
                <a:gd name="T62" fmla="*/ 206375 w 144"/>
                <a:gd name="T63" fmla="*/ 0 h 50"/>
                <a:gd name="T64" fmla="*/ 184150 w 144"/>
                <a:gd name="T65" fmla="*/ 6985 h 50"/>
                <a:gd name="T66" fmla="*/ 174625 w 144"/>
                <a:gd name="T67" fmla="*/ 18161 h 50"/>
                <a:gd name="T68" fmla="*/ 163512 w 144"/>
                <a:gd name="T69" fmla="*/ 29337 h 50"/>
                <a:gd name="T70" fmla="*/ 153987 w 144"/>
                <a:gd name="T71" fmla="*/ 37719 h 50"/>
                <a:gd name="T72" fmla="*/ 136525 w 144"/>
                <a:gd name="T73" fmla="*/ 37719 h 50"/>
                <a:gd name="T74" fmla="*/ 123825 w 144"/>
                <a:gd name="T75" fmla="*/ 33528 h 50"/>
                <a:gd name="T76" fmla="*/ 112713 w 144"/>
                <a:gd name="T77" fmla="*/ 27940 h 50"/>
                <a:gd name="T78" fmla="*/ 104775 w 144"/>
                <a:gd name="T79" fmla="*/ 20955 h 50"/>
                <a:gd name="T80" fmla="*/ 87312 w 144"/>
                <a:gd name="T81" fmla="*/ 18161 h 50"/>
                <a:gd name="T82" fmla="*/ 55563 w 144"/>
                <a:gd name="T83" fmla="*/ 19558 h 50"/>
                <a:gd name="T84" fmla="*/ 25400 w 144"/>
                <a:gd name="T85" fmla="*/ 29337 h 50"/>
                <a:gd name="T86" fmla="*/ 4762 w 144"/>
                <a:gd name="T87" fmla="*/ 43307 h 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4"/>
                <a:gd name="T133" fmla="*/ 0 h 50"/>
                <a:gd name="T134" fmla="*/ 144 w 144"/>
                <a:gd name="T135" fmla="*/ 50 h 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4" h="50">
                  <a:moveTo>
                    <a:pt x="0" y="35"/>
                  </a:moveTo>
                  <a:lnTo>
                    <a:pt x="2" y="33"/>
                  </a:lnTo>
                  <a:lnTo>
                    <a:pt x="7" y="33"/>
                  </a:lnTo>
                  <a:lnTo>
                    <a:pt x="10" y="33"/>
                  </a:lnTo>
                  <a:lnTo>
                    <a:pt x="15" y="33"/>
                  </a:lnTo>
                  <a:lnTo>
                    <a:pt x="20" y="32"/>
                  </a:lnTo>
                  <a:lnTo>
                    <a:pt x="23" y="32"/>
                  </a:lnTo>
                  <a:lnTo>
                    <a:pt x="28" y="32"/>
                  </a:lnTo>
                  <a:lnTo>
                    <a:pt x="32" y="32"/>
                  </a:lnTo>
                  <a:lnTo>
                    <a:pt x="31" y="32"/>
                  </a:lnTo>
                  <a:lnTo>
                    <a:pt x="29" y="33"/>
                  </a:lnTo>
                  <a:lnTo>
                    <a:pt x="28" y="35"/>
                  </a:lnTo>
                  <a:lnTo>
                    <a:pt x="27" y="39"/>
                  </a:lnTo>
                  <a:lnTo>
                    <a:pt x="26" y="40"/>
                  </a:lnTo>
                  <a:lnTo>
                    <a:pt x="25" y="43"/>
                  </a:lnTo>
                  <a:lnTo>
                    <a:pt x="23" y="44"/>
                  </a:lnTo>
                  <a:lnTo>
                    <a:pt x="23" y="46"/>
                  </a:lnTo>
                  <a:lnTo>
                    <a:pt x="23" y="47"/>
                  </a:lnTo>
                  <a:lnTo>
                    <a:pt x="23" y="48"/>
                  </a:lnTo>
                  <a:lnTo>
                    <a:pt x="25" y="48"/>
                  </a:lnTo>
                  <a:lnTo>
                    <a:pt x="26" y="50"/>
                  </a:lnTo>
                  <a:lnTo>
                    <a:pt x="27" y="50"/>
                  </a:lnTo>
                  <a:lnTo>
                    <a:pt x="28" y="50"/>
                  </a:lnTo>
                  <a:lnTo>
                    <a:pt x="29" y="50"/>
                  </a:lnTo>
                  <a:lnTo>
                    <a:pt x="35" y="50"/>
                  </a:lnTo>
                  <a:lnTo>
                    <a:pt x="43" y="48"/>
                  </a:lnTo>
                  <a:lnTo>
                    <a:pt x="49" y="47"/>
                  </a:lnTo>
                  <a:lnTo>
                    <a:pt x="55" y="46"/>
                  </a:lnTo>
                  <a:lnTo>
                    <a:pt x="61" y="43"/>
                  </a:lnTo>
                  <a:lnTo>
                    <a:pt x="67" y="41"/>
                  </a:lnTo>
                  <a:lnTo>
                    <a:pt x="73" y="40"/>
                  </a:lnTo>
                  <a:lnTo>
                    <a:pt x="79" y="40"/>
                  </a:lnTo>
                  <a:lnTo>
                    <a:pt x="80" y="40"/>
                  </a:lnTo>
                  <a:lnTo>
                    <a:pt x="83" y="40"/>
                  </a:lnTo>
                  <a:lnTo>
                    <a:pt x="85" y="40"/>
                  </a:lnTo>
                  <a:lnTo>
                    <a:pt x="89" y="40"/>
                  </a:lnTo>
                  <a:lnTo>
                    <a:pt x="91" y="40"/>
                  </a:lnTo>
                  <a:lnTo>
                    <a:pt x="95" y="40"/>
                  </a:lnTo>
                  <a:lnTo>
                    <a:pt x="96" y="40"/>
                  </a:lnTo>
                  <a:lnTo>
                    <a:pt x="97" y="40"/>
                  </a:lnTo>
                  <a:lnTo>
                    <a:pt x="103" y="40"/>
                  </a:lnTo>
                  <a:lnTo>
                    <a:pt x="111" y="39"/>
                  </a:lnTo>
                  <a:lnTo>
                    <a:pt x="117" y="39"/>
                  </a:lnTo>
                  <a:lnTo>
                    <a:pt x="123" y="35"/>
                  </a:lnTo>
                  <a:lnTo>
                    <a:pt x="129" y="33"/>
                  </a:lnTo>
                  <a:lnTo>
                    <a:pt x="135" y="29"/>
                  </a:lnTo>
                  <a:lnTo>
                    <a:pt x="140" y="27"/>
                  </a:lnTo>
                  <a:lnTo>
                    <a:pt x="144" y="22"/>
                  </a:lnTo>
                  <a:lnTo>
                    <a:pt x="142" y="20"/>
                  </a:lnTo>
                  <a:lnTo>
                    <a:pt x="138" y="20"/>
                  </a:lnTo>
                  <a:lnTo>
                    <a:pt x="136" y="18"/>
                  </a:lnTo>
                  <a:lnTo>
                    <a:pt x="134" y="18"/>
                  </a:lnTo>
                  <a:lnTo>
                    <a:pt x="131" y="18"/>
                  </a:lnTo>
                  <a:lnTo>
                    <a:pt x="129" y="20"/>
                  </a:lnTo>
                  <a:lnTo>
                    <a:pt x="127" y="20"/>
                  </a:lnTo>
                  <a:lnTo>
                    <a:pt x="123" y="20"/>
                  </a:lnTo>
                  <a:lnTo>
                    <a:pt x="124" y="18"/>
                  </a:lnTo>
                  <a:lnTo>
                    <a:pt x="125" y="17"/>
                  </a:lnTo>
                  <a:lnTo>
                    <a:pt x="127" y="14"/>
                  </a:lnTo>
                  <a:lnTo>
                    <a:pt x="128" y="10"/>
                  </a:lnTo>
                  <a:lnTo>
                    <a:pt x="128" y="7"/>
                  </a:lnTo>
                  <a:lnTo>
                    <a:pt x="129" y="5"/>
                  </a:lnTo>
                  <a:lnTo>
                    <a:pt x="130" y="3"/>
                  </a:lnTo>
                  <a:lnTo>
                    <a:pt x="130" y="0"/>
                  </a:lnTo>
                  <a:lnTo>
                    <a:pt x="119" y="0"/>
                  </a:lnTo>
                  <a:lnTo>
                    <a:pt x="116" y="5"/>
                  </a:lnTo>
                  <a:lnTo>
                    <a:pt x="112" y="7"/>
                  </a:lnTo>
                  <a:lnTo>
                    <a:pt x="110" y="13"/>
                  </a:lnTo>
                  <a:lnTo>
                    <a:pt x="106" y="17"/>
                  </a:lnTo>
                  <a:lnTo>
                    <a:pt x="103" y="21"/>
                  </a:lnTo>
                  <a:lnTo>
                    <a:pt x="101" y="24"/>
                  </a:lnTo>
                  <a:lnTo>
                    <a:pt x="97" y="27"/>
                  </a:lnTo>
                  <a:lnTo>
                    <a:pt x="92" y="27"/>
                  </a:lnTo>
                  <a:lnTo>
                    <a:pt x="86" y="27"/>
                  </a:lnTo>
                  <a:lnTo>
                    <a:pt x="81" y="25"/>
                  </a:lnTo>
                  <a:lnTo>
                    <a:pt x="78" y="24"/>
                  </a:lnTo>
                  <a:lnTo>
                    <a:pt x="74" y="21"/>
                  </a:lnTo>
                  <a:lnTo>
                    <a:pt x="71" y="20"/>
                  </a:lnTo>
                  <a:lnTo>
                    <a:pt x="68" y="17"/>
                  </a:lnTo>
                  <a:lnTo>
                    <a:pt x="66" y="15"/>
                  </a:lnTo>
                  <a:lnTo>
                    <a:pt x="62" y="14"/>
                  </a:lnTo>
                  <a:lnTo>
                    <a:pt x="55" y="13"/>
                  </a:lnTo>
                  <a:lnTo>
                    <a:pt x="46" y="13"/>
                  </a:lnTo>
                  <a:lnTo>
                    <a:pt x="35" y="14"/>
                  </a:lnTo>
                  <a:lnTo>
                    <a:pt x="26" y="18"/>
                  </a:lnTo>
                  <a:lnTo>
                    <a:pt x="16" y="21"/>
                  </a:lnTo>
                  <a:lnTo>
                    <a:pt x="9" y="27"/>
                  </a:lnTo>
                  <a:lnTo>
                    <a:pt x="3" y="31"/>
                  </a:lnTo>
                  <a:lnTo>
                    <a:pt x="0" y="3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4" name="Freeform 219">
              <a:extLst>
                <a:ext uri="{FF2B5EF4-FFF2-40B4-BE49-F238E27FC236}">
                  <a16:creationId xmlns:a16="http://schemas.microsoft.com/office/drawing/2014/main" id="{0D1C4804-624C-E76D-DD4E-0C9E7D9ABBB0}"/>
                </a:ext>
              </a:extLst>
            </p:cNvPr>
            <p:cNvSpPr>
              <a:spLocks/>
            </p:cNvSpPr>
            <p:nvPr/>
          </p:nvSpPr>
          <p:spPr bwMode="gray">
            <a:xfrm>
              <a:off x="3711926" y="905266"/>
              <a:ext cx="273195" cy="69332"/>
            </a:xfrm>
            <a:custGeom>
              <a:avLst/>
              <a:gdLst>
                <a:gd name="T0" fmla="*/ 36512 w 148"/>
                <a:gd name="T1" fmla="*/ 0 h 40"/>
                <a:gd name="T2" fmla="*/ 30162 w 148"/>
                <a:gd name="T3" fmla="*/ 0 h 40"/>
                <a:gd name="T4" fmla="*/ 25400 w 148"/>
                <a:gd name="T5" fmla="*/ 0 h 40"/>
                <a:gd name="T6" fmla="*/ 20637 w 148"/>
                <a:gd name="T7" fmla="*/ 0 h 40"/>
                <a:gd name="T8" fmla="*/ 15875 w 148"/>
                <a:gd name="T9" fmla="*/ 0 h 40"/>
                <a:gd name="T10" fmla="*/ 9525 w 148"/>
                <a:gd name="T11" fmla="*/ 0 h 40"/>
                <a:gd name="T12" fmla="*/ 6350 w 148"/>
                <a:gd name="T13" fmla="*/ 1389 h 40"/>
                <a:gd name="T14" fmla="*/ 4762 w 148"/>
                <a:gd name="T15" fmla="*/ 5556 h 40"/>
                <a:gd name="T16" fmla="*/ 4762 w 148"/>
                <a:gd name="T17" fmla="*/ 11113 h 40"/>
                <a:gd name="T18" fmla="*/ 6350 w 148"/>
                <a:gd name="T19" fmla="*/ 16669 h 40"/>
                <a:gd name="T20" fmla="*/ 7937 w 148"/>
                <a:gd name="T21" fmla="*/ 19447 h 40"/>
                <a:gd name="T22" fmla="*/ 11112 w 148"/>
                <a:gd name="T23" fmla="*/ 22225 h 40"/>
                <a:gd name="T24" fmla="*/ 7937 w 148"/>
                <a:gd name="T25" fmla="*/ 25003 h 40"/>
                <a:gd name="T26" fmla="*/ 4762 w 148"/>
                <a:gd name="T27" fmla="*/ 29171 h 40"/>
                <a:gd name="T28" fmla="*/ 0 w 148"/>
                <a:gd name="T29" fmla="*/ 34727 h 40"/>
                <a:gd name="T30" fmla="*/ 4762 w 148"/>
                <a:gd name="T31" fmla="*/ 37505 h 40"/>
                <a:gd name="T32" fmla="*/ 25400 w 148"/>
                <a:gd name="T33" fmla="*/ 45839 h 40"/>
                <a:gd name="T34" fmla="*/ 55563 w 148"/>
                <a:gd name="T35" fmla="*/ 51396 h 40"/>
                <a:gd name="T36" fmla="*/ 85725 w 148"/>
                <a:gd name="T37" fmla="*/ 55563 h 40"/>
                <a:gd name="T38" fmla="*/ 182562 w 148"/>
                <a:gd name="T39" fmla="*/ 55563 h 40"/>
                <a:gd name="T40" fmla="*/ 192087 w 148"/>
                <a:gd name="T41" fmla="*/ 45839 h 40"/>
                <a:gd name="T42" fmla="*/ 206375 w 148"/>
                <a:gd name="T43" fmla="*/ 43061 h 40"/>
                <a:gd name="T44" fmla="*/ 219075 w 148"/>
                <a:gd name="T45" fmla="*/ 43061 h 40"/>
                <a:gd name="T46" fmla="*/ 234950 w 148"/>
                <a:gd name="T47" fmla="*/ 43061 h 40"/>
                <a:gd name="T48" fmla="*/ 230188 w 148"/>
                <a:gd name="T49" fmla="*/ 20836 h 40"/>
                <a:gd name="T50" fmla="*/ 225425 w 148"/>
                <a:gd name="T51" fmla="*/ 16669 h 40"/>
                <a:gd name="T52" fmla="*/ 220663 w 148"/>
                <a:gd name="T53" fmla="*/ 9724 h 40"/>
                <a:gd name="T54" fmla="*/ 215900 w 148"/>
                <a:gd name="T55" fmla="*/ 8334 h 40"/>
                <a:gd name="T56" fmla="*/ 201612 w 148"/>
                <a:gd name="T57" fmla="*/ 8334 h 40"/>
                <a:gd name="T58" fmla="*/ 182562 w 148"/>
                <a:gd name="T59" fmla="*/ 11113 h 40"/>
                <a:gd name="T60" fmla="*/ 161925 w 148"/>
                <a:gd name="T61" fmla="*/ 20836 h 40"/>
                <a:gd name="T62" fmla="*/ 141287 w 148"/>
                <a:gd name="T63" fmla="*/ 25003 h 40"/>
                <a:gd name="T64" fmla="*/ 117475 w 148"/>
                <a:gd name="T65" fmla="*/ 25003 h 40"/>
                <a:gd name="T66" fmla="*/ 96837 w 148"/>
                <a:gd name="T67" fmla="*/ 25003 h 40"/>
                <a:gd name="T68" fmla="*/ 79375 w 148"/>
                <a:gd name="T69" fmla="*/ 25003 h 40"/>
                <a:gd name="T70" fmla="*/ 61912 w 148"/>
                <a:gd name="T71" fmla="*/ 25003 h 40"/>
                <a:gd name="T72" fmla="*/ 47625 w 148"/>
                <a:gd name="T73" fmla="*/ 25003 h 40"/>
                <a:gd name="T74" fmla="*/ 39687 w 148"/>
                <a:gd name="T75" fmla="*/ 20836 h 40"/>
                <a:gd name="T76" fmla="*/ 34925 w 148"/>
                <a:gd name="T77" fmla="*/ 16669 h 40"/>
                <a:gd name="T78" fmla="*/ 33337 w 148"/>
                <a:gd name="T79" fmla="*/ 9724 h 40"/>
                <a:gd name="T80" fmla="*/ 33337 w 148"/>
                <a:gd name="T81" fmla="*/ 5556 h 40"/>
                <a:gd name="T82" fmla="*/ 34925 w 148"/>
                <a:gd name="T83" fmla="*/ 1389 h 40"/>
                <a:gd name="T84" fmla="*/ 38100 w 148"/>
                <a:gd name="T85" fmla="*/ 0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8"/>
                <a:gd name="T130" fmla="*/ 0 h 40"/>
                <a:gd name="T131" fmla="*/ 148 w 148"/>
                <a:gd name="T132" fmla="*/ 40 h 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8" h="40">
                  <a:moveTo>
                    <a:pt x="24" y="0"/>
                  </a:moveTo>
                  <a:lnTo>
                    <a:pt x="23" y="0"/>
                  </a:lnTo>
                  <a:lnTo>
                    <a:pt x="21" y="0"/>
                  </a:lnTo>
                  <a:lnTo>
                    <a:pt x="19" y="0"/>
                  </a:lnTo>
                  <a:lnTo>
                    <a:pt x="18" y="0"/>
                  </a:lnTo>
                  <a:lnTo>
                    <a:pt x="16" y="0"/>
                  </a:lnTo>
                  <a:lnTo>
                    <a:pt x="15" y="0"/>
                  </a:lnTo>
                  <a:lnTo>
                    <a:pt x="13" y="0"/>
                  </a:lnTo>
                  <a:lnTo>
                    <a:pt x="11" y="0"/>
                  </a:lnTo>
                  <a:lnTo>
                    <a:pt x="10" y="0"/>
                  </a:lnTo>
                  <a:lnTo>
                    <a:pt x="9" y="0"/>
                  </a:lnTo>
                  <a:lnTo>
                    <a:pt x="6" y="0"/>
                  </a:lnTo>
                  <a:lnTo>
                    <a:pt x="5" y="1"/>
                  </a:lnTo>
                  <a:lnTo>
                    <a:pt x="4" y="1"/>
                  </a:lnTo>
                  <a:lnTo>
                    <a:pt x="4" y="3"/>
                  </a:lnTo>
                  <a:lnTo>
                    <a:pt x="3" y="4"/>
                  </a:lnTo>
                  <a:lnTo>
                    <a:pt x="3" y="7"/>
                  </a:lnTo>
                  <a:lnTo>
                    <a:pt x="3" y="8"/>
                  </a:lnTo>
                  <a:lnTo>
                    <a:pt x="4" y="11"/>
                  </a:lnTo>
                  <a:lnTo>
                    <a:pt x="4" y="12"/>
                  </a:lnTo>
                  <a:lnTo>
                    <a:pt x="5" y="12"/>
                  </a:lnTo>
                  <a:lnTo>
                    <a:pt x="5" y="14"/>
                  </a:lnTo>
                  <a:lnTo>
                    <a:pt x="6" y="15"/>
                  </a:lnTo>
                  <a:lnTo>
                    <a:pt x="7" y="16"/>
                  </a:lnTo>
                  <a:lnTo>
                    <a:pt x="6" y="16"/>
                  </a:lnTo>
                  <a:lnTo>
                    <a:pt x="5" y="18"/>
                  </a:lnTo>
                  <a:lnTo>
                    <a:pt x="4" y="19"/>
                  </a:lnTo>
                  <a:lnTo>
                    <a:pt x="3" y="21"/>
                  </a:lnTo>
                  <a:lnTo>
                    <a:pt x="2" y="22"/>
                  </a:lnTo>
                  <a:lnTo>
                    <a:pt x="0" y="25"/>
                  </a:lnTo>
                  <a:lnTo>
                    <a:pt x="0" y="26"/>
                  </a:lnTo>
                  <a:lnTo>
                    <a:pt x="3" y="27"/>
                  </a:lnTo>
                  <a:lnTo>
                    <a:pt x="9" y="31"/>
                  </a:lnTo>
                  <a:lnTo>
                    <a:pt x="16" y="33"/>
                  </a:lnTo>
                  <a:lnTo>
                    <a:pt x="25" y="35"/>
                  </a:lnTo>
                  <a:lnTo>
                    <a:pt x="35" y="37"/>
                  </a:lnTo>
                  <a:lnTo>
                    <a:pt x="45" y="38"/>
                  </a:lnTo>
                  <a:lnTo>
                    <a:pt x="54" y="40"/>
                  </a:lnTo>
                  <a:lnTo>
                    <a:pt x="60" y="40"/>
                  </a:lnTo>
                  <a:lnTo>
                    <a:pt x="115" y="40"/>
                  </a:lnTo>
                  <a:lnTo>
                    <a:pt x="119" y="34"/>
                  </a:lnTo>
                  <a:lnTo>
                    <a:pt x="121" y="33"/>
                  </a:lnTo>
                  <a:lnTo>
                    <a:pt x="125" y="31"/>
                  </a:lnTo>
                  <a:lnTo>
                    <a:pt x="130" y="31"/>
                  </a:lnTo>
                  <a:lnTo>
                    <a:pt x="133" y="31"/>
                  </a:lnTo>
                  <a:lnTo>
                    <a:pt x="138" y="31"/>
                  </a:lnTo>
                  <a:lnTo>
                    <a:pt x="143" y="33"/>
                  </a:lnTo>
                  <a:lnTo>
                    <a:pt x="148" y="31"/>
                  </a:lnTo>
                  <a:lnTo>
                    <a:pt x="148" y="16"/>
                  </a:lnTo>
                  <a:lnTo>
                    <a:pt x="145" y="15"/>
                  </a:lnTo>
                  <a:lnTo>
                    <a:pt x="144" y="14"/>
                  </a:lnTo>
                  <a:lnTo>
                    <a:pt x="142" y="12"/>
                  </a:lnTo>
                  <a:lnTo>
                    <a:pt x="140" y="8"/>
                  </a:lnTo>
                  <a:lnTo>
                    <a:pt x="139" y="7"/>
                  </a:lnTo>
                  <a:lnTo>
                    <a:pt x="137" y="6"/>
                  </a:lnTo>
                  <a:lnTo>
                    <a:pt x="136" y="6"/>
                  </a:lnTo>
                  <a:lnTo>
                    <a:pt x="133" y="4"/>
                  </a:lnTo>
                  <a:lnTo>
                    <a:pt x="127" y="6"/>
                  </a:lnTo>
                  <a:lnTo>
                    <a:pt x="121" y="7"/>
                  </a:lnTo>
                  <a:lnTo>
                    <a:pt x="115" y="8"/>
                  </a:lnTo>
                  <a:lnTo>
                    <a:pt x="108" y="12"/>
                  </a:lnTo>
                  <a:lnTo>
                    <a:pt x="102" y="15"/>
                  </a:lnTo>
                  <a:lnTo>
                    <a:pt x="97" y="16"/>
                  </a:lnTo>
                  <a:lnTo>
                    <a:pt x="89" y="18"/>
                  </a:lnTo>
                  <a:lnTo>
                    <a:pt x="82" y="18"/>
                  </a:lnTo>
                  <a:lnTo>
                    <a:pt x="74" y="18"/>
                  </a:lnTo>
                  <a:lnTo>
                    <a:pt x="67" y="18"/>
                  </a:lnTo>
                  <a:lnTo>
                    <a:pt x="61" y="18"/>
                  </a:lnTo>
                  <a:lnTo>
                    <a:pt x="55" y="18"/>
                  </a:lnTo>
                  <a:lnTo>
                    <a:pt x="50" y="18"/>
                  </a:lnTo>
                  <a:lnTo>
                    <a:pt x="45" y="18"/>
                  </a:lnTo>
                  <a:lnTo>
                    <a:pt x="39" y="18"/>
                  </a:lnTo>
                  <a:lnTo>
                    <a:pt x="32" y="18"/>
                  </a:lnTo>
                  <a:lnTo>
                    <a:pt x="30" y="18"/>
                  </a:lnTo>
                  <a:lnTo>
                    <a:pt x="27" y="16"/>
                  </a:lnTo>
                  <a:lnTo>
                    <a:pt x="25" y="15"/>
                  </a:lnTo>
                  <a:lnTo>
                    <a:pt x="23" y="14"/>
                  </a:lnTo>
                  <a:lnTo>
                    <a:pt x="22" y="12"/>
                  </a:lnTo>
                  <a:lnTo>
                    <a:pt x="21" y="8"/>
                  </a:lnTo>
                  <a:lnTo>
                    <a:pt x="21" y="7"/>
                  </a:lnTo>
                  <a:lnTo>
                    <a:pt x="19" y="4"/>
                  </a:lnTo>
                  <a:lnTo>
                    <a:pt x="21" y="4"/>
                  </a:lnTo>
                  <a:lnTo>
                    <a:pt x="21" y="3"/>
                  </a:lnTo>
                  <a:lnTo>
                    <a:pt x="22" y="1"/>
                  </a:lnTo>
                  <a:lnTo>
                    <a:pt x="23" y="0"/>
                  </a:lnTo>
                  <a:lnTo>
                    <a:pt x="24"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5" name="Freeform 220">
              <a:extLst>
                <a:ext uri="{FF2B5EF4-FFF2-40B4-BE49-F238E27FC236}">
                  <a16:creationId xmlns:a16="http://schemas.microsoft.com/office/drawing/2014/main" id="{87A19100-474F-8D21-1086-8B6774F538C3}"/>
                </a:ext>
              </a:extLst>
            </p:cNvPr>
            <p:cNvSpPr>
              <a:spLocks/>
            </p:cNvSpPr>
            <p:nvPr/>
          </p:nvSpPr>
          <p:spPr bwMode="gray">
            <a:xfrm>
              <a:off x="3786253" y="764619"/>
              <a:ext cx="188827" cy="95086"/>
            </a:xfrm>
            <a:custGeom>
              <a:avLst/>
              <a:gdLst>
                <a:gd name="T0" fmla="*/ 71438 w 102"/>
                <a:gd name="T1" fmla="*/ 60960 h 55"/>
                <a:gd name="T2" fmla="*/ 98425 w 102"/>
                <a:gd name="T3" fmla="*/ 54033 h 55"/>
                <a:gd name="T4" fmla="*/ 131763 w 102"/>
                <a:gd name="T5" fmla="*/ 45720 h 55"/>
                <a:gd name="T6" fmla="*/ 153988 w 102"/>
                <a:gd name="T7" fmla="*/ 38793 h 55"/>
                <a:gd name="T8" fmla="*/ 157163 w 102"/>
                <a:gd name="T9" fmla="*/ 29095 h 55"/>
                <a:gd name="T10" fmla="*/ 144463 w 102"/>
                <a:gd name="T11" fmla="*/ 23553 h 55"/>
                <a:gd name="T12" fmla="*/ 131763 w 102"/>
                <a:gd name="T13" fmla="*/ 20782 h 55"/>
                <a:gd name="T14" fmla="*/ 112713 w 102"/>
                <a:gd name="T15" fmla="*/ 18011 h 55"/>
                <a:gd name="T16" fmla="*/ 103188 w 102"/>
                <a:gd name="T17" fmla="*/ 18011 h 55"/>
                <a:gd name="T18" fmla="*/ 98425 w 102"/>
                <a:gd name="T19" fmla="*/ 15240 h 55"/>
                <a:gd name="T20" fmla="*/ 96837 w 102"/>
                <a:gd name="T21" fmla="*/ 9698 h 55"/>
                <a:gd name="T22" fmla="*/ 93662 w 102"/>
                <a:gd name="T23" fmla="*/ 5542 h 55"/>
                <a:gd name="T24" fmla="*/ 90487 w 102"/>
                <a:gd name="T25" fmla="*/ 4156 h 55"/>
                <a:gd name="T26" fmla="*/ 85725 w 102"/>
                <a:gd name="T27" fmla="*/ 4156 h 55"/>
                <a:gd name="T28" fmla="*/ 82550 w 102"/>
                <a:gd name="T29" fmla="*/ 2771 h 55"/>
                <a:gd name="T30" fmla="*/ 76200 w 102"/>
                <a:gd name="T31" fmla="*/ 0 h 55"/>
                <a:gd name="T32" fmla="*/ 65088 w 102"/>
                <a:gd name="T33" fmla="*/ 2771 h 55"/>
                <a:gd name="T34" fmla="*/ 42862 w 102"/>
                <a:gd name="T35" fmla="*/ 5542 h 55"/>
                <a:gd name="T36" fmla="*/ 15875 w 102"/>
                <a:gd name="T37" fmla="*/ 13855 h 55"/>
                <a:gd name="T38" fmla="*/ 3175 w 102"/>
                <a:gd name="T39" fmla="*/ 23553 h 55"/>
                <a:gd name="T40" fmla="*/ 0 w 102"/>
                <a:gd name="T41" fmla="*/ 30480 h 55"/>
                <a:gd name="T42" fmla="*/ 15875 w 102"/>
                <a:gd name="T43" fmla="*/ 40178 h 55"/>
                <a:gd name="T44" fmla="*/ 31750 w 102"/>
                <a:gd name="T45" fmla="*/ 41564 h 55"/>
                <a:gd name="T46" fmla="*/ 23812 w 102"/>
                <a:gd name="T47" fmla="*/ 45720 h 55"/>
                <a:gd name="T48" fmla="*/ 20637 w 102"/>
                <a:gd name="T49" fmla="*/ 49876 h 55"/>
                <a:gd name="T50" fmla="*/ 19050 w 102"/>
                <a:gd name="T51" fmla="*/ 54033 h 55"/>
                <a:gd name="T52" fmla="*/ 19050 w 102"/>
                <a:gd name="T53" fmla="*/ 60960 h 55"/>
                <a:gd name="T54" fmla="*/ 20637 w 102"/>
                <a:gd name="T55" fmla="*/ 62345 h 55"/>
                <a:gd name="T56" fmla="*/ 22225 w 102"/>
                <a:gd name="T57" fmla="*/ 65116 h 55"/>
                <a:gd name="T58" fmla="*/ 22225 w 102"/>
                <a:gd name="T59" fmla="*/ 69273 h 55"/>
                <a:gd name="T60" fmla="*/ 22225 w 102"/>
                <a:gd name="T61" fmla="*/ 72044 h 55"/>
                <a:gd name="T62" fmla="*/ 23812 w 102"/>
                <a:gd name="T63" fmla="*/ 74815 h 55"/>
                <a:gd name="T64" fmla="*/ 25400 w 102"/>
                <a:gd name="T65" fmla="*/ 76200 h 55"/>
                <a:gd name="T66" fmla="*/ 30163 w 102"/>
                <a:gd name="T67" fmla="*/ 76200 h 55"/>
                <a:gd name="T68" fmla="*/ 41275 w 102"/>
                <a:gd name="T69" fmla="*/ 76200 h 55"/>
                <a:gd name="T70" fmla="*/ 46037 w 102"/>
                <a:gd name="T71" fmla="*/ 72044 h 55"/>
                <a:gd name="T72" fmla="*/ 53975 w 102"/>
                <a:gd name="T73" fmla="*/ 70658 h 55"/>
                <a:gd name="T74" fmla="*/ 61913 w 102"/>
                <a:gd name="T75" fmla="*/ 70658 h 55"/>
                <a:gd name="T76" fmla="*/ 57150 w 102"/>
                <a:gd name="T77" fmla="*/ 62345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
                <a:gd name="T118" fmla="*/ 0 h 55"/>
                <a:gd name="T119" fmla="*/ 102 w 102"/>
                <a:gd name="T120" fmla="*/ 55 h 5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 h="55">
                  <a:moveTo>
                    <a:pt x="36" y="45"/>
                  </a:moveTo>
                  <a:lnTo>
                    <a:pt x="45" y="44"/>
                  </a:lnTo>
                  <a:lnTo>
                    <a:pt x="53" y="40"/>
                  </a:lnTo>
                  <a:lnTo>
                    <a:pt x="62" y="39"/>
                  </a:lnTo>
                  <a:lnTo>
                    <a:pt x="72" y="36"/>
                  </a:lnTo>
                  <a:lnTo>
                    <a:pt x="83" y="33"/>
                  </a:lnTo>
                  <a:lnTo>
                    <a:pt x="91" y="30"/>
                  </a:lnTo>
                  <a:lnTo>
                    <a:pt x="97" y="28"/>
                  </a:lnTo>
                  <a:lnTo>
                    <a:pt x="102" y="25"/>
                  </a:lnTo>
                  <a:lnTo>
                    <a:pt x="99" y="21"/>
                  </a:lnTo>
                  <a:lnTo>
                    <a:pt x="96" y="18"/>
                  </a:lnTo>
                  <a:lnTo>
                    <a:pt x="91" y="17"/>
                  </a:lnTo>
                  <a:lnTo>
                    <a:pt x="87" y="15"/>
                  </a:lnTo>
                  <a:lnTo>
                    <a:pt x="83" y="15"/>
                  </a:lnTo>
                  <a:lnTo>
                    <a:pt x="77" y="15"/>
                  </a:lnTo>
                  <a:lnTo>
                    <a:pt x="71" y="13"/>
                  </a:lnTo>
                  <a:lnTo>
                    <a:pt x="66" y="13"/>
                  </a:lnTo>
                  <a:lnTo>
                    <a:pt x="65" y="13"/>
                  </a:lnTo>
                  <a:lnTo>
                    <a:pt x="64" y="13"/>
                  </a:lnTo>
                  <a:lnTo>
                    <a:pt x="62" y="11"/>
                  </a:lnTo>
                  <a:lnTo>
                    <a:pt x="62" y="9"/>
                  </a:lnTo>
                  <a:lnTo>
                    <a:pt x="61" y="7"/>
                  </a:lnTo>
                  <a:lnTo>
                    <a:pt x="60" y="6"/>
                  </a:lnTo>
                  <a:lnTo>
                    <a:pt x="59" y="4"/>
                  </a:lnTo>
                  <a:lnTo>
                    <a:pt x="58" y="3"/>
                  </a:lnTo>
                  <a:lnTo>
                    <a:pt x="57" y="3"/>
                  </a:lnTo>
                  <a:lnTo>
                    <a:pt x="55" y="3"/>
                  </a:lnTo>
                  <a:lnTo>
                    <a:pt x="54" y="3"/>
                  </a:lnTo>
                  <a:lnTo>
                    <a:pt x="53" y="2"/>
                  </a:lnTo>
                  <a:lnTo>
                    <a:pt x="52" y="2"/>
                  </a:lnTo>
                  <a:lnTo>
                    <a:pt x="51" y="2"/>
                  </a:lnTo>
                  <a:lnTo>
                    <a:pt x="48" y="0"/>
                  </a:lnTo>
                  <a:lnTo>
                    <a:pt x="47" y="0"/>
                  </a:lnTo>
                  <a:lnTo>
                    <a:pt x="41" y="2"/>
                  </a:lnTo>
                  <a:lnTo>
                    <a:pt x="34" y="2"/>
                  </a:lnTo>
                  <a:lnTo>
                    <a:pt x="27" y="4"/>
                  </a:lnTo>
                  <a:lnTo>
                    <a:pt x="17" y="6"/>
                  </a:lnTo>
                  <a:lnTo>
                    <a:pt x="10" y="10"/>
                  </a:lnTo>
                  <a:lnTo>
                    <a:pt x="4" y="15"/>
                  </a:lnTo>
                  <a:lnTo>
                    <a:pt x="2" y="17"/>
                  </a:lnTo>
                  <a:lnTo>
                    <a:pt x="1" y="19"/>
                  </a:lnTo>
                  <a:lnTo>
                    <a:pt x="0" y="22"/>
                  </a:lnTo>
                  <a:lnTo>
                    <a:pt x="0" y="25"/>
                  </a:lnTo>
                  <a:lnTo>
                    <a:pt x="10" y="29"/>
                  </a:lnTo>
                  <a:lnTo>
                    <a:pt x="22" y="29"/>
                  </a:lnTo>
                  <a:lnTo>
                    <a:pt x="20" y="30"/>
                  </a:lnTo>
                  <a:lnTo>
                    <a:pt x="17" y="32"/>
                  </a:lnTo>
                  <a:lnTo>
                    <a:pt x="15" y="33"/>
                  </a:lnTo>
                  <a:lnTo>
                    <a:pt x="14" y="35"/>
                  </a:lnTo>
                  <a:lnTo>
                    <a:pt x="13" y="36"/>
                  </a:lnTo>
                  <a:lnTo>
                    <a:pt x="13" y="37"/>
                  </a:lnTo>
                  <a:lnTo>
                    <a:pt x="12" y="39"/>
                  </a:lnTo>
                  <a:lnTo>
                    <a:pt x="12" y="43"/>
                  </a:lnTo>
                  <a:lnTo>
                    <a:pt x="12" y="44"/>
                  </a:lnTo>
                  <a:lnTo>
                    <a:pt x="13" y="44"/>
                  </a:lnTo>
                  <a:lnTo>
                    <a:pt x="13" y="45"/>
                  </a:lnTo>
                  <a:lnTo>
                    <a:pt x="13" y="47"/>
                  </a:lnTo>
                  <a:lnTo>
                    <a:pt x="14" y="47"/>
                  </a:lnTo>
                  <a:lnTo>
                    <a:pt x="14" y="48"/>
                  </a:lnTo>
                  <a:lnTo>
                    <a:pt x="14" y="50"/>
                  </a:lnTo>
                  <a:lnTo>
                    <a:pt x="14" y="51"/>
                  </a:lnTo>
                  <a:lnTo>
                    <a:pt x="14" y="52"/>
                  </a:lnTo>
                  <a:lnTo>
                    <a:pt x="15" y="52"/>
                  </a:lnTo>
                  <a:lnTo>
                    <a:pt x="15" y="54"/>
                  </a:lnTo>
                  <a:lnTo>
                    <a:pt x="16" y="54"/>
                  </a:lnTo>
                  <a:lnTo>
                    <a:pt x="16" y="55"/>
                  </a:lnTo>
                  <a:lnTo>
                    <a:pt x="17" y="55"/>
                  </a:lnTo>
                  <a:lnTo>
                    <a:pt x="19" y="55"/>
                  </a:lnTo>
                  <a:lnTo>
                    <a:pt x="21" y="55"/>
                  </a:lnTo>
                  <a:lnTo>
                    <a:pt x="26" y="55"/>
                  </a:lnTo>
                  <a:lnTo>
                    <a:pt x="28" y="54"/>
                  </a:lnTo>
                  <a:lnTo>
                    <a:pt x="29" y="52"/>
                  </a:lnTo>
                  <a:lnTo>
                    <a:pt x="32" y="52"/>
                  </a:lnTo>
                  <a:lnTo>
                    <a:pt x="34" y="51"/>
                  </a:lnTo>
                  <a:lnTo>
                    <a:pt x="36" y="51"/>
                  </a:lnTo>
                  <a:lnTo>
                    <a:pt x="39" y="51"/>
                  </a:lnTo>
                  <a:lnTo>
                    <a:pt x="41" y="51"/>
                  </a:lnTo>
                  <a:lnTo>
                    <a:pt x="36" y="4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6" name="Freeform 221">
              <a:extLst>
                <a:ext uri="{FF2B5EF4-FFF2-40B4-BE49-F238E27FC236}">
                  <a16:creationId xmlns:a16="http://schemas.microsoft.com/office/drawing/2014/main" id="{A508DDE5-1573-7373-EDDA-64953F2BEFE0}"/>
                </a:ext>
              </a:extLst>
            </p:cNvPr>
            <p:cNvSpPr>
              <a:spLocks/>
            </p:cNvSpPr>
            <p:nvPr/>
          </p:nvSpPr>
          <p:spPr bwMode="gray">
            <a:xfrm>
              <a:off x="3910797" y="988466"/>
              <a:ext cx="94413" cy="39617"/>
            </a:xfrm>
            <a:custGeom>
              <a:avLst/>
              <a:gdLst>
                <a:gd name="T0" fmla="*/ 26988 w 51"/>
                <a:gd name="T1" fmla="*/ 30370 h 23"/>
                <a:gd name="T2" fmla="*/ 19050 w 51"/>
                <a:gd name="T3" fmla="*/ 30370 h 23"/>
                <a:gd name="T4" fmla="*/ 15875 w 51"/>
                <a:gd name="T5" fmla="*/ 28989 h 23"/>
                <a:gd name="T6" fmla="*/ 12700 w 51"/>
                <a:gd name="T7" fmla="*/ 26228 h 23"/>
                <a:gd name="T8" fmla="*/ 7938 w 51"/>
                <a:gd name="T9" fmla="*/ 20707 h 23"/>
                <a:gd name="T10" fmla="*/ 6350 w 51"/>
                <a:gd name="T11" fmla="*/ 17946 h 23"/>
                <a:gd name="T12" fmla="*/ 3175 w 51"/>
                <a:gd name="T13" fmla="*/ 13804 h 23"/>
                <a:gd name="T14" fmla="*/ 0 w 51"/>
                <a:gd name="T15" fmla="*/ 9663 h 23"/>
                <a:gd name="T16" fmla="*/ 0 w 51"/>
                <a:gd name="T17" fmla="*/ 4141 h 23"/>
                <a:gd name="T18" fmla="*/ 6350 w 51"/>
                <a:gd name="T19" fmla="*/ 4141 h 23"/>
                <a:gd name="T20" fmla="*/ 9525 w 51"/>
                <a:gd name="T21" fmla="*/ 4141 h 23"/>
                <a:gd name="T22" fmla="*/ 14288 w 51"/>
                <a:gd name="T23" fmla="*/ 4141 h 23"/>
                <a:gd name="T24" fmla="*/ 17463 w 51"/>
                <a:gd name="T25" fmla="*/ 4141 h 23"/>
                <a:gd name="T26" fmla="*/ 23813 w 51"/>
                <a:gd name="T27" fmla="*/ 4141 h 23"/>
                <a:gd name="T28" fmla="*/ 26988 w 51"/>
                <a:gd name="T29" fmla="*/ 4141 h 23"/>
                <a:gd name="T30" fmla="*/ 30163 w 51"/>
                <a:gd name="T31" fmla="*/ 4141 h 23"/>
                <a:gd name="T32" fmla="*/ 31750 w 51"/>
                <a:gd name="T33" fmla="*/ 4141 h 23"/>
                <a:gd name="T34" fmla="*/ 38100 w 51"/>
                <a:gd name="T35" fmla="*/ 2761 h 23"/>
                <a:gd name="T36" fmla="*/ 44450 w 51"/>
                <a:gd name="T37" fmla="*/ 2761 h 23"/>
                <a:gd name="T38" fmla="*/ 50800 w 51"/>
                <a:gd name="T39" fmla="*/ 0 h 23"/>
                <a:gd name="T40" fmla="*/ 61913 w 51"/>
                <a:gd name="T41" fmla="*/ 0 h 23"/>
                <a:gd name="T42" fmla="*/ 69850 w 51"/>
                <a:gd name="T43" fmla="*/ 0 h 23"/>
                <a:gd name="T44" fmla="*/ 76200 w 51"/>
                <a:gd name="T45" fmla="*/ 2761 h 23"/>
                <a:gd name="T46" fmla="*/ 79375 w 51"/>
                <a:gd name="T47" fmla="*/ 6902 h 23"/>
                <a:gd name="T48" fmla="*/ 80963 w 51"/>
                <a:gd name="T49" fmla="*/ 15185 h 23"/>
                <a:gd name="T50" fmla="*/ 80963 w 51"/>
                <a:gd name="T51" fmla="*/ 19326 h 23"/>
                <a:gd name="T52" fmla="*/ 79375 w 51"/>
                <a:gd name="T53" fmla="*/ 24848 h 23"/>
                <a:gd name="T54" fmla="*/ 77788 w 51"/>
                <a:gd name="T55" fmla="*/ 26228 h 23"/>
                <a:gd name="T56" fmla="*/ 76200 w 51"/>
                <a:gd name="T57" fmla="*/ 30370 h 23"/>
                <a:gd name="T58" fmla="*/ 68263 w 51"/>
                <a:gd name="T59" fmla="*/ 31750 h 23"/>
                <a:gd name="T60" fmla="*/ 58738 w 51"/>
                <a:gd name="T61" fmla="*/ 31750 h 23"/>
                <a:gd name="T62" fmla="*/ 49213 w 51"/>
                <a:gd name="T63" fmla="*/ 31750 h 23"/>
                <a:gd name="T64" fmla="*/ 39688 w 51"/>
                <a:gd name="T65" fmla="*/ 31750 h 23"/>
                <a:gd name="T66" fmla="*/ 31750 w 51"/>
                <a:gd name="T67" fmla="*/ 30370 h 23"/>
                <a:gd name="T68" fmla="*/ 26988 w 51"/>
                <a:gd name="T69" fmla="*/ 30370 h 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
                <a:gd name="T106" fmla="*/ 0 h 23"/>
                <a:gd name="T107" fmla="*/ 51 w 51"/>
                <a:gd name="T108" fmla="*/ 23 h 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 h="23">
                  <a:moveTo>
                    <a:pt x="17" y="22"/>
                  </a:moveTo>
                  <a:lnTo>
                    <a:pt x="12" y="22"/>
                  </a:lnTo>
                  <a:lnTo>
                    <a:pt x="10" y="21"/>
                  </a:lnTo>
                  <a:lnTo>
                    <a:pt x="8" y="19"/>
                  </a:lnTo>
                  <a:lnTo>
                    <a:pt x="5" y="15"/>
                  </a:lnTo>
                  <a:lnTo>
                    <a:pt x="4" y="13"/>
                  </a:lnTo>
                  <a:lnTo>
                    <a:pt x="2" y="10"/>
                  </a:lnTo>
                  <a:lnTo>
                    <a:pt x="0" y="7"/>
                  </a:lnTo>
                  <a:lnTo>
                    <a:pt x="0" y="3"/>
                  </a:lnTo>
                  <a:lnTo>
                    <a:pt x="4" y="3"/>
                  </a:lnTo>
                  <a:lnTo>
                    <a:pt x="6" y="3"/>
                  </a:lnTo>
                  <a:lnTo>
                    <a:pt x="9" y="3"/>
                  </a:lnTo>
                  <a:lnTo>
                    <a:pt x="11" y="3"/>
                  </a:lnTo>
                  <a:lnTo>
                    <a:pt x="15" y="3"/>
                  </a:lnTo>
                  <a:lnTo>
                    <a:pt x="17" y="3"/>
                  </a:lnTo>
                  <a:lnTo>
                    <a:pt x="19" y="3"/>
                  </a:lnTo>
                  <a:lnTo>
                    <a:pt x="20" y="3"/>
                  </a:lnTo>
                  <a:lnTo>
                    <a:pt x="24" y="2"/>
                  </a:lnTo>
                  <a:lnTo>
                    <a:pt x="28" y="2"/>
                  </a:lnTo>
                  <a:lnTo>
                    <a:pt x="32" y="0"/>
                  </a:lnTo>
                  <a:lnTo>
                    <a:pt x="39" y="0"/>
                  </a:lnTo>
                  <a:lnTo>
                    <a:pt x="44" y="0"/>
                  </a:lnTo>
                  <a:lnTo>
                    <a:pt x="48" y="2"/>
                  </a:lnTo>
                  <a:lnTo>
                    <a:pt x="50" y="5"/>
                  </a:lnTo>
                  <a:lnTo>
                    <a:pt x="51" y="11"/>
                  </a:lnTo>
                  <a:lnTo>
                    <a:pt x="51" y="14"/>
                  </a:lnTo>
                  <a:lnTo>
                    <a:pt x="50" y="18"/>
                  </a:lnTo>
                  <a:lnTo>
                    <a:pt x="49" y="19"/>
                  </a:lnTo>
                  <a:lnTo>
                    <a:pt x="48" y="22"/>
                  </a:lnTo>
                  <a:lnTo>
                    <a:pt x="43" y="23"/>
                  </a:lnTo>
                  <a:lnTo>
                    <a:pt x="37" y="23"/>
                  </a:lnTo>
                  <a:lnTo>
                    <a:pt x="31" y="23"/>
                  </a:lnTo>
                  <a:lnTo>
                    <a:pt x="25" y="23"/>
                  </a:lnTo>
                  <a:lnTo>
                    <a:pt x="20" y="22"/>
                  </a:lnTo>
                  <a:lnTo>
                    <a:pt x="17" y="2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7" name="Freeform 222">
              <a:extLst>
                <a:ext uri="{FF2B5EF4-FFF2-40B4-BE49-F238E27FC236}">
                  <a16:creationId xmlns:a16="http://schemas.microsoft.com/office/drawing/2014/main" id="{D3098A85-6FAD-5EBE-947F-A37186D1235B}"/>
                </a:ext>
              </a:extLst>
            </p:cNvPr>
            <p:cNvSpPr>
              <a:spLocks/>
            </p:cNvSpPr>
            <p:nvPr/>
          </p:nvSpPr>
          <p:spPr bwMode="gray">
            <a:xfrm>
              <a:off x="3336284" y="3704350"/>
              <a:ext cx="1271566" cy="1551084"/>
            </a:xfrm>
            <a:custGeom>
              <a:avLst/>
              <a:gdLst>
                <a:gd name="T0" fmla="*/ 222250 w 685"/>
                <a:gd name="T1" fmla="*/ 485420 h 886"/>
                <a:gd name="T2" fmla="*/ 250825 w 685"/>
                <a:gd name="T3" fmla="*/ 549956 h 886"/>
                <a:gd name="T4" fmla="*/ 349250 w 685"/>
                <a:gd name="T5" fmla="*/ 597656 h 886"/>
                <a:gd name="T6" fmla="*/ 390525 w 685"/>
                <a:gd name="T7" fmla="*/ 652371 h 886"/>
                <a:gd name="T8" fmla="*/ 417513 w 685"/>
                <a:gd name="T9" fmla="*/ 702878 h 886"/>
                <a:gd name="T10" fmla="*/ 468313 w 685"/>
                <a:gd name="T11" fmla="*/ 751981 h 886"/>
                <a:gd name="T12" fmla="*/ 461963 w 685"/>
                <a:gd name="T13" fmla="*/ 812308 h 886"/>
                <a:gd name="T14" fmla="*/ 477838 w 685"/>
                <a:gd name="T15" fmla="*/ 845978 h 886"/>
                <a:gd name="T16" fmla="*/ 506413 w 685"/>
                <a:gd name="T17" fmla="*/ 896485 h 886"/>
                <a:gd name="T18" fmla="*/ 565150 w 685"/>
                <a:gd name="T19" fmla="*/ 925947 h 886"/>
                <a:gd name="T20" fmla="*/ 593725 w 685"/>
                <a:gd name="T21" fmla="*/ 1003109 h 886"/>
                <a:gd name="T22" fmla="*/ 604838 w 685"/>
                <a:gd name="T23" fmla="*/ 1033974 h 886"/>
                <a:gd name="T24" fmla="*/ 581025 w 685"/>
                <a:gd name="T25" fmla="*/ 1083077 h 886"/>
                <a:gd name="T26" fmla="*/ 539750 w 685"/>
                <a:gd name="T27" fmla="*/ 1163045 h 886"/>
                <a:gd name="T28" fmla="*/ 590550 w 685"/>
                <a:gd name="T29" fmla="*/ 1188298 h 886"/>
                <a:gd name="T30" fmla="*/ 666750 w 685"/>
                <a:gd name="T31" fmla="*/ 1243013 h 886"/>
                <a:gd name="T32" fmla="*/ 700088 w 685"/>
                <a:gd name="T33" fmla="*/ 1175671 h 886"/>
                <a:gd name="T34" fmla="*/ 735013 w 685"/>
                <a:gd name="T35" fmla="*/ 1111136 h 886"/>
                <a:gd name="T36" fmla="*/ 733425 w 685"/>
                <a:gd name="T37" fmla="*/ 1033974 h 886"/>
                <a:gd name="T38" fmla="*/ 796925 w 685"/>
                <a:gd name="T39" fmla="*/ 946991 h 886"/>
                <a:gd name="T40" fmla="*/ 860425 w 685"/>
                <a:gd name="T41" fmla="*/ 913320 h 886"/>
                <a:gd name="T42" fmla="*/ 912813 w 685"/>
                <a:gd name="T43" fmla="*/ 911917 h 886"/>
                <a:gd name="T44" fmla="*/ 955675 w 685"/>
                <a:gd name="T45" fmla="*/ 823531 h 886"/>
                <a:gd name="T46" fmla="*/ 977900 w 685"/>
                <a:gd name="T47" fmla="*/ 739354 h 886"/>
                <a:gd name="T48" fmla="*/ 982663 w 685"/>
                <a:gd name="T49" fmla="*/ 684639 h 886"/>
                <a:gd name="T50" fmla="*/ 974725 w 685"/>
                <a:gd name="T51" fmla="*/ 597656 h 886"/>
                <a:gd name="T52" fmla="*/ 1017588 w 685"/>
                <a:gd name="T53" fmla="*/ 535927 h 886"/>
                <a:gd name="T54" fmla="*/ 1087438 w 685"/>
                <a:gd name="T55" fmla="*/ 409661 h 886"/>
                <a:gd name="T56" fmla="*/ 1054100 w 685"/>
                <a:gd name="T57" fmla="*/ 324081 h 886"/>
                <a:gd name="T58" fmla="*/ 974725 w 685"/>
                <a:gd name="T59" fmla="*/ 267963 h 886"/>
                <a:gd name="T60" fmla="*/ 912813 w 685"/>
                <a:gd name="T61" fmla="*/ 248322 h 886"/>
                <a:gd name="T62" fmla="*/ 857250 w 685"/>
                <a:gd name="T63" fmla="*/ 241307 h 886"/>
                <a:gd name="T64" fmla="*/ 814388 w 685"/>
                <a:gd name="T65" fmla="*/ 253934 h 886"/>
                <a:gd name="T66" fmla="*/ 812800 w 685"/>
                <a:gd name="T67" fmla="*/ 225875 h 886"/>
                <a:gd name="T68" fmla="*/ 782638 w 685"/>
                <a:gd name="T69" fmla="*/ 199219 h 886"/>
                <a:gd name="T70" fmla="*/ 730250 w 685"/>
                <a:gd name="T71" fmla="*/ 175369 h 886"/>
                <a:gd name="T72" fmla="*/ 674688 w 685"/>
                <a:gd name="T73" fmla="*/ 223069 h 886"/>
                <a:gd name="T74" fmla="*/ 617538 w 685"/>
                <a:gd name="T75" fmla="*/ 199219 h 886"/>
                <a:gd name="T76" fmla="*/ 627063 w 685"/>
                <a:gd name="T77" fmla="*/ 164145 h 886"/>
                <a:gd name="T78" fmla="*/ 657225 w 685"/>
                <a:gd name="T79" fmla="*/ 112236 h 886"/>
                <a:gd name="T80" fmla="*/ 636588 w 685"/>
                <a:gd name="T81" fmla="*/ 81371 h 886"/>
                <a:gd name="T82" fmla="*/ 596900 w 685"/>
                <a:gd name="T83" fmla="*/ 70147 h 886"/>
                <a:gd name="T84" fmla="*/ 511175 w 685"/>
                <a:gd name="T85" fmla="*/ 84177 h 886"/>
                <a:gd name="T86" fmla="*/ 485775 w 685"/>
                <a:gd name="T87" fmla="*/ 95401 h 886"/>
                <a:gd name="T88" fmla="*/ 438150 w 685"/>
                <a:gd name="T89" fmla="*/ 115042 h 886"/>
                <a:gd name="T90" fmla="*/ 388938 w 685"/>
                <a:gd name="T91" fmla="*/ 71550 h 886"/>
                <a:gd name="T92" fmla="*/ 395288 w 685"/>
                <a:gd name="T93" fmla="*/ 29462 h 886"/>
                <a:gd name="T94" fmla="*/ 358775 w 685"/>
                <a:gd name="T95" fmla="*/ 9821 h 886"/>
                <a:gd name="T96" fmla="*/ 315913 w 685"/>
                <a:gd name="T97" fmla="*/ 35074 h 886"/>
                <a:gd name="T98" fmla="*/ 268288 w 685"/>
                <a:gd name="T99" fmla="*/ 32268 h 886"/>
                <a:gd name="T100" fmla="*/ 277813 w 685"/>
                <a:gd name="T101" fmla="*/ 91192 h 886"/>
                <a:gd name="T102" fmla="*/ 212725 w 685"/>
                <a:gd name="T103" fmla="*/ 138892 h 886"/>
                <a:gd name="T104" fmla="*/ 147638 w 685"/>
                <a:gd name="T105" fmla="*/ 105221 h 886"/>
                <a:gd name="T106" fmla="*/ 115888 w 685"/>
                <a:gd name="T107" fmla="*/ 126265 h 886"/>
                <a:gd name="T108" fmla="*/ 98425 w 685"/>
                <a:gd name="T109" fmla="*/ 150116 h 886"/>
                <a:gd name="T110" fmla="*/ 119063 w 685"/>
                <a:gd name="T111" fmla="*/ 199219 h 886"/>
                <a:gd name="T112" fmla="*/ 88900 w 685"/>
                <a:gd name="T113" fmla="*/ 298828 h 886"/>
                <a:gd name="T114" fmla="*/ 52388 w 685"/>
                <a:gd name="T115" fmla="*/ 304440 h 886"/>
                <a:gd name="T116" fmla="*/ 31750 w 685"/>
                <a:gd name="T117" fmla="*/ 329693 h 886"/>
                <a:gd name="T118" fmla="*/ 11113 w 685"/>
                <a:gd name="T119" fmla="*/ 446138 h 886"/>
                <a:gd name="T120" fmla="*/ 76200 w 685"/>
                <a:gd name="T121" fmla="*/ 479809 h 886"/>
                <a:gd name="T122" fmla="*/ 96838 w 685"/>
                <a:gd name="T123" fmla="*/ 524703 h 8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85"/>
                <a:gd name="T187" fmla="*/ 0 h 886"/>
                <a:gd name="T188" fmla="*/ 685 w 685"/>
                <a:gd name="T189" fmla="*/ 886 h 8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85" h="886">
                  <a:moveTo>
                    <a:pt x="70" y="375"/>
                  </a:moveTo>
                  <a:lnTo>
                    <a:pt x="94" y="373"/>
                  </a:lnTo>
                  <a:lnTo>
                    <a:pt x="100" y="370"/>
                  </a:lnTo>
                  <a:lnTo>
                    <a:pt x="106" y="366"/>
                  </a:lnTo>
                  <a:lnTo>
                    <a:pt x="112" y="362"/>
                  </a:lnTo>
                  <a:lnTo>
                    <a:pt x="117" y="357"/>
                  </a:lnTo>
                  <a:lnTo>
                    <a:pt x="123" y="353"/>
                  </a:lnTo>
                  <a:lnTo>
                    <a:pt x="129" y="349"/>
                  </a:lnTo>
                  <a:lnTo>
                    <a:pt x="134" y="346"/>
                  </a:lnTo>
                  <a:lnTo>
                    <a:pt x="140" y="346"/>
                  </a:lnTo>
                  <a:lnTo>
                    <a:pt x="145" y="346"/>
                  </a:lnTo>
                  <a:lnTo>
                    <a:pt x="148" y="349"/>
                  </a:lnTo>
                  <a:lnTo>
                    <a:pt x="150" y="353"/>
                  </a:lnTo>
                  <a:lnTo>
                    <a:pt x="152" y="357"/>
                  </a:lnTo>
                  <a:lnTo>
                    <a:pt x="152" y="363"/>
                  </a:lnTo>
                  <a:lnTo>
                    <a:pt x="154" y="369"/>
                  </a:lnTo>
                  <a:lnTo>
                    <a:pt x="154" y="375"/>
                  </a:lnTo>
                  <a:lnTo>
                    <a:pt x="154" y="381"/>
                  </a:lnTo>
                  <a:lnTo>
                    <a:pt x="156" y="387"/>
                  </a:lnTo>
                  <a:lnTo>
                    <a:pt x="158" y="392"/>
                  </a:lnTo>
                  <a:lnTo>
                    <a:pt x="162" y="398"/>
                  </a:lnTo>
                  <a:lnTo>
                    <a:pt x="165" y="402"/>
                  </a:lnTo>
                  <a:lnTo>
                    <a:pt x="170" y="406"/>
                  </a:lnTo>
                  <a:lnTo>
                    <a:pt x="176" y="409"/>
                  </a:lnTo>
                  <a:lnTo>
                    <a:pt x="181" y="410"/>
                  </a:lnTo>
                  <a:lnTo>
                    <a:pt x="187" y="410"/>
                  </a:lnTo>
                  <a:lnTo>
                    <a:pt x="193" y="412"/>
                  </a:lnTo>
                  <a:lnTo>
                    <a:pt x="201" y="414"/>
                  </a:lnTo>
                  <a:lnTo>
                    <a:pt x="210" y="420"/>
                  </a:lnTo>
                  <a:lnTo>
                    <a:pt x="220" y="426"/>
                  </a:lnTo>
                  <a:lnTo>
                    <a:pt x="231" y="433"/>
                  </a:lnTo>
                  <a:lnTo>
                    <a:pt x="239" y="440"/>
                  </a:lnTo>
                  <a:lnTo>
                    <a:pt x="241" y="442"/>
                  </a:lnTo>
                  <a:lnTo>
                    <a:pt x="244" y="447"/>
                  </a:lnTo>
                  <a:lnTo>
                    <a:pt x="246" y="449"/>
                  </a:lnTo>
                  <a:lnTo>
                    <a:pt x="246" y="454"/>
                  </a:lnTo>
                  <a:lnTo>
                    <a:pt x="246" y="456"/>
                  </a:lnTo>
                  <a:lnTo>
                    <a:pt x="246" y="460"/>
                  </a:lnTo>
                  <a:lnTo>
                    <a:pt x="246" y="462"/>
                  </a:lnTo>
                  <a:lnTo>
                    <a:pt x="246" y="465"/>
                  </a:lnTo>
                  <a:lnTo>
                    <a:pt x="246" y="467"/>
                  </a:lnTo>
                  <a:lnTo>
                    <a:pt x="246" y="469"/>
                  </a:lnTo>
                  <a:lnTo>
                    <a:pt x="246" y="470"/>
                  </a:lnTo>
                  <a:lnTo>
                    <a:pt x="246" y="474"/>
                  </a:lnTo>
                  <a:lnTo>
                    <a:pt x="247" y="480"/>
                  </a:lnTo>
                  <a:lnTo>
                    <a:pt x="250" y="486"/>
                  </a:lnTo>
                  <a:lnTo>
                    <a:pt x="252" y="491"/>
                  </a:lnTo>
                  <a:lnTo>
                    <a:pt x="256" y="497"/>
                  </a:lnTo>
                  <a:lnTo>
                    <a:pt x="260" y="501"/>
                  </a:lnTo>
                  <a:lnTo>
                    <a:pt x="263" y="501"/>
                  </a:lnTo>
                  <a:lnTo>
                    <a:pt x="265" y="502"/>
                  </a:lnTo>
                  <a:lnTo>
                    <a:pt x="269" y="502"/>
                  </a:lnTo>
                  <a:lnTo>
                    <a:pt x="272" y="501"/>
                  </a:lnTo>
                  <a:lnTo>
                    <a:pt x="281" y="501"/>
                  </a:lnTo>
                  <a:lnTo>
                    <a:pt x="282" y="509"/>
                  </a:lnTo>
                  <a:lnTo>
                    <a:pt x="283" y="516"/>
                  </a:lnTo>
                  <a:lnTo>
                    <a:pt x="285" y="522"/>
                  </a:lnTo>
                  <a:lnTo>
                    <a:pt x="289" y="526"/>
                  </a:lnTo>
                  <a:lnTo>
                    <a:pt x="293" y="530"/>
                  </a:lnTo>
                  <a:lnTo>
                    <a:pt x="295" y="536"/>
                  </a:lnTo>
                  <a:lnTo>
                    <a:pt x="297" y="541"/>
                  </a:lnTo>
                  <a:lnTo>
                    <a:pt x="297" y="551"/>
                  </a:lnTo>
                  <a:lnTo>
                    <a:pt x="297" y="555"/>
                  </a:lnTo>
                  <a:lnTo>
                    <a:pt x="296" y="559"/>
                  </a:lnTo>
                  <a:lnTo>
                    <a:pt x="296" y="562"/>
                  </a:lnTo>
                  <a:lnTo>
                    <a:pt x="295" y="565"/>
                  </a:lnTo>
                  <a:lnTo>
                    <a:pt x="294" y="569"/>
                  </a:lnTo>
                  <a:lnTo>
                    <a:pt x="293" y="572"/>
                  </a:lnTo>
                  <a:lnTo>
                    <a:pt x="291" y="575"/>
                  </a:lnTo>
                  <a:lnTo>
                    <a:pt x="291" y="579"/>
                  </a:lnTo>
                  <a:lnTo>
                    <a:pt x="291" y="583"/>
                  </a:lnTo>
                  <a:lnTo>
                    <a:pt x="293" y="586"/>
                  </a:lnTo>
                  <a:lnTo>
                    <a:pt x="294" y="589"/>
                  </a:lnTo>
                  <a:lnTo>
                    <a:pt x="295" y="591"/>
                  </a:lnTo>
                  <a:lnTo>
                    <a:pt x="297" y="593"/>
                  </a:lnTo>
                  <a:lnTo>
                    <a:pt x="299" y="594"/>
                  </a:lnTo>
                  <a:lnTo>
                    <a:pt x="300" y="594"/>
                  </a:lnTo>
                  <a:lnTo>
                    <a:pt x="300" y="596"/>
                  </a:lnTo>
                  <a:lnTo>
                    <a:pt x="300" y="600"/>
                  </a:lnTo>
                  <a:lnTo>
                    <a:pt x="301" y="603"/>
                  </a:lnTo>
                  <a:lnTo>
                    <a:pt x="300" y="607"/>
                  </a:lnTo>
                  <a:lnTo>
                    <a:pt x="300" y="610"/>
                  </a:lnTo>
                  <a:lnTo>
                    <a:pt x="300" y="612"/>
                  </a:lnTo>
                  <a:lnTo>
                    <a:pt x="300" y="617"/>
                  </a:lnTo>
                  <a:lnTo>
                    <a:pt x="300" y="619"/>
                  </a:lnTo>
                  <a:lnTo>
                    <a:pt x="300" y="624"/>
                  </a:lnTo>
                  <a:lnTo>
                    <a:pt x="302" y="628"/>
                  </a:lnTo>
                  <a:lnTo>
                    <a:pt x="307" y="632"/>
                  </a:lnTo>
                  <a:lnTo>
                    <a:pt x="313" y="636"/>
                  </a:lnTo>
                  <a:lnTo>
                    <a:pt x="319" y="639"/>
                  </a:lnTo>
                  <a:lnTo>
                    <a:pt x="325" y="642"/>
                  </a:lnTo>
                  <a:lnTo>
                    <a:pt x="331" y="644"/>
                  </a:lnTo>
                  <a:lnTo>
                    <a:pt x="337" y="647"/>
                  </a:lnTo>
                  <a:lnTo>
                    <a:pt x="340" y="651"/>
                  </a:lnTo>
                  <a:lnTo>
                    <a:pt x="343" y="653"/>
                  </a:lnTo>
                  <a:lnTo>
                    <a:pt x="345" y="656"/>
                  </a:lnTo>
                  <a:lnTo>
                    <a:pt x="347" y="657"/>
                  </a:lnTo>
                  <a:lnTo>
                    <a:pt x="350" y="658"/>
                  </a:lnTo>
                  <a:lnTo>
                    <a:pt x="353" y="660"/>
                  </a:lnTo>
                  <a:lnTo>
                    <a:pt x="356" y="660"/>
                  </a:lnTo>
                  <a:lnTo>
                    <a:pt x="358" y="661"/>
                  </a:lnTo>
                  <a:lnTo>
                    <a:pt x="359" y="665"/>
                  </a:lnTo>
                  <a:lnTo>
                    <a:pt x="363" y="670"/>
                  </a:lnTo>
                  <a:lnTo>
                    <a:pt x="365" y="679"/>
                  </a:lnTo>
                  <a:lnTo>
                    <a:pt x="365" y="687"/>
                  </a:lnTo>
                  <a:lnTo>
                    <a:pt x="366" y="696"/>
                  </a:lnTo>
                  <a:lnTo>
                    <a:pt x="368" y="704"/>
                  </a:lnTo>
                  <a:lnTo>
                    <a:pt x="370" y="711"/>
                  </a:lnTo>
                  <a:lnTo>
                    <a:pt x="371" y="714"/>
                  </a:lnTo>
                  <a:lnTo>
                    <a:pt x="374" y="715"/>
                  </a:lnTo>
                  <a:lnTo>
                    <a:pt x="377" y="716"/>
                  </a:lnTo>
                  <a:lnTo>
                    <a:pt x="381" y="716"/>
                  </a:lnTo>
                  <a:lnTo>
                    <a:pt x="381" y="719"/>
                  </a:lnTo>
                  <a:lnTo>
                    <a:pt x="381" y="722"/>
                  </a:lnTo>
                  <a:lnTo>
                    <a:pt x="381" y="725"/>
                  </a:lnTo>
                  <a:lnTo>
                    <a:pt x="381" y="726"/>
                  </a:lnTo>
                  <a:lnTo>
                    <a:pt x="381" y="729"/>
                  </a:lnTo>
                  <a:lnTo>
                    <a:pt x="381" y="732"/>
                  </a:lnTo>
                  <a:lnTo>
                    <a:pt x="381" y="735"/>
                  </a:lnTo>
                  <a:lnTo>
                    <a:pt x="381" y="737"/>
                  </a:lnTo>
                  <a:lnTo>
                    <a:pt x="381" y="740"/>
                  </a:lnTo>
                  <a:lnTo>
                    <a:pt x="381" y="743"/>
                  </a:lnTo>
                  <a:lnTo>
                    <a:pt x="381" y="747"/>
                  </a:lnTo>
                  <a:lnTo>
                    <a:pt x="381" y="751"/>
                  </a:lnTo>
                  <a:lnTo>
                    <a:pt x="381" y="755"/>
                  </a:lnTo>
                  <a:lnTo>
                    <a:pt x="381" y="758"/>
                  </a:lnTo>
                  <a:lnTo>
                    <a:pt x="381" y="762"/>
                  </a:lnTo>
                  <a:lnTo>
                    <a:pt x="381" y="764"/>
                  </a:lnTo>
                  <a:lnTo>
                    <a:pt x="375" y="767"/>
                  </a:lnTo>
                  <a:lnTo>
                    <a:pt x="366" y="772"/>
                  </a:lnTo>
                  <a:lnTo>
                    <a:pt x="359" y="779"/>
                  </a:lnTo>
                  <a:lnTo>
                    <a:pt x="351" y="788"/>
                  </a:lnTo>
                  <a:lnTo>
                    <a:pt x="344" y="797"/>
                  </a:lnTo>
                  <a:lnTo>
                    <a:pt x="338" y="807"/>
                  </a:lnTo>
                  <a:lnTo>
                    <a:pt x="333" y="815"/>
                  </a:lnTo>
                  <a:lnTo>
                    <a:pt x="332" y="824"/>
                  </a:lnTo>
                  <a:lnTo>
                    <a:pt x="333" y="827"/>
                  </a:lnTo>
                  <a:lnTo>
                    <a:pt x="334" y="827"/>
                  </a:lnTo>
                  <a:lnTo>
                    <a:pt x="338" y="828"/>
                  </a:lnTo>
                  <a:lnTo>
                    <a:pt x="340" y="829"/>
                  </a:lnTo>
                  <a:lnTo>
                    <a:pt x="344" y="829"/>
                  </a:lnTo>
                  <a:lnTo>
                    <a:pt x="347" y="829"/>
                  </a:lnTo>
                  <a:lnTo>
                    <a:pt x="350" y="829"/>
                  </a:lnTo>
                  <a:lnTo>
                    <a:pt x="351" y="829"/>
                  </a:lnTo>
                  <a:lnTo>
                    <a:pt x="356" y="832"/>
                  </a:lnTo>
                  <a:lnTo>
                    <a:pt x="359" y="834"/>
                  </a:lnTo>
                  <a:lnTo>
                    <a:pt x="363" y="838"/>
                  </a:lnTo>
                  <a:lnTo>
                    <a:pt x="366" y="840"/>
                  </a:lnTo>
                  <a:lnTo>
                    <a:pt x="369" y="843"/>
                  </a:lnTo>
                  <a:lnTo>
                    <a:pt x="372" y="847"/>
                  </a:lnTo>
                  <a:lnTo>
                    <a:pt x="377" y="850"/>
                  </a:lnTo>
                  <a:lnTo>
                    <a:pt x="381" y="852"/>
                  </a:lnTo>
                  <a:lnTo>
                    <a:pt x="387" y="854"/>
                  </a:lnTo>
                  <a:lnTo>
                    <a:pt x="393" y="859"/>
                  </a:lnTo>
                  <a:lnTo>
                    <a:pt x="397" y="864"/>
                  </a:lnTo>
                  <a:lnTo>
                    <a:pt x="402" y="870"/>
                  </a:lnTo>
                  <a:lnTo>
                    <a:pt x="407" y="875"/>
                  </a:lnTo>
                  <a:lnTo>
                    <a:pt x="412" y="880"/>
                  </a:lnTo>
                  <a:lnTo>
                    <a:pt x="416" y="884"/>
                  </a:lnTo>
                  <a:lnTo>
                    <a:pt x="420" y="886"/>
                  </a:lnTo>
                  <a:lnTo>
                    <a:pt x="421" y="881"/>
                  </a:lnTo>
                  <a:lnTo>
                    <a:pt x="424" y="875"/>
                  </a:lnTo>
                  <a:lnTo>
                    <a:pt x="426" y="871"/>
                  </a:lnTo>
                  <a:lnTo>
                    <a:pt x="428" y="866"/>
                  </a:lnTo>
                  <a:lnTo>
                    <a:pt x="431" y="861"/>
                  </a:lnTo>
                  <a:lnTo>
                    <a:pt x="433" y="857"/>
                  </a:lnTo>
                  <a:lnTo>
                    <a:pt x="435" y="853"/>
                  </a:lnTo>
                  <a:lnTo>
                    <a:pt x="439" y="849"/>
                  </a:lnTo>
                  <a:lnTo>
                    <a:pt x="440" y="843"/>
                  </a:lnTo>
                  <a:lnTo>
                    <a:pt x="441" y="838"/>
                  </a:lnTo>
                  <a:lnTo>
                    <a:pt x="444" y="834"/>
                  </a:lnTo>
                  <a:lnTo>
                    <a:pt x="445" y="829"/>
                  </a:lnTo>
                  <a:lnTo>
                    <a:pt x="446" y="825"/>
                  </a:lnTo>
                  <a:lnTo>
                    <a:pt x="449" y="821"/>
                  </a:lnTo>
                  <a:lnTo>
                    <a:pt x="450" y="815"/>
                  </a:lnTo>
                  <a:lnTo>
                    <a:pt x="451" y="810"/>
                  </a:lnTo>
                  <a:lnTo>
                    <a:pt x="453" y="804"/>
                  </a:lnTo>
                  <a:lnTo>
                    <a:pt x="456" y="800"/>
                  </a:lnTo>
                  <a:lnTo>
                    <a:pt x="459" y="796"/>
                  </a:lnTo>
                  <a:lnTo>
                    <a:pt x="463" y="792"/>
                  </a:lnTo>
                  <a:lnTo>
                    <a:pt x="465" y="788"/>
                  </a:lnTo>
                  <a:lnTo>
                    <a:pt x="469" y="783"/>
                  </a:lnTo>
                  <a:lnTo>
                    <a:pt x="470" y="779"/>
                  </a:lnTo>
                  <a:lnTo>
                    <a:pt x="471" y="774"/>
                  </a:lnTo>
                  <a:lnTo>
                    <a:pt x="470" y="768"/>
                  </a:lnTo>
                  <a:lnTo>
                    <a:pt x="469" y="761"/>
                  </a:lnTo>
                  <a:lnTo>
                    <a:pt x="468" y="755"/>
                  </a:lnTo>
                  <a:lnTo>
                    <a:pt x="465" y="749"/>
                  </a:lnTo>
                  <a:lnTo>
                    <a:pt x="463" y="743"/>
                  </a:lnTo>
                  <a:lnTo>
                    <a:pt x="462" y="737"/>
                  </a:lnTo>
                  <a:lnTo>
                    <a:pt x="460" y="732"/>
                  </a:lnTo>
                  <a:lnTo>
                    <a:pt x="460" y="726"/>
                  </a:lnTo>
                  <a:lnTo>
                    <a:pt x="460" y="722"/>
                  </a:lnTo>
                  <a:lnTo>
                    <a:pt x="462" y="718"/>
                  </a:lnTo>
                  <a:lnTo>
                    <a:pt x="464" y="714"/>
                  </a:lnTo>
                  <a:lnTo>
                    <a:pt x="466" y="708"/>
                  </a:lnTo>
                  <a:lnTo>
                    <a:pt x="474" y="698"/>
                  </a:lnTo>
                  <a:lnTo>
                    <a:pt x="483" y="690"/>
                  </a:lnTo>
                  <a:lnTo>
                    <a:pt x="493" y="682"/>
                  </a:lnTo>
                  <a:lnTo>
                    <a:pt x="502" y="675"/>
                  </a:lnTo>
                  <a:lnTo>
                    <a:pt x="512" y="670"/>
                  </a:lnTo>
                  <a:lnTo>
                    <a:pt x="521" y="669"/>
                  </a:lnTo>
                  <a:lnTo>
                    <a:pt x="523" y="669"/>
                  </a:lnTo>
                  <a:lnTo>
                    <a:pt x="526" y="666"/>
                  </a:lnTo>
                  <a:lnTo>
                    <a:pt x="528" y="663"/>
                  </a:lnTo>
                  <a:lnTo>
                    <a:pt x="530" y="660"/>
                  </a:lnTo>
                  <a:lnTo>
                    <a:pt x="533" y="657"/>
                  </a:lnTo>
                  <a:lnTo>
                    <a:pt x="535" y="654"/>
                  </a:lnTo>
                  <a:lnTo>
                    <a:pt x="539" y="651"/>
                  </a:lnTo>
                  <a:lnTo>
                    <a:pt x="542" y="651"/>
                  </a:lnTo>
                  <a:lnTo>
                    <a:pt x="546" y="650"/>
                  </a:lnTo>
                  <a:lnTo>
                    <a:pt x="550" y="650"/>
                  </a:lnTo>
                  <a:lnTo>
                    <a:pt x="552" y="650"/>
                  </a:lnTo>
                  <a:lnTo>
                    <a:pt x="554" y="650"/>
                  </a:lnTo>
                  <a:lnTo>
                    <a:pt x="557" y="650"/>
                  </a:lnTo>
                  <a:lnTo>
                    <a:pt x="559" y="650"/>
                  </a:lnTo>
                  <a:lnTo>
                    <a:pt x="561" y="651"/>
                  </a:lnTo>
                  <a:lnTo>
                    <a:pt x="564" y="651"/>
                  </a:lnTo>
                  <a:lnTo>
                    <a:pt x="570" y="650"/>
                  </a:lnTo>
                  <a:lnTo>
                    <a:pt x="575" y="650"/>
                  </a:lnTo>
                  <a:lnTo>
                    <a:pt x="578" y="647"/>
                  </a:lnTo>
                  <a:lnTo>
                    <a:pt x="579" y="646"/>
                  </a:lnTo>
                  <a:lnTo>
                    <a:pt x="582" y="642"/>
                  </a:lnTo>
                  <a:lnTo>
                    <a:pt x="583" y="637"/>
                  </a:lnTo>
                  <a:lnTo>
                    <a:pt x="584" y="633"/>
                  </a:lnTo>
                  <a:lnTo>
                    <a:pt x="585" y="628"/>
                  </a:lnTo>
                  <a:lnTo>
                    <a:pt x="594" y="605"/>
                  </a:lnTo>
                  <a:lnTo>
                    <a:pt x="597" y="600"/>
                  </a:lnTo>
                  <a:lnTo>
                    <a:pt x="599" y="593"/>
                  </a:lnTo>
                  <a:lnTo>
                    <a:pt x="602" y="587"/>
                  </a:lnTo>
                  <a:lnTo>
                    <a:pt x="604" y="580"/>
                  </a:lnTo>
                  <a:lnTo>
                    <a:pt x="605" y="573"/>
                  </a:lnTo>
                  <a:lnTo>
                    <a:pt x="608" y="565"/>
                  </a:lnTo>
                  <a:lnTo>
                    <a:pt x="608" y="557"/>
                  </a:lnTo>
                  <a:lnTo>
                    <a:pt x="608" y="545"/>
                  </a:lnTo>
                  <a:lnTo>
                    <a:pt x="609" y="541"/>
                  </a:lnTo>
                  <a:lnTo>
                    <a:pt x="610" y="537"/>
                  </a:lnTo>
                  <a:lnTo>
                    <a:pt x="611" y="534"/>
                  </a:lnTo>
                  <a:lnTo>
                    <a:pt x="614" y="530"/>
                  </a:lnTo>
                  <a:lnTo>
                    <a:pt x="616" y="527"/>
                  </a:lnTo>
                  <a:lnTo>
                    <a:pt x="617" y="525"/>
                  </a:lnTo>
                  <a:lnTo>
                    <a:pt x="619" y="520"/>
                  </a:lnTo>
                  <a:lnTo>
                    <a:pt x="619" y="516"/>
                  </a:lnTo>
                  <a:lnTo>
                    <a:pt x="619" y="511"/>
                  </a:lnTo>
                  <a:lnTo>
                    <a:pt x="619" y="506"/>
                  </a:lnTo>
                  <a:lnTo>
                    <a:pt x="619" y="502"/>
                  </a:lnTo>
                  <a:lnTo>
                    <a:pt x="619" y="498"/>
                  </a:lnTo>
                  <a:lnTo>
                    <a:pt x="619" y="495"/>
                  </a:lnTo>
                  <a:lnTo>
                    <a:pt x="619" y="491"/>
                  </a:lnTo>
                  <a:lnTo>
                    <a:pt x="619" y="488"/>
                  </a:lnTo>
                  <a:lnTo>
                    <a:pt x="619" y="483"/>
                  </a:lnTo>
                  <a:lnTo>
                    <a:pt x="619" y="479"/>
                  </a:lnTo>
                  <a:lnTo>
                    <a:pt x="619" y="473"/>
                  </a:lnTo>
                  <a:lnTo>
                    <a:pt x="617" y="466"/>
                  </a:lnTo>
                  <a:lnTo>
                    <a:pt x="616" y="458"/>
                  </a:lnTo>
                  <a:lnTo>
                    <a:pt x="615" y="451"/>
                  </a:lnTo>
                  <a:lnTo>
                    <a:pt x="614" y="442"/>
                  </a:lnTo>
                  <a:lnTo>
                    <a:pt x="613" y="437"/>
                  </a:lnTo>
                  <a:lnTo>
                    <a:pt x="613" y="431"/>
                  </a:lnTo>
                  <a:lnTo>
                    <a:pt x="614" y="426"/>
                  </a:lnTo>
                  <a:lnTo>
                    <a:pt x="615" y="423"/>
                  </a:lnTo>
                  <a:lnTo>
                    <a:pt x="619" y="419"/>
                  </a:lnTo>
                  <a:lnTo>
                    <a:pt x="622" y="416"/>
                  </a:lnTo>
                  <a:lnTo>
                    <a:pt x="626" y="413"/>
                  </a:lnTo>
                  <a:lnTo>
                    <a:pt x="629" y="412"/>
                  </a:lnTo>
                  <a:lnTo>
                    <a:pt x="633" y="409"/>
                  </a:lnTo>
                  <a:lnTo>
                    <a:pt x="636" y="409"/>
                  </a:lnTo>
                  <a:lnTo>
                    <a:pt x="636" y="398"/>
                  </a:lnTo>
                  <a:lnTo>
                    <a:pt x="639" y="389"/>
                  </a:lnTo>
                  <a:lnTo>
                    <a:pt x="641" y="382"/>
                  </a:lnTo>
                  <a:lnTo>
                    <a:pt x="644" y="375"/>
                  </a:lnTo>
                  <a:lnTo>
                    <a:pt x="652" y="364"/>
                  </a:lnTo>
                  <a:lnTo>
                    <a:pt x="660" y="355"/>
                  </a:lnTo>
                  <a:lnTo>
                    <a:pt x="670" y="345"/>
                  </a:lnTo>
                  <a:lnTo>
                    <a:pt x="678" y="334"/>
                  </a:lnTo>
                  <a:lnTo>
                    <a:pt x="680" y="327"/>
                  </a:lnTo>
                  <a:lnTo>
                    <a:pt x="683" y="318"/>
                  </a:lnTo>
                  <a:lnTo>
                    <a:pt x="685" y="309"/>
                  </a:lnTo>
                  <a:lnTo>
                    <a:pt x="685" y="299"/>
                  </a:lnTo>
                  <a:lnTo>
                    <a:pt x="685" y="292"/>
                  </a:lnTo>
                  <a:lnTo>
                    <a:pt x="684" y="284"/>
                  </a:lnTo>
                  <a:lnTo>
                    <a:pt x="683" y="275"/>
                  </a:lnTo>
                  <a:lnTo>
                    <a:pt x="680" y="267"/>
                  </a:lnTo>
                  <a:lnTo>
                    <a:pt x="678" y="258"/>
                  </a:lnTo>
                  <a:lnTo>
                    <a:pt x="676" y="251"/>
                  </a:lnTo>
                  <a:lnTo>
                    <a:pt x="674" y="246"/>
                  </a:lnTo>
                  <a:lnTo>
                    <a:pt x="672" y="240"/>
                  </a:lnTo>
                  <a:lnTo>
                    <a:pt x="670" y="235"/>
                  </a:lnTo>
                  <a:lnTo>
                    <a:pt x="666" y="232"/>
                  </a:lnTo>
                  <a:lnTo>
                    <a:pt x="664" y="231"/>
                  </a:lnTo>
                  <a:lnTo>
                    <a:pt x="660" y="231"/>
                  </a:lnTo>
                  <a:lnTo>
                    <a:pt x="657" y="232"/>
                  </a:lnTo>
                  <a:lnTo>
                    <a:pt x="653" y="233"/>
                  </a:lnTo>
                  <a:lnTo>
                    <a:pt x="649" y="232"/>
                  </a:lnTo>
                  <a:lnTo>
                    <a:pt x="647" y="231"/>
                  </a:lnTo>
                  <a:lnTo>
                    <a:pt x="639" y="224"/>
                  </a:lnTo>
                  <a:lnTo>
                    <a:pt x="633" y="216"/>
                  </a:lnTo>
                  <a:lnTo>
                    <a:pt x="626" y="207"/>
                  </a:lnTo>
                  <a:lnTo>
                    <a:pt x="620" y="198"/>
                  </a:lnTo>
                  <a:lnTo>
                    <a:pt x="614" y="191"/>
                  </a:lnTo>
                  <a:lnTo>
                    <a:pt x="607" y="184"/>
                  </a:lnTo>
                  <a:lnTo>
                    <a:pt x="603" y="181"/>
                  </a:lnTo>
                  <a:lnTo>
                    <a:pt x="599" y="179"/>
                  </a:lnTo>
                  <a:lnTo>
                    <a:pt x="596" y="178"/>
                  </a:lnTo>
                  <a:lnTo>
                    <a:pt x="591" y="177"/>
                  </a:lnTo>
                  <a:lnTo>
                    <a:pt x="588" y="177"/>
                  </a:lnTo>
                  <a:lnTo>
                    <a:pt x="584" y="177"/>
                  </a:lnTo>
                  <a:lnTo>
                    <a:pt x="580" y="177"/>
                  </a:lnTo>
                  <a:lnTo>
                    <a:pt x="578" y="177"/>
                  </a:lnTo>
                  <a:lnTo>
                    <a:pt x="575" y="177"/>
                  </a:lnTo>
                  <a:lnTo>
                    <a:pt x="572" y="177"/>
                  </a:lnTo>
                  <a:lnTo>
                    <a:pt x="569" y="177"/>
                  </a:lnTo>
                  <a:lnTo>
                    <a:pt x="566" y="177"/>
                  </a:lnTo>
                  <a:lnTo>
                    <a:pt x="561" y="177"/>
                  </a:lnTo>
                  <a:lnTo>
                    <a:pt x="558" y="177"/>
                  </a:lnTo>
                  <a:lnTo>
                    <a:pt x="555" y="175"/>
                  </a:lnTo>
                  <a:lnTo>
                    <a:pt x="552" y="175"/>
                  </a:lnTo>
                  <a:lnTo>
                    <a:pt x="548" y="174"/>
                  </a:lnTo>
                  <a:lnTo>
                    <a:pt x="545" y="172"/>
                  </a:lnTo>
                  <a:lnTo>
                    <a:pt x="540" y="172"/>
                  </a:lnTo>
                  <a:lnTo>
                    <a:pt x="535" y="172"/>
                  </a:lnTo>
                  <a:lnTo>
                    <a:pt x="530" y="172"/>
                  </a:lnTo>
                  <a:lnTo>
                    <a:pt x="527" y="174"/>
                  </a:lnTo>
                  <a:lnTo>
                    <a:pt x="523" y="174"/>
                  </a:lnTo>
                  <a:lnTo>
                    <a:pt x="521" y="175"/>
                  </a:lnTo>
                  <a:lnTo>
                    <a:pt x="519" y="178"/>
                  </a:lnTo>
                  <a:lnTo>
                    <a:pt x="517" y="179"/>
                  </a:lnTo>
                  <a:lnTo>
                    <a:pt x="516" y="182"/>
                  </a:lnTo>
                  <a:lnTo>
                    <a:pt x="515" y="185"/>
                  </a:lnTo>
                  <a:lnTo>
                    <a:pt x="513" y="181"/>
                  </a:lnTo>
                  <a:lnTo>
                    <a:pt x="513" y="178"/>
                  </a:lnTo>
                  <a:lnTo>
                    <a:pt x="513" y="174"/>
                  </a:lnTo>
                  <a:lnTo>
                    <a:pt x="513" y="171"/>
                  </a:lnTo>
                  <a:lnTo>
                    <a:pt x="513" y="168"/>
                  </a:lnTo>
                  <a:lnTo>
                    <a:pt x="513" y="167"/>
                  </a:lnTo>
                  <a:lnTo>
                    <a:pt x="513" y="165"/>
                  </a:lnTo>
                  <a:lnTo>
                    <a:pt x="515" y="165"/>
                  </a:lnTo>
                  <a:lnTo>
                    <a:pt x="513" y="164"/>
                  </a:lnTo>
                  <a:lnTo>
                    <a:pt x="513" y="163"/>
                  </a:lnTo>
                  <a:lnTo>
                    <a:pt x="512" y="161"/>
                  </a:lnTo>
                  <a:lnTo>
                    <a:pt x="512" y="160"/>
                  </a:lnTo>
                  <a:lnTo>
                    <a:pt x="510" y="157"/>
                  </a:lnTo>
                  <a:lnTo>
                    <a:pt x="509" y="156"/>
                  </a:lnTo>
                  <a:lnTo>
                    <a:pt x="509" y="154"/>
                  </a:lnTo>
                  <a:lnTo>
                    <a:pt x="509" y="153"/>
                  </a:lnTo>
                  <a:lnTo>
                    <a:pt x="506" y="152"/>
                  </a:lnTo>
                  <a:lnTo>
                    <a:pt x="502" y="150"/>
                  </a:lnTo>
                  <a:lnTo>
                    <a:pt x="499" y="147"/>
                  </a:lnTo>
                  <a:lnTo>
                    <a:pt x="495" y="145"/>
                  </a:lnTo>
                  <a:lnTo>
                    <a:pt x="493" y="142"/>
                  </a:lnTo>
                  <a:lnTo>
                    <a:pt x="490" y="139"/>
                  </a:lnTo>
                  <a:lnTo>
                    <a:pt x="488" y="138"/>
                  </a:lnTo>
                  <a:lnTo>
                    <a:pt x="483" y="138"/>
                  </a:lnTo>
                  <a:lnTo>
                    <a:pt x="478" y="138"/>
                  </a:lnTo>
                  <a:lnTo>
                    <a:pt x="475" y="138"/>
                  </a:lnTo>
                  <a:lnTo>
                    <a:pt x="471" y="136"/>
                  </a:lnTo>
                  <a:lnTo>
                    <a:pt x="468" y="133"/>
                  </a:lnTo>
                  <a:lnTo>
                    <a:pt x="464" y="131"/>
                  </a:lnTo>
                  <a:lnTo>
                    <a:pt x="462" y="128"/>
                  </a:lnTo>
                  <a:lnTo>
                    <a:pt x="460" y="125"/>
                  </a:lnTo>
                  <a:lnTo>
                    <a:pt x="451" y="125"/>
                  </a:lnTo>
                  <a:lnTo>
                    <a:pt x="450" y="129"/>
                  </a:lnTo>
                  <a:lnTo>
                    <a:pt x="447" y="136"/>
                  </a:lnTo>
                  <a:lnTo>
                    <a:pt x="444" y="143"/>
                  </a:lnTo>
                  <a:lnTo>
                    <a:pt x="439" y="150"/>
                  </a:lnTo>
                  <a:lnTo>
                    <a:pt x="434" y="156"/>
                  </a:lnTo>
                  <a:lnTo>
                    <a:pt x="431" y="159"/>
                  </a:lnTo>
                  <a:lnTo>
                    <a:pt x="428" y="160"/>
                  </a:lnTo>
                  <a:lnTo>
                    <a:pt x="427" y="160"/>
                  </a:lnTo>
                  <a:lnTo>
                    <a:pt x="425" y="159"/>
                  </a:lnTo>
                  <a:lnTo>
                    <a:pt x="424" y="157"/>
                  </a:lnTo>
                  <a:lnTo>
                    <a:pt x="419" y="157"/>
                  </a:lnTo>
                  <a:lnTo>
                    <a:pt x="414" y="157"/>
                  </a:lnTo>
                  <a:lnTo>
                    <a:pt x="409" y="156"/>
                  </a:lnTo>
                  <a:lnTo>
                    <a:pt x="404" y="154"/>
                  </a:lnTo>
                  <a:lnTo>
                    <a:pt x="401" y="153"/>
                  </a:lnTo>
                  <a:lnTo>
                    <a:pt x="399" y="150"/>
                  </a:lnTo>
                  <a:lnTo>
                    <a:pt x="396" y="146"/>
                  </a:lnTo>
                  <a:lnTo>
                    <a:pt x="396" y="142"/>
                  </a:lnTo>
                  <a:lnTo>
                    <a:pt x="389" y="142"/>
                  </a:lnTo>
                  <a:lnTo>
                    <a:pt x="388" y="145"/>
                  </a:lnTo>
                  <a:lnTo>
                    <a:pt x="387" y="145"/>
                  </a:lnTo>
                  <a:lnTo>
                    <a:pt x="384" y="146"/>
                  </a:lnTo>
                  <a:lnTo>
                    <a:pt x="383" y="147"/>
                  </a:lnTo>
                  <a:lnTo>
                    <a:pt x="381" y="147"/>
                  </a:lnTo>
                  <a:lnTo>
                    <a:pt x="379" y="147"/>
                  </a:lnTo>
                  <a:lnTo>
                    <a:pt x="377" y="147"/>
                  </a:lnTo>
                  <a:lnTo>
                    <a:pt x="375" y="147"/>
                  </a:lnTo>
                  <a:lnTo>
                    <a:pt x="394" y="125"/>
                  </a:lnTo>
                  <a:lnTo>
                    <a:pt x="395" y="117"/>
                  </a:lnTo>
                  <a:lnTo>
                    <a:pt x="397" y="111"/>
                  </a:lnTo>
                  <a:lnTo>
                    <a:pt x="401" y="106"/>
                  </a:lnTo>
                  <a:lnTo>
                    <a:pt x="404" y="101"/>
                  </a:lnTo>
                  <a:lnTo>
                    <a:pt x="409" y="97"/>
                  </a:lnTo>
                  <a:lnTo>
                    <a:pt x="413" y="93"/>
                  </a:lnTo>
                  <a:lnTo>
                    <a:pt x="416" y="89"/>
                  </a:lnTo>
                  <a:lnTo>
                    <a:pt x="420" y="85"/>
                  </a:lnTo>
                  <a:lnTo>
                    <a:pt x="418" y="83"/>
                  </a:lnTo>
                  <a:lnTo>
                    <a:pt x="415" y="82"/>
                  </a:lnTo>
                  <a:lnTo>
                    <a:pt x="414" y="80"/>
                  </a:lnTo>
                  <a:lnTo>
                    <a:pt x="414" y="79"/>
                  </a:lnTo>
                  <a:lnTo>
                    <a:pt x="413" y="78"/>
                  </a:lnTo>
                  <a:lnTo>
                    <a:pt x="412" y="76"/>
                  </a:lnTo>
                  <a:lnTo>
                    <a:pt x="412" y="74"/>
                  </a:lnTo>
                  <a:lnTo>
                    <a:pt x="410" y="72"/>
                  </a:lnTo>
                  <a:lnTo>
                    <a:pt x="408" y="72"/>
                  </a:lnTo>
                  <a:lnTo>
                    <a:pt x="406" y="71"/>
                  </a:lnTo>
                  <a:lnTo>
                    <a:pt x="404" y="68"/>
                  </a:lnTo>
                  <a:lnTo>
                    <a:pt x="403" y="65"/>
                  </a:lnTo>
                  <a:lnTo>
                    <a:pt x="401" y="58"/>
                  </a:lnTo>
                  <a:lnTo>
                    <a:pt x="400" y="48"/>
                  </a:lnTo>
                  <a:lnTo>
                    <a:pt x="399" y="40"/>
                  </a:lnTo>
                  <a:lnTo>
                    <a:pt x="397" y="32"/>
                  </a:lnTo>
                  <a:lnTo>
                    <a:pt x="395" y="25"/>
                  </a:lnTo>
                  <a:lnTo>
                    <a:pt x="391" y="19"/>
                  </a:lnTo>
                  <a:lnTo>
                    <a:pt x="390" y="23"/>
                  </a:lnTo>
                  <a:lnTo>
                    <a:pt x="388" y="29"/>
                  </a:lnTo>
                  <a:lnTo>
                    <a:pt x="384" y="36"/>
                  </a:lnTo>
                  <a:lnTo>
                    <a:pt x="381" y="43"/>
                  </a:lnTo>
                  <a:lnTo>
                    <a:pt x="376" y="50"/>
                  </a:lnTo>
                  <a:lnTo>
                    <a:pt x="372" y="57"/>
                  </a:lnTo>
                  <a:lnTo>
                    <a:pt x="369" y="61"/>
                  </a:lnTo>
                  <a:lnTo>
                    <a:pt x="366" y="62"/>
                  </a:lnTo>
                  <a:lnTo>
                    <a:pt x="345" y="53"/>
                  </a:lnTo>
                  <a:lnTo>
                    <a:pt x="341" y="54"/>
                  </a:lnTo>
                  <a:lnTo>
                    <a:pt x="338" y="55"/>
                  </a:lnTo>
                  <a:lnTo>
                    <a:pt x="334" y="57"/>
                  </a:lnTo>
                  <a:lnTo>
                    <a:pt x="331" y="58"/>
                  </a:lnTo>
                  <a:lnTo>
                    <a:pt x="326" y="58"/>
                  </a:lnTo>
                  <a:lnTo>
                    <a:pt x="322" y="60"/>
                  </a:lnTo>
                  <a:lnTo>
                    <a:pt x="318" y="60"/>
                  </a:lnTo>
                  <a:lnTo>
                    <a:pt x="313" y="60"/>
                  </a:lnTo>
                  <a:lnTo>
                    <a:pt x="313" y="61"/>
                  </a:lnTo>
                  <a:lnTo>
                    <a:pt x="312" y="62"/>
                  </a:lnTo>
                  <a:lnTo>
                    <a:pt x="312" y="64"/>
                  </a:lnTo>
                  <a:lnTo>
                    <a:pt x="310" y="65"/>
                  </a:lnTo>
                  <a:lnTo>
                    <a:pt x="309" y="65"/>
                  </a:lnTo>
                  <a:lnTo>
                    <a:pt x="308" y="67"/>
                  </a:lnTo>
                  <a:lnTo>
                    <a:pt x="307" y="67"/>
                  </a:lnTo>
                  <a:lnTo>
                    <a:pt x="306" y="68"/>
                  </a:lnTo>
                  <a:lnTo>
                    <a:pt x="304" y="68"/>
                  </a:lnTo>
                  <a:lnTo>
                    <a:pt x="303" y="68"/>
                  </a:lnTo>
                  <a:lnTo>
                    <a:pt x="302" y="68"/>
                  </a:lnTo>
                  <a:lnTo>
                    <a:pt x="301" y="68"/>
                  </a:lnTo>
                  <a:lnTo>
                    <a:pt x="300" y="68"/>
                  </a:lnTo>
                  <a:lnTo>
                    <a:pt x="299" y="71"/>
                  </a:lnTo>
                  <a:lnTo>
                    <a:pt x="295" y="74"/>
                  </a:lnTo>
                  <a:lnTo>
                    <a:pt x="289" y="76"/>
                  </a:lnTo>
                  <a:lnTo>
                    <a:pt x="282" y="79"/>
                  </a:lnTo>
                  <a:lnTo>
                    <a:pt x="276" y="82"/>
                  </a:lnTo>
                  <a:lnTo>
                    <a:pt x="270" y="83"/>
                  </a:lnTo>
                  <a:lnTo>
                    <a:pt x="265" y="85"/>
                  </a:lnTo>
                  <a:lnTo>
                    <a:pt x="264" y="85"/>
                  </a:lnTo>
                  <a:lnTo>
                    <a:pt x="259" y="83"/>
                  </a:lnTo>
                  <a:lnTo>
                    <a:pt x="256" y="80"/>
                  </a:lnTo>
                  <a:lnTo>
                    <a:pt x="252" y="75"/>
                  </a:lnTo>
                  <a:lnTo>
                    <a:pt x="250" y="69"/>
                  </a:lnTo>
                  <a:lnTo>
                    <a:pt x="247" y="64"/>
                  </a:lnTo>
                  <a:lnTo>
                    <a:pt x="246" y="57"/>
                  </a:lnTo>
                  <a:lnTo>
                    <a:pt x="245" y="51"/>
                  </a:lnTo>
                  <a:lnTo>
                    <a:pt x="244" y="47"/>
                  </a:lnTo>
                  <a:lnTo>
                    <a:pt x="245" y="44"/>
                  </a:lnTo>
                  <a:lnTo>
                    <a:pt x="245" y="41"/>
                  </a:lnTo>
                  <a:lnTo>
                    <a:pt x="246" y="40"/>
                  </a:lnTo>
                  <a:lnTo>
                    <a:pt x="246" y="37"/>
                  </a:lnTo>
                  <a:lnTo>
                    <a:pt x="247" y="34"/>
                  </a:lnTo>
                  <a:lnTo>
                    <a:pt x="247" y="33"/>
                  </a:lnTo>
                  <a:lnTo>
                    <a:pt x="249" y="30"/>
                  </a:lnTo>
                  <a:lnTo>
                    <a:pt x="249" y="28"/>
                  </a:lnTo>
                  <a:lnTo>
                    <a:pt x="249" y="21"/>
                  </a:lnTo>
                  <a:lnTo>
                    <a:pt x="247" y="16"/>
                  </a:lnTo>
                  <a:lnTo>
                    <a:pt x="246" y="12"/>
                  </a:lnTo>
                  <a:lnTo>
                    <a:pt x="244" y="8"/>
                  </a:lnTo>
                  <a:lnTo>
                    <a:pt x="241" y="5"/>
                  </a:lnTo>
                  <a:lnTo>
                    <a:pt x="238" y="2"/>
                  </a:lnTo>
                  <a:lnTo>
                    <a:pt x="233" y="1"/>
                  </a:lnTo>
                  <a:lnTo>
                    <a:pt x="227" y="0"/>
                  </a:lnTo>
                  <a:lnTo>
                    <a:pt x="227" y="2"/>
                  </a:lnTo>
                  <a:lnTo>
                    <a:pt x="226" y="4"/>
                  </a:lnTo>
                  <a:lnTo>
                    <a:pt x="226" y="7"/>
                  </a:lnTo>
                  <a:lnTo>
                    <a:pt x="225" y="8"/>
                  </a:lnTo>
                  <a:lnTo>
                    <a:pt x="222" y="11"/>
                  </a:lnTo>
                  <a:lnTo>
                    <a:pt x="221" y="11"/>
                  </a:lnTo>
                  <a:lnTo>
                    <a:pt x="219" y="11"/>
                  </a:lnTo>
                  <a:lnTo>
                    <a:pt x="216" y="9"/>
                  </a:lnTo>
                  <a:lnTo>
                    <a:pt x="215" y="12"/>
                  </a:lnTo>
                  <a:lnTo>
                    <a:pt x="212" y="16"/>
                  </a:lnTo>
                  <a:lnTo>
                    <a:pt x="207" y="19"/>
                  </a:lnTo>
                  <a:lnTo>
                    <a:pt x="203" y="22"/>
                  </a:lnTo>
                  <a:lnTo>
                    <a:pt x="199" y="25"/>
                  </a:lnTo>
                  <a:lnTo>
                    <a:pt x="195" y="28"/>
                  </a:lnTo>
                  <a:lnTo>
                    <a:pt x="191" y="30"/>
                  </a:lnTo>
                  <a:lnTo>
                    <a:pt x="191" y="32"/>
                  </a:lnTo>
                  <a:lnTo>
                    <a:pt x="189" y="32"/>
                  </a:lnTo>
                  <a:lnTo>
                    <a:pt x="187" y="32"/>
                  </a:lnTo>
                  <a:lnTo>
                    <a:pt x="183" y="30"/>
                  </a:lnTo>
                  <a:lnTo>
                    <a:pt x="180" y="29"/>
                  </a:lnTo>
                  <a:lnTo>
                    <a:pt x="176" y="26"/>
                  </a:lnTo>
                  <a:lnTo>
                    <a:pt x="172" y="25"/>
                  </a:lnTo>
                  <a:lnTo>
                    <a:pt x="169" y="23"/>
                  </a:lnTo>
                  <a:lnTo>
                    <a:pt x="169" y="22"/>
                  </a:lnTo>
                  <a:lnTo>
                    <a:pt x="159" y="22"/>
                  </a:lnTo>
                  <a:lnTo>
                    <a:pt x="159" y="37"/>
                  </a:lnTo>
                  <a:lnTo>
                    <a:pt x="161" y="40"/>
                  </a:lnTo>
                  <a:lnTo>
                    <a:pt x="163" y="44"/>
                  </a:lnTo>
                  <a:lnTo>
                    <a:pt x="165" y="48"/>
                  </a:lnTo>
                  <a:lnTo>
                    <a:pt x="168" y="53"/>
                  </a:lnTo>
                  <a:lnTo>
                    <a:pt x="170" y="58"/>
                  </a:lnTo>
                  <a:lnTo>
                    <a:pt x="172" y="62"/>
                  </a:lnTo>
                  <a:lnTo>
                    <a:pt x="175" y="65"/>
                  </a:lnTo>
                  <a:lnTo>
                    <a:pt x="176" y="68"/>
                  </a:lnTo>
                  <a:lnTo>
                    <a:pt x="175" y="72"/>
                  </a:lnTo>
                  <a:lnTo>
                    <a:pt x="170" y="78"/>
                  </a:lnTo>
                  <a:lnTo>
                    <a:pt x="167" y="83"/>
                  </a:lnTo>
                  <a:lnTo>
                    <a:pt x="162" y="89"/>
                  </a:lnTo>
                  <a:lnTo>
                    <a:pt x="156" y="93"/>
                  </a:lnTo>
                  <a:lnTo>
                    <a:pt x="150" y="96"/>
                  </a:lnTo>
                  <a:lnTo>
                    <a:pt x="144" y="99"/>
                  </a:lnTo>
                  <a:lnTo>
                    <a:pt x="138" y="100"/>
                  </a:lnTo>
                  <a:lnTo>
                    <a:pt x="134" y="99"/>
                  </a:lnTo>
                  <a:lnTo>
                    <a:pt x="130" y="97"/>
                  </a:lnTo>
                  <a:lnTo>
                    <a:pt x="126" y="94"/>
                  </a:lnTo>
                  <a:lnTo>
                    <a:pt x="123" y="90"/>
                  </a:lnTo>
                  <a:lnTo>
                    <a:pt x="118" y="86"/>
                  </a:lnTo>
                  <a:lnTo>
                    <a:pt x="114" y="80"/>
                  </a:lnTo>
                  <a:lnTo>
                    <a:pt x="112" y="75"/>
                  </a:lnTo>
                  <a:lnTo>
                    <a:pt x="108" y="69"/>
                  </a:lnTo>
                  <a:lnTo>
                    <a:pt x="105" y="72"/>
                  </a:lnTo>
                  <a:lnTo>
                    <a:pt x="100" y="74"/>
                  </a:lnTo>
                  <a:lnTo>
                    <a:pt x="93" y="75"/>
                  </a:lnTo>
                  <a:lnTo>
                    <a:pt x="86" y="76"/>
                  </a:lnTo>
                  <a:lnTo>
                    <a:pt x="80" y="79"/>
                  </a:lnTo>
                  <a:lnTo>
                    <a:pt x="74" y="80"/>
                  </a:lnTo>
                  <a:lnTo>
                    <a:pt x="69" y="82"/>
                  </a:lnTo>
                  <a:lnTo>
                    <a:pt x="68" y="82"/>
                  </a:lnTo>
                  <a:lnTo>
                    <a:pt x="68" y="85"/>
                  </a:lnTo>
                  <a:lnTo>
                    <a:pt x="69" y="86"/>
                  </a:lnTo>
                  <a:lnTo>
                    <a:pt x="70" y="87"/>
                  </a:lnTo>
                  <a:lnTo>
                    <a:pt x="70" y="89"/>
                  </a:lnTo>
                  <a:lnTo>
                    <a:pt x="73" y="90"/>
                  </a:lnTo>
                  <a:lnTo>
                    <a:pt x="74" y="92"/>
                  </a:lnTo>
                  <a:lnTo>
                    <a:pt x="75" y="92"/>
                  </a:lnTo>
                  <a:lnTo>
                    <a:pt x="76" y="92"/>
                  </a:lnTo>
                  <a:lnTo>
                    <a:pt x="76" y="100"/>
                  </a:lnTo>
                  <a:lnTo>
                    <a:pt x="75" y="100"/>
                  </a:lnTo>
                  <a:lnTo>
                    <a:pt x="73" y="101"/>
                  </a:lnTo>
                  <a:lnTo>
                    <a:pt x="70" y="103"/>
                  </a:lnTo>
                  <a:lnTo>
                    <a:pt x="68" y="103"/>
                  </a:lnTo>
                  <a:lnTo>
                    <a:pt x="64" y="104"/>
                  </a:lnTo>
                  <a:lnTo>
                    <a:pt x="62" y="107"/>
                  </a:lnTo>
                  <a:lnTo>
                    <a:pt x="61" y="108"/>
                  </a:lnTo>
                  <a:lnTo>
                    <a:pt x="59" y="113"/>
                  </a:lnTo>
                  <a:lnTo>
                    <a:pt x="61" y="117"/>
                  </a:lnTo>
                  <a:lnTo>
                    <a:pt x="62" y="119"/>
                  </a:lnTo>
                  <a:lnTo>
                    <a:pt x="64" y="122"/>
                  </a:lnTo>
                  <a:lnTo>
                    <a:pt x="67" y="125"/>
                  </a:lnTo>
                  <a:lnTo>
                    <a:pt x="70" y="126"/>
                  </a:lnTo>
                  <a:lnTo>
                    <a:pt x="73" y="131"/>
                  </a:lnTo>
                  <a:lnTo>
                    <a:pt x="74" y="135"/>
                  </a:lnTo>
                  <a:lnTo>
                    <a:pt x="75" y="142"/>
                  </a:lnTo>
                  <a:lnTo>
                    <a:pt x="74" y="153"/>
                  </a:lnTo>
                  <a:lnTo>
                    <a:pt x="73" y="161"/>
                  </a:lnTo>
                  <a:lnTo>
                    <a:pt x="71" y="171"/>
                  </a:lnTo>
                  <a:lnTo>
                    <a:pt x="69" y="179"/>
                  </a:lnTo>
                  <a:lnTo>
                    <a:pt x="67" y="188"/>
                  </a:lnTo>
                  <a:lnTo>
                    <a:pt x="65" y="196"/>
                  </a:lnTo>
                  <a:lnTo>
                    <a:pt x="64" y="206"/>
                  </a:lnTo>
                  <a:lnTo>
                    <a:pt x="64" y="214"/>
                  </a:lnTo>
                  <a:lnTo>
                    <a:pt x="57" y="214"/>
                  </a:lnTo>
                  <a:lnTo>
                    <a:pt x="56" y="213"/>
                  </a:lnTo>
                  <a:lnTo>
                    <a:pt x="55" y="213"/>
                  </a:lnTo>
                  <a:lnTo>
                    <a:pt x="55" y="211"/>
                  </a:lnTo>
                  <a:lnTo>
                    <a:pt x="54" y="210"/>
                  </a:lnTo>
                  <a:lnTo>
                    <a:pt x="50" y="213"/>
                  </a:lnTo>
                  <a:lnTo>
                    <a:pt x="48" y="214"/>
                  </a:lnTo>
                  <a:lnTo>
                    <a:pt x="44" y="216"/>
                  </a:lnTo>
                  <a:lnTo>
                    <a:pt x="42" y="217"/>
                  </a:lnTo>
                  <a:lnTo>
                    <a:pt x="38" y="217"/>
                  </a:lnTo>
                  <a:lnTo>
                    <a:pt x="36" y="217"/>
                  </a:lnTo>
                  <a:lnTo>
                    <a:pt x="33" y="217"/>
                  </a:lnTo>
                  <a:lnTo>
                    <a:pt x="30" y="217"/>
                  </a:lnTo>
                  <a:lnTo>
                    <a:pt x="29" y="217"/>
                  </a:lnTo>
                  <a:lnTo>
                    <a:pt x="27" y="218"/>
                  </a:lnTo>
                  <a:lnTo>
                    <a:pt x="27" y="220"/>
                  </a:lnTo>
                  <a:lnTo>
                    <a:pt x="26" y="222"/>
                  </a:lnTo>
                  <a:lnTo>
                    <a:pt x="26" y="224"/>
                  </a:lnTo>
                  <a:lnTo>
                    <a:pt x="26" y="225"/>
                  </a:lnTo>
                  <a:lnTo>
                    <a:pt x="26" y="228"/>
                  </a:lnTo>
                  <a:lnTo>
                    <a:pt x="25" y="228"/>
                  </a:lnTo>
                  <a:lnTo>
                    <a:pt x="20" y="235"/>
                  </a:lnTo>
                  <a:lnTo>
                    <a:pt x="15" y="242"/>
                  </a:lnTo>
                  <a:lnTo>
                    <a:pt x="12" y="249"/>
                  </a:lnTo>
                  <a:lnTo>
                    <a:pt x="8" y="257"/>
                  </a:lnTo>
                  <a:lnTo>
                    <a:pt x="5" y="265"/>
                  </a:lnTo>
                  <a:lnTo>
                    <a:pt x="2" y="274"/>
                  </a:lnTo>
                  <a:lnTo>
                    <a:pt x="0" y="282"/>
                  </a:lnTo>
                  <a:lnTo>
                    <a:pt x="0" y="290"/>
                  </a:lnTo>
                  <a:lnTo>
                    <a:pt x="1" y="299"/>
                  </a:lnTo>
                  <a:lnTo>
                    <a:pt x="4" y="309"/>
                  </a:lnTo>
                  <a:lnTo>
                    <a:pt x="7" y="318"/>
                  </a:lnTo>
                  <a:lnTo>
                    <a:pt x="12" y="327"/>
                  </a:lnTo>
                  <a:lnTo>
                    <a:pt x="17" y="335"/>
                  </a:lnTo>
                  <a:lnTo>
                    <a:pt x="23" y="342"/>
                  </a:lnTo>
                  <a:lnTo>
                    <a:pt x="30" y="346"/>
                  </a:lnTo>
                  <a:lnTo>
                    <a:pt x="36" y="348"/>
                  </a:lnTo>
                  <a:lnTo>
                    <a:pt x="38" y="348"/>
                  </a:lnTo>
                  <a:lnTo>
                    <a:pt x="40" y="348"/>
                  </a:lnTo>
                  <a:lnTo>
                    <a:pt x="43" y="346"/>
                  </a:lnTo>
                  <a:lnTo>
                    <a:pt x="45" y="345"/>
                  </a:lnTo>
                  <a:lnTo>
                    <a:pt x="48" y="342"/>
                  </a:lnTo>
                  <a:lnTo>
                    <a:pt x="50" y="341"/>
                  </a:lnTo>
                  <a:lnTo>
                    <a:pt x="52" y="339"/>
                  </a:lnTo>
                  <a:lnTo>
                    <a:pt x="55" y="338"/>
                  </a:lnTo>
                  <a:lnTo>
                    <a:pt x="56" y="343"/>
                  </a:lnTo>
                  <a:lnTo>
                    <a:pt x="56" y="349"/>
                  </a:lnTo>
                  <a:lnTo>
                    <a:pt x="56" y="355"/>
                  </a:lnTo>
                  <a:lnTo>
                    <a:pt x="56" y="360"/>
                  </a:lnTo>
                  <a:lnTo>
                    <a:pt x="57" y="367"/>
                  </a:lnTo>
                  <a:lnTo>
                    <a:pt x="58" y="371"/>
                  </a:lnTo>
                  <a:lnTo>
                    <a:pt x="61" y="374"/>
                  </a:lnTo>
                  <a:lnTo>
                    <a:pt x="64" y="375"/>
                  </a:lnTo>
                  <a:lnTo>
                    <a:pt x="70" y="37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8" name="Freeform 224">
              <a:extLst>
                <a:ext uri="{FF2B5EF4-FFF2-40B4-BE49-F238E27FC236}">
                  <a16:creationId xmlns:a16="http://schemas.microsoft.com/office/drawing/2014/main" id="{22D5354D-AE50-ED49-212E-5217DF945433}"/>
                </a:ext>
              </a:extLst>
            </p:cNvPr>
            <p:cNvSpPr>
              <a:spLocks/>
            </p:cNvSpPr>
            <p:nvPr/>
          </p:nvSpPr>
          <p:spPr bwMode="gray">
            <a:xfrm>
              <a:off x="3069112" y="1913569"/>
              <a:ext cx="327436" cy="295160"/>
            </a:xfrm>
            <a:custGeom>
              <a:avLst/>
              <a:gdLst>
                <a:gd name="T0" fmla="*/ 200025 w 177"/>
                <a:gd name="T1" fmla="*/ 192198 h 168"/>
                <a:gd name="T2" fmla="*/ 214313 w 177"/>
                <a:gd name="T3" fmla="*/ 173960 h 168"/>
                <a:gd name="T4" fmla="*/ 222250 w 177"/>
                <a:gd name="T5" fmla="*/ 151514 h 168"/>
                <a:gd name="T6" fmla="*/ 230188 w 177"/>
                <a:gd name="T7" fmla="*/ 127664 h 168"/>
                <a:gd name="T8" fmla="*/ 242888 w 177"/>
                <a:gd name="T9" fmla="*/ 127664 h 168"/>
                <a:gd name="T10" fmla="*/ 246063 w 177"/>
                <a:gd name="T11" fmla="*/ 137485 h 168"/>
                <a:gd name="T12" fmla="*/ 257175 w 177"/>
                <a:gd name="T13" fmla="*/ 141693 h 168"/>
                <a:gd name="T14" fmla="*/ 271463 w 177"/>
                <a:gd name="T15" fmla="*/ 137485 h 168"/>
                <a:gd name="T16" fmla="*/ 279400 w 177"/>
                <a:gd name="T17" fmla="*/ 115038 h 168"/>
                <a:gd name="T18" fmla="*/ 263525 w 177"/>
                <a:gd name="T19" fmla="*/ 96800 h 168"/>
                <a:gd name="T20" fmla="*/ 241300 w 177"/>
                <a:gd name="T21" fmla="*/ 89786 h 168"/>
                <a:gd name="T22" fmla="*/ 206375 w 177"/>
                <a:gd name="T23" fmla="*/ 89786 h 168"/>
                <a:gd name="T24" fmla="*/ 188913 w 177"/>
                <a:gd name="T25" fmla="*/ 81368 h 168"/>
                <a:gd name="T26" fmla="*/ 190500 w 177"/>
                <a:gd name="T27" fmla="*/ 63131 h 168"/>
                <a:gd name="T28" fmla="*/ 182563 w 177"/>
                <a:gd name="T29" fmla="*/ 40684 h 168"/>
                <a:gd name="T30" fmla="*/ 161925 w 177"/>
                <a:gd name="T31" fmla="*/ 26655 h 168"/>
                <a:gd name="T32" fmla="*/ 139700 w 177"/>
                <a:gd name="T33" fmla="*/ 0 h 168"/>
                <a:gd name="T34" fmla="*/ 123825 w 177"/>
                <a:gd name="T35" fmla="*/ 1403 h 168"/>
                <a:gd name="T36" fmla="*/ 104775 w 177"/>
                <a:gd name="T37" fmla="*/ 7015 h 168"/>
                <a:gd name="T38" fmla="*/ 100013 w 177"/>
                <a:gd name="T39" fmla="*/ 21044 h 168"/>
                <a:gd name="T40" fmla="*/ 82550 w 177"/>
                <a:gd name="T41" fmla="*/ 30864 h 168"/>
                <a:gd name="T42" fmla="*/ 73025 w 177"/>
                <a:gd name="T43" fmla="*/ 30864 h 168"/>
                <a:gd name="T44" fmla="*/ 63500 w 177"/>
                <a:gd name="T45" fmla="*/ 29461 h 168"/>
                <a:gd name="T46" fmla="*/ 23813 w 177"/>
                <a:gd name="T47" fmla="*/ 44893 h 168"/>
                <a:gd name="T48" fmla="*/ 1588 w 177"/>
                <a:gd name="T49" fmla="*/ 60325 h 168"/>
                <a:gd name="T50" fmla="*/ 9525 w 177"/>
                <a:gd name="T51" fmla="*/ 70145 h 168"/>
                <a:gd name="T52" fmla="*/ 23813 w 177"/>
                <a:gd name="T53" fmla="*/ 72951 h 168"/>
                <a:gd name="T54" fmla="*/ 44450 w 177"/>
                <a:gd name="T55" fmla="*/ 71548 h 168"/>
                <a:gd name="T56" fmla="*/ 84138 w 177"/>
                <a:gd name="T57" fmla="*/ 54713 h 168"/>
                <a:gd name="T58" fmla="*/ 95250 w 177"/>
                <a:gd name="T59" fmla="*/ 56116 h 168"/>
                <a:gd name="T60" fmla="*/ 90488 w 177"/>
                <a:gd name="T61" fmla="*/ 65937 h 168"/>
                <a:gd name="T62" fmla="*/ 92075 w 177"/>
                <a:gd name="T63" fmla="*/ 71548 h 168"/>
                <a:gd name="T64" fmla="*/ 100013 w 177"/>
                <a:gd name="T65" fmla="*/ 71548 h 168"/>
                <a:gd name="T66" fmla="*/ 136525 w 177"/>
                <a:gd name="T67" fmla="*/ 79966 h 168"/>
                <a:gd name="T68" fmla="*/ 180975 w 177"/>
                <a:gd name="T69" fmla="*/ 82771 h 168"/>
                <a:gd name="T70" fmla="*/ 174625 w 177"/>
                <a:gd name="T71" fmla="*/ 96800 h 168"/>
                <a:gd name="T72" fmla="*/ 163513 w 177"/>
                <a:gd name="T73" fmla="*/ 101009 h 168"/>
                <a:gd name="T74" fmla="*/ 153988 w 177"/>
                <a:gd name="T75" fmla="*/ 96800 h 168"/>
                <a:gd name="T76" fmla="*/ 142875 w 177"/>
                <a:gd name="T77" fmla="*/ 92592 h 168"/>
                <a:gd name="T78" fmla="*/ 111125 w 177"/>
                <a:gd name="T79" fmla="*/ 109427 h 168"/>
                <a:gd name="T80" fmla="*/ 82550 w 177"/>
                <a:gd name="T81" fmla="*/ 124859 h 168"/>
                <a:gd name="T82" fmla="*/ 74613 w 177"/>
                <a:gd name="T83" fmla="*/ 131873 h 168"/>
                <a:gd name="T84" fmla="*/ 71438 w 177"/>
                <a:gd name="T85" fmla="*/ 141693 h 168"/>
                <a:gd name="T86" fmla="*/ 52388 w 177"/>
                <a:gd name="T87" fmla="*/ 178169 h 168"/>
                <a:gd name="T88" fmla="*/ 39688 w 177"/>
                <a:gd name="T89" fmla="*/ 217450 h 168"/>
                <a:gd name="T90" fmla="*/ 44450 w 177"/>
                <a:gd name="T91" fmla="*/ 230076 h 168"/>
                <a:gd name="T92" fmla="*/ 55563 w 177"/>
                <a:gd name="T93" fmla="*/ 235688 h 168"/>
                <a:gd name="T94" fmla="*/ 74613 w 177"/>
                <a:gd name="T95" fmla="*/ 223062 h 168"/>
                <a:gd name="T96" fmla="*/ 92075 w 177"/>
                <a:gd name="T97" fmla="*/ 171154 h 168"/>
                <a:gd name="T98" fmla="*/ 114300 w 177"/>
                <a:gd name="T99" fmla="*/ 137485 h 168"/>
                <a:gd name="T100" fmla="*/ 149225 w 177"/>
                <a:gd name="T101" fmla="*/ 116441 h 168"/>
                <a:gd name="T102" fmla="*/ 171450 w 177"/>
                <a:gd name="T103" fmla="*/ 112232 h 168"/>
                <a:gd name="T104" fmla="*/ 184150 w 177"/>
                <a:gd name="T105" fmla="*/ 122053 h 168"/>
                <a:gd name="T106" fmla="*/ 180975 w 177"/>
                <a:gd name="T107" fmla="*/ 137485 h 168"/>
                <a:gd name="T108" fmla="*/ 166688 w 177"/>
                <a:gd name="T109" fmla="*/ 155722 h 168"/>
                <a:gd name="T110" fmla="*/ 171450 w 177"/>
                <a:gd name="T111" fmla="*/ 165543 h 168"/>
                <a:gd name="T112" fmla="*/ 184150 w 177"/>
                <a:gd name="T113" fmla="*/ 164140 h 168"/>
                <a:gd name="T114" fmla="*/ 190500 w 177"/>
                <a:gd name="T115" fmla="*/ 171154 h 168"/>
                <a:gd name="T116" fmla="*/ 190500 w 177"/>
                <a:gd name="T117" fmla="*/ 190795 h 16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7"/>
                <a:gd name="T178" fmla="*/ 0 h 168"/>
                <a:gd name="T179" fmla="*/ 177 w 177"/>
                <a:gd name="T180" fmla="*/ 168 h 16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7" h="168">
                  <a:moveTo>
                    <a:pt x="120" y="143"/>
                  </a:moveTo>
                  <a:lnTo>
                    <a:pt x="122" y="141"/>
                  </a:lnTo>
                  <a:lnTo>
                    <a:pt x="123" y="140"/>
                  </a:lnTo>
                  <a:lnTo>
                    <a:pt x="126" y="137"/>
                  </a:lnTo>
                  <a:lnTo>
                    <a:pt x="128" y="134"/>
                  </a:lnTo>
                  <a:lnTo>
                    <a:pt x="130" y="131"/>
                  </a:lnTo>
                  <a:lnTo>
                    <a:pt x="134" y="129"/>
                  </a:lnTo>
                  <a:lnTo>
                    <a:pt x="135" y="124"/>
                  </a:lnTo>
                  <a:lnTo>
                    <a:pt x="136" y="121"/>
                  </a:lnTo>
                  <a:lnTo>
                    <a:pt x="137" y="117"/>
                  </a:lnTo>
                  <a:lnTo>
                    <a:pt x="139" y="112"/>
                  </a:lnTo>
                  <a:lnTo>
                    <a:pt x="140" y="108"/>
                  </a:lnTo>
                  <a:lnTo>
                    <a:pt x="141" y="104"/>
                  </a:lnTo>
                  <a:lnTo>
                    <a:pt x="141" y="100"/>
                  </a:lnTo>
                  <a:lnTo>
                    <a:pt x="142" y="96"/>
                  </a:lnTo>
                  <a:lnTo>
                    <a:pt x="145" y="91"/>
                  </a:lnTo>
                  <a:lnTo>
                    <a:pt x="147" y="86"/>
                  </a:lnTo>
                  <a:lnTo>
                    <a:pt x="153" y="86"/>
                  </a:lnTo>
                  <a:lnTo>
                    <a:pt x="153" y="89"/>
                  </a:lnTo>
                  <a:lnTo>
                    <a:pt x="153" y="91"/>
                  </a:lnTo>
                  <a:lnTo>
                    <a:pt x="154" y="93"/>
                  </a:lnTo>
                  <a:lnTo>
                    <a:pt x="154" y="96"/>
                  </a:lnTo>
                  <a:lnTo>
                    <a:pt x="155" y="97"/>
                  </a:lnTo>
                  <a:lnTo>
                    <a:pt x="155" y="98"/>
                  </a:lnTo>
                  <a:lnTo>
                    <a:pt x="156" y="101"/>
                  </a:lnTo>
                  <a:lnTo>
                    <a:pt x="158" y="104"/>
                  </a:lnTo>
                  <a:lnTo>
                    <a:pt x="160" y="103"/>
                  </a:lnTo>
                  <a:lnTo>
                    <a:pt x="162" y="101"/>
                  </a:lnTo>
                  <a:lnTo>
                    <a:pt x="164" y="101"/>
                  </a:lnTo>
                  <a:lnTo>
                    <a:pt x="166" y="100"/>
                  </a:lnTo>
                  <a:lnTo>
                    <a:pt x="168" y="98"/>
                  </a:lnTo>
                  <a:lnTo>
                    <a:pt x="171" y="98"/>
                  </a:lnTo>
                  <a:lnTo>
                    <a:pt x="173" y="97"/>
                  </a:lnTo>
                  <a:lnTo>
                    <a:pt x="177" y="96"/>
                  </a:lnTo>
                  <a:lnTo>
                    <a:pt x="177" y="83"/>
                  </a:lnTo>
                  <a:lnTo>
                    <a:pt x="176" y="82"/>
                  </a:lnTo>
                  <a:lnTo>
                    <a:pt x="173" y="79"/>
                  </a:lnTo>
                  <a:lnTo>
                    <a:pt x="172" y="75"/>
                  </a:lnTo>
                  <a:lnTo>
                    <a:pt x="170" y="72"/>
                  </a:lnTo>
                  <a:lnTo>
                    <a:pt x="166" y="69"/>
                  </a:lnTo>
                  <a:lnTo>
                    <a:pt x="164" y="66"/>
                  </a:lnTo>
                  <a:lnTo>
                    <a:pt x="160" y="65"/>
                  </a:lnTo>
                  <a:lnTo>
                    <a:pt x="155" y="64"/>
                  </a:lnTo>
                  <a:lnTo>
                    <a:pt x="152" y="64"/>
                  </a:lnTo>
                  <a:lnTo>
                    <a:pt x="147" y="64"/>
                  </a:lnTo>
                  <a:lnTo>
                    <a:pt x="142" y="65"/>
                  </a:lnTo>
                  <a:lnTo>
                    <a:pt x="136" y="65"/>
                  </a:lnTo>
                  <a:lnTo>
                    <a:pt x="130" y="64"/>
                  </a:lnTo>
                  <a:lnTo>
                    <a:pt x="126" y="64"/>
                  </a:lnTo>
                  <a:lnTo>
                    <a:pt x="122" y="62"/>
                  </a:lnTo>
                  <a:lnTo>
                    <a:pt x="120" y="61"/>
                  </a:lnTo>
                  <a:lnTo>
                    <a:pt x="119" y="58"/>
                  </a:lnTo>
                  <a:lnTo>
                    <a:pt x="119" y="55"/>
                  </a:lnTo>
                  <a:lnTo>
                    <a:pt x="119" y="52"/>
                  </a:lnTo>
                  <a:lnTo>
                    <a:pt x="119" y="48"/>
                  </a:lnTo>
                  <a:lnTo>
                    <a:pt x="120" y="45"/>
                  </a:lnTo>
                  <a:lnTo>
                    <a:pt x="120" y="40"/>
                  </a:lnTo>
                  <a:lnTo>
                    <a:pt x="119" y="36"/>
                  </a:lnTo>
                  <a:lnTo>
                    <a:pt x="117" y="33"/>
                  </a:lnTo>
                  <a:lnTo>
                    <a:pt x="115" y="29"/>
                  </a:lnTo>
                  <a:lnTo>
                    <a:pt x="111" y="26"/>
                  </a:lnTo>
                  <a:lnTo>
                    <a:pt x="108" y="25"/>
                  </a:lnTo>
                  <a:lnTo>
                    <a:pt x="104" y="22"/>
                  </a:lnTo>
                  <a:lnTo>
                    <a:pt x="102" y="19"/>
                  </a:lnTo>
                  <a:lnTo>
                    <a:pt x="100" y="14"/>
                  </a:lnTo>
                  <a:lnTo>
                    <a:pt x="97" y="8"/>
                  </a:lnTo>
                  <a:lnTo>
                    <a:pt x="97" y="0"/>
                  </a:lnTo>
                  <a:lnTo>
                    <a:pt x="88" y="0"/>
                  </a:lnTo>
                  <a:lnTo>
                    <a:pt x="86" y="1"/>
                  </a:lnTo>
                  <a:lnTo>
                    <a:pt x="84" y="1"/>
                  </a:lnTo>
                  <a:lnTo>
                    <a:pt x="82" y="1"/>
                  </a:lnTo>
                  <a:lnTo>
                    <a:pt x="78" y="1"/>
                  </a:lnTo>
                  <a:lnTo>
                    <a:pt x="75" y="3"/>
                  </a:lnTo>
                  <a:lnTo>
                    <a:pt x="72" y="3"/>
                  </a:lnTo>
                  <a:lnTo>
                    <a:pt x="70" y="4"/>
                  </a:lnTo>
                  <a:lnTo>
                    <a:pt x="66" y="5"/>
                  </a:lnTo>
                  <a:lnTo>
                    <a:pt x="65" y="7"/>
                  </a:lnTo>
                  <a:lnTo>
                    <a:pt x="64" y="10"/>
                  </a:lnTo>
                  <a:lnTo>
                    <a:pt x="64" y="12"/>
                  </a:lnTo>
                  <a:lnTo>
                    <a:pt x="63" y="15"/>
                  </a:lnTo>
                  <a:lnTo>
                    <a:pt x="61" y="18"/>
                  </a:lnTo>
                  <a:lnTo>
                    <a:pt x="59" y="21"/>
                  </a:lnTo>
                  <a:lnTo>
                    <a:pt x="56" y="22"/>
                  </a:lnTo>
                  <a:lnTo>
                    <a:pt x="52" y="22"/>
                  </a:lnTo>
                  <a:lnTo>
                    <a:pt x="51" y="22"/>
                  </a:lnTo>
                  <a:lnTo>
                    <a:pt x="48" y="22"/>
                  </a:lnTo>
                  <a:lnTo>
                    <a:pt x="47" y="22"/>
                  </a:lnTo>
                  <a:lnTo>
                    <a:pt x="46" y="22"/>
                  </a:lnTo>
                  <a:lnTo>
                    <a:pt x="45" y="21"/>
                  </a:lnTo>
                  <a:lnTo>
                    <a:pt x="43" y="21"/>
                  </a:lnTo>
                  <a:lnTo>
                    <a:pt x="41" y="21"/>
                  </a:lnTo>
                  <a:lnTo>
                    <a:pt x="40" y="21"/>
                  </a:lnTo>
                  <a:lnTo>
                    <a:pt x="35" y="25"/>
                  </a:lnTo>
                  <a:lnTo>
                    <a:pt x="30" y="28"/>
                  </a:lnTo>
                  <a:lnTo>
                    <a:pt x="22" y="31"/>
                  </a:lnTo>
                  <a:lnTo>
                    <a:pt x="15" y="32"/>
                  </a:lnTo>
                  <a:lnTo>
                    <a:pt x="9" y="35"/>
                  </a:lnTo>
                  <a:lnTo>
                    <a:pt x="5" y="38"/>
                  </a:lnTo>
                  <a:lnTo>
                    <a:pt x="2" y="39"/>
                  </a:lnTo>
                  <a:lnTo>
                    <a:pt x="1" y="43"/>
                  </a:lnTo>
                  <a:lnTo>
                    <a:pt x="0" y="45"/>
                  </a:lnTo>
                  <a:lnTo>
                    <a:pt x="0" y="48"/>
                  </a:lnTo>
                  <a:lnTo>
                    <a:pt x="3" y="50"/>
                  </a:lnTo>
                  <a:lnTo>
                    <a:pt x="6" y="50"/>
                  </a:lnTo>
                  <a:lnTo>
                    <a:pt x="8" y="51"/>
                  </a:lnTo>
                  <a:lnTo>
                    <a:pt x="10" y="51"/>
                  </a:lnTo>
                  <a:lnTo>
                    <a:pt x="13" y="52"/>
                  </a:lnTo>
                  <a:lnTo>
                    <a:pt x="15" y="52"/>
                  </a:lnTo>
                  <a:lnTo>
                    <a:pt x="18" y="54"/>
                  </a:lnTo>
                  <a:lnTo>
                    <a:pt x="21" y="54"/>
                  </a:lnTo>
                  <a:lnTo>
                    <a:pt x="24" y="52"/>
                  </a:lnTo>
                  <a:lnTo>
                    <a:pt x="28" y="51"/>
                  </a:lnTo>
                  <a:lnTo>
                    <a:pt x="34" y="48"/>
                  </a:lnTo>
                  <a:lnTo>
                    <a:pt x="40" y="45"/>
                  </a:lnTo>
                  <a:lnTo>
                    <a:pt x="47" y="43"/>
                  </a:lnTo>
                  <a:lnTo>
                    <a:pt x="53" y="39"/>
                  </a:lnTo>
                  <a:lnTo>
                    <a:pt x="58" y="36"/>
                  </a:lnTo>
                  <a:lnTo>
                    <a:pt x="63" y="35"/>
                  </a:lnTo>
                  <a:lnTo>
                    <a:pt x="61" y="39"/>
                  </a:lnTo>
                  <a:lnTo>
                    <a:pt x="60" y="40"/>
                  </a:lnTo>
                  <a:lnTo>
                    <a:pt x="59" y="44"/>
                  </a:lnTo>
                  <a:lnTo>
                    <a:pt x="58" y="44"/>
                  </a:lnTo>
                  <a:lnTo>
                    <a:pt x="58" y="45"/>
                  </a:lnTo>
                  <a:lnTo>
                    <a:pt x="57" y="47"/>
                  </a:lnTo>
                  <a:lnTo>
                    <a:pt x="57" y="48"/>
                  </a:lnTo>
                  <a:lnTo>
                    <a:pt x="56" y="51"/>
                  </a:lnTo>
                  <a:lnTo>
                    <a:pt x="57" y="51"/>
                  </a:lnTo>
                  <a:lnTo>
                    <a:pt x="58" y="51"/>
                  </a:lnTo>
                  <a:lnTo>
                    <a:pt x="59" y="51"/>
                  </a:lnTo>
                  <a:lnTo>
                    <a:pt x="60" y="51"/>
                  </a:lnTo>
                  <a:lnTo>
                    <a:pt x="61" y="51"/>
                  </a:lnTo>
                  <a:lnTo>
                    <a:pt x="63" y="51"/>
                  </a:lnTo>
                  <a:lnTo>
                    <a:pt x="65" y="52"/>
                  </a:lnTo>
                  <a:lnTo>
                    <a:pt x="71" y="54"/>
                  </a:lnTo>
                  <a:lnTo>
                    <a:pt x="78" y="55"/>
                  </a:lnTo>
                  <a:lnTo>
                    <a:pt x="86" y="57"/>
                  </a:lnTo>
                  <a:lnTo>
                    <a:pt x="95" y="57"/>
                  </a:lnTo>
                  <a:lnTo>
                    <a:pt x="103" y="58"/>
                  </a:lnTo>
                  <a:lnTo>
                    <a:pt x="110" y="58"/>
                  </a:lnTo>
                  <a:lnTo>
                    <a:pt x="114" y="59"/>
                  </a:lnTo>
                  <a:lnTo>
                    <a:pt x="114" y="62"/>
                  </a:lnTo>
                  <a:lnTo>
                    <a:pt x="113" y="65"/>
                  </a:lnTo>
                  <a:lnTo>
                    <a:pt x="111" y="68"/>
                  </a:lnTo>
                  <a:lnTo>
                    <a:pt x="110" y="69"/>
                  </a:lnTo>
                  <a:lnTo>
                    <a:pt x="109" y="71"/>
                  </a:lnTo>
                  <a:lnTo>
                    <a:pt x="108" y="71"/>
                  </a:lnTo>
                  <a:lnTo>
                    <a:pt x="105" y="71"/>
                  </a:lnTo>
                  <a:lnTo>
                    <a:pt x="103" y="72"/>
                  </a:lnTo>
                  <a:lnTo>
                    <a:pt x="101" y="71"/>
                  </a:lnTo>
                  <a:lnTo>
                    <a:pt x="100" y="71"/>
                  </a:lnTo>
                  <a:lnTo>
                    <a:pt x="98" y="69"/>
                  </a:lnTo>
                  <a:lnTo>
                    <a:pt x="97" y="69"/>
                  </a:lnTo>
                  <a:lnTo>
                    <a:pt x="95" y="68"/>
                  </a:lnTo>
                  <a:lnTo>
                    <a:pt x="94" y="66"/>
                  </a:lnTo>
                  <a:lnTo>
                    <a:pt x="92" y="66"/>
                  </a:lnTo>
                  <a:lnTo>
                    <a:pt x="90" y="66"/>
                  </a:lnTo>
                  <a:lnTo>
                    <a:pt x="84" y="68"/>
                  </a:lnTo>
                  <a:lnTo>
                    <a:pt x="79" y="69"/>
                  </a:lnTo>
                  <a:lnTo>
                    <a:pt x="73" y="73"/>
                  </a:lnTo>
                  <a:lnTo>
                    <a:pt x="70" y="78"/>
                  </a:lnTo>
                  <a:lnTo>
                    <a:pt x="65" y="82"/>
                  </a:lnTo>
                  <a:lnTo>
                    <a:pt x="60" y="86"/>
                  </a:lnTo>
                  <a:lnTo>
                    <a:pt x="57" y="87"/>
                  </a:lnTo>
                  <a:lnTo>
                    <a:pt x="52" y="89"/>
                  </a:lnTo>
                  <a:lnTo>
                    <a:pt x="50" y="89"/>
                  </a:lnTo>
                  <a:lnTo>
                    <a:pt x="48" y="90"/>
                  </a:lnTo>
                  <a:lnTo>
                    <a:pt x="47" y="91"/>
                  </a:lnTo>
                  <a:lnTo>
                    <a:pt x="47" y="94"/>
                  </a:lnTo>
                  <a:lnTo>
                    <a:pt x="47" y="96"/>
                  </a:lnTo>
                  <a:lnTo>
                    <a:pt x="46" y="98"/>
                  </a:lnTo>
                  <a:lnTo>
                    <a:pt x="46" y="100"/>
                  </a:lnTo>
                  <a:lnTo>
                    <a:pt x="45" y="101"/>
                  </a:lnTo>
                  <a:lnTo>
                    <a:pt x="43" y="108"/>
                  </a:lnTo>
                  <a:lnTo>
                    <a:pt x="39" y="114"/>
                  </a:lnTo>
                  <a:lnTo>
                    <a:pt x="37" y="121"/>
                  </a:lnTo>
                  <a:lnTo>
                    <a:pt x="33" y="127"/>
                  </a:lnTo>
                  <a:lnTo>
                    <a:pt x="30" y="133"/>
                  </a:lnTo>
                  <a:lnTo>
                    <a:pt x="27" y="138"/>
                  </a:lnTo>
                  <a:lnTo>
                    <a:pt x="26" y="147"/>
                  </a:lnTo>
                  <a:lnTo>
                    <a:pt x="25" y="155"/>
                  </a:lnTo>
                  <a:lnTo>
                    <a:pt x="26" y="157"/>
                  </a:lnTo>
                  <a:lnTo>
                    <a:pt x="26" y="159"/>
                  </a:lnTo>
                  <a:lnTo>
                    <a:pt x="27" y="161"/>
                  </a:lnTo>
                  <a:lnTo>
                    <a:pt x="28" y="164"/>
                  </a:lnTo>
                  <a:lnTo>
                    <a:pt x="31" y="165"/>
                  </a:lnTo>
                  <a:lnTo>
                    <a:pt x="32" y="166"/>
                  </a:lnTo>
                  <a:lnTo>
                    <a:pt x="34" y="166"/>
                  </a:lnTo>
                  <a:lnTo>
                    <a:pt x="35" y="168"/>
                  </a:lnTo>
                  <a:lnTo>
                    <a:pt x="39" y="166"/>
                  </a:lnTo>
                  <a:lnTo>
                    <a:pt x="43" y="165"/>
                  </a:lnTo>
                  <a:lnTo>
                    <a:pt x="46" y="164"/>
                  </a:lnTo>
                  <a:lnTo>
                    <a:pt x="47" y="159"/>
                  </a:lnTo>
                  <a:lnTo>
                    <a:pt x="51" y="152"/>
                  </a:lnTo>
                  <a:lnTo>
                    <a:pt x="53" y="143"/>
                  </a:lnTo>
                  <a:lnTo>
                    <a:pt x="56" y="133"/>
                  </a:lnTo>
                  <a:lnTo>
                    <a:pt x="58" y="122"/>
                  </a:lnTo>
                  <a:lnTo>
                    <a:pt x="59" y="114"/>
                  </a:lnTo>
                  <a:lnTo>
                    <a:pt x="63" y="108"/>
                  </a:lnTo>
                  <a:lnTo>
                    <a:pt x="67" y="104"/>
                  </a:lnTo>
                  <a:lnTo>
                    <a:pt x="72" y="98"/>
                  </a:lnTo>
                  <a:lnTo>
                    <a:pt x="78" y="94"/>
                  </a:lnTo>
                  <a:lnTo>
                    <a:pt x="84" y="90"/>
                  </a:lnTo>
                  <a:lnTo>
                    <a:pt x="89" y="86"/>
                  </a:lnTo>
                  <a:lnTo>
                    <a:pt x="94" y="83"/>
                  </a:lnTo>
                  <a:lnTo>
                    <a:pt x="98" y="79"/>
                  </a:lnTo>
                  <a:lnTo>
                    <a:pt x="103" y="73"/>
                  </a:lnTo>
                  <a:lnTo>
                    <a:pt x="105" y="78"/>
                  </a:lnTo>
                  <a:lnTo>
                    <a:pt x="108" y="80"/>
                  </a:lnTo>
                  <a:lnTo>
                    <a:pt x="109" y="82"/>
                  </a:lnTo>
                  <a:lnTo>
                    <a:pt x="111" y="83"/>
                  </a:lnTo>
                  <a:lnTo>
                    <a:pt x="114" y="86"/>
                  </a:lnTo>
                  <a:lnTo>
                    <a:pt x="116" y="87"/>
                  </a:lnTo>
                  <a:lnTo>
                    <a:pt x="117" y="90"/>
                  </a:lnTo>
                  <a:lnTo>
                    <a:pt x="120" y="94"/>
                  </a:lnTo>
                  <a:lnTo>
                    <a:pt x="116" y="97"/>
                  </a:lnTo>
                  <a:lnTo>
                    <a:pt x="114" y="98"/>
                  </a:lnTo>
                  <a:lnTo>
                    <a:pt x="111" y="101"/>
                  </a:lnTo>
                  <a:lnTo>
                    <a:pt x="109" y="104"/>
                  </a:lnTo>
                  <a:lnTo>
                    <a:pt x="108" y="107"/>
                  </a:lnTo>
                  <a:lnTo>
                    <a:pt x="105" y="111"/>
                  </a:lnTo>
                  <a:lnTo>
                    <a:pt x="104" y="114"/>
                  </a:lnTo>
                  <a:lnTo>
                    <a:pt x="103" y="119"/>
                  </a:lnTo>
                  <a:lnTo>
                    <a:pt x="105" y="119"/>
                  </a:lnTo>
                  <a:lnTo>
                    <a:pt x="108" y="118"/>
                  </a:lnTo>
                  <a:lnTo>
                    <a:pt x="109" y="118"/>
                  </a:lnTo>
                  <a:lnTo>
                    <a:pt x="111" y="118"/>
                  </a:lnTo>
                  <a:lnTo>
                    <a:pt x="114" y="117"/>
                  </a:lnTo>
                  <a:lnTo>
                    <a:pt x="116" y="117"/>
                  </a:lnTo>
                  <a:lnTo>
                    <a:pt x="117" y="117"/>
                  </a:lnTo>
                  <a:lnTo>
                    <a:pt x="120" y="117"/>
                  </a:lnTo>
                  <a:lnTo>
                    <a:pt x="120" y="119"/>
                  </a:lnTo>
                  <a:lnTo>
                    <a:pt x="120" y="122"/>
                  </a:lnTo>
                  <a:lnTo>
                    <a:pt x="119" y="125"/>
                  </a:lnTo>
                  <a:lnTo>
                    <a:pt x="120" y="130"/>
                  </a:lnTo>
                  <a:lnTo>
                    <a:pt x="120" y="133"/>
                  </a:lnTo>
                  <a:lnTo>
                    <a:pt x="120" y="136"/>
                  </a:lnTo>
                  <a:lnTo>
                    <a:pt x="120" y="140"/>
                  </a:lnTo>
                  <a:lnTo>
                    <a:pt x="120" y="14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9" name="Freeform 225">
              <a:extLst>
                <a:ext uri="{FF2B5EF4-FFF2-40B4-BE49-F238E27FC236}">
                  <a16:creationId xmlns:a16="http://schemas.microsoft.com/office/drawing/2014/main" id="{AA1762BF-0881-5F73-C785-7BB3C572B38E}"/>
                </a:ext>
              </a:extLst>
            </p:cNvPr>
            <p:cNvSpPr>
              <a:spLocks/>
            </p:cNvSpPr>
            <p:nvPr/>
          </p:nvSpPr>
          <p:spPr bwMode="gray">
            <a:xfrm>
              <a:off x="3233837" y="2151281"/>
              <a:ext cx="138607" cy="63391"/>
            </a:xfrm>
            <a:custGeom>
              <a:avLst/>
              <a:gdLst>
                <a:gd name="T0" fmla="*/ 57150 w 75"/>
                <a:gd name="T1" fmla="*/ 9820 h 36"/>
                <a:gd name="T2" fmla="*/ 50800 w 75"/>
                <a:gd name="T3" fmla="*/ 9820 h 36"/>
                <a:gd name="T4" fmla="*/ 42863 w 75"/>
                <a:gd name="T5" fmla="*/ 15432 h 36"/>
                <a:gd name="T6" fmla="*/ 33338 w 75"/>
                <a:gd name="T7" fmla="*/ 18238 h 36"/>
                <a:gd name="T8" fmla="*/ 22225 w 75"/>
                <a:gd name="T9" fmla="*/ 21044 h 36"/>
                <a:gd name="T10" fmla="*/ 15875 w 75"/>
                <a:gd name="T11" fmla="*/ 25253 h 36"/>
                <a:gd name="T12" fmla="*/ 7938 w 75"/>
                <a:gd name="T13" fmla="*/ 29461 h 36"/>
                <a:gd name="T14" fmla="*/ 1588 w 75"/>
                <a:gd name="T15" fmla="*/ 33670 h 36"/>
                <a:gd name="T16" fmla="*/ 0 w 75"/>
                <a:gd name="T17" fmla="*/ 35073 h 36"/>
                <a:gd name="T18" fmla="*/ 1588 w 75"/>
                <a:gd name="T19" fmla="*/ 39282 h 36"/>
                <a:gd name="T20" fmla="*/ 3175 w 75"/>
                <a:gd name="T21" fmla="*/ 42087 h 36"/>
                <a:gd name="T22" fmla="*/ 6350 w 75"/>
                <a:gd name="T23" fmla="*/ 44893 h 36"/>
                <a:gd name="T24" fmla="*/ 9525 w 75"/>
                <a:gd name="T25" fmla="*/ 46296 h 36"/>
                <a:gd name="T26" fmla="*/ 15875 w 75"/>
                <a:gd name="T27" fmla="*/ 47699 h 36"/>
                <a:gd name="T28" fmla="*/ 19050 w 75"/>
                <a:gd name="T29" fmla="*/ 50505 h 36"/>
                <a:gd name="T30" fmla="*/ 22225 w 75"/>
                <a:gd name="T31" fmla="*/ 50505 h 36"/>
                <a:gd name="T32" fmla="*/ 26988 w 75"/>
                <a:gd name="T33" fmla="*/ 50505 h 36"/>
                <a:gd name="T34" fmla="*/ 38100 w 75"/>
                <a:gd name="T35" fmla="*/ 50505 h 36"/>
                <a:gd name="T36" fmla="*/ 47625 w 75"/>
                <a:gd name="T37" fmla="*/ 46296 h 36"/>
                <a:gd name="T38" fmla="*/ 58738 w 75"/>
                <a:gd name="T39" fmla="*/ 40685 h 36"/>
                <a:gd name="T40" fmla="*/ 71438 w 75"/>
                <a:gd name="T41" fmla="*/ 33670 h 36"/>
                <a:gd name="T42" fmla="*/ 84138 w 75"/>
                <a:gd name="T43" fmla="*/ 25253 h 36"/>
                <a:gd name="T44" fmla="*/ 100013 w 75"/>
                <a:gd name="T45" fmla="*/ 19641 h 36"/>
                <a:gd name="T46" fmla="*/ 109538 w 75"/>
                <a:gd name="T47" fmla="*/ 14029 h 36"/>
                <a:gd name="T48" fmla="*/ 119063 w 75"/>
                <a:gd name="T49" fmla="*/ 9820 h 36"/>
                <a:gd name="T50" fmla="*/ 111125 w 75"/>
                <a:gd name="T51" fmla="*/ 2806 h 36"/>
                <a:gd name="T52" fmla="*/ 101600 w 75"/>
                <a:gd name="T53" fmla="*/ 0 h 36"/>
                <a:gd name="T54" fmla="*/ 90488 w 75"/>
                <a:gd name="T55" fmla="*/ 0 h 36"/>
                <a:gd name="T56" fmla="*/ 79375 w 75"/>
                <a:gd name="T57" fmla="*/ 2806 h 36"/>
                <a:gd name="T58" fmla="*/ 69850 w 75"/>
                <a:gd name="T59" fmla="*/ 4209 h 36"/>
                <a:gd name="T60" fmla="*/ 61913 w 75"/>
                <a:gd name="T61" fmla="*/ 7015 h 36"/>
                <a:gd name="T62" fmla="*/ 58738 w 75"/>
                <a:gd name="T63" fmla="*/ 8417 h 36"/>
                <a:gd name="T64" fmla="*/ 57150 w 75"/>
                <a:gd name="T65" fmla="*/ 9820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36"/>
                <a:gd name="T101" fmla="*/ 75 w 75"/>
                <a:gd name="T102" fmla="*/ 36 h 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36">
                  <a:moveTo>
                    <a:pt x="36" y="7"/>
                  </a:moveTo>
                  <a:lnTo>
                    <a:pt x="32" y="7"/>
                  </a:lnTo>
                  <a:lnTo>
                    <a:pt x="27" y="11"/>
                  </a:lnTo>
                  <a:lnTo>
                    <a:pt x="21" y="13"/>
                  </a:lnTo>
                  <a:lnTo>
                    <a:pt x="14" y="15"/>
                  </a:lnTo>
                  <a:lnTo>
                    <a:pt x="10" y="18"/>
                  </a:lnTo>
                  <a:lnTo>
                    <a:pt x="5" y="21"/>
                  </a:lnTo>
                  <a:lnTo>
                    <a:pt x="1" y="24"/>
                  </a:lnTo>
                  <a:lnTo>
                    <a:pt x="0" y="25"/>
                  </a:lnTo>
                  <a:lnTo>
                    <a:pt x="1" y="28"/>
                  </a:lnTo>
                  <a:lnTo>
                    <a:pt x="2" y="30"/>
                  </a:lnTo>
                  <a:lnTo>
                    <a:pt x="4" y="32"/>
                  </a:lnTo>
                  <a:lnTo>
                    <a:pt x="6" y="33"/>
                  </a:lnTo>
                  <a:lnTo>
                    <a:pt x="10" y="34"/>
                  </a:lnTo>
                  <a:lnTo>
                    <a:pt x="12" y="36"/>
                  </a:lnTo>
                  <a:lnTo>
                    <a:pt x="14" y="36"/>
                  </a:lnTo>
                  <a:lnTo>
                    <a:pt x="17" y="36"/>
                  </a:lnTo>
                  <a:lnTo>
                    <a:pt x="24" y="36"/>
                  </a:lnTo>
                  <a:lnTo>
                    <a:pt x="30" y="33"/>
                  </a:lnTo>
                  <a:lnTo>
                    <a:pt x="37" y="29"/>
                  </a:lnTo>
                  <a:lnTo>
                    <a:pt x="45" y="24"/>
                  </a:lnTo>
                  <a:lnTo>
                    <a:pt x="53" y="18"/>
                  </a:lnTo>
                  <a:lnTo>
                    <a:pt x="63" y="14"/>
                  </a:lnTo>
                  <a:lnTo>
                    <a:pt x="69" y="10"/>
                  </a:lnTo>
                  <a:lnTo>
                    <a:pt x="75" y="7"/>
                  </a:lnTo>
                  <a:lnTo>
                    <a:pt x="70" y="2"/>
                  </a:lnTo>
                  <a:lnTo>
                    <a:pt x="64" y="0"/>
                  </a:lnTo>
                  <a:lnTo>
                    <a:pt x="57" y="0"/>
                  </a:lnTo>
                  <a:lnTo>
                    <a:pt x="50" y="2"/>
                  </a:lnTo>
                  <a:lnTo>
                    <a:pt x="44" y="3"/>
                  </a:lnTo>
                  <a:lnTo>
                    <a:pt x="39" y="5"/>
                  </a:lnTo>
                  <a:lnTo>
                    <a:pt x="37" y="6"/>
                  </a:lnTo>
                  <a:lnTo>
                    <a:pt x="36" y="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0" name="Freeform 226">
              <a:extLst>
                <a:ext uri="{FF2B5EF4-FFF2-40B4-BE49-F238E27FC236}">
                  <a16:creationId xmlns:a16="http://schemas.microsoft.com/office/drawing/2014/main" id="{B656CC62-77B3-5E8F-DAAF-0494CFB5FCFA}"/>
                </a:ext>
              </a:extLst>
            </p:cNvPr>
            <p:cNvSpPr>
              <a:spLocks/>
            </p:cNvSpPr>
            <p:nvPr/>
          </p:nvSpPr>
          <p:spPr bwMode="gray">
            <a:xfrm>
              <a:off x="3376459" y="2105724"/>
              <a:ext cx="110483" cy="47544"/>
            </a:xfrm>
            <a:custGeom>
              <a:avLst/>
              <a:gdLst>
                <a:gd name="T0" fmla="*/ 61913 w 60"/>
                <a:gd name="T1" fmla="*/ 8417 h 27"/>
                <a:gd name="T2" fmla="*/ 55563 w 60"/>
                <a:gd name="T3" fmla="*/ 8417 h 27"/>
                <a:gd name="T4" fmla="*/ 46038 w 60"/>
                <a:gd name="T5" fmla="*/ 11223 h 27"/>
                <a:gd name="T6" fmla="*/ 36513 w 60"/>
                <a:gd name="T7" fmla="*/ 11223 h 27"/>
                <a:gd name="T8" fmla="*/ 26988 w 60"/>
                <a:gd name="T9" fmla="*/ 12626 h 27"/>
                <a:gd name="T10" fmla="*/ 15875 w 60"/>
                <a:gd name="T11" fmla="*/ 15432 h 27"/>
                <a:gd name="T12" fmla="*/ 7938 w 60"/>
                <a:gd name="T13" fmla="*/ 19640 h 27"/>
                <a:gd name="T14" fmla="*/ 4763 w 60"/>
                <a:gd name="T15" fmla="*/ 21043 h 27"/>
                <a:gd name="T16" fmla="*/ 3175 w 60"/>
                <a:gd name="T17" fmla="*/ 22446 h 27"/>
                <a:gd name="T18" fmla="*/ 0 w 60"/>
                <a:gd name="T19" fmla="*/ 26655 h 27"/>
                <a:gd name="T20" fmla="*/ 0 w 60"/>
                <a:gd name="T21" fmla="*/ 32266 h 27"/>
                <a:gd name="T22" fmla="*/ 0 w 60"/>
                <a:gd name="T23" fmla="*/ 33669 h 27"/>
                <a:gd name="T24" fmla="*/ 3175 w 60"/>
                <a:gd name="T25" fmla="*/ 36475 h 27"/>
                <a:gd name="T26" fmla="*/ 6350 w 60"/>
                <a:gd name="T27" fmla="*/ 37878 h 27"/>
                <a:gd name="T28" fmla="*/ 9525 w 60"/>
                <a:gd name="T29" fmla="*/ 37878 h 27"/>
                <a:gd name="T30" fmla="*/ 14288 w 60"/>
                <a:gd name="T31" fmla="*/ 37878 h 27"/>
                <a:gd name="T32" fmla="*/ 19050 w 60"/>
                <a:gd name="T33" fmla="*/ 37878 h 27"/>
                <a:gd name="T34" fmla="*/ 25400 w 60"/>
                <a:gd name="T35" fmla="*/ 37878 h 27"/>
                <a:gd name="T36" fmla="*/ 28575 w 60"/>
                <a:gd name="T37" fmla="*/ 37878 h 27"/>
                <a:gd name="T38" fmla="*/ 39688 w 60"/>
                <a:gd name="T39" fmla="*/ 37878 h 27"/>
                <a:gd name="T40" fmla="*/ 49212 w 60"/>
                <a:gd name="T41" fmla="*/ 36475 h 27"/>
                <a:gd name="T42" fmla="*/ 60325 w 60"/>
                <a:gd name="T43" fmla="*/ 32266 h 27"/>
                <a:gd name="T44" fmla="*/ 69850 w 60"/>
                <a:gd name="T45" fmla="*/ 26655 h 27"/>
                <a:gd name="T46" fmla="*/ 79375 w 60"/>
                <a:gd name="T47" fmla="*/ 22446 h 27"/>
                <a:gd name="T48" fmla="*/ 87313 w 60"/>
                <a:gd name="T49" fmla="*/ 16835 h 27"/>
                <a:gd name="T50" fmla="*/ 92075 w 60"/>
                <a:gd name="T51" fmla="*/ 11223 h 27"/>
                <a:gd name="T52" fmla="*/ 95250 w 60"/>
                <a:gd name="T53" fmla="*/ 4209 h 27"/>
                <a:gd name="T54" fmla="*/ 80963 w 60"/>
                <a:gd name="T55" fmla="*/ 0 h 27"/>
                <a:gd name="T56" fmla="*/ 61913 w 60"/>
                <a:gd name="T57" fmla="*/ 841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0"/>
                <a:gd name="T88" fmla="*/ 0 h 27"/>
                <a:gd name="T89" fmla="*/ 60 w 60"/>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0" h="27">
                  <a:moveTo>
                    <a:pt x="39" y="6"/>
                  </a:moveTo>
                  <a:lnTo>
                    <a:pt x="35" y="6"/>
                  </a:lnTo>
                  <a:lnTo>
                    <a:pt x="29" y="8"/>
                  </a:lnTo>
                  <a:lnTo>
                    <a:pt x="23" y="8"/>
                  </a:lnTo>
                  <a:lnTo>
                    <a:pt x="17" y="9"/>
                  </a:lnTo>
                  <a:lnTo>
                    <a:pt x="10" y="11"/>
                  </a:lnTo>
                  <a:lnTo>
                    <a:pt x="5" y="14"/>
                  </a:lnTo>
                  <a:lnTo>
                    <a:pt x="3" y="15"/>
                  </a:lnTo>
                  <a:lnTo>
                    <a:pt x="2" y="16"/>
                  </a:lnTo>
                  <a:lnTo>
                    <a:pt x="0" y="19"/>
                  </a:lnTo>
                  <a:lnTo>
                    <a:pt x="0" y="23"/>
                  </a:lnTo>
                  <a:lnTo>
                    <a:pt x="0" y="24"/>
                  </a:lnTo>
                  <a:lnTo>
                    <a:pt x="2" y="26"/>
                  </a:lnTo>
                  <a:lnTo>
                    <a:pt x="4" y="27"/>
                  </a:lnTo>
                  <a:lnTo>
                    <a:pt x="6" y="27"/>
                  </a:lnTo>
                  <a:lnTo>
                    <a:pt x="9" y="27"/>
                  </a:lnTo>
                  <a:lnTo>
                    <a:pt x="12" y="27"/>
                  </a:lnTo>
                  <a:lnTo>
                    <a:pt x="16" y="27"/>
                  </a:lnTo>
                  <a:lnTo>
                    <a:pt x="18" y="27"/>
                  </a:lnTo>
                  <a:lnTo>
                    <a:pt x="25" y="27"/>
                  </a:lnTo>
                  <a:lnTo>
                    <a:pt x="31" y="26"/>
                  </a:lnTo>
                  <a:lnTo>
                    <a:pt x="38" y="23"/>
                  </a:lnTo>
                  <a:lnTo>
                    <a:pt x="44" y="19"/>
                  </a:lnTo>
                  <a:lnTo>
                    <a:pt x="50" y="16"/>
                  </a:lnTo>
                  <a:lnTo>
                    <a:pt x="55" y="12"/>
                  </a:lnTo>
                  <a:lnTo>
                    <a:pt x="58" y="8"/>
                  </a:lnTo>
                  <a:lnTo>
                    <a:pt x="60" y="3"/>
                  </a:lnTo>
                  <a:lnTo>
                    <a:pt x="51" y="0"/>
                  </a:lnTo>
                  <a:lnTo>
                    <a:pt x="39" y="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1" name="Freeform 228">
              <a:extLst>
                <a:ext uri="{FF2B5EF4-FFF2-40B4-BE49-F238E27FC236}">
                  <a16:creationId xmlns:a16="http://schemas.microsoft.com/office/drawing/2014/main" id="{AC67C6EF-CB2B-6788-A7F7-90761FD25D9E}"/>
                </a:ext>
              </a:extLst>
            </p:cNvPr>
            <p:cNvSpPr>
              <a:spLocks/>
            </p:cNvSpPr>
            <p:nvPr/>
          </p:nvSpPr>
          <p:spPr bwMode="gray">
            <a:xfrm>
              <a:off x="4441123" y="1109305"/>
              <a:ext cx="56247" cy="35657"/>
            </a:xfrm>
            <a:custGeom>
              <a:avLst/>
              <a:gdLst>
                <a:gd name="T0" fmla="*/ 0 w 31"/>
                <a:gd name="T1" fmla="*/ 0 h 20"/>
                <a:gd name="T2" fmla="*/ 9525 w 31"/>
                <a:gd name="T3" fmla="*/ 0 h 20"/>
                <a:gd name="T4" fmla="*/ 19050 w 31"/>
                <a:gd name="T5" fmla="*/ 1429 h 20"/>
                <a:gd name="T6" fmla="*/ 23813 w 31"/>
                <a:gd name="T7" fmla="*/ 1429 h 20"/>
                <a:gd name="T8" fmla="*/ 31750 w 31"/>
                <a:gd name="T9" fmla="*/ 4286 h 20"/>
                <a:gd name="T10" fmla="*/ 38100 w 31"/>
                <a:gd name="T11" fmla="*/ 5715 h 20"/>
                <a:gd name="T12" fmla="*/ 41275 w 31"/>
                <a:gd name="T13" fmla="*/ 11430 h 20"/>
                <a:gd name="T14" fmla="*/ 44450 w 31"/>
                <a:gd name="T15" fmla="*/ 15716 h 20"/>
                <a:gd name="T16" fmla="*/ 49213 w 31"/>
                <a:gd name="T17" fmla="*/ 20002 h 20"/>
                <a:gd name="T18" fmla="*/ 42863 w 31"/>
                <a:gd name="T19" fmla="*/ 22860 h 20"/>
                <a:gd name="T20" fmla="*/ 38100 w 31"/>
                <a:gd name="T21" fmla="*/ 27146 h 20"/>
                <a:gd name="T22" fmla="*/ 28575 w 31"/>
                <a:gd name="T23" fmla="*/ 28575 h 20"/>
                <a:gd name="T24" fmla="*/ 20638 w 31"/>
                <a:gd name="T25" fmla="*/ 28575 h 20"/>
                <a:gd name="T26" fmla="*/ 11113 w 31"/>
                <a:gd name="T27" fmla="*/ 28575 h 20"/>
                <a:gd name="T28" fmla="*/ 6350 w 31"/>
                <a:gd name="T29" fmla="*/ 28575 h 20"/>
                <a:gd name="T30" fmla="*/ 1588 w 31"/>
                <a:gd name="T31" fmla="*/ 24289 h 20"/>
                <a:gd name="T32" fmla="*/ 0 w 31"/>
                <a:gd name="T33" fmla="*/ 20002 h 20"/>
                <a:gd name="T34" fmla="*/ 1588 w 31"/>
                <a:gd name="T35" fmla="*/ 15716 h 20"/>
                <a:gd name="T36" fmla="*/ 1588 w 31"/>
                <a:gd name="T37" fmla="*/ 12859 h 20"/>
                <a:gd name="T38" fmla="*/ 1588 w 31"/>
                <a:gd name="T39" fmla="*/ 11430 h 20"/>
                <a:gd name="T40" fmla="*/ 3175 w 31"/>
                <a:gd name="T41" fmla="*/ 10001 h 20"/>
                <a:gd name="T42" fmla="*/ 3175 w 31"/>
                <a:gd name="T43" fmla="*/ 5715 h 20"/>
                <a:gd name="T44" fmla="*/ 3175 w 31"/>
                <a:gd name="T45" fmla="*/ 4286 h 20"/>
                <a:gd name="T46" fmla="*/ 3175 w 31"/>
                <a:gd name="T47" fmla="*/ 1429 h 20"/>
                <a:gd name="T48" fmla="*/ 0 w 31"/>
                <a:gd name="T49" fmla="*/ 0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20"/>
                <a:gd name="T77" fmla="*/ 31 w 31"/>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20">
                  <a:moveTo>
                    <a:pt x="0" y="0"/>
                  </a:moveTo>
                  <a:lnTo>
                    <a:pt x="6" y="0"/>
                  </a:lnTo>
                  <a:lnTo>
                    <a:pt x="12" y="1"/>
                  </a:lnTo>
                  <a:lnTo>
                    <a:pt x="15" y="1"/>
                  </a:lnTo>
                  <a:lnTo>
                    <a:pt x="20" y="3"/>
                  </a:lnTo>
                  <a:lnTo>
                    <a:pt x="24" y="4"/>
                  </a:lnTo>
                  <a:lnTo>
                    <a:pt x="26" y="8"/>
                  </a:lnTo>
                  <a:lnTo>
                    <a:pt x="28" y="11"/>
                  </a:lnTo>
                  <a:lnTo>
                    <a:pt x="31" y="14"/>
                  </a:lnTo>
                  <a:lnTo>
                    <a:pt x="27" y="16"/>
                  </a:lnTo>
                  <a:lnTo>
                    <a:pt x="24" y="19"/>
                  </a:lnTo>
                  <a:lnTo>
                    <a:pt x="18" y="20"/>
                  </a:lnTo>
                  <a:lnTo>
                    <a:pt x="13" y="20"/>
                  </a:lnTo>
                  <a:lnTo>
                    <a:pt x="7" y="20"/>
                  </a:lnTo>
                  <a:lnTo>
                    <a:pt x="4" y="20"/>
                  </a:lnTo>
                  <a:lnTo>
                    <a:pt x="1" y="17"/>
                  </a:lnTo>
                  <a:lnTo>
                    <a:pt x="0" y="14"/>
                  </a:lnTo>
                  <a:lnTo>
                    <a:pt x="1" y="11"/>
                  </a:lnTo>
                  <a:lnTo>
                    <a:pt x="1" y="9"/>
                  </a:lnTo>
                  <a:lnTo>
                    <a:pt x="1" y="8"/>
                  </a:lnTo>
                  <a:lnTo>
                    <a:pt x="2" y="7"/>
                  </a:lnTo>
                  <a:lnTo>
                    <a:pt x="2" y="4"/>
                  </a:lnTo>
                  <a:lnTo>
                    <a:pt x="2" y="3"/>
                  </a:lnTo>
                  <a:lnTo>
                    <a:pt x="2" y="1"/>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2" name="Freeform 229">
              <a:extLst>
                <a:ext uri="{FF2B5EF4-FFF2-40B4-BE49-F238E27FC236}">
                  <a16:creationId xmlns:a16="http://schemas.microsoft.com/office/drawing/2014/main" id="{AC15E404-DAE7-9EDB-C30C-4C35B75B8112}"/>
                </a:ext>
              </a:extLst>
            </p:cNvPr>
            <p:cNvSpPr>
              <a:spLocks/>
            </p:cNvSpPr>
            <p:nvPr/>
          </p:nvSpPr>
          <p:spPr bwMode="gray">
            <a:xfrm>
              <a:off x="4453174" y="1028087"/>
              <a:ext cx="36158" cy="29715"/>
            </a:xfrm>
            <a:custGeom>
              <a:avLst/>
              <a:gdLst>
                <a:gd name="T0" fmla="*/ 15875 w 19"/>
                <a:gd name="T1" fmla="*/ 0 h 17"/>
                <a:gd name="T2" fmla="*/ 19050 w 19"/>
                <a:gd name="T3" fmla="*/ 1401 h 17"/>
                <a:gd name="T4" fmla="*/ 23813 w 19"/>
                <a:gd name="T5" fmla="*/ 7004 h 17"/>
                <a:gd name="T6" fmla="*/ 26988 w 19"/>
                <a:gd name="T7" fmla="*/ 8405 h 17"/>
                <a:gd name="T8" fmla="*/ 28575 w 19"/>
                <a:gd name="T9" fmla="*/ 11206 h 17"/>
                <a:gd name="T10" fmla="*/ 30163 w 19"/>
                <a:gd name="T11" fmla="*/ 12607 h 17"/>
                <a:gd name="T12" fmla="*/ 30163 w 19"/>
                <a:gd name="T13" fmla="*/ 14008 h 17"/>
                <a:gd name="T14" fmla="*/ 30163 w 19"/>
                <a:gd name="T15" fmla="*/ 19611 h 17"/>
                <a:gd name="T16" fmla="*/ 30163 w 19"/>
                <a:gd name="T17" fmla="*/ 23813 h 17"/>
                <a:gd name="T18" fmla="*/ 0 w 19"/>
                <a:gd name="T19" fmla="*/ 23813 h 17"/>
                <a:gd name="T20" fmla="*/ 11113 w 19"/>
                <a:gd name="T21" fmla="*/ 2802 h 17"/>
                <a:gd name="T22" fmla="*/ 15875 w 19"/>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17"/>
                <a:gd name="T38" fmla="*/ 19 w 19"/>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17">
                  <a:moveTo>
                    <a:pt x="10" y="0"/>
                  </a:moveTo>
                  <a:lnTo>
                    <a:pt x="12" y="1"/>
                  </a:lnTo>
                  <a:lnTo>
                    <a:pt x="15" y="5"/>
                  </a:lnTo>
                  <a:lnTo>
                    <a:pt x="17" y="6"/>
                  </a:lnTo>
                  <a:lnTo>
                    <a:pt x="18" y="8"/>
                  </a:lnTo>
                  <a:lnTo>
                    <a:pt x="19" y="9"/>
                  </a:lnTo>
                  <a:lnTo>
                    <a:pt x="19" y="10"/>
                  </a:lnTo>
                  <a:lnTo>
                    <a:pt x="19" y="14"/>
                  </a:lnTo>
                  <a:lnTo>
                    <a:pt x="19" y="17"/>
                  </a:lnTo>
                  <a:lnTo>
                    <a:pt x="0" y="17"/>
                  </a:lnTo>
                  <a:lnTo>
                    <a:pt x="7" y="2"/>
                  </a:lnTo>
                  <a:lnTo>
                    <a:pt x="1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3" name="Freeform 230">
              <a:extLst>
                <a:ext uri="{FF2B5EF4-FFF2-40B4-BE49-F238E27FC236}">
                  <a16:creationId xmlns:a16="http://schemas.microsoft.com/office/drawing/2014/main" id="{E5CB049A-8076-1130-4912-248B3312D906}"/>
                </a:ext>
              </a:extLst>
            </p:cNvPr>
            <p:cNvSpPr>
              <a:spLocks/>
            </p:cNvSpPr>
            <p:nvPr/>
          </p:nvSpPr>
          <p:spPr bwMode="gray">
            <a:xfrm>
              <a:off x="4196046" y="867628"/>
              <a:ext cx="58254" cy="35657"/>
            </a:xfrm>
            <a:custGeom>
              <a:avLst/>
              <a:gdLst>
                <a:gd name="T0" fmla="*/ 0 w 32"/>
                <a:gd name="T1" fmla="*/ 0 h 21"/>
                <a:gd name="T2" fmla="*/ 9525 w 32"/>
                <a:gd name="T3" fmla="*/ 0 h 21"/>
                <a:gd name="T4" fmla="*/ 19050 w 32"/>
                <a:gd name="T5" fmla="*/ 1361 h 21"/>
                <a:gd name="T6" fmla="*/ 25400 w 32"/>
                <a:gd name="T7" fmla="*/ 4082 h 21"/>
                <a:gd name="T8" fmla="*/ 33337 w 32"/>
                <a:gd name="T9" fmla="*/ 4082 h 21"/>
                <a:gd name="T10" fmla="*/ 41275 w 32"/>
                <a:gd name="T11" fmla="*/ 8164 h 21"/>
                <a:gd name="T12" fmla="*/ 44450 w 32"/>
                <a:gd name="T13" fmla="*/ 10886 h 21"/>
                <a:gd name="T14" fmla="*/ 49212 w 32"/>
                <a:gd name="T15" fmla="*/ 13607 h 21"/>
                <a:gd name="T16" fmla="*/ 50800 w 32"/>
                <a:gd name="T17" fmla="*/ 20411 h 21"/>
                <a:gd name="T18" fmla="*/ 44450 w 32"/>
                <a:gd name="T19" fmla="*/ 23132 h 21"/>
                <a:gd name="T20" fmla="*/ 39687 w 32"/>
                <a:gd name="T21" fmla="*/ 23132 h 21"/>
                <a:gd name="T22" fmla="*/ 31750 w 32"/>
                <a:gd name="T23" fmla="*/ 24493 h 21"/>
                <a:gd name="T24" fmla="*/ 30162 w 32"/>
                <a:gd name="T25" fmla="*/ 24493 h 21"/>
                <a:gd name="T26" fmla="*/ 25400 w 32"/>
                <a:gd name="T27" fmla="*/ 27214 h 21"/>
                <a:gd name="T28" fmla="*/ 23812 w 32"/>
                <a:gd name="T29" fmla="*/ 27214 h 21"/>
                <a:gd name="T30" fmla="*/ 20637 w 32"/>
                <a:gd name="T31" fmla="*/ 28575 h 21"/>
                <a:gd name="T32" fmla="*/ 19050 w 32"/>
                <a:gd name="T33" fmla="*/ 28575 h 21"/>
                <a:gd name="T34" fmla="*/ 17462 w 32"/>
                <a:gd name="T35" fmla="*/ 28575 h 21"/>
                <a:gd name="T36" fmla="*/ 14287 w 32"/>
                <a:gd name="T37" fmla="*/ 27214 h 21"/>
                <a:gd name="T38" fmla="*/ 14287 w 32"/>
                <a:gd name="T39" fmla="*/ 24493 h 21"/>
                <a:gd name="T40" fmla="*/ 11112 w 32"/>
                <a:gd name="T41" fmla="*/ 23132 h 21"/>
                <a:gd name="T42" fmla="*/ 11112 w 32"/>
                <a:gd name="T43" fmla="*/ 17689 h 21"/>
                <a:gd name="T44" fmla="*/ 11112 w 32"/>
                <a:gd name="T45" fmla="*/ 16329 h 21"/>
                <a:gd name="T46" fmla="*/ 14287 w 32"/>
                <a:gd name="T47" fmla="*/ 12246 h 21"/>
                <a:gd name="T48" fmla="*/ 14287 w 32"/>
                <a:gd name="T49" fmla="*/ 10886 h 21"/>
                <a:gd name="T50" fmla="*/ 0 w 32"/>
                <a:gd name="T51" fmla="*/ 10886 h 21"/>
                <a:gd name="T52" fmla="*/ 0 w 32"/>
                <a:gd name="T53" fmla="*/ 0 h 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2"/>
                <a:gd name="T82" fmla="*/ 0 h 21"/>
                <a:gd name="T83" fmla="*/ 32 w 32"/>
                <a:gd name="T84" fmla="*/ 21 h 2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2" h="21">
                  <a:moveTo>
                    <a:pt x="0" y="0"/>
                  </a:moveTo>
                  <a:lnTo>
                    <a:pt x="6" y="0"/>
                  </a:lnTo>
                  <a:lnTo>
                    <a:pt x="12" y="1"/>
                  </a:lnTo>
                  <a:lnTo>
                    <a:pt x="16" y="3"/>
                  </a:lnTo>
                  <a:lnTo>
                    <a:pt x="21" y="3"/>
                  </a:lnTo>
                  <a:lnTo>
                    <a:pt x="26" y="6"/>
                  </a:lnTo>
                  <a:lnTo>
                    <a:pt x="28" y="8"/>
                  </a:lnTo>
                  <a:lnTo>
                    <a:pt x="31" y="10"/>
                  </a:lnTo>
                  <a:lnTo>
                    <a:pt x="32" y="15"/>
                  </a:lnTo>
                  <a:lnTo>
                    <a:pt x="28" y="17"/>
                  </a:lnTo>
                  <a:lnTo>
                    <a:pt x="25" y="17"/>
                  </a:lnTo>
                  <a:lnTo>
                    <a:pt x="20" y="18"/>
                  </a:lnTo>
                  <a:lnTo>
                    <a:pt x="19" y="18"/>
                  </a:lnTo>
                  <a:lnTo>
                    <a:pt x="16" y="20"/>
                  </a:lnTo>
                  <a:lnTo>
                    <a:pt x="15" y="20"/>
                  </a:lnTo>
                  <a:lnTo>
                    <a:pt x="13" y="21"/>
                  </a:lnTo>
                  <a:lnTo>
                    <a:pt x="12" y="21"/>
                  </a:lnTo>
                  <a:lnTo>
                    <a:pt x="11" y="21"/>
                  </a:lnTo>
                  <a:lnTo>
                    <a:pt x="9" y="20"/>
                  </a:lnTo>
                  <a:lnTo>
                    <a:pt x="9" y="18"/>
                  </a:lnTo>
                  <a:lnTo>
                    <a:pt x="7" y="17"/>
                  </a:lnTo>
                  <a:lnTo>
                    <a:pt x="7" y="13"/>
                  </a:lnTo>
                  <a:lnTo>
                    <a:pt x="7" y="12"/>
                  </a:lnTo>
                  <a:lnTo>
                    <a:pt x="9" y="9"/>
                  </a:lnTo>
                  <a:lnTo>
                    <a:pt x="9" y="8"/>
                  </a:lnTo>
                  <a:lnTo>
                    <a:pt x="0" y="8"/>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4" name="Freeform 231">
              <a:extLst>
                <a:ext uri="{FF2B5EF4-FFF2-40B4-BE49-F238E27FC236}">
                  <a16:creationId xmlns:a16="http://schemas.microsoft.com/office/drawing/2014/main" id="{E68212F1-D613-8574-1425-E0D8ED9A07BD}"/>
                </a:ext>
              </a:extLst>
            </p:cNvPr>
            <p:cNvSpPr>
              <a:spLocks/>
            </p:cNvSpPr>
            <p:nvPr/>
          </p:nvSpPr>
          <p:spPr bwMode="gray">
            <a:xfrm>
              <a:off x="4459198" y="1059779"/>
              <a:ext cx="30131" cy="15851"/>
            </a:xfrm>
            <a:custGeom>
              <a:avLst/>
              <a:gdLst>
                <a:gd name="T0" fmla="*/ 0 w 16"/>
                <a:gd name="T1" fmla="*/ 0 h 9"/>
                <a:gd name="T2" fmla="*/ 25400 w 16"/>
                <a:gd name="T3" fmla="*/ 7056 h 9"/>
                <a:gd name="T4" fmla="*/ 22225 w 16"/>
                <a:gd name="T5" fmla="*/ 8467 h 9"/>
                <a:gd name="T6" fmla="*/ 15875 w 16"/>
                <a:gd name="T7" fmla="*/ 8467 h 9"/>
                <a:gd name="T8" fmla="*/ 14287 w 16"/>
                <a:gd name="T9" fmla="*/ 8467 h 9"/>
                <a:gd name="T10" fmla="*/ 11112 w 16"/>
                <a:gd name="T11" fmla="*/ 7056 h 9"/>
                <a:gd name="T12" fmla="*/ 7937 w 16"/>
                <a:gd name="T13" fmla="*/ 7056 h 9"/>
                <a:gd name="T14" fmla="*/ 4762 w 16"/>
                <a:gd name="T15" fmla="*/ 7056 h 9"/>
                <a:gd name="T16" fmla="*/ 1588 w 16"/>
                <a:gd name="T17" fmla="*/ 8467 h 9"/>
                <a:gd name="T18" fmla="*/ 0 w 16"/>
                <a:gd name="T19" fmla="*/ 12700 h 9"/>
                <a:gd name="T20" fmla="*/ 0 w 16"/>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9"/>
                <a:gd name="T35" fmla="*/ 16 w 16"/>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9">
                  <a:moveTo>
                    <a:pt x="0" y="0"/>
                  </a:moveTo>
                  <a:lnTo>
                    <a:pt x="16" y="5"/>
                  </a:lnTo>
                  <a:lnTo>
                    <a:pt x="14" y="6"/>
                  </a:lnTo>
                  <a:lnTo>
                    <a:pt x="10" y="6"/>
                  </a:lnTo>
                  <a:lnTo>
                    <a:pt x="9" y="6"/>
                  </a:lnTo>
                  <a:lnTo>
                    <a:pt x="7" y="5"/>
                  </a:lnTo>
                  <a:lnTo>
                    <a:pt x="5" y="5"/>
                  </a:lnTo>
                  <a:lnTo>
                    <a:pt x="3" y="5"/>
                  </a:lnTo>
                  <a:lnTo>
                    <a:pt x="1" y="6"/>
                  </a:lnTo>
                  <a:lnTo>
                    <a:pt x="0" y="9"/>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5" name="Freeform 233">
              <a:extLst>
                <a:ext uri="{FF2B5EF4-FFF2-40B4-BE49-F238E27FC236}">
                  <a16:creationId xmlns:a16="http://schemas.microsoft.com/office/drawing/2014/main" id="{118DAC4E-2AEE-CE72-841D-61086BD86037}"/>
                </a:ext>
              </a:extLst>
            </p:cNvPr>
            <p:cNvSpPr>
              <a:spLocks/>
            </p:cNvSpPr>
            <p:nvPr/>
          </p:nvSpPr>
          <p:spPr bwMode="gray">
            <a:xfrm>
              <a:off x="5320972" y="929038"/>
              <a:ext cx="24105" cy="23771"/>
            </a:xfrm>
            <a:custGeom>
              <a:avLst/>
              <a:gdLst>
                <a:gd name="T0" fmla="*/ 0 w 13"/>
                <a:gd name="T1" fmla="*/ 15413 h 14"/>
                <a:gd name="T2" fmla="*/ 7938 w 13"/>
                <a:gd name="T3" fmla="*/ 0 h 14"/>
                <a:gd name="T4" fmla="*/ 9525 w 13"/>
                <a:gd name="T5" fmla="*/ 0 h 14"/>
                <a:gd name="T6" fmla="*/ 11113 w 13"/>
                <a:gd name="T7" fmla="*/ 0 h 14"/>
                <a:gd name="T8" fmla="*/ 11113 w 13"/>
                <a:gd name="T9" fmla="*/ 1401 h 14"/>
                <a:gd name="T10" fmla="*/ 12700 w 13"/>
                <a:gd name="T11" fmla="*/ 1401 h 14"/>
                <a:gd name="T12" fmla="*/ 14288 w 13"/>
                <a:gd name="T13" fmla="*/ 1401 h 14"/>
                <a:gd name="T14" fmla="*/ 19050 w 13"/>
                <a:gd name="T15" fmla="*/ 2802 h 14"/>
                <a:gd name="T16" fmla="*/ 20638 w 13"/>
                <a:gd name="T17" fmla="*/ 2802 h 14"/>
                <a:gd name="T18" fmla="*/ 20638 w 13"/>
                <a:gd name="T19" fmla="*/ 19616 h 14"/>
                <a:gd name="T20" fmla="*/ 0 w 13"/>
                <a:gd name="T21" fmla="*/ 19616 h 14"/>
                <a:gd name="T22" fmla="*/ 0 w 13"/>
                <a:gd name="T23" fmla="*/ 15413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14"/>
                <a:gd name="T38" fmla="*/ 13 w 13"/>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14">
                  <a:moveTo>
                    <a:pt x="0" y="11"/>
                  </a:moveTo>
                  <a:lnTo>
                    <a:pt x="5" y="0"/>
                  </a:lnTo>
                  <a:lnTo>
                    <a:pt x="6" y="0"/>
                  </a:lnTo>
                  <a:lnTo>
                    <a:pt x="7" y="0"/>
                  </a:lnTo>
                  <a:lnTo>
                    <a:pt x="7" y="1"/>
                  </a:lnTo>
                  <a:lnTo>
                    <a:pt x="8" y="1"/>
                  </a:lnTo>
                  <a:lnTo>
                    <a:pt x="9" y="1"/>
                  </a:lnTo>
                  <a:lnTo>
                    <a:pt x="12" y="2"/>
                  </a:lnTo>
                  <a:lnTo>
                    <a:pt x="13" y="2"/>
                  </a:lnTo>
                  <a:lnTo>
                    <a:pt x="13" y="14"/>
                  </a:lnTo>
                  <a:lnTo>
                    <a:pt x="0" y="14"/>
                  </a:lnTo>
                  <a:lnTo>
                    <a:pt x="0" y="1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6" name="Freeform 234">
              <a:extLst>
                <a:ext uri="{FF2B5EF4-FFF2-40B4-BE49-F238E27FC236}">
                  <a16:creationId xmlns:a16="http://schemas.microsoft.com/office/drawing/2014/main" id="{F60811B4-0136-FAB2-F4FC-89952154436D}"/>
                </a:ext>
              </a:extLst>
            </p:cNvPr>
            <p:cNvSpPr>
              <a:spLocks/>
            </p:cNvSpPr>
            <p:nvPr/>
          </p:nvSpPr>
          <p:spPr bwMode="gray">
            <a:xfrm>
              <a:off x="4806722" y="713112"/>
              <a:ext cx="50219" cy="29715"/>
            </a:xfrm>
            <a:custGeom>
              <a:avLst/>
              <a:gdLst>
                <a:gd name="T0" fmla="*/ 9525 w 27"/>
                <a:gd name="T1" fmla="*/ 7006 h 17"/>
                <a:gd name="T2" fmla="*/ 12700 w 27"/>
                <a:gd name="T3" fmla="*/ 7006 h 17"/>
                <a:gd name="T4" fmla="*/ 14288 w 27"/>
                <a:gd name="T5" fmla="*/ 7006 h 17"/>
                <a:gd name="T6" fmla="*/ 15875 w 27"/>
                <a:gd name="T7" fmla="*/ 4204 h 17"/>
                <a:gd name="T8" fmla="*/ 17463 w 27"/>
                <a:gd name="T9" fmla="*/ 4204 h 17"/>
                <a:gd name="T10" fmla="*/ 20638 w 27"/>
                <a:gd name="T11" fmla="*/ 1401 h 17"/>
                <a:gd name="T12" fmla="*/ 20638 w 27"/>
                <a:gd name="T13" fmla="*/ 0 h 17"/>
                <a:gd name="T14" fmla="*/ 23813 w 27"/>
                <a:gd name="T15" fmla="*/ 0 h 17"/>
                <a:gd name="T16" fmla="*/ 25400 w 27"/>
                <a:gd name="T17" fmla="*/ 0 h 17"/>
                <a:gd name="T18" fmla="*/ 26988 w 27"/>
                <a:gd name="T19" fmla="*/ 1401 h 17"/>
                <a:gd name="T20" fmla="*/ 30163 w 27"/>
                <a:gd name="T21" fmla="*/ 1401 h 17"/>
                <a:gd name="T22" fmla="*/ 33338 w 27"/>
                <a:gd name="T23" fmla="*/ 4204 h 17"/>
                <a:gd name="T24" fmla="*/ 34925 w 27"/>
                <a:gd name="T25" fmla="*/ 4204 h 17"/>
                <a:gd name="T26" fmla="*/ 36513 w 27"/>
                <a:gd name="T27" fmla="*/ 7006 h 17"/>
                <a:gd name="T28" fmla="*/ 38100 w 27"/>
                <a:gd name="T29" fmla="*/ 7006 h 17"/>
                <a:gd name="T30" fmla="*/ 38100 w 27"/>
                <a:gd name="T31" fmla="*/ 9808 h 17"/>
                <a:gd name="T32" fmla="*/ 41275 w 27"/>
                <a:gd name="T33" fmla="*/ 11209 h 17"/>
                <a:gd name="T34" fmla="*/ 41275 w 27"/>
                <a:gd name="T35" fmla="*/ 15413 h 17"/>
                <a:gd name="T36" fmla="*/ 42863 w 27"/>
                <a:gd name="T37" fmla="*/ 16814 h 17"/>
                <a:gd name="T38" fmla="*/ 42863 w 27"/>
                <a:gd name="T39" fmla="*/ 19616 h 17"/>
                <a:gd name="T40" fmla="*/ 42863 w 27"/>
                <a:gd name="T41" fmla="*/ 22419 h 17"/>
                <a:gd name="T42" fmla="*/ 41275 w 27"/>
                <a:gd name="T43" fmla="*/ 22419 h 17"/>
                <a:gd name="T44" fmla="*/ 38100 w 27"/>
                <a:gd name="T45" fmla="*/ 23820 h 17"/>
                <a:gd name="T46" fmla="*/ 36513 w 27"/>
                <a:gd name="T47" fmla="*/ 23820 h 17"/>
                <a:gd name="T48" fmla="*/ 30163 w 27"/>
                <a:gd name="T49" fmla="*/ 22419 h 17"/>
                <a:gd name="T50" fmla="*/ 23813 w 27"/>
                <a:gd name="T51" fmla="*/ 22419 h 17"/>
                <a:gd name="T52" fmla="*/ 17463 w 27"/>
                <a:gd name="T53" fmla="*/ 19616 h 17"/>
                <a:gd name="T54" fmla="*/ 12700 w 27"/>
                <a:gd name="T55" fmla="*/ 16814 h 17"/>
                <a:gd name="T56" fmla="*/ 4763 w 27"/>
                <a:gd name="T57" fmla="*/ 15413 h 17"/>
                <a:gd name="T58" fmla="*/ 1588 w 27"/>
                <a:gd name="T59" fmla="*/ 11209 h 17"/>
                <a:gd name="T60" fmla="*/ 0 w 27"/>
                <a:gd name="T61" fmla="*/ 7006 h 17"/>
                <a:gd name="T62" fmla="*/ 9525 w 27"/>
                <a:gd name="T63" fmla="*/ 7006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
                <a:gd name="T97" fmla="*/ 0 h 17"/>
                <a:gd name="T98" fmla="*/ 27 w 27"/>
                <a:gd name="T99" fmla="*/ 17 h 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 h="17">
                  <a:moveTo>
                    <a:pt x="6" y="5"/>
                  </a:moveTo>
                  <a:lnTo>
                    <a:pt x="8" y="5"/>
                  </a:lnTo>
                  <a:lnTo>
                    <a:pt x="9" y="5"/>
                  </a:lnTo>
                  <a:lnTo>
                    <a:pt x="10" y="3"/>
                  </a:lnTo>
                  <a:lnTo>
                    <a:pt x="11" y="3"/>
                  </a:lnTo>
                  <a:lnTo>
                    <a:pt x="13" y="1"/>
                  </a:lnTo>
                  <a:lnTo>
                    <a:pt x="13" y="0"/>
                  </a:lnTo>
                  <a:lnTo>
                    <a:pt x="15" y="0"/>
                  </a:lnTo>
                  <a:lnTo>
                    <a:pt x="16" y="0"/>
                  </a:lnTo>
                  <a:lnTo>
                    <a:pt x="17" y="1"/>
                  </a:lnTo>
                  <a:lnTo>
                    <a:pt x="19" y="1"/>
                  </a:lnTo>
                  <a:lnTo>
                    <a:pt x="21" y="3"/>
                  </a:lnTo>
                  <a:lnTo>
                    <a:pt x="22" y="3"/>
                  </a:lnTo>
                  <a:lnTo>
                    <a:pt x="23" y="5"/>
                  </a:lnTo>
                  <a:lnTo>
                    <a:pt x="24" y="5"/>
                  </a:lnTo>
                  <a:lnTo>
                    <a:pt x="24" y="7"/>
                  </a:lnTo>
                  <a:lnTo>
                    <a:pt x="26" y="8"/>
                  </a:lnTo>
                  <a:lnTo>
                    <a:pt x="26" y="11"/>
                  </a:lnTo>
                  <a:lnTo>
                    <a:pt x="27" y="12"/>
                  </a:lnTo>
                  <a:lnTo>
                    <a:pt x="27" y="14"/>
                  </a:lnTo>
                  <a:lnTo>
                    <a:pt x="27" y="16"/>
                  </a:lnTo>
                  <a:lnTo>
                    <a:pt x="26" y="16"/>
                  </a:lnTo>
                  <a:lnTo>
                    <a:pt x="24" y="17"/>
                  </a:lnTo>
                  <a:lnTo>
                    <a:pt x="23" y="17"/>
                  </a:lnTo>
                  <a:lnTo>
                    <a:pt x="19" y="16"/>
                  </a:lnTo>
                  <a:lnTo>
                    <a:pt x="15" y="16"/>
                  </a:lnTo>
                  <a:lnTo>
                    <a:pt x="11" y="14"/>
                  </a:lnTo>
                  <a:lnTo>
                    <a:pt x="8" y="12"/>
                  </a:lnTo>
                  <a:lnTo>
                    <a:pt x="3" y="11"/>
                  </a:lnTo>
                  <a:lnTo>
                    <a:pt x="1" y="8"/>
                  </a:lnTo>
                  <a:lnTo>
                    <a:pt x="0" y="5"/>
                  </a:lnTo>
                  <a:lnTo>
                    <a:pt x="6"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7" name="Freeform 236">
              <a:extLst>
                <a:ext uri="{FF2B5EF4-FFF2-40B4-BE49-F238E27FC236}">
                  <a16:creationId xmlns:a16="http://schemas.microsoft.com/office/drawing/2014/main" id="{270575AD-613C-C2D0-B1C9-1B93AAD711EC}"/>
                </a:ext>
              </a:extLst>
            </p:cNvPr>
            <p:cNvSpPr>
              <a:spLocks/>
            </p:cNvSpPr>
            <p:nvPr/>
          </p:nvSpPr>
          <p:spPr bwMode="gray">
            <a:xfrm>
              <a:off x="4208099" y="701228"/>
              <a:ext cx="1281611" cy="788418"/>
            </a:xfrm>
            <a:custGeom>
              <a:avLst/>
              <a:gdLst>
                <a:gd name="T0" fmla="*/ 166688 w 691"/>
                <a:gd name="T1" fmla="*/ 84070 h 451"/>
                <a:gd name="T2" fmla="*/ 165100 w 691"/>
                <a:gd name="T3" fmla="*/ 63052 h 451"/>
                <a:gd name="T4" fmla="*/ 247650 w 691"/>
                <a:gd name="T5" fmla="*/ 44837 h 451"/>
                <a:gd name="T6" fmla="*/ 358775 w 691"/>
                <a:gd name="T7" fmla="*/ 30826 h 451"/>
                <a:gd name="T8" fmla="*/ 415925 w 691"/>
                <a:gd name="T9" fmla="*/ 33628 h 451"/>
                <a:gd name="T10" fmla="*/ 454025 w 691"/>
                <a:gd name="T11" fmla="*/ 40634 h 451"/>
                <a:gd name="T12" fmla="*/ 496888 w 691"/>
                <a:gd name="T13" fmla="*/ 23820 h 451"/>
                <a:gd name="T14" fmla="*/ 539750 w 691"/>
                <a:gd name="T15" fmla="*/ 49041 h 451"/>
                <a:gd name="T16" fmla="*/ 557213 w 691"/>
                <a:gd name="T17" fmla="*/ 15413 h 451"/>
                <a:gd name="T18" fmla="*/ 608013 w 691"/>
                <a:gd name="T19" fmla="*/ 5605 h 451"/>
                <a:gd name="T20" fmla="*/ 677863 w 691"/>
                <a:gd name="T21" fmla="*/ 9808 h 451"/>
                <a:gd name="T22" fmla="*/ 830263 w 691"/>
                <a:gd name="T23" fmla="*/ 4203 h 451"/>
                <a:gd name="T24" fmla="*/ 719138 w 691"/>
                <a:gd name="T25" fmla="*/ 18215 h 451"/>
                <a:gd name="T26" fmla="*/ 877888 w 691"/>
                <a:gd name="T27" fmla="*/ 14012 h 451"/>
                <a:gd name="T28" fmla="*/ 804863 w 691"/>
                <a:gd name="T29" fmla="*/ 29424 h 451"/>
                <a:gd name="T30" fmla="*/ 892175 w 691"/>
                <a:gd name="T31" fmla="*/ 29424 h 451"/>
                <a:gd name="T32" fmla="*/ 914400 w 691"/>
                <a:gd name="T33" fmla="*/ 46238 h 451"/>
                <a:gd name="T34" fmla="*/ 1031875 w 691"/>
                <a:gd name="T35" fmla="*/ 33628 h 451"/>
                <a:gd name="T36" fmla="*/ 1044575 w 691"/>
                <a:gd name="T37" fmla="*/ 58849 h 451"/>
                <a:gd name="T38" fmla="*/ 984250 w 691"/>
                <a:gd name="T39" fmla="*/ 70058 h 451"/>
                <a:gd name="T40" fmla="*/ 965200 w 691"/>
                <a:gd name="T41" fmla="*/ 81267 h 451"/>
                <a:gd name="T42" fmla="*/ 925513 w 691"/>
                <a:gd name="T43" fmla="*/ 119099 h 451"/>
                <a:gd name="T44" fmla="*/ 966788 w 691"/>
                <a:gd name="T45" fmla="*/ 130308 h 451"/>
                <a:gd name="T46" fmla="*/ 947738 w 691"/>
                <a:gd name="T47" fmla="*/ 166738 h 451"/>
                <a:gd name="T48" fmla="*/ 917575 w 691"/>
                <a:gd name="T49" fmla="*/ 145721 h 451"/>
                <a:gd name="T50" fmla="*/ 935038 w 691"/>
                <a:gd name="T51" fmla="*/ 175145 h 451"/>
                <a:gd name="T52" fmla="*/ 917575 w 691"/>
                <a:gd name="T53" fmla="*/ 193360 h 451"/>
                <a:gd name="T54" fmla="*/ 889000 w 691"/>
                <a:gd name="T55" fmla="*/ 211575 h 451"/>
                <a:gd name="T56" fmla="*/ 906463 w 691"/>
                <a:gd name="T57" fmla="*/ 233994 h 451"/>
                <a:gd name="T58" fmla="*/ 873125 w 691"/>
                <a:gd name="T59" fmla="*/ 235395 h 451"/>
                <a:gd name="T60" fmla="*/ 854075 w 691"/>
                <a:gd name="T61" fmla="*/ 264819 h 451"/>
                <a:gd name="T62" fmla="*/ 833438 w 691"/>
                <a:gd name="T63" fmla="*/ 253610 h 451"/>
                <a:gd name="T64" fmla="*/ 865188 w 691"/>
                <a:gd name="T65" fmla="*/ 320866 h 451"/>
                <a:gd name="T66" fmla="*/ 830263 w 691"/>
                <a:gd name="T67" fmla="*/ 315261 h 451"/>
                <a:gd name="T68" fmla="*/ 766763 w 691"/>
                <a:gd name="T69" fmla="*/ 284435 h 451"/>
                <a:gd name="T70" fmla="*/ 784225 w 691"/>
                <a:gd name="T71" fmla="*/ 288639 h 451"/>
                <a:gd name="T72" fmla="*/ 788988 w 691"/>
                <a:gd name="T73" fmla="*/ 319464 h 451"/>
                <a:gd name="T74" fmla="*/ 744538 w 691"/>
                <a:gd name="T75" fmla="*/ 327871 h 451"/>
                <a:gd name="T76" fmla="*/ 820738 w 691"/>
                <a:gd name="T77" fmla="*/ 319464 h 451"/>
                <a:gd name="T78" fmla="*/ 814388 w 691"/>
                <a:gd name="T79" fmla="*/ 353092 h 451"/>
                <a:gd name="T80" fmla="*/ 677863 w 691"/>
                <a:gd name="T81" fmla="*/ 382517 h 451"/>
                <a:gd name="T82" fmla="*/ 596900 w 691"/>
                <a:gd name="T83" fmla="*/ 424551 h 451"/>
                <a:gd name="T84" fmla="*/ 460375 w 691"/>
                <a:gd name="T85" fmla="*/ 462383 h 451"/>
                <a:gd name="T86" fmla="*/ 446088 w 691"/>
                <a:gd name="T87" fmla="*/ 479197 h 451"/>
                <a:gd name="T88" fmla="*/ 411163 w 691"/>
                <a:gd name="T89" fmla="*/ 519830 h 451"/>
                <a:gd name="T90" fmla="*/ 336550 w 691"/>
                <a:gd name="T91" fmla="*/ 622115 h 451"/>
                <a:gd name="T92" fmla="*/ 279400 w 691"/>
                <a:gd name="T93" fmla="*/ 596894 h 451"/>
                <a:gd name="T94" fmla="*/ 211138 w 691"/>
                <a:gd name="T95" fmla="*/ 538045 h 451"/>
                <a:gd name="T96" fmla="*/ 200025 w 691"/>
                <a:gd name="T97" fmla="*/ 498813 h 451"/>
                <a:gd name="T98" fmla="*/ 179388 w 691"/>
                <a:gd name="T99" fmla="*/ 452575 h 451"/>
                <a:gd name="T100" fmla="*/ 188913 w 691"/>
                <a:gd name="T101" fmla="*/ 424551 h 451"/>
                <a:gd name="T102" fmla="*/ 223838 w 691"/>
                <a:gd name="T103" fmla="*/ 376912 h 451"/>
                <a:gd name="T104" fmla="*/ 223838 w 691"/>
                <a:gd name="T105" fmla="*/ 313860 h 451"/>
                <a:gd name="T106" fmla="*/ 250825 w 691"/>
                <a:gd name="T107" fmla="*/ 285837 h 451"/>
                <a:gd name="T108" fmla="*/ 234950 w 691"/>
                <a:gd name="T109" fmla="*/ 224186 h 451"/>
                <a:gd name="T110" fmla="*/ 228600 w 691"/>
                <a:gd name="T111" fmla="*/ 208773 h 451"/>
                <a:gd name="T112" fmla="*/ 92075 w 691"/>
                <a:gd name="T113" fmla="*/ 173744 h 451"/>
                <a:gd name="T114" fmla="*/ 30163 w 691"/>
                <a:gd name="T115" fmla="*/ 173744 h 451"/>
                <a:gd name="T116" fmla="*/ 47625 w 691"/>
                <a:gd name="T117" fmla="*/ 152726 h 451"/>
                <a:gd name="T118" fmla="*/ 46038 w 691"/>
                <a:gd name="T119" fmla="*/ 133110 h 4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1"/>
                <a:gd name="T181" fmla="*/ 0 h 451"/>
                <a:gd name="T182" fmla="*/ 691 w 691"/>
                <a:gd name="T183" fmla="*/ 451 h 45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1" h="451">
                  <a:moveTo>
                    <a:pt x="1" y="77"/>
                  </a:moveTo>
                  <a:lnTo>
                    <a:pt x="14" y="77"/>
                  </a:lnTo>
                  <a:lnTo>
                    <a:pt x="19" y="74"/>
                  </a:lnTo>
                  <a:lnTo>
                    <a:pt x="25" y="74"/>
                  </a:lnTo>
                  <a:lnTo>
                    <a:pt x="30" y="72"/>
                  </a:lnTo>
                  <a:lnTo>
                    <a:pt x="35" y="72"/>
                  </a:lnTo>
                  <a:lnTo>
                    <a:pt x="39" y="72"/>
                  </a:lnTo>
                  <a:lnTo>
                    <a:pt x="44" y="71"/>
                  </a:lnTo>
                  <a:lnTo>
                    <a:pt x="48" y="71"/>
                  </a:lnTo>
                  <a:lnTo>
                    <a:pt x="51" y="70"/>
                  </a:lnTo>
                  <a:lnTo>
                    <a:pt x="81" y="70"/>
                  </a:lnTo>
                  <a:lnTo>
                    <a:pt x="83" y="67"/>
                  </a:lnTo>
                  <a:lnTo>
                    <a:pt x="88" y="65"/>
                  </a:lnTo>
                  <a:lnTo>
                    <a:pt x="93" y="63"/>
                  </a:lnTo>
                  <a:lnTo>
                    <a:pt x="99" y="61"/>
                  </a:lnTo>
                  <a:lnTo>
                    <a:pt x="105" y="60"/>
                  </a:lnTo>
                  <a:lnTo>
                    <a:pt x="111" y="58"/>
                  </a:lnTo>
                  <a:lnTo>
                    <a:pt x="117" y="57"/>
                  </a:lnTo>
                  <a:lnTo>
                    <a:pt x="122" y="57"/>
                  </a:lnTo>
                  <a:lnTo>
                    <a:pt x="117" y="56"/>
                  </a:lnTo>
                  <a:lnTo>
                    <a:pt x="113" y="56"/>
                  </a:lnTo>
                  <a:lnTo>
                    <a:pt x="108" y="56"/>
                  </a:lnTo>
                  <a:lnTo>
                    <a:pt x="104" y="54"/>
                  </a:lnTo>
                  <a:lnTo>
                    <a:pt x="100" y="54"/>
                  </a:lnTo>
                  <a:lnTo>
                    <a:pt x="97" y="53"/>
                  </a:lnTo>
                  <a:lnTo>
                    <a:pt x="94" y="52"/>
                  </a:lnTo>
                  <a:lnTo>
                    <a:pt x="92" y="49"/>
                  </a:lnTo>
                  <a:lnTo>
                    <a:pt x="94" y="49"/>
                  </a:lnTo>
                  <a:lnTo>
                    <a:pt x="97" y="47"/>
                  </a:lnTo>
                  <a:lnTo>
                    <a:pt x="99" y="47"/>
                  </a:lnTo>
                  <a:lnTo>
                    <a:pt x="101" y="46"/>
                  </a:lnTo>
                  <a:lnTo>
                    <a:pt x="104" y="45"/>
                  </a:lnTo>
                  <a:lnTo>
                    <a:pt x="106" y="43"/>
                  </a:lnTo>
                  <a:lnTo>
                    <a:pt x="107" y="42"/>
                  </a:lnTo>
                  <a:lnTo>
                    <a:pt x="108" y="39"/>
                  </a:lnTo>
                  <a:lnTo>
                    <a:pt x="111" y="39"/>
                  </a:lnTo>
                  <a:lnTo>
                    <a:pt x="113" y="39"/>
                  </a:lnTo>
                  <a:lnTo>
                    <a:pt x="114" y="39"/>
                  </a:lnTo>
                  <a:lnTo>
                    <a:pt x="116" y="39"/>
                  </a:lnTo>
                  <a:lnTo>
                    <a:pt x="117" y="39"/>
                  </a:lnTo>
                  <a:lnTo>
                    <a:pt x="118" y="39"/>
                  </a:lnTo>
                  <a:lnTo>
                    <a:pt x="120" y="39"/>
                  </a:lnTo>
                  <a:lnTo>
                    <a:pt x="122" y="39"/>
                  </a:lnTo>
                  <a:lnTo>
                    <a:pt x="129" y="39"/>
                  </a:lnTo>
                  <a:lnTo>
                    <a:pt x="135" y="38"/>
                  </a:lnTo>
                  <a:lnTo>
                    <a:pt x="142" y="36"/>
                  </a:lnTo>
                  <a:lnTo>
                    <a:pt x="149" y="33"/>
                  </a:lnTo>
                  <a:lnTo>
                    <a:pt x="156" y="32"/>
                  </a:lnTo>
                  <a:lnTo>
                    <a:pt x="162" y="29"/>
                  </a:lnTo>
                  <a:lnTo>
                    <a:pt x="167" y="28"/>
                  </a:lnTo>
                  <a:lnTo>
                    <a:pt x="170" y="26"/>
                  </a:lnTo>
                  <a:lnTo>
                    <a:pt x="201" y="26"/>
                  </a:lnTo>
                  <a:lnTo>
                    <a:pt x="195" y="14"/>
                  </a:lnTo>
                  <a:lnTo>
                    <a:pt x="196" y="18"/>
                  </a:lnTo>
                  <a:lnTo>
                    <a:pt x="199" y="19"/>
                  </a:lnTo>
                  <a:lnTo>
                    <a:pt x="201" y="22"/>
                  </a:lnTo>
                  <a:lnTo>
                    <a:pt x="202" y="24"/>
                  </a:lnTo>
                  <a:lnTo>
                    <a:pt x="205" y="24"/>
                  </a:lnTo>
                  <a:lnTo>
                    <a:pt x="207" y="24"/>
                  </a:lnTo>
                  <a:lnTo>
                    <a:pt x="209" y="24"/>
                  </a:lnTo>
                  <a:lnTo>
                    <a:pt x="212" y="24"/>
                  </a:lnTo>
                  <a:lnTo>
                    <a:pt x="215" y="24"/>
                  </a:lnTo>
                  <a:lnTo>
                    <a:pt x="220" y="24"/>
                  </a:lnTo>
                  <a:lnTo>
                    <a:pt x="226" y="22"/>
                  </a:lnTo>
                  <a:lnTo>
                    <a:pt x="233" y="21"/>
                  </a:lnTo>
                  <a:lnTo>
                    <a:pt x="239" y="21"/>
                  </a:lnTo>
                  <a:lnTo>
                    <a:pt x="245" y="21"/>
                  </a:lnTo>
                  <a:lnTo>
                    <a:pt x="249" y="22"/>
                  </a:lnTo>
                  <a:lnTo>
                    <a:pt x="251" y="24"/>
                  </a:lnTo>
                  <a:lnTo>
                    <a:pt x="251" y="25"/>
                  </a:lnTo>
                  <a:lnTo>
                    <a:pt x="251" y="26"/>
                  </a:lnTo>
                  <a:lnTo>
                    <a:pt x="252" y="26"/>
                  </a:lnTo>
                  <a:lnTo>
                    <a:pt x="253" y="26"/>
                  </a:lnTo>
                  <a:lnTo>
                    <a:pt x="255" y="26"/>
                  </a:lnTo>
                  <a:lnTo>
                    <a:pt x="256" y="26"/>
                  </a:lnTo>
                  <a:lnTo>
                    <a:pt x="258" y="26"/>
                  </a:lnTo>
                  <a:lnTo>
                    <a:pt x="259" y="26"/>
                  </a:lnTo>
                  <a:lnTo>
                    <a:pt x="259" y="25"/>
                  </a:lnTo>
                  <a:lnTo>
                    <a:pt x="261" y="25"/>
                  </a:lnTo>
                  <a:lnTo>
                    <a:pt x="262" y="24"/>
                  </a:lnTo>
                  <a:lnTo>
                    <a:pt x="263" y="22"/>
                  </a:lnTo>
                  <a:lnTo>
                    <a:pt x="264" y="22"/>
                  </a:lnTo>
                  <a:lnTo>
                    <a:pt x="265" y="24"/>
                  </a:lnTo>
                  <a:lnTo>
                    <a:pt x="265" y="25"/>
                  </a:lnTo>
                  <a:lnTo>
                    <a:pt x="267" y="26"/>
                  </a:lnTo>
                  <a:lnTo>
                    <a:pt x="268" y="28"/>
                  </a:lnTo>
                  <a:lnTo>
                    <a:pt x="269" y="28"/>
                  </a:lnTo>
                  <a:lnTo>
                    <a:pt x="270" y="29"/>
                  </a:lnTo>
                  <a:lnTo>
                    <a:pt x="273" y="29"/>
                  </a:lnTo>
                  <a:lnTo>
                    <a:pt x="274" y="29"/>
                  </a:lnTo>
                  <a:lnTo>
                    <a:pt x="276" y="29"/>
                  </a:lnTo>
                  <a:lnTo>
                    <a:pt x="278" y="29"/>
                  </a:lnTo>
                  <a:lnTo>
                    <a:pt x="280" y="28"/>
                  </a:lnTo>
                  <a:lnTo>
                    <a:pt x="282" y="28"/>
                  </a:lnTo>
                  <a:lnTo>
                    <a:pt x="283" y="28"/>
                  </a:lnTo>
                  <a:lnTo>
                    <a:pt x="286" y="29"/>
                  </a:lnTo>
                  <a:lnTo>
                    <a:pt x="287" y="29"/>
                  </a:lnTo>
                  <a:lnTo>
                    <a:pt x="287" y="25"/>
                  </a:lnTo>
                  <a:lnTo>
                    <a:pt x="288" y="22"/>
                  </a:lnTo>
                  <a:lnTo>
                    <a:pt x="289" y="19"/>
                  </a:lnTo>
                  <a:lnTo>
                    <a:pt x="290" y="18"/>
                  </a:lnTo>
                  <a:lnTo>
                    <a:pt x="292" y="18"/>
                  </a:lnTo>
                  <a:lnTo>
                    <a:pt x="294" y="17"/>
                  </a:lnTo>
                  <a:lnTo>
                    <a:pt x="296" y="17"/>
                  </a:lnTo>
                  <a:lnTo>
                    <a:pt x="300" y="17"/>
                  </a:lnTo>
                  <a:lnTo>
                    <a:pt x="302" y="17"/>
                  </a:lnTo>
                  <a:lnTo>
                    <a:pt x="305" y="17"/>
                  </a:lnTo>
                  <a:lnTo>
                    <a:pt x="306" y="17"/>
                  </a:lnTo>
                  <a:lnTo>
                    <a:pt x="308" y="17"/>
                  </a:lnTo>
                  <a:lnTo>
                    <a:pt x="309" y="17"/>
                  </a:lnTo>
                  <a:lnTo>
                    <a:pt x="312" y="17"/>
                  </a:lnTo>
                  <a:lnTo>
                    <a:pt x="313" y="17"/>
                  </a:lnTo>
                  <a:lnTo>
                    <a:pt x="314" y="17"/>
                  </a:lnTo>
                  <a:lnTo>
                    <a:pt x="314" y="18"/>
                  </a:lnTo>
                  <a:lnTo>
                    <a:pt x="314" y="19"/>
                  </a:lnTo>
                  <a:lnTo>
                    <a:pt x="314" y="21"/>
                  </a:lnTo>
                  <a:lnTo>
                    <a:pt x="313" y="21"/>
                  </a:lnTo>
                  <a:lnTo>
                    <a:pt x="313" y="22"/>
                  </a:lnTo>
                  <a:lnTo>
                    <a:pt x="313" y="24"/>
                  </a:lnTo>
                  <a:lnTo>
                    <a:pt x="315" y="25"/>
                  </a:lnTo>
                  <a:lnTo>
                    <a:pt x="319" y="25"/>
                  </a:lnTo>
                  <a:lnTo>
                    <a:pt x="321" y="25"/>
                  </a:lnTo>
                  <a:lnTo>
                    <a:pt x="324" y="25"/>
                  </a:lnTo>
                  <a:lnTo>
                    <a:pt x="327" y="25"/>
                  </a:lnTo>
                  <a:lnTo>
                    <a:pt x="330" y="25"/>
                  </a:lnTo>
                  <a:lnTo>
                    <a:pt x="333" y="25"/>
                  </a:lnTo>
                  <a:lnTo>
                    <a:pt x="336" y="24"/>
                  </a:lnTo>
                  <a:lnTo>
                    <a:pt x="340" y="35"/>
                  </a:lnTo>
                  <a:lnTo>
                    <a:pt x="344" y="32"/>
                  </a:lnTo>
                  <a:lnTo>
                    <a:pt x="346" y="31"/>
                  </a:lnTo>
                  <a:lnTo>
                    <a:pt x="350" y="29"/>
                  </a:lnTo>
                  <a:lnTo>
                    <a:pt x="352" y="28"/>
                  </a:lnTo>
                  <a:lnTo>
                    <a:pt x="356" y="26"/>
                  </a:lnTo>
                  <a:lnTo>
                    <a:pt x="358" y="25"/>
                  </a:lnTo>
                  <a:lnTo>
                    <a:pt x="359" y="22"/>
                  </a:lnTo>
                  <a:lnTo>
                    <a:pt x="362" y="19"/>
                  </a:lnTo>
                  <a:lnTo>
                    <a:pt x="361" y="18"/>
                  </a:lnTo>
                  <a:lnTo>
                    <a:pt x="358" y="18"/>
                  </a:lnTo>
                  <a:lnTo>
                    <a:pt x="357" y="17"/>
                  </a:lnTo>
                  <a:lnTo>
                    <a:pt x="356" y="15"/>
                  </a:lnTo>
                  <a:lnTo>
                    <a:pt x="355" y="14"/>
                  </a:lnTo>
                  <a:lnTo>
                    <a:pt x="353" y="14"/>
                  </a:lnTo>
                  <a:lnTo>
                    <a:pt x="352" y="13"/>
                  </a:lnTo>
                  <a:lnTo>
                    <a:pt x="351" y="11"/>
                  </a:lnTo>
                  <a:lnTo>
                    <a:pt x="352" y="11"/>
                  </a:lnTo>
                  <a:lnTo>
                    <a:pt x="353" y="11"/>
                  </a:lnTo>
                  <a:lnTo>
                    <a:pt x="355" y="11"/>
                  </a:lnTo>
                  <a:lnTo>
                    <a:pt x="356" y="11"/>
                  </a:lnTo>
                  <a:lnTo>
                    <a:pt x="357" y="10"/>
                  </a:lnTo>
                  <a:lnTo>
                    <a:pt x="358" y="10"/>
                  </a:lnTo>
                  <a:lnTo>
                    <a:pt x="359" y="10"/>
                  </a:lnTo>
                  <a:lnTo>
                    <a:pt x="358" y="8"/>
                  </a:lnTo>
                  <a:lnTo>
                    <a:pt x="356" y="7"/>
                  </a:lnTo>
                  <a:lnTo>
                    <a:pt x="355" y="7"/>
                  </a:lnTo>
                  <a:lnTo>
                    <a:pt x="352" y="6"/>
                  </a:lnTo>
                  <a:lnTo>
                    <a:pt x="351" y="6"/>
                  </a:lnTo>
                  <a:lnTo>
                    <a:pt x="349" y="4"/>
                  </a:lnTo>
                  <a:lnTo>
                    <a:pt x="348" y="4"/>
                  </a:lnTo>
                  <a:lnTo>
                    <a:pt x="346" y="4"/>
                  </a:lnTo>
                  <a:lnTo>
                    <a:pt x="383" y="4"/>
                  </a:lnTo>
                  <a:lnTo>
                    <a:pt x="383" y="6"/>
                  </a:lnTo>
                  <a:lnTo>
                    <a:pt x="383" y="7"/>
                  </a:lnTo>
                  <a:lnTo>
                    <a:pt x="382" y="8"/>
                  </a:lnTo>
                  <a:lnTo>
                    <a:pt x="381" y="10"/>
                  </a:lnTo>
                  <a:lnTo>
                    <a:pt x="381" y="11"/>
                  </a:lnTo>
                  <a:lnTo>
                    <a:pt x="380" y="11"/>
                  </a:lnTo>
                  <a:lnTo>
                    <a:pt x="378" y="11"/>
                  </a:lnTo>
                  <a:lnTo>
                    <a:pt x="386" y="11"/>
                  </a:lnTo>
                  <a:lnTo>
                    <a:pt x="393" y="11"/>
                  </a:lnTo>
                  <a:lnTo>
                    <a:pt x="400" y="10"/>
                  </a:lnTo>
                  <a:lnTo>
                    <a:pt x="406" y="10"/>
                  </a:lnTo>
                  <a:lnTo>
                    <a:pt x="412" y="8"/>
                  </a:lnTo>
                  <a:lnTo>
                    <a:pt x="418" y="7"/>
                  </a:lnTo>
                  <a:lnTo>
                    <a:pt x="423" y="7"/>
                  </a:lnTo>
                  <a:lnTo>
                    <a:pt x="428" y="7"/>
                  </a:lnTo>
                  <a:lnTo>
                    <a:pt x="427" y="7"/>
                  </a:lnTo>
                  <a:lnTo>
                    <a:pt x="427" y="6"/>
                  </a:lnTo>
                  <a:lnTo>
                    <a:pt x="427" y="4"/>
                  </a:lnTo>
                  <a:lnTo>
                    <a:pt x="426" y="3"/>
                  </a:lnTo>
                  <a:lnTo>
                    <a:pt x="426" y="1"/>
                  </a:lnTo>
                  <a:lnTo>
                    <a:pt x="426" y="0"/>
                  </a:lnTo>
                  <a:lnTo>
                    <a:pt x="424" y="0"/>
                  </a:lnTo>
                  <a:lnTo>
                    <a:pt x="434" y="0"/>
                  </a:lnTo>
                  <a:lnTo>
                    <a:pt x="447" y="0"/>
                  </a:lnTo>
                  <a:lnTo>
                    <a:pt x="459" y="1"/>
                  </a:lnTo>
                  <a:lnTo>
                    <a:pt x="472" y="1"/>
                  </a:lnTo>
                  <a:lnTo>
                    <a:pt x="484" y="3"/>
                  </a:lnTo>
                  <a:lnTo>
                    <a:pt x="495" y="4"/>
                  </a:lnTo>
                  <a:lnTo>
                    <a:pt x="505" y="4"/>
                  </a:lnTo>
                  <a:lnTo>
                    <a:pt x="512" y="4"/>
                  </a:lnTo>
                  <a:lnTo>
                    <a:pt x="519" y="4"/>
                  </a:lnTo>
                  <a:lnTo>
                    <a:pt x="523" y="3"/>
                  </a:lnTo>
                  <a:lnTo>
                    <a:pt x="527" y="3"/>
                  </a:lnTo>
                  <a:lnTo>
                    <a:pt x="529" y="1"/>
                  </a:lnTo>
                  <a:lnTo>
                    <a:pt x="532" y="1"/>
                  </a:lnTo>
                  <a:lnTo>
                    <a:pt x="534" y="1"/>
                  </a:lnTo>
                  <a:lnTo>
                    <a:pt x="537" y="3"/>
                  </a:lnTo>
                  <a:lnTo>
                    <a:pt x="540" y="4"/>
                  </a:lnTo>
                  <a:lnTo>
                    <a:pt x="533" y="6"/>
                  </a:lnTo>
                  <a:lnTo>
                    <a:pt x="526" y="6"/>
                  </a:lnTo>
                  <a:lnTo>
                    <a:pt x="519" y="6"/>
                  </a:lnTo>
                  <a:lnTo>
                    <a:pt x="511" y="4"/>
                  </a:lnTo>
                  <a:lnTo>
                    <a:pt x="503" y="4"/>
                  </a:lnTo>
                  <a:lnTo>
                    <a:pt x="496" y="4"/>
                  </a:lnTo>
                  <a:lnTo>
                    <a:pt x="489" y="4"/>
                  </a:lnTo>
                  <a:lnTo>
                    <a:pt x="481" y="7"/>
                  </a:lnTo>
                  <a:lnTo>
                    <a:pt x="447" y="14"/>
                  </a:lnTo>
                  <a:lnTo>
                    <a:pt x="453" y="13"/>
                  </a:lnTo>
                  <a:lnTo>
                    <a:pt x="463" y="11"/>
                  </a:lnTo>
                  <a:lnTo>
                    <a:pt x="472" y="8"/>
                  </a:lnTo>
                  <a:lnTo>
                    <a:pt x="483" y="7"/>
                  </a:lnTo>
                  <a:lnTo>
                    <a:pt x="494" y="6"/>
                  </a:lnTo>
                  <a:lnTo>
                    <a:pt x="505" y="6"/>
                  </a:lnTo>
                  <a:lnTo>
                    <a:pt x="513" y="4"/>
                  </a:lnTo>
                  <a:lnTo>
                    <a:pt x="521" y="4"/>
                  </a:lnTo>
                  <a:lnTo>
                    <a:pt x="525" y="4"/>
                  </a:lnTo>
                  <a:lnTo>
                    <a:pt x="529" y="4"/>
                  </a:lnTo>
                  <a:lnTo>
                    <a:pt x="533" y="6"/>
                  </a:lnTo>
                  <a:lnTo>
                    <a:pt x="537" y="6"/>
                  </a:lnTo>
                  <a:lnTo>
                    <a:pt x="540" y="7"/>
                  </a:lnTo>
                  <a:lnTo>
                    <a:pt x="544" y="7"/>
                  </a:lnTo>
                  <a:lnTo>
                    <a:pt x="546" y="8"/>
                  </a:lnTo>
                  <a:lnTo>
                    <a:pt x="548" y="10"/>
                  </a:lnTo>
                  <a:lnTo>
                    <a:pt x="553" y="10"/>
                  </a:lnTo>
                  <a:lnTo>
                    <a:pt x="558" y="10"/>
                  </a:lnTo>
                  <a:lnTo>
                    <a:pt x="564" y="11"/>
                  </a:lnTo>
                  <a:lnTo>
                    <a:pt x="569" y="11"/>
                  </a:lnTo>
                  <a:lnTo>
                    <a:pt x="573" y="11"/>
                  </a:lnTo>
                  <a:lnTo>
                    <a:pt x="577" y="11"/>
                  </a:lnTo>
                  <a:lnTo>
                    <a:pt x="582" y="11"/>
                  </a:lnTo>
                  <a:lnTo>
                    <a:pt x="585" y="10"/>
                  </a:lnTo>
                  <a:lnTo>
                    <a:pt x="585" y="17"/>
                  </a:lnTo>
                  <a:lnTo>
                    <a:pt x="584" y="17"/>
                  </a:lnTo>
                  <a:lnTo>
                    <a:pt x="584" y="18"/>
                  </a:lnTo>
                  <a:lnTo>
                    <a:pt x="584" y="19"/>
                  </a:lnTo>
                  <a:lnTo>
                    <a:pt x="584" y="21"/>
                  </a:lnTo>
                  <a:lnTo>
                    <a:pt x="585" y="22"/>
                  </a:lnTo>
                  <a:lnTo>
                    <a:pt x="509" y="22"/>
                  </a:lnTo>
                  <a:lnTo>
                    <a:pt x="508" y="22"/>
                  </a:lnTo>
                  <a:lnTo>
                    <a:pt x="507" y="21"/>
                  </a:lnTo>
                  <a:lnTo>
                    <a:pt x="506" y="21"/>
                  </a:lnTo>
                  <a:lnTo>
                    <a:pt x="503" y="21"/>
                  </a:lnTo>
                  <a:lnTo>
                    <a:pt x="502" y="19"/>
                  </a:lnTo>
                  <a:lnTo>
                    <a:pt x="501" y="19"/>
                  </a:lnTo>
                  <a:lnTo>
                    <a:pt x="475" y="29"/>
                  </a:lnTo>
                  <a:lnTo>
                    <a:pt x="482" y="28"/>
                  </a:lnTo>
                  <a:lnTo>
                    <a:pt x="490" y="25"/>
                  </a:lnTo>
                  <a:lnTo>
                    <a:pt x="501" y="24"/>
                  </a:lnTo>
                  <a:lnTo>
                    <a:pt x="513" y="21"/>
                  </a:lnTo>
                  <a:lnTo>
                    <a:pt x="526" y="19"/>
                  </a:lnTo>
                  <a:lnTo>
                    <a:pt x="538" y="18"/>
                  </a:lnTo>
                  <a:lnTo>
                    <a:pt x="548" y="17"/>
                  </a:lnTo>
                  <a:lnTo>
                    <a:pt x="557" y="17"/>
                  </a:lnTo>
                  <a:lnTo>
                    <a:pt x="560" y="17"/>
                  </a:lnTo>
                  <a:lnTo>
                    <a:pt x="563" y="19"/>
                  </a:lnTo>
                  <a:lnTo>
                    <a:pt x="562" y="21"/>
                  </a:lnTo>
                  <a:lnTo>
                    <a:pt x="560" y="25"/>
                  </a:lnTo>
                  <a:lnTo>
                    <a:pt x="557" y="28"/>
                  </a:lnTo>
                  <a:lnTo>
                    <a:pt x="552" y="32"/>
                  </a:lnTo>
                  <a:lnTo>
                    <a:pt x="547" y="38"/>
                  </a:lnTo>
                  <a:lnTo>
                    <a:pt x="543" y="42"/>
                  </a:lnTo>
                  <a:lnTo>
                    <a:pt x="544" y="38"/>
                  </a:lnTo>
                  <a:lnTo>
                    <a:pt x="547" y="35"/>
                  </a:lnTo>
                  <a:lnTo>
                    <a:pt x="552" y="31"/>
                  </a:lnTo>
                  <a:lnTo>
                    <a:pt x="557" y="28"/>
                  </a:lnTo>
                  <a:lnTo>
                    <a:pt x="563" y="25"/>
                  </a:lnTo>
                  <a:lnTo>
                    <a:pt x="569" y="24"/>
                  </a:lnTo>
                  <a:lnTo>
                    <a:pt x="573" y="22"/>
                  </a:lnTo>
                  <a:lnTo>
                    <a:pt x="578" y="22"/>
                  </a:lnTo>
                  <a:lnTo>
                    <a:pt x="578" y="26"/>
                  </a:lnTo>
                  <a:lnTo>
                    <a:pt x="577" y="31"/>
                  </a:lnTo>
                  <a:lnTo>
                    <a:pt x="576" y="33"/>
                  </a:lnTo>
                  <a:lnTo>
                    <a:pt x="575" y="36"/>
                  </a:lnTo>
                  <a:lnTo>
                    <a:pt x="572" y="39"/>
                  </a:lnTo>
                  <a:lnTo>
                    <a:pt x="570" y="42"/>
                  </a:lnTo>
                  <a:lnTo>
                    <a:pt x="566" y="43"/>
                  </a:lnTo>
                  <a:lnTo>
                    <a:pt x="564" y="45"/>
                  </a:lnTo>
                  <a:lnTo>
                    <a:pt x="571" y="40"/>
                  </a:lnTo>
                  <a:lnTo>
                    <a:pt x="581" y="38"/>
                  </a:lnTo>
                  <a:lnTo>
                    <a:pt x="589" y="36"/>
                  </a:lnTo>
                  <a:lnTo>
                    <a:pt x="597" y="35"/>
                  </a:lnTo>
                  <a:lnTo>
                    <a:pt x="607" y="33"/>
                  </a:lnTo>
                  <a:lnTo>
                    <a:pt x="615" y="31"/>
                  </a:lnTo>
                  <a:lnTo>
                    <a:pt x="623" y="28"/>
                  </a:lnTo>
                  <a:lnTo>
                    <a:pt x="632" y="24"/>
                  </a:lnTo>
                  <a:lnTo>
                    <a:pt x="638" y="24"/>
                  </a:lnTo>
                  <a:lnTo>
                    <a:pt x="644" y="24"/>
                  </a:lnTo>
                  <a:lnTo>
                    <a:pt x="650" y="24"/>
                  </a:lnTo>
                  <a:lnTo>
                    <a:pt x="656" y="24"/>
                  </a:lnTo>
                  <a:lnTo>
                    <a:pt x="662" y="24"/>
                  </a:lnTo>
                  <a:lnTo>
                    <a:pt x="665" y="24"/>
                  </a:lnTo>
                  <a:lnTo>
                    <a:pt x="669" y="24"/>
                  </a:lnTo>
                  <a:lnTo>
                    <a:pt x="670" y="24"/>
                  </a:lnTo>
                  <a:lnTo>
                    <a:pt x="673" y="25"/>
                  </a:lnTo>
                  <a:lnTo>
                    <a:pt x="677" y="26"/>
                  </a:lnTo>
                  <a:lnTo>
                    <a:pt x="681" y="26"/>
                  </a:lnTo>
                  <a:lnTo>
                    <a:pt x="683" y="28"/>
                  </a:lnTo>
                  <a:lnTo>
                    <a:pt x="685" y="29"/>
                  </a:lnTo>
                  <a:lnTo>
                    <a:pt x="687" y="29"/>
                  </a:lnTo>
                  <a:lnTo>
                    <a:pt x="689" y="31"/>
                  </a:lnTo>
                  <a:lnTo>
                    <a:pt x="691" y="32"/>
                  </a:lnTo>
                  <a:lnTo>
                    <a:pt x="682" y="36"/>
                  </a:lnTo>
                  <a:lnTo>
                    <a:pt x="670" y="39"/>
                  </a:lnTo>
                  <a:lnTo>
                    <a:pt x="658" y="42"/>
                  </a:lnTo>
                  <a:lnTo>
                    <a:pt x="646" y="42"/>
                  </a:lnTo>
                  <a:lnTo>
                    <a:pt x="633" y="43"/>
                  </a:lnTo>
                  <a:lnTo>
                    <a:pt x="620" y="42"/>
                  </a:lnTo>
                  <a:lnTo>
                    <a:pt x="607" y="42"/>
                  </a:lnTo>
                  <a:lnTo>
                    <a:pt x="594" y="42"/>
                  </a:lnTo>
                  <a:lnTo>
                    <a:pt x="600" y="42"/>
                  </a:lnTo>
                  <a:lnTo>
                    <a:pt x="606" y="43"/>
                  </a:lnTo>
                  <a:lnTo>
                    <a:pt x="612" y="45"/>
                  </a:lnTo>
                  <a:lnTo>
                    <a:pt x="616" y="46"/>
                  </a:lnTo>
                  <a:lnTo>
                    <a:pt x="621" y="47"/>
                  </a:lnTo>
                  <a:lnTo>
                    <a:pt x="627" y="49"/>
                  </a:lnTo>
                  <a:lnTo>
                    <a:pt x="632" y="49"/>
                  </a:lnTo>
                  <a:lnTo>
                    <a:pt x="638" y="49"/>
                  </a:lnTo>
                  <a:lnTo>
                    <a:pt x="632" y="49"/>
                  </a:lnTo>
                  <a:lnTo>
                    <a:pt x="625" y="50"/>
                  </a:lnTo>
                  <a:lnTo>
                    <a:pt x="620" y="50"/>
                  </a:lnTo>
                  <a:lnTo>
                    <a:pt x="614" y="50"/>
                  </a:lnTo>
                  <a:lnTo>
                    <a:pt x="609" y="52"/>
                  </a:lnTo>
                  <a:lnTo>
                    <a:pt x="604" y="52"/>
                  </a:lnTo>
                  <a:lnTo>
                    <a:pt x="600" y="52"/>
                  </a:lnTo>
                  <a:lnTo>
                    <a:pt x="596" y="52"/>
                  </a:lnTo>
                  <a:lnTo>
                    <a:pt x="597" y="53"/>
                  </a:lnTo>
                  <a:lnTo>
                    <a:pt x="600" y="54"/>
                  </a:lnTo>
                  <a:lnTo>
                    <a:pt x="602" y="54"/>
                  </a:lnTo>
                  <a:lnTo>
                    <a:pt x="603" y="56"/>
                  </a:lnTo>
                  <a:lnTo>
                    <a:pt x="606" y="56"/>
                  </a:lnTo>
                  <a:lnTo>
                    <a:pt x="608" y="56"/>
                  </a:lnTo>
                  <a:lnTo>
                    <a:pt x="609" y="57"/>
                  </a:lnTo>
                  <a:lnTo>
                    <a:pt x="610" y="57"/>
                  </a:lnTo>
                  <a:lnTo>
                    <a:pt x="609" y="57"/>
                  </a:lnTo>
                  <a:lnTo>
                    <a:pt x="609" y="58"/>
                  </a:lnTo>
                  <a:lnTo>
                    <a:pt x="608" y="58"/>
                  </a:lnTo>
                  <a:lnTo>
                    <a:pt x="607" y="58"/>
                  </a:lnTo>
                  <a:lnTo>
                    <a:pt x="606" y="60"/>
                  </a:lnTo>
                  <a:lnTo>
                    <a:pt x="604" y="60"/>
                  </a:lnTo>
                  <a:lnTo>
                    <a:pt x="603" y="65"/>
                  </a:lnTo>
                  <a:lnTo>
                    <a:pt x="601" y="70"/>
                  </a:lnTo>
                  <a:lnTo>
                    <a:pt x="597" y="72"/>
                  </a:lnTo>
                  <a:lnTo>
                    <a:pt x="593" y="75"/>
                  </a:lnTo>
                  <a:lnTo>
                    <a:pt x="588" y="77"/>
                  </a:lnTo>
                  <a:lnTo>
                    <a:pt x="583" y="78"/>
                  </a:lnTo>
                  <a:lnTo>
                    <a:pt x="578" y="81"/>
                  </a:lnTo>
                  <a:lnTo>
                    <a:pt x="575" y="85"/>
                  </a:lnTo>
                  <a:lnTo>
                    <a:pt x="578" y="89"/>
                  </a:lnTo>
                  <a:lnTo>
                    <a:pt x="579" y="88"/>
                  </a:lnTo>
                  <a:lnTo>
                    <a:pt x="581" y="88"/>
                  </a:lnTo>
                  <a:lnTo>
                    <a:pt x="582" y="86"/>
                  </a:lnTo>
                  <a:lnTo>
                    <a:pt x="583" y="85"/>
                  </a:lnTo>
                  <a:lnTo>
                    <a:pt x="584" y="85"/>
                  </a:lnTo>
                  <a:lnTo>
                    <a:pt x="585" y="84"/>
                  </a:lnTo>
                  <a:lnTo>
                    <a:pt x="588" y="82"/>
                  </a:lnTo>
                  <a:lnTo>
                    <a:pt x="589" y="82"/>
                  </a:lnTo>
                  <a:lnTo>
                    <a:pt x="600" y="82"/>
                  </a:lnTo>
                  <a:lnTo>
                    <a:pt x="600" y="85"/>
                  </a:lnTo>
                  <a:lnTo>
                    <a:pt x="600" y="86"/>
                  </a:lnTo>
                  <a:lnTo>
                    <a:pt x="600" y="89"/>
                  </a:lnTo>
                  <a:lnTo>
                    <a:pt x="600" y="91"/>
                  </a:lnTo>
                  <a:lnTo>
                    <a:pt x="600" y="92"/>
                  </a:lnTo>
                  <a:lnTo>
                    <a:pt x="600" y="93"/>
                  </a:lnTo>
                  <a:lnTo>
                    <a:pt x="600" y="95"/>
                  </a:lnTo>
                  <a:lnTo>
                    <a:pt x="600" y="96"/>
                  </a:lnTo>
                  <a:lnTo>
                    <a:pt x="602" y="96"/>
                  </a:lnTo>
                  <a:lnTo>
                    <a:pt x="606" y="95"/>
                  </a:lnTo>
                  <a:lnTo>
                    <a:pt x="609" y="93"/>
                  </a:lnTo>
                  <a:lnTo>
                    <a:pt x="612" y="91"/>
                  </a:lnTo>
                  <a:lnTo>
                    <a:pt x="615" y="88"/>
                  </a:lnTo>
                  <a:lnTo>
                    <a:pt x="618" y="86"/>
                  </a:lnTo>
                  <a:lnTo>
                    <a:pt x="620" y="85"/>
                  </a:lnTo>
                  <a:lnTo>
                    <a:pt x="621" y="85"/>
                  </a:lnTo>
                  <a:lnTo>
                    <a:pt x="619" y="91"/>
                  </a:lnTo>
                  <a:lnTo>
                    <a:pt x="616" y="96"/>
                  </a:lnTo>
                  <a:lnTo>
                    <a:pt x="614" y="100"/>
                  </a:lnTo>
                  <a:lnTo>
                    <a:pt x="610" y="106"/>
                  </a:lnTo>
                  <a:lnTo>
                    <a:pt x="607" y="110"/>
                  </a:lnTo>
                  <a:lnTo>
                    <a:pt x="604" y="117"/>
                  </a:lnTo>
                  <a:lnTo>
                    <a:pt x="602" y="122"/>
                  </a:lnTo>
                  <a:lnTo>
                    <a:pt x="600" y="128"/>
                  </a:lnTo>
                  <a:lnTo>
                    <a:pt x="598" y="125"/>
                  </a:lnTo>
                  <a:lnTo>
                    <a:pt x="598" y="122"/>
                  </a:lnTo>
                  <a:lnTo>
                    <a:pt x="597" y="119"/>
                  </a:lnTo>
                  <a:lnTo>
                    <a:pt x="597" y="117"/>
                  </a:lnTo>
                  <a:lnTo>
                    <a:pt x="596" y="111"/>
                  </a:lnTo>
                  <a:lnTo>
                    <a:pt x="596" y="109"/>
                  </a:lnTo>
                  <a:lnTo>
                    <a:pt x="596" y="106"/>
                  </a:lnTo>
                  <a:lnTo>
                    <a:pt x="596" y="102"/>
                  </a:lnTo>
                  <a:lnTo>
                    <a:pt x="564" y="102"/>
                  </a:lnTo>
                  <a:lnTo>
                    <a:pt x="565" y="103"/>
                  </a:lnTo>
                  <a:lnTo>
                    <a:pt x="568" y="104"/>
                  </a:lnTo>
                  <a:lnTo>
                    <a:pt x="569" y="104"/>
                  </a:lnTo>
                  <a:lnTo>
                    <a:pt x="571" y="104"/>
                  </a:lnTo>
                  <a:lnTo>
                    <a:pt x="573" y="104"/>
                  </a:lnTo>
                  <a:lnTo>
                    <a:pt x="575" y="103"/>
                  </a:lnTo>
                  <a:lnTo>
                    <a:pt x="577" y="103"/>
                  </a:lnTo>
                  <a:lnTo>
                    <a:pt x="578" y="102"/>
                  </a:lnTo>
                  <a:lnTo>
                    <a:pt x="578" y="103"/>
                  </a:lnTo>
                  <a:lnTo>
                    <a:pt x="578" y="104"/>
                  </a:lnTo>
                  <a:lnTo>
                    <a:pt x="578" y="106"/>
                  </a:lnTo>
                  <a:lnTo>
                    <a:pt x="578" y="107"/>
                  </a:lnTo>
                  <a:lnTo>
                    <a:pt x="578" y="109"/>
                  </a:lnTo>
                  <a:lnTo>
                    <a:pt x="577" y="109"/>
                  </a:lnTo>
                  <a:lnTo>
                    <a:pt x="576" y="109"/>
                  </a:lnTo>
                  <a:lnTo>
                    <a:pt x="575" y="109"/>
                  </a:lnTo>
                  <a:lnTo>
                    <a:pt x="573" y="109"/>
                  </a:lnTo>
                  <a:lnTo>
                    <a:pt x="572" y="109"/>
                  </a:lnTo>
                  <a:lnTo>
                    <a:pt x="575" y="111"/>
                  </a:lnTo>
                  <a:lnTo>
                    <a:pt x="578" y="114"/>
                  </a:lnTo>
                  <a:lnTo>
                    <a:pt x="581" y="115"/>
                  </a:lnTo>
                  <a:lnTo>
                    <a:pt x="584" y="115"/>
                  </a:lnTo>
                  <a:lnTo>
                    <a:pt x="585" y="118"/>
                  </a:lnTo>
                  <a:lnTo>
                    <a:pt x="588" y="119"/>
                  </a:lnTo>
                  <a:lnTo>
                    <a:pt x="589" y="122"/>
                  </a:lnTo>
                  <a:lnTo>
                    <a:pt x="589" y="125"/>
                  </a:lnTo>
                  <a:lnTo>
                    <a:pt x="589" y="126"/>
                  </a:lnTo>
                  <a:lnTo>
                    <a:pt x="589" y="128"/>
                  </a:lnTo>
                  <a:lnTo>
                    <a:pt x="589" y="129"/>
                  </a:lnTo>
                  <a:lnTo>
                    <a:pt x="589" y="131"/>
                  </a:lnTo>
                  <a:lnTo>
                    <a:pt x="589" y="132"/>
                  </a:lnTo>
                  <a:lnTo>
                    <a:pt x="589" y="133"/>
                  </a:lnTo>
                  <a:lnTo>
                    <a:pt x="565" y="133"/>
                  </a:lnTo>
                  <a:lnTo>
                    <a:pt x="568" y="133"/>
                  </a:lnTo>
                  <a:lnTo>
                    <a:pt x="570" y="133"/>
                  </a:lnTo>
                  <a:lnTo>
                    <a:pt x="571" y="133"/>
                  </a:lnTo>
                  <a:lnTo>
                    <a:pt x="572" y="133"/>
                  </a:lnTo>
                  <a:lnTo>
                    <a:pt x="575" y="133"/>
                  </a:lnTo>
                  <a:lnTo>
                    <a:pt x="576" y="133"/>
                  </a:lnTo>
                  <a:lnTo>
                    <a:pt x="577" y="133"/>
                  </a:lnTo>
                  <a:lnTo>
                    <a:pt x="578" y="133"/>
                  </a:lnTo>
                  <a:lnTo>
                    <a:pt x="578" y="138"/>
                  </a:lnTo>
                  <a:lnTo>
                    <a:pt x="579" y="142"/>
                  </a:lnTo>
                  <a:lnTo>
                    <a:pt x="581" y="144"/>
                  </a:lnTo>
                  <a:lnTo>
                    <a:pt x="582" y="146"/>
                  </a:lnTo>
                  <a:lnTo>
                    <a:pt x="584" y="147"/>
                  </a:lnTo>
                  <a:lnTo>
                    <a:pt x="585" y="149"/>
                  </a:lnTo>
                  <a:lnTo>
                    <a:pt x="588" y="150"/>
                  </a:lnTo>
                  <a:lnTo>
                    <a:pt x="589" y="150"/>
                  </a:lnTo>
                  <a:lnTo>
                    <a:pt x="585" y="151"/>
                  </a:lnTo>
                  <a:lnTo>
                    <a:pt x="582" y="153"/>
                  </a:lnTo>
                  <a:lnTo>
                    <a:pt x="577" y="153"/>
                  </a:lnTo>
                  <a:lnTo>
                    <a:pt x="573" y="153"/>
                  </a:lnTo>
                  <a:lnTo>
                    <a:pt x="569" y="153"/>
                  </a:lnTo>
                  <a:lnTo>
                    <a:pt x="565" y="153"/>
                  </a:lnTo>
                  <a:lnTo>
                    <a:pt x="562" y="153"/>
                  </a:lnTo>
                  <a:lnTo>
                    <a:pt x="559" y="153"/>
                  </a:lnTo>
                  <a:lnTo>
                    <a:pt x="560" y="151"/>
                  </a:lnTo>
                  <a:lnTo>
                    <a:pt x="563" y="151"/>
                  </a:lnTo>
                  <a:lnTo>
                    <a:pt x="564" y="151"/>
                  </a:lnTo>
                  <a:lnTo>
                    <a:pt x="565" y="151"/>
                  </a:lnTo>
                  <a:lnTo>
                    <a:pt x="568" y="151"/>
                  </a:lnTo>
                  <a:lnTo>
                    <a:pt x="569" y="151"/>
                  </a:lnTo>
                  <a:lnTo>
                    <a:pt x="570" y="151"/>
                  </a:lnTo>
                  <a:lnTo>
                    <a:pt x="572" y="153"/>
                  </a:lnTo>
                  <a:lnTo>
                    <a:pt x="572" y="154"/>
                  </a:lnTo>
                  <a:lnTo>
                    <a:pt x="572" y="156"/>
                  </a:lnTo>
                  <a:lnTo>
                    <a:pt x="572" y="157"/>
                  </a:lnTo>
                  <a:lnTo>
                    <a:pt x="572" y="158"/>
                  </a:lnTo>
                  <a:lnTo>
                    <a:pt x="572" y="160"/>
                  </a:lnTo>
                  <a:lnTo>
                    <a:pt x="572" y="161"/>
                  </a:lnTo>
                  <a:lnTo>
                    <a:pt x="572" y="163"/>
                  </a:lnTo>
                  <a:lnTo>
                    <a:pt x="572" y="164"/>
                  </a:lnTo>
                  <a:lnTo>
                    <a:pt x="571" y="167"/>
                  </a:lnTo>
                  <a:lnTo>
                    <a:pt x="570" y="168"/>
                  </a:lnTo>
                  <a:lnTo>
                    <a:pt x="569" y="170"/>
                  </a:lnTo>
                  <a:lnTo>
                    <a:pt x="568" y="171"/>
                  </a:lnTo>
                  <a:lnTo>
                    <a:pt x="565" y="172"/>
                  </a:lnTo>
                  <a:lnTo>
                    <a:pt x="563" y="172"/>
                  </a:lnTo>
                  <a:lnTo>
                    <a:pt x="559" y="172"/>
                  </a:lnTo>
                  <a:lnTo>
                    <a:pt x="558" y="172"/>
                  </a:lnTo>
                  <a:lnTo>
                    <a:pt x="556" y="172"/>
                  </a:lnTo>
                  <a:lnTo>
                    <a:pt x="554" y="171"/>
                  </a:lnTo>
                  <a:lnTo>
                    <a:pt x="553" y="170"/>
                  </a:lnTo>
                  <a:lnTo>
                    <a:pt x="552" y="168"/>
                  </a:lnTo>
                  <a:lnTo>
                    <a:pt x="551" y="168"/>
                  </a:lnTo>
                  <a:lnTo>
                    <a:pt x="550" y="167"/>
                  </a:lnTo>
                  <a:lnTo>
                    <a:pt x="548" y="165"/>
                  </a:lnTo>
                  <a:lnTo>
                    <a:pt x="548" y="167"/>
                  </a:lnTo>
                  <a:lnTo>
                    <a:pt x="550" y="168"/>
                  </a:lnTo>
                  <a:lnTo>
                    <a:pt x="550" y="170"/>
                  </a:lnTo>
                  <a:lnTo>
                    <a:pt x="551" y="171"/>
                  </a:lnTo>
                  <a:lnTo>
                    <a:pt x="551" y="172"/>
                  </a:lnTo>
                  <a:lnTo>
                    <a:pt x="552" y="174"/>
                  </a:lnTo>
                  <a:lnTo>
                    <a:pt x="552" y="177"/>
                  </a:lnTo>
                  <a:lnTo>
                    <a:pt x="553" y="178"/>
                  </a:lnTo>
                  <a:lnTo>
                    <a:pt x="552" y="179"/>
                  </a:lnTo>
                  <a:lnTo>
                    <a:pt x="552" y="182"/>
                  </a:lnTo>
                  <a:lnTo>
                    <a:pt x="551" y="184"/>
                  </a:lnTo>
                  <a:lnTo>
                    <a:pt x="550" y="186"/>
                  </a:lnTo>
                  <a:lnTo>
                    <a:pt x="548" y="188"/>
                  </a:lnTo>
                  <a:lnTo>
                    <a:pt x="546" y="189"/>
                  </a:lnTo>
                  <a:lnTo>
                    <a:pt x="545" y="190"/>
                  </a:lnTo>
                  <a:lnTo>
                    <a:pt x="543" y="190"/>
                  </a:lnTo>
                  <a:lnTo>
                    <a:pt x="540" y="190"/>
                  </a:lnTo>
                  <a:lnTo>
                    <a:pt x="538" y="189"/>
                  </a:lnTo>
                  <a:lnTo>
                    <a:pt x="537" y="188"/>
                  </a:lnTo>
                  <a:lnTo>
                    <a:pt x="535" y="186"/>
                  </a:lnTo>
                  <a:lnTo>
                    <a:pt x="534" y="185"/>
                  </a:lnTo>
                  <a:lnTo>
                    <a:pt x="534" y="184"/>
                  </a:lnTo>
                  <a:lnTo>
                    <a:pt x="534" y="182"/>
                  </a:lnTo>
                  <a:lnTo>
                    <a:pt x="533" y="181"/>
                  </a:lnTo>
                  <a:lnTo>
                    <a:pt x="531" y="182"/>
                  </a:lnTo>
                  <a:lnTo>
                    <a:pt x="528" y="182"/>
                  </a:lnTo>
                  <a:lnTo>
                    <a:pt x="526" y="182"/>
                  </a:lnTo>
                  <a:lnTo>
                    <a:pt x="522" y="181"/>
                  </a:lnTo>
                  <a:lnTo>
                    <a:pt x="520" y="179"/>
                  </a:lnTo>
                  <a:lnTo>
                    <a:pt x="517" y="178"/>
                  </a:lnTo>
                  <a:lnTo>
                    <a:pt x="514" y="175"/>
                  </a:lnTo>
                  <a:lnTo>
                    <a:pt x="512" y="172"/>
                  </a:lnTo>
                  <a:lnTo>
                    <a:pt x="519" y="177"/>
                  </a:lnTo>
                  <a:lnTo>
                    <a:pt x="525" y="181"/>
                  </a:lnTo>
                  <a:lnTo>
                    <a:pt x="528" y="186"/>
                  </a:lnTo>
                  <a:lnTo>
                    <a:pt x="532" y="192"/>
                  </a:lnTo>
                  <a:lnTo>
                    <a:pt x="535" y="197"/>
                  </a:lnTo>
                  <a:lnTo>
                    <a:pt x="539" y="202"/>
                  </a:lnTo>
                  <a:lnTo>
                    <a:pt x="545" y="204"/>
                  </a:lnTo>
                  <a:lnTo>
                    <a:pt x="553" y="206"/>
                  </a:lnTo>
                  <a:lnTo>
                    <a:pt x="553" y="216"/>
                  </a:lnTo>
                  <a:lnTo>
                    <a:pt x="551" y="217"/>
                  </a:lnTo>
                  <a:lnTo>
                    <a:pt x="550" y="218"/>
                  </a:lnTo>
                  <a:lnTo>
                    <a:pt x="548" y="221"/>
                  </a:lnTo>
                  <a:lnTo>
                    <a:pt x="548" y="223"/>
                  </a:lnTo>
                  <a:lnTo>
                    <a:pt x="547" y="225"/>
                  </a:lnTo>
                  <a:lnTo>
                    <a:pt x="547" y="227"/>
                  </a:lnTo>
                  <a:lnTo>
                    <a:pt x="546" y="229"/>
                  </a:lnTo>
                  <a:lnTo>
                    <a:pt x="546" y="231"/>
                  </a:lnTo>
                  <a:lnTo>
                    <a:pt x="545" y="229"/>
                  </a:lnTo>
                  <a:lnTo>
                    <a:pt x="544" y="228"/>
                  </a:lnTo>
                  <a:lnTo>
                    <a:pt x="544" y="225"/>
                  </a:lnTo>
                  <a:lnTo>
                    <a:pt x="543" y="224"/>
                  </a:lnTo>
                  <a:lnTo>
                    <a:pt x="543" y="223"/>
                  </a:lnTo>
                  <a:lnTo>
                    <a:pt x="543" y="221"/>
                  </a:lnTo>
                  <a:lnTo>
                    <a:pt x="544" y="218"/>
                  </a:lnTo>
                  <a:lnTo>
                    <a:pt x="535" y="218"/>
                  </a:lnTo>
                  <a:lnTo>
                    <a:pt x="534" y="220"/>
                  </a:lnTo>
                  <a:lnTo>
                    <a:pt x="533" y="221"/>
                  </a:lnTo>
                  <a:lnTo>
                    <a:pt x="531" y="221"/>
                  </a:lnTo>
                  <a:lnTo>
                    <a:pt x="529" y="223"/>
                  </a:lnTo>
                  <a:lnTo>
                    <a:pt x="528" y="224"/>
                  </a:lnTo>
                  <a:lnTo>
                    <a:pt x="527" y="225"/>
                  </a:lnTo>
                  <a:lnTo>
                    <a:pt x="526" y="227"/>
                  </a:lnTo>
                  <a:lnTo>
                    <a:pt x="525" y="228"/>
                  </a:lnTo>
                  <a:lnTo>
                    <a:pt x="523" y="225"/>
                  </a:lnTo>
                  <a:lnTo>
                    <a:pt x="522" y="224"/>
                  </a:lnTo>
                  <a:lnTo>
                    <a:pt x="521" y="221"/>
                  </a:lnTo>
                  <a:lnTo>
                    <a:pt x="520" y="218"/>
                  </a:lnTo>
                  <a:lnTo>
                    <a:pt x="520" y="217"/>
                  </a:lnTo>
                  <a:lnTo>
                    <a:pt x="519" y="214"/>
                  </a:lnTo>
                  <a:lnTo>
                    <a:pt x="519" y="213"/>
                  </a:lnTo>
                  <a:lnTo>
                    <a:pt x="519" y="210"/>
                  </a:lnTo>
                  <a:lnTo>
                    <a:pt x="513" y="209"/>
                  </a:lnTo>
                  <a:lnTo>
                    <a:pt x="509" y="207"/>
                  </a:lnTo>
                  <a:lnTo>
                    <a:pt x="505" y="206"/>
                  </a:lnTo>
                  <a:lnTo>
                    <a:pt x="501" y="204"/>
                  </a:lnTo>
                  <a:lnTo>
                    <a:pt x="497" y="204"/>
                  </a:lnTo>
                  <a:lnTo>
                    <a:pt x="494" y="203"/>
                  </a:lnTo>
                  <a:lnTo>
                    <a:pt x="490" y="203"/>
                  </a:lnTo>
                  <a:lnTo>
                    <a:pt x="486" y="203"/>
                  </a:lnTo>
                  <a:lnTo>
                    <a:pt x="483" y="203"/>
                  </a:lnTo>
                  <a:lnTo>
                    <a:pt x="481" y="203"/>
                  </a:lnTo>
                  <a:lnTo>
                    <a:pt x="478" y="203"/>
                  </a:lnTo>
                  <a:lnTo>
                    <a:pt x="477" y="203"/>
                  </a:lnTo>
                  <a:lnTo>
                    <a:pt x="476" y="202"/>
                  </a:lnTo>
                  <a:lnTo>
                    <a:pt x="475" y="202"/>
                  </a:lnTo>
                  <a:lnTo>
                    <a:pt x="472" y="202"/>
                  </a:lnTo>
                  <a:lnTo>
                    <a:pt x="470" y="200"/>
                  </a:lnTo>
                  <a:lnTo>
                    <a:pt x="471" y="203"/>
                  </a:lnTo>
                  <a:lnTo>
                    <a:pt x="474" y="204"/>
                  </a:lnTo>
                  <a:lnTo>
                    <a:pt x="476" y="204"/>
                  </a:lnTo>
                  <a:lnTo>
                    <a:pt x="478" y="204"/>
                  </a:lnTo>
                  <a:lnTo>
                    <a:pt x="482" y="204"/>
                  </a:lnTo>
                  <a:lnTo>
                    <a:pt x="486" y="204"/>
                  </a:lnTo>
                  <a:lnTo>
                    <a:pt x="489" y="204"/>
                  </a:lnTo>
                  <a:lnTo>
                    <a:pt x="492" y="206"/>
                  </a:lnTo>
                  <a:lnTo>
                    <a:pt x="494" y="206"/>
                  </a:lnTo>
                  <a:lnTo>
                    <a:pt x="496" y="207"/>
                  </a:lnTo>
                  <a:lnTo>
                    <a:pt x="499" y="209"/>
                  </a:lnTo>
                  <a:lnTo>
                    <a:pt x="500" y="211"/>
                  </a:lnTo>
                  <a:lnTo>
                    <a:pt x="501" y="213"/>
                  </a:lnTo>
                  <a:lnTo>
                    <a:pt x="502" y="216"/>
                  </a:lnTo>
                  <a:lnTo>
                    <a:pt x="502" y="218"/>
                  </a:lnTo>
                  <a:lnTo>
                    <a:pt x="502" y="220"/>
                  </a:lnTo>
                  <a:lnTo>
                    <a:pt x="496" y="220"/>
                  </a:lnTo>
                  <a:lnTo>
                    <a:pt x="494" y="218"/>
                  </a:lnTo>
                  <a:lnTo>
                    <a:pt x="495" y="218"/>
                  </a:lnTo>
                  <a:lnTo>
                    <a:pt x="496" y="220"/>
                  </a:lnTo>
                  <a:lnTo>
                    <a:pt x="497" y="221"/>
                  </a:lnTo>
                  <a:lnTo>
                    <a:pt x="497" y="223"/>
                  </a:lnTo>
                  <a:lnTo>
                    <a:pt x="499" y="224"/>
                  </a:lnTo>
                  <a:lnTo>
                    <a:pt x="499" y="225"/>
                  </a:lnTo>
                  <a:lnTo>
                    <a:pt x="497" y="228"/>
                  </a:lnTo>
                  <a:lnTo>
                    <a:pt x="497" y="229"/>
                  </a:lnTo>
                  <a:lnTo>
                    <a:pt x="495" y="229"/>
                  </a:lnTo>
                  <a:lnTo>
                    <a:pt x="494" y="231"/>
                  </a:lnTo>
                  <a:lnTo>
                    <a:pt x="488" y="229"/>
                  </a:lnTo>
                  <a:lnTo>
                    <a:pt x="482" y="227"/>
                  </a:lnTo>
                  <a:lnTo>
                    <a:pt x="476" y="224"/>
                  </a:lnTo>
                  <a:lnTo>
                    <a:pt x="470" y="221"/>
                  </a:lnTo>
                  <a:lnTo>
                    <a:pt x="467" y="218"/>
                  </a:lnTo>
                  <a:lnTo>
                    <a:pt x="464" y="218"/>
                  </a:lnTo>
                  <a:lnTo>
                    <a:pt x="463" y="218"/>
                  </a:lnTo>
                  <a:lnTo>
                    <a:pt x="463" y="220"/>
                  </a:lnTo>
                  <a:lnTo>
                    <a:pt x="464" y="223"/>
                  </a:lnTo>
                  <a:lnTo>
                    <a:pt x="465" y="225"/>
                  </a:lnTo>
                  <a:lnTo>
                    <a:pt x="467" y="228"/>
                  </a:lnTo>
                  <a:lnTo>
                    <a:pt x="468" y="231"/>
                  </a:lnTo>
                  <a:lnTo>
                    <a:pt x="469" y="234"/>
                  </a:lnTo>
                  <a:lnTo>
                    <a:pt x="469" y="235"/>
                  </a:lnTo>
                  <a:lnTo>
                    <a:pt x="474" y="234"/>
                  </a:lnTo>
                  <a:lnTo>
                    <a:pt x="477" y="232"/>
                  </a:lnTo>
                  <a:lnTo>
                    <a:pt x="482" y="232"/>
                  </a:lnTo>
                  <a:lnTo>
                    <a:pt x="486" y="232"/>
                  </a:lnTo>
                  <a:lnTo>
                    <a:pt x="489" y="232"/>
                  </a:lnTo>
                  <a:lnTo>
                    <a:pt x="494" y="232"/>
                  </a:lnTo>
                  <a:lnTo>
                    <a:pt x="497" y="232"/>
                  </a:lnTo>
                  <a:lnTo>
                    <a:pt x="502" y="232"/>
                  </a:lnTo>
                  <a:lnTo>
                    <a:pt x="506" y="232"/>
                  </a:lnTo>
                  <a:lnTo>
                    <a:pt x="508" y="232"/>
                  </a:lnTo>
                  <a:lnTo>
                    <a:pt x="511" y="232"/>
                  </a:lnTo>
                  <a:lnTo>
                    <a:pt x="512" y="231"/>
                  </a:lnTo>
                  <a:lnTo>
                    <a:pt x="513" y="231"/>
                  </a:lnTo>
                  <a:lnTo>
                    <a:pt x="515" y="229"/>
                  </a:lnTo>
                  <a:lnTo>
                    <a:pt x="517" y="228"/>
                  </a:lnTo>
                  <a:lnTo>
                    <a:pt x="521" y="228"/>
                  </a:lnTo>
                  <a:lnTo>
                    <a:pt x="522" y="229"/>
                  </a:lnTo>
                  <a:lnTo>
                    <a:pt x="525" y="232"/>
                  </a:lnTo>
                  <a:lnTo>
                    <a:pt x="527" y="232"/>
                  </a:lnTo>
                  <a:lnTo>
                    <a:pt x="529" y="234"/>
                  </a:lnTo>
                  <a:lnTo>
                    <a:pt x="532" y="234"/>
                  </a:lnTo>
                  <a:lnTo>
                    <a:pt x="535" y="234"/>
                  </a:lnTo>
                  <a:lnTo>
                    <a:pt x="538" y="235"/>
                  </a:lnTo>
                  <a:lnTo>
                    <a:pt x="540" y="235"/>
                  </a:lnTo>
                  <a:lnTo>
                    <a:pt x="538" y="238"/>
                  </a:lnTo>
                  <a:lnTo>
                    <a:pt x="534" y="241"/>
                  </a:lnTo>
                  <a:lnTo>
                    <a:pt x="531" y="243"/>
                  </a:lnTo>
                  <a:lnTo>
                    <a:pt x="527" y="246"/>
                  </a:lnTo>
                  <a:lnTo>
                    <a:pt x="522" y="248"/>
                  </a:lnTo>
                  <a:lnTo>
                    <a:pt x="519" y="250"/>
                  </a:lnTo>
                  <a:lnTo>
                    <a:pt x="513" y="252"/>
                  </a:lnTo>
                  <a:lnTo>
                    <a:pt x="509" y="253"/>
                  </a:lnTo>
                  <a:lnTo>
                    <a:pt x="503" y="253"/>
                  </a:lnTo>
                  <a:lnTo>
                    <a:pt x="499" y="255"/>
                  </a:lnTo>
                  <a:lnTo>
                    <a:pt x="495" y="256"/>
                  </a:lnTo>
                  <a:lnTo>
                    <a:pt x="492" y="257"/>
                  </a:lnTo>
                  <a:lnTo>
                    <a:pt x="488" y="259"/>
                  </a:lnTo>
                  <a:lnTo>
                    <a:pt x="483" y="260"/>
                  </a:lnTo>
                  <a:lnTo>
                    <a:pt x="480" y="263"/>
                  </a:lnTo>
                  <a:lnTo>
                    <a:pt x="475" y="266"/>
                  </a:lnTo>
                  <a:lnTo>
                    <a:pt x="445" y="270"/>
                  </a:lnTo>
                  <a:lnTo>
                    <a:pt x="442" y="271"/>
                  </a:lnTo>
                  <a:lnTo>
                    <a:pt x="439" y="273"/>
                  </a:lnTo>
                  <a:lnTo>
                    <a:pt x="436" y="273"/>
                  </a:lnTo>
                  <a:lnTo>
                    <a:pt x="433" y="274"/>
                  </a:lnTo>
                  <a:lnTo>
                    <a:pt x="431" y="273"/>
                  </a:lnTo>
                  <a:lnTo>
                    <a:pt x="427" y="273"/>
                  </a:lnTo>
                  <a:lnTo>
                    <a:pt x="425" y="273"/>
                  </a:lnTo>
                  <a:lnTo>
                    <a:pt x="421" y="273"/>
                  </a:lnTo>
                  <a:lnTo>
                    <a:pt x="419" y="273"/>
                  </a:lnTo>
                  <a:lnTo>
                    <a:pt x="415" y="274"/>
                  </a:lnTo>
                  <a:lnTo>
                    <a:pt x="411" y="275"/>
                  </a:lnTo>
                  <a:lnTo>
                    <a:pt x="407" y="277"/>
                  </a:lnTo>
                  <a:lnTo>
                    <a:pt x="402" y="278"/>
                  </a:lnTo>
                  <a:lnTo>
                    <a:pt x="399" y="280"/>
                  </a:lnTo>
                  <a:lnTo>
                    <a:pt x="396" y="280"/>
                  </a:lnTo>
                  <a:lnTo>
                    <a:pt x="394" y="280"/>
                  </a:lnTo>
                  <a:lnTo>
                    <a:pt x="392" y="284"/>
                  </a:lnTo>
                  <a:lnTo>
                    <a:pt x="389" y="288"/>
                  </a:lnTo>
                  <a:lnTo>
                    <a:pt x="386" y="292"/>
                  </a:lnTo>
                  <a:lnTo>
                    <a:pt x="383" y="296"/>
                  </a:lnTo>
                  <a:lnTo>
                    <a:pt x="380" y="301"/>
                  </a:lnTo>
                  <a:lnTo>
                    <a:pt x="376" y="303"/>
                  </a:lnTo>
                  <a:lnTo>
                    <a:pt x="373" y="306"/>
                  </a:lnTo>
                  <a:lnTo>
                    <a:pt x="370" y="308"/>
                  </a:lnTo>
                  <a:lnTo>
                    <a:pt x="364" y="312"/>
                  </a:lnTo>
                  <a:lnTo>
                    <a:pt x="358" y="314"/>
                  </a:lnTo>
                  <a:lnTo>
                    <a:pt x="352" y="316"/>
                  </a:lnTo>
                  <a:lnTo>
                    <a:pt x="345" y="319"/>
                  </a:lnTo>
                  <a:lnTo>
                    <a:pt x="339" y="320"/>
                  </a:lnTo>
                  <a:lnTo>
                    <a:pt x="333" y="321"/>
                  </a:lnTo>
                  <a:lnTo>
                    <a:pt x="327" y="323"/>
                  </a:lnTo>
                  <a:lnTo>
                    <a:pt x="321" y="326"/>
                  </a:lnTo>
                  <a:lnTo>
                    <a:pt x="317" y="327"/>
                  </a:lnTo>
                  <a:lnTo>
                    <a:pt x="312" y="328"/>
                  </a:lnTo>
                  <a:lnTo>
                    <a:pt x="306" y="328"/>
                  </a:lnTo>
                  <a:lnTo>
                    <a:pt x="301" y="328"/>
                  </a:lnTo>
                  <a:lnTo>
                    <a:pt x="295" y="328"/>
                  </a:lnTo>
                  <a:lnTo>
                    <a:pt x="290" y="330"/>
                  </a:lnTo>
                  <a:lnTo>
                    <a:pt x="287" y="330"/>
                  </a:lnTo>
                  <a:lnTo>
                    <a:pt x="284" y="330"/>
                  </a:lnTo>
                  <a:lnTo>
                    <a:pt x="283" y="331"/>
                  </a:lnTo>
                  <a:lnTo>
                    <a:pt x="282" y="331"/>
                  </a:lnTo>
                  <a:lnTo>
                    <a:pt x="281" y="333"/>
                  </a:lnTo>
                  <a:lnTo>
                    <a:pt x="280" y="333"/>
                  </a:lnTo>
                  <a:lnTo>
                    <a:pt x="278" y="334"/>
                  </a:lnTo>
                  <a:lnTo>
                    <a:pt x="277" y="334"/>
                  </a:lnTo>
                  <a:lnTo>
                    <a:pt x="276" y="333"/>
                  </a:lnTo>
                  <a:lnTo>
                    <a:pt x="276" y="334"/>
                  </a:lnTo>
                  <a:lnTo>
                    <a:pt x="276" y="335"/>
                  </a:lnTo>
                  <a:lnTo>
                    <a:pt x="277" y="337"/>
                  </a:lnTo>
                  <a:lnTo>
                    <a:pt x="278" y="339"/>
                  </a:lnTo>
                  <a:lnTo>
                    <a:pt x="278" y="341"/>
                  </a:lnTo>
                  <a:lnTo>
                    <a:pt x="280" y="341"/>
                  </a:lnTo>
                  <a:lnTo>
                    <a:pt x="281" y="342"/>
                  </a:lnTo>
                  <a:lnTo>
                    <a:pt x="280" y="346"/>
                  </a:lnTo>
                  <a:lnTo>
                    <a:pt x="278" y="350"/>
                  </a:lnTo>
                  <a:lnTo>
                    <a:pt x="276" y="352"/>
                  </a:lnTo>
                  <a:lnTo>
                    <a:pt x="275" y="353"/>
                  </a:lnTo>
                  <a:lnTo>
                    <a:pt x="273" y="355"/>
                  </a:lnTo>
                  <a:lnTo>
                    <a:pt x="271" y="356"/>
                  </a:lnTo>
                  <a:lnTo>
                    <a:pt x="270" y="357"/>
                  </a:lnTo>
                  <a:lnTo>
                    <a:pt x="270" y="361"/>
                  </a:lnTo>
                  <a:lnTo>
                    <a:pt x="269" y="363"/>
                  </a:lnTo>
                  <a:lnTo>
                    <a:pt x="268" y="363"/>
                  </a:lnTo>
                  <a:lnTo>
                    <a:pt x="267" y="364"/>
                  </a:lnTo>
                  <a:lnTo>
                    <a:pt x="264" y="366"/>
                  </a:lnTo>
                  <a:lnTo>
                    <a:pt x="263" y="367"/>
                  </a:lnTo>
                  <a:lnTo>
                    <a:pt x="261" y="368"/>
                  </a:lnTo>
                  <a:lnTo>
                    <a:pt x="259" y="370"/>
                  </a:lnTo>
                  <a:lnTo>
                    <a:pt x="259" y="371"/>
                  </a:lnTo>
                  <a:lnTo>
                    <a:pt x="256" y="373"/>
                  </a:lnTo>
                  <a:lnTo>
                    <a:pt x="252" y="374"/>
                  </a:lnTo>
                  <a:lnTo>
                    <a:pt x="249" y="377"/>
                  </a:lnTo>
                  <a:lnTo>
                    <a:pt x="246" y="378"/>
                  </a:lnTo>
                  <a:lnTo>
                    <a:pt x="244" y="381"/>
                  </a:lnTo>
                  <a:lnTo>
                    <a:pt x="242" y="382"/>
                  </a:lnTo>
                  <a:lnTo>
                    <a:pt x="240" y="384"/>
                  </a:lnTo>
                  <a:lnTo>
                    <a:pt x="240" y="402"/>
                  </a:lnTo>
                  <a:lnTo>
                    <a:pt x="236" y="402"/>
                  </a:lnTo>
                  <a:lnTo>
                    <a:pt x="232" y="403"/>
                  </a:lnTo>
                  <a:lnTo>
                    <a:pt x="230" y="406"/>
                  </a:lnTo>
                  <a:lnTo>
                    <a:pt x="226" y="409"/>
                  </a:lnTo>
                  <a:lnTo>
                    <a:pt x="221" y="417"/>
                  </a:lnTo>
                  <a:lnTo>
                    <a:pt x="218" y="427"/>
                  </a:lnTo>
                  <a:lnTo>
                    <a:pt x="215" y="435"/>
                  </a:lnTo>
                  <a:lnTo>
                    <a:pt x="212" y="444"/>
                  </a:lnTo>
                  <a:lnTo>
                    <a:pt x="209" y="446"/>
                  </a:lnTo>
                  <a:lnTo>
                    <a:pt x="207" y="449"/>
                  </a:lnTo>
                  <a:lnTo>
                    <a:pt x="205" y="451"/>
                  </a:lnTo>
                  <a:lnTo>
                    <a:pt x="201" y="451"/>
                  </a:lnTo>
                  <a:lnTo>
                    <a:pt x="196" y="451"/>
                  </a:lnTo>
                  <a:lnTo>
                    <a:pt x="194" y="448"/>
                  </a:lnTo>
                  <a:lnTo>
                    <a:pt x="193" y="445"/>
                  </a:lnTo>
                  <a:lnTo>
                    <a:pt x="192" y="442"/>
                  </a:lnTo>
                  <a:lnTo>
                    <a:pt x="192" y="438"/>
                  </a:lnTo>
                  <a:lnTo>
                    <a:pt x="192" y="434"/>
                  </a:lnTo>
                  <a:lnTo>
                    <a:pt x="190" y="431"/>
                  </a:lnTo>
                  <a:lnTo>
                    <a:pt x="189" y="428"/>
                  </a:lnTo>
                  <a:lnTo>
                    <a:pt x="186" y="427"/>
                  </a:lnTo>
                  <a:lnTo>
                    <a:pt x="182" y="426"/>
                  </a:lnTo>
                  <a:lnTo>
                    <a:pt x="178" y="426"/>
                  </a:lnTo>
                  <a:lnTo>
                    <a:pt x="176" y="426"/>
                  </a:lnTo>
                  <a:lnTo>
                    <a:pt x="172" y="427"/>
                  </a:lnTo>
                  <a:lnTo>
                    <a:pt x="168" y="428"/>
                  </a:lnTo>
                  <a:lnTo>
                    <a:pt x="166" y="428"/>
                  </a:lnTo>
                  <a:lnTo>
                    <a:pt x="162" y="428"/>
                  </a:lnTo>
                  <a:lnTo>
                    <a:pt x="157" y="427"/>
                  </a:lnTo>
                  <a:lnTo>
                    <a:pt x="152" y="424"/>
                  </a:lnTo>
                  <a:lnTo>
                    <a:pt x="148" y="420"/>
                  </a:lnTo>
                  <a:lnTo>
                    <a:pt x="144" y="414"/>
                  </a:lnTo>
                  <a:lnTo>
                    <a:pt x="142" y="407"/>
                  </a:lnTo>
                  <a:lnTo>
                    <a:pt x="141" y="402"/>
                  </a:lnTo>
                  <a:lnTo>
                    <a:pt x="139" y="396"/>
                  </a:lnTo>
                  <a:lnTo>
                    <a:pt x="138" y="391"/>
                  </a:lnTo>
                  <a:lnTo>
                    <a:pt x="137" y="389"/>
                  </a:lnTo>
                  <a:lnTo>
                    <a:pt x="135" y="388"/>
                  </a:lnTo>
                  <a:lnTo>
                    <a:pt x="135" y="387"/>
                  </a:lnTo>
                  <a:lnTo>
                    <a:pt x="133" y="384"/>
                  </a:lnTo>
                  <a:lnTo>
                    <a:pt x="133" y="381"/>
                  </a:lnTo>
                  <a:lnTo>
                    <a:pt x="133" y="378"/>
                  </a:lnTo>
                  <a:lnTo>
                    <a:pt x="135" y="375"/>
                  </a:lnTo>
                  <a:lnTo>
                    <a:pt x="135" y="374"/>
                  </a:lnTo>
                  <a:lnTo>
                    <a:pt x="131" y="374"/>
                  </a:lnTo>
                  <a:lnTo>
                    <a:pt x="129" y="373"/>
                  </a:lnTo>
                  <a:lnTo>
                    <a:pt x="127" y="370"/>
                  </a:lnTo>
                  <a:lnTo>
                    <a:pt x="126" y="368"/>
                  </a:lnTo>
                  <a:lnTo>
                    <a:pt x="125" y="366"/>
                  </a:lnTo>
                  <a:lnTo>
                    <a:pt x="124" y="363"/>
                  </a:lnTo>
                  <a:lnTo>
                    <a:pt x="123" y="361"/>
                  </a:lnTo>
                  <a:lnTo>
                    <a:pt x="122" y="359"/>
                  </a:lnTo>
                  <a:lnTo>
                    <a:pt x="130" y="359"/>
                  </a:lnTo>
                  <a:lnTo>
                    <a:pt x="129" y="359"/>
                  </a:lnTo>
                  <a:lnTo>
                    <a:pt x="127" y="357"/>
                  </a:lnTo>
                  <a:lnTo>
                    <a:pt x="126" y="356"/>
                  </a:lnTo>
                  <a:lnTo>
                    <a:pt x="125" y="355"/>
                  </a:lnTo>
                  <a:lnTo>
                    <a:pt x="124" y="353"/>
                  </a:lnTo>
                  <a:lnTo>
                    <a:pt x="124" y="352"/>
                  </a:lnTo>
                  <a:lnTo>
                    <a:pt x="124" y="350"/>
                  </a:lnTo>
                  <a:lnTo>
                    <a:pt x="124" y="349"/>
                  </a:lnTo>
                  <a:lnTo>
                    <a:pt x="117" y="349"/>
                  </a:lnTo>
                  <a:lnTo>
                    <a:pt x="117" y="346"/>
                  </a:lnTo>
                  <a:lnTo>
                    <a:pt x="124" y="346"/>
                  </a:lnTo>
                  <a:lnTo>
                    <a:pt x="124" y="335"/>
                  </a:lnTo>
                  <a:lnTo>
                    <a:pt x="120" y="335"/>
                  </a:lnTo>
                  <a:lnTo>
                    <a:pt x="118" y="334"/>
                  </a:lnTo>
                  <a:lnTo>
                    <a:pt x="117" y="331"/>
                  </a:lnTo>
                  <a:lnTo>
                    <a:pt x="116" y="330"/>
                  </a:lnTo>
                  <a:lnTo>
                    <a:pt x="114" y="327"/>
                  </a:lnTo>
                  <a:lnTo>
                    <a:pt x="113" y="324"/>
                  </a:lnTo>
                  <a:lnTo>
                    <a:pt x="113" y="323"/>
                  </a:lnTo>
                  <a:lnTo>
                    <a:pt x="113" y="320"/>
                  </a:lnTo>
                  <a:lnTo>
                    <a:pt x="122" y="320"/>
                  </a:lnTo>
                  <a:lnTo>
                    <a:pt x="120" y="319"/>
                  </a:lnTo>
                  <a:lnTo>
                    <a:pt x="119" y="319"/>
                  </a:lnTo>
                  <a:lnTo>
                    <a:pt x="118" y="317"/>
                  </a:lnTo>
                  <a:lnTo>
                    <a:pt x="118" y="316"/>
                  </a:lnTo>
                  <a:lnTo>
                    <a:pt x="117" y="314"/>
                  </a:lnTo>
                  <a:lnTo>
                    <a:pt x="116" y="313"/>
                  </a:lnTo>
                  <a:lnTo>
                    <a:pt x="116" y="312"/>
                  </a:lnTo>
                  <a:lnTo>
                    <a:pt x="116" y="310"/>
                  </a:lnTo>
                  <a:lnTo>
                    <a:pt x="116" y="309"/>
                  </a:lnTo>
                  <a:lnTo>
                    <a:pt x="117" y="308"/>
                  </a:lnTo>
                  <a:lnTo>
                    <a:pt x="117" y="306"/>
                  </a:lnTo>
                  <a:lnTo>
                    <a:pt x="118" y="306"/>
                  </a:lnTo>
                  <a:lnTo>
                    <a:pt x="119" y="305"/>
                  </a:lnTo>
                  <a:lnTo>
                    <a:pt x="119" y="303"/>
                  </a:lnTo>
                  <a:lnTo>
                    <a:pt x="113" y="298"/>
                  </a:lnTo>
                  <a:lnTo>
                    <a:pt x="116" y="296"/>
                  </a:lnTo>
                  <a:lnTo>
                    <a:pt x="117" y="296"/>
                  </a:lnTo>
                  <a:lnTo>
                    <a:pt x="118" y="295"/>
                  </a:lnTo>
                  <a:lnTo>
                    <a:pt x="120" y="294"/>
                  </a:lnTo>
                  <a:lnTo>
                    <a:pt x="120" y="292"/>
                  </a:lnTo>
                  <a:lnTo>
                    <a:pt x="122" y="289"/>
                  </a:lnTo>
                  <a:lnTo>
                    <a:pt x="123" y="288"/>
                  </a:lnTo>
                  <a:lnTo>
                    <a:pt x="124" y="285"/>
                  </a:lnTo>
                  <a:lnTo>
                    <a:pt x="127" y="285"/>
                  </a:lnTo>
                  <a:lnTo>
                    <a:pt x="131" y="284"/>
                  </a:lnTo>
                  <a:lnTo>
                    <a:pt x="133" y="281"/>
                  </a:lnTo>
                  <a:lnTo>
                    <a:pt x="136" y="280"/>
                  </a:lnTo>
                  <a:lnTo>
                    <a:pt x="138" y="275"/>
                  </a:lnTo>
                  <a:lnTo>
                    <a:pt x="139" y="273"/>
                  </a:lnTo>
                  <a:lnTo>
                    <a:pt x="141" y="269"/>
                  </a:lnTo>
                  <a:lnTo>
                    <a:pt x="141" y="266"/>
                  </a:lnTo>
                  <a:lnTo>
                    <a:pt x="147" y="264"/>
                  </a:lnTo>
                  <a:lnTo>
                    <a:pt x="151" y="264"/>
                  </a:lnTo>
                  <a:lnTo>
                    <a:pt x="156" y="263"/>
                  </a:lnTo>
                  <a:lnTo>
                    <a:pt x="160" y="262"/>
                  </a:lnTo>
                  <a:lnTo>
                    <a:pt x="163" y="260"/>
                  </a:lnTo>
                  <a:lnTo>
                    <a:pt x="167" y="259"/>
                  </a:lnTo>
                  <a:lnTo>
                    <a:pt x="170" y="259"/>
                  </a:lnTo>
                  <a:lnTo>
                    <a:pt x="176" y="257"/>
                  </a:lnTo>
                  <a:lnTo>
                    <a:pt x="176" y="248"/>
                  </a:lnTo>
                  <a:lnTo>
                    <a:pt x="174" y="246"/>
                  </a:lnTo>
                  <a:lnTo>
                    <a:pt x="168" y="242"/>
                  </a:lnTo>
                  <a:lnTo>
                    <a:pt x="161" y="238"/>
                  </a:lnTo>
                  <a:lnTo>
                    <a:pt x="154" y="234"/>
                  </a:lnTo>
                  <a:lnTo>
                    <a:pt x="147" y="228"/>
                  </a:lnTo>
                  <a:lnTo>
                    <a:pt x="141" y="224"/>
                  </a:lnTo>
                  <a:lnTo>
                    <a:pt x="136" y="221"/>
                  </a:lnTo>
                  <a:lnTo>
                    <a:pt x="135" y="220"/>
                  </a:lnTo>
                  <a:lnTo>
                    <a:pt x="149" y="220"/>
                  </a:lnTo>
                  <a:lnTo>
                    <a:pt x="176" y="235"/>
                  </a:lnTo>
                  <a:lnTo>
                    <a:pt x="177" y="232"/>
                  </a:lnTo>
                  <a:lnTo>
                    <a:pt x="177" y="229"/>
                  </a:lnTo>
                  <a:lnTo>
                    <a:pt x="177" y="228"/>
                  </a:lnTo>
                  <a:lnTo>
                    <a:pt x="177" y="225"/>
                  </a:lnTo>
                  <a:lnTo>
                    <a:pt x="177" y="223"/>
                  </a:lnTo>
                  <a:lnTo>
                    <a:pt x="176" y="221"/>
                  </a:lnTo>
                  <a:lnTo>
                    <a:pt x="176" y="218"/>
                  </a:lnTo>
                  <a:lnTo>
                    <a:pt x="176" y="216"/>
                  </a:lnTo>
                  <a:lnTo>
                    <a:pt x="169" y="214"/>
                  </a:lnTo>
                  <a:lnTo>
                    <a:pt x="164" y="211"/>
                  </a:lnTo>
                  <a:lnTo>
                    <a:pt x="161" y="209"/>
                  </a:lnTo>
                  <a:lnTo>
                    <a:pt x="158" y="204"/>
                  </a:lnTo>
                  <a:lnTo>
                    <a:pt x="156" y="199"/>
                  </a:lnTo>
                  <a:lnTo>
                    <a:pt x="154" y="193"/>
                  </a:lnTo>
                  <a:lnTo>
                    <a:pt x="151" y="188"/>
                  </a:lnTo>
                  <a:lnTo>
                    <a:pt x="149" y="182"/>
                  </a:lnTo>
                  <a:lnTo>
                    <a:pt x="149" y="172"/>
                  </a:lnTo>
                  <a:lnTo>
                    <a:pt x="149" y="171"/>
                  </a:lnTo>
                  <a:lnTo>
                    <a:pt x="148" y="170"/>
                  </a:lnTo>
                  <a:lnTo>
                    <a:pt x="147" y="170"/>
                  </a:lnTo>
                  <a:lnTo>
                    <a:pt x="145" y="168"/>
                  </a:lnTo>
                  <a:lnTo>
                    <a:pt x="144" y="167"/>
                  </a:lnTo>
                  <a:lnTo>
                    <a:pt x="143" y="165"/>
                  </a:lnTo>
                  <a:lnTo>
                    <a:pt x="149" y="165"/>
                  </a:lnTo>
                  <a:lnTo>
                    <a:pt x="149" y="164"/>
                  </a:lnTo>
                  <a:lnTo>
                    <a:pt x="148" y="163"/>
                  </a:lnTo>
                  <a:lnTo>
                    <a:pt x="148" y="161"/>
                  </a:lnTo>
                  <a:lnTo>
                    <a:pt x="148" y="160"/>
                  </a:lnTo>
                  <a:lnTo>
                    <a:pt x="148" y="158"/>
                  </a:lnTo>
                  <a:lnTo>
                    <a:pt x="147" y="158"/>
                  </a:lnTo>
                  <a:lnTo>
                    <a:pt x="147" y="157"/>
                  </a:lnTo>
                  <a:lnTo>
                    <a:pt x="145" y="157"/>
                  </a:lnTo>
                  <a:lnTo>
                    <a:pt x="144" y="157"/>
                  </a:lnTo>
                  <a:lnTo>
                    <a:pt x="143" y="157"/>
                  </a:lnTo>
                  <a:lnTo>
                    <a:pt x="142" y="156"/>
                  </a:lnTo>
                  <a:lnTo>
                    <a:pt x="141" y="156"/>
                  </a:lnTo>
                  <a:lnTo>
                    <a:pt x="139" y="156"/>
                  </a:lnTo>
                  <a:lnTo>
                    <a:pt x="138" y="156"/>
                  </a:lnTo>
                  <a:lnTo>
                    <a:pt x="139" y="154"/>
                  </a:lnTo>
                  <a:lnTo>
                    <a:pt x="141" y="153"/>
                  </a:lnTo>
                  <a:lnTo>
                    <a:pt x="141" y="151"/>
                  </a:lnTo>
                  <a:lnTo>
                    <a:pt x="142" y="150"/>
                  </a:lnTo>
                  <a:lnTo>
                    <a:pt x="143" y="150"/>
                  </a:lnTo>
                  <a:lnTo>
                    <a:pt x="144" y="149"/>
                  </a:lnTo>
                  <a:lnTo>
                    <a:pt x="145" y="149"/>
                  </a:lnTo>
                  <a:lnTo>
                    <a:pt x="147" y="147"/>
                  </a:lnTo>
                  <a:lnTo>
                    <a:pt x="141" y="144"/>
                  </a:lnTo>
                  <a:lnTo>
                    <a:pt x="133" y="140"/>
                  </a:lnTo>
                  <a:lnTo>
                    <a:pt x="127" y="138"/>
                  </a:lnTo>
                  <a:lnTo>
                    <a:pt x="120" y="135"/>
                  </a:lnTo>
                  <a:lnTo>
                    <a:pt x="114" y="131"/>
                  </a:lnTo>
                  <a:lnTo>
                    <a:pt x="110" y="128"/>
                  </a:lnTo>
                  <a:lnTo>
                    <a:pt x="105" y="124"/>
                  </a:lnTo>
                  <a:lnTo>
                    <a:pt x="103" y="118"/>
                  </a:lnTo>
                  <a:lnTo>
                    <a:pt x="76" y="118"/>
                  </a:lnTo>
                  <a:lnTo>
                    <a:pt x="73" y="119"/>
                  </a:lnTo>
                  <a:lnTo>
                    <a:pt x="69" y="121"/>
                  </a:lnTo>
                  <a:lnTo>
                    <a:pt x="64" y="122"/>
                  </a:lnTo>
                  <a:lnTo>
                    <a:pt x="62" y="122"/>
                  </a:lnTo>
                  <a:lnTo>
                    <a:pt x="58" y="124"/>
                  </a:lnTo>
                  <a:lnTo>
                    <a:pt x="56" y="124"/>
                  </a:lnTo>
                  <a:lnTo>
                    <a:pt x="54" y="122"/>
                  </a:lnTo>
                  <a:lnTo>
                    <a:pt x="53" y="121"/>
                  </a:lnTo>
                  <a:lnTo>
                    <a:pt x="50" y="122"/>
                  </a:lnTo>
                  <a:lnTo>
                    <a:pt x="48" y="125"/>
                  </a:lnTo>
                  <a:lnTo>
                    <a:pt x="45" y="126"/>
                  </a:lnTo>
                  <a:lnTo>
                    <a:pt x="42" y="128"/>
                  </a:lnTo>
                  <a:lnTo>
                    <a:pt x="38" y="129"/>
                  </a:lnTo>
                  <a:lnTo>
                    <a:pt x="35" y="129"/>
                  </a:lnTo>
                  <a:lnTo>
                    <a:pt x="31" y="131"/>
                  </a:lnTo>
                  <a:lnTo>
                    <a:pt x="28" y="131"/>
                  </a:lnTo>
                  <a:lnTo>
                    <a:pt x="26" y="131"/>
                  </a:lnTo>
                  <a:lnTo>
                    <a:pt x="24" y="129"/>
                  </a:lnTo>
                  <a:lnTo>
                    <a:pt x="23" y="128"/>
                  </a:lnTo>
                  <a:lnTo>
                    <a:pt x="20" y="126"/>
                  </a:lnTo>
                  <a:lnTo>
                    <a:pt x="19" y="124"/>
                  </a:lnTo>
                  <a:lnTo>
                    <a:pt x="18" y="122"/>
                  </a:lnTo>
                  <a:lnTo>
                    <a:pt x="17" y="119"/>
                  </a:lnTo>
                  <a:lnTo>
                    <a:pt x="17" y="118"/>
                  </a:lnTo>
                  <a:lnTo>
                    <a:pt x="19" y="117"/>
                  </a:lnTo>
                  <a:lnTo>
                    <a:pt x="22" y="117"/>
                  </a:lnTo>
                  <a:lnTo>
                    <a:pt x="24" y="115"/>
                  </a:lnTo>
                  <a:lnTo>
                    <a:pt x="26" y="115"/>
                  </a:lnTo>
                  <a:lnTo>
                    <a:pt x="29" y="114"/>
                  </a:lnTo>
                  <a:lnTo>
                    <a:pt x="31" y="114"/>
                  </a:lnTo>
                  <a:lnTo>
                    <a:pt x="33" y="111"/>
                  </a:lnTo>
                  <a:lnTo>
                    <a:pt x="36" y="109"/>
                  </a:lnTo>
                  <a:lnTo>
                    <a:pt x="35" y="109"/>
                  </a:lnTo>
                  <a:lnTo>
                    <a:pt x="33" y="109"/>
                  </a:lnTo>
                  <a:lnTo>
                    <a:pt x="32" y="109"/>
                  </a:lnTo>
                  <a:lnTo>
                    <a:pt x="31" y="109"/>
                  </a:lnTo>
                  <a:lnTo>
                    <a:pt x="30" y="109"/>
                  </a:lnTo>
                  <a:lnTo>
                    <a:pt x="29" y="109"/>
                  </a:lnTo>
                  <a:lnTo>
                    <a:pt x="28" y="109"/>
                  </a:lnTo>
                  <a:lnTo>
                    <a:pt x="32" y="107"/>
                  </a:lnTo>
                  <a:lnTo>
                    <a:pt x="37" y="107"/>
                  </a:lnTo>
                  <a:lnTo>
                    <a:pt x="41" y="106"/>
                  </a:lnTo>
                  <a:lnTo>
                    <a:pt x="45" y="106"/>
                  </a:lnTo>
                  <a:lnTo>
                    <a:pt x="50" y="104"/>
                  </a:lnTo>
                  <a:lnTo>
                    <a:pt x="55" y="103"/>
                  </a:lnTo>
                  <a:lnTo>
                    <a:pt x="58" y="102"/>
                  </a:lnTo>
                  <a:lnTo>
                    <a:pt x="63" y="99"/>
                  </a:lnTo>
                  <a:lnTo>
                    <a:pt x="58" y="98"/>
                  </a:lnTo>
                  <a:lnTo>
                    <a:pt x="51" y="96"/>
                  </a:lnTo>
                  <a:lnTo>
                    <a:pt x="45" y="96"/>
                  </a:lnTo>
                  <a:lnTo>
                    <a:pt x="39" y="96"/>
                  </a:lnTo>
                  <a:lnTo>
                    <a:pt x="33" y="96"/>
                  </a:lnTo>
                  <a:lnTo>
                    <a:pt x="29" y="95"/>
                  </a:lnTo>
                  <a:lnTo>
                    <a:pt x="24" y="93"/>
                  </a:lnTo>
                  <a:lnTo>
                    <a:pt x="22" y="89"/>
                  </a:lnTo>
                  <a:lnTo>
                    <a:pt x="18" y="89"/>
                  </a:lnTo>
                  <a:lnTo>
                    <a:pt x="14" y="89"/>
                  </a:lnTo>
                  <a:lnTo>
                    <a:pt x="11" y="89"/>
                  </a:lnTo>
                  <a:lnTo>
                    <a:pt x="7" y="88"/>
                  </a:lnTo>
                  <a:lnTo>
                    <a:pt x="4" y="86"/>
                  </a:lnTo>
                  <a:lnTo>
                    <a:pt x="1" y="85"/>
                  </a:lnTo>
                  <a:lnTo>
                    <a:pt x="0" y="82"/>
                  </a:lnTo>
                  <a:lnTo>
                    <a:pt x="0" y="79"/>
                  </a:lnTo>
                  <a:lnTo>
                    <a:pt x="1" y="7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8" name="Freeform 239">
              <a:extLst>
                <a:ext uri="{FF2B5EF4-FFF2-40B4-BE49-F238E27FC236}">
                  <a16:creationId xmlns:a16="http://schemas.microsoft.com/office/drawing/2014/main" id="{99A43F83-C298-AF6E-A216-2080A78D41CA}"/>
                </a:ext>
              </a:extLst>
            </p:cNvPr>
            <p:cNvSpPr>
              <a:spLocks/>
            </p:cNvSpPr>
            <p:nvPr/>
          </p:nvSpPr>
          <p:spPr bwMode="gray">
            <a:xfrm>
              <a:off x="5196426" y="2795091"/>
              <a:ext cx="405776" cy="505143"/>
            </a:xfrm>
            <a:custGeom>
              <a:avLst/>
              <a:gdLst>
                <a:gd name="T0" fmla="*/ 141288 w 219"/>
                <a:gd name="T1" fmla="*/ 400732 h 289"/>
                <a:gd name="T2" fmla="*/ 146050 w 219"/>
                <a:gd name="T3" fmla="*/ 389522 h 289"/>
                <a:gd name="T4" fmla="*/ 150813 w 219"/>
                <a:gd name="T5" fmla="*/ 376912 h 289"/>
                <a:gd name="T6" fmla="*/ 153988 w 219"/>
                <a:gd name="T7" fmla="*/ 386720 h 289"/>
                <a:gd name="T8" fmla="*/ 158750 w 219"/>
                <a:gd name="T9" fmla="*/ 396528 h 289"/>
                <a:gd name="T10" fmla="*/ 166688 w 219"/>
                <a:gd name="T11" fmla="*/ 396528 h 289"/>
                <a:gd name="T12" fmla="*/ 173038 w 219"/>
                <a:gd name="T13" fmla="*/ 390923 h 289"/>
                <a:gd name="T14" fmla="*/ 176213 w 219"/>
                <a:gd name="T15" fmla="*/ 383918 h 289"/>
                <a:gd name="T16" fmla="*/ 319088 w 219"/>
                <a:gd name="T17" fmla="*/ 336278 h 289"/>
                <a:gd name="T18" fmla="*/ 304800 w 219"/>
                <a:gd name="T19" fmla="*/ 169540 h 289"/>
                <a:gd name="T20" fmla="*/ 296863 w 219"/>
                <a:gd name="T21" fmla="*/ 70058 h 289"/>
                <a:gd name="T22" fmla="*/ 311150 w 219"/>
                <a:gd name="T23" fmla="*/ 70058 h 289"/>
                <a:gd name="T24" fmla="*/ 338138 w 219"/>
                <a:gd name="T25" fmla="*/ 70058 h 289"/>
                <a:gd name="T26" fmla="*/ 239713 w 219"/>
                <a:gd name="T27" fmla="*/ 0 h 289"/>
                <a:gd name="T28" fmla="*/ 239713 w 219"/>
                <a:gd name="T29" fmla="*/ 11209 h 289"/>
                <a:gd name="T30" fmla="*/ 239713 w 219"/>
                <a:gd name="T31" fmla="*/ 26622 h 289"/>
                <a:gd name="T32" fmla="*/ 147638 w 219"/>
                <a:gd name="T33" fmla="*/ 39232 h 289"/>
                <a:gd name="T34" fmla="*/ 144463 w 219"/>
                <a:gd name="T35" fmla="*/ 121901 h 289"/>
                <a:gd name="T36" fmla="*/ 127000 w 219"/>
                <a:gd name="T37" fmla="*/ 126104 h 289"/>
                <a:gd name="T38" fmla="*/ 107950 w 219"/>
                <a:gd name="T39" fmla="*/ 131709 h 289"/>
                <a:gd name="T40" fmla="*/ 107950 w 219"/>
                <a:gd name="T41" fmla="*/ 140116 h 289"/>
                <a:gd name="T42" fmla="*/ 111125 w 219"/>
                <a:gd name="T43" fmla="*/ 147122 h 289"/>
                <a:gd name="T44" fmla="*/ 114300 w 219"/>
                <a:gd name="T45" fmla="*/ 159732 h 289"/>
                <a:gd name="T46" fmla="*/ 115888 w 219"/>
                <a:gd name="T47" fmla="*/ 166738 h 289"/>
                <a:gd name="T48" fmla="*/ 117475 w 219"/>
                <a:gd name="T49" fmla="*/ 184953 h 289"/>
                <a:gd name="T50" fmla="*/ 17463 w 219"/>
                <a:gd name="T51" fmla="*/ 190558 h 289"/>
                <a:gd name="T52" fmla="*/ 12700 w 219"/>
                <a:gd name="T53" fmla="*/ 191959 h 289"/>
                <a:gd name="T54" fmla="*/ 7938 w 219"/>
                <a:gd name="T55" fmla="*/ 196162 h 289"/>
                <a:gd name="T56" fmla="*/ 4763 w 219"/>
                <a:gd name="T57" fmla="*/ 214377 h 289"/>
                <a:gd name="T58" fmla="*/ 7938 w 219"/>
                <a:gd name="T59" fmla="*/ 245203 h 289"/>
                <a:gd name="T60" fmla="*/ 9525 w 219"/>
                <a:gd name="T61" fmla="*/ 276028 h 289"/>
                <a:gd name="T62" fmla="*/ 9525 w 219"/>
                <a:gd name="T63" fmla="*/ 309656 h 289"/>
                <a:gd name="T64" fmla="*/ 7938 w 219"/>
                <a:gd name="T65" fmla="*/ 339080 h 289"/>
                <a:gd name="T66" fmla="*/ 0 w 219"/>
                <a:gd name="T67" fmla="*/ 364301 h 289"/>
                <a:gd name="T68" fmla="*/ 4763 w 219"/>
                <a:gd name="T69" fmla="*/ 361499 h 289"/>
                <a:gd name="T70" fmla="*/ 4763 w 219"/>
                <a:gd name="T71" fmla="*/ 355894 h 289"/>
                <a:gd name="T72" fmla="*/ 25400 w 219"/>
                <a:gd name="T73" fmla="*/ 350290 h 289"/>
                <a:gd name="T74" fmla="*/ 53975 w 219"/>
                <a:gd name="T75" fmla="*/ 341883 h 289"/>
                <a:gd name="T76" fmla="*/ 66675 w 219"/>
                <a:gd name="T77" fmla="*/ 341883 h 289"/>
                <a:gd name="T78" fmla="*/ 77788 w 219"/>
                <a:gd name="T79" fmla="*/ 350290 h 289"/>
                <a:gd name="T80" fmla="*/ 93663 w 219"/>
                <a:gd name="T81" fmla="*/ 351691 h 289"/>
                <a:gd name="T82" fmla="*/ 101600 w 219"/>
                <a:gd name="T83" fmla="*/ 374110 h 289"/>
                <a:gd name="T84" fmla="*/ 119063 w 219"/>
                <a:gd name="T85" fmla="*/ 393726 h 289"/>
                <a:gd name="T86" fmla="*/ 134938 w 219"/>
                <a:gd name="T87" fmla="*/ 404935 h 28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9"/>
                <a:gd name="T133" fmla="*/ 0 h 289"/>
                <a:gd name="T134" fmla="*/ 219 w 219"/>
                <a:gd name="T135" fmla="*/ 289 h 28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9" h="289">
                  <a:moveTo>
                    <a:pt x="85" y="289"/>
                  </a:moveTo>
                  <a:lnTo>
                    <a:pt x="87" y="288"/>
                  </a:lnTo>
                  <a:lnTo>
                    <a:pt x="89" y="286"/>
                  </a:lnTo>
                  <a:lnTo>
                    <a:pt x="91" y="283"/>
                  </a:lnTo>
                  <a:lnTo>
                    <a:pt x="91" y="281"/>
                  </a:lnTo>
                  <a:lnTo>
                    <a:pt x="92" y="278"/>
                  </a:lnTo>
                  <a:lnTo>
                    <a:pt x="93" y="275"/>
                  </a:lnTo>
                  <a:lnTo>
                    <a:pt x="94" y="272"/>
                  </a:lnTo>
                  <a:lnTo>
                    <a:pt x="95" y="269"/>
                  </a:lnTo>
                  <a:lnTo>
                    <a:pt x="95" y="272"/>
                  </a:lnTo>
                  <a:lnTo>
                    <a:pt x="97" y="274"/>
                  </a:lnTo>
                  <a:lnTo>
                    <a:pt x="97" y="276"/>
                  </a:lnTo>
                  <a:lnTo>
                    <a:pt x="98" y="279"/>
                  </a:lnTo>
                  <a:lnTo>
                    <a:pt x="98" y="282"/>
                  </a:lnTo>
                  <a:lnTo>
                    <a:pt x="100" y="283"/>
                  </a:lnTo>
                  <a:lnTo>
                    <a:pt x="103" y="285"/>
                  </a:lnTo>
                  <a:lnTo>
                    <a:pt x="104" y="283"/>
                  </a:lnTo>
                  <a:lnTo>
                    <a:pt x="105" y="283"/>
                  </a:lnTo>
                  <a:lnTo>
                    <a:pt x="106" y="282"/>
                  </a:lnTo>
                  <a:lnTo>
                    <a:pt x="107" y="281"/>
                  </a:lnTo>
                  <a:lnTo>
                    <a:pt x="109" y="279"/>
                  </a:lnTo>
                  <a:lnTo>
                    <a:pt x="109" y="278"/>
                  </a:lnTo>
                  <a:lnTo>
                    <a:pt x="110" y="276"/>
                  </a:lnTo>
                  <a:lnTo>
                    <a:pt x="111" y="274"/>
                  </a:lnTo>
                  <a:lnTo>
                    <a:pt x="204" y="274"/>
                  </a:lnTo>
                  <a:lnTo>
                    <a:pt x="202" y="265"/>
                  </a:lnTo>
                  <a:lnTo>
                    <a:pt x="201" y="240"/>
                  </a:lnTo>
                  <a:lnTo>
                    <a:pt x="198" y="203"/>
                  </a:lnTo>
                  <a:lnTo>
                    <a:pt x="195" y="163"/>
                  </a:lnTo>
                  <a:lnTo>
                    <a:pt x="192" y="121"/>
                  </a:lnTo>
                  <a:lnTo>
                    <a:pt x="189" y="86"/>
                  </a:lnTo>
                  <a:lnTo>
                    <a:pt x="187" y="60"/>
                  </a:lnTo>
                  <a:lnTo>
                    <a:pt x="187" y="50"/>
                  </a:lnTo>
                  <a:lnTo>
                    <a:pt x="188" y="50"/>
                  </a:lnTo>
                  <a:lnTo>
                    <a:pt x="192" y="50"/>
                  </a:lnTo>
                  <a:lnTo>
                    <a:pt x="196" y="50"/>
                  </a:lnTo>
                  <a:lnTo>
                    <a:pt x="202" y="50"/>
                  </a:lnTo>
                  <a:lnTo>
                    <a:pt x="208" y="50"/>
                  </a:lnTo>
                  <a:lnTo>
                    <a:pt x="213" y="50"/>
                  </a:lnTo>
                  <a:lnTo>
                    <a:pt x="217" y="50"/>
                  </a:lnTo>
                  <a:lnTo>
                    <a:pt x="219" y="50"/>
                  </a:lnTo>
                  <a:lnTo>
                    <a:pt x="151" y="0"/>
                  </a:lnTo>
                  <a:lnTo>
                    <a:pt x="151" y="1"/>
                  </a:lnTo>
                  <a:lnTo>
                    <a:pt x="151" y="4"/>
                  </a:lnTo>
                  <a:lnTo>
                    <a:pt x="151" y="8"/>
                  </a:lnTo>
                  <a:lnTo>
                    <a:pt x="151" y="11"/>
                  </a:lnTo>
                  <a:lnTo>
                    <a:pt x="151" y="15"/>
                  </a:lnTo>
                  <a:lnTo>
                    <a:pt x="151" y="19"/>
                  </a:lnTo>
                  <a:lnTo>
                    <a:pt x="151" y="24"/>
                  </a:lnTo>
                  <a:lnTo>
                    <a:pt x="151" y="28"/>
                  </a:lnTo>
                  <a:lnTo>
                    <a:pt x="93" y="28"/>
                  </a:lnTo>
                  <a:lnTo>
                    <a:pt x="87" y="28"/>
                  </a:lnTo>
                  <a:lnTo>
                    <a:pt x="92" y="86"/>
                  </a:lnTo>
                  <a:lnTo>
                    <a:pt x="91" y="87"/>
                  </a:lnTo>
                  <a:lnTo>
                    <a:pt x="88" y="89"/>
                  </a:lnTo>
                  <a:lnTo>
                    <a:pt x="85" y="89"/>
                  </a:lnTo>
                  <a:lnTo>
                    <a:pt x="80" y="90"/>
                  </a:lnTo>
                  <a:lnTo>
                    <a:pt x="75" y="93"/>
                  </a:lnTo>
                  <a:lnTo>
                    <a:pt x="72" y="93"/>
                  </a:lnTo>
                  <a:lnTo>
                    <a:pt x="68" y="94"/>
                  </a:lnTo>
                  <a:lnTo>
                    <a:pt x="66" y="96"/>
                  </a:lnTo>
                  <a:lnTo>
                    <a:pt x="67" y="97"/>
                  </a:lnTo>
                  <a:lnTo>
                    <a:pt x="68" y="100"/>
                  </a:lnTo>
                  <a:lnTo>
                    <a:pt x="69" y="101"/>
                  </a:lnTo>
                  <a:lnTo>
                    <a:pt x="69" y="104"/>
                  </a:lnTo>
                  <a:lnTo>
                    <a:pt x="70" y="105"/>
                  </a:lnTo>
                  <a:lnTo>
                    <a:pt x="70" y="108"/>
                  </a:lnTo>
                  <a:lnTo>
                    <a:pt x="72" y="111"/>
                  </a:lnTo>
                  <a:lnTo>
                    <a:pt x="72" y="114"/>
                  </a:lnTo>
                  <a:lnTo>
                    <a:pt x="73" y="114"/>
                  </a:lnTo>
                  <a:lnTo>
                    <a:pt x="73" y="117"/>
                  </a:lnTo>
                  <a:lnTo>
                    <a:pt x="73" y="119"/>
                  </a:lnTo>
                  <a:lnTo>
                    <a:pt x="73" y="124"/>
                  </a:lnTo>
                  <a:lnTo>
                    <a:pt x="74" y="128"/>
                  </a:lnTo>
                  <a:lnTo>
                    <a:pt x="74" y="132"/>
                  </a:lnTo>
                  <a:lnTo>
                    <a:pt x="74" y="135"/>
                  </a:lnTo>
                  <a:lnTo>
                    <a:pt x="74" y="136"/>
                  </a:lnTo>
                  <a:lnTo>
                    <a:pt x="11" y="136"/>
                  </a:lnTo>
                  <a:lnTo>
                    <a:pt x="10" y="136"/>
                  </a:lnTo>
                  <a:lnTo>
                    <a:pt x="9" y="137"/>
                  </a:lnTo>
                  <a:lnTo>
                    <a:pt x="8" y="137"/>
                  </a:lnTo>
                  <a:lnTo>
                    <a:pt x="8" y="139"/>
                  </a:lnTo>
                  <a:lnTo>
                    <a:pt x="6" y="139"/>
                  </a:lnTo>
                  <a:lnTo>
                    <a:pt x="5" y="140"/>
                  </a:lnTo>
                  <a:lnTo>
                    <a:pt x="4" y="142"/>
                  </a:lnTo>
                  <a:lnTo>
                    <a:pt x="3" y="143"/>
                  </a:lnTo>
                  <a:lnTo>
                    <a:pt x="3" y="153"/>
                  </a:lnTo>
                  <a:lnTo>
                    <a:pt x="4" y="160"/>
                  </a:lnTo>
                  <a:lnTo>
                    <a:pt x="4" y="168"/>
                  </a:lnTo>
                  <a:lnTo>
                    <a:pt x="5" y="175"/>
                  </a:lnTo>
                  <a:lnTo>
                    <a:pt x="6" y="182"/>
                  </a:lnTo>
                  <a:lnTo>
                    <a:pt x="6" y="189"/>
                  </a:lnTo>
                  <a:lnTo>
                    <a:pt x="6" y="197"/>
                  </a:lnTo>
                  <a:lnTo>
                    <a:pt x="8" y="206"/>
                  </a:lnTo>
                  <a:lnTo>
                    <a:pt x="8" y="213"/>
                  </a:lnTo>
                  <a:lnTo>
                    <a:pt x="6" y="221"/>
                  </a:lnTo>
                  <a:lnTo>
                    <a:pt x="6" y="228"/>
                  </a:lnTo>
                  <a:lnTo>
                    <a:pt x="5" y="235"/>
                  </a:lnTo>
                  <a:lnTo>
                    <a:pt x="5" y="242"/>
                  </a:lnTo>
                  <a:lnTo>
                    <a:pt x="4" y="247"/>
                  </a:lnTo>
                  <a:lnTo>
                    <a:pt x="3" y="254"/>
                  </a:lnTo>
                  <a:lnTo>
                    <a:pt x="0" y="260"/>
                  </a:lnTo>
                  <a:lnTo>
                    <a:pt x="2" y="257"/>
                  </a:lnTo>
                  <a:lnTo>
                    <a:pt x="3" y="257"/>
                  </a:lnTo>
                  <a:lnTo>
                    <a:pt x="3" y="258"/>
                  </a:lnTo>
                  <a:lnTo>
                    <a:pt x="3" y="260"/>
                  </a:lnTo>
                  <a:lnTo>
                    <a:pt x="3" y="258"/>
                  </a:lnTo>
                  <a:lnTo>
                    <a:pt x="3" y="254"/>
                  </a:lnTo>
                  <a:lnTo>
                    <a:pt x="5" y="254"/>
                  </a:lnTo>
                  <a:lnTo>
                    <a:pt x="10" y="253"/>
                  </a:lnTo>
                  <a:lnTo>
                    <a:pt x="16" y="250"/>
                  </a:lnTo>
                  <a:lnTo>
                    <a:pt x="23" y="249"/>
                  </a:lnTo>
                  <a:lnTo>
                    <a:pt x="29" y="246"/>
                  </a:lnTo>
                  <a:lnTo>
                    <a:pt x="34" y="244"/>
                  </a:lnTo>
                  <a:lnTo>
                    <a:pt x="37" y="243"/>
                  </a:lnTo>
                  <a:lnTo>
                    <a:pt x="40" y="242"/>
                  </a:lnTo>
                  <a:lnTo>
                    <a:pt x="42" y="244"/>
                  </a:lnTo>
                  <a:lnTo>
                    <a:pt x="44" y="247"/>
                  </a:lnTo>
                  <a:lnTo>
                    <a:pt x="47" y="249"/>
                  </a:lnTo>
                  <a:lnTo>
                    <a:pt x="49" y="250"/>
                  </a:lnTo>
                  <a:lnTo>
                    <a:pt x="52" y="250"/>
                  </a:lnTo>
                  <a:lnTo>
                    <a:pt x="54" y="251"/>
                  </a:lnTo>
                  <a:lnTo>
                    <a:pt x="59" y="251"/>
                  </a:lnTo>
                  <a:lnTo>
                    <a:pt x="62" y="251"/>
                  </a:lnTo>
                  <a:lnTo>
                    <a:pt x="62" y="260"/>
                  </a:lnTo>
                  <a:lnTo>
                    <a:pt x="64" y="267"/>
                  </a:lnTo>
                  <a:lnTo>
                    <a:pt x="67" y="272"/>
                  </a:lnTo>
                  <a:lnTo>
                    <a:pt x="70" y="276"/>
                  </a:lnTo>
                  <a:lnTo>
                    <a:pt x="75" y="281"/>
                  </a:lnTo>
                  <a:lnTo>
                    <a:pt x="79" y="283"/>
                  </a:lnTo>
                  <a:lnTo>
                    <a:pt x="82" y="286"/>
                  </a:lnTo>
                  <a:lnTo>
                    <a:pt x="85" y="28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9" name="Freeform 240">
              <a:extLst>
                <a:ext uri="{FF2B5EF4-FFF2-40B4-BE49-F238E27FC236}">
                  <a16:creationId xmlns:a16="http://schemas.microsoft.com/office/drawing/2014/main" id="{C860582C-D318-66CE-CE81-73FB2E83804C}"/>
                </a:ext>
              </a:extLst>
            </p:cNvPr>
            <p:cNvSpPr>
              <a:spLocks/>
            </p:cNvSpPr>
            <p:nvPr/>
          </p:nvSpPr>
          <p:spPr bwMode="gray">
            <a:xfrm>
              <a:off x="5347084" y="2872349"/>
              <a:ext cx="542372" cy="614095"/>
            </a:xfrm>
            <a:custGeom>
              <a:avLst/>
              <a:gdLst>
                <a:gd name="T0" fmla="*/ 36513 w 293"/>
                <a:gd name="T1" fmla="*/ 431557 h 351"/>
                <a:gd name="T2" fmla="*/ 46038 w 293"/>
                <a:gd name="T3" fmla="*/ 431557 h 351"/>
                <a:gd name="T4" fmla="*/ 55563 w 293"/>
                <a:gd name="T5" fmla="*/ 431557 h 351"/>
                <a:gd name="T6" fmla="*/ 66675 w 293"/>
                <a:gd name="T7" fmla="*/ 431557 h 351"/>
                <a:gd name="T8" fmla="*/ 74613 w 293"/>
                <a:gd name="T9" fmla="*/ 427354 h 351"/>
                <a:gd name="T10" fmla="*/ 90488 w 293"/>
                <a:gd name="T11" fmla="*/ 431557 h 351"/>
                <a:gd name="T12" fmla="*/ 98425 w 293"/>
                <a:gd name="T13" fmla="*/ 451173 h 351"/>
                <a:gd name="T14" fmla="*/ 114300 w 293"/>
                <a:gd name="T15" fmla="*/ 462383 h 351"/>
                <a:gd name="T16" fmla="*/ 120650 w 293"/>
                <a:gd name="T17" fmla="*/ 470790 h 351"/>
                <a:gd name="T18" fmla="*/ 120650 w 293"/>
                <a:gd name="T19" fmla="*/ 479197 h 351"/>
                <a:gd name="T20" fmla="*/ 120650 w 293"/>
                <a:gd name="T21" fmla="*/ 487604 h 351"/>
                <a:gd name="T22" fmla="*/ 160338 w 293"/>
                <a:gd name="T23" fmla="*/ 481999 h 351"/>
                <a:gd name="T24" fmla="*/ 165100 w 293"/>
                <a:gd name="T25" fmla="*/ 476394 h 351"/>
                <a:gd name="T26" fmla="*/ 169863 w 293"/>
                <a:gd name="T27" fmla="*/ 476394 h 351"/>
                <a:gd name="T28" fmla="*/ 169863 w 293"/>
                <a:gd name="T29" fmla="*/ 483400 h 351"/>
                <a:gd name="T30" fmla="*/ 168275 w 293"/>
                <a:gd name="T31" fmla="*/ 491807 h 351"/>
                <a:gd name="T32" fmla="*/ 177800 w 293"/>
                <a:gd name="T33" fmla="*/ 491807 h 351"/>
                <a:gd name="T34" fmla="*/ 187325 w 293"/>
                <a:gd name="T35" fmla="*/ 491807 h 351"/>
                <a:gd name="T36" fmla="*/ 195263 w 293"/>
                <a:gd name="T37" fmla="*/ 476394 h 351"/>
                <a:gd name="T38" fmla="*/ 200025 w 293"/>
                <a:gd name="T39" fmla="*/ 452575 h 351"/>
                <a:gd name="T40" fmla="*/ 203200 w 293"/>
                <a:gd name="T41" fmla="*/ 431557 h 351"/>
                <a:gd name="T42" fmla="*/ 217488 w 293"/>
                <a:gd name="T43" fmla="*/ 417546 h 351"/>
                <a:gd name="T44" fmla="*/ 234950 w 293"/>
                <a:gd name="T45" fmla="*/ 407737 h 351"/>
                <a:gd name="T46" fmla="*/ 247650 w 293"/>
                <a:gd name="T47" fmla="*/ 397929 h 351"/>
                <a:gd name="T48" fmla="*/ 255588 w 293"/>
                <a:gd name="T49" fmla="*/ 378313 h 351"/>
                <a:gd name="T50" fmla="*/ 266700 w 293"/>
                <a:gd name="T51" fmla="*/ 361499 h 351"/>
                <a:gd name="T52" fmla="*/ 288925 w 293"/>
                <a:gd name="T53" fmla="*/ 355894 h 351"/>
                <a:gd name="T54" fmla="*/ 314325 w 293"/>
                <a:gd name="T55" fmla="*/ 340482 h 351"/>
                <a:gd name="T56" fmla="*/ 354013 w 293"/>
                <a:gd name="T57" fmla="*/ 332075 h 351"/>
                <a:gd name="T58" fmla="*/ 393700 w 293"/>
                <a:gd name="T59" fmla="*/ 323668 h 351"/>
                <a:gd name="T60" fmla="*/ 415925 w 293"/>
                <a:gd name="T61" fmla="*/ 322267 h 351"/>
                <a:gd name="T62" fmla="*/ 438150 w 293"/>
                <a:gd name="T63" fmla="*/ 318063 h 351"/>
                <a:gd name="T64" fmla="*/ 450850 w 293"/>
                <a:gd name="T65" fmla="*/ 308255 h 351"/>
                <a:gd name="T66" fmla="*/ 463550 w 293"/>
                <a:gd name="T67" fmla="*/ 277430 h 351"/>
                <a:gd name="T68" fmla="*/ 465138 w 293"/>
                <a:gd name="T69" fmla="*/ 232592 h 351"/>
                <a:gd name="T70" fmla="*/ 457200 w 293"/>
                <a:gd name="T71" fmla="*/ 198965 h 351"/>
                <a:gd name="T72" fmla="*/ 420688 w 293"/>
                <a:gd name="T73" fmla="*/ 177947 h 351"/>
                <a:gd name="T74" fmla="*/ 388938 w 293"/>
                <a:gd name="T75" fmla="*/ 154128 h 351"/>
                <a:gd name="T76" fmla="*/ 360363 w 293"/>
                <a:gd name="T77" fmla="*/ 116296 h 351"/>
                <a:gd name="T78" fmla="*/ 200025 w 293"/>
                <a:gd name="T79" fmla="*/ 4203 h 351"/>
                <a:gd name="T80" fmla="*/ 166688 w 293"/>
                <a:gd name="T81" fmla="*/ 8407 h 351"/>
                <a:gd name="T82" fmla="*/ 176213 w 293"/>
                <a:gd name="T83" fmla="*/ 106488 h 351"/>
                <a:gd name="T84" fmla="*/ 188913 w 293"/>
                <a:gd name="T85" fmla="*/ 273226 h 351"/>
                <a:gd name="T86" fmla="*/ 46038 w 293"/>
                <a:gd name="T87" fmla="*/ 320866 h 351"/>
                <a:gd name="T88" fmla="*/ 42863 w 293"/>
                <a:gd name="T89" fmla="*/ 327871 h 351"/>
                <a:gd name="T90" fmla="*/ 36513 w 293"/>
                <a:gd name="T91" fmla="*/ 333476 h 351"/>
                <a:gd name="T92" fmla="*/ 28575 w 293"/>
                <a:gd name="T93" fmla="*/ 333476 h 351"/>
                <a:gd name="T94" fmla="*/ 23813 w 293"/>
                <a:gd name="T95" fmla="*/ 323668 h 351"/>
                <a:gd name="T96" fmla="*/ 20638 w 293"/>
                <a:gd name="T97" fmla="*/ 313860 h 351"/>
                <a:gd name="T98" fmla="*/ 14288 w 293"/>
                <a:gd name="T99" fmla="*/ 326470 h 351"/>
                <a:gd name="T100" fmla="*/ 7938 w 293"/>
                <a:gd name="T101" fmla="*/ 337679 h 351"/>
                <a:gd name="T102" fmla="*/ 0 w 293"/>
                <a:gd name="T103" fmla="*/ 389522 h 351"/>
                <a:gd name="T104" fmla="*/ 30163 w 293"/>
                <a:gd name="T105" fmla="*/ 407737 h 351"/>
                <a:gd name="T106" fmla="*/ 28575 w 293"/>
                <a:gd name="T107" fmla="*/ 416144 h 351"/>
                <a:gd name="T108" fmla="*/ 33338 w 293"/>
                <a:gd name="T109" fmla="*/ 421749 h 3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93"/>
                <a:gd name="T166" fmla="*/ 0 h 351"/>
                <a:gd name="T167" fmla="*/ 293 w 293"/>
                <a:gd name="T168" fmla="*/ 351 h 35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93" h="351">
                  <a:moveTo>
                    <a:pt x="16" y="308"/>
                  </a:moveTo>
                  <a:lnTo>
                    <a:pt x="19" y="308"/>
                  </a:lnTo>
                  <a:lnTo>
                    <a:pt x="23" y="308"/>
                  </a:lnTo>
                  <a:lnTo>
                    <a:pt x="25" y="308"/>
                  </a:lnTo>
                  <a:lnTo>
                    <a:pt x="28" y="308"/>
                  </a:lnTo>
                  <a:lnTo>
                    <a:pt x="29" y="308"/>
                  </a:lnTo>
                  <a:lnTo>
                    <a:pt x="31" y="308"/>
                  </a:lnTo>
                  <a:lnTo>
                    <a:pt x="32" y="308"/>
                  </a:lnTo>
                  <a:lnTo>
                    <a:pt x="35" y="308"/>
                  </a:lnTo>
                  <a:lnTo>
                    <a:pt x="37" y="308"/>
                  </a:lnTo>
                  <a:lnTo>
                    <a:pt x="40" y="308"/>
                  </a:lnTo>
                  <a:lnTo>
                    <a:pt x="42" y="308"/>
                  </a:lnTo>
                  <a:lnTo>
                    <a:pt x="44" y="306"/>
                  </a:lnTo>
                  <a:lnTo>
                    <a:pt x="46" y="306"/>
                  </a:lnTo>
                  <a:lnTo>
                    <a:pt x="47" y="305"/>
                  </a:lnTo>
                  <a:lnTo>
                    <a:pt x="48" y="303"/>
                  </a:lnTo>
                  <a:lnTo>
                    <a:pt x="56" y="303"/>
                  </a:lnTo>
                  <a:lnTo>
                    <a:pt x="57" y="308"/>
                  </a:lnTo>
                  <a:lnTo>
                    <a:pt x="59" y="312"/>
                  </a:lnTo>
                  <a:lnTo>
                    <a:pt x="61" y="317"/>
                  </a:lnTo>
                  <a:lnTo>
                    <a:pt x="62" y="322"/>
                  </a:lnTo>
                  <a:lnTo>
                    <a:pt x="66" y="324"/>
                  </a:lnTo>
                  <a:lnTo>
                    <a:pt x="68" y="327"/>
                  </a:lnTo>
                  <a:lnTo>
                    <a:pt x="72" y="330"/>
                  </a:lnTo>
                  <a:lnTo>
                    <a:pt x="76" y="330"/>
                  </a:lnTo>
                  <a:lnTo>
                    <a:pt x="76" y="333"/>
                  </a:lnTo>
                  <a:lnTo>
                    <a:pt x="76" y="336"/>
                  </a:lnTo>
                  <a:lnTo>
                    <a:pt x="76" y="338"/>
                  </a:lnTo>
                  <a:lnTo>
                    <a:pt x="76" y="340"/>
                  </a:lnTo>
                  <a:lnTo>
                    <a:pt x="76" y="342"/>
                  </a:lnTo>
                  <a:lnTo>
                    <a:pt x="76" y="344"/>
                  </a:lnTo>
                  <a:lnTo>
                    <a:pt x="76" y="345"/>
                  </a:lnTo>
                  <a:lnTo>
                    <a:pt x="76" y="348"/>
                  </a:lnTo>
                  <a:lnTo>
                    <a:pt x="100" y="348"/>
                  </a:lnTo>
                  <a:lnTo>
                    <a:pt x="100" y="345"/>
                  </a:lnTo>
                  <a:lnTo>
                    <a:pt x="101" y="344"/>
                  </a:lnTo>
                  <a:lnTo>
                    <a:pt x="101" y="342"/>
                  </a:lnTo>
                  <a:lnTo>
                    <a:pt x="103" y="341"/>
                  </a:lnTo>
                  <a:lnTo>
                    <a:pt x="104" y="340"/>
                  </a:lnTo>
                  <a:lnTo>
                    <a:pt x="105" y="338"/>
                  </a:lnTo>
                  <a:lnTo>
                    <a:pt x="106" y="338"/>
                  </a:lnTo>
                  <a:lnTo>
                    <a:pt x="107" y="340"/>
                  </a:lnTo>
                  <a:lnTo>
                    <a:pt x="107" y="341"/>
                  </a:lnTo>
                  <a:lnTo>
                    <a:pt x="107" y="342"/>
                  </a:lnTo>
                  <a:lnTo>
                    <a:pt x="107" y="345"/>
                  </a:lnTo>
                  <a:lnTo>
                    <a:pt x="107" y="347"/>
                  </a:lnTo>
                  <a:lnTo>
                    <a:pt x="107" y="348"/>
                  </a:lnTo>
                  <a:lnTo>
                    <a:pt x="106" y="351"/>
                  </a:lnTo>
                  <a:lnTo>
                    <a:pt x="108" y="351"/>
                  </a:lnTo>
                  <a:lnTo>
                    <a:pt x="111" y="351"/>
                  </a:lnTo>
                  <a:lnTo>
                    <a:pt x="112" y="351"/>
                  </a:lnTo>
                  <a:lnTo>
                    <a:pt x="114" y="351"/>
                  </a:lnTo>
                  <a:lnTo>
                    <a:pt x="117" y="351"/>
                  </a:lnTo>
                  <a:lnTo>
                    <a:pt x="118" y="351"/>
                  </a:lnTo>
                  <a:lnTo>
                    <a:pt x="119" y="351"/>
                  </a:lnTo>
                  <a:lnTo>
                    <a:pt x="122" y="345"/>
                  </a:lnTo>
                  <a:lnTo>
                    <a:pt x="123" y="340"/>
                  </a:lnTo>
                  <a:lnTo>
                    <a:pt x="124" y="334"/>
                  </a:lnTo>
                  <a:lnTo>
                    <a:pt x="125" y="329"/>
                  </a:lnTo>
                  <a:lnTo>
                    <a:pt x="126" y="323"/>
                  </a:lnTo>
                  <a:lnTo>
                    <a:pt x="126" y="317"/>
                  </a:lnTo>
                  <a:lnTo>
                    <a:pt x="128" y="313"/>
                  </a:lnTo>
                  <a:lnTo>
                    <a:pt x="128" y="308"/>
                  </a:lnTo>
                  <a:lnTo>
                    <a:pt x="130" y="303"/>
                  </a:lnTo>
                  <a:lnTo>
                    <a:pt x="133" y="301"/>
                  </a:lnTo>
                  <a:lnTo>
                    <a:pt x="137" y="298"/>
                  </a:lnTo>
                  <a:lnTo>
                    <a:pt x="141" y="295"/>
                  </a:lnTo>
                  <a:lnTo>
                    <a:pt x="144" y="292"/>
                  </a:lnTo>
                  <a:lnTo>
                    <a:pt x="148" y="291"/>
                  </a:lnTo>
                  <a:lnTo>
                    <a:pt x="151" y="290"/>
                  </a:lnTo>
                  <a:lnTo>
                    <a:pt x="154" y="288"/>
                  </a:lnTo>
                  <a:lnTo>
                    <a:pt x="156" y="284"/>
                  </a:lnTo>
                  <a:lnTo>
                    <a:pt x="157" y="280"/>
                  </a:lnTo>
                  <a:lnTo>
                    <a:pt x="160" y="276"/>
                  </a:lnTo>
                  <a:lnTo>
                    <a:pt x="161" y="270"/>
                  </a:lnTo>
                  <a:lnTo>
                    <a:pt x="163" y="266"/>
                  </a:lnTo>
                  <a:lnTo>
                    <a:pt x="166" y="261"/>
                  </a:lnTo>
                  <a:lnTo>
                    <a:pt x="168" y="258"/>
                  </a:lnTo>
                  <a:lnTo>
                    <a:pt x="170" y="256"/>
                  </a:lnTo>
                  <a:lnTo>
                    <a:pt x="177" y="256"/>
                  </a:lnTo>
                  <a:lnTo>
                    <a:pt x="182" y="254"/>
                  </a:lnTo>
                  <a:lnTo>
                    <a:pt x="187" y="251"/>
                  </a:lnTo>
                  <a:lnTo>
                    <a:pt x="192" y="247"/>
                  </a:lnTo>
                  <a:lnTo>
                    <a:pt x="198" y="243"/>
                  </a:lnTo>
                  <a:lnTo>
                    <a:pt x="204" y="240"/>
                  </a:lnTo>
                  <a:lnTo>
                    <a:pt x="212" y="237"/>
                  </a:lnTo>
                  <a:lnTo>
                    <a:pt x="223" y="237"/>
                  </a:lnTo>
                  <a:lnTo>
                    <a:pt x="240" y="237"/>
                  </a:lnTo>
                  <a:lnTo>
                    <a:pt x="244" y="234"/>
                  </a:lnTo>
                  <a:lnTo>
                    <a:pt x="248" y="231"/>
                  </a:lnTo>
                  <a:lnTo>
                    <a:pt x="252" y="230"/>
                  </a:lnTo>
                  <a:lnTo>
                    <a:pt x="257" y="230"/>
                  </a:lnTo>
                  <a:lnTo>
                    <a:pt x="262" y="230"/>
                  </a:lnTo>
                  <a:lnTo>
                    <a:pt x="267" y="229"/>
                  </a:lnTo>
                  <a:lnTo>
                    <a:pt x="271" y="229"/>
                  </a:lnTo>
                  <a:lnTo>
                    <a:pt x="276" y="227"/>
                  </a:lnTo>
                  <a:lnTo>
                    <a:pt x="280" y="226"/>
                  </a:lnTo>
                  <a:lnTo>
                    <a:pt x="282" y="223"/>
                  </a:lnTo>
                  <a:lnTo>
                    <a:pt x="284" y="220"/>
                  </a:lnTo>
                  <a:lnTo>
                    <a:pt x="287" y="216"/>
                  </a:lnTo>
                  <a:lnTo>
                    <a:pt x="289" y="208"/>
                  </a:lnTo>
                  <a:lnTo>
                    <a:pt x="292" y="198"/>
                  </a:lnTo>
                  <a:lnTo>
                    <a:pt x="293" y="187"/>
                  </a:lnTo>
                  <a:lnTo>
                    <a:pt x="293" y="176"/>
                  </a:lnTo>
                  <a:lnTo>
                    <a:pt x="293" y="166"/>
                  </a:lnTo>
                  <a:lnTo>
                    <a:pt x="292" y="156"/>
                  </a:lnTo>
                  <a:lnTo>
                    <a:pt x="292" y="144"/>
                  </a:lnTo>
                  <a:lnTo>
                    <a:pt x="288" y="142"/>
                  </a:lnTo>
                  <a:lnTo>
                    <a:pt x="282" y="138"/>
                  </a:lnTo>
                  <a:lnTo>
                    <a:pt x="274" y="132"/>
                  </a:lnTo>
                  <a:lnTo>
                    <a:pt x="265" y="127"/>
                  </a:lnTo>
                  <a:lnTo>
                    <a:pt x="258" y="120"/>
                  </a:lnTo>
                  <a:lnTo>
                    <a:pt x="251" y="114"/>
                  </a:lnTo>
                  <a:lnTo>
                    <a:pt x="245" y="110"/>
                  </a:lnTo>
                  <a:lnTo>
                    <a:pt x="242" y="107"/>
                  </a:lnTo>
                  <a:lnTo>
                    <a:pt x="236" y="95"/>
                  </a:lnTo>
                  <a:lnTo>
                    <a:pt x="227" y="83"/>
                  </a:lnTo>
                  <a:lnTo>
                    <a:pt x="126" y="0"/>
                  </a:lnTo>
                  <a:lnTo>
                    <a:pt x="126" y="2"/>
                  </a:lnTo>
                  <a:lnTo>
                    <a:pt x="126" y="3"/>
                  </a:lnTo>
                  <a:lnTo>
                    <a:pt x="126" y="5"/>
                  </a:lnTo>
                  <a:lnTo>
                    <a:pt x="126" y="6"/>
                  </a:lnTo>
                  <a:lnTo>
                    <a:pt x="105" y="6"/>
                  </a:lnTo>
                  <a:lnTo>
                    <a:pt x="105" y="16"/>
                  </a:lnTo>
                  <a:lnTo>
                    <a:pt x="107" y="41"/>
                  </a:lnTo>
                  <a:lnTo>
                    <a:pt x="111" y="76"/>
                  </a:lnTo>
                  <a:lnTo>
                    <a:pt x="113" y="119"/>
                  </a:lnTo>
                  <a:lnTo>
                    <a:pt x="117" y="159"/>
                  </a:lnTo>
                  <a:lnTo>
                    <a:pt x="119" y="195"/>
                  </a:lnTo>
                  <a:lnTo>
                    <a:pt x="122" y="220"/>
                  </a:lnTo>
                  <a:lnTo>
                    <a:pt x="122" y="229"/>
                  </a:lnTo>
                  <a:lnTo>
                    <a:pt x="29" y="229"/>
                  </a:lnTo>
                  <a:lnTo>
                    <a:pt x="28" y="231"/>
                  </a:lnTo>
                  <a:lnTo>
                    <a:pt x="27" y="233"/>
                  </a:lnTo>
                  <a:lnTo>
                    <a:pt x="27" y="234"/>
                  </a:lnTo>
                  <a:lnTo>
                    <a:pt x="25" y="236"/>
                  </a:lnTo>
                  <a:lnTo>
                    <a:pt x="24" y="237"/>
                  </a:lnTo>
                  <a:lnTo>
                    <a:pt x="23" y="238"/>
                  </a:lnTo>
                  <a:lnTo>
                    <a:pt x="22" y="238"/>
                  </a:lnTo>
                  <a:lnTo>
                    <a:pt x="21" y="240"/>
                  </a:lnTo>
                  <a:lnTo>
                    <a:pt x="18" y="238"/>
                  </a:lnTo>
                  <a:lnTo>
                    <a:pt x="16" y="237"/>
                  </a:lnTo>
                  <a:lnTo>
                    <a:pt x="16" y="234"/>
                  </a:lnTo>
                  <a:lnTo>
                    <a:pt x="15" y="231"/>
                  </a:lnTo>
                  <a:lnTo>
                    <a:pt x="15" y="229"/>
                  </a:lnTo>
                  <a:lnTo>
                    <a:pt x="13" y="227"/>
                  </a:lnTo>
                  <a:lnTo>
                    <a:pt x="13" y="224"/>
                  </a:lnTo>
                  <a:lnTo>
                    <a:pt x="12" y="227"/>
                  </a:lnTo>
                  <a:lnTo>
                    <a:pt x="10" y="230"/>
                  </a:lnTo>
                  <a:lnTo>
                    <a:pt x="9" y="233"/>
                  </a:lnTo>
                  <a:lnTo>
                    <a:pt x="9" y="236"/>
                  </a:lnTo>
                  <a:lnTo>
                    <a:pt x="7" y="238"/>
                  </a:lnTo>
                  <a:lnTo>
                    <a:pt x="5" y="241"/>
                  </a:lnTo>
                  <a:lnTo>
                    <a:pt x="4" y="243"/>
                  </a:lnTo>
                  <a:lnTo>
                    <a:pt x="0" y="244"/>
                  </a:lnTo>
                  <a:lnTo>
                    <a:pt x="0" y="278"/>
                  </a:lnTo>
                  <a:lnTo>
                    <a:pt x="21" y="288"/>
                  </a:lnTo>
                  <a:lnTo>
                    <a:pt x="19" y="290"/>
                  </a:lnTo>
                  <a:lnTo>
                    <a:pt x="19" y="291"/>
                  </a:lnTo>
                  <a:lnTo>
                    <a:pt x="18" y="292"/>
                  </a:lnTo>
                  <a:lnTo>
                    <a:pt x="18" y="294"/>
                  </a:lnTo>
                  <a:lnTo>
                    <a:pt x="18" y="297"/>
                  </a:lnTo>
                  <a:lnTo>
                    <a:pt x="19" y="298"/>
                  </a:lnTo>
                  <a:lnTo>
                    <a:pt x="19" y="299"/>
                  </a:lnTo>
                  <a:lnTo>
                    <a:pt x="21" y="301"/>
                  </a:lnTo>
                  <a:lnTo>
                    <a:pt x="16" y="30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0" name="Freeform 241">
              <a:extLst>
                <a:ext uri="{FF2B5EF4-FFF2-40B4-BE49-F238E27FC236}">
                  <a16:creationId xmlns:a16="http://schemas.microsoft.com/office/drawing/2014/main" id="{4383B046-8AF5-C5FB-8A0A-C43B4AE638D8}"/>
                </a:ext>
              </a:extLst>
            </p:cNvPr>
            <p:cNvSpPr>
              <a:spLocks/>
            </p:cNvSpPr>
            <p:nvPr/>
          </p:nvSpPr>
          <p:spPr bwMode="gray">
            <a:xfrm>
              <a:off x="5320972" y="2436539"/>
              <a:ext cx="397740" cy="338743"/>
            </a:xfrm>
            <a:custGeom>
              <a:avLst/>
              <a:gdLst>
                <a:gd name="T0" fmla="*/ 317500 w 215"/>
                <a:gd name="T1" fmla="*/ 28023 h 194"/>
                <a:gd name="T2" fmla="*/ 323850 w 215"/>
                <a:gd name="T3" fmla="*/ 28023 h 194"/>
                <a:gd name="T4" fmla="*/ 322263 w 215"/>
                <a:gd name="T5" fmla="*/ 85471 h 194"/>
                <a:gd name="T6" fmla="*/ 330200 w 215"/>
                <a:gd name="T7" fmla="*/ 91075 h 194"/>
                <a:gd name="T8" fmla="*/ 339725 w 215"/>
                <a:gd name="T9" fmla="*/ 99482 h 194"/>
                <a:gd name="T10" fmla="*/ 341313 w 215"/>
                <a:gd name="T11" fmla="*/ 110692 h 194"/>
                <a:gd name="T12" fmla="*/ 331788 w 215"/>
                <a:gd name="T13" fmla="*/ 119099 h 194"/>
                <a:gd name="T14" fmla="*/ 317500 w 215"/>
                <a:gd name="T15" fmla="*/ 119099 h 194"/>
                <a:gd name="T16" fmla="*/ 300038 w 215"/>
                <a:gd name="T17" fmla="*/ 124703 h 194"/>
                <a:gd name="T18" fmla="*/ 277813 w 215"/>
                <a:gd name="T19" fmla="*/ 138715 h 194"/>
                <a:gd name="T20" fmla="*/ 268288 w 215"/>
                <a:gd name="T21" fmla="*/ 161133 h 194"/>
                <a:gd name="T22" fmla="*/ 241300 w 215"/>
                <a:gd name="T23" fmla="*/ 176546 h 194"/>
                <a:gd name="T24" fmla="*/ 212725 w 215"/>
                <a:gd name="T25" fmla="*/ 198965 h 194"/>
                <a:gd name="T26" fmla="*/ 171450 w 215"/>
                <a:gd name="T27" fmla="*/ 205971 h 194"/>
                <a:gd name="T28" fmla="*/ 157163 w 215"/>
                <a:gd name="T29" fmla="*/ 215779 h 194"/>
                <a:gd name="T30" fmla="*/ 141288 w 215"/>
                <a:gd name="T31" fmla="*/ 229790 h 194"/>
                <a:gd name="T32" fmla="*/ 0 w 215"/>
                <a:gd name="T33" fmla="*/ 271825 h 194"/>
                <a:gd name="T34" fmla="*/ 9525 w 215"/>
                <a:gd name="T35" fmla="*/ 266220 h 194"/>
                <a:gd name="T36" fmla="*/ 25400 w 215"/>
                <a:gd name="T37" fmla="*/ 262017 h 194"/>
                <a:gd name="T38" fmla="*/ 39688 w 215"/>
                <a:gd name="T39" fmla="*/ 256412 h 194"/>
                <a:gd name="T40" fmla="*/ 46038 w 215"/>
                <a:gd name="T41" fmla="*/ 250808 h 194"/>
                <a:gd name="T42" fmla="*/ 46038 w 215"/>
                <a:gd name="T43" fmla="*/ 242401 h 194"/>
                <a:gd name="T44" fmla="*/ 58738 w 215"/>
                <a:gd name="T45" fmla="*/ 226988 h 194"/>
                <a:gd name="T46" fmla="*/ 79375 w 215"/>
                <a:gd name="T47" fmla="*/ 214377 h 194"/>
                <a:gd name="T48" fmla="*/ 92075 w 215"/>
                <a:gd name="T49" fmla="*/ 186354 h 194"/>
                <a:gd name="T50" fmla="*/ 93663 w 215"/>
                <a:gd name="T51" fmla="*/ 159732 h 194"/>
                <a:gd name="T52" fmla="*/ 96838 w 215"/>
                <a:gd name="T53" fmla="*/ 124703 h 194"/>
                <a:gd name="T54" fmla="*/ 101600 w 215"/>
                <a:gd name="T55" fmla="*/ 100884 h 194"/>
                <a:gd name="T56" fmla="*/ 114300 w 215"/>
                <a:gd name="T57" fmla="*/ 93878 h 194"/>
                <a:gd name="T58" fmla="*/ 122238 w 215"/>
                <a:gd name="T59" fmla="*/ 84070 h 194"/>
                <a:gd name="T60" fmla="*/ 138113 w 215"/>
                <a:gd name="T61" fmla="*/ 77064 h 194"/>
                <a:gd name="T62" fmla="*/ 150813 w 215"/>
                <a:gd name="T63" fmla="*/ 75663 h 194"/>
                <a:gd name="T64" fmla="*/ 163513 w 215"/>
                <a:gd name="T65" fmla="*/ 71459 h 194"/>
                <a:gd name="T66" fmla="*/ 180975 w 215"/>
                <a:gd name="T67" fmla="*/ 44837 h 194"/>
                <a:gd name="T68" fmla="*/ 193675 w 215"/>
                <a:gd name="T69" fmla="*/ 14012 h 194"/>
                <a:gd name="T70" fmla="*/ 209550 w 215"/>
                <a:gd name="T71" fmla="*/ 4203 h 194"/>
                <a:gd name="T72" fmla="*/ 220663 w 215"/>
                <a:gd name="T73" fmla="*/ 8407 h 194"/>
                <a:gd name="T74" fmla="*/ 233363 w 215"/>
                <a:gd name="T75" fmla="*/ 9808 h 194"/>
                <a:gd name="T76" fmla="*/ 250825 w 215"/>
                <a:gd name="T77" fmla="*/ 9808 h 194"/>
                <a:gd name="T78" fmla="*/ 273050 w 215"/>
                <a:gd name="T79" fmla="*/ 5605 h 194"/>
                <a:gd name="T80" fmla="*/ 288925 w 215"/>
                <a:gd name="T81" fmla="*/ 4203 h 194"/>
                <a:gd name="T82" fmla="*/ 293688 w 215"/>
                <a:gd name="T83" fmla="*/ 11209 h 194"/>
                <a:gd name="T84" fmla="*/ 300038 w 215"/>
                <a:gd name="T85" fmla="*/ 23820 h 194"/>
                <a:gd name="T86" fmla="*/ 311150 w 215"/>
                <a:gd name="T87" fmla="*/ 23820 h 1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5"/>
                <a:gd name="T133" fmla="*/ 0 h 194"/>
                <a:gd name="T134" fmla="*/ 215 w 215"/>
                <a:gd name="T135" fmla="*/ 194 h 19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5" h="194">
                  <a:moveTo>
                    <a:pt x="196" y="17"/>
                  </a:moveTo>
                  <a:lnTo>
                    <a:pt x="197" y="18"/>
                  </a:lnTo>
                  <a:lnTo>
                    <a:pt x="200" y="20"/>
                  </a:lnTo>
                  <a:lnTo>
                    <a:pt x="201" y="20"/>
                  </a:lnTo>
                  <a:lnTo>
                    <a:pt x="203" y="20"/>
                  </a:lnTo>
                  <a:lnTo>
                    <a:pt x="204" y="20"/>
                  </a:lnTo>
                  <a:lnTo>
                    <a:pt x="206" y="20"/>
                  </a:lnTo>
                  <a:lnTo>
                    <a:pt x="207" y="20"/>
                  </a:lnTo>
                  <a:lnTo>
                    <a:pt x="203" y="61"/>
                  </a:lnTo>
                  <a:lnTo>
                    <a:pt x="204" y="62"/>
                  </a:lnTo>
                  <a:lnTo>
                    <a:pt x="206" y="64"/>
                  </a:lnTo>
                  <a:lnTo>
                    <a:pt x="208" y="65"/>
                  </a:lnTo>
                  <a:lnTo>
                    <a:pt x="210" y="68"/>
                  </a:lnTo>
                  <a:lnTo>
                    <a:pt x="212" y="69"/>
                  </a:lnTo>
                  <a:lnTo>
                    <a:pt x="214" y="71"/>
                  </a:lnTo>
                  <a:lnTo>
                    <a:pt x="215" y="74"/>
                  </a:lnTo>
                  <a:lnTo>
                    <a:pt x="215" y="76"/>
                  </a:lnTo>
                  <a:lnTo>
                    <a:pt x="215" y="79"/>
                  </a:lnTo>
                  <a:lnTo>
                    <a:pt x="214" y="82"/>
                  </a:lnTo>
                  <a:lnTo>
                    <a:pt x="212" y="83"/>
                  </a:lnTo>
                  <a:lnTo>
                    <a:pt x="209" y="85"/>
                  </a:lnTo>
                  <a:lnTo>
                    <a:pt x="206" y="85"/>
                  </a:lnTo>
                  <a:lnTo>
                    <a:pt x="203" y="85"/>
                  </a:lnTo>
                  <a:lnTo>
                    <a:pt x="200" y="85"/>
                  </a:lnTo>
                  <a:lnTo>
                    <a:pt x="196" y="86"/>
                  </a:lnTo>
                  <a:lnTo>
                    <a:pt x="192" y="87"/>
                  </a:lnTo>
                  <a:lnTo>
                    <a:pt x="189" y="89"/>
                  </a:lnTo>
                  <a:lnTo>
                    <a:pt x="184" y="92"/>
                  </a:lnTo>
                  <a:lnTo>
                    <a:pt x="179" y="96"/>
                  </a:lnTo>
                  <a:lnTo>
                    <a:pt x="175" y="99"/>
                  </a:lnTo>
                  <a:lnTo>
                    <a:pt x="172" y="104"/>
                  </a:lnTo>
                  <a:lnTo>
                    <a:pt x="170" y="110"/>
                  </a:lnTo>
                  <a:lnTo>
                    <a:pt x="169" y="115"/>
                  </a:lnTo>
                  <a:lnTo>
                    <a:pt x="163" y="118"/>
                  </a:lnTo>
                  <a:lnTo>
                    <a:pt x="157" y="121"/>
                  </a:lnTo>
                  <a:lnTo>
                    <a:pt x="152" y="126"/>
                  </a:lnTo>
                  <a:lnTo>
                    <a:pt x="147" y="132"/>
                  </a:lnTo>
                  <a:lnTo>
                    <a:pt x="142" y="138"/>
                  </a:lnTo>
                  <a:lnTo>
                    <a:pt x="134" y="142"/>
                  </a:lnTo>
                  <a:lnTo>
                    <a:pt x="125" y="146"/>
                  </a:lnTo>
                  <a:lnTo>
                    <a:pt x="114" y="147"/>
                  </a:lnTo>
                  <a:lnTo>
                    <a:pt x="108" y="147"/>
                  </a:lnTo>
                  <a:lnTo>
                    <a:pt x="105" y="148"/>
                  </a:lnTo>
                  <a:lnTo>
                    <a:pt x="101" y="151"/>
                  </a:lnTo>
                  <a:lnTo>
                    <a:pt x="99" y="154"/>
                  </a:lnTo>
                  <a:lnTo>
                    <a:pt x="96" y="157"/>
                  </a:lnTo>
                  <a:lnTo>
                    <a:pt x="93" y="161"/>
                  </a:lnTo>
                  <a:lnTo>
                    <a:pt x="89" y="164"/>
                  </a:lnTo>
                  <a:lnTo>
                    <a:pt x="84" y="167"/>
                  </a:lnTo>
                  <a:lnTo>
                    <a:pt x="84" y="192"/>
                  </a:lnTo>
                  <a:lnTo>
                    <a:pt x="0" y="194"/>
                  </a:lnTo>
                  <a:lnTo>
                    <a:pt x="1" y="193"/>
                  </a:lnTo>
                  <a:lnTo>
                    <a:pt x="4" y="192"/>
                  </a:lnTo>
                  <a:lnTo>
                    <a:pt x="6" y="190"/>
                  </a:lnTo>
                  <a:lnTo>
                    <a:pt x="10" y="189"/>
                  </a:lnTo>
                  <a:lnTo>
                    <a:pt x="12" y="189"/>
                  </a:lnTo>
                  <a:lnTo>
                    <a:pt x="16" y="187"/>
                  </a:lnTo>
                  <a:lnTo>
                    <a:pt x="19" y="186"/>
                  </a:lnTo>
                  <a:lnTo>
                    <a:pt x="24" y="185"/>
                  </a:lnTo>
                  <a:lnTo>
                    <a:pt x="25" y="183"/>
                  </a:lnTo>
                  <a:lnTo>
                    <a:pt x="26" y="182"/>
                  </a:lnTo>
                  <a:lnTo>
                    <a:pt x="27" y="180"/>
                  </a:lnTo>
                  <a:lnTo>
                    <a:pt x="29" y="179"/>
                  </a:lnTo>
                  <a:lnTo>
                    <a:pt x="29" y="178"/>
                  </a:lnTo>
                  <a:lnTo>
                    <a:pt x="29" y="175"/>
                  </a:lnTo>
                  <a:lnTo>
                    <a:pt x="29" y="173"/>
                  </a:lnTo>
                  <a:lnTo>
                    <a:pt x="30" y="172"/>
                  </a:lnTo>
                  <a:lnTo>
                    <a:pt x="33" y="167"/>
                  </a:lnTo>
                  <a:lnTo>
                    <a:pt x="37" y="162"/>
                  </a:lnTo>
                  <a:lnTo>
                    <a:pt x="42" y="160"/>
                  </a:lnTo>
                  <a:lnTo>
                    <a:pt x="46" y="155"/>
                  </a:lnTo>
                  <a:lnTo>
                    <a:pt x="50" y="153"/>
                  </a:lnTo>
                  <a:lnTo>
                    <a:pt x="55" y="147"/>
                  </a:lnTo>
                  <a:lnTo>
                    <a:pt x="58" y="140"/>
                  </a:lnTo>
                  <a:lnTo>
                    <a:pt x="58" y="133"/>
                  </a:lnTo>
                  <a:lnTo>
                    <a:pt x="58" y="128"/>
                  </a:lnTo>
                  <a:lnTo>
                    <a:pt x="59" y="121"/>
                  </a:lnTo>
                  <a:lnTo>
                    <a:pt x="59" y="114"/>
                  </a:lnTo>
                  <a:lnTo>
                    <a:pt x="61" y="106"/>
                  </a:lnTo>
                  <a:lnTo>
                    <a:pt x="61" y="97"/>
                  </a:lnTo>
                  <a:lnTo>
                    <a:pt x="61" y="89"/>
                  </a:lnTo>
                  <a:lnTo>
                    <a:pt x="59" y="81"/>
                  </a:lnTo>
                  <a:lnTo>
                    <a:pt x="58" y="74"/>
                  </a:lnTo>
                  <a:lnTo>
                    <a:pt x="64" y="72"/>
                  </a:lnTo>
                  <a:lnTo>
                    <a:pt x="68" y="71"/>
                  </a:lnTo>
                  <a:lnTo>
                    <a:pt x="70" y="69"/>
                  </a:lnTo>
                  <a:lnTo>
                    <a:pt x="72" y="67"/>
                  </a:lnTo>
                  <a:lnTo>
                    <a:pt x="75" y="64"/>
                  </a:lnTo>
                  <a:lnTo>
                    <a:pt x="76" y="61"/>
                  </a:lnTo>
                  <a:lnTo>
                    <a:pt x="77" y="60"/>
                  </a:lnTo>
                  <a:lnTo>
                    <a:pt x="80" y="58"/>
                  </a:lnTo>
                  <a:lnTo>
                    <a:pt x="83" y="57"/>
                  </a:lnTo>
                  <a:lnTo>
                    <a:pt x="87" y="55"/>
                  </a:lnTo>
                  <a:lnTo>
                    <a:pt x="90" y="55"/>
                  </a:lnTo>
                  <a:lnTo>
                    <a:pt x="93" y="54"/>
                  </a:lnTo>
                  <a:lnTo>
                    <a:pt x="95" y="54"/>
                  </a:lnTo>
                  <a:lnTo>
                    <a:pt x="97" y="54"/>
                  </a:lnTo>
                  <a:lnTo>
                    <a:pt x="100" y="53"/>
                  </a:lnTo>
                  <a:lnTo>
                    <a:pt x="103" y="51"/>
                  </a:lnTo>
                  <a:lnTo>
                    <a:pt x="108" y="46"/>
                  </a:lnTo>
                  <a:lnTo>
                    <a:pt x="112" y="40"/>
                  </a:lnTo>
                  <a:lnTo>
                    <a:pt x="114" y="32"/>
                  </a:lnTo>
                  <a:lnTo>
                    <a:pt x="117" y="25"/>
                  </a:lnTo>
                  <a:lnTo>
                    <a:pt x="120" y="17"/>
                  </a:lnTo>
                  <a:lnTo>
                    <a:pt x="122" y="10"/>
                  </a:lnTo>
                  <a:lnTo>
                    <a:pt x="126" y="4"/>
                  </a:lnTo>
                  <a:lnTo>
                    <a:pt x="130" y="0"/>
                  </a:lnTo>
                  <a:lnTo>
                    <a:pt x="132" y="3"/>
                  </a:lnTo>
                  <a:lnTo>
                    <a:pt x="134" y="4"/>
                  </a:lnTo>
                  <a:lnTo>
                    <a:pt x="137" y="6"/>
                  </a:lnTo>
                  <a:lnTo>
                    <a:pt x="139" y="6"/>
                  </a:lnTo>
                  <a:lnTo>
                    <a:pt x="142" y="7"/>
                  </a:lnTo>
                  <a:lnTo>
                    <a:pt x="144" y="7"/>
                  </a:lnTo>
                  <a:lnTo>
                    <a:pt x="147" y="7"/>
                  </a:lnTo>
                  <a:lnTo>
                    <a:pt x="151" y="7"/>
                  </a:lnTo>
                  <a:lnTo>
                    <a:pt x="155" y="7"/>
                  </a:lnTo>
                  <a:lnTo>
                    <a:pt x="158" y="7"/>
                  </a:lnTo>
                  <a:lnTo>
                    <a:pt x="164" y="6"/>
                  </a:lnTo>
                  <a:lnTo>
                    <a:pt x="167" y="4"/>
                  </a:lnTo>
                  <a:lnTo>
                    <a:pt x="172" y="4"/>
                  </a:lnTo>
                  <a:lnTo>
                    <a:pt x="176" y="3"/>
                  </a:lnTo>
                  <a:lnTo>
                    <a:pt x="179" y="3"/>
                  </a:lnTo>
                  <a:lnTo>
                    <a:pt x="182" y="3"/>
                  </a:lnTo>
                  <a:lnTo>
                    <a:pt x="183" y="3"/>
                  </a:lnTo>
                  <a:lnTo>
                    <a:pt x="184" y="6"/>
                  </a:lnTo>
                  <a:lnTo>
                    <a:pt x="185" y="8"/>
                  </a:lnTo>
                  <a:lnTo>
                    <a:pt x="187" y="11"/>
                  </a:lnTo>
                  <a:lnTo>
                    <a:pt x="188" y="15"/>
                  </a:lnTo>
                  <a:lnTo>
                    <a:pt x="189" y="17"/>
                  </a:lnTo>
                  <a:lnTo>
                    <a:pt x="190" y="18"/>
                  </a:lnTo>
                  <a:lnTo>
                    <a:pt x="192" y="17"/>
                  </a:lnTo>
                  <a:lnTo>
                    <a:pt x="196"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1" name="Freeform 242">
              <a:extLst>
                <a:ext uri="{FF2B5EF4-FFF2-40B4-BE49-F238E27FC236}">
                  <a16:creationId xmlns:a16="http://schemas.microsoft.com/office/drawing/2014/main" id="{FDBBDEE7-36B2-35ED-0B73-13F2F68E0BCB}"/>
                </a:ext>
              </a:extLst>
            </p:cNvPr>
            <p:cNvSpPr>
              <a:spLocks/>
            </p:cNvSpPr>
            <p:nvPr/>
          </p:nvSpPr>
          <p:spPr bwMode="gray">
            <a:xfrm>
              <a:off x="5471628" y="2367207"/>
              <a:ext cx="654865" cy="754741"/>
            </a:xfrm>
            <a:custGeom>
              <a:avLst/>
              <a:gdLst>
                <a:gd name="T0" fmla="*/ 357187 w 354"/>
                <a:gd name="T1" fmla="*/ 595493 h 432"/>
                <a:gd name="T2" fmla="*/ 371475 w 354"/>
                <a:gd name="T3" fmla="*/ 595493 h 432"/>
                <a:gd name="T4" fmla="*/ 385762 w 354"/>
                <a:gd name="T5" fmla="*/ 605301 h 432"/>
                <a:gd name="T6" fmla="*/ 560388 w 354"/>
                <a:gd name="T7" fmla="*/ 442767 h 432"/>
                <a:gd name="T8" fmla="*/ 546100 w 354"/>
                <a:gd name="T9" fmla="*/ 428755 h 432"/>
                <a:gd name="T10" fmla="*/ 517525 w 354"/>
                <a:gd name="T11" fmla="*/ 414743 h 432"/>
                <a:gd name="T12" fmla="*/ 509588 w 354"/>
                <a:gd name="T13" fmla="*/ 400732 h 432"/>
                <a:gd name="T14" fmla="*/ 509588 w 354"/>
                <a:gd name="T15" fmla="*/ 381116 h 432"/>
                <a:gd name="T16" fmla="*/ 511175 w 354"/>
                <a:gd name="T17" fmla="*/ 364302 h 432"/>
                <a:gd name="T18" fmla="*/ 511175 w 354"/>
                <a:gd name="T19" fmla="*/ 348889 h 432"/>
                <a:gd name="T20" fmla="*/ 509588 w 354"/>
                <a:gd name="T21" fmla="*/ 304052 h 432"/>
                <a:gd name="T22" fmla="*/ 501650 w 354"/>
                <a:gd name="T23" fmla="*/ 262017 h 432"/>
                <a:gd name="T24" fmla="*/ 488950 w 354"/>
                <a:gd name="T25" fmla="*/ 231191 h 432"/>
                <a:gd name="T26" fmla="*/ 476250 w 354"/>
                <a:gd name="T27" fmla="*/ 176546 h 432"/>
                <a:gd name="T28" fmla="*/ 452438 w 354"/>
                <a:gd name="T29" fmla="*/ 134511 h 432"/>
                <a:gd name="T30" fmla="*/ 449263 w 354"/>
                <a:gd name="T31" fmla="*/ 119099 h 432"/>
                <a:gd name="T32" fmla="*/ 452438 w 354"/>
                <a:gd name="T33" fmla="*/ 105087 h 432"/>
                <a:gd name="T34" fmla="*/ 458788 w 354"/>
                <a:gd name="T35" fmla="*/ 91075 h 432"/>
                <a:gd name="T36" fmla="*/ 454025 w 354"/>
                <a:gd name="T37" fmla="*/ 35029 h 432"/>
                <a:gd name="T38" fmla="*/ 468313 w 354"/>
                <a:gd name="T39" fmla="*/ 9808 h 432"/>
                <a:gd name="T40" fmla="*/ 466725 w 354"/>
                <a:gd name="T41" fmla="*/ 2802 h 432"/>
                <a:gd name="T42" fmla="*/ 438150 w 354"/>
                <a:gd name="T43" fmla="*/ 12610 h 432"/>
                <a:gd name="T44" fmla="*/ 406400 w 354"/>
                <a:gd name="T45" fmla="*/ 16814 h 432"/>
                <a:gd name="T46" fmla="*/ 381000 w 354"/>
                <a:gd name="T47" fmla="*/ 16814 h 432"/>
                <a:gd name="T48" fmla="*/ 357187 w 354"/>
                <a:gd name="T49" fmla="*/ 16814 h 432"/>
                <a:gd name="T50" fmla="*/ 333375 w 354"/>
                <a:gd name="T51" fmla="*/ 16814 h 432"/>
                <a:gd name="T52" fmla="*/ 293687 w 354"/>
                <a:gd name="T53" fmla="*/ 22419 h 432"/>
                <a:gd name="T54" fmla="*/ 250825 w 354"/>
                <a:gd name="T55" fmla="*/ 36430 h 432"/>
                <a:gd name="T56" fmla="*/ 223838 w 354"/>
                <a:gd name="T57" fmla="*/ 46238 h 432"/>
                <a:gd name="T58" fmla="*/ 201612 w 354"/>
                <a:gd name="T59" fmla="*/ 57448 h 432"/>
                <a:gd name="T60" fmla="*/ 179387 w 354"/>
                <a:gd name="T61" fmla="*/ 75663 h 432"/>
                <a:gd name="T62" fmla="*/ 180975 w 354"/>
                <a:gd name="T63" fmla="*/ 81267 h 432"/>
                <a:gd name="T64" fmla="*/ 192087 w 354"/>
                <a:gd name="T65" fmla="*/ 84070 h 432"/>
                <a:gd name="T66" fmla="*/ 193675 w 354"/>
                <a:gd name="T67" fmla="*/ 144319 h 432"/>
                <a:gd name="T68" fmla="*/ 201612 w 354"/>
                <a:gd name="T69" fmla="*/ 149924 h 432"/>
                <a:gd name="T70" fmla="*/ 209550 w 354"/>
                <a:gd name="T71" fmla="*/ 155529 h 432"/>
                <a:gd name="T72" fmla="*/ 211138 w 354"/>
                <a:gd name="T73" fmla="*/ 166738 h 432"/>
                <a:gd name="T74" fmla="*/ 201612 w 354"/>
                <a:gd name="T75" fmla="*/ 175145 h 432"/>
                <a:gd name="T76" fmla="*/ 187325 w 354"/>
                <a:gd name="T77" fmla="*/ 175145 h 432"/>
                <a:gd name="T78" fmla="*/ 169862 w 354"/>
                <a:gd name="T79" fmla="*/ 180750 h 432"/>
                <a:gd name="T80" fmla="*/ 147637 w 354"/>
                <a:gd name="T81" fmla="*/ 194761 h 432"/>
                <a:gd name="T82" fmla="*/ 136525 w 354"/>
                <a:gd name="T83" fmla="*/ 217180 h 432"/>
                <a:gd name="T84" fmla="*/ 111125 w 354"/>
                <a:gd name="T85" fmla="*/ 232593 h 432"/>
                <a:gd name="T86" fmla="*/ 82550 w 354"/>
                <a:gd name="T87" fmla="*/ 255011 h 432"/>
                <a:gd name="T88" fmla="*/ 41275 w 354"/>
                <a:gd name="T89" fmla="*/ 260616 h 432"/>
                <a:gd name="T90" fmla="*/ 26988 w 354"/>
                <a:gd name="T91" fmla="*/ 270424 h 432"/>
                <a:gd name="T92" fmla="*/ 11112 w 354"/>
                <a:gd name="T93" fmla="*/ 284435 h 432"/>
                <a:gd name="T94" fmla="*/ 0 w 354"/>
                <a:gd name="T95" fmla="*/ 336278 h 432"/>
                <a:gd name="T96" fmla="*/ 266700 w 354"/>
                <a:gd name="T97" fmla="*/ 539447 h 432"/>
                <a:gd name="T98" fmla="*/ 288925 w 354"/>
                <a:gd name="T99" fmla="*/ 566069 h 432"/>
                <a:gd name="T100" fmla="*/ 325437 w 354"/>
                <a:gd name="T101" fmla="*/ 589888 h 432"/>
                <a:gd name="T102" fmla="*/ 350837 w 354"/>
                <a:gd name="T103" fmla="*/ 605301 h 4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54"/>
                <a:gd name="T157" fmla="*/ 0 h 432"/>
                <a:gd name="T158" fmla="*/ 354 w 354"/>
                <a:gd name="T159" fmla="*/ 432 h 4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54" h="432">
                  <a:moveTo>
                    <a:pt x="221" y="432"/>
                  </a:moveTo>
                  <a:lnTo>
                    <a:pt x="224" y="428"/>
                  </a:lnTo>
                  <a:lnTo>
                    <a:pt x="225" y="425"/>
                  </a:lnTo>
                  <a:lnTo>
                    <a:pt x="228" y="424"/>
                  </a:lnTo>
                  <a:lnTo>
                    <a:pt x="231" y="424"/>
                  </a:lnTo>
                  <a:lnTo>
                    <a:pt x="234" y="425"/>
                  </a:lnTo>
                  <a:lnTo>
                    <a:pt x="237" y="427"/>
                  </a:lnTo>
                  <a:lnTo>
                    <a:pt x="240" y="429"/>
                  </a:lnTo>
                  <a:lnTo>
                    <a:pt x="243" y="432"/>
                  </a:lnTo>
                  <a:lnTo>
                    <a:pt x="354" y="326"/>
                  </a:lnTo>
                  <a:lnTo>
                    <a:pt x="354" y="320"/>
                  </a:lnTo>
                  <a:lnTo>
                    <a:pt x="353" y="316"/>
                  </a:lnTo>
                  <a:lnTo>
                    <a:pt x="352" y="313"/>
                  </a:lnTo>
                  <a:lnTo>
                    <a:pt x="350" y="309"/>
                  </a:lnTo>
                  <a:lnTo>
                    <a:pt x="344" y="306"/>
                  </a:lnTo>
                  <a:lnTo>
                    <a:pt x="338" y="303"/>
                  </a:lnTo>
                  <a:lnTo>
                    <a:pt x="332" y="300"/>
                  </a:lnTo>
                  <a:lnTo>
                    <a:pt x="326" y="296"/>
                  </a:lnTo>
                  <a:lnTo>
                    <a:pt x="323" y="293"/>
                  </a:lnTo>
                  <a:lnTo>
                    <a:pt x="322" y="290"/>
                  </a:lnTo>
                  <a:lnTo>
                    <a:pt x="321" y="286"/>
                  </a:lnTo>
                  <a:lnTo>
                    <a:pt x="320" y="281"/>
                  </a:lnTo>
                  <a:lnTo>
                    <a:pt x="321" y="277"/>
                  </a:lnTo>
                  <a:lnTo>
                    <a:pt x="321" y="272"/>
                  </a:lnTo>
                  <a:lnTo>
                    <a:pt x="321" y="268"/>
                  </a:lnTo>
                  <a:lnTo>
                    <a:pt x="321" y="264"/>
                  </a:lnTo>
                  <a:lnTo>
                    <a:pt x="322" y="260"/>
                  </a:lnTo>
                  <a:lnTo>
                    <a:pt x="322" y="256"/>
                  </a:lnTo>
                  <a:lnTo>
                    <a:pt x="322" y="251"/>
                  </a:lnTo>
                  <a:lnTo>
                    <a:pt x="322" y="249"/>
                  </a:lnTo>
                  <a:lnTo>
                    <a:pt x="322" y="239"/>
                  </a:lnTo>
                  <a:lnTo>
                    <a:pt x="322" y="228"/>
                  </a:lnTo>
                  <a:lnTo>
                    <a:pt x="321" y="217"/>
                  </a:lnTo>
                  <a:lnTo>
                    <a:pt x="320" y="206"/>
                  </a:lnTo>
                  <a:lnTo>
                    <a:pt x="319" y="196"/>
                  </a:lnTo>
                  <a:lnTo>
                    <a:pt x="316" y="187"/>
                  </a:lnTo>
                  <a:lnTo>
                    <a:pt x="314" y="180"/>
                  </a:lnTo>
                  <a:lnTo>
                    <a:pt x="310" y="178"/>
                  </a:lnTo>
                  <a:lnTo>
                    <a:pt x="308" y="165"/>
                  </a:lnTo>
                  <a:lnTo>
                    <a:pt x="307" y="151"/>
                  </a:lnTo>
                  <a:lnTo>
                    <a:pt x="303" y="139"/>
                  </a:lnTo>
                  <a:lnTo>
                    <a:pt x="300" y="126"/>
                  </a:lnTo>
                  <a:lnTo>
                    <a:pt x="295" y="115"/>
                  </a:lnTo>
                  <a:lnTo>
                    <a:pt x="290" y="104"/>
                  </a:lnTo>
                  <a:lnTo>
                    <a:pt x="285" y="96"/>
                  </a:lnTo>
                  <a:lnTo>
                    <a:pt x="279" y="90"/>
                  </a:lnTo>
                  <a:lnTo>
                    <a:pt x="282" y="87"/>
                  </a:lnTo>
                  <a:lnTo>
                    <a:pt x="283" y="85"/>
                  </a:lnTo>
                  <a:lnTo>
                    <a:pt x="283" y="82"/>
                  </a:lnTo>
                  <a:lnTo>
                    <a:pt x="284" y="78"/>
                  </a:lnTo>
                  <a:lnTo>
                    <a:pt x="285" y="75"/>
                  </a:lnTo>
                  <a:lnTo>
                    <a:pt x="285" y="71"/>
                  </a:lnTo>
                  <a:lnTo>
                    <a:pt x="286" y="68"/>
                  </a:lnTo>
                  <a:lnTo>
                    <a:pt x="289" y="65"/>
                  </a:lnTo>
                  <a:lnTo>
                    <a:pt x="286" y="48"/>
                  </a:lnTo>
                  <a:lnTo>
                    <a:pt x="285" y="35"/>
                  </a:lnTo>
                  <a:lnTo>
                    <a:pt x="286" y="25"/>
                  </a:lnTo>
                  <a:lnTo>
                    <a:pt x="289" y="18"/>
                  </a:lnTo>
                  <a:lnTo>
                    <a:pt x="291" y="12"/>
                  </a:lnTo>
                  <a:lnTo>
                    <a:pt x="295" y="7"/>
                  </a:lnTo>
                  <a:lnTo>
                    <a:pt x="297" y="4"/>
                  </a:lnTo>
                  <a:lnTo>
                    <a:pt x="300" y="0"/>
                  </a:lnTo>
                  <a:lnTo>
                    <a:pt x="294" y="2"/>
                  </a:lnTo>
                  <a:lnTo>
                    <a:pt x="288" y="5"/>
                  </a:lnTo>
                  <a:lnTo>
                    <a:pt x="282" y="7"/>
                  </a:lnTo>
                  <a:lnTo>
                    <a:pt x="276" y="9"/>
                  </a:lnTo>
                  <a:lnTo>
                    <a:pt x="269" y="11"/>
                  </a:lnTo>
                  <a:lnTo>
                    <a:pt x="262" y="11"/>
                  </a:lnTo>
                  <a:lnTo>
                    <a:pt x="256" y="12"/>
                  </a:lnTo>
                  <a:lnTo>
                    <a:pt x="249" y="12"/>
                  </a:lnTo>
                  <a:lnTo>
                    <a:pt x="245" y="12"/>
                  </a:lnTo>
                  <a:lnTo>
                    <a:pt x="240" y="12"/>
                  </a:lnTo>
                  <a:lnTo>
                    <a:pt x="235" y="12"/>
                  </a:lnTo>
                  <a:lnTo>
                    <a:pt x="231" y="12"/>
                  </a:lnTo>
                  <a:lnTo>
                    <a:pt x="225" y="12"/>
                  </a:lnTo>
                  <a:lnTo>
                    <a:pt x="220" y="12"/>
                  </a:lnTo>
                  <a:lnTo>
                    <a:pt x="215" y="12"/>
                  </a:lnTo>
                  <a:lnTo>
                    <a:pt x="210" y="12"/>
                  </a:lnTo>
                  <a:lnTo>
                    <a:pt x="203" y="12"/>
                  </a:lnTo>
                  <a:lnTo>
                    <a:pt x="195" y="15"/>
                  </a:lnTo>
                  <a:lnTo>
                    <a:pt x="185" y="16"/>
                  </a:lnTo>
                  <a:lnTo>
                    <a:pt x="176" y="19"/>
                  </a:lnTo>
                  <a:lnTo>
                    <a:pt x="166" y="22"/>
                  </a:lnTo>
                  <a:lnTo>
                    <a:pt x="158" y="26"/>
                  </a:lnTo>
                  <a:lnTo>
                    <a:pt x="150" y="29"/>
                  </a:lnTo>
                  <a:lnTo>
                    <a:pt x="144" y="32"/>
                  </a:lnTo>
                  <a:lnTo>
                    <a:pt x="141" y="33"/>
                  </a:lnTo>
                  <a:lnTo>
                    <a:pt x="137" y="36"/>
                  </a:lnTo>
                  <a:lnTo>
                    <a:pt x="132" y="39"/>
                  </a:lnTo>
                  <a:lnTo>
                    <a:pt x="127" y="41"/>
                  </a:lnTo>
                  <a:lnTo>
                    <a:pt x="122" y="46"/>
                  </a:lnTo>
                  <a:lnTo>
                    <a:pt x="118" y="50"/>
                  </a:lnTo>
                  <a:lnTo>
                    <a:pt x="113" y="54"/>
                  </a:lnTo>
                  <a:lnTo>
                    <a:pt x="110" y="57"/>
                  </a:lnTo>
                  <a:lnTo>
                    <a:pt x="112" y="58"/>
                  </a:lnTo>
                  <a:lnTo>
                    <a:pt x="114" y="58"/>
                  </a:lnTo>
                  <a:lnTo>
                    <a:pt x="116" y="58"/>
                  </a:lnTo>
                  <a:lnTo>
                    <a:pt x="119" y="60"/>
                  </a:lnTo>
                  <a:lnTo>
                    <a:pt x="121" y="60"/>
                  </a:lnTo>
                  <a:lnTo>
                    <a:pt x="124" y="60"/>
                  </a:lnTo>
                  <a:lnTo>
                    <a:pt x="125" y="60"/>
                  </a:lnTo>
                  <a:lnTo>
                    <a:pt x="122" y="103"/>
                  </a:lnTo>
                  <a:lnTo>
                    <a:pt x="124" y="104"/>
                  </a:lnTo>
                  <a:lnTo>
                    <a:pt x="126" y="106"/>
                  </a:lnTo>
                  <a:lnTo>
                    <a:pt x="127" y="107"/>
                  </a:lnTo>
                  <a:lnTo>
                    <a:pt x="130" y="107"/>
                  </a:lnTo>
                  <a:lnTo>
                    <a:pt x="131" y="109"/>
                  </a:lnTo>
                  <a:lnTo>
                    <a:pt x="132" y="111"/>
                  </a:lnTo>
                  <a:lnTo>
                    <a:pt x="133" y="114"/>
                  </a:lnTo>
                  <a:lnTo>
                    <a:pt x="133" y="116"/>
                  </a:lnTo>
                  <a:lnTo>
                    <a:pt x="133" y="119"/>
                  </a:lnTo>
                  <a:lnTo>
                    <a:pt x="132" y="122"/>
                  </a:lnTo>
                  <a:lnTo>
                    <a:pt x="130" y="123"/>
                  </a:lnTo>
                  <a:lnTo>
                    <a:pt x="127" y="125"/>
                  </a:lnTo>
                  <a:lnTo>
                    <a:pt x="124" y="125"/>
                  </a:lnTo>
                  <a:lnTo>
                    <a:pt x="121" y="125"/>
                  </a:lnTo>
                  <a:lnTo>
                    <a:pt x="118" y="125"/>
                  </a:lnTo>
                  <a:lnTo>
                    <a:pt x="114" y="126"/>
                  </a:lnTo>
                  <a:lnTo>
                    <a:pt x="110" y="127"/>
                  </a:lnTo>
                  <a:lnTo>
                    <a:pt x="107" y="129"/>
                  </a:lnTo>
                  <a:lnTo>
                    <a:pt x="102" y="132"/>
                  </a:lnTo>
                  <a:lnTo>
                    <a:pt x="97" y="136"/>
                  </a:lnTo>
                  <a:lnTo>
                    <a:pt x="93" y="139"/>
                  </a:lnTo>
                  <a:lnTo>
                    <a:pt x="90" y="144"/>
                  </a:lnTo>
                  <a:lnTo>
                    <a:pt x="87" y="150"/>
                  </a:lnTo>
                  <a:lnTo>
                    <a:pt x="86" y="155"/>
                  </a:lnTo>
                  <a:lnTo>
                    <a:pt x="80" y="158"/>
                  </a:lnTo>
                  <a:lnTo>
                    <a:pt x="75" y="161"/>
                  </a:lnTo>
                  <a:lnTo>
                    <a:pt x="70" y="166"/>
                  </a:lnTo>
                  <a:lnTo>
                    <a:pt x="65" y="172"/>
                  </a:lnTo>
                  <a:lnTo>
                    <a:pt x="60" y="178"/>
                  </a:lnTo>
                  <a:lnTo>
                    <a:pt x="52" y="182"/>
                  </a:lnTo>
                  <a:lnTo>
                    <a:pt x="43" y="185"/>
                  </a:lnTo>
                  <a:lnTo>
                    <a:pt x="32" y="186"/>
                  </a:lnTo>
                  <a:lnTo>
                    <a:pt x="26" y="186"/>
                  </a:lnTo>
                  <a:lnTo>
                    <a:pt x="23" y="187"/>
                  </a:lnTo>
                  <a:lnTo>
                    <a:pt x="19" y="190"/>
                  </a:lnTo>
                  <a:lnTo>
                    <a:pt x="17" y="193"/>
                  </a:lnTo>
                  <a:lnTo>
                    <a:pt x="14" y="196"/>
                  </a:lnTo>
                  <a:lnTo>
                    <a:pt x="11" y="200"/>
                  </a:lnTo>
                  <a:lnTo>
                    <a:pt x="7" y="203"/>
                  </a:lnTo>
                  <a:lnTo>
                    <a:pt x="2" y="206"/>
                  </a:lnTo>
                  <a:lnTo>
                    <a:pt x="2" y="231"/>
                  </a:lnTo>
                  <a:lnTo>
                    <a:pt x="0" y="240"/>
                  </a:lnTo>
                  <a:lnTo>
                    <a:pt x="58" y="284"/>
                  </a:lnTo>
                  <a:lnTo>
                    <a:pt x="159" y="374"/>
                  </a:lnTo>
                  <a:lnTo>
                    <a:pt x="168" y="385"/>
                  </a:lnTo>
                  <a:lnTo>
                    <a:pt x="174" y="397"/>
                  </a:lnTo>
                  <a:lnTo>
                    <a:pt x="177" y="400"/>
                  </a:lnTo>
                  <a:lnTo>
                    <a:pt x="182" y="404"/>
                  </a:lnTo>
                  <a:lnTo>
                    <a:pt x="189" y="410"/>
                  </a:lnTo>
                  <a:lnTo>
                    <a:pt x="197" y="416"/>
                  </a:lnTo>
                  <a:lnTo>
                    <a:pt x="205" y="421"/>
                  </a:lnTo>
                  <a:lnTo>
                    <a:pt x="212" y="427"/>
                  </a:lnTo>
                  <a:lnTo>
                    <a:pt x="218" y="429"/>
                  </a:lnTo>
                  <a:lnTo>
                    <a:pt x="221" y="43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2" name="Freeform 243">
              <a:extLst>
                <a:ext uri="{FF2B5EF4-FFF2-40B4-BE49-F238E27FC236}">
                  <a16:creationId xmlns:a16="http://schemas.microsoft.com/office/drawing/2014/main" id="{9FB4D68E-50AF-DA16-D6F0-88A329549C6B}"/>
                </a:ext>
              </a:extLst>
            </p:cNvPr>
            <p:cNvSpPr>
              <a:spLocks/>
            </p:cNvSpPr>
            <p:nvPr/>
          </p:nvSpPr>
          <p:spPr bwMode="gray">
            <a:xfrm>
              <a:off x="5178343" y="2769340"/>
              <a:ext cx="299311" cy="277331"/>
            </a:xfrm>
            <a:custGeom>
              <a:avLst/>
              <a:gdLst>
                <a:gd name="T0" fmla="*/ 163512 w 162"/>
                <a:gd name="T1" fmla="*/ 61651 h 159"/>
                <a:gd name="T2" fmla="*/ 161925 w 162"/>
                <a:gd name="T3" fmla="*/ 141517 h 159"/>
                <a:gd name="T4" fmla="*/ 155575 w 162"/>
                <a:gd name="T5" fmla="*/ 145720 h 159"/>
                <a:gd name="T6" fmla="*/ 142875 w 162"/>
                <a:gd name="T7" fmla="*/ 147121 h 159"/>
                <a:gd name="T8" fmla="*/ 130175 w 162"/>
                <a:gd name="T9" fmla="*/ 151325 h 159"/>
                <a:gd name="T10" fmla="*/ 120650 w 162"/>
                <a:gd name="T11" fmla="*/ 155528 h 159"/>
                <a:gd name="T12" fmla="*/ 123825 w 162"/>
                <a:gd name="T13" fmla="*/ 161133 h 159"/>
                <a:gd name="T14" fmla="*/ 125413 w 162"/>
                <a:gd name="T15" fmla="*/ 168139 h 159"/>
                <a:gd name="T16" fmla="*/ 127000 w 162"/>
                <a:gd name="T17" fmla="*/ 173743 h 159"/>
                <a:gd name="T18" fmla="*/ 130175 w 162"/>
                <a:gd name="T19" fmla="*/ 182150 h 159"/>
                <a:gd name="T20" fmla="*/ 131762 w 162"/>
                <a:gd name="T21" fmla="*/ 186354 h 159"/>
                <a:gd name="T22" fmla="*/ 131762 w 162"/>
                <a:gd name="T23" fmla="*/ 196162 h 159"/>
                <a:gd name="T24" fmla="*/ 133350 w 162"/>
                <a:gd name="T25" fmla="*/ 207371 h 159"/>
                <a:gd name="T26" fmla="*/ 133350 w 162"/>
                <a:gd name="T27" fmla="*/ 212976 h 159"/>
                <a:gd name="T28" fmla="*/ 31750 w 162"/>
                <a:gd name="T29" fmla="*/ 212976 h 159"/>
                <a:gd name="T30" fmla="*/ 28575 w 162"/>
                <a:gd name="T31" fmla="*/ 214377 h 159"/>
                <a:gd name="T32" fmla="*/ 25400 w 162"/>
                <a:gd name="T33" fmla="*/ 217179 h 159"/>
                <a:gd name="T34" fmla="*/ 22225 w 162"/>
                <a:gd name="T35" fmla="*/ 221383 h 159"/>
                <a:gd name="T36" fmla="*/ 15875 w 162"/>
                <a:gd name="T37" fmla="*/ 222784 h 159"/>
                <a:gd name="T38" fmla="*/ 9525 w 162"/>
                <a:gd name="T39" fmla="*/ 222784 h 159"/>
                <a:gd name="T40" fmla="*/ 3175 w 162"/>
                <a:gd name="T41" fmla="*/ 221383 h 159"/>
                <a:gd name="T42" fmla="*/ 1588 w 162"/>
                <a:gd name="T43" fmla="*/ 218581 h 159"/>
                <a:gd name="T44" fmla="*/ 0 w 162"/>
                <a:gd name="T45" fmla="*/ 212976 h 159"/>
                <a:gd name="T46" fmla="*/ 3175 w 162"/>
                <a:gd name="T47" fmla="*/ 204569 h 159"/>
                <a:gd name="T48" fmla="*/ 4762 w 162"/>
                <a:gd name="T49" fmla="*/ 198964 h 159"/>
                <a:gd name="T50" fmla="*/ 9525 w 162"/>
                <a:gd name="T51" fmla="*/ 193360 h 159"/>
                <a:gd name="T52" fmla="*/ 15875 w 162"/>
                <a:gd name="T53" fmla="*/ 187755 h 159"/>
                <a:gd name="T54" fmla="*/ 22225 w 162"/>
                <a:gd name="T55" fmla="*/ 177947 h 159"/>
                <a:gd name="T56" fmla="*/ 25400 w 162"/>
                <a:gd name="T57" fmla="*/ 168139 h 159"/>
                <a:gd name="T58" fmla="*/ 28575 w 162"/>
                <a:gd name="T59" fmla="*/ 155528 h 159"/>
                <a:gd name="T60" fmla="*/ 31750 w 162"/>
                <a:gd name="T61" fmla="*/ 142918 h 159"/>
                <a:gd name="T62" fmla="*/ 39687 w 162"/>
                <a:gd name="T63" fmla="*/ 135912 h 159"/>
                <a:gd name="T64" fmla="*/ 46037 w 162"/>
                <a:gd name="T65" fmla="*/ 130308 h 159"/>
                <a:gd name="T66" fmla="*/ 53975 w 162"/>
                <a:gd name="T67" fmla="*/ 126104 h 159"/>
                <a:gd name="T68" fmla="*/ 66675 w 162"/>
                <a:gd name="T69" fmla="*/ 112093 h 159"/>
                <a:gd name="T70" fmla="*/ 77787 w 162"/>
                <a:gd name="T71" fmla="*/ 86872 h 159"/>
                <a:gd name="T72" fmla="*/ 85725 w 162"/>
                <a:gd name="T73" fmla="*/ 57447 h 159"/>
                <a:gd name="T74" fmla="*/ 95250 w 162"/>
                <a:gd name="T75" fmla="*/ 40634 h 159"/>
                <a:gd name="T76" fmla="*/ 104775 w 162"/>
                <a:gd name="T77" fmla="*/ 32227 h 159"/>
                <a:gd name="T78" fmla="*/ 111125 w 162"/>
                <a:gd name="T79" fmla="*/ 25221 h 159"/>
                <a:gd name="T80" fmla="*/ 112713 w 162"/>
                <a:gd name="T81" fmla="*/ 15413 h 159"/>
                <a:gd name="T82" fmla="*/ 114300 w 162"/>
                <a:gd name="T83" fmla="*/ 9808 h 159"/>
                <a:gd name="T84" fmla="*/ 120650 w 162"/>
                <a:gd name="T85" fmla="*/ 5605 h 159"/>
                <a:gd name="T86" fmla="*/ 257175 w 162"/>
                <a:gd name="T87" fmla="*/ 0 h 159"/>
                <a:gd name="T88" fmla="*/ 257175 w 162"/>
                <a:gd name="T89" fmla="*/ 7006 h 159"/>
                <a:gd name="T90" fmla="*/ 257175 w 162"/>
                <a:gd name="T91" fmla="*/ 25221 h 159"/>
                <a:gd name="T92" fmla="*/ 257175 w 162"/>
                <a:gd name="T93" fmla="*/ 44837 h 159"/>
                <a:gd name="T94" fmla="*/ 257175 w 162"/>
                <a:gd name="T95" fmla="*/ 61651 h 1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2"/>
                <a:gd name="T145" fmla="*/ 0 h 159"/>
                <a:gd name="T146" fmla="*/ 162 w 162"/>
                <a:gd name="T147" fmla="*/ 159 h 15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2" h="159">
                  <a:moveTo>
                    <a:pt x="162" y="44"/>
                  </a:moveTo>
                  <a:lnTo>
                    <a:pt x="103" y="44"/>
                  </a:lnTo>
                  <a:lnTo>
                    <a:pt x="97" y="44"/>
                  </a:lnTo>
                  <a:lnTo>
                    <a:pt x="102" y="101"/>
                  </a:lnTo>
                  <a:lnTo>
                    <a:pt x="101" y="102"/>
                  </a:lnTo>
                  <a:lnTo>
                    <a:pt x="98" y="104"/>
                  </a:lnTo>
                  <a:lnTo>
                    <a:pt x="95" y="104"/>
                  </a:lnTo>
                  <a:lnTo>
                    <a:pt x="90" y="105"/>
                  </a:lnTo>
                  <a:lnTo>
                    <a:pt x="85" y="108"/>
                  </a:lnTo>
                  <a:lnTo>
                    <a:pt x="82" y="108"/>
                  </a:lnTo>
                  <a:lnTo>
                    <a:pt x="78" y="109"/>
                  </a:lnTo>
                  <a:lnTo>
                    <a:pt x="76" y="111"/>
                  </a:lnTo>
                  <a:lnTo>
                    <a:pt x="77" y="112"/>
                  </a:lnTo>
                  <a:lnTo>
                    <a:pt x="78" y="115"/>
                  </a:lnTo>
                  <a:lnTo>
                    <a:pt x="79" y="116"/>
                  </a:lnTo>
                  <a:lnTo>
                    <a:pt x="79" y="120"/>
                  </a:lnTo>
                  <a:lnTo>
                    <a:pt x="80" y="121"/>
                  </a:lnTo>
                  <a:lnTo>
                    <a:pt x="80" y="124"/>
                  </a:lnTo>
                  <a:lnTo>
                    <a:pt x="82" y="127"/>
                  </a:lnTo>
                  <a:lnTo>
                    <a:pt x="82" y="130"/>
                  </a:lnTo>
                  <a:lnTo>
                    <a:pt x="83" y="130"/>
                  </a:lnTo>
                  <a:lnTo>
                    <a:pt x="83" y="133"/>
                  </a:lnTo>
                  <a:lnTo>
                    <a:pt x="83" y="135"/>
                  </a:lnTo>
                  <a:lnTo>
                    <a:pt x="83" y="140"/>
                  </a:lnTo>
                  <a:lnTo>
                    <a:pt x="84" y="144"/>
                  </a:lnTo>
                  <a:lnTo>
                    <a:pt x="84" y="148"/>
                  </a:lnTo>
                  <a:lnTo>
                    <a:pt x="84" y="151"/>
                  </a:lnTo>
                  <a:lnTo>
                    <a:pt x="84" y="152"/>
                  </a:lnTo>
                  <a:lnTo>
                    <a:pt x="21" y="152"/>
                  </a:lnTo>
                  <a:lnTo>
                    <a:pt x="20" y="152"/>
                  </a:lnTo>
                  <a:lnTo>
                    <a:pt x="19" y="153"/>
                  </a:lnTo>
                  <a:lnTo>
                    <a:pt x="18" y="153"/>
                  </a:lnTo>
                  <a:lnTo>
                    <a:pt x="18" y="155"/>
                  </a:lnTo>
                  <a:lnTo>
                    <a:pt x="16" y="155"/>
                  </a:lnTo>
                  <a:lnTo>
                    <a:pt x="15" y="156"/>
                  </a:lnTo>
                  <a:lnTo>
                    <a:pt x="14" y="158"/>
                  </a:lnTo>
                  <a:lnTo>
                    <a:pt x="13" y="159"/>
                  </a:lnTo>
                  <a:lnTo>
                    <a:pt x="10" y="159"/>
                  </a:lnTo>
                  <a:lnTo>
                    <a:pt x="8" y="159"/>
                  </a:lnTo>
                  <a:lnTo>
                    <a:pt x="6" y="159"/>
                  </a:lnTo>
                  <a:lnTo>
                    <a:pt x="4" y="159"/>
                  </a:lnTo>
                  <a:lnTo>
                    <a:pt x="2" y="158"/>
                  </a:lnTo>
                  <a:lnTo>
                    <a:pt x="1" y="158"/>
                  </a:lnTo>
                  <a:lnTo>
                    <a:pt x="1" y="156"/>
                  </a:lnTo>
                  <a:lnTo>
                    <a:pt x="0" y="155"/>
                  </a:lnTo>
                  <a:lnTo>
                    <a:pt x="0" y="152"/>
                  </a:lnTo>
                  <a:lnTo>
                    <a:pt x="1" y="149"/>
                  </a:lnTo>
                  <a:lnTo>
                    <a:pt x="2" y="146"/>
                  </a:lnTo>
                  <a:lnTo>
                    <a:pt x="2" y="145"/>
                  </a:lnTo>
                  <a:lnTo>
                    <a:pt x="3" y="142"/>
                  </a:lnTo>
                  <a:lnTo>
                    <a:pt x="4" y="141"/>
                  </a:lnTo>
                  <a:lnTo>
                    <a:pt x="6" y="138"/>
                  </a:lnTo>
                  <a:lnTo>
                    <a:pt x="7" y="137"/>
                  </a:lnTo>
                  <a:lnTo>
                    <a:pt x="10" y="134"/>
                  </a:lnTo>
                  <a:lnTo>
                    <a:pt x="13" y="131"/>
                  </a:lnTo>
                  <a:lnTo>
                    <a:pt x="14" y="127"/>
                  </a:lnTo>
                  <a:lnTo>
                    <a:pt x="15" y="124"/>
                  </a:lnTo>
                  <a:lnTo>
                    <a:pt x="16" y="120"/>
                  </a:lnTo>
                  <a:lnTo>
                    <a:pt x="18" y="115"/>
                  </a:lnTo>
                  <a:lnTo>
                    <a:pt x="18" y="111"/>
                  </a:lnTo>
                  <a:lnTo>
                    <a:pt x="19" y="105"/>
                  </a:lnTo>
                  <a:lnTo>
                    <a:pt x="20" y="102"/>
                  </a:lnTo>
                  <a:lnTo>
                    <a:pt x="22" y="98"/>
                  </a:lnTo>
                  <a:lnTo>
                    <a:pt x="25" y="97"/>
                  </a:lnTo>
                  <a:lnTo>
                    <a:pt x="27" y="94"/>
                  </a:lnTo>
                  <a:lnTo>
                    <a:pt x="29" y="93"/>
                  </a:lnTo>
                  <a:lnTo>
                    <a:pt x="32" y="91"/>
                  </a:lnTo>
                  <a:lnTo>
                    <a:pt x="34" y="90"/>
                  </a:lnTo>
                  <a:lnTo>
                    <a:pt x="37" y="88"/>
                  </a:lnTo>
                  <a:lnTo>
                    <a:pt x="42" y="80"/>
                  </a:lnTo>
                  <a:lnTo>
                    <a:pt x="47" y="72"/>
                  </a:lnTo>
                  <a:lnTo>
                    <a:pt x="49" y="62"/>
                  </a:lnTo>
                  <a:lnTo>
                    <a:pt x="52" y="51"/>
                  </a:lnTo>
                  <a:lnTo>
                    <a:pt x="54" y="41"/>
                  </a:lnTo>
                  <a:lnTo>
                    <a:pt x="58" y="32"/>
                  </a:lnTo>
                  <a:lnTo>
                    <a:pt x="60" y="29"/>
                  </a:lnTo>
                  <a:lnTo>
                    <a:pt x="63" y="26"/>
                  </a:lnTo>
                  <a:lnTo>
                    <a:pt x="66" y="23"/>
                  </a:lnTo>
                  <a:lnTo>
                    <a:pt x="70" y="22"/>
                  </a:lnTo>
                  <a:lnTo>
                    <a:pt x="70" y="18"/>
                  </a:lnTo>
                  <a:lnTo>
                    <a:pt x="70" y="15"/>
                  </a:lnTo>
                  <a:lnTo>
                    <a:pt x="71" y="11"/>
                  </a:lnTo>
                  <a:lnTo>
                    <a:pt x="71" y="8"/>
                  </a:lnTo>
                  <a:lnTo>
                    <a:pt x="72" y="7"/>
                  </a:lnTo>
                  <a:lnTo>
                    <a:pt x="73" y="5"/>
                  </a:lnTo>
                  <a:lnTo>
                    <a:pt x="76" y="4"/>
                  </a:lnTo>
                  <a:lnTo>
                    <a:pt x="78" y="2"/>
                  </a:lnTo>
                  <a:lnTo>
                    <a:pt x="162" y="0"/>
                  </a:lnTo>
                  <a:lnTo>
                    <a:pt x="162" y="1"/>
                  </a:lnTo>
                  <a:lnTo>
                    <a:pt x="162" y="5"/>
                  </a:lnTo>
                  <a:lnTo>
                    <a:pt x="162" y="11"/>
                  </a:lnTo>
                  <a:lnTo>
                    <a:pt x="162" y="18"/>
                  </a:lnTo>
                  <a:lnTo>
                    <a:pt x="162" y="25"/>
                  </a:lnTo>
                  <a:lnTo>
                    <a:pt x="162" y="32"/>
                  </a:lnTo>
                  <a:lnTo>
                    <a:pt x="162" y="37"/>
                  </a:lnTo>
                  <a:lnTo>
                    <a:pt x="162" y="4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3" name="Freeform 244">
              <a:extLst>
                <a:ext uri="{FF2B5EF4-FFF2-40B4-BE49-F238E27FC236}">
                  <a16:creationId xmlns:a16="http://schemas.microsoft.com/office/drawing/2014/main" id="{17A68C84-032A-BDC7-F78A-450156A5FE39}"/>
                </a:ext>
              </a:extLst>
            </p:cNvPr>
            <p:cNvSpPr>
              <a:spLocks/>
            </p:cNvSpPr>
            <p:nvPr/>
          </p:nvSpPr>
          <p:spPr bwMode="gray">
            <a:xfrm>
              <a:off x="6269124" y="4801794"/>
              <a:ext cx="512243" cy="519010"/>
            </a:xfrm>
            <a:custGeom>
              <a:avLst/>
              <a:gdLst>
                <a:gd name="T0" fmla="*/ 431800 w 277"/>
                <a:gd name="T1" fmla="*/ 161133 h 297"/>
                <a:gd name="T2" fmla="*/ 420688 w 277"/>
                <a:gd name="T3" fmla="*/ 200366 h 297"/>
                <a:gd name="T4" fmla="*/ 420688 w 277"/>
                <a:gd name="T5" fmla="*/ 210174 h 297"/>
                <a:gd name="T6" fmla="*/ 393700 w 277"/>
                <a:gd name="T7" fmla="*/ 239598 h 297"/>
                <a:gd name="T8" fmla="*/ 361950 w 277"/>
                <a:gd name="T9" fmla="*/ 291441 h 297"/>
                <a:gd name="T10" fmla="*/ 301625 w 277"/>
                <a:gd name="T11" fmla="*/ 344685 h 297"/>
                <a:gd name="T12" fmla="*/ 261938 w 277"/>
                <a:gd name="T13" fmla="*/ 385319 h 297"/>
                <a:gd name="T14" fmla="*/ 233363 w 277"/>
                <a:gd name="T15" fmla="*/ 392324 h 297"/>
                <a:gd name="T16" fmla="*/ 200025 w 277"/>
                <a:gd name="T17" fmla="*/ 399330 h 297"/>
                <a:gd name="T18" fmla="*/ 174625 w 277"/>
                <a:gd name="T19" fmla="*/ 399330 h 297"/>
                <a:gd name="T20" fmla="*/ 161925 w 277"/>
                <a:gd name="T21" fmla="*/ 402132 h 297"/>
                <a:gd name="T22" fmla="*/ 149225 w 277"/>
                <a:gd name="T23" fmla="*/ 400731 h 297"/>
                <a:gd name="T24" fmla="*/ 136525 w 277"/>
                <a:gd name="T25" fmla="*/ 399330 h 297"/>
                <a:gd name="T26" fmla="*/ 88900 w 277"/>
                <a:gd name="T27" fmla="*/ 411941 h 297"/>
                <a:gd name="T28" fmla="*/ 52388 w 277"/>
                <a:gd name="T29" fmla="*/ 414743 h 297"/>
                <a:gd name="T30" fmla="*/ 31750 w 277"/>
                <a:gd name="T31" fmla="*/ 389522 h 297"/>
                <a:gd name="T32" fmla="*/ 30163 w 277"/>
                <a:gd name="T33" fmla="*/ 350290 h 297"/>
                <a:gd name="T34" fmla="*/ 33338 w 277"/>
                <a:gd name="T35" fmla="*/ 336278 h 297"/>
                <a:gd name="T36" fmla="*/ 22225 w 277"/>
                <a:gd name="T37" fmla="*/ 301249 h 297"/>
                <a:gd name="T38" fmla="*/ 4763 w 277"/>
                <a:gd name="T39" fmla="*/ 271825 h 297"/>
                <a:gd name="T40" fmla="*/ 1588 w 277"/>
                <a:gd name="T41" fmla="*/ 240999 h 297"/>
                <a:gd name="T42" fmla="*/ 0 w 277"/>
                <a:gd name="T43" fmla="*/ 215778 h 297"/>
                <a:gd name="T44" fmla="*/ 12700 w 277"/>
                <a:gd name="T45" fmla="*/ 201767 h 297"/>
                <a:gd name="T46" fmla="*/ 34925 w 277"/>
                <a:gd name="T47" fmla="*/ 224185 h 297"/>
                <a:gd name="T48" fmla="*/ 68263 w 277"/>
                <a:gd name="T49" fmla="*/ 224185 h 297"/>
                <a:gd name="T50" fmla="*/ 88900 w 277"/>
                <a:gd name="T51" fmla="*/ 197563 h 297"/>
                <a:gd name="T52" fmla="*/ 92075 w 277"/>
                <a:gd name="T53" fmla="*/ 114895 h 297"/>
                <a:gd name="T54" fmla="*/ 98425 w 277"/>
                <a:gd name="T55" fmla="*/ 91075 h 297"/>
                <a:gd name="T56" fmla="*/ 111125 w 277"/>
                <a:gd name="T57" fmla="*/ 96680 h 297"/>
                <a:gd name="T58" fmla="*/ 115888 w 277"/>
                <a:gd name="T59" fmla="*/ 112093 h 297"/>
                <a:gd name="T60" fmla="*/ 115888 w 277"/>
                <a:gd name="T61" fmla="*/ 137313 h 297"/>
                <a:gd name="T62" fmla="*/ 122238 w 277"/>
                <a:gd name="T63" fmla="*/ 159732 h 297"/>
                <a:gd name="T64" fmla="*/ 144463 w 277"/>
                <a:gd name="T65" fmla="*/ 162534 h 297"/>
                <a:gd name="T66" fmla="*/ 165100 w 277"/>
                <a:gd name="T67" fmla="*/ 135912 h 297"/>
                <a:gd name="T68" fmla="*/ 185738 w 277"/>
                <a:gd name="T69" fmla="*/ 107889 h 297"/>
                <a:gd name="T70" fmla="*/ 212725 w 277"/>
                <a:gd name="T71" fmla="*/ 114895 h 297"/>
                <a:gd name="T72" fmla="*/ 241300 w 277"/>
                <a:gd name="T73" fmla="*/ 120500 h 297"/>
                <a:gd name="T74" fmla="*/ 261938 w 277"/>
                <a:gd name="T75" fmla="*/ 95279 h 297"/>
                <a:gd name="T76" fmla="*/ 298450 w 277"/>
                <a:gd name="T77" fmla="*/ 46238 h 297"/>
                <a:gd name="T78" fmla="*/ 365125 w 277"/>
                <a:gd name="T79" fmla="*/ 0 h 297"/>
                <a:gd name="T80" fmla="*/ 392113 w 277"/>
                <a:gd name="T81" fmla="*/ 1401 h 297"/>
                <a:gd name="T82" fmla="*/ 412750 w 277"/>
                <a:gd name="T83" fmla="*/ 2802 h 297"/>
                <a:gd name="T84" fmla="*/ 423863 w 277"/>
                <a:gd name="T85" fmla="*/ 39232 h 297"/>
                <a:gd name="T86" fmla="*/ 425450 w 277"/>
                <a:gd name="T87" fmla="*/ 114895 h 297"/>
                <a:gd name="T88" fmla="*/ 406400 w 277"/>
                <a:gd name="T89" fmla="*/ 114895 h 297"/>
                <a:gd name="T90" fmla="*/ 400050 w 277"/>
                <a:gd name="T91" fmla="*/ 142918 h 297"/>
                <a:gd name="T92" fmla="*/ 422275 w 277"/>
                <a:gd name="T93" fmla="*/ 162534 h 297"/>
                <a:gd name="T94" fmla="*/ 303213 w 277"/>
                <a:gd name="T95" fmla="*/ 235395 h 297"/>
                <a:gd name="T96" fmla="*/ 331788 w 277"/>
                <a:gd name="T97" fmla="*/ 219982 h 297"/>
                <a:gd name="T98" fmla="*/ 346075 w 277"/>
                <a:gd name="T99" fmla="*/ 231191 h 297"/>
                <a:gd name="T100" fmla="*/ 336550 w 277"/>
                <a:gd name="T101" fmla="*/ 255011 h 297"/>
                <a:gd name="T102" fmla="*/ 304800 w 277"/>
                <a:gd name="T103" fmla="*/ 274627 h 297"/>
                <a:gd name="T104" fmla="*/ 285750 w 277"/>
                <a:gd name="T105" fmla="*/ 259214 h 29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7"/>
                <a:gd name="T160" fmla="*/ 0 h 297"/>
                <a:gd name="T161" fmla="*/ 277 w 277"/>
                <a:gd name="T162" fmla="*/ 297 h 29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7" h="297">
                  <a:moveTo>
                    <a:pt x="266" y="116"/>
                  </a:moveTo>
                  <a:lnTo>
                    <a:pt x="267" y="116"/>
                  </a:lnTo>
                  <a:lnTo>
                    <a:pt x="268" y="116"/>
                  </a:lnTo>
                  <a:lnTo>
                    <a:pt x="270" y="115"/>
                  </a:lnTo>
                  <a:lnTo>
                    <a:pt x="272" y="115"/>
                  </a:lnTo>
                  <a:lnTo>
                    <a:pt x="273" y="115"/>
                  </a:lnTo>
                  <a:lnTo>
                    <a:pt x="275" y="114"/>
                  </a:lnTo>
                  <a:lnTo>
                    <a:pt x="277" y="114"/>
                  </a:lnTo>
                  <a:lnTo>
                    <a:pt x="265" y="141"/>
                  </a:lnTo>
                  <a:lnTo>
                    <a:pt x="265" y="143"/>
                  </a:lnTo>
                  <a:lnTo>
                    <a:pt x="265" y="144"/>
                  </a:lnTo>
                  <a:lnTo>
                    <a:pt x="265" y="146"/>
                  </a:lnTo>
                  <a:lnTo>
                    <a:pt x="265" y="147"/>
                  </a:lnTo>
                  <a:lnTo>
                    <a:pt x="265" y="148"/>
                  </a:lnTo>
                  <a:lnTo>
                    <a:pt x="265" y="150"/>
                  </a:lnTo>
                  <a:lnTo>
                    <a:pt x="265" y="153"/>
                  </a:lnTo>
                  <a:lnTo>
                    <a:pt x="265" y="154"/>
                  </a:lnTo>
                  <a:lnTo>
                    <a:pt x="260" y="157"/>
                  </a:lnTo>
                  <a:lnTo>
                    <a:pt x="254" y="162"/>
                  </a:lnTo>
                  <a:lnTo>
                    <a:pt x="248" y="171"/>
                  </a:lnTo>
                  <a:lnTo>
                    <a:pt x="243" y="179"/>
                  </a:lnTo>
                  <a:lnTo>
                    <a:pt x="237" y="189"/>
                  </a:lnTo>
                  <a:lnTo>
                    <a:pt x="233" y="197"/>
                  </a:lnTo>
                  <a:lnTo>
                    <a:pt x="229" y="204"/>
                  </a:lnTo>
                  <a:lnTo>
                    <a:pt x="228" y="208"/>
                  </a:lnTo>
                  <a:lnTo>
                    <a:pt x="221" y="218"/>
                  </a:lnTo>
                  <a:lnTo>
                    <a:pt x="212" y="226"/>
                  </a:lnTo>
                  <a:lnTo>
                    <a:pt x="204" y="233"/>
                  </a:lnTo>
                  <a:lnTo>
                    <a:pt x="197" y="239"/>
                  </a:lnTo>
                  <a:lnTo>
                    <a:pt x="190" y="246"/>
                  </a:lnTo>
                  <a:lnTo>
                    <a:pt x="183" y="251"/>
                  </a:lnTo>
                  <a:lnTo>
                    <a:pt x="177" y="259"/>
                  </a:lnTo>
                  <a:lnTo>
                    <a:pt x="171" y="269"/>
                  </a:lnTo>
                  <a:lnTo>
                    <a:pt x="169" y="272"/>
                  </a:lnTo>
                  <a:lnTo>
                    <a:pt x="165" y="275"/>
                  </a:lnTo>
                  <a:lnTo>
                    <a:pt x="161" y="275"/>
                  </a:lnTo>
                  <a:lnTo>
                    <a:pt x="157" y="275"/>
                  </a:lnTo>
                  <a:lnTo>
                    <a:pt x="153" y="276"/>
                  </a:lnTo>
                  <a:lnTo>
                    <a:pt x="149" y="278"/>
                  </a:lnTo>
                  <a:lnTo>
                    <a:pt x="147" y="280"/>
                  </a:lnTo>
                  <a:lnTo>
                    <a:pt x="146" y="285"/>
                  </a:lnTo>
                  <a:lnTo>
                    <a:pt x="139" y="285"/>
                  </a:lnTo>
                  <a:lnTo>
                    <a:pt x="134" y="285"/>
                  </a:lnTo>
                  <a:lnTo>
                    <a:pt x="129" y="285"/>
                  </a:lnTo>
                  <a:lnTo>
                    <a:pt x="126" y="285"/>
                  </a:lnTo>
                  <a:lnTo>
                    <a:pt x="122" y="285"/>
                  </a:lnTo>
                  <a:lnTo>
                    <a:pt x="119" y="285"/>
                  </a:lnTo>
                  <a:lnTo>
                    <a:pt x="115" y="285"/>
                  </a:lnTo>
                  <a:lnTo>
                    <a:pt x="111" y="285"/>
                  </a:lnTo>
                  <a:lnTo>
                    <a:pt x="110" y="285"/>
                  </a:lnTo>
                  <a:lnTo>
                    <a:pt x="108" y="285"/>
                  </a:lnTo>
                  <a:lnTo>
                    <a:pt x="107" y="285"/>
                  </a:lnTo>
                  <a:lnTo>
                    <a:pt x="105" y="286"/>
                  </a:lnTo>
                  <a:lnTo>
                    <a:pt x="103" y="286"/>
                  </a:lnTo>
                  <a:lnTo>
                    <a:pt x="102" y="287"/>
                  </a:lnTo>
                  <a:lnTo>
                    <a:pt x="101" y="289"/>
                  </a:lnTo>
                  <a:lnTo>
                    <a:pt x="98" y="290"/>
                  </a:lnTo>
                  <a:lnTo>
                    <a:pt x="96" y="289"/>
                  </a:lnTo>
                  <a:lnTo>
                    <a:pt x="95" y="287"/>
                  </a:lnTo>
                  <a:lnTo>
                    <a:pt x="94" y="286"/>
                  </a:lnTo>
                  <a:lnTo>
                    <a:pt x="91" y="286"/>
                  </a:lnTo>
                  <a:lnTo>
                    <a:pt x="90" y="285"/>
                  </a:lnTo>
                  <a:lnTo>
                    <a:pt x="89" y="285"/>
                  </a:lnTo>
                  <a:lnTo>
                    <a:pt x="88" y="285"/>
                  </a:lnTo>
                  <a:lnTo>
                    <a:pt x="86" y="285"/>
                  </a:lnTo>
                  <a:lnTo>
                    <a:pt x="84" y="287"/>
                  </a:lnTo>
                  <a:lnTo>
                    <a:pt x="78" y="289"/>
                  </a:lnTo>
                  <a:lnTo>
                    <a:pt x="72" y="292"/>
                  </a:lnTo>
                  <a:lnTo>
                    <a:pt x="63" y="293"/>
                  </a:lnTo>
                  <a:lnTo>
                    <a:pt x="56" y="294"/>
                  </a:lnTo>
                  <a:lnTo>
                    <a:pt x="48" y="296"/>
                  </a:lnTo>
                  <a:lnTo>
                    <a:pt x="43" y="297"/>
                  </a:lnTo>
                  <a:lnTo>
                    <a:pt x="40" y="297"/>
                  </a:lnTo>
                  <a:lnTo>
                    <a:pt x="37" y="297"/>
                  </a:lnTo>
                  <a:lnTo>
                    <a:pt x="33" y="296"/>
                  </a:lnTo>
                  <a:lnTo>
                    <a:pt x="28" y="293"/>
                  </a:lnTo>
                  <a:lnTo>
                    <a:pt x="25" y="290"/>
                  </a:lnTo>
                  <a:lnTo>
                    <a:pt x="22" y="286"/>
                  </a:lnTo>
                  <a:lnTo>
                    <a:pt x="20" y="282"/>
                  </a:lnTo>
                  <a:lnTo>
                    <a:pt x="20" y="278"/>
                  </a:lnTo>
                  <a:lnTo>
                    <a:pt x="21" y="272"/>
                  </a:lnTo>
                  <a:lnTo>
                    <a:pt x="16" y="255"/>
                  </a:lnTo>
                  <a:lnTo>
                    <a:pt x="18" y="253"/>
                  </a:lnTo>
                  <a:lnTo>
                    <a:pt x="18" y="251"/>
                  </a:lnTo>
                  <a:lnTo>
                    <a:pt x="19" y="250"/>
                  </a:lnTo>
                  <a:lnTo>
                    <a:pt x="20" y="247"/>
                  </a:lnTo>
                  <a:lnTo>
                    <a:pt x="20" y="246"/>
                  </a:lnTo>
                  <a:lnTo>
                    <a:pt x="20" y="244"/>
                  </a:lnTo>
                  <a:lnTo>
                    <a:pt x="21" y="241"/>
                  </a:lnTo>
                  <a:lnTo>
                    <a:pt x="21" y="240"/>
                  </a:lnTo>
                  <a:lnTo>
                    <a:pt x="20" y="234"/>
                  </a:lnTo>
                  <a:lnTo>
                    <a:pt x="20" y="229"/>
                  </a:lnTo>
                  <a:lnTo>
                    <a:pt x="18" y="225"/>
                  </a:lnTo>
                  <a:lnTo>
                    <a:pt x="15" y="219"/>
                  </a:lnTo>
                  <a:lnTo>
                    <a:pt x="14" y="215"/>
                  </a:lnTo>
                  <a:lnTo>
                    <a:pt x="10" y="212"/>
                  </a:lnTo>
                  <a:lnTo>
                    <a:pt x="8" y="208"/>
                  </a:lnTo>
                  <a:lnTo>
                    <a:pt x="6" y="204"/>
                  </a:lnTo>
                  <a:lnTo>
                    <a:pt x="4" y="199"/>
                  </a:lnTo>
                  <a:lnTo>
                    <a:pt x="3" y="194"/>
                  </a:lnTo>
                  <a:lnTo>
                    <a:pt x="2" y="189"/>
                  </a:lnTo>
                  <a:lnTo>
                    <a:pt x="2" y="185"/>
                  </a:lnTo>
                  <a:lnTo>
                    <a:pt x="2" y="180"/>
                  </a:lnTo>
                  <a:lnTo>
                    <a:pt x="1" y="176"/>
                  </a:lnTo>
                  <a:lnTo>
                    <a:pt x="1" y="172"/>
                  </a:lnTo>
                  <a:lnTo>
                    <a:pt x="0" y="167"/>
                  </a:lnTo>
                  <a:lnTo>
                    <a:pt x="0" y="164"/>
                  </a:lnTo>
                  <a:lnTo>
                    <a:pt x="0" y="161"/>
                  </a:lnTo>
                  <a:lnTo>
                    <a:pt x="0" y="158"/>
                  </a:lnTo>
                  <a:lnTo>
                    <a:pt x="0" y="154"/>
                  </a:lnTo>
                  <a:lnTo>
                    <a:pt x="0" y="151"/>
                  </a:lnTo>
                  <a:lnTo>
                    <a:pt x="0" y="147"/>
                  </a:lnTo>
                  <a:lnTo>
                    <a:pt x="0" y="146"/>
                  </a:lnTo>
                  <a:lnTo>
                    <a:pt x="0" y="144"/>
                  </a:lnTo>
                  <a:lnTo>
                    <a:pt x="8" y="144"/>
                  </a:lnTo>
                  <a:lnTo>
                    <a:pt x="10" y="148"/>
                  </a:lnTo>
                  <a:lnTo>
                    <a:pt x="13" y="151"/>
                  </a:lnTo>
                  <a:lnTo>
                    <a:pt x="15" y="155"/>
                  </a:lnTo>
                  <a:lnTo>
                    <a:pt x="19" y="157"/>
                  </a:lnTo>
                  <a:lnTo>
                    <a:pt x="22" y="160"/>
                  </a:lnTo>
                  <a:lnTo>
                    <a:pt x="26" y="161"/>
                  </a:lnTo>
                  <a:lnTo>
                    <a:pt x="29" y="161"/>
                  </a:lnTo>
                  <a:lnTo>
                    <a:pt x="34" y="161"/>
                  </a:lnTo>
                  <a:lnTo>
                    <a:pt x="38" y="161"/>
                  </a:lnTo>
                  <a:lnTo>
                    <a:pt x="43" y="160"/>
                  </a:lnTo>
                  <a:lnTo>
                    <a:pt x="46" y="157"/>
                  </a:lnTo>
                  <a:lnTo>
                    <a:pt x="48" y="154"/>
                  </a:lnTo>
                  <a:lnTo>
                    <a:pt x="51" y="150"/>
                  </a:lnTo>
                  <a:lnTo>
                    <a:pt x="53" y="146"/>
                  </a:lnTo>
                  <a:lnTo>
                    <a:pt x="56" y="141"/>
                  </a:lnTo>
                  <a:lnTo>
                    <a:pt x="57" y="136"/>
                  </a:lnTo>
                  <a:lnTo>
                    <a:pt x="57" y="94"/>
                  </a:lnTo>
                  <a:lnTo>
                    <a:pt x="58" y="90"/>
                  </a:lnTo>
                  <a:lnTo>
                    <a:pt x="58" y="86"/>
                  </a:lnTo>
                  <a:lnTo>
                    <a:pt x="58" y="82"/>
                  </a:lnTo>
                  <a:lnTo>
                    <a:pt x="58" y="77"/>
                  </a:lnTo>
                  <a:lnTo>
                    <a:pt x="59" y="72"/>
                  </a:lnTo>
                  <a:lnTo>
                    <a:pt x="59" y="69"/>
                  </a:lnTo>
                  <a:lnTo>
                    <a:pt x="60" y="67"/>
                  </a:lnTo>
                  <a:lnTo>
                    <a:pt x="62" y="65"/>
                  </a:lnTo>
                  <a:lnTo>
                    <a:pt x="63" y="67"/>
                  </a:lnTo>
                  <a:lnTo>
                    <a:pt x="65" y="67"/>
                  </a:lnTo>
                  <a:lnTo>
                    <a:pt x="66" y="68"/>
                  </a:lnTo>
                  <a:lnTo>
                    <a:pt x="68" y="69"/>
                  </a:lnTo>
                  <a:lnTo>
                    <a:pt x="70" y="69"/>
                  </a:lnTo>
                  <a:lnTo>
                    <a:pt x="71" y="69"/>
                  </a:lnTo>
                  <a:lnTo>
                    <a:pt x="72" y="71"/>
                  </a:lnTo>
                  <a:lnTo>
                    <a:pt x="73" y="71"/>
                  </a:lnTo>
                  <a:lnTo>
                    <a:pt x="73" y="76"/>
                  </a:lnTo>
                  <a:lnTo>
                    <a:pt x="73" y="80"/>
                  </a:lnTo>
                  <a:lnTo>
                    <a:pt x="73" y="84"/>
                  </a:lnTo>
                  <a:lnTo>
                    <a:pt x="73" y="87"/>
                  </a:lnTo>
                  <a:lnTo>
                    <a:pt x="73" y="91"/>
                  </a:lnTo>
                  <a:lnTo>
                    <a:pt x="73" y="94"/>
                  </a:lnTo>
                  <a:lnTo>
                    <a:pt x="73" y="98"/>
                  </a:lnTo>
                  <a:lnTo>
                    <a:pt x="73" y="101"/>
                  </a:lnTo>
                  <a:lnTo>
                    <a:pt x="73" y="105"/>
                  </a:lnTo>
                  <a:lnTo>
                    <a:pt x="74" y="109"/>
                  </a:lnTo>
                  <a:lnTo>
                    <a:pt x="76" y="112"/>
                  </a:lnTo>
                  <a:lnTo>
                    <a:pt x="77" y="114"/>
                  </a:lnTo>
                  <a:lnTo>
                    <a:pt x="79" y="115"/>
                  </a:lnTo>
                  <a:lnTo>
                    <a:pt x="82" y="116"/>
                  </a:lnTo>
                  <a:lnTo>
                    <a:pt x="85" y="116"/>
                  </a:lnTo>
                  <a:lnTo>
                    <a:pt x="88" y="116"/>
                  </a:lnTo>
                  <a:lnTo>
                    <a:pt x="91" y="116"/>
                  </a:lnTo>
                  <a:lnTo>
                    <a:pt x="94" y="115"/>
                  </a:lnTo>
                  <a:lnTo>
                    <a:pt x="96" y="112"/>
                  </a:lnTo>
                  <a:lnTo>
                    <a:pt x="98" y="109"/>
                  </a:lnTo>
                  <a:lnTo>
                    <a:pt x="101" y="104"/>
                  </a:lnTo>
                  <a:lnTo>
                    <a:pt x="104" y="97"/>
                  </a:lnTo>
                  <a:lnTo>
                    <a:pt x="107" y="88"/>
                  </a:lnTo>
                  <a:lnTo>
                    <a:pt x="110" y="83"/>
                  </a:lnTo>
                  <a:lnTo>
                    <a:pt x="113" y="80"/>
                  </a:lnTo>
                  <a:lnTo>
                    <a:pt x="115" y="77"/>
                  </a:lnTo>
                  <a:lnTo>
                    <a:pt x="117" y="77"/>
                  </a:lnTo>
                  <a:lnTo>
                    <a:pt x="120" y="76"/>
                  </a:lnTo>
                  <a:lnTo>
                    <a:pt x="124" y="77"/>
                  </a:lnTo>
                  <a:lnTo>
                    <a:pt x="128" y="77"/>
                  </a:lnTo>
                  <a:lnTo>
                    <a:pt x="130" y="80"/>
                  </a:lnTo>
                  <a:lnTo>
                    <a:pt x="134" y="82"/>
                  </a:lnTo>
                  <a:lnTo>
                    <a:pt x="136" y="83"/>
                  </a:lnTo>
                  <a:lnTo>
                    <a:pt x="139" y="84"/>
                  </a:lnTo>
                  <a:lnTo>
                    <a:pt x="142" y="86"/>
                  </a:lnTo>
                  <a:lnTo>
                    <a:pt x="146" y="86"/>
                  </a:lnTo>
                  <a:lnTo>
                    <a:pt x="152" y="86"/>
                  </a:lnTo>
                  <a:lnTo>
                    <a:pt x="157" y="84"/>
                  </a:lnTo>
                  <a:lnTo>
                    <a:pt x="159" y="82"/>
                  </a:lnTo>
                  <a:lnTo>
                    <a:pt x="161" y="77"/>
                  </a:lnTo>
                  <a:lnTo>
                    <a:pt x="163" y="72"/>
                  </a:lnTo>
                  <a:lnTo>
                    <a:pt x="165" y="68"/>
                  </a:lnTo>
                  <a:lnTo>
                    <a:pt x="166" y="61"/>
                  </a:lnTo>
                  <a:lnTo>
                    <a:pt x="170" y="55"/>
                  </a:lnTo>
                  <a:lnTo>
                    <a:pt x="173" y="48"/>
                  </a:lnTo>
                  <a:lnTo>
                    <a:pt x="179" y="40"/>
                  </a:lnTo>
                  <a:lnTo>
                    <a:pt x="188" y="33"/>
                  </a:lnTo>
                  <a:lnTo>
                    <a:pt x="197" y="25"/>
                  </a:lnTo>
                  <a:lnTo>
                    <a:pt x="207" y="18"/>
                  </a:lnTo>
                  <a:lnTo>
                    <a:pt x="216" y="11"/>
                  </a:lnTo>
                  <a:lnTo>
                    <a:pt x="224" y="5"/>
                  </a:lnTo>
                  <a:lnTo>
                    <a:pt x="230" y="0"/>
                  </a:lnTo>
                  <a:lnTo>
                    <a:pt x="234" y="1"/>
                  </a:lnTo>
                  <a:lnTo>
                    <a:pt x="237" y="1"/>
                  </a:lnTo>
                  <a:lnTo>
                    <a:pt x="241" y="1"/>
                  </a:lnTo>
                  <a:lnTo>
                    <a:pt x="243" y="1"/>
                  </a:lnTo>
                  <a:lnTo>
                    <a:pt x="247" y="1"/>
                  </a:lnTo>
                  <a:lnTo>
                    <a:pt x="249" y="1"/>
                  </a:lnTo>
                  <a:lnTo>
                    <a:pt x="253" y="1"/>
                  </a:lnTo>
                  <a:lnTo>
                    <a:pt x="255" y="0"/>
                  </a:lnTo>
                  <a:lnTo>
                    <a:pt x="255" y="2"/>
                  </a:lnTo>
                  <a:lnTo>
                    <a:pt x="260" y="2"/>
                  </a:lnTo>
                  <a:lnTo>
                    <a:pt x="260" y="11"/>
                  </a:lnTo>
                  <a:lnTo>
                    <a:pt x="261" y="16"/>
                  </a:lnTo>
                  <a:lnTo>
                    <a:pt x="264" y="21"/>
                  </a:lnTo>
                  <a:lnTo>
                    <a:pt x="265" y="23"/>
                  </a:lnTo>
                  <a:lnTo>
                    <a:pt x="267" y="28"/>
                  </a:lnTo>
                  <a:lnTo>
                    <a:pt x="270" y="32"/>
                  </a:lnTo>
                  <a:lnTo>
                    <a:pt x="271" y="37"/>
                  </a:lnTo>
                  <a:lnTo>
                    <a:pt x="271" y="46"/>
                  </a:lnTo>
                  <a:lnTo>
                    <a:pt x="271" y="82"/>
                  </a:lnTo>
                  <a:lnTo>
                    <a:pt x="268" y="82"/>
                  </a:lnTo>
                  <a:lnTo>
                    <a:pt x="266" y="83"/>
                  </a:lnTo>
                  <a:lnTo>
                    <a:pt x="262" y="83"/>
                  </a:lnTo>
                  <a:lnTo>
                    <a:pt x="260" y="83"/>
                  </a:lnTo>
                  <a:lnTo>
                    <a:pt x="258" y="82"/>
                  </a:lnTo>
                  <a:lnTo>
                    <a:pt x="256" y="82"/>
                  </a:lnTo>
                  <a:lnTo>
                    <a:pt x="254" y="82"/>
                  </a:lnTo>
                  <a:lnTo>
                    <a:pt x="253" y="87"/>
                  </a:lnTo>
                  <a:lnTo>
                    <a:pt x="253" y="93"/>
                  </a:lnTo>
                  <a:lnTo>
                    <a:pt x="252" y="98"/>
                  </a:lnTo>
                  <a:lnTo>
                    <a:pt x="252" y="102"/>
                  </a:lnTo>
                  <a:lnTo>
                    <a:pt x="252" y="107"/>
                  </a:lnTo>
                  <a:lnTo>
                    <a:pt x="253" y="111"/>
                  </a:lnTo>
                  <a:lnTo>
                    <a:pt x="253" y="114"/>
                  </a:lnTo>
                  <a:lnTo>
                    <a:pt x="254" y="116"/>
                  </a:lnTo>
                  <a:lnTo>
                    <a:pt x="266" y="116"/>
                  </a:lnTo>
                  <a:lnTo>
                    <a:pt x="178" y="179"/>
                  </a:lnTo>
                  <a:lnTo>
                    <a:pt x="182" y="178"/>
                  </a:lnTo>
                  <a:lnTo>
                    <a:pt x="185" y="175"/>
                  </a:lnTo>
                  <a:lnTo>
                    <a:pt x="189" y="172"/>
                  </a:lnTo>
                  <a:lnTo>
                    <a:pt x="191" y="168"/>
                  </a:lnTo>
                  <a:lnTo>
                    <a:pt x="195" y="164"/>
                  </a:lnTo>
                  <a:lnTo>
                    <a:pt x="197" y="160"/>
                  </a:lnTo>
                  <a:lnTo>
                    <a:pt x="201" y="157"/>
                  </a:lnTo>
                  <a:lnTo>
                    <a:pt x="205" y="157"/>
                  </a:lnTo>
                  <a:lnTo>
                    <a:pt x="209" y="157"/>
                  </a:lnTo>
                  <a:lnTo>
                    <a:pt x="211" y="158"/>
                  </a:lnTo>
                  <a:lnTo>
                    <a:pt x="214" y="160"/>
                  </a:lnTo>
                  <a:lnTo>
                    <a:pt x="215" y="161"/>
                  </a:lnTo>
                  <a:lnTo>
                    <a:pt x="217" y="164"/>
                  </a:lnTo>
                  <a:lnTo>
                    <a:pt x="218" y="165"/>
                  </a:lnTo>
                  <a:lnTo>
                    <a:pt x="220" y="168"/>
                  </a:lnTo>
                  <a:lnTo>
                    <a:pt x="220" y="171"/>
                  </a:lnTo>
                  <a:lnTo>
                    <a:pt x="218" y="173"/>
                  </a:lnTo>
                  <a:lnTo>
                    <a:pt x="216" y="178"/>
                  </a:lnTo>
                  <a:lnTo>
                    <a:pt x="212" y="182"/>
                  </a:lnTo>
                  <a:lnTo>
                    <a:pt x="209" y="186"/>
                  </a:lnTo>
                  <a:lnTo>
                    <a:pt x="203" y="190"/>
                  </a:lnTo>
                  <a:lnTo>
                    <a:pt x="199" y="193"/>
                  </a:lnTo>
                  <a:lnTo>
                    <a:pt x="196" y="196"/>
                  </a:lnTo>
                  <a:lnTo>
                    <a:pt x="192" y="196"/>
                  </a:lnTo>
                  <a:lnTo>
                    <a:pt x="191" y="196"/>
                  </a:lnTo>
                  <a:lnTo>
                    <a:pt x="189" y="193"/>
                  </a:lnTo>
                  <a:lnTo>
                    <a:pt x="186" y="190"/>
                  </a:lnTo>
                  <a:lnTo>
                    <a:pt x="183" y="187"/>
                  </a:lnTo>
                  <a:lnTo>
                    <a:pt x="180" y="185"/>
                  </a:lnTo>
                  <a:lnTo>
                    <a:pt x="178" y="182"/>
                  </a:lnTo>
                  <a:lnTo>
                    <a:pt x="177" y="179"/>
                  </a:lnTo>
                  <a:lnTo>
                    <a:pt x="178" y="179"/>
                  </a:lnTo>
                  <a:lnTo>
                    <a:pt x="266" y="11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4" name="Freeform 245">
              <a:extLst>
                <a:ext uri="{FF2B5EF4-FFF2-40B4-BE49-F238E27FC236}">
                  <a16:creationId xmlns:a16="http://schemas.microsoft.com/office/drawing/2014/main" id="{D9DAD226-093E-07FE-E7B0-6FC2B31030A8}"/>
                </a:ext>
              </a:extLst>
            </p:cNvPr>
            <p:cNvSpPr>
              <a:spLocks/>
            </p:cNvSpPr>
            <p:nvPr/>
          </p:nvSpPr>
          <p:spPr bwMode="gray">
            <a:xfrm>
              <a:off x="6128508" y="3676615"/>
              <a:ext cx="648842" cy="713144"/>
            </a:xfrm>
            <a:custGeom>
              <a:avLst/>
              <a:gdLst>
                <a:gd name="T0" fmla="*/ 452438 w 350"/>
                <a:gd name="T1" fmla="*/ 37831 h 408"/>
                <a:gd name="T2" fmla="*/ 511175 w 350"/>
                <a:gd name="T3" fmla="*/ 33628 h 408"/>
                <a:gd name="T4" fmla="*/ 539750 w 350"/>
                <a:gd name="T5" fmla="*/ 57448 h 408"/>
                <a:gd name="T6" fmla="*/ 547688 w 350"/>
                <a:gd name="T7" fmla="*/ 93878 h 408"/>
                <a:gd name="T8" fmla="*/ 534988 w 350"/>
                <a:gd name="T9" fmla="*/ 128907 h 408"/>
                <a:gd name="T10" fmla="*/ 504825 w 350"/>
                <a:gd name="T11" fmla="*/ 177947 h 408"/>
                <a:gd name="T12" fmla="*/ 509588 w 350"/>
                <a:gd name="T13" fmla="*/ 208773 h 408"/>
                <a:gd name="T14" fmla="*/ 490538 w 350"/>
                <a:gd name="T15" fmla="*/ 236796 h 408"/>
                <a:gd name="T16" fmla="*/ 484188 w 350"/>
                <a:gd name="T17" fmla="*/ 257813 h 408"/>
                <a:gd name="T18" fmla="*/ 493713 w 350"/>
                <a:gd name="T19" fmla="*/ 283034 h 408"/>
                <a:gd name="T20" fmla="*/ 498475 w 350"/>
                <a:gd name="T21" fmla="*/ 327871 h 408"/>
                <a:gd name="T22" fmla="*/ 501650 w 350"/>
                <a:gd name="T23" fmla="*/ 339081 h 408"/>
                <a:gd name="T24" fmla="*/ 504825 w 350"/>
                <a:gd name="T25" fmla="*/ 383918 h 408"/>
                <a:gd name="T26" fmla="*/ 523875 w 350"/>
                <a:gd name="T27" fmla="*/ 410540 h 408"/>
                <a:gd name="T28" fmla="*/ 531813 w 350"/>
                <a:gd name="T29" fmla="*/ 437162 h 408"/>
                <a:gd name="T30" fmla="*/ 531813 w 350"/>
                <a:gd name="T31" fmla="*/ 449772 h 408"/>
                <a:gd name="T32" fmla="*/ 504825 w 350"/>
                <a:gd name="T33" fmla="*/ 456778 h 408"/>
                <a:gd name="T34" fmla="*/ 479425 w 350"/>
                <a:gd name="T35" fmla="*/ 494609 h 408"/>
                <a:gd name="T36" fmla="*/ 454025 w 350"/>
                <a:gd name="T37" fmla="*/ 556260 h 408"/>
                <a:gd name="T38" fmla="*/ 441325 w 350"/>
                <a:gd name="T39" fmla="*/ 559063 h 408"/>
                <a:gd name="T40" fmla="*/ 423863 w 350"/>
                <a:gd name="T41" fmla="*/ 566068 h 408"/>
                <a:gd name="T42" fmla="*/ 392112 w 350"/>
                <a:gd name="T43" fmla="*/ 571673 h 408"/>
                <a:gd name="T44" fmla="*/ 373062 w 350"/>
                <a:gd name="T45" fmla="*/ 546452 h 408"/>
                <a:gd name="T46" fmla="*/ 352425 w 350"/>
                <a:gd name="T47" fmla="*/ 547853 h 408"/>
                <a:gd name="T48" fmla="*/ 338137 w 350"/>
                <a:gd name="T49" fmla="*/ 536644 h 408"/>
                <a:gd name="T50" fmla="*/ 320675 w 350"/>
                <a:gd name="T51" fmla="*/ 533842 h 408"/>
                <a:gd name="T52" fmla="*/ 303212 w 350"/>
                <a:gd name="T53" fmla="*/ 536644 h 408"/>
                <a:gd name="T54" fmla="*/ 285750 w 350"/>
                <a:gd name="T55" fmla="*/ 521231 h 408"/>
                <a:gd name="T56" fmla="*/ 282575 w 350"/>
                <a:gd name="T57" fmla="*/ 493208 h 408"/>
                <a:gd name="T58" fmla="*/ 280987 w 350"/>
                <a:gd name="T59" fmla="*/ 469388 h 408"/>
                <a:gd name="T60" fmla="*/ 285750 w 350"/>
                <a:gd name="T61" fmla="*/ 452574 h 408"/>
                <a:gd name="T62" fmla="*/ 282575 w 350"/>
                <a:gd name="T63" fmla="*/ 425952 h 408"/>
                <a:gd name="T64" fmla="*/ 252413 w 350"/>
                <a:gd name="T65" fmla="*/ 410540 h 408"/>
                <a:gd name="T66" fmla="*/ 219075 w 350"/>
                <a:gd name="T67" fmla="*/ 416144 h 408"/>
                <a:gd name="T68" fmla="*/ 176212 w 350"/>
                <a:gd name="T69" fmla="*/ 444168 h 408"/>
                <a:gd name="T70" fmla="*/ 146050 w 350"/>
                <a:gd name="T71" fmla="*/ 392325 h 408"/>
                <a:gd name="T72" fmla="*/ 1588 w 350"/>
                <a:gd name="T73" fmla="*/ 364301 h 408"/>
                <a:gd name="T74" fmla="*/ 15875 w 350"/>
                <a:gd name="T75" fmla="*/ 358697 h 408"/>
                <a:gd name="T76" fmla="*/ 15875 w 350"/>
                <a:gd name="T77" fmla="*/ 346086 h 408"/>
                <a:gd name="T78" fmla="*/ 9525 w 350"/>
                <a:gd name="T79" fmla="*/ 343284 h 408"/>
                <a:gd name="T80" fmla="*/ 28575 w 350"/>
                <a:gd name="T81" fmla="*/ 329272 h 408"/>
                <a:gd name="T82" fmla="*/ 53975 w 350"/>
                <a:gd name="T83" fmla="*/ 332075 h 408"/>
                <a:gd name="T84" fmla="*/ 73025 w 350"/>
                <a:gd name="T85" fmla="*/ 332075 h 408"/>
                <a:gd name="T86" fmla="*/ 88900 w 350"/>
                <a:gd name="T87" fmla="*/ 333476 h 408"/>
                <a:gd name="T88" fmla="*/ 103188 w 350"/>
                <a:gd name="T89" fmla="*/ 312459 h 408"/>
                <a:gd name="T90" fmla="*/ 115888 w 350"/>
                <a:gd name="T91" fmla="*/ 302650 h 408"/>
                <a:gd name="T92" fmla="*/ 125413 w 350"/>
                <a:gd name="T93" fmla="*/ 284435 h 408"/>
                <a:gd name="T94" fmla="*/ 133350 w 350"/>
                <a:gd name="T95" fmla="*/ 238197 h 408"/>
                <a:gd name="T96" fmla="*/ 155575 w 350"/>
                <a:gd name="T97" fmla="*/ 214377 h 408"/>
                <a:gd name="T98" fmla="*/ 176212 w 350"/>
                <a:gd name="T99" fmla="*/ 152726 h 408"/>
                <a:gd name="T100" fmla="*/ 180975 w 350"/>
                <a:gd name="T101" fmla="*/ 93878 h 408"/>
                <a:gd name="T102" fmla="*/ 188912 w 350"/>
                <a:gd name="T103" fmla="*/ 54645 h 408"/>
                <a:gd name="T104" fmla="*/ 219075 w 350"/>
                <a:gd name="T105" fmla="*/ 15413 h 408"/>
                <a:gd name="T106" fmla="*/ 255588 w 350"/>
                <a:gd name="T107" fmla="*/ 33628 h 408"/>
                <a:gd name="T108" fmla="*/ 288925 w 350"/>
                <a:gd name="T109" fmla="*/ 42035 h 408"/>
                <a:gd name="T110" fmla="*/ 309562 w 350"/>
                <a:gd name="T111" fmla="*/ 37831 h 408"/>
                <a:gd name="T112" fmla="*/ 315912 w 350"/>
                <a:gd name="T113" fmla="*/ 29424 h 408"/>
                <a:gd name="T114" fmla="*/ 363537 w 350"/>
                <a:gd name="T115" fmla="*/ 18215 h 408"/>
                <a:gd name="T116" fmla="*/ 384175 w 350"/>
                <a:gd name="T117" fmla="*/ 7006 h 408"/>
                <a:gd name="T118" fmla="*/ 393700 w 350"/>
                <a:gd name="T119" fmla="*/ 0 h 408"/>
                <a:gd name="T120" fmla="*/ 401637 w 350"/>
                <a:gd name="T121" fmla="*/ 8407 h 408"/>
                <a:gd name="T122" fmla="*/ 420688 w 350"/>
                <a:gd name="T123" fmla="*/ 15413 h 408"/>
                <a:gd name="T124" fmla="*/ 431800 w 350"/>
                <a:gd name="T125" fmla="*/ 14012 h 4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0"/>
                <a:gd name="T190" fmla="*/ 0 h 408"/>
                <a:gd name="T191" fmla="*/ 350 w 350"/>
                <a:gd name="T192" fmla="*/ 408 h 4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0" h="408">
                  <a:moveTo>
                    <a:pt x="275" y="11"/>
                  </a:moveTo>
                  <a:lnTo>
                    <a:pt x="275" y="16"/>
                  </a:lnTo>
                  <a:lnTo>
                    <a:pt x="277" y="20"/>
                  </a:lnTo>
                  <a:lnTo>
                    <a:pt x="278" y="23"/>
                  </a:lnTo>
                  <a:lnTo>
                    <a:pt x="280" y="24"/>
                  </a:lnTo>
                  <a:lnTo>
                    <a:pt x="285" y="27"/>
                  </a:lnTo>
                  <a:lnTo>
                    <a:pt x="292" y="27"/>
                  </a:lnTo>
                  <a:lnTo>
                    <a:pt x="299" y="27"/>
                  </a:lnTo>
                  <a:lnTo>
                    <a:pt x="305" y="25"/>
                  </a:lnTo>
                  <a:lnTo>
                    <a:pt x="312" y="24"/>
                  </a:lnTo>
                  <a:lnTo>
                    <a:pt x="318" y="23"/>
                  </a:lnTo>
                  <a:lnTo>
                    <a:pt x="322" y="24"/>
                  </a:lnTo>
                  <a:lnTo>
                    <a:pt x="325" y="25"/>
                  </a:lnTo>
                  <a:lnTo>
                    <a:pt x="329" y="28"/>
                  </a:lnTo>
                  <a:lnTo>
                    <a:pt x="331" y="31"/>
                  </a:lnTo>
                  <a:lnTo>
                    <a:pt x="335" y="35"/>
                  </a:lnTo>
                  <a:lnTo>
                    <a:pt x="337" y="38"/>
                  </a:lnTo>
                  <a:lnTo>
                    <a:pt x="340" y="41"/>
                  </a:lnTo>
                  <a:lnTo>
                    <a:pt x="341" y="44"/>
                  </a:lnTo>
                  <a:lnTo>
                    <a:pt x="341" y="48"/>
                  </a:lnTo>
                  <a:lnTo>
                    <a:pt x="342" y="53"/>
                  </a:lnTo>
                  <a:lnTo>
                    <a:pt x="342" y="59"/>
                  </a:lnTo>
                  <a:lnTo>
                    <a:pt x="343" y="63"/>
                  </a:lnTo>
                  <a:lnTo>
                    <a:pt x="345" y="67"/>
                  </a:lnTo>
                  <a:lnTo>
                    <a:pt x="346" y="71"/>
                  </a:lnTo>
                  <a:lnTo>
                    <a:pt x="348" y="74"/>
                  </a:lnTo>
                  <a:lnTo>
                    <a:pt x="350" y="76"/>
                  </a:lnTo>
                  <a:lnTo>
                    <a:pt x="347" y="83"/>
                  </a:lnTo>
                  <a:lnTo>
                    <a:pt x="342" y="88"/>
                  </a:lnTo>
                  <a:lnTo>
                    <a:pt x="337" y="92"/>
                  </a:lnTo>
                  <a:lnTo>
                    <a:pt x="331" y="96"/>
                  </a:lnTo>
                  <a:lnTo>
                    <a:pt x="327" y="103"/>
                  </a:lnTo>
                  <a:lnTo>
                    <a:pt x="322" y="109"/>
                  </a:lnTo>
                  <a:lnTo>
                    <a:pt x="320" y="116"/>
                  </a:lnTo>
                  <a:lnTo>
                    <a:pt x="318" y="124"/>
                  </a:lnTo>
                  <a:lnTo>
                    <a:pt x="318" y="127"/>
                  </a:lnTo>
                  <a:lnTo>
                    <a:pt x="318" y="131"/>
                  </a:lnTo>
                  <a:lnTo>
                    <a:pt x="320" y="134"/>
                  </a:lnTo>
                  <a:lnTo>
                    <a:pt x="321" y="138"/>
                  </a:lnTo>
                  <a:lnTo>
                    <a:pt x="321" y="141"/>
                  </a:lnTo>
                  <a:lnTo>
                    <a:pt x="322" y="145"/>
                  </a:lnTo>
                  <a:lnTo>
                    <a:pt x="321" y="149"/>
                  </a:lnTo>
                  <a:lnTo>
                    <a:pt x="320" y="155"/>
                  </a:lnTo>
                  <a:lnTo>
                    <a:pt x="320" y="156"/>
                  </a:lnTo>
                  <a:lnTo>
                    <a:pt x="317" y="159"/>
                  </a:lnTo>
                  <a:lnTo>
                    <a:pt x="315" y="162"/>
                  </a:lnTo>
                  <a:lnTo>
                    <a:pt x="311" y="164"/>
                  </a:lnTo>
                  <a:lnTo>
                    <a:pt x="309" y="169"/>
                  </a:lnTo>
                  <a:lnTo>
                    <a:pt x="305" y="173"/>
                  </a:lnTo>
                  <a:lnTo>
                    <a:pt x="304" y="176"/>
                  </a:lnTo>
                  <a:lnTo>
                    <a:pt x="303" y="180"/>
                  </a:lnTo>
                  <a:lnTo>
                    <a:pt x="303" y="181"/>
                  </a:lnTo>
                  <a:lnTo>
                    <a:pt x="304" y="182"/>
                  </a:lnTo>
                  <a:lnTo>
                    <a:pt x="305" y="184"/>
                  </a:lnTo>
                  <a:lnTo>
                    <a:pt x="306" y="187"/>
                  </a:lnTo>
                  <a:lnTo>
                    <a:pt x="308" y="188"/>
                  </a:lnTo>
                  <a:lnTo>
                    <a:pt x="309" y="191"/>
                  </a:lnTo>
                  <a:lnTo>
                    <a:pt x="309" y="192"/>
                  </a:lnTo>
                  <a:lnTo>
                    <a:pt x="311" y="198"/>
                  </a:lnTo>
                  <a:lnTo>
                    <a:pt x="311" y="202"/>
                  </a:lnTo>
                  <a:lnTo>
                    <a:pt x="312" y="208"/>
                  </a:lnTo>
                  <a:lnTo>
                    <a:pt x="314" y="212"/>
                  </a:lnTo>
                  <a:lnTo>
                    <a:pt x="314" y="217"/>
                  </a:lnTo>
                  <a:lnTo>
                    <a:pt x="314" y="223"/>
                  </a:lnTo>
                  <a:lnTo>
                    <a:pt x="314" y="228"/>
                  </a:lnTo>
                  <a:lnTo>
                    <a:pt x="314" y="234"/>
                  </a:lnTo>
                  <a:lnTo>
                    <a:pt x="314" y="235"/>
                  </a:lnTo>
                  <a:lnTo>
                    <a:pt x="314" y="237"/>
                  </a:lnTo>
                  <a:lnTo>
                    <a:pt x="315" y="238"/>
                  </a:lnTo>
                  <a:lnTo>
                    <a:pt x="315" y="240"/>
                  </a:lnTo>
                  <a:lnTo>
                    <a:pt x="315" y="241"/>
                  </a:lnTo>
                  <a:lnTo>
                    <a:pt x="316" y="242"/>
                  </a:lnTo>
                  <a:lnTo>
                    <a:pt x="316" y="244"/>
                  </a:lnTo>
                  <a:lnTo>
                    <a:pt x="316" y="249"/>
                  </a:lnTo>
                  <a:lnTo>
                    <a:pt x="316" y="255"/>
                  </a:lnTo>
                  <a:lnTo>
                    <a:pt x="316" y="262"/>
                  </a:lnTo>
                  <a:lnTo>
                    <a:pt x="316" y="267"/>
                  </a:lnTo>
                  <a:lnTo>
                    <a:pt x="318" y="274"/>
                  </a:lnTo>
                  <a:lnTo>
                    <a:pt x="321" y="280"/>
                  </a:lnTo>
                  <a:lnTo>
                    <a:pt x="323" y="283"/>
                  </a:lnTo>
                  <a:lnTo>
                    <a:pt x="329" y="284"/>
                  </a:lnTo>
                  <a:lnTo>
                    <a:pt x="329" y="287"/>
                  </a:lnTo>
                  <a:lnTo>
                    <a:pt x="329" y="290"/>
                  </a:lnTo>
                  <a:lnTo>
                    <a:pt x="330" y="293"/>
                  </a:lnTo>
                  <a:lnTo>
                    <a:pt x="331" y="295"/>
                  </a:lnTo>
                  <a:lnTo>
                    <a:pt x="333" y="298"/>
                  </a:lnTo>
                  <a:lnTo>
                    <a:pt x="334" y="301"/>
                  </a:lnTo>
                  <a:lnTo>
                    <a:pt x="335" y="305"/>
                  </a:lnTo>
                  <a:lnTo>
                    <a:pt x="335" y="310"/>
                  </a:lnTo>
                  <a:lnTo>
                    <a:pt x="335" y="312"/>
                  </a:lnTo>
                  <a:lnTo>
                    <a:pt x="335" y="313"/>
                  </a:lnTo>
                  <a:lnTo>
                    <a:pt x="335" y="314"/>
                  </a:lnTo>
                  <a:lnTo>
                    <a:pt x="335" y="316"/>
                  </a:lnTo>
                  <a:lnTo>
                    <a:pt x="335" y="319"/>
                  </a:lnTo>
                  <a:lnTo>
                    <a:pt x="335" y="320"/>
                  </a:lnTo>
                  <a:lnTo>
                    <a:pt x="335" y="321"/>
                  </a:lnTo>
                  <a:lnTo>
                    <a:pt x="335" y="323"/>
                  </a:lnTo>
                  <a:lnTo>
                    <a:pt x="331" y="323"/>
                  </a:lnTo>
                  <a:lnTo>
                    <a:pt x="328" y="323"/>
                  </a:lnTo>
                  <a:lnTo>
                    <a:pt x="324" y="324"/>
                  </a:lnTo>
                  <a:lnTo>
                    <a:pt x="322" y="324"/>
                  </a:lnTo>
                  <a:lnTo>
                    <a:pt x="318" y="326"/>
                  </a:lnTo>
                  <a:lnTo>
                    <a:pt x="316" y="326"/>
                  </a:lnTo>
                  <a:lnTo>
                    <a:pt x="312" y="324"/>
                  </a:lnTo>
                  <a:lnTo>
                    <a:pt x="309" y="323"/>
                  </a:lnTo>
                  <a:lnTo>
                    <a:pt x="306" y="330"/>
                  </a:lnTo>
                  <a:lnTo>
                    <a:pt x="304" y="341"/>
                  </a:lnTo>
                  <a:lnTo>
                    <a:pt x="302" y="353"/>
                  </a:lnTo>
                  <a:lnTo>
                    <a:pt x="299" y="366"/>
                  </a:lnTo>
                  <a:lnTo>
                    <a:pt x="297" y="379"/>
                  </a:lnTo>
                  <a:lnTo>
                    <a:pt x="293" y="388"/>
                  </a:lnTo>
                  <a:lnTo>
                    <a:pt x="292" y="392"/>
                  </a:lnTo>
                  <a:lnTo>
                    <a:pt x="290" y="395"/>
                  </a:lnTo>
                  <a:lnTo>
                    <a:pt x="286" y="397"/>
                  </a:lnTo>
                  <a:lnTo>
                    <a:pt x="284" y="398"/>
                  </a:lnTo>
                  <a:lnTo>
                    <a:pt x="283" y="398"/>
                  </a:lnTo>
                  <a:lnTo>
                    <a:pt x="281" y="398"/>
                  </a:lnTo>
                  <a:lnTo>
                    <a:pt x="280" y="398"/>
                  </a:lnTo>
                  <a:lnTo>
                    <a:pt x="279" y="399"/>
                  </a:lnTo>
                  <a:lnTo>
                    <a:pt x="278" y="399"/>
                  </a:lnTo>
                  <a:lnTo>
                    <a:pt x="278" y="398"/>
                  </a:lnTo>
                  <a:lnTo>
                    <a:pt x="277" y="398"/>
                  </a:lnTo>
                  <a:lnTo>
                    <a:pt x="274" y="399"/>
                  </a:lnTo>
                  <a:lnTo>
                    <a:pt x="272" y="401"/>
                  </a:lnTo>
                  <a:lnTo>
                    <a:pt x="270" y="402"/>
                  </a:lnTo>
                  <a:lnTo>
                    <a:pt x="267" y="404"/>
                  </a:lnTo>
                  <a:lnTo>
                    <a:pt x="265" y="405"/>
                  </a:lnTo>
                  <a:lnTo>
                    <a:pt x="261" y="406"/>
                  </a:lnTo>
                  <a:lnTo>
                    <a:pt x="258" y="408"/>
                  </a:lnTo>
                  <a:lnTo>
                    <a:pt x="255" y="408"/>
                  </a:lnTo>
                  <a:lnTo>
                    <a:pt x="251" y="408"/>
                  </a:lnTo>
                  <a:lnTo>
                    <a:pt x="247" y="408"/>
                  </a:lnTo>
                  <a:lnTo>
                    <a:pt x="244" y="406"/>
                  </a:lnTo>
                  <a:lnTo>
                    <a:pt x="241" y="405"/>
                  </a:lnTo>
                  <a:lnTo>
                    <a:pt x="239" y="402"/>
                  </a:lnTo>
                  <a:lnTo>
                    <a:pt x="238" y="399"/>
                  </a:lnTo>
                  <a:lnTo>
                    <a:pt x="236" y="395"/>
                  </a:lnTo>
                  <a:lnTo>
                    <a:pt x="235" y="390"/>
                  </a:lnTo>
                  <a:lnTo>
                    <a:pt x="234" y="391"/>
                  </a:lnTo>
                  <a:lnTo>
                    <a:pt x="232" y="391"/>
                  </a:lnTo>
                  <a:lnTo>
                    <a:pt x="229" y="391"/>
                  </a:lnTo>
                  <a:lnTo>
                    <a:pt x="227" y="392"/>
                  </a:lnTo>
                  <a:lnTo>
                    <a:pt x="224" y="392"/>
                  </a:lnTo>
                  <a:lnTo>
                    <a:pt x="222" y="391"/>
                  </a:lnTo>
                  <a:lnTo>
                    <a:pt x="221" y="390"/>
                  </a:lnTo>
                  <a:lnTo>
                    <a:pt x="219" y="388"/>
                  </a:lnTo>
                  <a:lnTo>
                    <a:pt x="216" y="386"/>
                  </a:lnTo>
                  <a:lnTo>
                    <a:pt x="215" y="384"/>
                  </a:lnTo>
                  <a:lnTo>
                    <a:pt x="214" y="383"/>
                  </a:lnTo>
                  <a:lnTo>
                    <a:pt x="213" y="383"/>
                  </a:lnTo>
                  <a:lnTo>
                    <a:pt x="211" y="383"/>
                  </a:lnTo>
                  <a:lnTo>
                    <a:pt x="209" y="383"/>
                  </a:lnTo>
                  <a:lnTo>
                    <a:pt x="208" y="383"/>
                  </a:lnTo>
                  <a:lnTo>
                    <a:pt x="205" y="380"/>
                  </a:lnTo>
                  <a:lnTo>
                    <a:pt x="203" y="380"/>
                  </a:lnTo>
                  <a:lnTo>
                    <a:pt x="202" y="381"/>
                  </a:lnTo>
                  <a:lnTo>
                    <a:pt x="201" y="381"/>
                  </a:lnTo>
                  <a:lnTo>
                    <a:pt x="199" y="381"/>
                  </a:lnTo>
                  <a:lnTo>
                    <a:pt x="197" y="381"/>
                  </a:lnTo>
                  <a:lnTo>
                    <a:pt x="196" y="383"/>
                  </a:lnTo>
                  <a:lnTo>
                    <a:pt x="194" y="383"/>
                  </a:lnTo>
                  <a:lnTo>
                    <a:pt x="191" y="383"/>
                  </a:lnTo>
                  <a:lnTo>
                    <a:pt x="188" y="383"/>
                  </a:lnTo>
                  <a:lnTo>
                    <a:pt x="185" y="381"/>
                  </a:lnTo>
                  <a:lnTo>
                    <a:pt x="184" y="380"/>
                  </a:lnTo>
                  <a:lnTo>
                    <a:pt x="183" y="377"/>
                  </a:lnTo>
                  <a:lnTo>
                    <a:pt x="182" y="374"/>
                  </a:lnTo>
                  <a:lnTo>
                    <a:pt x="180" y="372"/>
                  </a:lnTo>
                  <a:lnTo>
                    <a:pt x="180" y="367"/>
                  </a:lnTo>
                  <a:lnTo>
                    <a:pt x="180" y="363"/>
                  </a:lnTo>
                  <a:lnTo>
                    <a:pt x="180" y="360"/>
                  </a:lnTo>
                  <a:lnTo>
                    <a:pt x="179" y="358"/>
                  </a:lnTo>
                  <a:lnTo>
                    <a:pt x="179" y="355"/>
                  </a:lnTo>
                  <a:lnTo>
                    <a:pt x="178" y="352"/>
                  </a:lnTo>
                  <a:lnTo>
                    <a:pt x="177" y="349"/>
                  </a:lnTo>
                  <a:lnTo>
                    <a:pt x="177" y="346"/>
                  </a:lnTo>
                  <a:lnTo>
                    <a:pt x="176" y="344"/>
                  </a:lnTo>
                  <a:lnTo>
                    <a:pt x="176" y="341"/>
                  </a:lnTo>
                  <a:lnTo>
                    <a:pt x="176" y="338"/>
                  </a:lnTo>
                  <a:lnTo>
                    <a:pt x="177" y="335"/>
                  </a:lnTo>
                  <a:lnTo>
                    <a:pt x="177" y="334"/>
                  </a:lnTo>
                  <a:lnTo>
                    <a:pt x="178" y="331"/>
                  </a:lnTo>
                  <a:lnTo>
                    <a:pt x="179" y="330"/>
                  </a:lnTo>
                  <a:lnTo>
                    <a:pt x="179" y="327"/>
                  </a:lnTo>
                  <a:lnTo>
                    <a:pt x="180" y="326"/>
                  </a:lnTo>
                  <a:lnTo>
                    <a:pt x="180" y="323"/>
                  </a:lnTo>
                  <a:lnTo>
                    <a:pt x="180" y="320"/>
                  </a:lnTo>
                  <a:lnTo>
                    <a:pt x="179" y="319"/>
                  </a:lnTo>
                  <a:lnTo>
                    <a:pt x="179" y="316"/>
                  </a:lnTo>
                  <a:lnTo>
                    <a:pt x="178" y="312"/>
                  </a:lnTo>
                  <a:lnTo>
                    <a:pt x="178" y="309"/>
                  </a:lnTo>
                  <a:lnTo>
                    <a:pt x="178" y="304"/>
                  </a:lnTo>
                  <a:lnTo>
                    <a:pt x="179" y="301"/>
                  </a:lnTo>
                  <a:lnTo>
                    <a:pt x="180" y="297"/>
                  </a:lnTo>
                  <a:lnTo>
                    <a:pt x="178" y="297"/>
                  </a:lnTo>
                  <a:lnTo>
                    <a:pt x="173" y="295"/>
                  </a:lnTo>
                  <a:lnTo>
                    <a:pt x="166" y="294"/>
                  </a:lnTo>
                  <a:lnTo>
                    <a:pt x="159" y="293"/>
                  </a:lnTo>
                  <a:lnTo>
                    <a:pt x="151" y="291"/>
                  </a:lnTo>
                  <a:lnTo>
                    <a:pt x="144" y="291"/>
                  </a:lnTo>
                  <a:lnTo>
                    <a:pt x="139" y="291"/>
                  </a:lnTo>
                  <a:lnTo>
                    <a:pt x="138" y="291"/>
                  </a:lnTo>
                  <a:lnTo>
                    <a:pt x="138" y="294"/>
                  </a:lnTo>
                  <a:lnTo>
                    <a:pt x="138" y="297"/>
                  </a:lnTo>
                  <a:lnTo>
                    <a:pt x="136" y="301"/>
                  </a:lnTo>
                  <a:lnTo>
                    <a:pt x="135" y="305"/>
                  </a:lnTo>
                  <a:lnTo>
                    <a:pt x="132" y="310"/>
                  </a:lnTo>
                  <a:lnTo>
                    <a:pt x="128" y="314"/>
                  </a:lnTo>
                  <a:lnTo>
                    <a:pt x="121" y="317"/>
                  </a:lnTo>
                  <a:lnTo>
                    <a:pt x="111" y="317"/>
                  </a:lnTo>
                  <a:lnTo>
                    <a:pt x="108" y="316"/>
                  </a:lnTo>
                  <a:lnTo>
                    <a:pt x="104" y="312"/>
                  </a:lnTo>
                  <a:lnTo>
                    <a:pt x="101" y="305"/>
                  </a:lnTo>
                  <a:lnTo>
                    <a:pt x="97" y="297"/>
                  </a:lnTo>
                  <a:lnTo>
                    <a:pt x="95" y="288"/>
                  </a:lnTo>
                  <a:lnTo>
                    <a:pt x="92" y="280"/>
                  </a:lnTo>
                  <a:lnTo>
                    <a:pt x="91" y="272"/>
                  </a:lnTo>
                  <a:lnTo>
                    <a:pt x="90" y="265"/>
                  </a:lnTo>
                  <a:lnTo>
                    <a:pt x="0" y="265"/>
                  </a:lnTo>
                  <a:lnTo>
                    <a:pt x="0" y="263"/>
                  </a:lnTo>
                  <a:lnTo>
                    <a:pt x="0" y="262"/>
                  </a:lnTo>
                  <a:lnTo>
                    <a:pt x="1" y="260"/>
                  </a:lnTo>
                  <a:lnTo>
                    <a:pt x="2" y="259"/>
                  </a:lnTo>
                  <a:lnTo>
                    <a:pt x="3" y="259"/>
                  </a:lnTo>
                  <a:lnTo>
                    <a:pt x="4" y="258"/>
                  </a:lnTo>
                  <a:lnTo>
                    <a:pt x="7" y="258"/>
                  </a:lnTo>
                  <a:lnTo>
                    <a:pt x="8" y="258"/>
                  </a:lnTo>
                  <a:lnTo>
                    <a:pt x="10" y="256"/>
                  </a:lnTo>
                  <a:lnTo>
                    <a:pt x="12" y="256"/>
                  </a:lnTo>
                  <a:lnTo>
                    <a:pt x="13" y="256"/>
                  </a:lnTo>
                  <a:lnTo>
                    <a:pt x="15" y="256"/>
                  </a:lnTo>
                  <a:lnTo>
                    <a:pt x="15" y="247"/>
                  </a:lnTo>
                  <a:lnTo>
                    <a:pt x="13" y="247"/>
                  </a:lnTo>
                  <a:lnTo>
                    <a:pt x="10" y="247"/>
                  </a:lnTo>
                  <a:lnTo>
                    <a:pt x="9" y="247"/>
                  </a:lnTo>
                  <a:lnTo>
                    <a:pt x="8" y="247"/>
                  </a:lnTo>
                  <a:lnTo>
                    <a:pt x="7" y="247"/>
                  </a:lnTo>
                  <a:lnTo>
                    <a:pt x="6" y="247"/>
                  </a:lnTo>
                  <a:lnTo>
                    <a:pt x="4" y="247"/>
                  </a:lnTo>
                  <a:lnTo>
                    <a:pt x="6" y="245"/>
                  </a:lnTo>
                  <a:lnTo>
                    <a:pt x="8" y="242"/>
                  </a:lnTo>
                  <a:lnTo>
                    <a:pt x="10" y="241"/>
                  </a:lnTo>
                  <a:lnTo>
                    <a:pt x="12" y="240"/>
                  </a:lnTo>
                  <a:lnTo>
                    <a:pt x="14" y="238"/>
                  </a:lnTo>
                  <a:lnTo>
                    <a:pt x="15" y="237"/>
                  </a:lnTo>
                  <a:lnTo>
                    <a:pt x="18" y="235"/>
                  </a:lnTo>
                  <a:lnTo>
                    <a:pt x="21" y="234"/>
                  </a:lnTo>
                  <a:lnTo>
                    <a:pt x="24" y="237"/>
                  </a:lnTo>
                  <a:lnTo>
                    <a:pt x="25" y="237"/>
                  </a:lnTo>
                  <a:lnTo>
                    <a:pt x="28" y="238"/>
                  </a:lnTo>
                  <a:lnTo>
                    <a:pt x="31" y="237"/>
                  </a:lnTo>
                  <a:lnTo>
                    <a:pt x="34" y="237"/>
                  </a:lnTo>
                  <a:lnTo>
                    <a:pt x="37" y="235"/>
                  </a:lnTo>
                  <a:lnTo>
                    <a:pt x="40" y="234"/>
                  </a:lnTo>
                  <a:lnTo>
                    <a:pt x="43" y="234"/>
                  </a:lnTo>
                  <a:lnTo>
                    <a:pt x="44" y="235"/>
                  </a:lnTo>
                  <a:lnTo>
                    <a:pt x="45" y="237"/>
                  </a:lnTo>
                  <a:lnTo>
                    <a:pt x="46" y="237"/>
                  </a:lnTo>
                  <a:lnTo>
                    <a:pt x="47" y="238"/>
                  </a:lnTo>
                  <a:lnTo>
                    <a:pt x="48" y="238"/>
                  </a:lnTo>
                  <a:lnTo>
                    <a:pt x="50" y="238"/>
                  </a:lnTo>
                  <a:lnTo>
                    <a:pt x="52" y="240"/>
                  </a:lnTo>
                  <a:lnTo>
                    <a:pt x="53" y="240"/>
                  </a:lnTo>
                  <a:lnTo>
                    <a:pt x="56" y="238"/>
                  </a:lnTo>
                  <a:lnTo>
                    <a:pt x="58" y="237"/>
                  </a:lnTo>
                  <a:lnTo>
                    <a:pt x="59" y="234"/>
                  </a:lnTo>
                  <a:lnTo>
                    <a:pt x="62" y="231"/>
                  </a:lnTo>
                  <a:lnTo>
                    <a:pt x="63" y="228"/>
                  </a:lnTo>
                  <a:lnTo>
                    <a:pt x="64" y="226"/>
                  </a:lnTo>
                  <a:lnTo>
                    <a:pt x="65" y="223"/>
                  </a:lnTo>
                  <a:lnTo>
                    <a:pt x="66" y="221"/>
                  </a:lnTo>
                  <a:lnTo>
                    <a:pt x="68" y="220"/>
                  </a:lnTo>
                  <a:lnTo>
                    <a:pt x="69" y="219"/>
                  </a:lnTo>
                  <a:lnTo>
                    <a:pt x="71" y="217"/>
                  </a:lnTo>
                  <a:lnTo>
                    <a:pt x="72" y="217"/>
                  </a:lnTo>
                  <a:lnTo>
                    <a:pt x="73" y="216"/>
                  </a:lnTo>
                  <a:lnTo>
                    <a:pt x="75" y="216"/>
                  </a:lnTo>
                  <a:lnTo>
                    <a:pt x="76" y="215"/>
                  </a:lnTo>
                  <a:lnTo>
                    <a:pt x="77" y="215"/>
                  </a:lnTo>
                  <a:lnTo>
                    <a:pt x="78" y="213"/>
                  </a:lnTo>
                  <a:lnTo>
                    <a:pt x="79" y="209"/>
                  </a:lnTo>
                  <a:lnTo>
                    <a:pt x="79" y="203"/>
                  </a:lnTo>
                  <a:lnTo>
                    <a:pt x="81" y="196"/>
                  </a:lnTo>
                  <a:lnTo>
                    <a:pt x="81" y="191"/>
                  </a:lnTo>
                  <a:lnTo>
                    <a:pt x="82" y="184"/>
                  </a:lnTo>
                  <a:lnTo>
                    <a:pt x="82" y="178"/>
                  </a:lnTo>
                  <a:lnTo>
                    <a:pt x="83" y="174"/>
                  </a:lnTo>
                  <a:lnTo>
                    <a:pt x="84" y="170"/>
                  </a:lnTo>
                  <a:lnTo>
                    <a:pt x="85" y="167"/>
                  </a:lnTo>
                  <a:lnTo>
                    <a:pt x="89" y="163"/>
                  </a:lnTo>
                  <a:lnTo>
                    <a:pt x="91" y="160"/>
                  </a:lnTo>
                  <a:lnTo>
                    <a:pt x="94" y="157"/>
                  </a:lnTo>
                  <a:lnTo>
                    <a:pt x="96" y="155"/>
                  </a:lnTo>
                  <a:lnTo>
                    <a:pt x="98" y="153"/>
                  </a:lnTo>
                  <a:lnTo>
                    <a:pt x="99" y="152"/>
                  </a:lnTo>
                  <a:lnTo>
                    <a:pt x="104" y="142"/>
                  </a:lnTo>
                  <a:lnTo>
                    <a:pt x="108" y="134"/>
                  </a:lnTo>
                  <a:lnTo>
                    <a:pt x="109" y="125"/>
                  </a:lnTo>
                  <a:lnTo>
                    <a:pt x="111" y="117"/>
                  </a:lnTo>
                  <a:lnTo>
                    <a:pt x="111" y="109"/>
                  </a:lnTo>
                  <a:lnTo>
                    <a:pt x="111" y="98"/>
                  </a:lnTo>
                  <a:lnTo>
                    <a:pt x="111" y="87"/>
                  </a:lnTo>
                  <a:lnTo>
                    <a:pt x="111" y="76"/>
                  </a:lnTo>
                  <a:lnTo>
                    <a:pt x="113" y="71"/>
                  </a:lnTo>
                  <a:lnTo>
                    <a:pt x="113" y="69"/>
                  </a:lnTo>
                  <a:lnTo>
                    <a:pt x="114" y="67"/>
                  </a:lnTo>
                  <a:lnTo>
                    <a:pt x="115" y="64"/>
                  </a:lnTo>
                  <a:lnTo>
                    <a:pt x="116" y="62"/>
                  </a:lnTo>
                  <a:lnTo>
                    <a:pt x="117" y="57"/>
                  </a:lnTo>
                  <a:lnTo>
                    <a:pt x="117" y="52"/>
                  </a:lnTo>
                  <a:lnTo>
                    <a:pt x="116" y="44"/>
                  </a:lnTo>
                  <a:lnTo>
                    <a:pt x="119" y="39"/>
                  </a:lnTo>
                  <a:lnTo>
                    <a:pt x="121" y="34"/>
                  </a:lnTo>
                  <a:lnTo>
                    <a:pt x="123" y="28"/>
                  </a:lnTo>
                  <a:lnTo>
                    <a:pt x="127" y="23"/>
                  </a:lnTo>
                  <a:lnTo>
                    <a:pt x="129" y="18"/>
                  </a:lnTo>
                  <a:lnTo>
                    <a:pt x="133" y="14"/>
                  </a:lnTo>
                  <a:lnTo>
                    <a:pt x="138" y="11"/>
                  </a:lnTo>
                  <a:lnTo>
                    <a:pt x="141" y="11"/>
                  </a:lnTo>
                  <a:lnTo>
                    <a:pt x="147" y="11"/>
                  </a:lnTo>
                  <a:lnTo>
                    <a:pt x="151" y="14"/>
                  </a:lnTo>
                  <a:lnTo>
                    <a:pt x="155" y="17"/>
                  </a:lnTo>
                  <a:lnTo>
                    <a:pt x="159" y="21"/>
                  </a:lnTo>
                  <a:lnTo>
                    <a:pt x="161" y="24"/>
                  </a:lnTo>
                  <a:lnTo>
                    <a:pt x="165" y="28"/>
                  </a:lnTo>
                  <a:lnTo>
                    <a:pt x="170" y="30"/>
                  </a:lnTo>
                  <a:lnTo>
                    <a:pt x="173" y="31"/>
                  </a:lnTo>
                  <a:lnTo>
                    <a:pt x="177" y="31"/>
                  </a:lnTo>
                  <a:lnTo>
                    <a:pt x="179" y="31"/>
                  </a:lnTo>
                  <a:lnTo>
                    <a:pt x="182" y="30"/>
                  </a:lnTo>
                  <a:lnTo>
                    <a:pt x="183" y="30"/>
                  </a:lnTo>
                  <a:lnTo>
                    <a:pt x="185" y="30"/>
                  </a:lnTo>
                  <a:lnTo>
                    <a:pt x="188" y="28"/>
                  </a:lnTo>
                  <a:lnTo>
                    <a:pt x="190" y="28"/>
                  </a:lnTo>
                  <a:lnTo>
                    <a:pt x="194" y="28"/>
                  </a:lnTo>
                  <a:lnTo>
                    <a:pt x="195" y="27"/>
                  </a:lnTo>
                  <a:lnTo>
                    <a:pt x="196" y="27"/>
                  </a:lnTo>
                  <a:lnTo>
                    <a:pt x="196" y="25"/>
                  </a:lnTo>
                  <a:lnTo>
                    <a:pt x="197" y="24"/>
                  </a:lnTo>
                  <a:lnTo>
                    <a:pt x="198" y="23"/>
                  </a:lnTo>
                  <a:lnTo>
                    <a:pt x="198" y="21"/>
                  </a:lnTo>
                  <a:lnTo>
                    <a:pt x="199" y="21"/>
                  </a:lnTo>
                  <a:lnTo>
                    <a:pt x="204" y="16"/>
                  </a:lnTo>
                  <a:lnTo>
                    <a:pt x="209" y="14"/>
                  </a:lnTo>
                  <a:lnTo>
                    <a:pt x="214" y="13"/>
                  </a:lnTo>
                  <a:lnTo>
                    <a:pt x="219" y="11"/>
                  </a:lnTo>
                  <a:lnTo>
                    <a:pt x="224" y="13"/>
                  </a:lnTo>
                  <a:lnTo>
                    <a:pt x="229" y="13"/>
                  </a:lnTo>
                  <a:lnTo>
                    <a:pt x="234" y="11"/>
                  </a:lnTo>
                  <a:lnTo>
                    <a:pt x="240" y="11"/>
                  </a:lnTo>
                  <a:lnTo>
                    <a:pt x="241" y="10"/>
                  </a:lnTo>
                  <a:lnTo>
                    <a:pt x="241" y="9"/>
                  </a:lnTo>
                  <a:lnTo>
                    <a:pt x="242" y="7"/>
                  </a:lnTo>
                  <a:lnTo>
                    <a:pt x="242" y="5"/>
                  </a:lnTo>
                  <a:lnTo>
                    <a:pt x="244" y="3"/>
                  </a:lnTo>
                  <a:lnTo>
                    <a:pt x="244" y="2"/>
                  </a:lnTo>
                  <a:lnTo>
                    <a:pt x="245" y="0"/>
                  </a:lnTo>
                  <a:lnTo>
                    <a:pt x="246" y="0"/>
                  </a:lnTo>
                  <a:lnTo>
                    <a:pt x="247" y="0"/>
                  </a:lnTo>
                  <a:lnTo>
                    <a:pt x="248" y="0"/>
                  </a:lnTo>
                  <a:lnTo>
                    <a:pt x="249" y="0"/>
                  </a:lnTo>
                  <a:lnTo>
                    <a:pt x="251" y="0"/>
                  </a:lnTo>
                  <a:lnTo>
                    <a:pt x="252" y="0"/>
                  </a:lnTo>
                  <a:lnTo>
                    <a:pt x="253" y="0"/>
                  </a:lnTo>
                  <a:lnTo>
                    <a:pt x="253" y="3"/>
                  </a:lnTo>
                  <a:lnTo>
                    <a:pt x="253" y="6"/>
                  </a:lnTo>
                  <a:lnTo>
                    <a:pt x="254" y="7"/>
                  </a:lnTo>
                  <a:lnTo>
                    <a:pt x="255" y="9"/>
                  </a:lnTo>
                  <a:lnTo>
                    <a:pt x="258" y="10"/>
                  </a:lnTo>
                  <a:lnTo>
                    <a:pt x="259" y="10"/>
                  </a:lnTo>
                  <a:lnTo>
                    <a:pt x="261" y="10"/>
                  </a:lnTo>
                  <a:lnTo>
                    <a:pt x="265" y="11"/>
                  </a:lnTo>
                  <a:lnTo>
                    <a:pt x="265" y="10"/>
                  </a:lnTo>
                  <a:lnTo>
                    <a:pt x="266" y="10"/>
                  </a:lnTo>
                  <a:lnTo>
                    <a:pt x="267" y="10"/>
                  </a:lnTo>
                  <a:lnTo>
                    <a:pt x="270" y="10"/>
                  </a:lnTo>
                  <a:lnTo>
                    <a:pt x="271" y="10"/>
                  </a:lnTo>
                  <a:lnTo>
                    <a:pt x="272" y="10"/>
                  </a:lnTo>
                  <a:lnTo>
                    <a:pt x="273" y="10"/>
                  </a:lnTo>
                  <a:lnTo>
                    <a:pt x="275" y="1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5" name="Freeform 246">
              <a:extLst>
                <a:ext uri="{FF2B5EF4-FFF2-40B4-BE49-F238E27FC236}">
                  <a16:creationId xmlns:a16="http://schemas.microsoft.com/office/drawing/2014/main" id="{D162FA2B-730B-4D63-3472-65ED709C3504}"/>
                </a:ext>
              </a:extLst>
            </p:cNvPr>
            <p:cNvSpPr>
              <a:spLocks/>
            </p:cNvSpPr>
            <p:nvPr/>
          </p:nvSpPr>
          <p:spPr bwMode="gray">
            <a:xfrm>
              <a:off x="6026056" y="3803397"/>
              <a:ext cx="202888" cy="261486"/>
            </a:xfrm>
            <a:custGeom>
              <a:avLst/>
              <a:gdLst>
                <a:gd name="T0" fmla="*/ 131763 w 110"/>
                <a:gd name="T1" fmla="*/ 5605 h 149"/>
                <a:gd name="T2" fmla="*/ 125413 w 110"/>
                <a:gd name="T3" fmla="*/ 14012 h 149"/>
                <a:gd name="T4" fmla="*/ 125413 w 110"/>
                <a:gd name="T5" fmla="*/ 23820 h 149"/>
                <a:gd name="T6" fmla="*/ 134938 w 110"/>
                <a:gd name="T7" fmla="*/ 32227 h 149"/>
                <a:gd name="T8" fmla="*/ 144463 w 110"/>
                <a:gd name="T9" fmla="*/ 35029 h 149"/>
                <a:gd name="T10" fmla="*/ 150813 w 110"/>
                <a:gd name="T11" fmla="*/ 32227 h 149"/>
                <a:gd name="T12" fmla="*/ 160338 w 110"/>
                <a:gd name="T13" fmla="*/ 30826 h 149"/>
                <a:gd name="T14" fmla="*/ 165100 w 110"/>
                <a:gd name="T15" fmla="*/ 36430 h 149"/>
                <a:gd name="T16" fmla="*/ 171450 w 110"/>
                <a:gd name="T17" fmla="*/ 46238 h 149"/>
                <a:gd name="T18" fmla="*/ 171450 w 110"/>
                <a:gd name="T19" fmla="*/ 57448 h 149"/>
                <a:gd name="T20" fmla="*/ 163513 w 110"/>
                <a:gd name="T21" fmla="*/ 67256 h 149"/>
                <a:gd name="T22" fmla="*/ 157163 w 110"/>
                <a:gd name="T23" fmla="*/ 72860 h 149"/>
                <a:gd name="T24" fmla="*/ 157163 w 110"/>
                <a:gd name="T25" fmla="*/ 77064 h 149"/>
                <a:gd name="T26" fmla="*/ 163513 w 110"/>
                <a:gd name="T27" fmla="*/ 82668 h 149"/>
                <a:gd name="T28" fmla="*/ 171450 w 110"/>
                <a:gd name="T29" fmla="*/ 95279 h 149"/>
                <a:gd name="T30" fmla="*/ 174625 w 110"/>
                <a:gd name="T31" fmla="*/ 106488 h 149"/>
                <a:gd name="T32" fmla="*/ 173038 w 110"/>
                <a:gd name="T33" fmla="*/ 116296 h 149"/>
                <a:gd name="T34" fmla="*/ 171450 w 110"/>
                <a:gd name="T35" fmla="*/ 127506 h 149"/>
                <a:gd name="T36" fmla="*/ 166688 w 110"/>
                <a:gd name="T37" fmla="*/ 141517 h 149"/>
                <a:gd name="T38" fmla="*/ 157163 w 110"/>
                <a:gd name="T39" fmla="*/ 149924 h 149"/>
                <a:gd name="T40" fmla="*/ 150813 w 110"/>
                <a:gd name="T41" fmla="*/ 149924 h 149"/>
                <a:gd name="T42" fmla="*/ 142875 w 110"/>
                <a:gd name="T43" fmla="*/ 151325 h 149"/>
                <a:gd name="T44" fmla="*/ 136525 w 110"/>
                <a:gd name="T45" fmla="*/ 152727 h 149"/>
                <a:gd name="T46" fmla="*/ 128588 w 110"/>
                <a:gd name="T47" fmla="*/ 147122 h 149"/>
                <a:gd name="T48" fmla="*/ 122238 w 110"/>
                <a:gd name="T49" fmla="*/ 140116 h 149"/>
                <a:gd name="T50" fmla="*/ 111125 w 110"/>
                <a:gd name="T51" fmla="*/ 140116 h 149"/>
                <a:gd name="T52" fmla="*/ 100012 w 110"/>
                <a:gd name="T53" fmla="*/ 149924 h 149"/>
                <a:gd name="T54" fmla="*/ 93662 w 110"/>
                <a:gd name="T55" fmla="*/ 152727 h 149"/>
                <a:gd name="T56" fmla="*/ 90487 w 110"/>
                <a:gd name="T57" fmla="*/ 168139 h 149"/>
                <a:gd name="T58" fmla="*/ 100012 w 110"/>
                <a:gd name="T59" fmla="*/ 191959 h 149"/>
                <a:gd name="T60" fmla="*/ 95250 w 110"/>
                <a:gd name="T61" fmla="*/ 190558 h 149"/>
                <a:gd name="T62" fmla="*/ 85725 w 110"/>
                <a:gd name="T63" fmla="*/ 190558 h 149"/>
                <a:gd name="T64" fmla="*/ 74613 w 110"/>
                <a:gd name="T65" fmla="*/ 200366 h 149"/>
                <a:gd name="T66" fmla="*/ 66675 w 110"/>
                <a:gd name="T67" fmla="*/ 207372 h 149"/>
                <a:gd name="T68" fmla="*/ 63500 w 110"/>
                <a:gd name="T69" fmla="*/ 203168 h 149"/>
                <a:gd name="T70" fmla="*/ 60325 w 110"/>
                <a:gd name="T71" fmla="*/ 200366 h 149"/>
                <a:gd name="T72" fmla="*/ 55563 w 110"/>
                <a:gd name="T73" fmla="*/ 196163 h 149"/>
                <a:gd name="T74" fmla="*/ 41275 w 110"/>
                <a:gd name="T75" fmla="*/ 172343 h 149"/>
                <a:gd name="T76" fmla="*/ 23812 w 110"/>
                <a:gd name="T77" fmla="*/ 151325 h 149"/>
                <a:gd name="T78" fmla="*/ 7938 w 110"/>
                <a:gd name="T79" fmla="*/ 131709 h 149"/>
                <a:gd name="T80" fmla="*/ 1588 w 110"/>
                <a:gd name="T81" fmla="*/ 117698 h 149"/>
                <a:gd name="T82" fmla="*/ 0 w 110"/>
                <a:gd name="T83" fmla="*/ 102285 h 149"/>
                <a:gd name="T84" fmla="*/ 4763 w 110"/>
                <a:gd name="T85" fmla="*/ 86872 h 149"/>
                <a:gd name="T86" fmla="*/ 15875 w 110"/>
                <a:gd name="T87" fmla="*/ 75663 h 149"/>
                <a:gd name="T88" fmla="*/ 23812 w 110"/>
                <a:gd name="T89" fmla="*/ 61651 h 149"/>
                <a:gd name="T90" fmla="*/ 23812 w 110"/>
                <a:gd name="T91" fmla="*/ 42035 h 149"/>
                <a:gd name="T92" fmla="*/ 69850 w 110"/>
                <a:gd name="T93" fmla="*/ 42035 h 149"/>
                <a:gd name="T94" fmla="*/ 80963 w 110"/>
                <a:gd name="T95" fmla="*/ 40634 h 149"/>
                <a:gd name="T96" fmla="*/ 84138 w 110"/>
                <a:gd name="T97" fmla="*/ 36430 h 149"/>
                <a:gd name="T98" fmla="*/ 82550 w 110"/>
                <a:gd name="T99" fmla="*/ 21017 h 149"/>
                <a:gd name="T100" fmla="*/ 80963 w 110"/>
                <a:gd name="T101" fmla="*/ 0 h 1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0"/>
                <a:gd name="T154" fmla="*/ 0 h 149"/>
                <a:gd name="T155" fmla="*/ 110 w 110"/>
                <a:gd name="T156" fmla="*/ 149 h 1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0" h="149">
                  <a:moveTo>
                    <a:pt x="84" y="3"/>
                  </a:moveTo>
                  <a:lnTo>
                    <a:pt x="83" y="4"/>
                  </a:lnTo>
                  <a:lnTo>
                    <a:pt x="81" y="5"/>
                  </a:lnTo>
                  <a:lnTo>
                    <a:pt x="79" y="10"/>
                  </a:lnTo>
                  <a:lnTo>
                    <a:pt x="79" y="14"/>
                  </a:lnTo>
                  <a:lnTo>
                    <a:pt x="79" y="17"/>
                  </a:lnTo>
                  <a:lnTo>
                    <a:pt x="81" y="21"/>
                  </a:lnTo>
                  <a:lnTo>
                    <a:pt x="85" y="23"/>
                  </a:lnTo>
                  <a:lnTo>
                    <a:pt x="90" y="25"/>
                  </a:lnTo>
                  <a:lnTo>
                    <a:pt x="91" y="25"/>
                  </a:lnTo>
                  <a:lnTo>
                    <a:pt x="92" y="23"/>
                  </a:lnTo>
                  <a:lnTo>
                    <a:pt x="95" y="23"/>
                  </a:lnTo>
                  <a:lnTo>
                    <a:pt x="98" y="22"/>
                  </a:lnTo>
                  <a:lnTo>
                    <a:pt x="101" y="22"/>
                  </a:lnTo>
                  <a:lnTo>
                    <a:pt x="103" y="23"/>
                  </a:lnTo>
                  <a:lnTo>
                    <a:pt x="104" y="26"/>
                  </a:lnTo>
                  <a:lnTo>
                    <a:pt x="104" y="30"/>
                  </a:lnTo>
                  <a:lnTo>
                    <a:pt x="108" y="33"/>
                  </a:lnTo>
                  <a:lnTo>
                    <a:pt x="108" y="36"/>
                  </a:lnTo>
                  <a:lnTo>
                    <a:pt x="108" y="41"/>
                  </a:lnTo>
                  <a:lnTo>
                    <a:pt x="105" y="44"/>
                  </a:lnTo>
                  <a:lnTo>
                    <a:pt x="103" y="48"/>
                  </a:lnTo>
                  <a:lnTo>
                    <a:pt x="101" y="51"/>
                  </a:lnTo>
                  <a:lnTo>
                    <a:pt x="99" y="52"/>
                  </a:lnTo>
                  <a:lnTo>
                    <a:pt x="98" y="54"/>
                  </a:lnTo>
                  <a:lnTo>
                    <a:pt x="99" y="55"/>
                  </a:lnTo>
                  <a:lnTo>
                    <a:pt x="101" y="57"/>
                  </a:lnTo>
                  <a:lnTo>
                    <a:pt x="103" y="59"/>
                  </a:lnTo>
                  <a:lnTo>
                    <a:pt x="105" y="63"/>
                  </a:lnTo>
                  <a:lnTo>
                    <a:pt x="108" y="68"/>
                  </a:lnTo>
                  <a:lnTo>
                    <a:pt x="109" y="72"/>
                  </a:lnTo>
                  <a:lnTo>
                    <a:pt x="110" y="76"/>
                  </a:lnTo>
                  <a:lnTo>
                    <a:pt x="109" y="82"/>
                  </a:lnTo>
                  <a:lnTo>
                    <a:pt x="109" y="83"/>
                  </a:lnTo>
                  <a:lnTo>
                    <a:pt x="109" y="86"/>
                  </a:lnTo>
                  <a:lnTo>
                    <a:pt x="108" y="91"/>
                  </a:lnTo>
                  <a:lnTo>
                    <a:pt x="106" y="97"/>
                  </a:lnTo>
                  <a:lnTo>
                    <a:pt x="105" y="101"/>
                  </a:lnTo>
                  <a:lnTo>
                    <a:pt x="102" y="105"/>
                  </a:lnTo>
                  <a:lnTo>
                    <a:pt x="99" y="107"/>
                  </a:lnTo>
                  <a:lnTo>
                    <a:pt x="97" y="107"/>
                  </a:lnTo>
                  <a:lnTo>
                    <a:pt x="95" y="107"/>
                  </a:lnTo>
                  <a:lnTo>
                    <a:pt x="92" y="107"/>
                  </a:lnTo>
                  <a:lnTo>
                    <a:pt x="90" y="108"/>
                  </a:lnTo>
                  <a:lnTo>
                    <a:pt x="87" y="109"/>
                  </a:lnTo>
                  <a:lnTo>
                    <a:pt x="86" y="109"/>
                  </a:lnTo>
                  <a:lnTo>
                    <a:pt x="85" y="108"/>
                  </a:lnTo>
                  <a:lnTo>
                    <a:pt x="81" y="105"/>
                  </a:lnTo>
                  <a:lnTo>
                    <a:pt x="79" y="103"/>
                  </a:lnTo>
                  <a:lnTo>
                    <a:pt x="77" y="100"/>
                  </a:lnTo>
                  <a:lnTo>
                    <a:pt x="73" y="98"/>
                  </a:lnTo>
                  <a:lnTo>
                    <a:pt x="70" y="100"/>
                  </a:lnTo>
                  <a:lnTo>
                    <a:pt x="65" y="107"/>
                  </a:lnTo>
                  <a:lnTo>
                    <a:pt x="63" y="107"/>
                  </a:lnTo>
                  <a:lnTo>
                    <a:pt x="60" y="108"/>
                  </a:lnTo>
                  <a:lnTo>
                    <a:pt x="59" y="109"/>
                  </a:lnTo>
                  <a:lnTo>
                    <a:pt x="57" y="115"/>
                  </a:lnTo>
                  <a:lnTo>
                    <a:pt x="57" y="120"/>
                  </a:lnTo>
                  <a:lnTo>
                    <a:pt x="59" y="127"/>
                  </a:lnTo>
                  <a:lnTo>
                    <a:pt x="63" y="137"/>
                  </a:lnTo>
                  <a:lnTo>
                    <a:pt x="61" y="136"/>
                  </a:lnTo>
                  <a:lnTo>
                    <a:pt x="60" y="136"/>
                  </a:lnTo>
                  <a:lnTo>
                    <a:pt x="58" y="136"/>
                  </a:lnTo>
                  <a:lnTo>
                    <a:pt x="54" y="136"/>
                  </a:lnTo>
                  <a:lnTo>
                    <a:pt x="52" y="138"/>
                  </a:lnTo>
                  <a:lnTo>
                    <a:pt x="47" y="143"/>
                  </a:lnTo>
                  <a:lnTo>
                    <a:pt x="44" y="149"/>
                  </a:lnTo>
                  <a:lnTo>
                    <a:pt x="42" y="148"/>
                  </a:lnTo>
                  <a:lnTo>
                    <a:pt x="41" y="147"/>
                  </a:lnTo>
                  <a:lnTo>
                    <a:pt x="40" y="145"/>
                  </a:lnTo>
                  <a:lnTo>
                    <a:pt x="39" y="144"/>
                  </a:lnTo>
                  <a:lnTo>
                    <a:pt x="38" y="143"/>
                  </a:lnTo>
                  <a:lnTo>
                    <a:pt x="36" y="141"/>
                  </a:lnTo>
                  <a:lnTo>
                    <a:pt x="35" y="140"/>
                  </a:lnTo>
                  <a:lnTo>
                    <a:pt x="32" y="130"/>
                  </a:lnTo>
                  <a:lnTo>
                    <a:pt x="26" y="123"/>
                  </a:lnTo>
                  <a:lnTo>
                    <a:pt x="21" y="116"/>
                  </a:lnTo>
                  <a:lnTo>
                    <a:pt x="15" y="108"/>
                  </a:lnTo>
                  <a:lnTo>
                    <a:pt x="9" y="101"/>
                  </a:lnTo>
                  <a:lnTo>
                    <a:pt x="5" y="94"/>
                  </a:lnTo>
                  <a:lnTo>
                    <a:pt x="3" y="90"/>
                  </a:lnTo>
                  <a:lnTo>
                    <a:pt x="1" y="84"/>
                  </a:lnTo>
                  <a:lnTo>
                    <a:pt x="1" y="80"/>
                  </a:lnTo>
                  <a:lnTo>
                    <a:pt x="0" y="73"/>
                  </a:lnTo>
                  <a:lnTo>
                    <a:pt x="1" y="68"/>
                  </a:lnTo>
                  <a:lnTo>
                    <a:pt x="3" y="62"/>
                  </a:lnTo>
                  <a:lnTo>
                    <a:pt x="7" y="58"/>
                  </a:lnTo>
                  <a:lnTo>
                    <a:pt x="10" y="54"/>
                  </a:lnTo>
                  <a:lnTo>
                    <a:pt x="13" y="50"/>
                  </a:lnTo>
                  <a:lnTo>
                    <a:pt x="15" y="44"/>
                  </a:lnTo>
                  <a:lnTo>
                    <a:pt x="16" y="38"/>
                  </a:lnTo>
                  <a:lnTo>
                    <a:pt x="15" y="30"/>
                  </a:lnTo>
                  <a:lnTo>
                    <a:pt x="33" y="32"/>
                  </a:lnTo>
                  <a:lnTo>
                    <a:pt x="44" y="30"/>
                  </a:lnTo>
                  <a:lnTo>
                    <a:pt x="47" y="30"/>
                  </a:lnTo>
                  <a:lnTo>
                    <a:pt x="51" y="29"/>
                  </a:lnTo>
                  <a:lnTo>
                    <a:pt x="52" y="28"/>
                  </a:lnTo>
                  <a:lnTo>
                    <a:pt x="53" y="26"/>
                  </a:lnTo>
                  <a:lnTo>
                    <a:pt x="53" y="21"/>
                  </a:lnTo>
                  <a:lnTo>
                    <a:pt x="52" y="15"/>
                  </a:lnTo>
                  <a:lnTo>
                    <a:pt x="51" y="8"/>
                  </a:lnTo>
                  <a:lnTo>
                    <a:pt x="51" y="0"/>
                  </a:lnTo>
                  <a:lnTo>
                    <a:pt x="84"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6" name="Freeform 247">
              <a:extLst>
                <a:ext uri="{FF2B5EF4-FFF2-40B4-BE49-F238E27FC236}">
                  <a16:creationId xmlns:a16="http://schemas.microsoft.com/office/drawing/2014/main" id="{621AB352-862D-2B0D-3C43-5563238CFF64}"/>
                </a:ext>
              </a:extLst>
            </p:cNvPr>
            <p:cNvSpPr>
              <a:spLocks/>
            </p:cNvSpPr>
            <p:nvPr/>
          </p:nvSpPr>
          <p:spPr bwMode="gray">
            <a:xfrm>
              <a:off x="6104401" y="3755853"/>
              <a:ext cx="243064" cy="354589"/>
            </a:xfrm>
            <a:custGeom>
              <a:avLst/>
              <a:gdLst>
                <a:gd name="T0" fmla="*/ 207963 w 131"/>
                <a:gd name="T1" fmla="*/ 18215 h 202"/>
                <a:gd name="T2" fmla="*/ 203200 w 131"/>
                <a:gd name="T3" fmla="*/ 29424 h 202"/>
                <a:gd name="T4" fmla="*/ 198438 w 131"/>
                <a:gd name="T5" fmla="*/ 42035 h 202"/>
                <a:gd name="T6" fmla="*/ 198438 w 131"/>
                <a:gd name="T7" fmla="*/ 88273 h 202"/>
                <a:gd name="T8" fmla="*/ 193675 w 131"/>
                <a:gd name="T9" fmla="*/ 123302 h 202"/>
                <a:gd name="T10" fmla="*/ 177800 w 131"/>
                <a:gd name="T11" fmla="*/ 149924 h 202"/>
                <a:gd name="T12" fmla="*/ 166688 w 131"/>
                <a:gd name="T13" fmla="*/ 159732 h 202"/>
                <a:gd name="T14" fmla="*/ 157163 w 131"/>
                <a:gd name="T15" fmla="*/ 173744 h 202"/>
                <a:gd name="T16" fmla="*/ 152400 w 131"/>
                <a:gd name="T17" fmla="*/ 193360 h 202"/>
                <a:gd name="T18" fmla="*/ 147638 w 131"/>
                <a:gd name="T19" fmla="*/ 221383 h 202"/>
                <a:gd name="T20" fmla="*/ 144463 w 131"/>
                <a:gd name="T21" fmla="*/ 238197 h 202"/>
                <a:gd name="T22" fmla="*/ 138113 w 131"/>
                <a:gd name="T23" fmla="*/ 239598 h 202"/>
                <a:gd name="T24" fmla="*/ 131763 w 131"/>
                <a:gd name="T25" fmla="*/ 243802 h 202"/>
                <a:gd name="T26" fmla="*/ 125413 w 131"/>
                <a:gd name="T27" fmla="*/ 249406 h 202"/>
                <a:gd name="T28" fmla="*/ 120650 w 131"/>
                <a:gd name="T29" fmla="*/ 260615 h 202"/>
                <a:gd name="T30" fmla="*/ 111125 w 131"/>
                <a:gd name="T31" fmla="*/ 270424 h 202"/>
                <a:gd name="T32" fmla="*/ 101600 w 131"/>
                <a:gd name="T33" fmla="*/ 270424 h 202"/>
                <a:gd name="T34" fmla="*/ 95250 w 131"/>
                <a:gd name="T35" fmla="*/ 269022 h 202"/>
                <a:gd name="T36" fmla="*/ 90488 w 131"/>
                <a:gd name="T37" fmla="*/ 264819 h 202"/>
                <a:gd name="T38" fmla="*/ 76200 w 131"/>
                <a:gd name="T39" fmla="*/ 269022 h 202"/>
                <a:gd name="T40" fmla="*/ 61913 w 131"/>
                <a:gd name="T41" fmla="*/ 269022 h 202"/>
                <a:gd name="T42" fmla="*/ 46038 w 131"/>
                <a:gd name="T43" fmla="*/ 264819 h 202"/>
                <a:gd name="T44" fmla="*/ 36513 w 131"/>
                <a:gd name="T45" fmla="*/ 270424 h 202"/>
                <a:gd name="T46" fmla="*/ 26988 w 131"/>
                <a:gd name="T47" fmla="*/ 280232 h 202"/>
                <a:gd name="T48" fmla="*/ 19050 w 131"/>
                <a:gd name="T49" fmla="*/ 273226 h 202"/>
                <a:gd name="T50" fmla="*/ 9525 w 131"/>
                <a:gd name="T51" fmla="*/ 259214 h 202"/>
                <a:gd name="T52" fmla="*/ 0 w 131"/>
                <a:gd name="T53" fmla="*/ 243802 h 202"/>
                <a:gd name="T54" fmla="*/ 14288 w 131"/>
                <a:gd name="T55" fmla="*/ 228389 h 202"/>
                <a:gd name="T56" fmla="*/ 26988 w 131"/>
                <a:gd name="T57" fmla="*/ 228389 h 202"/>
                <a:gd name="T58" fmla="*/ 20638 w 131"/>
                <a:gd name="T59" fmla="*/ 204569 h 202"/>
                <a:gd name="T60" fmla="*/ 25400 w 131"/>
                <a:gd name="T61" fmla="*/ 189156 h 202"/>
                <a:gd name="T62" fmla="*/ 41275 w 131"/>
                <a:gd name="T63" fmla="*/ 177947 h 202"/>
                <a:gd name="T64" fmla="*/ 57150 w 131"/>
                <a:gd name="T65" fmla="*/ 182151 h 202"/>
                <a:gd name="T66" fmla="*/ 66675 w 131"/>
                <a:gd name="T67" fmla="*/ 190558 h 202"/>
                <a:gd name="T68" fmla="*/ 76200 w 131"/>
                <a:gd name="T69" fmla="*/ 187755 h 202"/>
                <a:gd name="T70" fmla="*/ 87313 w 131"/>
                <a:gd name="T71" fmla="*/ 187755 h 202"/>
                <a:gd name="T72" fmla="*/ 98425 w 131"/>
                <a:gd name="T73" fmla="*/ 173744 h 202"/>
                <a:gd name="T74" fmla="*/ 103188 w 131"/>
                <a:gd name="T75" fmla="*/ 154127 h 202"/>
                <a:gd name="T76" fmla="*/ 103188 w 131"/>
                <a:gd name="T77" fmla="*/ 138715 h 202"/>
                <a:gd name="T78" fmla="*/ 93663 w 131"/>
                <a:gd name="T79" fmla="*/ 120500 h 202"/>
                <a:gd name="T80" fmla="*/ 85725 w 131"/>
                <a:gd name="T81" fmla="*/ 113494 h 202"/>
                <a:gd name="T82" fmla="*/ 93663 w 131"/>
                <a:gd name="T83" fmla="*/ 105087 h 202"/>
                <a:gd name="T84" fmla="*/ 101600 w 131"/>
                <a:gd name="T85" fmla="*/ 89674 h 202"/>
                <a:gd name="T86" fmla="*/ 95250 w 131"/>
                <a:gd name="T87" fmla="*/ 75663 h 202"/>
                <a:gd name="T88" fmla="*/ 85725 w 131"/>
                <a:gd name="T89" fmla="*/ 68657 h 202"/>
                <a:gd name="T90" fmla="*/ 74613 w 131"/>
                <a:gd name="T91" fmla="*/ 74261 h 202"/>
                <a:gd name="T92" fmla="*/ 61913 w 131"/>
                <a:gd name="T93" fmla="*/ 67256 h 202"/>
                <a:gd name="T94" fmla="*/ 61913 w 131"/>
                <a:gd name="T95" fmla="*/ 51843 h 202"/>
                <a:gd name="T96" fmla="*/ 65088 w 131"/>
                <a:gd name="T97" fmla="*/ 42035 h 202"/>
                <a:gd name="T98" fmla="*/ 152400 w 131"/>
                <a:gd name="T99" fmla="*/ 9808 h 202"/>
                <a:gd name="T100" fmla="*/ 174625 w 131"/>
                <a:gd name="T101" fmla="*/ 0 h 202"/>
                <a:gd name="T102" fmla="*/ 196850 w 131"/>
                <a:gd name="T103" fmla="*/ 0 h 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1"/>
                <a:gd name="T157" fmla="*/ 0 h 202"/>
                <a:gd name="T158" fmla="*/ 131 w 131"/>
                <a:gd name="T159" fmla="*/ 202 h 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1" h="202">
                  <a:moveTo>
                    <a:pt x="130" y="0"/>
                  </a:moveTo>
                  <a:lnTo>
                    <a:pt x="131" y="7"/>
                  </a:lnTo>
                  <a:lnTo>
                    <a:pt x="131" y="13"/>
                  </a:lnTo>
                  <a:lnTo>
                    <a:pt x="130" y="17"/>
                  </a:lnTo>
                  <a:lnTo>
                    <a:pt x="129" y="20"/>
                  </a:lnTo>
                  <a:lnTo>
                    <a:pt x="128" y="21"/>
                  </a:lnTo>
                  <a:lnTo>
                    <a:pt x="127" y="24"/>
                  </a:lnTo>
                  <a:lnTo>
                    <a:pt x="127" y="25"/>
                  </a:lnTo>
                  <a:lnTo>
                    <a:pt x="125" y="30"/>
                  </a:lnTo>
                  <a:lnTo>
                    <a:pt x="125" y="41"/>
                  </a:lnTo>
                  <a:lnTo>
                    <a:pt x="125" y="53"/>
                  </a:lnTo>
                  <a:lnTo>
                    <a:pt x="125" y="63"/>
                  </a:lnTo>
                  <a:lnTo>
                    <a:pt x="125" y="71"/>
                  </a:lnTo>
                  <a:lnTo>
                    <a:pt x="123" y="79"/>
                  </a:lnTo>
                  <a:lnTo>
                    <a:pt x="122" y="88"/>
                  </a:lnTo>
                  <a:lnTo>
                    <a:pt x="118" y="96"/>
                  </a:lnTo>
                  <a:lnTo>
                    <a:pt x="113" y="106"/>
                  </a:lnTo>
                  <a:lnTo>
                    <a:pt x="112" y="107"/>
                  </a:lnTo>
                  <a:lnTo>
                    <a:pt x="110" y="109"/>
                  </a:lnTo>
                  <a:lnTo>
                    <a:pt x="108" y="111"/>
                  </a:lnTo>
                  <a:lnTo>
                    <a:pt x="105" y="114"/>
                  </a:lnTo>
                  <a:lnTo>
                    <a:pt x="103" y="117"/>
                  </a:lnTo>
                  <a:lnTo>
                    <a:pt x="100" y="121"/>
                  </a:lnTo>
                  <a:lnTo>
                    <a:pt x="99" y="124"/>
                  </a:lnTo>
                  <a:lnTo>
                    <a:pt x="97" y="128"/>
                  </a:lnTo>
                  <a:lnTo>
                    <a:pt x="96" y="132"/>
                  </a:lnTo>
                  <a:lnTo>
                    <a:pt x="96" y="138"/>
                  </a:lnTo>
                  <a:lnTo>
                    <a:pt x="95" y="145"/>
                  </a:lnTo>
                  <a:lnTo>
                    <a:pt x="95" y="150"/>
                  </a:lnTo>
                  <a:lnTo>
                    <a:pt x="93" y="158"/>
                  </a:lnTo>
                  <a:lnTo>
                    <a:pt x="93" y="164"/>
                  </a:lnTo>
                  <a:lnTo>
                    <a:pt x="92" y="168"/>
                  </a:lnTo>
                  <a:lnTo>
                    <a:pt x="91" y="170"/>
                  </a:lnTo>
                  <a:lnTo>
                    <a:pt x="90" y="170"/>
                  </a:lnTo>
                  <a:lnTo>
                    <a:pt x="89" y="171"/>
                  </a:lnTo>
                  <a:lnTo>
                    <a:pt x="87" y="171"/>
                  </a:lnTo>
                  <a:lnTo>
                    <a:pt x="86" y="172"/>
                  </a:lnTo>
                  <a:lnTo>
                    <a:pt x="85" y="172"/>
                  </a:lnTo>
                  <a:lnTo>
                    <a:pt x="83" y="174"/>
                  </a:lnTo>
                  <a:lnTo>
                    <a:pt x="82" y="175"/>
                  </a:lnTo>
                  <a:lnTo>
                    <a:pt x="80" y="176"/>
                  </a:lnTo>
                  <a:lnTo>
                    <a:pt x="79" y="178"/>
                  </a:lnTo>
                  <a:lnTo>
                    <a:pt x="78" y="181"/>
                  </a:lnTo>
                  <a:lnTo>
                    <a:pt x="77" y="183"/>
                  </a:lnTo>
                  <a:lnTo>
                    <a:pt x="76" y="186"/>
                  </a:lnTo>
                  <a:lnTo>
                    <a:pt x="73" y="189"/>
                  </a:lnTo>
                  <a:lnTo>
                    <a:pt x="72" y="192"/>
                  </a:lnTo>
                  <a:lnTo>
                    <a:pt x="70" y="193"/>
                  </a:lnTo>
                  <a:lnTo>
                    <a:pt x="67" y="195"/>
                  </a:lnTo>
                  <a:lnTo>
                    <a:pt x="66" y="195"/>
                  </a:lnTo>
                  <a:lnTo>
                    <a:pt x="64" y="193"/>
                  </a:lnTo>
                  <a:lnTo>
                    <a:pt x="62" y="193"/>
                  </a:lnTo>
                  <a:lnTo>
                    <a:pt x="61" y="193"/>
                  </a:lnTo>
                  <a:lnTo>
                    <a:pt x="60" y="192"/>
                  </a:lnTo>
                  <a:lnTo>
                    <a:pt x="59" y="192"/>
                  </a:lnTo>
                  <a:lnTo>
                    <a:pt x="58" y="190"/>
                  </a:lnTo>
                  <a:lnTo>
                    <a:pt x="57" y="189"/>
                  </a:lnTo>
                  <a:lnTo>
                    <a:pt x="54" y="189"/>
                  </a:lnTo>
                  <a:lnTo>
                    <a:pt x="51" y="190"/>
                  </a:lnTo>
                  <a:lnTo>
                    <a:pt x="48" y="192"/>
                  </a:lnTo>
                  <a:lnTo>
                    <a:pt x="45" y="192"/>
                  </a:lnTo>
                  <a:lnTo>
                    <a:pt x="42" y="193"/>
                  </a:lnTo>
                  <a:lnTo>
                    <a:pt x="39" y="192"/>
                  </a:lnTo>
                  <a:lnTo>
                    <a:pt x="38" y="192"/>
                  </a:lnTo>
                  <a:lnTo>
                    <a:pt x="35" y="189"/>
                  </a:lnTo>
                  <a:lnTo>
                    <a:pt x="29" y="189"/>
                  </a:lnTo>
                  <a:lnTo>
                    <a:pt x="27" y="189"/>
                  </a:lnTo>
                  <a:lnTo>
                    <a:pt x="25" y="190"/>
                  </a:lnTo>
                  <a:lnTo>
                    <a:pt x="23" y="193"/>
                  </a:lnTo>
                  <a:lnTo>
                    <a:pt x="21" y="195"/>
                  </a:lnTo>
                  <a:lnTo>
                    <a:pt x="20" y="197"/>
                  </a:lnTo>
                  <a:lnTo>
                    <a:pt x="17" y="200"/>
                  </a:lnTo>
                  <a:lnTo>
                    <a:pt x="15" y="202"/>
                  </a:lnTo>
                  <a:lnTo>
                    <a:pt x="13" y="199"/>
                  </a:lnTo>
                  <a:lnTo>
                    <a:pt x="12" y="195"/>
                  </a:lnTo>
                  <a:lnTo>
                    <a:pt x="9" y="192"/>
                  </a:lnTo>
                  <a:lnTo>
                    <a:pt x="8" y="188"/>
                  </a:lnTo>
                  <a:lnTo>
                    <a:pt x="6" y="185"/>
                  </a:lnTo>
                  <a:lnTo>
                    <a:pt x="3" y="182"/>
                  </a:lnTo>
                  <a:lnTo>
                    <a:pt x="2" y="178"/>
                  </a:lnTo>
                  <a:lnTo>
                    <a:pt x="0" y="174"/>
                  </a:lnTo>
                  <a:lnTo>
                    <a:pt x="3" y="168"/>
                  </a:lnTo>
                  <a:lnTo>
                    <a:pt x="7" y="164"/>
                  </a:lnTo>
                  <a:lnTo>
                    <a:pt x="9" y="163"/>
                  </a:lnTo>
                  <a:lnTo>
                    <a:pt x="13" y="161"/>
                  </a:lnTo>
                  <a:lnTo>
                    <a:pt x="15" y="163"/>
                  </a:lnTo>
                  <a:lnTo>
                    <a:pt x="17" y="163"/>
                  </a:lnTo>
                  <a:lnTo>
                    <a:pt x="19" y="164"/>
                  </a:lnTo>
                  <a:lnTo>
                    <a:pt x="15" y="154"/>
                  </a:lnTo>
                  <a:lnTo>
                    <a:pt x="13" y="146"/>
                  </a:lnTo>
                  <a:lnTo>
                    <a:pt x="13" y="141"/>
                  </a:lnTo>
                  <a:lnTo>
                    <a:pt x="15" y="136"/>
                  </a:lnTo>
                  <a:lnTo>
                    <a:pt x="16" y="135"/>
                  </a:lnTo>
                  <a:lnTo>
                    <a:pt x="19" y="134"/>
                  </a:lnTo>
                  <a:lnTo>
                    <a:pt x="21" y="134"/>
                  </a:lnTo>
                  <a:lnTo>
                    <a:pt x="26" y="127"/>
                  </a:lnTo>
                  <a:lnTo>
                    <a:pt x="29" y="125"/>
                  </a:lnTo>
                  <a:lnTo>
                    <a:pt x="34" y="127"/>
                  </a:lnTo>
                  <a:lnTo>
                    <a:pt x="36" y="130"/>
                  </a:lnTo>
                  <a:lnTo>
                    <a:pt x="38" y="132"/>
                  </a:lnTo>
                  <a:lnTo>
                    <a:pt x="41" y="135"/>
                  </a:lnTo>
                  <a:lnTo>
                    <a:pt x="42" y="136"/>
                  </a:lnTo>
                  <a:lnTo>
                    <a:pt x="43" y="136"/>
                  </a:lnTo>
                  <a:lnTo>
                    <a:pt x="46" y="135"/>
                  </a:lnTo>
                  <a:lnTo>
                    <a:pt x="48" y="134"/>
                  </a:lnTo>
                  <a:lnTo>
                    <a:pt x="51" y="134"/>
                  </a:lnTo>
                  <a:lnTo>
                    <a:pt x="53" y="134"/>
                  </a:lnTo>
                  <a:lnTo>
                    <a:pt x="55" y="134"/>
                  </a:lnTo>
                  <a:lnTo>
                    <a:pt x="58" y="132"/>
                  </a:lnTo>
                  <a:lnTo>
                    <a:pt x="61" y="128"/>
                  </a:lnTo>
                  <a:lnTo>
                    <a:pt x="62" y="124"/>
                  </a:lnTo>
                  <a:lnTo>
                    <a:pt x="64" y="118"/>
                  </a:lnTo>
                  <a:lnTo>
                    <a:pt x="65" y="113"/>
                  </a:lnTo>
                  <a:lnTo>
                    <a:pt x="65" y="110"/>
                  </a:lnTo>
                  <a:lnTo>
                    <a:pt x="65" y="109"/>
                  </a:lnTo>
                  <a:lnTo>
                    <a:pt x="66" y="103"/>
                  </a:lnTo>
                  <a:lnTo>
                    <a:pt x="65" y="99"/>
                  </a:lnTo>
                  <a:lnTo>
                    <a:pt x="64" y="95"/>
                  </a:lnTo>
                  <a:lnTo>
                    <a:pt x="61" y="90"/>
                  </a:lnTo>
                  <a:lnTo>
                    <a:pt x="59" y="86"/>
                  </a:lnTo>
                  <a:lnTo>
                    <a:pt x="57" y="84"/>
                  </a:lnTo>
                  <a:lnTo>
                    <a:pt x="55" y="82"/>
                  </a:lnTo>
                  <a:lnTo>
                    <a:pt x="54" y="81"/>
                  </a:lnTo>
                  <a:lnTo>
                    <a:pt x="55" y="79"/>
                  </a:lnTo>
                  <a:lnTo>
                    <a:pt x="57" y="78"/>
                  </a:lnTo>
                  <a:lnTo>
                    <a:pt x="59" y="75"/>
                  </a:lnTo>
                  <a:lnTo>
                    <a:pt x="61" y="71"/>
                  </a:lnTo>
                  <a:lnTo>
                    <a:pt x="64" y="68"/>
                  </a:lnTo>
                  <a:lnTo>
                    <a:pt x="64" y="64"/>
                  </a:lnTo>
                  <a:lnTo>
                    <a:pt x="64" y="61"/>
                  </a:lnTo>
                  <a:lnTo>
                    <a:pt x="60" y="58"/>
                  </a:lnTo>
                  <a:lnTo>
                    <a:pt x="60" y="54"/>
                  </a:lnTo>
                  <a:lnTo>
                    <a:pt x="59" y="51"/>
                  </a:lnTo>
                  <a:lnTo>
                    <a:pt x="57" y="49"/>
                  </a:lnTo>
                  <a:lnTo>
                    <a:pt x="54" y="49"/>
                  </a:lnTo>
                  <a:lnTo>
                    <a:pt x="51" y="51"/>
                  </a:lnTo>
                  <a:lnTo>
                    <a:pt x="48" y="51"/>
                  </a:lnTo>
                  <a:lnTo>
                    <a:pt x="47" y="53"/>
                  </a:lnTo>
                  <a:lnTo>
                    <a:pt x="46" y="53"/>
                  </a:lnTo>
                  <a:lnTo>
                    <a:pt x="41" y="51"/>
                  </a:lnTo>
                  <a:lnTo>
                    <a:pt x="39" y="48"/>
                  </a:lnTo>
                  <a:lnTo>
                    <a:pt x="38" y="44"/>
                  </a:lnTo>
                  <a:lnTo>
                    <a:pt x="38" y="41"/>
                  </a:lnTo>
                  <a:lnTo>
                    <a:pt x="39" y="37"/>
                  </a:lnTo>
                  <a:lnTo>
                    <a:pt x="40" y="32"/>
                  </a:lnTo>
                  <a:lnTo>
                    <a:pt x="41" y="31"/>
                  </a:lnTo>
                  <a:lnTo>
                    <a:pt x="41" y="30"/>
                  </a:lnTo>
                  <a:lnTo>
                    <a:pt x="89" y="39"/>
                  </a:lnTo>
                  <a:lnTo>
                    <a:pt x="92" y="13"/>
                  </a:lnTo>
                  <a:lnTo>
                    <a:pt x="96" y="7"/>
                  </a:lnTo>
                  <a:lnTo>
                    <a:pt x="100" y="3"/>
                  </a:lnTo>
                  <a:lnTo>
                    <a:pt x="105" y="2"/>
                  </a:lnTo>
                  <a:lnTo>
                    <a:pt x="110" y="0"/>
                  </a:lnTo>
                  <a:lnTo>
                    <a:pt x="115" y="0"/>
                  </a:lnTo>
                  <a:lnTo>
                    <a:pt x="119" y="0"/>
                  </a:lnTo>
                  <a:lnTo>
                    <a:pt x="124" y="0"/>
                  </a:lnTo>
                  <a:lnTo>
                    <a:pt x="13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7" name="Freeform 248">
              <a:extLst>
                <a:ext uri="{FF2B5EF4-FFF2-40B4-BE49-F238E27FC236}">
                  <a16:creationId xmlns:a16="http://schemas.microsoft.com/office/drawing/2014/main" id="{CD6930CE-3EB2-594A-53DE-2DCC8E670807}"/>
                </a:ext>
              </a:extLst>
            </p:cNvPr>
            <p:cNvSpPr>
              <a:spLocks/>
            </p:cNvSpPr>
            <p:nvPr/>
          </p:nvSpPr>
          <p:spPr bwMode="gray">
            <a:xfrm>
              <a:off x="6861716" y="3712272"/>
              <a:ext cx="261144" cy="352608"/>
            </a:xfrm>
            <a:custGeom>
              <a:avLst/>
              <a:gdLst>
                <a:gd name="T0" fmla="*/ 203200 w 141"/>
                <a:gd name="T1" fmla="*/ 58849 h 201"/>
                <a:gd name="T2" fmla="*/ 201613 w 141"/>
                <a:gd name="T3" fmla="*/ 50442 h 201"/>
                <a:gd name="T4" fmla="*/ 209550 w 141"/>
                <a:gd name="T5" fmla="*/ 43436 h 201"/>
                <a:gd name="T6" fmla="*/ 219075 w 141"/>
                <a:gd name="T7" fmla="*/ 33628 h 201"/>
                <a:gd name="T8" fmla="*/ 223838 w 141"/>
                <a:gd name="T9" fmla="*/ 19616 h 201"/>
                <a:gd name="T10" fmla="*/ 214313 w 141"/>
                <a:gd name="T11" fmla="*/ 19616 h 201"/>
                <a:gd name="T12" fmla="*/ 209550 w 141"/>
                <a:gd name="T13" fmla="*/ 15413 h 201"/>
                <a:gd name="T14" fmla="*/ 203200 w 141"/>
                <a:gd name="T15" fmla="*/ 12610 h 201"/>
                <a:gd name="T16" fmla="*/ 192088 w 141"/>
                <a:gd name="T17" fmla="*/ 9808 h 201"/>
                <a:gd name="T18" fmla="*/ 182563 w 141"/>
                <a:gd name="T19" fmla="*/ 14012 h 201"/>
                <a:gd name="T20" fmla="*/ 174625 w 141"/>
                <a:gd name="T21" fmla="*/ 19616 h 201"/>
                <a:gd name="T22" fmla="*/ 169863 w 141"/>
                <a:gd name="T23" fmla="*/ 28023 h 201"/>
                <a:gd name="T24" fmla="*/ 153988 w 141"/>
                <a:gd name="T25" fmla="*/ 32227 h 201"/>
                <a:gd name="T26" fmla="*/ 131763 w 141"/>
                <a:gd name="T27" fmla="*/ 28023 h 201"/>
                <a:gd name="T28" fmla="*/ 115888 w 141"/>
                <a:gd name="T29" fmla="*/ 19616 h 201"/>
                <a:gd name="T30" fmla="*/ 101600 w 141"/>
                <a:gd name="T31" fmla="*/ 9808 h 201"/>
                <a:gd name="T32" fmla="*/ 85725 w 141"/>
                <a:gd name="T33" fmla="*/ 2802 h 201"/>
                <a:gd name="T34" fmla="*/ 76200 w 141"/>
                <a:gd name="T35" fmla="*/ 4203 h 201"/>
                <a:gd name="T36" fmla="*/ 68263 w 141"/>
                <a:gd name="T37" fmla="*/ 4203 h 201"/>
                <a:gd name="T38" fmla="*/ 60325 w 141"/>
                <a:gd name="T39" fmla="*/ 2802 h 201"/>
                <a:gd name="T40" fmla="*/ 50800 w 141"/>
                <a:gd name="T41" fmla="*/ 0 h 201"/>
                <a:gd name="T42" fmla="*/ 39688 w 141"/>
                <a:gd name="T43" fmla="*/ 0 h 201"/>
                <a:gd name="T44" fmla="*/ 23813 w 141"/>
                <a:gd name="T45" fmla="*/ 0 h 201"/>
                <a:gd name="T46" fmla="*/ 11113 w 141"/>
                <a:gd name="T47" fmla="*/ 0 h 201"/>
                <a:gd name="T48" fmla="*/ 0 w 141"/>
                <a:gd name="T49" fmla="*/ 0 h 201"/>
                <a:gd name="T50" fmla="*/ 0 w 141"/>
                <a:gd name="T51" fmla="*/ 4203 h 201"/>
                <a:gd name="T52" fmla="*/ 0 w 141"/>
                <a:gd name="T53" fmla="*/ 9808 h 201"/>
                <a:gd name="T54" fmla="*/ 0 w 141"/>
                <a:gd name="T55" fmla="*/ 15413 h 201"/>
                <a:gd name="T56" fmla="*/ 3175 w 141"/>
                <a:gd name="T57" fmla="*/ 25221 h 201"/>
                <a:gd name="T58" fmla="*/ 9525 w 141"/>
                <a:gd name="T59" fmla="*/ 40634 h 201"/>
                <a:gd name="T60" fmla="*/ 12700 w 141"/>
                <a:gd name="T61" fmla="*/ 58849 h 201"/>
                <a:gd name="T62" fmla="*/ 14288 w 141"/>
                <a:gd name="T63" fmla="*/ 79866 h 201"/>
                <a:gd name="T64" fmla="*/ 17463 w 141"/>
                <a:gd name="T65" fmla="*/ 106488 h 201"/>
                <a:gd name="T66" fmla="*/ 11113 w 141"/>
                <a:gd name="T67" fmla="*/ 128907 h 201"/>
                <a:gd name="T68" fmla="*/ 4763 w 141"/>
                <a:gd name="T69" fmla="*/ 142918 h 201"/>
                <a:gd name="T70" fmla="*/ 0 w 141"/>
                <a:gd name="T71" fmla="*/ 161133 h 201"/>
                <a:gd name="T72" fmla="*/ 12700 w 141"/>
                <a:gd name="T73" fmla="*/ 183552 h 201"/>
                <a:gd name="T74" fmla="*/ 39688 w 141"/>
                <a:gd name="T75" fmla="*/ 197563 h 201"/>
                <a:gd name="T76" fmla="*/ 68263 w 141"/>
                <a:gd name="T77" fmla="*/ 214377 h 201"/>
                <a:gd name="T78" fmla="*/ 88900 w 141"/>
                <a:gd name="T79" fmla="*/ 231191 h 201"/>
                <a:gd name="T80" fmla="*/ 98425 w 141"/>
                <a:gd name="T81" fmla="*/ 249406 h 201"/>
                <a:gd name="T82" fmla="*/ 104775 w 141"/>
                <a:gd name="T83" fmla="*/ 263418 h 201"/>
                <a:gd name="T84" fmla="*/ 119063 w 141"/>
                <a:gd name="T85" fmla="*/ 274627 h 201"/>
                <a:gd name="T86" fmla="*/ 134938 w 141"/>
                <a:gd name="T87" fmla="*/ 281633 h 201"/>
                <a:gd name="T88" fmla="*/ 150813 w 141"/>
                <a:gd name="T89" fmla="*/ 270424 h 201"/>
                <a:gd name="T90" fmla="*/ 163513 w 141"/>
                <a:gd name="T91" fmla="*/ 250808 h 201"/>
                <a:gd name="T92" fmla="*/ 180975 w 141"/>
                <a:gd name="T93" fmla="*/ 231191 h 201"/>
                <a:gd name="T94" fmla="*/ 195263 w 141"/>
                <a:gd name="T95" fmla="*/ 208773 h 20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1"/>
                <a:gd name="T145" fmla="*/ 0 h 201"/>
                <a:gd name="T146" fmla="*/ 141 w 141"/>
                <a:gd name="T147" fmla="*/ 201 h 20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1" h="201">
                  <a:moveTo>
                    <a:pt x="128" y="141"/>
                  </a:moveTo>
                  <a:lnTo>
                    <a:pt x="128" y="42"/>
                  </a:lnTo>
                  <a:lnTo>
                    <a:pt x="127" y="39"/>
                  </a:lnTo>
                  <a:lnTo>
                    <a:pt x="127" y="36"/>
                  </a:lnTo>
                  <a:lnTo>
                    <a:pt x="129" y="34"/>
                  </a:lnTo>
                  <a:lnTo>
                    <a:pt x="132" y="31"/>
                  </a:lnTo>
                  <a:lnTo>
                    <a:pt x="135" y="27"/>
                  </a:lnTo>
                  <a:lnTo>
                    <a:pt x="138" y="24"/>
                  </a:lnTo>
                  <a:lnTo>
                    <a:pt x="140" y="20"/>
                  </a:lnTo>
                  <a:lnTo>
                    <a:pt x="141" y="14"/>
                  </a:lnTo>
                  <a:lnTo>
                    <a:pt x="138" y="14"/>
                  </a:lnTo>
                  <a:lnTo>
                    <a:pt x="135" y="14"/>
                  </a:lnTo>
                  <a:lnTo>
                    <a:pt x="133" y="13"/>
                  </a:lnTo>
                  <a:lnTo>
                    <a:pt x="132" y="11"/>
                  </a:lnTo>
                  <a:lnTo>
                    <a:pt x="129" y="10"/>
                  </a:lnTo>
                  <a:lnTo>
                    <a:pt x="128" y="9"/>
                  </a:lnTo>
                  <a:lnTo>
                    <a:pt x="124" y="7"/>
                  </a:lnTo>
                  <a:lnTo>
                    <a:pt x="121" y="7"/>
                  </a:lnTo>
                  <a:lnTo>
                    <a:pt x="117" y="9"/>
                  </a:lnTo>
                  <a:lnTo>
                    <a:pt x="115" y="10"/>
                  </a:lnTo>
                  <a:lnTo>
                    <a:pt x="113" y="11"/>
                  </a:lnTo>
                  <a:lnTo>
                    <a:pt x="110" y="14"/>
                  </a:lnTo>
                  <a:lnTo>
                    <a:pt x="109" y="17"/>
                  </a:lnTo>
                  <a:lnTo>
                    <a:pt x="107" y="20"/>
                  </a:lnTo>
                  <a:lnTo>
                    <a:pt x="102" y="21"/>
                  </a:lnTo>
                  <a:lnTo>
                    <a:pt x="97" y="23"/>
                  </a:lnTo>
                  <a:lnTo>
                    <a:pt x="90" y="21"/>
                  </a:lnTo>
                  <a:lnTo>
                    <a:pt x="83" y="20"/>
                  </a:lnTo>
                  <a:lnTo>
                    <a:pt x="78" y="17"/>
                  </a:lnTo>
                  <a:lnTo>
                    <a:pt x="73" y="14"/>
                  </a:lnTo>
                  <a:lnTo>
                    <a:pt x="69" y="11"/>
                  </a:lnTo>
                  <a:lnTo>
                    <a:pt x="64" y="7"/>
                  </a:lnTo>
                  <a:lnTo>
                    <a:pt x="59" y="4"/>
                  </a:lnTo>
                  <a:lnTo>
                    <a:pt x="54" y="2"/>
                  </a:lnTo>
                  <a:lnTo>
                    <a:pt x="51" y="3"/>
                  </a:lnTo>
                  <a:lnTo>
                    <a:pt x="48" y="3"/>
                  </a:lnTo>
                  <a:lnTo>
                    <a:pt x="45" y="3"/>
                  </a:lnTo>
                  <a:lnTo>
                    <a:pt x="43" y="3"/>
                  </a:lnTo>
                  <a:lnTo>
                    <a:pt x="40" y="3"/>
                  </a:lnTo>
                  <a:lnTo>
                    <a:pt x="38" y="2"/>
                  </a:lnTo>
                  <a:lnTo>
                    <a:pt x="34" y="2"/>
                  </a:lnTo>
                  <a:lnTo>
                    <a:pt x="32" y="0"/>
                  </a:lnTo>
                  <a:lnTo>
                    <a:pt x="28" y="0"/>
                  </a:lnTo>
                  <a:lnTo>
                    <a:pt x="25" y="0"/>
                  </a:lnTo>
                  <a:lnTo>
                    <a:pt x="20" y="0"/>
                  </a:lnTo>
                  <a:lnTo>
                    <a:pt x="15" y="0"/>
                  </a:lnTo>
                  <a:lnTo>
                    <a:pt x="12" y="0"/>
                  </a:lnTo>
                  <a:lnTo>
                    <a:pt x="7" y="0"/>
                  </a:lnTo>
                  <a:lnTo>
                    <a:pt x="3" y="0"/>
                  </a:lnTo>
                  <a:lnTo>
                    <a:pt x="0" y="0"/>
                  </a:lnTo>
                  <a:lnTo>
                    <a:pt x="0" y="2"/>
                  </a:lnTo>
                  <a:lnTo>
                    <a:pt x="0" y="3"/>
                  </a:lnTo>
                  <a:lnTo>
                    <a:pt x="0" y="4"/>
                  </a:lnTo>
                  <a:lnTo>
                    <a:pt x="0" y="7"/>
                  </a:lnTo>
                  <a:lnTo>
                    <a:pt x="0" y="10"/>
                  </a:lnTo>
                  <a:lnTo>
                    <a:pt x="0" y="11"/>
                  </a:lnTo>
                  <a:lnTo>
                    <a:pt x="0" y="14"/>
                  </a:lnTo>
                  <a:lnTo>
                    <a:pt x="2" y="18"/>
                  </a:lnTo>
                  <a:lnTo>
                    <a:pt x="3" y="24"/>
                  </a:lnTo>
                  <a:lnTo>
                    <a:pt x="6" y="29"/>
                  </a:lnTo>
                  <a:lnTo>
                    <a:pt x="7" y="35"/>
                  </a:lnTo>
                  <a:lnTo>
                    <a:pt x="8" y="42"/>
                  </a:lnTo>
                  <a:lnTo>
                    <a:pt x="9" y="49"/>
                  </a:lnTo>
                  <a:lnTo>
                    <a:pt x="9" y="57"/>
                  </a:lnTo>
                  <a:lnTo>
                    <a:pt x="11" y="65"/>
                  </a:lnTo>
                  <a:lnTo>
                    <a:pt x="11" y="76"/>
                  </a:lnTo>
                  <a:lnTo>
                    <a:pt x="9" y="85"/>
                  </a:lnTo>
                  <a:lnTo>
                    <a:pt x="7" y="92"/>
                  </a:lnTo>
                  <a:lnTo>
                    <a:pt x="5" y="97"/>
                  </a:lnTo>
                  <a:lnTo>
                    <a:pt x="3" y="102"/>
                  </a:lnTo>
                  <a:lnTo>
                    <a:pt x="1" y="109"/>
                  </a:lnTo>
                  <a:lnTo>
                    <a:pt x="0" y="115"/>
                  </a:lnTo>
                  <a:lnTo>
                    <a:pt x="0" y="125"/>
                  </a:lnTo>
                  <a:lnTo>
                    <a:pt x="8" y="131"/>
                  </a:lnTo>
                  <a:lnTo>
                    <a:pt x="17" y="135"/>
                  </a:lnTo>
                  <a:lnTo>
                    <a:pt x="25" y="141"/>
                  </a:lnTo>
                  <a:lnTo>
                    <a:pt x="33" y="146"/>
                  </a:lnTo>
                  <a:lnTo>
                    <a:pt x="43" y="153"/>
                  </a:lnTo>
                  <a:lnTo>
                    <a:pt x="50" y="160"/>
                  </a:lnTo>
                  <a:lnTo>
                    <a:pt x="56" y="165"/>
                  </a:lnTo>
                  <a:lnTo>
                    <a:pt x="60" y="172"/>
                  </a:lnTo>
                  <a:lnTo>
                    <a:pt x="62" y="178"/>
                  </a:lnTo>
                  <a:lnTo>
                    <a:pt x="63" y="183"/>
                  </a:lnTo>
                  <a:lnTo>
                    <a:pt x="66" y="188"/>
                  </a:lnTo>
                  <a:lnTo>
                    <a:pt x="70" y="192"/>
                  </a:lnTo>
                  <a:lnTo>
                    <a:pt x="75" y="196"/>
                  </a:lnTo>
                  <a:lnTo>
                    <a:pt x="79" y="199"/>
                  </a:lnTo>
                  <a:lnTo>
                    <a:pt x="85" y="201"/>
                  </a:lnTo>
                  <a:lnTo>
                    <a:pt x="90" y="201"/>
                  </a:lnTo>
                  <a:lnTo>
                    <a:pt x="95" y="193"/>
                  </a:lnTo>
                  <a:lnTo>
                    <a:pt x="98" y="186"/>
                  </a:lnTo>
                  <a:lnTo>
                    <a:pt x="103" y="179"/>
                  </a:lnTo>
                  <a:lnTo>
                    <a:pt x="109" y="172"/>
                  </a:lnTo>
                  <a:lnTo>
                    <a:pt x="114" y="165"/>
                  </a:lnTo>
                  <a:lnTo>
                    <a:pt x="119" y="157"/>
                  </a:lnTo>
                  <a:lnTo>
                    <a:pt x="123" y="149"/>
                  </a:lnTo>
                  <a:lnTo>
                    <a:pt x="128" y="14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8" name="Freeform 249">
              <a:extLst>
                <a:ext uri="{FF2B5EF4-FFF2-40B4-BE49-F238E27FC236}">
                  <a16:creationId xmlns:a16="http://schemas.microsoft.com/office/drawing/2014/main" id="{CB1EDCC1-F4FC-09B5-4C01-60131D513E32}"/>
                </a:ext>
              </a:extLst>
            </p:cNvPr>
            <p:cNvSpPr>
              <a:spLocks/>
            </p:cNvSpPr>
            <p:nvPr/>
          </p:nvSpPr>
          <p:spPr bwMode="gray">
            <a:xfrm>
              <a:off x="6715075" y="3738025"/>
              <a:ext cx="170747" cy="211960"/>
            </a:xfrm>
            <a:custGeom>
              <a:avLst/>
              <a:gdLst>
                <a:gd name="T0" fmla="*/ 133350 w 92"/>
                <a:gd name="T1" fmla="*/ 5605 h 121"/>
                <a:gd name="T2" fmla="*/ 138113 w 92"/>
                <a:gd name="T3" fmla="*/ 21017 h 121"/>
                <a:gd name="T4" fmla="*/ 141288 w 92"/>
                <a:gd name="T5" fmla="*/ 39232 h 121"/>
                <a:gd name="T6" fmla="*/ 142875 w 92"/>
                <a:gd name="T7" fmla="*/ 60250 h 121"/>
                <a:gd name="T8" fmla="*/ 146050 w 92"/>
                <a:gd name="T9" fmla="*/ 86872 h 121"/>
                <a:gd name="T10" fmla="*/ 138113 w 92"/>
                <a:gd name="T11" fmla="*/ 106488 h 121"/>
                <a:gd name="T12" fmla="*/ 130175 w 92"/>
                <a:gd name="T13" fmla="*/ 123302 h 121"/>
                <a:gd name="T14" fmla="*/ 127000 w 92"/>
                <a:gd name="T15" fmla="*/ 142918 h 121"/>
                <a:gd name="T16" fmla="*/ 30163 w 92"/>
                <a:gd name="T17" fmla="*/ 156930 h 121"/>
                <a:gd name="T18" fmla="*/ 28575 w 92"/>
                <a:gd name="T19" fmla="*/ 161133 h 121"/>
                <a:gd name="T20" fmla="*/ 25400 w 92"/>
                <a:gd name="T21" fmla="*/ 165337 h 121"/>
                <a:gd name="T22" fmla="*/ 19050 w 92"/>
                <a:gd name="T23" fmla="*/ 166738 h 121"/>
                <a:gd name="T24" fmla="*/ 15875 w 92"/>
                <a:gd name="T25" fmla="*/ 169540 h 121"/>
                <a:gd name="T26" fmla="*/ 11112 w 92"/>
                <a:gd name="T27" fmla="*/ 166738 h 121"/>
                <a:gd name="T28" fmla="*/ 7938 w 92"/>
                <a:gd name="T29" fmla="*/ 166738 h 121"/>
                <a:gd name="T30" fmla="*/ 4762 w 92"/>
                <a:gd name="T31" fmla="*/ 165337 h 121"/>
                <a:gd name="T32" fmla="*/ 4762 w 92"/>
                <a:gd name="T33" fmla="*/ 159732 h 121"/>
                <a:gd name="T34" fmla="*/ 4762 w 92"/>
                <a:gd name="T35" fmla="*/ 149924 h 121"/>
                <a:gd name="T36" fmla="*/ 3175 w 92"/>
                <a:gd name="T37" fmla="*/ 140116 h 121"/>
                <a:gd name="T38" fmla="*/ 0 w 92"/>
                <a:gd name="T39" fmla="*/ 130308 h 121"/>
                <a:gd name="T40" fmla="*/ 3175 w 92"/>
                <a:gd name="T41" fmla="*/ 113494 h 121"/>
                <a:gd name="T42" fmla="*/ 14288 w 92"/>
                <a:gd name="T43" fmla="*/ 95279 h 121"/>
                <a:gd name="T44" fmla="*/ 30163 w 92"/>
                <a:gd name="T45" fmla="*/ 81267 h 121"/>
                <a:gd name="T46" fmla="*/ 47625 w 92"/>
                <a:gd name="T47" fmla="*/ 68657 h 121"/>
                <a:gd name="T48" fmla="*/ 49212 w 92"/>
                <a:gd name="T49" fmla="*/ 56046 h 121"/>
                <a:gd name="T50" fmla="*/ 44450 w 92"/>
                <a:gd name="T51" fmla="*/ 49041 h 121"/>
                <a:gd name="T52" fmla="*/ 39687 w 92"/>
                <a:gd name="T53" fmla="*/ 35029 h 121"/>
                <a:gd name="T54" fmla="*/ 38100 w 92"/>
                <a:gd name="T55" fmla="*/ 21017 h 121"/>
                <a:gd name="T56" fmla="*/ 41275 w 92"/>
                <a:gd name="T57" fmla="*/ 14012 h 121"/>
                <a:gd name="T58" fmla="*/ 49212 w 92"/>
                <a:gd name="T59" fmla="*/ 12610 h 121"/>
                <a:gd name="T60" fmla="*/ 57150 w 92"/>
                <a:gd name="T61" fmla="*/ 14012 h 121"/>
                <a:gd name="T62" fmla="*/ 65088 w 92"/>
                <a:gd name="T63" fmla="*/ 14012 h 121"/>
                <a:gd name="T64" fmla="*/ 76200 w 92"/>
                <a:gd name="T65" fmla="*/ 14012 h 121"/>
                <a:gd name="T66" fmla="*/ 96837 w 92"/>
                <a:gd name="T67" fmla="*/ 9808 h 121"/>
                <a:gd name="T68" fmla="*/ 117475 w 92"/>
                <a:gd name="T69" fmla="*/ 5605 h 121"/>
                <a:gd name="T70" fmla="*/ 130175 w 92"/>
                <a:gd name="T71" fmla="*/ 2802 h 1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
                <a:gd name="T109" fmla="*/ 0 h 121"/>
                <a:gd name="T110" fmla="*/ 92 w 92"/>
                <a:gd name="T111" fmla="*/ 121 h 1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 h="121">
                  <a:moveTo>
                    <a:pt x="83" y="0"/>
                  </a:moveTo>
                  <a:lnTo>
                    <a:pt x="84" y="4"/>
                  </a:lnTo>
                  <a:lnTo>
                    <a:pt x="86" y="10"/>
                  </a:lnTo>
                  <a:lnTo>
                    <a:pt x="87" y="15"/>
                  </a:lnTo>
                  <a:lnTo>
                    <a:pt x="88" y="21"/>
                  </a:lnTo>
                  <a:lnTo>
                    <a:pt x="89" y="28"/>
                  </a:lnTo>
                  <a:lnTo>
                    <a:pt x="90" y="36"/>
                  </a:lnTo>
                  <a:lnTo>
                    <a:pt x="90" y="43"/>
                  </a:lnTo>
                  <a:lnTo>
                    <a:pt x="92" y="51"/>
                  </a:lnTo>
                  <a:lnTo>
                    <a:pt x="92" y="62"/>
                  </a:lnTo>
                  <a:lnTo>
                    <a:pt x="90" y="71"/>
                  </a:lnTo>
                  <a:lnTo>
                    <a:pt x="87" y="76"/>
                  </a:lnTo>
                  <a:lnTo>
                    <a:pt x="84" y="82"/>
                  </a:lnTo>
                  <a:lnTo>
                    <a:pt x="82" y="88"/>
                  </a:lnTo>
                  <a:lnTo>
                    <a:pt x="80" y="94"/>
                  </a:lnTo>
                  <a:lnTo>
                    <a:pt x="80" y="102"/>
                  </a:lnTo>
                  <a:lnTo>
                    <a:pt x="81" y="112"/>
                  </a:lnTo>
                  <a:lnTo>
                    <a:pt x="19" y="112"/>
                  </a:lnTo>
                  <a:lnTo>
                    <a:pt x="19" y="114"/>
                  </a:lnTo>
                  <a:lnTo>
                    <a:pt x="18" y="115"/>
                  </a:lnTo>
                  <a:lnTo>
                    <a:pt x="17" y="116"/>
                  </a:lnTo>
                  <a:lnTo>
                    <a:pt x="16" y="118"/>
                  </a:lnTo>
                  <a:lnTo>
                    <a:pt x="15" y="119"/>
                  </a:lnTo>
                  <a:lnTo>
                    <a:pt x="12" y="119"/>
                  </a:lnTo>
                  <a:lnTo>
                    <a:pt x="11" y="121"/>
                  </a:lnTo>
                  <a:lnTo>
                    <a:pt x="10" y="121"/>
                  </a:lnTo>
                  <a:lnTo>
                    <a:pt x="9" y="119"/>
                  </a:lnTo>
                  <a:lnTo>
                    <a:pt x="7" y="119"/>
                  </a:lnTo>
                  <a:lnTo>
                    <a:pt x="6" y="119"/>
                  </a:lnTo>
                  <a:lnTo>
                    <a:pt x="5" y="119"/>
                  </a:lnTo>
                  <a:lnTo>
                    <a:pt x="4" y="118"/>
                  </a:lnTo>
                  <a:lnTo>
                    <a:pt x="3" y="118"/>
                  </a:lnTo>
                  <a:lnTo>
                    <a:pt x="2" y="118"/>
                  </a:lnTo>
                  <a:lnTo>
                    <a:pt x="3" y="114"/>
                  </a:lnTo>
                  <a:lnTo>
                    <a:pt x="4" y="111"/>
                  </a:lnTo>
                  <a:lnTo>
                    <a:pt x="3" y="107"/>
                  </a:lnTo>
                  <a:lnTo>
                    <a:pt x="3" y="102"/>
                  </a:lnTo>
                  <a:lnTo>
                    <a:pt x="2" y="100"/>
                  </a:lnTo>
                  <a:lnTo>
                    <a:pt x="0" y="97"/>
                  </a:lnTo>
                  <a:lnTo>
                    <a:pt x="0" y="93"/>
                  </a:lnTo>
                  <a:lnTo>
                    <a:pt x="0" y="89"/>
                  </a:lnTo>
                  <a:lnTo>
                    <a:pt x="2" y="81"/>
                  </a:lnTo>
                  <a:lnTo>
                    <a:pt x="4" y="74"/>
                  </a:lnTo>
                  <a:lnTo>
                    <a:pt x="9" y="68"/>
                  </a:lnTo>
                  <a:lnTo>
                    <a:pt x="13" y="62"/>
                  </a:lnTo>
                  <a:lnTo>
                    <a:pt x="19" y="58"/>
                  </a:lnTo>
                  <a:lnTo>
                    <a:pt x="25" y="54"/>
                  </a:lnTo>
                  <a:lnTo>
                    <a:pt x="30" y="49"/>
                  </a:lnTo>
                  <a:lnTo>
                    <a:pt x="33" y="42"/>
                  </a:lnTo>
                  <a:lnTo>
                    <a:pt x="31" y="40"/>
                  </a:lnTo>
                  <a:lnTo>
                    <a:pt x="29" y="37"/>
                  </a:lnTo>
                  <a:lnTo>
                    <a:pt x="28" y="35"/>
                  </a:lnTo>
                  <a:lnTo>
                    <a:pt x="26" y="29"/>
                  </a:lnTo>
                  <a:lnTo>
                    <a:pt x="25" y="25"/>
                  </a:lnTo>
                  <a:lnTo>
                    <a:pt x="25" y="21"/>
                  </a:lnTo>
                  <a:lnTo>
                    <a:pt x="24" y="15"/>
                  </a:lnTo>
                  <a:lnTo>
                    <a:pt x="24" y="11"/>
                  </a:lnTo>
                  <a:lnTo>
                    <a:pt x="26" y="10"/>
                  </a:lnTo>
                  <a:lnTo>
                    <a:pt x="29" y="9"/>
                  </a:lnTo>
                  <a:lnTo>
                    <a:pt x="31" y="9"/>
                  </a:lnTo>
                  <a:lnTo>
                    <a:pt x="33" y="9"/>
                  </a:lnTo>
                  <a:lnTo>
                    <a:pt x="36" y="10"/>
                  </a:lnTo>
                  <a:lnTo>
                    <a:pt x="38" y="10"/>
                  </a:lnTo>
                  <a:lnTo>
                    <a:pt x="41" y="10"/>
                  </a:lnTo>
                  <a:lnTo>
                    <a:pt x="43" y="11"/>
                  </a:lnTo>
                  <a:lnTo>
                    <a:pt x="48" y="10"/>
                  </a:lnTo>
                  <a:lnTo>
                    <a:pt x="54" y="10"/>
                  </a:lnTo>
                  <a:lnTo>
                    <a:pt x="61" y="7"/>
                  </a:lnTo>
                  <a:lnTo>
                    <a:pt x="67" y="6"/>
                  </a:lnTo>
                  <a:lnTo>
                    <a:pt x="74" y="4"/>
                  </a:lnTo>
                  <a:lnTo>
                    <a:pt x="78" y="3"/>
                  </a:lnTo>
                  <a:lnTo>
                    <a:pt x="82" y="2"/>
                  </a:lnTo>
                  <a:lnTo>
                    <a:pt x="8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9" name="Freeform 250">
              <a:extLst>
                <a:ext uri="{FF2B5EF4-FFF2-40B4-BE49-F238E27FC236}">
                  <a16:creationId xmlns:a16="http://schemas.microsoft.com/office/drawing/2014/main" id="{9B568A93-EA64-697B-087C-1C89C6C1CF2E}"/>
                </a:ext>
              </a:extLst>
            </p:cNvPr>
            <p:cNvSpPr>
              <a:spLocks/>
            </p:cNvSpPr>
            <p:nvPr/>
          </p:nvSpPr>
          <p:spPr bwMode="gray">
            <a:xfrm>
              <a:off x="6707041" y="3930177"/>
              <a:ext cx="359574" cy="441754"/>
            </a:xfrm>
            <a:custGeom>
              <a:avLst/>
              <a:gdLst>
                <a:gd name="T0" fmla="*/ 147638 w 194"/>
                <a:gd name="T1" fmla="*/ 8407 h 253"/>
                <a:gd name="T2" fmla="*/ 184150 w 194"/>
                <a:gd name="T3" fmla="*/ 32227 h 253"/>
                <a:gd name="T4" fmla="*/ 215900 w 194"/>
                <a:gd name="T5" fmla="*/ 57447 h 253"/>
                <a:gd name="T6" fmla="*/ 233363 w 194"/>
                <a:gd name="T7" fmla="*/ 79866 h 253"/>
                <a:gd name="T8" fmla="*/ 247650 w 194"/>
                <a:gd name="T9" fmla="*/ 99482 h 253"/>
                <a:gd name="T10" fmla="*/ 271463 w 194"/>
                <a:gd name="T11" fmla="*/ 106488 h 253"/>
                <a:gd name="T12" fmla="*/ 274638 w 194"/>
                <a:gd name="T13" fmla="*/ 110692 h 253"/>
                <a:gd name="T14" fmla="*/ 277813 w 194"/>
                <a:gd name="T15" fmla="*/ 114895 h 253"/>
                <a:gd name="T16" fmla="*/ 277813 w 194"/>
                <a:gd name="T17" fmla="*/ 123302 h 253"/>
                <a:gd name="T18" fmla="*/ 268288 w 194"/>
                <a:gd name="T19" fmla="*/ 138715 h 253"/>
                <a:gd name="T20" fmla="*/ 261938 w 194"/>
                <a:gd name="T21" fmla="*/ 149924 h 253"/>
                <a:gd name="T22" fmla="*/ 261938 w 194"/>
                <a:gd name="T23" fmla="*/ 158331 h 253"/>
                <a:gd name="T24" fmla="*/ 268288 w 194"/>
                <a:gd name="T25" fmla="*/ 163936 h 253"/>
                <a:gd name="T26" fmla="*/ 274638 w 194"/>
                <a:gd name="T27" fmla="*/ 173744 h 253"/>
                <a:gd name="T28" fmla="*/ 273050 w 194"/>
                <a:gd name="T29" fmla="*/ 238197 h 253"/>
                <a:gd name="T30" fmla="*/ 274638 w 194"/>
                <a:gd name="T31" fmla="*/ 248005 h 253"/>
                <a:gd name="T32" fmla="*/ 276225 w 194"/>
                <a:gd name="T33" fmla="*/ 255011 h 253"/>
                <a:gd name="T34" fmla="*/ 276225 w 194"/>
                <a:gd name="T35" fmla="*/ 264819 h 253"/>
                <a:gd name="T36" fmla="*/ 276225 w 194"/>
                <a:gd name="T37" fmla="*/ 274627 h 253"/>
                <a:gd name="T38" fmla="*/ 277813 w 194"/>
                <a:gd name="T39" fmla="*/ 284435 h 253"/>
                <a:gd name="T40" fmla="*/ 287338 w 194"/>
                <a:gd name="T41" fmla="*/ 298447 h 253"/>
                <a:gd name="T42" fmla="*/ 307975 w 194"/>
                <a:gd name="T43" fmla="*/ 315261 h 253"/>
                <a:gd name="T44" fmla="*/ 284163 w 194"/>
                <a:gd name="T45" fmla="*/ 330673 h 253"/>
                <a:gd name="T46" fmla="*/ 242888 w 194"/>
                <a:gd name="T47" fmla="*/ 348888 h 253"/>
                <a:gd name="T48" fmla="*/ 222250 w 194"/>
                <a:gd name="T49" fmla="*/ 354493 h 253"/>
                <a:gd name="T50" fmla="*/ 207963 w 194"/>
                <a:gd name="T51" fmla="*/ 350290 h 253"/>
                <a:gd name="T52" fmla="*/ 195262 w 194"/>
                <a:gd name="T53" fmla="*/ 346086 h 253"/>
                <a:gd name="T54" fmla="*/ 182562 w 194"/>
                <a:gd name="T55" fmla="*/ 348888 h 253"/>
                <a:gd name="T56" fmla="*/ 166687 w 194"/>
                <a:gd name="T57" fmla="*/ 350290 h 253"/>
                <a:gd name="T58" fmla="*/ 150813 w 194"/>
                <a:gd name="T59" fmla="*/ 346086 h 253"/>
                <a:gd name="T60" fmla="*/ 146050 w 194"/>
                <a:gd name="T61" fmla="*/ 327871 h 253"/>
                <a:gd name="T62" fmla="*/ 144463 w 194"/>
                <a:gd name="T63" fmla="*/ 298447 h 253"/>
                <a:gd name="T64" fmla="*/ 136525 w 194"/>
                <a:gd name="T65" fmla="*/ 288639 h 253"/>
                <a:gd name="T66" fmla="*/ 125413 w 194"/>
                <a:gd name="T67" fmla="*/ 285836 h 253"/>
                <a:gd name="T68" fmla="*/ 111125 w 194"/>
                <a:gd name="T69" fmla="*/ 284435 h 253"/>
                <a:gd name="T70" fmla="*/ 92075 w 194"/>
                <a:gd name="T71" fmla="*/ 280232 h 253"/>
                <a:gd name="T72" fmla="*/ 55563 w 194"/>
                <a:gd name="T73" fmla="*/ 262017 h 253"/>
                <a:gd name="T74" fmla="*/ 33338 w 194"/>
                <a:gd name="T75" fmla="*/ 248005 h 253"/>
                <a:gd name="T76" fmla="*/ 33338 w 194"/>
                <a:gd name="T77" fmla="*/ 242400 h 253"/>
                <a:gd name="T78" fmla="*/ 33338 w 194"/>
                <a:gd name="T79" fmla="*/ 233993 h 253"/>
                <a:gd name="T80" fmla="*/ 33338 w 194"/>
                <a:gd name="T81" fmla="*/ 224185 h 253"/>
                <a:gd name="T82" fmla="*/ 26988 w 194"/>
                <a:gd name="T83" fmla="*/ 210174 h 253"/>
                <a:gd name="T84" fmla="*/ 23812 w 194"/>
                <a:gd name="T85" fmla="*/ 198964 h 253"/>
                <a:gd name="T86" fmla="*/ 11112 w 194"/>
                <a:gd name="T87" fmla="*/ 189156 h 253"/>
                <a:gd name="T88" fmla="*/ 3175 w 194"/>
                <a:gd name="T89" fmla="*/ 163936 h 253"/>
                <a:gd name="T90" fmla="*/ 3175 w 194"/>
                <a:gd name="T91" fmla="*/ 138715 h 253"/>
                <a:gd name="T92" fmla="*/ 1588 w 194"/>
                <a:gd name="T93" fmla="*/ 133110 h 253"/>
                <a:gd name="T94" fmla="*/ 0 w 194"/>
                <a:gd name="T95" fmla="*/ 124703 h 253"/>
                <a:gd name="T96" fmla="*/ 9525 w 194"/>
                <a:gd name="T97" fmla="*/ 116296 h 253"/>
                <a:gd name="T98" fmla="*/ 23812 w 194"/>
                <a:gd name="T99" fmla="*/ 106488 h 253"/>
                <a:gd name="T100" fmla="*/ 36513 w 194"/>
                <a:gd name="T101" fmla="*/ 98081 h 253"/>
                <a:gd name="T102" fmla="*/ 41275 w 194"/>
                <a:gd name="T103" fmla="*/ 42035 h 253"/>
                <a:gd name="T104" fmla="*/ 42862 w 194"/>
                <a:gd name="T105" fmla="*/ 19616 h 253"/>
                <a:gd name="T106" fmla="*/ 41275 w 194"/>
                <a:gd name="T107" fmla="*/ 0 h 2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4"/>
                <a:gd name="T163" fmla="*/ 0 h 253"/>
                <a:gd name="T164" fmla="*/ 194 w 194"/>
                <a:gd name="T165" fmla="*/ 253 h 25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4" h="253">
                  <a:moveTo>
                    <a:pt x="26" y="0"/>
                  </a:moveTo>
                  <a:lnTo>
                    <a:pt x="84" y="0"/>
                  </a:lnTo>
                  <a:lnTo>
                    <a:pt x="93" y="6"/>
                  </a:lnTo>
                  <a:lnTo>
                    <a:pt x="102" y="11"/>
                  </a:lnTo>
                  <a:lnTo>
                    <a:pt x="109" y="17"/>
                  </a:lnTo>
                  <a:lnTo>
                    <a:pt x="116" y="23"/>
                  </a:lnTo>
                  <a:lnTo>
                    <a:pt x="123" y="28"/>
                  </a:lnTo>
                  <a:lnTo>
                    <a:pt x="130" y="34"/>
                  </a:lnTo>
                  <a:lnTo>
                    <a:pt x="136" y="41"/>
                  </a:lnTo>
                  <a:lnTo>
                    <a:pt x="143" y="46"/>
                  </a:lnTo>
                  <a:lnTo>
                    <a:pt x="146" y="52"/>
                  </a:lnTo>
                  <a:lnTo>
                    <a:pt x="147" y="57"/>
                  </a:lnTo>
                  <a:lnTo>
                    <a:pt x="149" y="62"/>
                  </a:lnTo>
                  <a:lnTo>
                    <a:pt x="153" y="67"/>
                  </a:lnTo>
                  <a:lnTo>
                    <a:pt x="156" y="71"/>
                  </a:lnTo>
                  <a:lnTo>
                    <a:pt x="161" y="74"/>
                  </a:lnTo>
                  <a:lnTo>
                    <a:pt x="166" y="76"/>
                  </a:lnTo>
                  <a:lnTo>
                    <a:pt x="171" y="76"/>
                  </a:lnTo>
                  <a:lnTo>
                    <a:pt x="171" y="78"/>
                  </a:lnTo>
                  <a:lnTo>
                    <a:pt x="172" y="79"/>
                  </a:lnTo>
                  <a:lnTo>
                    <a:pt x="173" y="79"/>
                  </a:lnTo>
                  <a:lnTo>
                    <a:pt x="173" y="81"/>
                  </a:lnTo>
                  <a:lnTo>
                    <a:pt x="174" y="82"/>
                  </a:lnTo>
                  <a:lnTo>
                    <a:pt x="175" y="82"/>
                  </a:lnTo>
                  <a:lnTo>
                    <a:pt x="175" y="83"/>
                  </a:lnTo>
                  <a:lnTo>
                    <a:pt x="177" y="85"/>
                  </a:lnTo>
                  <a:lnTo>
                    <a:pt x="175" y="88"/>
                  </a:lnTo>
                  <a:lnTo>
                    <a:pt x="174" y="92"/>
                  </a:lnTo>
                  <a:lnTo>
                    <a:pt x="172" y="95"/>
                  </a:lnTo>
                  <a:lnTo>
                    <a:pt x="169" y="99"/>
                  </a:lnTo>
                  <a:lnTo>
                    <a:pt x="167" y="102"/>
                  </a:lnTo>
                  <a:lnTo>
                    <a:pt x="166" y="104"/>
                  </a:lnTo>
                  <a:lnTo>
                    <a:pt x="165" y="107"/>
                  </a:lnTo>
                  <a:lnTo>
                    <a:pt x="163" y="110"/>
                  </a:lnTo>
                  <a:lnTo>
                    <a:pt x="165" y="111"/>
                  </a:lnTo>
                  <a:lnTo>
                    <a:pt x="165" y="113"/>
                  </a:lnTo>
                  <a:lnTo>
                    <a:pt x="166" y="114"/>
                  </a:lnTo>
                  <a:lnTo>
                    <a:pt x="167" y="115"/>
                  </a:lnTo>
                  <a:lnTo>
                    <a:pt x="169" y="117"/>
                  </a:lnTo>
                  <a:lnTo>
                    <a:pt x="171" y="120"/>
                  </a:lnTo>
                  <a:lnTo>
                    <a:pt x="172" y="121"/>
                  </a:lnTo>
                  <a:lnTo>
                    <a:pt x="173" y="124"/>
                  </a:lnTo>
                  <a:lnTo>
                    <a:pt x="173" y="167"/>
                  </a:lnTo>
                  <a:lnTo>
                    <a:pt x="172" y="168"/>
                  </a:lnTo>
                  <a:lnTo>
                    <a:pt x="172" y="170"/>
                  </a:lnTo>
                  <a:lnTo>
                    <a:pt x="172" y="173"/>
                  </a:lnTo>
                  <a:lnTo>
                    <a:pt x="173" y="174"/>
                  </a:lnTo>
                  <a:lnTo>
                    <a:pt x="173" y="177"/>
                  </a:lnTo>
                  <a:lnTo>
                    <a:pt x="174" y="178"/>
                  </a:lnTo>
                  <a:lnTo>
                    <a:pt x="174" y="180"/>
                  </a:lnTo>
                  <a:lnTo>
                    <a:pt x="174" y="182"/>
                  </a:lnTo>
                  <a:lnTo>
                    <a:pt x="174" y="185"/>
                  </a:lnTo>
                  <a:lnTo>
                    <a:pt x="174" y="188"/>
                  </a:lnTo>
                  <a:lnTo>
                    <a:pt x="174" y="189"/>
                  </a:lnTo>
                  <a:lnTo>
                    <a:pt x="174" y="192"/>
                  </a:lnTo>
                  <a:lnTo>
                    <a:pt x="174" y="193"/>
                  </a:lnTo>
                  <a:lnTo>
                    <a:pt x="174" y="196"/>
                  </a:lnTo>
                  <a:lnTo>
                    <a:pt x="174" y="197"/>
                  </a:lnTo>
                  <a:lnTo>
                    <a:pt x="175" y="200"/>
                  </a:lnTo>
                  <a:lnTo>
                    <a:pt x="175" y="203"/>
                  </a:lnTo>
                  <a:lnTo>
                    <a:pt x="177" y="207"/>
                  </a:lnTo>
                  <a:lnTo>
                    <a:pt x="179" y="210"/>
                  </a:lnTo>
                  <a:lnTo>
                    <a:pt x="181" y="213"/>
                  </a:lnTo>
                  <a:lnTo>
                    <a:pt x="185" y="217"/>
                  </a:lnTo>
                  <a:lnTo>
                    <a:pt x="188" y="221"/>
                  </a:lnTo>
                  <a:lnTo>
                    <a:pt x="194" y="225"/>
                  </a:lnTo>
                  <a:lnTo>
                    <a:pt x="191" y="228"/>
                  </a:lnTo>
                  <a:lnTo>
                    <a:pt x="186" y="232"/>
                  </a:lnTo>
                  <a:lnTo>
                    <a:pt x="179" y="236"/>
                  </a:lnTo>
                  <a:lnTo>
                    <a:pt x="169" y="241"/>
                  </a:lnTo>
                  <a:lnTo>
                    <a:pt x="161" y="246"/>
                  </a:lnTo>
                  <a:lnTo>
                    <a:pt x="153" y="249"/>
                  </a:lnTo>
                  <a:lnTo>
                    <a:pt x="147" y="252"/>
                  </a:lnTo>
                  <a:lnTo>
                    <a:pt x="141" y="253"/>
                  </a:lnTo>
                  <a:lnTo>
                    <a:pt x="140" y="253"/>
                  </a:lnTo>
                  <a:lnTo>
                    <a:pt x="137" y="252"/>
                  </a:lnTo>
                  <a:lnTo>
                    <a:pt x="135" y="252"/>
                  </a:lnTo>
                  <a:lnTo>
                    <a:pt x="131" y="250"/>
                  </a:lnTo>
                  <a:lnTo>
                    <a:pt x="129" y="249"/>
                  </a:lnTo>
                  <a:lnTo>
                    <a:pt x="126" y="249"/>
                  </a:lnTo>
                  <a:lnTo>
                    <a:pt x="123" y="247"/>
                  </a:lnTo>
                  <a:lnTo>
                    <a:pt x="122" y="247"/>
                  </a:lnTo>
                  <a:lnTo>
                    <a:pt x="118" y="247"/>
                  </a:lnTo>
                  <a:lnTo>
                    <a:pt x="115" y="249"/>
                  </a:lnTo>
                  <a:lnTo>
                    <a:pt x="111" y="249"/>
                  </a:lnTo>
                  <a:lnTo>
                    <a:pt x="109" y="250"/>
                  </a:lnTo>
                  <a:lnTo>
                    <a:pt x="105" y="250"/>
                  </a:lnTo>
                  <a:lnTo>
                    <a:pt x="102" y="250"/>
                  </a:lnTo>
                  <a:lnTo>
                    <a:pt x="98" y="249"/>
                  </a:lnTo>
                  <a:lnTo>
                    <a:pt x="95" y="247"/>
                  </a:lnTo>
                  <a:lnTo>
                    <a:pt x="93" y="245"/>
                  </a:lnTo>
                  <a:lnTo>
                    <a:pt x="93" y="239"/>
                  </a:lnTo>
                  <a:lnTo>
                    <a:pt x="92" y="234"/>
                  </a:lnTo>
                  <a:lnTo>
                    <a:pt x="92" y="227"/>
                  </a:lnTo>
                  <a:lnTo>
                    <a:pt x="91" y="220"/>
                  </a:lnTo>
                  <a:lnTo>
                    <a:pt x="91" y="213"/>
                  </a:lnTo>
                  <a:lnTo>
                    <a:pt x="90" y="210"/>
                  </a:lnTo>
                  <a:lnTo>
                    <a:pt x="89" y="208"/>
                  </a:lnTo>
                  <a:lnTo>
                    <a:pt x="86" y="206"/>
                  </a:lnTo>
                  <a:lnTo>
                    <a:pt x="84" y="206"/>
                  </a:lnTo>
                  <a:lnTo>
                    <a:pt x="81" y="204"/>
                  </a:lnTo>
                  <a:lnTo>
                    <a:pt x="79" y="204"/>
                  </a:lnTo>
                  <a:lnTo>
                    <a:pt x="76" y="204"/>
                  </a:lnTo>
                  <a:lnTo>
                    <a:pt x="73" y="204"/>
                  </a:lnTo>
                  <a:lnTo>
                    <a:pt x="70" y="203"/>
                  </a:lnTo>
                  <a:lnTo>
                    <a:pt x="65" y="203"/>
                  </a:lnTo>
                  <a:lnTo>
                    <a:pt x="62" y="201"/>
                  </a:lnTo>
                  <a:lnTo>
                    <a:pt x="58" y="200"/>
                  </a:lnTo>
                  <a:lnTo>
                    <a:pt x="52" y="196"/>
                  </a:lnTo>
                  <a:lnTo>
                    <a:pt x="44" y="192"/>
                  </a:lnTo>
                  <a:lnTo>
                    <a:pt x="35" y="187"/>
                  </a:lnTo>
                  <a:lnTo>
                    <a:pt x="28" y="182"/>
                  </a:lnTo>
                  <a:lnTo>
                    <a:pt x="23" y="180"/>
                  </a:lnTo>
                  <a:lnTo>
                    <a:pt x="21" y="177"/>
                  </a:lnTo>
                  <a:lnTo>
                    <a:pt x="21" y="175"/>
                  </a:lnTo>
                  <a:lnTo>
                    <a:pt x="21" y="174"/>
                  </a:lnTo>
                  <a:lnTo>
                    <a:pt x="21" y="173"/>
                  </a:lnTo>
                  <a:lnTo>
                    <a:pt x="21" y="170"/>
                  </a:lnTo>
                  <a:lnTo>
                    <a:pt x="21" y="168"/>
                  </a:lnTo>
                  <a:lnTo>
                    <a:pt x="21" y="167"/>
                  </a:lnTo>
                  <a:lnTo>
                    <a:pt x="21" y="166"/>
                  </a:lnTo>
                  <a:lnTo>
                    <a:pt x="21" y="164"/>
                  </a:lnTo>
                  <a:lnTo>
                    <a:pt x="21" y="160"/>
                  </a:lnTo>
                  <a:lnTo>
                    <a:pt x="20" y="156"/>
                  </a:lnTo>
                  <a:lnTo>
                    <a:pt x="19" y="153"/>
                  </a:lnTo>
                  <a:lnTo>
                    <a:pt x="17" y="150"/>
                  </a:lnTo>
                  <a:lnTo>
                    <a:pt x="16" y="148"/>
                  </a:lnTo>
                  <a:lnTo>
                    <a:pt x="15" y="145"/>
                  </a:lnTo>
                  <a:lnTo>
                    <a:pt x="15" y="142"/>
                  </a:lnTo>
                  <a:lnTo>
                    <a:pt x="15" y="139"/>
                  </a:lnTo>
                  <a:lnTo>
                    <a:pt x="9" y="138"/>
                  </a:lnTo>
                  <a:lnTo>
                    <a:pt x="7" y="135"/>
                  </a:lnTo>
                  <a:lnTo>
                    <a:pt x="4" y="129"/>
                  </a:lnTo>
                  <a:lnTo>
                    <a:pt x="2" y="122"/>
                  </a:lnTo>
                  <a:lnTo>
                    <a:pt x="2" y="117"/>
                  </a:lnTo>
                  <a:lnTo>
                    <a:pt x="2" y="110"/>
                  </a:lnTo>
                  <a:lnTo>
                    <a:pt x="2" y="104"/>
                  </a:lnTo>
                  <a:lnTo>
                    <a:pt x="2" y="99"/>
                  </a:lnTo>
                  <a:lnTo>
                    <a:pt x="2" y="97"/>
                  </a:lnTo>
                  <a:lnTo>
                    <a:pt x="1" y="96"/>
                  </a:lnTo>
                  <a:lnTo>
                    <a:pt x="1" y="95"/>
                  </a:lnTo>
                  <a:lnTo>
                    <a:pt x="1" y="92"/>
                  </a:lnTo>
                  <a:lnTo>
                    <a:pt x="0" y="90"/>
                  </a:lnTo>
                  <a:lnTo>
                    <a:pt x="0" y="89"/>
                  </a:lnTo>
                  <a:lnTo>
                    <a:pt x="0" y="86"/>
                  </a:lnTo>
                  <a:lnTo>
                    <a:pt x="3" y="85"/>
                  </a:lnTo>
                  <a:lnTo>
                    <a:pt x="6" y="83"/>
                  </a:lnTo>
                  <a:lnTo>
                    <a:pt x="9" y="82"/>
                  </a:lnTo>
                  <a:lnTo>
                    <a:pt x="13" y="79"/>
                  </a:lnTo>
                  <a:lnTo>
                    <a:pt x="15" y="76"/>
                  </a:lnTo>
                  <a:lnTo>
                    <a:pt x="17" y="74"/>
                  </a:lnTo>
                  <a:lnTo>
                    <a:pt x="21" y="71"/>
                  </a:lnTo>
                  <a:lnTo>
                    <a:pt x="23" y="70"/>
                  </a:lnTo>
                  <a:lnTo>
                    <a:pt x="23" y="38"/>
                  </a:lnTo>
                  <a:lnTo>
                    <a:pt x="25" y="34"/>
                  </a:lnTo>
                  <a:lnTo>
                    <a:pt x="26" y="30"/>
                  </a:lnTo>
                  <a:lnTo>
                    <a:pt x="26" y="25"/>
                  </a:lnTo>
                  <a:lnTo>
                    <a:pt x="27" y="20"/>
                  </a:lnTo>
                  <a:lnTo>
                    <a:pt x="27" y="14"/>
                  </a:lnTo>
                  <a:lnTo>
                    <a:pt x="27" y="10"/>
                  </a:lnTo>
                  <a:lnTo>
                    <a:pt x="26" y="4"/>
                  </a:lnTo>
                  <a:lnTo>
                    <a:pt x="2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0" name="Freeform 251">
              <a:extLst>
                <a:ext uri="{FF2B5EF4-FFF2-40B4-BE49-F238E27FC236}">
                  <a16:creationId xmlns:a16="http://schemas.microsoft.com/office/drawing/2014/main" id="{04C4BD89-017A-38B7-BB9E-542AC3410CC5}"/>
                </a:ext>
              </a:extLst>
            </p:cNvPr>
            <p:cNvSpPr>
              <a:spLocks/>
            </p:cNvSpPr>
            <p:nvPr/>
          </p:nvSpPr>
          <p:spPr bwMode="gray">
            <a:xfrm>
              <a:off x="6118463" y="4106484"/>
              <a:ext cx="417829" cy="524953"/>
            </a:xfrm>
            <a:custGeom>
              <a:avLst/>
              <a:gdLst>
                <a:gd name="T0" fmla="*/ 25400 w 226"/>
                <a:gd name="T1" fmla="*/ 400732 h 300"/>
                <a:gd name="T2" fmla="*/ 41275 w 226"/>
                <a:gd name="T3" fmla="*/ 392325 h 300"/>
                <a:gd name="T4" fmla="*/ 69850 w 226"/>
                <a:gd name="T5" fmla="*/ 395127 h 300"/>
                <a:gd name="T6" fmla="*/ 119063 w 226"/>
                <a:gd name="T7" fmla="*/ 410540 h 300"/>
                <a:gd name="T8" fmla="*/ 193675 w 226"/>
                <a:gd name="T9" fmla="*/ 420348 h 300"/>
                <a:gd name="T10" fmla="*/ 303213 w 226"/>
                <a:gd name="T11" fmla="*/ 416145 h 300"/>
                <a:gd name="T12" fmla="*/ 320675 w 226"/>
                <a:gd name="T13" fmla="*/ 410540 h 300"/>
                <a:gd name="T14" fmla="*/ 314325 w 226"/>
                <a:gd name="T15" fmla="*/ 396528 h 300"/>
                <a:gd name="T16" fmla="*/ 301625 w 226"/>
                <a:gd name="T17" fmla="*/ 378313 h 300"/>
                <a:gd name="T18" fmla="*/ 304800 w 226"/>
                <a:gd name="T19" fmla="*/ 260616 h 300"/>
                <a:gd name="T20" fmla="*/ 336550 w 226"/>
                <a:gd name="T21" fmla="*/ 262017 h 300"/>
                <a:gd name="T22" fmla="*/ 354013 w 226"/>
                <a:gd name="T23" fmla="*/ 246604 h 300"/>
                <a:gd name="T24" fmla="*/ 358775 w 226"/>
                <a:gd name="T25" fmla="*/ 205971 h 300"/>
                <a:gd name="T26" fmla="*/ 350838 w 226"/>
                <a:gd name="T27" fmla="*/ 191959 h 300"/>
                <a:gd name="T28" fmla="*/ 342900 w 226"/>
                <a:gd name="T29" fmla="*/ 190558 h 300"/>
                <a:gd name="T30" fmla="*/ 331788 w 226"/>
                <a:gd name="T31" fmla="*/ 187755 h 300"/>
                <a:gd name="T32" fmla="*/ 322263 w 226"/>
                <a:gd name="T33" fmla="*/ 190558 h 300"/>
                <a:gd name="T34" fmla="*/ 304800 w 226"/>
                <a:gd name="T35" fmla="*/ 187755 h 300"/>
                <a:gd name="T36" fmla="*/ 296863 w 226"/>
                <a:gd name="T37" fmla="*/ 175145 h 300"/>
                <a:gd name="T38" fmla="*/ 295275 w 226"/>
                <a:gd name="T39" fmla="*/ 155529 h 300"/>
                <a:gd name="T40" fmla="*/ 292100 w 226"/>
                <a:gd name="T41" fmla="*/ 138715 h 300"/>
                <a:gd name="T42" fmla="*/ 292100 w 226"/>
                <a:gd name="T43" fmla="*/ 123302 h 300"/>
                <a:gd name="T44" fmla="*/ 295275 w 226"/>
                <a:gd name="T45" fmla="*/ 112093 h 300"/>
                <a:gd name="T46" fmla="*/ 295275 w 226"/>
                <a:gd name="T47" fmla="*/ 99482 h 300"/>
                <a:gd name="T48" fmla="*/ 293688 w 226"/>
                <a:gd name="T49" fmla="*/ 79866 h 300"/>
                <a:gd name="T50" fmla="*/ 285750 w 226"/>
                <a:gd name="T51" fmla="*/ 67256 h 300"/>
                <a:gd name="T52" fmla="*/ 238125 w 226"/>
                <a:gd name="T53" fmla="*/ 61651 h 300"/>
                <a:gd name="T54" fmla="*/ 228600 w 226"/>
                <a:gd name="T55" fmla="*/ 70058 h 300"/>
                <a:gd name="T56" fmla="*/ 212725 w 226"/>
                <a:gd name="T57" fmla="*/ 92477 h 300"/>
                <a:gd name="T58" fmla="*/ 173038 w 226"/>
                <a:gd name="T59" fmla="*/ 89674 h 300"/>
                <a:gd name="T60" fmla="*/ 152400 w 226"/>
                <a:gd name="T61" fmla="*/ 46238 h 300"/>
                <a:gd name="T62" fmla="*/ 9525 w 226"/>
                <a:gd name="T63" fmla="*/ 30826 h 300"/>
                <a:gd name="T64" fmla="*/ 14288 w 226"/>
                <a:gd name="T65" fmla="*/ 37831 h 300"/>
                <a:gd name="T66" fmla="*/ 25400 w 226"/>
                <a:gd name="T67" fmla="*/ 50442 h 300"/>
                <a:gd name="T68" fmla="*/ 42863 w 226"/>
                <a:gd name="T69" fmla="*/ 81267 h 300"/>
                <a:gd name="T70" fmla="*/ 49212 w 226"/>
                <a:gd name="T71" fmla="*/ 117697 h 300"/>
                <a:gd name="T72" fmla="*/ 44450 w 226"/>
                <a:gd name="T73" fmla="*/ 130308 h 300"/>
                <a:gd name="T74" fmla="*/ 42863 w 226"/>
                <a:gd name="T75" fmla="*/ 147122 h 300"/>
                <a:gd name="T76" fmla="*/ 53975 w 226"/>
                <a:gd name="T77" fmla="*/ 176546 h 300"/>
                <a:gd name="T78" fmla="*/ 58738 w 226"/>
                <a:gd name="T79" fmla="*/ 210174 h 300"/>
                <a:gd name="T80" fmla="*/ 39688 w 226"/>
                <a:gd name="T81" fmla="*/ 262017 h 300"/>
                <a:gd name="T82" fmla="*/ 15875 w 226"/>
                <a:gd name="T83" fmla="*/ 346086 h 300"/>
                <a:gd name="T84" fmla="*/ 3175 w 226"/>
                <a:gd name="T85" fmla="*/ 367104 h 300"/>
                <a:gd name="T86" fmla="*/ 0 w 226"/>
                <a:gd name="T87" fmla="*/ 402133 h 300"/>
                <a:gd name="T88" fmla="*/ 22225 w 226"/>
                <a:gd name="T89" fmla="*/ 15413 h 300"/>
                <a:gd name="T90" fmla="*/ 30163 w 226"/>
                <a:gd name="T91" fmla="*/ 12610 h 300"/>
                <a:gd name="T92" fmla="*/ 25400 w 226"/>
                <a:gd name="T93" fmla="*/ 0 h 300"/>
                <a:gd name="T94" fmla="*/ 19050 w 226"/>
                <a:gd name="T95" fmla="*/ 0 h 3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6"/>
                <a:gd name="T145" fmla="*/ 0 h 300"/>
                <a:gd name="T146" fmla="*/ 226 w 226"/>
                <a:gd name="T147" fmla="*/ 300 h 3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6" h="300">
                  <a:moveTo>
                    <a:pt x="0" y="287"/>
                  </a:moveTo>
                  <a:lnTo>
                    <a:pt x="12" y="289"/>
                  </a:lnTo>
                  <a:lnTo>
                    <a:pt x="14" y="287"/>
                  </a:lnTo>
                  <a:lnTo>
                    <a:pt x="16" y="286"/>
                  </a:lnTo>
                  <a:lnTo>
                    <a:pt x="19" y="284"/>
                  </a:lnTo>
                  <a:lnTo>
                    <a:pt x="21" y="283"/>
                  </a:lnTo>
                  <a:lnTo>
                    <a:pt x="24" y="282"/>
                  </a:lnTo>
                  <a:lnTo>
                    <a:pt x="26" y="280"/>
                  </a:lnTo>
                  <a:lnTo>
                    <a:pt x="30" y="279"/>
                  </a:lnTo>
                  <a:lnTo>
                    <a:pt x="32" y="279"/>
                  </a:lnTo>
                  <a:lnTo>
                    <a:pt x="38" y="280"/>
                  </a:lnTo>
                  <a:lnTo>
                    <a:pt x="44" y="282"/>
                  </a:lnTo>
                  <a:lnTo>
                    <a:pt x="51" y="286"/>
                  </a:lnTo>
                  <a:lnTo>
                    <a:pt x="59" y="289"/>
                  </a:lnTo>
                  <a:lnTo>
                    <a:pt x="66" y="291"/>
                  </a:lnTo>
                  <a:lnTo>
                    <a:pt x="75" y="293"/>
                  </a:lnTo>
                  <a:lnTo>
                    <a:pt x="82" y="293"/>
                  </a:lnTo>
                  <a:lnTo>
                    <a:pt x="88" y="291"/>
                  </a:lnTo>
                  <a:lnTo>
                    <a:pt x="122" y="291"/>
                  </a:lnTo>
                  <a:lnTo>
                    <a:pt x="122" y="300"/>
                  </a:lnTo>
                  <a:lnTo>
                    <a:pt x="183" y="300"/>
                  </a:lnTo>
                  <a:lnTo>
                    <a:pt x="186" y="298"/>
                  </a:lnTo>
                  <a:lnTo>
                    <a:pt x="189" y="297"/>
                  </a:lnTo>
                  <a:lnTo>
                    <a:pt x="191" y="297"/>
                  </a:lnTo>
                  <a:lnTo>
                    <a:pt x="193" y="296"/>
                  </a:lnTo>
                  <a:lnTo>
                    <a:pt x="196" y="294"/>
                  </a:lnTo>
                  <a:lnTo>
                    <a:pt x="198" y="294"/>
                  </a:lnTo>
                  <a:lnTo>
                    <a:pt x="202" y="293"/>
                  </a:lnTo>
                  <a:lnTo>
                    <a:pt x="204" y="291"/>
                  </a:lnTo>
                  <a:lnTo>
                    <a:pt x="203" y="290"/>
                  </a:lnTo>
                  <a:lnTo>
                    <a:pt x="201" y="287"/>
                  </a:lnTo>
                  <a:lnTo>
                    <a:pt x="198" y="283"/>
                  </a:lnTo>
                  <a:lnTo>
                    <a:pt x="197" y="280"/>
                  </a:lnTo>
                  <a:lnTo>
                    <a:pt x="195" y="276"/>
                  </a:lnTo>
                  <a:lnTo>
                    <a:pt x="192" y="273"/>
                  </a:lnTo>
                  <a:lnTo>
                    <a:pt x="190" y="270"/>
                  </a:lnTo>
                  <a:lnTo>
                    <a:pt x="187" y="266"/>
                  </a:lnTo>
                  <a:lnTo>
                    <a:pt x="187" y="186"/>
                  </a:lnTo>
                  <a:lnTo>
                    <a:pt x="189" y="186"/>
                  </a:lnTo>
                  <a:lnTo>
                    <a:pt x="192" y="186"/>
                  </a:lnTo>
                  <a:lnTo>
                    <a:pt x="197" y="187"/>
                  </a:lnTo>
                  <a:lnTo>
                    <a:pt x="203" y="187"/>
                  </a:lnTo>
                  <a:lnTo>
                    <a:pt x="208" y="189"/>
                  </a:lnTo>
                  <a:lnTo>
                    <a:pt x="212" y="187"/>
                  </a:lnTo>
                  <a:lnTo>
                    <a:pt x="217" y="187"/>
                  </a:lnTo>
                  <a:lnTo>
                    <a:pt x="220" y="186"/>
                  </a:lnTo>
                  <a:lnTo>
                    <a:pt x="221" y="182"/>
                  </a:lnTo>
                  <a:lnTo>
                    <a:pt x="223" y="176"/>
                  </a:lnTo>
                  <a:lnTo>
                    <a:pt x="224" y="168"/>
                  </a:lnTo>
                  <a:lnTo>
                    <a:pt x="224" y="161"/>
                  </a:lnTo>
                  <a:lnTo>
                    <a:pt x="226" y="152"/>
                  </a:lnTo>
                  <a:lnTo>
                    <a:pt x="226" y="147"/>
                  </a:lnTo>
                  <a:lnTo>
                    <a:pt x="226" y="143"/>
                  </a:lnTo>
                  <a:lnTo>
                    <a:pt x="226" y="141"/>
                  </a:lnTo>
                  <a:lnTo>
                    <a:pt x="223" y="139"/>
                  </a:lnTo>
                  <a:lnTo>
                    <a:pt x="221" y="137"/>
                  </a:lnTo>
                  <a:lnTo>
                    <a:pt x="220" y="136"/>
                  </a:lnTo>
                  <a:lnTo>
                    <a:pt x="218" y="136"/>
                  </a:lnTo>
                  <a:lnTo>
                    <a:pt x="217" y="136"/>
                  </a:lnTo>
                  <a:lnTo>
                    <a:pt x="216" y="136"/>
                  </a:lnTo>
                  <a:lnTo>
                    <a:pt x="215" y="136"/>
                  </a:lnTo>
                  <a:lnTo>
                    <a:pt x="212" y="133"/>
                  </a:lnTo>
                  <a:lnTo>
                    <a:pt x="210" y="133"/>
                  </a:lnTo>
                  <a:lnTo>
                    <a:pt x="209" y="134"/>
                  </a:lnTo>
                  <a:lnTo>
                    <a:pt x="208" y="134"/>
                  </a:lnTo>
                  <a:lnTo>
                    <a:pt x="206" y="134"/>
                  </a:lnTo>
                  <a:lnTo>
                    <a:pt x="204" y="134"/>
                  </a:lnTo>
                  <a:lnTo>
                    <a:pt x="203" y="136"/>
                  </a:lnTo>
                  <a:lnTo>
                    <a:pt x="201" y="136"/>
                  </a:lnTo>
                  <a:lnTo>
                    <a:pt x="198" y="136"/>
                  </a:lnTo>
                  <a:lnTo>
                    <a:pt x="195" y="136"/>
                  </a:lnTo>
                  <a:lnTo>
                    <a:pt x="192" y="134"/>
                  </a:lnTo>
                  <a:lnTo>
                    <a:pt x="191" y="133"/>
                  </a:lnTo>
                  <a:lnTo>
                    <a:pt x="190" y="130"/>
                  </a:lnTo>
                  <a:lnTo>
                    <a:pt x="189" y="127"/>
                  </a:lnTo>
                  <a:lnTo>
                    <a:pt x="187" y="125"/>
                  </a:lnTo>
                  <a:lnTo>
                    <a:pt x="187" y="120"/>
                  </a:lnTo>
                  <a:lnTo>
                    <a:pt x="187" y="116"/>
                  </a:lnTo>
                  <a:lnTo>
                    <a:pt x="187" y="113"/>
                  </a:lnTo>
                  <a:lnTo>
                    <a:pt x="186" y="111"/>
                  </a:lnTo>
                  <a:lnTo>
                    <a:pt x="186" y="108"/>
                  </a:lnTo>
                  <a:lnTo>
                    <a:pt x="185" y="105"/>
                  </a:lnTo>
                  <a:lnTo>
                    <a:pt x="184" y="102"/>
                  </a:lnTo>
                  <a:lnTo>
                    <a:pt x="184" y="99"/>
                  </a:lnTo>
                  <a:lnTo>
                    <a:pt x="183" y="97"/>
                  </a:lnTo>
                  <a:lnTo>
                    <a:pt x="183" y="94"/>
                  </a:lnTo>
                  <a:lnTo>
                    <a:pt x="183" y="91"/>
                  </a:lnTo>
                  <a:lnTo>
                    <a:pt x="184" y="88"/>
                  </a:lnTo>
                  <a:lnTo>
                    <a:pt x="184" y="87"/>
                  </a:lnTo>
                  <a:lnTo>
                    <a:pt x="185" y="84"/>
                  </a:lnTo>
                  <a:lnTo>
                    <a:pt x="186" y="83"/>
                  </a:lnTo>
                  <a:lnTo>
                    <a:pt x="186" y="80"/>
                  </a:lnTo>
                  <a:lnTo>
                    <a:pt x="187" y="79"/>
                  </a:lnTo>
                  <a:lnTo>
                    <a:pt x="187" y="76"/>
                  </a:lnTo>
                  <a:lnTo>
                    <a:pt x="187" y="72"/>
                  </a:lnTo>
                  <a:lnTo>
                    <a:pt x="186" y="71"/>
                  </a:lnTo>
                  <a:lnTo>
                    <a:pt x="186" y="68"/>
                  </a:lnTo>
                  <a:lnTo>
                    <a:pt x="185" y="64"/>
                  </a:lnTo>
                  <a:lnTo>
                    <a:pt x="185" y="61"/>
                  </a:lnTo>
                  <a:lnTo>
                    <a:pt x="185" y="57"/>
                  </a:lnTo>
                  <a:lnTo>
                    <a:pt x="186" y="54"/>
                  </a:lnTo>
                  <a:lnTo>
                    <a:pt x="187" y="50"/>
                  </a:lnTo>
                  <a:lnTo>
                    <a:pt x="185" y="50"/>
                  </a:lnTo>
                  <a:lnTo>
                    <a:pt x="180" y="48"/>
                  </a:lnTo>
                  <a:lnTo>
                    <a:pt x="173" y="47"/>
                  </a:lnTo>
                  <a:lnTo>
                    <a:pt x="165" y="46"/>
                  </a:lnTo>
                  <a:lnTo>
                    <a:pt x="157" y="44"/>
                  </a:lnTo>
                  <a:lnTo>
                    <a:pt x="150" y="44"/>
                  </a:lnTo>
                  <a:lnTo>
                    <a:pt x="145" y="44"/>
                  </a:lnTo>
                  <a:lnTo>
                    <a:pt x="144" y="44"/>
                  </a:lnTo>
                  <a:lnTo>
                    <a:pt x="144" y="47"/>
                  </a:lnTo>
                  <a:lnTo>
                    <a:pt x="144" y="50"/>
                  </a:lnTo>
                  <a:lnTo>
                    <a:pt x="142" y="54"/>
                  </a:lnTo>
                  <a:lnTo>
                    <a:pt x="141" y="58"/>
                  </a:lnTo>
                  <a:lnTo>
                    <a:pt x="138" y="62"/>
                  </a:lnTo>
                  <a:lnTo>
                    <a:pt x="134" y="66"/>
                  </a:lnTo>
                  <a:lnTo>
                    <a:pt x="127" y="69"/>
                  </a:lnTo>
                  <a:lnTo>
                    <a:pt x="117" y="69"/>
                  </a:lnTo>
                  <a:lnTo>
                    <a:pt x="114" y="68"/>
                  </a:lnTo>
                  <a:lnTo>
                    <a:pt x="109" y="64"/>
                  </a:lnTo>
                  <a:lnTo>
                    <a:pt x="105" y="58"/>
                  </a:lnTo>
                  <a:lnTo>
                    <a:pt x="102" y="50"/>
                  </a:lnTo>
                  <a:lnTo>
                    <a:pt x="98" y="41"/>
                  </a:lnTo>
                  <a:lnTo>
                    <a:pt x="96" y="33"/>
                  </a:lnTo>
                  <a:lnTo>
                    <a:pt x="95" y="25"/>
                  </a:lnTo>
                  <a:lnTo>
                    <a:pt x="95" y="18"/>
                  </a:lnTo>
                  <a:lnTo>
                    <a:pt x="6" y="20"/>
                  </a:lnTo>
                  <a:lnTo>
                    <a:pt x="6" y="22"/>
                  </a:lnTo>
                  <a:lnTo>
                    <a:pt x="7" y="23"/>
                  </a:lnTo>
                  <a:lnTo>
                    <a:pt x="7" y="25"/>
                  </a:lnTo>
                  <a:lnTo>
                    <a:pt x="8" y="26"/>
                  </a:lnTo>
                  <a:lnTo>
                    <a:pt x="9" y="27"/>
                  </a:lnTo>
                  <a:lnTo>
                    <a:pt x="12" y="29"/>
                  </a:lnTo>
                  <a:lnTo>
                    <a:pt x="13" y="30"/>
                  </a:lnTo>
                  <a:lnTo>
                    <a:pt x="14" y="30"/>
                  </a:lnTo>
                  <a:lnTo>
                    <a:pt x="16" y="36"/>
                  </a:lnTo>
                  <a:lnTo>
                    <a:pt x="19" y="41"/>
                  </a:lnTo>
                  <a:lnTo>
                    <a:pt x="21" y="47"/>
                  </a:lnTo>
                  <a:lnTo>
                    <a:pt x="25" y="53"/>
                  </a:lnTo>
                  <a:lnTo>
                    <a:pt x="27" y="58"/>
                  </a:lnTo>
                  <a:lnTo>
                    <a:pt x="30" y="65"/>
                  </a:lnTo>
                  <a:lnTo>
                    <a:pt x="31" y="72"/>
                  </a:lnTo>
                  <a:lnTo>
                    <a:pt x="32" y="81"/>
                  </a:lnTo>
                  <a:lnTo>
                    <a:pt x="31" y="84"/>
                  </a:lnTo>
                  <a:lnTo>
                    <a:pt x="31" y="86"/>
                  </a:lnTo>
                  <a:lnTo>
                    <a:pt x="30" y="88"/>
                  </a:lnTo>
                  <a:lnTo>
                    <a:pt x="30" y="91"/>
                  </a:lnTo>
                  <a:lnTo>
                    <a:pt x="28" y="93"/>
                  </a:lnTo>
                  <a:lnTo>
                    <a:pt x="27" y="94"/>
                  </a:lnTo>
                  <a:lnTo>
                    <a:pt x="27" y="97"/>
                  </a:lnTo>
                  <a:lnTo>
                    <a:pt x="27" y="98"/>
                  </a:lnTo>
                  <a:lnTo>
                    <a:pt x="27" y="105"/>
                  </a:lnTo>
                  <a:lnTo>
                    <a:pt x="28" y="111"/>
                  </a:lnTo>
                  <a:lnTo>
                    <a:pt x="31" y="115"/>
                  </a:lnTo>
                  <a:lnTo>
                    <a:pt x="32" y="120"/>
                  </a:lnTo>
                  <a:lnTo>
                    <a:pt x="34" y="126"/>
                  </a:lnTo>
                  <a:lnTo>
                    <a:pt x="37" y="130"/>
                  </a:lnTo>
                  <a:lnTo>
                    <a:pt x="38" y="136"/>
                  </a:lnTo>
                  <a:lnTo>
                    <a:pt x="38" y="141"/>
                  </a:lnTo>
                  <a:lnTo>
                    <a:pt x="37" y="150"/>
                  </a:lnTo>
                  <a:lnTo>
                    <a:pt x="35" y="159"/>
                  </a:lnTo>
                  <a:lnTo>
                    <a:pt x="32" y="169"/>
                  </a:lnTo>
                  <a:lnTo>
                    <a:pt x="28" y="179"/>
                  </a:lnTo>
                  <a:lnTo>
                    <a:pt x="25" y="187"/>
                  </a:lnTo>
                  <a:lnTo>
                    <a:pt x="20" y="196"/>
                  </a:lnTo>
                  <a:lnTo>
                    <a:pt x="15" y="201"/>
                  </a:lnTo>
                  <a:lnTo>
                    <a:pt x="10" y="205"/>
                  </a:lnTo>
                  <a:lnTo>
                    <a:pt x="10" y="247"/>
                  </a:lnTo>
                  <a:lnTo>
                    <a:pt x="8" y="248"/>
                  </a:lnTo>
                  <a:lnTo>
                    <a:pt x="6" y="252"/>
                  </a:lnTo>
                  <a:lnTo>
                    <a:pt x="3" y="257"/>
                  </a:lnTo>
                  <a:lnTo>
                    <a:pt x="2" y="262"/>
                  </a:lnTo>
                  <a:lnTo>
                    <a:pt x="1" y="268"/>
                  </a:lnTo>
                  <a:lnTo>
                    <a:pt x="0" y="275"/>
                  </a:lnTo>
                  <a:lnTo>
                    <a:pt x="0" y="280"/>
                  </a:lnTo>
                  <a:lnTo>
                    <a:pt x="0" y="287"/>
                  </a:lnTo>
                  <a:lnTo>
                    <a:pt x="8" y="12"/>
                  </a:lnTo>
                  <a:lnTo>
                    <a:pt x="10" y="12"/>
                  </a:lnTo>
                  <a:lnTo>
                    <a:pt x="12" y="11"/>
                  </a:lnTo>
                  <a:lnTo>
                    <a:pt x="14" y="11"/>
                  </a:lnTo>
                  <a:lnTo>
                    <a:pt x="15" y="11"/>
                  </a:lnTo>
                  <a:lnTo>
                    <a:pt x="16" y="9"/>
                  </a:lnTo>
                  <a:lnTo>
                    <a:pt x="18" y="9"/>
                  </a:lnTo>
                  <a:lnTo>
                    <a:pt x="19" y="9"/>
                  </a:lnTo>
                  <a:lnTo>
                    <a:pt x="21" y="9"/>
                  </a:lnTo>
                  <a:lnTo>
                    <a:pt x="21" y="0"/>
                  </a:lnTo>
                  <a:lnTo>
                    <a:pt x="19" y="0"/>
                  </a:lnTo>
                  <a:lnTo>
                    <a:pt x="16" y="0"/>
                  </a:lnTo>
                  <a:lnTo>
                    <a:pt x="15" y="0"/>
                  </a:lnTo>
                  <a:lnTo>
                    <a:pt x="14" y="0"/>
                  </a:lnTo>
                  <a:lnTo>
                    <a:pt x="13" y="0"/>
                  </a:lnTo>
                  <a:lnTo>
                    <a:pt x="12" y="0"/>
                  </a:lnTo>
                  <a:lnTo>
                    <a:pt x="10" y="0"/>
                  </a:lnTo>
                  <a:lnTo>
                    <a:pt x="8" y="12"/>
                  </a:lnTo>
                  <a:lnTo>
                    <a:pt x="0" y="28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1" name="Freeform 252">
              <a:extLst>
                <a:ext uri="{FF2B5EF4-FFF2-40B4-BE49-F238E27FC236}">
                  <a16:creationId xmlns:a16="http://schemas.microsoft.com/office/drawing/2014/main" id="{3B5BE327-130C-271E-E860-32B760FBD98B}"/>
                </a:ext>
              </a:extLst>
            </p:cNvPr>
            <p:cNvSpPr>
              <a:spLocks/>
            </p:cNvSpPr>
            <p:nvPr/>
          </p:nvSpPr>
          <p:spPr bwMode="gray">
            <a:xfrm>
              <a:off x="6461967" y="4237225"/>
              <a:ext cx="383680" cy="394208"/>
            </a:xfrm>
            <a:custGeom>
              <a:avLst/>
              <a:gdLst>
                <a:gd name="T0" fmla="*/ 258763 w 207"/>
                <a:gd name="T1" fmla="*/ 7006 h 225"/>
                <a:gd name="T2" fmla="*/ 295275 w 207"/>
                <a:gd name="T3" fmla="*/ 25221 h 225"/>
                <a:gd name="T4" fmla="*/ 315913 w 207"/>
                <a:gd name="T5" fmla="*/ 35029 h 225"/>
                <a:gd name="T6" fmla="*/ 319088 w 207"/>
                <a:gd name="T7" fmla="*/ 42035 h 225"/>
                <a:gd name="T8" fmla="*/ 325438 w 207"/>
                <a:gd name="T9" fmla="*/ 50442 h 225"/>
                <a:gd name="T10" fmla="*/ 328613 w 207"/>
                <a:gd name="T11" fmla="*/ 56046 h 225"/>
                <a:gd name="T12" fmla="*/ 328613 w 207"/>
                <a:gd name="T13" fmla="*/ 64453 h 225"/>
                <a:gd name="T14" fmla="*/ 328613 w 207"/>
                <a:gd name="T15" fmla="*/ 70058 h 225"/>
                <a:gd name="T16" fmla="*/ 327025 w 207"/>
                <a:gd name="T17" fmla="*/ 82668 h 225"/>
                <a:gd name="T18" fmla="*/ 319088 w 207"/>
                <a:gd name="T19" fmla="*/ 95279 h 225"/>
                <a:gd name="T20" fmla="*/ 311150 w 207"/>
                <a:gd name="T21" fmla="*/ 106488 h 225"/>
                <a:gd name="T22" fmla="*/ 227013 w 207"/>
                <a:gd name="T23" fmla="*/ 210174 h 225"/>
                <a:gd name="T24" fmla="*/ 225425 w 207"/>
                <a:gd name="T25" fmla="*/ 219982 h 225"/>
                <a:gd name="T26" fmla="*/ 227013 w 207"/>
                <a:gd name="T27" fmla="*/ 231191 h 225"/>
                <a:gd name="T28" fmla="*/ 225425 w 207"/>
                <a:gd name="T29" fmla="*/ 235395 h 225"/>
                <a:gd name="T30" fmla="*/ 219075 w 207"/>
                <a:gd name="T31" fmla="*/ 238197 h 225"/>
                <a:gd name="T32" fmla="*/ 215900 w 207"/>
                <a:gd name="T33" fmla="*/ 235395 h 225"/>
                <a:gd name="T34" fmla="*/ 206375 w 207"/>
                <a:gd name="T35" fmla="*/ 245203 h 225"/>
                <a:gd name="T36" fmla="*/ 203200 w 207"/>
                <a:gd name="T37" fmla="*/ 246604 h 225"/>
                <a:gd name="T38" fmla="*/ 200025 w 207"/>
                <a:gd name="T39" fmla="*/ 255011 h 225"/>
                <a:gd name="T40" fmla="*/ 200025 w 207"/>
                <a:gd name="T41" fmla="*/ 260616 h 225"/>
                <a:gd name="T42" fmla="*/ 196850 w 207"/>
                <a:gd name="T43" fmla="*/ 264819 h 225"/>
                <a:gd name="T44" fmla="*/ 177800 w 207"/>
                <a:gd name="T45" fmla="*/ 271825 h 225"/>
                <a:gd name="T46" fmla="*/ 157163 w 207"/>
                <a:gd name="T47" fmla="*/ 281633 h 225"/>
                <a:gd name="T48" fmla="*/ 144463 w 207"/>
                <a:gd name="T49" fmla="*/ 295645 h 225"/>
                <a:gd name="T50" fmla="*/ 133350 w 207"/>
                <a:gd name="T51" fmla="*/ 309656 h 225"/>
                <a:gd name="T52" fmla="*/ 120650 w 207"/>
                <a:gd name="T53" fmla="*/ 315261 h 225"/>
                <a:gd name="T54" fmla="*/ 114300 w 207"/>
                <a:gd name="T55" fmla="*/ 315261 h 225"/>
                <a:gd name="T56" fmla="*/ 103188 w 207"/>
                <a:gd name="T57" fmla="*/ 315261 h 225"/>
                <a:gd name="T58" fmla="*/ 93663 w 207"/>
                <a:gd name="T59" fmla="*/ 311058 h 225"/>
                <a:gd name="T60" fmla="*/ 87313 w 207"/>
                <a:gd name="T61" fmla="*/ 302651 h 225"/>
                <a:gd name="T62" fmla="*/ 74613 w 207"/>
                <a:gd name="T63" fmla="*/ 297046 h 225"/>
                <a:gd name="T64" fmla="*/ 65088 w 207"/>
                <a:gd name="T65" fmla="*/ 297046 h 225"/>
                <a:gd name="T66" fmla="*/ 55563 w 207"/>
                <a:gd name="T67" fmla="*/ 299848 h 225"/>
                <a:gd name="T68" fmla="*/ 44450 w 207"/>
                <a:gd name="T69" fmla="*/ 302651 h 225"/>
                <a:gd name="T70" fmla="*/ 22225 w 207"/>
                <a:gd name="T71" fmla="*/ 297046 h 225"/>
                <a:gd name="T72" fmla="*/ 12700 w 207"/>
                <a:gd name="T73" fmla="*/ 281633 h 225"/>
                <a:gd name="T74" fmla="*/ 0 w 207"/>
                <a:gd name="T75" fmla="*/ 267622 h 225"/>
                <a:gd name="T76" fmla="*/ 7938 w 207"/>
                <a:gd name="T77" fmla="*/ 155529 h 225"/>
                <a:gd name="T78" fmla="*/ 33338 w 207"/>
                <a:gd name="T79" fmla="*/ 156930 h 225"/>
                <a:gd name="T80" fmla="*/ 52388 w 207"/>
                <a:gd name="T81" fmla="*/ 155529 h 225"/>
                <a:gd name="T82" fmla="*/ 61913 w 207"/>
                <a:gd name="T83" fmla="*/ 130308 h 225"/>
                <a:gd name="T84" fmla="*/ 61913 w 207"/>
                <a:gd name="T85" fmla="*/ 100884 h 225"/>
                <a:gd name="T86" fmla="*/ 65088 w 207"/>
                <a:gd name="T87" fmla="*/ 92477 h 225"/>
                <a:gd name="T88" fmla="*/ 74613 w 207"/>
                <a:gd name="T89" fmla="*/ 96680 h 225"/>
                <a:gd name="T90" fmla="*/ 87313 w 207"/>
                <a:gd name="T91" fmla="*/ 95279 h 225"/>
                <a:gd name="T92" fmla="*/ 93663 w 207"/>
                <a:gd name="T93" fmla="*/ 107889 h 225"/>
                <a:gd name="T94" fmla="*/ 103188 w 207"/>
                <a:gd name="T95" fmla="*/ 117697 h 225"/>
                <a:gd name="T96" fmla="*/ 120650 w 207"/>
                <a:gd name="T97" fmla="*/ 120500 h 225"/>
                <a:gd name="T98" fmla="*/ 134938 w 207"/>
                <a:gd name="T99" fmla="*/ 116296 h 225"/>
                <a:gd name="T100" fmla="*/ 146050 w 207"/>
                <a:gd name="T101" fmla="*/ 110692 h 225"/>
                <a:gd name="T102" fmla="*/ 155575 w 207"/>
                <a:gd name="T103" fmla="*/ 106488 h 225"/>
                <a:gd name="T104" fmla="*/ 158750 w 207"/>
                <a:gd name="T105" fmla="*/ 106488 h 225"/>
                <a:gd name="T106" fmla="*/ 165100 w 207"/>
                <a:gd name="T107" fmla="*/ 106488 h 225"/>
                <a:gd name="T108" fmla="*/ 177800 w 207"/>
                <a:gd name="T109" fmla="*/ 98081 h 225"/>
                <a:gd name="T110" fmla="*/ 188913 w 207"/>
                <a:gd name="T111" fmla="*/ 60250 h 225"/>
                <a:gd name="T112" fmla="*/ 200025 w 207"/>
                <a:gd name="T113" fmla="*/ 9808 h 225"/>
                <a:gd name="T114" fmla="*/ 215900 w 207"/>
                <a:gd name="T115" fmla="*/ 4203 h 225"/>
                <a:gd name="T116" fmla="*/ 228600 w 207"/>
                <a:gd name="T117" fmla="*/ 1401 h 225"/>
                <a:gd name="T118" fmla="*/ 247650 w 207"/>
                <a:gd name="T119" fmla="*/ 0 h 2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7"/>
                <a:gd name="T181" fmla="*/ 0 h 225"/>
                <a:gd name="T182" fmla="*/ 207 w 207"/>
                <a:gd name="T183" fmla="*/ 225 h 2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7" h="225">
                  <a:moveTo>
                    <a:pt x="156" y="0"/>
                  </a:moveTo>
                  <a:lnTo>
                    <a:pt x="158" y="3"/>
                  </a:lnTo>
                  <a:lnTo>
                    <a:pt x="163" y="5"/>
                  </a:lnTo>
                  <a:lnTo>
                    <a:pt x="170" y="10"/>
                  </a:lnTo>
                  <a:lnTo>
                    <a:pt x="179" y="14"/>
                  </a:lnTo>
                  <a:lnTo>
                    <a:pt x="186" y="18"/>
                  </a:lnTo>
                  <a:lnTo>
                    <a:pt x="192" y="22"/>
                  </a:lnTo>
                  <a:lnTo>
                    <a:pt x="196" y="23"/>
                  </a:lnTo>
                  <a:lnTo>
                    <a:pt x="199" y="25"/>
                  </a:lnTo>
                  <a:lnTo>
                    <a:pt x="200" y="26"/>
                  </a:lnTo>
                  <a:lnTo>
                    <a:pt x="200" y="28"/>
                  </a:lnTo>
                  <a:lnTo>
                    <a:pt x="201" y="30"/>
                  </a:lnTo>
                  <a:lnTo>
                    <a:pt x="202" y="32"/>
                  </a:lnTo>
                  <a:lnTo>
                    <a:pt x="204" y="35"/>
                  </a:lnTo>
                  <a:lnTo>
                    <a:pt x="205" y="36"/>
                  </a:lnTo>
                  <a:lnTo>
                    <a:pt x="206" y="37"/>
                  </a:lnTo>
                  <a:lnTo>
                    <a:pt x="207" y="37"/>
                  </a:lnTo>
                  <a:lnTo>
                    <a:pt x="207" y="40"/>
                  </a:lnTo>
                  <a:lnTo>
                    <a:pt x="207" y="42"/>
                  </a:lnTo>
                  <a:lnTo>
                    <a:pt x="207" y="44"/>
                  </a:lnTo>
                  <a:lnTo>
                    <a:pt x="207" y="46"/>
                  </a:lnTo>
                  <a:lnTo>
                    <a:pt x="207" y="47"/>
                  </a:lnTo>
                  <a:lnTo>
                    <a:pt x="207" y="49"/>
                  </a:lnTo>
                  <a:lnTo>
                    <a:pt x="207" y="50"/>
                  </a:lnTo>
                  <a:lnTo>
                    <a:pt x="207" y="53"/>
                  </a:lnTo>
                  <a:lnTo>
                    <a:pt x="207" y="57"/>
                  </a:lnTo>
                  <a:lnTo>
                    <a:pt x="206" y="59"/>
                  </a:lnTo>
                  <a:lnTo>
                    <a:pt x="205" y="62"/>
                  </a:lnTo>
                  <a:lnTo>
                    <a:pt x="202" y="65"/>
                  </a:lnTo>
                  <a:lnTo>
                    <a:pt x="201" y="68"/>
                  </a:lnTo>
                  <a:lnTo>
                    <a:pt x="199" y="70"/>
                  </a:lnTo>
                  <a:lnTo>
                    <a:pt x="198" y="73"/>
                  </a:lnTo>
                  <a:lnTo>
                    <a:pt x="196" y="76"/>
                  </a:lnTo>
                  <a:lnTo>
                    <a:pt x="196" y="136"/>
                  </a:lnTo>
                  <a:lnTo>
                    <a:pt x="144" y="149"/>
                  </a:lnTo>
                  <a:lnTo>
                    <a:pt x="143" y="150"/>
                  </a:lnTo>
                  <a:lnTo>
                    <a:pt x="142" y="153"/>
                  </a:lnTo>
                  <a:lnTo>
                    <a:pt x="142" y="154"/>
                  </a:lnTo>
                  <a:lnTo>
                    <a:pt x="142" y="157"/>
                  </a:lnTo>
                  <a:lnTo>
                    <a:pt x="142" y="158"/>
                  </a:lnTo>
                  <a:lnTo>
                    <a:pt x="143" y="161"/>
                  </a:lnTo>
                  <a:lnTo>
                    <a:pt x="143" y="165"/>
                  </a:lnTo>
                  <a:lnTo>
                    <a:pt x="144" y="168"/>
                  </a:lnTo>
                  <a:lnTo>
                    <a:pt x="143" y="168"/>
                  </a:lnTo>
                  <a:lnTo>
                    <a:pt x="142" y="168"/>
                  </a:lnTo>
                  <a:lnTo>
                    <a:pt x="141" y="170"/>
                  </a:lnTo>
                  <a:lnTo>
                    <a:pt x="140" y="170"/>
                  </a:lnTo>
                  <a:lnTo>
                    <a:pt x="138" y="170"/>
                  </a:lnTo>
                  <a:lnTo>
                    <a:pt x="137" y="170"/>
                  </a:lnTo>
                  <a:lnTo>
                    <a:pt x="136" y="170"/>
                  </a:lnTo>
                  <a:lnTo>
                    <a:pt x="136" y="168"/>
                  </a:lnTo>
                  <a:lnTo>
                    <a:pt x="134" y="172"/>
                  </a:lnTo>
                  <a:lnTo>
                    <a:pt x="131" y="173"/>
                  </a:lnTo>
                  <a:lnTo>
                    <a:pt x="130" y="175"/>
                  </a:lnTo>
                  <a:lnTo>
                    <a:pt x="129" y="175"/>
                  </a:lnTo>
                  <a:lnTo>
                    <a:pt x="128" y="175"/>
                  </a:lnTo>
                  <a:lnTo>
                    <a:pt x="128" y="176"/>
                  </a:lnTo>
                  <a:lnTo>
                    <a:pt x="128" y="179"/>
                  </a:lnTo>
                  <a:lnTo>
                    <a:pt x="128" y="180"/>
                  </a:lnTo>
                  <a:lnTo>
                    <a:pt x="126" y="182"/>
                  </a:lnTo>
                  <a:lnTo>
                    <a:pt x="126" y="183"/>
                  </a:lnTo>
                  <a:lnTo>
                    <a:pt x="126" y="184"/>
                  </a:lnTo>
                  <a:lnTo>
                    <a:pt x="126" y="186"/>
                  </a:lnTo>
                  <a:lnTo>
                    <a:pt x="126" y="187"/>
                  </a:lnTo>
                  <a:lnTo>
                    <a:pt x="128" y="187"/>
                  </a:lnTo>
                  <a:lnTo>
                    <a:pt x="124" y="189"/>
                  </a:lnTo>
                  <a:lnTo>
                    <a:pt x="120" y="190"/>
                  </a:lnTo>
                  <a:lnTo>
                    <a:pt x="117" y="191"/>
                  </a:lnTo>
                  <a:lnTo>
                    <a:pt x="112" y="194"/>
                  </a:lnTo>
                  <a:lnTo>
                    <a:pt x="107" y="195"/>
                  </a:lnTo>
                  <a:lnTo>
                    <a:pt x="103" y="198"/>
                  </a:lnTo>
                  <a:lnTo>
                    <a:pt x="99" y="201"/>
                  </a:lnTo>
                  <a:lnTo>
                    <a:pt x="95" y="204"/>
                  </a:lnTo>
                  <a:lnTo>
                    <a:pt x="93" y="207"/>
                  </a:lnTo>
                  <a:lnTo>
                    <a:pt x="91" y="211"/>
                  </a:lnTo>
                  <a:lnTo>
                    <a:pt x="88" y="214"/>
                  </a:lnTo>
                  <a:lnTo>
                    <a:pt x="86" y="218"/>
                  </a:lnTo>
                  <a:lnTo>
                    <a:pt x="84" y="221"/>
                  </a:lnTo>
                  <a:lnTo>
                    <a:pt x="81" y="222"/>
                  </a:lnTo>
                  <a:lnTo>
                    <a:pt x="79" y="223"/>
                  </a:lnTo>
                  <a:lnTo>
                    <a:pt x="76" y="225"/>
                  </a:lnTo>
                  <a:lnTo>
                    <a:pt x="75" y="225"/>
                  </a:lnTo>
                  <a:lnTo>
                    <a:pt x="74" y="225"/>
                  </a:lnTo>
                  <a:lnTo>
                    <a:pt x="72" y="225"/>
                  </a:lnTo>
                  <a:lnTo>
                    <a:pt x="69" y="225"/>
                  </a:lnTo>
                  <a:lnTo>
                    <a:pt x="67" y="225"/>
                  </a:lnTo>
                  <a:lnTo>
                    <a:pt x="65" y="225"/>
                  </a:lnTo>
                  <a:lnTo>
                    <a:pt x="62" y="225"/>
                  </a:lnTo>
                  <a:lnTo>
                    <a:pt x="59" y="225"/>
                  </a:lnTo>
                  <a:lnTo>
                    <a:pt x="59" y="222"/>
                  </a:lnTo>
                  <a:lnTo>
                    <a:pt x="57" y="221"/>
                  </a:lnTo>
                  <a:lnTo>
                    <a:pt x="56" y="218"/>
                  </a:lnTo>
                  <a:lnTo>
                    <a:pt x="55" y="216"/>
                  </a:lnTo>
                  <a:lnTo>
                    <a:pt x="53" y="215"/>
                  </a:lnTo>
                  <a:lnTo>
                    <a:pt x="49" y="214"/>
                  </a:lnTo>
                  <a:lnTo>
                    <a:pt x="47" y="212"/>
                  </a:lnTo>
                  <a:lnTo>
                    <a:pt x="44" y="212"/>
                  </a:lnTo>
                  <a:lnTo>
                    <a:pt x="42" y="212"/>
                  </a:lnTo>
                  <a:lnTo>
                    <a:pt x="41" y="212"/>
                  </a:lnTo>
                  <a:lnTo>
                    <a:pt x="39" y="212"/>
                  </a:lnTo>
                  <a:lnTo>
                    <a:pt x="36" y="214"/>
                  </a:lnTo>
                  <a:lnTo>
                    <a:pt x="35" y="214"/>
                  </a:lnTo>
                  <a:lnTo>
                    <a:pt x="33" y="215"/>
                  </a:lnTo>
                  <a:lnTo>
                    <a:pt x="30" y="216"/>
                  </a:lnTo>
                  <a:lnTo>
                    <a:pt x="28" y="216"/>
                  </a:lnTo>
                  <a:lnTo>
                    <a:pt x="17" y="216"/>
                  </a:lnTo>
                  <a:lnTo>
                    <a:pt x="16" y="215"/>
                  </a:lnTo>
                  <a:lnTo>
                    <a:pt x="14" y="212"/>
                  </a:lnTo>
                  <a:lnTo>
                    <a:pt x="11" y="208"/>
                  </a:lnTo>
                  <a:lnTo>
                    <a:pt x="10" y="205"/>
                  </a:lnTo>
                  <a:lnTo>
                    <a:pt x="8" y="201"/>
                  </a:lnTo>
                  <a:lnTo>
                    <a:pt x="5" y="198"/>
                  </a:lnTo>
                  <a:lnTo>
                    <a:pt x="3" y="195"/>
                  </a:lnTo>
                  <a:lnTo>
                    <a:pt x="0" y="191"/>
                  </a:lnTo>
                  <a:lnTo>
                    <a:pt x="0" y="111"/>
                  </a:lnTo>
                  <a:lnTo>
                    <a:pt x="2" y="111"/>
                  </a:lnTo>
                  <a:lnTo>
                    <a:pt x="5" y="111"/>
                  </a:lnTo>
                  <a:lnTo>
                    <a:pt x="10" y="111"/>
                  </a:lnTo>
                  <a:lnTo>
                    <a:pt x="16" y="112"/>
                  </a:lnTo>
                  <a:lnTo>
                    <a:pt x="21" y="112"/>
                  </a:lnTo>
                  <a:lnTo>
                    <a:pt x="25" y="112"/>
                  </a:lnTo>
                  <a:lnTo>
                    <a:pt x="30" y="111"/>
                  </a:lnTo>
                  <a:lnTo>
                    <a:pt x="33" y="111"/>
                  </a:lnTo>
                  <a:lnTo>
                    <a:pt x="35" y="107"/>
                  </a:lnTo>
                  <a:lnTo>
                    <a:pt x="37" y="100"/>
                  </a:lnTo>
                  <a:lnTo>
                    <a:pt x="39" y="93"/>
                  </a:lnTo>
                  <a:lnTo>
                    <a:pt x="39" y="86"/>
                  </a:lnTo>
                  <a:lnTo>
                    <a:pt x="39" y="79"/>
                  </a:lnTo>
                  <a:lnTo>
                    <a:pt x="39" y="72"/>
                  </a:lnTo>
                  <a:lnTo>
                    <a:pt x="39" y="68"/>
                  </a:lnTo>
                  <a:lnTo>
                    <a:pt x="39" y="64"/>
                  </a:lnTo>
                  <a:lnTo>
                    <a:pt x="41" y="66"/>
                  </a:lnTo>
                  <a:lnTo>
                    <a:pt x="42" y="68"/>
                  </a:lnTo>
                  <a:lnTo>
                    <a:pt x="44" y="68"/>
                  </a:lnTo>
                  <a:lnTo>
                    <a:pt x="47" y="69"/>
                  </a:lnTo>
                  <a:lnTo>
                    <a:pt x="49" y="69"/>
                  </a:lnTo>
                  <a:lnTo>
                    <a:pt x="53" y="69"/>
                  </a:lnTo>
                  <a:lnTo>
                    <a:pt x="55" y="68"/>
                  </a:lnTo>
                  <a:lnTo>
                    <a:pt x="56" y="68"/>
                  </a:lnTo>
                  <a:lnTo>
                    <a:pt x="57" y="73"/>
                  </a:lnTo>
                  <a:lnTo>
                    <a:pt x="59" y="77"/>
                  </a:lnTo>
                  <a:lnTo>
                    <a:pt x="60" y="80"/>
                  </a:lnTo>
                  <a:lnTo>
                    <a:pt x="62" y="83"/>
                  </a:lnTo>
                  <a:lnTo>
                    <a:pt x="65" y="84"/>
                  </a:lnTo>
                  <a:lnTo>
                    <a:pt x="68" y="86"/>
                  </a:lnTo>
                  <a:lnTo>
                    <a:pt x="72" y="86"/>
                  </a:lnTo>
                  <a:lnTo>
                    <a:pt x="76" y="86"/>
                  </a:lnTo>
                  <a:lnTo>
                    <a:pt x="79" y="86"/>
                  </a:lnTo>
                  <a:lnTo>
                    <a:pt x="82" y="84"/>
                  </a:lnTo>
                  <a:lnTo>
                    <a:pt x="85" y="83"/>
                  </a:lnTo>
                  <a:lnTo>
                    <a:pt x="87" y="82"/>
                  </a:lnTo>
                  <a:lnTo>
                    <a:pt x="90" y="80"/>
                  </a:lnTo>
                  <a:lnTo>
                    <a:pt x="92" y="79"/>
                  </a:lnTo>
                  <a:lnTo>
                    <a:pt x="94" y="77"/>
                  </a:lnTo>
                  <a:lnTo>
                    <a:pt x="97" y="76"/>
                  </a:lnTo>
                  <a:lnTo>
                    <a:pt x="98" y="76"/>
                  </a:lnTo>
                  <a:lnTo>
                    <a:pt x="98" y="77"/>
                  </a:lnTo>
                  <a:lnTo>
                    <a:pt x="99" y="77"/>
                  </a:lnTo>
                  <a:lnTo>
                    <a:pt x="100" y="76"/>
                  </a:lnTo>
                  <a:lnTo>
                    <a:pt x="101" y="76"/>
                  </a:lnTo>
                  <a:lnTo>
                    <a:pt x="103" y="76"/>
                  </a:lnTo>
                  <a:lnTo>
                    <a:pt x="104" y="76"/>
                  </a:lnTo>
                  <a:lnTo>
                    <a:pt x="106" y="75"/>
                  </a:lnTo>
                  <a:lnTo>
                    <a:pt x="110" y="73"/>
                  </a:lnTo>
                  <a:lnTo>
                    <a:pt x="112" y="70"/>
                  </a:lnTo>
                  <a:lnTo>
                    <a:pt x="113" y="66"/>
                  </a:lnTo>
                  <a:lnTo>
                    <a:pt x="117" y="57"/>
                  </a:lnTo>
                  <a:lnTo>
                    <a:pt x="119" y="43"/>
                  </a:lnTo>
                  <a:lnTo>
                    <a:pt x="122" y="30"/>
                  </a:lnTo>
                  <a:lnTo>
                    <a:pt x="124" y="18"/>
                  </a:lnTo>
                  <a:lnTo>
                    <a:pt x="126" y="7"/>
                  </a:lnTo>
                  <a:lnTo>
                    <a:pt x="129" y="0"/>
                  </a:lnTo>
                  <a:lnTo>
                    <a:pt x="132" y="1"/>
                  </a:lnTo>
                  <a:lnTo>
                    <a:pt x="136" y="3"/>
                  </a:lnTo>
                  <a:lnTo>
                    <a:pt x="138" y="3"/>
                  </a:lnTo>
                  <a:lnTo>
                    <a:pt x="142" y="1"/>
                  </a:lnTo>
                  <a:lnTo>
                    <a:pt x="144" y="1"/>
                  </a:lnTo>
                  <a:lnTo>
                    <a:pt x="148" y="0"/>
                  </a:lnTo>
                  <a:lnTo>
                    <a:pt x="151" y="0"/>
                  </a:lnTo>
                  <a:lnTo>
                    <a:pt x="15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2" name="Freeform 253">
              <a:extLst>
                <a:ext uri="{FF2B5EF4-FFF2-40B4-BE49-F238E27FC236}">
                  <a16:creationId xmlns:a16="http://schemas.microsoft.com/office/drawing/2014/main" id="{A09EDE7F-4842-D2A9-63D5-05EB77692C97}"/>
                </a:ext>
              </a:extLst>
            </p:cNvPr>
            <p:cNvSpPr>
              <a:spLocks/>
            </p:cNvSpPr>
            <p:nvPr/>
          </p:nvSpPr>
          <p:spPr bwMode="gray">
            <a:xfrm>
              <a:off x="6821540" y="4280805"/>
              <a:ext cx="98432" cy="312990"/>
            </a:xfrm>
            <a:custGeom>
              <a:avLst/>
              <a:gdLst>
                <a:gd name="T0" fmla="*/ 7938 w 54"/>
                <a:gd name="T1" fmla="*/ 156930 h 179"/>
                <a:gd name="T2" fmla="*/ 19050 w 54"/>
                <a:gd name="T3" fmla="*/ 163936 h 179"/>
                <a:gd name="T4" fmla="*/ 31750 w 54"/>
                <a:gd name="T5" fmla="*/ 169541 h 179"/>
                <a:gd name="T6" fmla="*/ 41275 w 54"/>
                <a:gd name="T7" fmla="*/ 176546 h 179"/>
                <a:gd name="T8" fmla="*/ 41275 w 54"/>
                <a:gd name="T9" fmla="*/ 190558 h 179"/>
                <a:gd name="T10" fmla="*/ 39688 w 54"/>
                <a:gd name="T11" fmla="*/ 197564 h 179"/>
                <a:gd name="T12" fmla="*/ 36513 w 54"/>
                <a:gd name="T13" fmla="*/ 205971 h 179"/>
                <a:gd name="T14" fmla="*/ 31750 w 54"/>
                <a:gd name="T15" fmla="*/ 211575 h 179"/>
                <a:gd name="T16" fmla="*/ 34925 w 54"/>
                <a:gd name="T17" fmla="*/ 222785 h 179"/>
                <a:gd name="T18" fmla="*/ 39688 w 54"/>
                <a:gd name="T19" fmla="*/ 232593 h 179"/>
                <a:gd name="T20" fmla="*/ 47625 w 54"/>
                <a:gd name="T21" fmla="*/ 241000 h 179"/>
                <a:gd name="T22" fmla="*/ 57150 w 54"/>
                <a:gd name="T23" fmla="*/ 248006 h 179"/>
                <a:gd name="T24" fmla="*/ 60325 w 54"/>
                <a:gd name="T25" fmla="*/ 246605 h 179"/>
                <a:gd name="T26" fmla="*/ 60325 w 54"/>
                <a:gd name="T27" fmla="*/ 238198 h 179"/>
                <a:gd name="T28" fmla="*/ 60325 w 54"/>
                <a:gd name="T29" fmla="*/ 232593 h 179"/>
                <a:gd name="T30" fmla="*/ 60325 w 54"/>
                <a:gd name="T31" fmla="*/ 229791 h 179"/>
                <a:gd name="T32" fmla="*/ 68263 w 54"/>
                <a:gd name="T33" fmla="*/ 226988 h 179"/>
                <a:gd name="T34" fmla="*/ 76200 w 54"/>
                <a:gd name="T35" fmla="*/ 222785 h 179"/>
                <a:gd name="T36" fmla="*/ 82550 w 54"/>
                <a:gd name="T37" fmla="*/ 215779 h 179"/>
                <a:gd name="T38" fmla="*/ 85725 w 54"/>
                <a:gd name="T39" fmla="*/ 205971 h 179"/>
                <a:gd name="T40" fmla="*/ 85725 w 54"/>
                <a:gd name="T41" fmla="*/ 191959 h 179"/>
                <a:gd name="T42" fmla="*/ 80963 w 54"/>
                <a:gd name="T43" fmla="*/ 179349 h 179"/>
                <a:gd name="T44" fmla="*/ 76200 w 54"/>
                <a:gd name="T45" fmla="*/ 166738 h 179"/>
                <a:gd name="T46" fmla="*/ 71438 w 54"/>
                <a:gd name="T47" fmla="*/ 155529 h 179"/>
                <a:gd name="T48" fmla="*/ 69850 w 54"/>
                <a:gd name="T49" fmla="*/ 147122 h 179"/>
                <a:gd name="T50" fmla="*/ 58738 w 54"/>
                <a:gd name="T51" fmla="*/ 135913 h 179"/>
                <a:gd name="T52" fmla="*/ 47625 w 54"/>
                <a:gd name="T53" fmla="*/ 121901 h 179"/>
                <a:gd name="T54" fmla="*/ 39688 w 54"/>
                <a:gd name="T55" fmla="*/ 110692 h 179"/>
                <a:gd name="T56" fmla="*/ 39688 w 54"/>
                <a:gd name="T57" fmla="*/ 102285 h 179"/>
                <a:gd name="T58" fmla="*/ 41275 w 54"/>
                <a:gd name="T59" fmla="*/ 92477 h 179"/>
                <a:gd name="T60" fmla="*/ 46037 w 54"/>
                <a:gd name="T61" fmla="*/ 81267 h 179"/>
                <a:gd name="T62" fmla="*/ 50800 w 54"/>
                <a:gd name="T63" fmla="*/ 71459 h 179"/>
                <a:gd name="T64" fmla="*/ 50800 w 54"/>
                <a:gd name="T65" fmla="*/ 60250 h 179"/>
                <a:gd name="T66" fmla="*/ 49212 w 54"/>
                <a:gd name="T67" fmla="*/ 43436 h 179"/>
                <a:gd name="T68" fmla="*/ 47625 w 54"/>
                <a:gd name="T69" fmla="*/ 23820 h 179"/>
                <a:gd name="T70" fmla="*/ 46037 w 54"/>
                <a:gd name="T71" fmla="*/ 9808 h 179"/>
                <a:gd name="T72" fmla="*/ 39688 w 54"/>
                <a:gd name="T73" fmla="*/ 4203 h 179"/>
                <a:gd name="T74" fmla="*/ 31750 w 54"/>
                <a:gd name="T75" fmla="*/ 1401 h 179"/>
                <a:gd name="T76" fmla="*/ 23812 w 54"/>
                <a:gd name="T77" fmla="*/ 1401 h 179"/>
                <a:gd name="T78" fmla="*/ 12700 w 54"/>
                <a:gd name="T79" fmla="*/ 0 h 179"/>
                <a:gd name="T80" fmla="*/ 6350 w 54"/>
                <a:gd name="T81" fmla="*/ 1401 h 179"/>
                <a:gd name="T82" fmla="*/ 7938 w 54"/>
                <a:gd name="T83" fmla="*/ 7006 h 179"/>
                <a:gd name="T84" fmla="*/ 12700 w 54"/>
                <a:gd name="T85" fmla="*/ 14012 h 179"/>
                <a:gd name="T86" fmla="*/ 15875 w 54"/>
                <a:gd name="T87" fmla="*/ 16814 h 179"/>
                <a:gd name="T88" fmla="*/ 17463 w 54"/>
                <a:gd name="T89" fmla="*/ 21017 h 179"/>
                <a:gd name="T90" fmla="*/ 17463 w 54"/>
                <a:gd name="T91" fmla="*/ 26622 h 179"/>
                <a:gd name="T92" fmla="*/ 17463 w 54"/>
                <a:gd name="T93" fmla="*/ 30826 h 179"/>
                <a:gd name="T94" fmla="*/ 17463 w 54"/>
                <a:gd name="T95" fmla="*/ 35029 h 179"/>
                <a:gd name="T96" fmla="*/ 17463 w 54"/>
                <a:gd name="T97" fmla="*/ 43436 h 179"/>
                <a:gd name="T98" fmla="*/ 14288 w 54"/>
                <a:gd name="T99" fmla="*/ 50442 h 179"/>
                <a:gd name="T100" fmla="*/ 7938 w 54"/>
                <a:gd name="T101" fmla="*/ 58849 h 179"/>
                <a:gd name="T102" fmla="*/ 3175 w 54"/>
                <a:gd name="T103" fmla="*/ 67256 h 179"/>
                <a:gd name="T104" fmla="*/ 4763 w 54"/>
                <a:gd name="T105" fmla="*/ 151325 h 17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4"/>
                <a:gd name="T160" fmla="*/ 0 h 179"/>
                <a:gd name="T161" fmla="*/ 54 w 54"/>
                <a:gd name="T162" fmla="*/ 179 h 17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4" h="179">
                  <a:moveTo>
                    <a:pt x="3" y="108"/>
                  </a:moveTo>
                  <a:lnTo>
                    <a:pt x="5" y="112"/>
                  </a:lnTo>
                  <a:lnTo>
                    <a:pt x="8" y="115"/>
                  </a:lnTo>
                  <a:lnTo>
                    <a:pt x="12" y="117"/>
                  </a:lnTo>
                  <a:lnTo>
                    <a:pt x="17" y="118"/>
                  </a:lnTo>
                  <a:lnTo>
                    <a:pt x="20" y="121"/>
                  </a:lnTo>
                  <a:lnTo>
                    <a:pt x="24" y="122"/>
                  </a:lnTo>
                  <a:lnTo>
                    <a:pt x="26" y="126"/>
                  </a:lnTo>
                  <a:lnTo>
                    <a:pt x="28" y="130"/>
                  </a:lnTo>
                  <a:lnTo>
                    <a:pt x="26" y="136"/>
                  </a:lnTo>
                  <a:lnTo>
                    <a:pt x="26" y="138"/>
                  </a:lnTo>
                  <a:lnTo>
                    <a:pt x="25" y="141"/>
                  </a:lnTo>
                  <a:lnTo>
                    <a:pt x="24" y="144"/>
                  </a:lnTo>
                  <a:lnTo>
                    <a:pt x="23" y="147"/>
                  </a:lnTo>
                  <a:lnTo>
                    <a:pt x="22" y="150"/>
                  </a:lnTo>
                  <a:lnTo>
                    <a:pt x="20" y="151"/>
                  </a:lnTo>
                  <a:lnTo>
                    <a:pt x="20" y="154"/>
                  </a:lnTo>
                  <a:lnTo>
                    <a:pt x="22" y="159"/>
                  </a:lnTo>
                  <a:lnTo>
                    <a:pt x="23" y="162"/>
                  </a:lnTo>
                  <a:lnTo>
                    <a:pt x="25" y="166"/>
                  </a:lnTo>
                  <a:lnTo>
                    <a:pt x="28" y="169"/>
                  </a:lnTo>
                  <a:lnTo>
                    <a:pt x="30" y="172"/>
                  </a:lnTo>
                  <a:lnTo>
                    <a:pt x="34" y="175"/>
                  </a:lnTo>
                  <a:lnTo>
                    <a:pt x="36" y="177"/>
                  </a:lnTo>
                  <a:lnTo>
                    <a:pt x="38" y="179"/>
                  </a:lnTo>
                  <a:lnTo>
                    <a:pt x="38" y="176"/>
                  </a:lnTo>
                  <a:lnTo>
                    <a:pt x="38" y="173"/>
                  </a:lnTo>
                  <a:lnTo>
                    <a:pt x="38" y="170"/>
                  </a:lnTo>
                  <a:lnTo>
                    <a:pt x="38" y="169"/>
                  </a:lnTo>
                  <a:lnTo>
                    <a:pt x="38" y="166"/>
                  </a:lnTo>
                  <a:lnTo>
                    <a:pt x="38" y="165"/>
                  </a:lnTo>
                  <a:lnTo>
                    <a:pt x="38" y="164"/>
                  </a:lnTo>
                  <a:lnTo>
                    <a:pt x="38" y="162"/>
                  </a:lnTo>
                  <a:lnTo>
                    <a:pt x="43" y="162"/>
                  </a:lnTo>
                  <a:lnTo>
                    <a:pt x="45" y="161"/>
                  </a:lnTo>
                  <a:lnTo>
                    <a:pt x="48" y="159"/>
                  </a:lnTo>
                  <a:lnTo>
                    <a:pt x="50" y="157"/>
                  </a:lnTo>
                  <a:lnTo>
                    <a:pt x="52" y="154"/>
                  </a:lnTo>
                  <a:lnTo>
                    <a:pt x="52" y="150"/>
                  </a:lnTo>
                  <a:lnTo>
                    <a:pt x="54" y="147"/>
                  </a:lnTo>
                  <a:lnTo>
                    <a:pt x="54" y="141"/>
                  </a:lnTo>
                  <a:lnTo>
                    <a:pt x="54" y="137"/>
                  </a:lnTo>
                  <a:lnTo>
                    <a:pt x="52" y="130"/>
                  </a:lnTo>
                  <a:lnTo>
                    <a:pt x="51" y="128"/>
                  </a:lnTo>
                  <a:lnTo>
                    <a:pt x="50" y="124"/>
                  </a:lnTo>
                  <a:lnTo>
                    <a:pt x="48" y="119"/>
                  </a:lnTo>
                  <a:lnTo>
                    <a:pt x="46" y="115"/>
                  </a:lnTo>
                  <a:lnTo>
                    <a:pt x="45" y="111"/>
                  </a:lnTo>
                  <a:lnTo>
                    <a:pt x="45" y="105"/>
                  </a:lnTo>
                  <a:lnTo>
                    <a:pt x="44" y="105"/>
                  </a:lnTo>
                  <a:lnTo>
                    <a:pt x="42" y="101"/>
                  </a:lnTo>
                  <a:lnTo>
                    <a:pt x="37" y="97"/>
                  </a:lnTo>
                  <a:lnTo>
                    <a:pt x="34" y="93"/>
                  </a:lnTo>
                  <a:lnTo>
                    <a:pt x="30" y="87"/>
                  </a:lnTo>
                  <a:lnTo>
                    <a:pt x="28" y="83"/>
                  </a:lnTo>
                  <a:lnTo>
                    <a:pt x="25" y="79"/>
                  </a:lnTo>
                  <a:lnTo>
                    <a:pt x="25" y="76"/>
                  </a:lnTo>
                  <a:lnTo>
                    <a:pt x="25" y="73"/>
                  </a:lnTo>
                  <a:lnTo>
                    <a:pt x="25" y="71"/>
                  </a:lnTo>
                  <a:lnTo>
                    <a:pt x="26" y="66"/>
                  </a:lnTo>
                  <a:lnTo>
                    <a:pt x="28" y="62"/>
                  </a:lnTo>
                  <a:lnTo>
                    <a:pt x="29" y="58"/>
                  </a:lnTo>
                  <a:lnTo>
                    <a:pt x="30" y="54"/>
                  </a:lnTo>
                  <a:lnTo>
                    <a:pt x="32" y="51"/>
                  </a:lnTo>
                  <a:lnTo>
                    <a:pt x="34" y="48"/>
                  </a:lnTo>
                  <a:lnTo>
                    <a:pt x="32" y="43"/>
                  </a:lnTo>
                  <a:lnTo>
                    <a:pt x="31" y="38"/>
                  </a:lnTo>
                  <a:lnTo>
                    <a:pt x="31" y="31"/>
                  </a:lnTo>
                  <a:lnTo>
                    <a:pt x="30" y="24"/>
                  </a:lnTo>
                  <a:lnTo>
                    <a:pt x="30" y="17"/>
                  </a:lnTo>
                  <a:lnTo>
                    <a:pt x="29" y="11"/>
                  </a:lnTo>
                  <a:lnTo>
                    <a:pt x="29" y="7"/>
                  </a:lnTo>
                  <a:lnTo>
                    <a:pt x="28" y="5"/>
                  </a:lnTo>
                  <a:lnTo>
                    <a:pt x="25" y="3"/>
                  </a:lnTo>
                  <a:lnTo>
                    <a:pt x="23" y="3"/>
                  </a:lnTo>
                  <a:lnTo>
                    <a:pt x="20" y="1"/>
                  </a:lnTo>
                  <a:lnTo>
                    <a:pt x="18" y="1"/>
                  </a:lnTo>
                  <a:lnTo>
                    <a:pt x="15" y="1"/>
                  </a:lnTo>
                  <a:lnTo>
                    <a:pt x="11" y="1"/>
                  </a:lnTo>
                  <a:lnTo>
                    <a:pt x="8" y="0"/>
                  </a:lnTo>
                  <a:lnTo>
                    <a:pt x="3" y="0"/>
                  </a:lnTo>
                  <a:lnTo>
                    <a:pt x="4" y="1"/>
                  </a:lnTo>
                  <a:lnTo>
                    <a:pt x="4" y="3"/>
                  </a:lnTo>
                  <a:lnTo>
                    <a:pt x="5" y="5"/>
                  </a:lnTo>
                  <a:lnTo>
                    <a:pt x="6" y="7"/>
                  </a:lnTo>
                  <a:lnTo>
                    <a:pt x="8" y="10"/>
                  </a:lnTo>
                  <a:lnTo>
                    <a:pt x="9" y="11"/>
                  </a:lnTo>
                  <a:lnTo>
                    <a:pt x="10" y="12"/>
                  </a:lnTo>
                  <a:lnTo>
                    <a:pt x="11" y="12"/>
                  </a:lnTo>
                  <a:lnTo>
                    <a:pt x="11" y="15"/>
                  </a:lnTo>
                  <a:lnTo>
                    <a:pt x="11" y="17"/>
                  </a:lnTo>
                  <a:lnTo>
                    <a:pt x="11" y="19"/>
                  </a:lnTo>
                  <a:lnTo>
                    <a:pt x="11" y="21"/>
                  </a:lnTo>
                  <a:lnTo>
                    <a:pt x="11" y="22"/>
                  </a:lnTo>
                  <a:lnTo>
                    <a:pt x="11" y="24"/>
                  </a:lnTo>
                  <a:lnTo>
                    <a:pt x="11" y="25"/>
                  </a:lnTo>
                  <a:lnTo>
                    <a:pt x="11" y="28"/>
                  </a:lnTo>
                  <a:lnTo>
                    <a:pt x="11" y="31"/>
                  </a:lnTo>
                  <a:lnTo>
                    <a:pt x="10" y="33"/>
                  </a:lnTo>
                  <a:lnTo>
                    <a:pt x="9" y="36"/>
                  </a:lnTo>
                  <a:lnTo>
                    <a:pt x="6" y="39"/>
                  </a:lnTo>
                  <a:lnTo>
                    <a:pt x="5" y="42"/>
                  </a:lnTo>
                  <a:lnTo>
                    <a:pt x="3" y="44"/>
                  </a:lnTo>
                  <a:lnTo>
                    <a:pt x="2" y="48"/>
                  </a:lnTo>
                  <a:lnTo>
                    <a:pt x="0" y="51"/>
                  </a:lnTo>
                  <a:lnTo>
                    <a:pt x="3" y="10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3" name="Freeform 254">
              <a:extLst>
                <a:ext uri="{FF2B5EF4-FFF2-40B4-BE49-F238E27FC236}">
                  <a16:creationId xmlns:a16="http://schemas.microsoft.com/office/drawing/2014/main" id="{C73FBC1A-383A-C943-46D8-D1825DC95ECA}"/>
                </a:ext>
              </a:extLst>
            </p:cNvPr>
            <p:cNvSpPr>
              <a:spLocks/>
            </p:cNvSpPr>
            <p:nvPr/>
          </p:nvSpPr>
          <p:spPr bwMode="gray">
            <a:xfrm>
              <a:off x="6723110" y="4324386"/>
              <a:ext cx="343503" cy="677485"/>
            </a:xfrm>
            <a:custGeom>
              <a:avLst/>
              <a:gdLst>
                <a:gd name="T0" fmla="*/ 1588 w 186"/>
                <a:gd name="T1" fmla="*/ 155529 h 387"/>
                <a:gd name="T2" fmla="*/ 1588 w 186"/>
                <a:gd name="T3" fmla="*/ 140116 h 387"/>
                <a:gd name="T4" fmla="*/ 95250 w 186"/>
                <a:gd name="T5" fmla="*/ 127506 h 387"/>
                <a:gd name="T6" fmla="*/ 122238 w 186"/>
                <a:gd name="T7" fmla="*/ 134511 h 387"/>
                <a:gd name="T8" fmla="*/ 125413 w 186"/>
                <a:gd name="T9" fmla="*/ 156930 h 387"/>
                <a:gd name="T10" fmla="*/ 119063 w 186"/>
                <a:gd name="T11" fmla="*/ 173744 h 387"/>
                <a:gd name="T12" fmla="*/ 120650 w 186"/>
                <a:gd name="T13" fmla="*/ 190558 h 387"/>
                <a:gd name="T14" fmla="*/ 138113 w 186"/>
                <a:gd name="T15" fmla="*/ 208773 h 387"/>
                <a:gd name="T16" fmla="*/ 144463 w 186"/>
                <a:gd name="T17" fmla="*/ 205971 h 387"/>
                <a:gd name="T18" fmla="*/ 144463 w 186"/>
                <a:gd name="T19" fmla="*/ 194761 h 387"/>
                <a:gd name="T20" fmla="*/ 153987 w 186"/>
                <a:gd name="T21" fmla="*/ 189157 h 387"/>
                <a:gd name="T22" fmla="*/ 165100 w 186"/>
                <a:gd name="T23" fmla="*/ 173744 h 387"/>
                <a:gd name="T24" fmla="*/ 165100 w 186"/>
                <a:gd name="T25" fmla="*/ 147122 h 387"/>
                <a:gd name="T26" fmla="*/ 155575 w 186"/>
                <a:gd name="T27" fmla="*/ 124703 h 387"/>
                <a:gd name="T28" fmla="*/ 149225 w 186"/>
                <a:gd name="T29" fmla="*/ 105087 h 387"/>
                <a:gd name="T30" fmla="*/ 128588 w 186"/>
                <a:gd name="T31" fmla="*/ 79866 h 387"/>
                <a:gd name="T32" fmla="*/ 123825 w 186"/>
                <a:gd name="T33" fmla="*/ 63052 h 387"/>
                <a:gd name="T34" fmla="*/ 131763 w 186"/>
                <a:gd name="T35" fmla="*/ 39232 h 387"/>
                <a:gd name="T36" fmla="*/ 149225 w 186"/>
                <a:gd name="T37" fmla="*/ 30826 h 387"/>
                <a:gd name="T38" fmla="*/ 169862 w 186"/>
                <a:gd name="T39" fmla="*/ 29424 h 387"/>
                <a:gd name="T40" fmla="*/ 187325 w 186"/>
                <a:gd name="T41" fmla="*/ 29424 h 387"/>
                <a:gd name="T42" fmla="*/ 204788 w 186"/>
                <a:gd name="T43" fmla="*/ 33628 h 387"/>
                <a:gd name="T44" fmla="*/ 230188 w 186"/>
                <a:gd name="T45" fmla="*/ 30826 h 387"/>
                <a:gd name="T46" fmla="*/ 282575 w 186"/>
                <a:gd name="T47" fmla="*/ 8407 h 387"/>
                <a:gd name="T48" fmla="*/ 293688 w 186"/>
                <a:gd name="T49" fmla="*/ 8407 h 387"/>
                <a:gd name="T50" fmla="*/ 293688 w 186"/>
                <a:gd name="T51" fmla="*/ 15413 h 387"/>
                <a:gd name="T52" fmla="*/ 295275 w 186"/>
                <a:gd name="T53" fmla="*/ 54645 h 387"/>
                <a:gd name="T54" fmla="*/ 295275 w 186"/>
                <a:gd name="T55" fmla="*/ 100884 h 387"/>
                <a:gd name="T56" fmla="*/ 292100 w 186"/>
                <a:gd name="T57" fmla="*/ 147122 h 387"/>
                <a:gd name="T58" fmla="*/ 258763 w 186"/>
                <a:gd name="T59" fmla="*/ 200366 h 387"/>
                <a:gd name="T60" fmla="*/ 203200 w 186"/>
                <a:gd name="T61" fmla="*/ 229790 h 387"/>
                <a:gd name="T62" fmla="*/ 179387 w 186"/>
                <a:gd name="T63" fmla="*/ 248005 h 387"/>
                <a:gd name="T64" fmla="*/ 144463 w 186"/>
                <a:gd name="T65" fmla="*/ 278831 h 387"/>
                <a:gd name="T66" fmla="*/ 115888 w 186"/>
                <a:gd name="T67" fmla="*/ 309656 h 387"/>
                <a:gd name="T68" fmla="*/ 114300 w 186"/>
                <a:gd name="T69" fmla="*/ 333476 h 387"/>
                <a:gd name="T70" fmla="*/ 123825 w 186"/>
                <a:gd name="T71" fmla="*/ 350290 h 387"/>
                <a:gd name="T72" fmla="*/ 130175 w 186"/>
                <a:gd name="T73" fmla="*/ 360098 h 387"/>
                <a:gd name="T74" fmla="*/ 123825 w 186"/>
                <a:gd name="T75" fmla="*/ 368505 h 387"/>
                <a:gd name="T76" fmla="*/ 125413 w 186"/>
                <a:gd name="T77" fmla="*/ 382517 h 387"/>
                <a:gd name="T78" fmla="*/ 131763 w 186"/>
                <a:gd name="T79" fmla="*/ 397930 h 387"/>
                <a:gd name="T80" fmla="*/ 133350 w 186"/>
                <a:gd name="T81" fmla="*/ 418947 h 387"/>
                <a:gd name="T82" fmla="*/ 133350 w 186"/>
                <a:gd name="T83" fmla="*/ 430156 h 387"/>
                <a:gd name="T84" fmla="*/ 128588 w 186"/>
                <a:gd name="T85" fmla="*/ 444168 h 387"/>
                <a:gd name="T86" fmla="*/ 100012 w 186"/>
                <a:gd name="T87" fmla="*/ 474993 h 387"/>
                <a:gd name="T88" fmla="*/ 71438 w 186"/>
                <a:gd name="T89" fmla="*/ 484801 h 387"/>
                <a:gd name="T90" fmla="*/ 49212 w 186"/>
                <a:gd name="T91" fmla="*/ 490406 h 387"/>
                <a:gd name="T92" fmla="*/ 44450 w 186"/>
                <a:gd name="T93" fmla="*/ 505819 h 387"/>
                <a:gd name="T94" fmla="*/ 49212 w 186"/>
                <a:gd name="T95" fmla="*/ 514226 h 387"/>
                <a:gd name="T96" fmla="*/ 44450 w 186"/>
                <a:gd name="T97" fmla="*/ 542249 h 387"/>
                <a:gd name="T98" fmla="*/ 38100 w 186"/>
                <a:gd name="T99" fmla="*/ 539447 h 387"/>
                <a:gd name="T100" fmla="*/ 36513 w 186"/>
                <a:gd name="T101" fmla="*/ 428755 h 387"/>
                <a:gd name="T102" fmla="*/ 22225 w 186"/>
                <a:gd name="T103" fmla="*/ 404935 h 387"/>
                <a:gd name="T104" fmla="*/ 23812 w 186"/>
                <a:gd name="T105" fmla="*/ 383918 h 387"/>
                <a:gd name="T106" fmla="*/ 47625 w 186"/>
                <a:gd name="T107" fmla="*/ 367104 h 387"/>
                <a:gd name="T108" fmla="*/ 52388 w 186"/>
                <a:gd name="T109" fmla="*/ 354494 h 387"/>
                <a:gd name="T110" fmla="*/ 50800 w 186"/>
                <a:gd name="T111" fmla="*/ 337680 h 387"/>
                <a:gd name="T112" fmla="*/ 61913 w 186"/>
                <a:gd name="T113" fmla="*/ 323668 h 387"/>
                <a:gd name="T114" fmla="*/ 82550 w 186"/>
                <a:gd name="T115" fmla="*/ 299848 h 387"/>
                <a:gd name="T116" fmla="*/ 84137 w 186"/>
                <a:gd name="T117" fmla="*/ 263418 h 387"/>
                <a:gd name="T118" fmla="*/ 80962 w 186"/>
                <a:gd name="T119" fmla="*/ 221383 h 387"/>
                <a:gd name="T120" fmla="*/ 58738 w 186"/>
                <a:gd name="T121" fmla="*/ 194761 h 387"/>
                <a:gd name="T122" fmla="*/ 20637 w 186"/>
                <a:gd name="T123" fmla="*/ 176546 h 3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6"/>
                <a:gd name="T187" fmla="*/ 0 h 387"/>
                <a:gd name="T188" fmla="*/ 186 w 186"/>
                <a:gd name="T189" fmla="*/ 387 h 3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6" h="387">
                  <a:moveTo>
                    <a:pt x="5" y="121"/>
                  </a:moveTo>
                  <a:lnTo>
                    <a:pt x="3" y="117"/>
                  </a:lnTo>
                  <a:lnTo>
                    <a:pt x="2" y="114"/>
                  </a:lnTo>
                  <a:lnTo>
                    <a:pt x="1" y="111"/>
                  </a:lnTo>
                  <a:lnTo>
                    <a:pt x="1" y="108"/>
                  </a:lnTo>
                  <a:lnTo>
                    <a:pt x="0" y="105"/>
                  </a:lnTo>
                  <a:lnTo>
                    <a:pt x="0" y="103"/>
                  </a:lnTo>
                  <a:lnTo>
                    <a:pt x="1" y="100"/>
                  </a:lnTo>
                  <a:lnTo>
                    <a:pt x="2" y="99"/>
                  </a:lnTo>
                  <a:lnTo>
                    <a:pt x="54" y="85"/>
                  </a:lnTo>
                  <a:lnTo>
                    <a:pt x="57" y="88"/>
                  </a:lnTo>
                  <a:lnTo>
                    <a:pt x="60" y="91"/>
                  </a:lnTo>
                  <a:lnTo>
                    <a:pt x="64" y="92"/>
                  </a:lnTo>
                  <a:lnTo>
                    <a:pt x="69" y="93"/>
                  </a:lnTo>
                  <a:lnTo>
                    <a:pt x="73" y="95"/>
                  </a:lnTo>
                  <a:lnTo>
                    <a:pt x="77" y="96"/>
                  </a:lnTo>
                  <a:lnTo>
                    <a:pt x="79" y="101"/>
                  </a:lnTo>
                  <a:lnTo>
                    <a:pt x="81" y="105"/>
                  </a:lnTo>
                  <a:lnTo>
                    <a:pt x="79" y="110"/>
                  </a:lnTo>
                  <a:lnTo>
                    <a:pt x="79" y="112"/>
                  </a:lnTo>
                  <a:lnTo>
                    <a:pt x="78" y="115"/>
                  </a:lnTo>
                  <a:lnTo>
                    <a:pt x="77" y="118"/>
                  </a:lnTo>
                  <a:lnTo>
                    <a:pt x="76" y="121"/>
                  </a:lnTo>
                  <a:lnTo>
                    <a:pt x="75" y="124"/>
                  </a:lnTo>
                  <a:lnTo>
                    <a:pt x="73" y="125"/>
                  </a:lnTo>
                  <a:lnTo>
                    <a:pt x="73" y="128"/>
                  </a:lnTo>
                  <a:lnTo>
                    <a:pt x="75" y="133"/>
                  </a:lnTo>
                  <a:lnTo>
                    <a:pt x="76" y="136"/>
                  </a:lnTo>
                  <a:lnTo>
                    <a:pt x="78" y="140"/>
                  </a:lnTo>
                  <a:lnTo>
                    <a:pt x="81" y="143"/>
                  </a:lnTo>
                  <a:lnTo>
                    <a:pt x="83" y="146"/>
                  </a:lnTo>
                  <a:lnTo>
                    <a:pt x="87" y="149"/>
                  </a:lnTo>
                  <a:lnTo>
                    <a:pt x="89" y="151"/>
                  </a:lnTo>
                  <a:lnTo>
                    <a:pt x="91" y="153"/>
                  </a:lnTo>
                  <a:lnTo>
                    <a:pt x="91" y="150"/>
                  </a:lnTo>
                  <a:lnTo>
                    <a:pt x="91" y="147"/>
                  </a:lnTo>
                  <a:lnTo>
                    <a:pt x="91" y="144"/>
                  </a:lnTo>
                  <a:lnTo>
                    <a:pt x="91" y="143"/>
                  </a:lnTo>
                  <a:lnTo>
                    <a:pt x="91" y="140"/>
                  </a:lnTo>
                  <a:lnTo>
                    <a:pt x="91" y="139"/>
                  </a:lnTo>
                  <a:lnTo>
                    <a:pt x="91" y="138"/>
                  </a:lnTo>
                  <a:lnTo>
                    <a:pt x="91" y="136"/>
                  </a:lnTo>
                  <a:lnTo>
                    <a:pt x="95" y="136"/>
                  </a:lnTo>
                  <a:lnTo>
                    <a:pt x="97" y="135"/>
                  </a:lnTo>
                  <a:lnTo>
                    <a:pt x="100" y="133"/>
                  </a:lnTo>
                  <a:lnTo>
                    <a:pt x="102" y="131"/>
                  </a:lnTo>
                  <a:lnTo>
                    <a:pt x="104" y="128"/>
                  </a:lnTo>
                  <a:lnTo>
                    <a:pt x="104" y="124"/>
                  </a:lnTo>
                  <a:lnTo>
                    <a:pt x="106" y="121"/>
                  </a:lnTo>
                  <a:lnTo>
                    <a:pt x="106" y="115"/>
                  </a:lnTo>
                  <a:lnTo>
                    <a:pt x="106" y="111"/>
                  </a:lnTo>
                  <a:lnTo>
                    <a:pt x="104" y="105"/>
                  </a:lnTo>
                  <a:lnTo>
                    <a:pt x="103" y="103"/>
                  </a:lnTo>
                  <a:lnTo>
                    <a:pt x="102" y="99"/>
                  </a:lnTo>
                  <a:lnTo>
                    <a:pt x="100" y="93"/>
                  </a:lnTo>
                  <a:lnTo>
                    <a:pt x="98" y="89"/>
                  </a:lnTo>
                  <a:lnTo>
                    <a:pt x="97" y="85"/>
                  </a:lnTo>
                  <a:lnTo>
                    <a:pt x="97" y="79"/>
                  </a:lnTo>
                  <a:lnTo>
                    <a:pt x="96" y="79"/>
                  </a:lnTo>
                  <a:lnTo>
                    <a:pt x="94" y="75"/>
                  </a:lnTo>
                  <a:lnTo>
                    <a:pt x="90" y="71"/>
                  </a:lnTo>
                  <a:lnTo>
                    <a:pt x="87" y="67"/>
                  </a:lnTo>
                  <a:lnTo>
                    <a:pt x="83" y="61"/>
                  </a:lnTo>
                  <a:lnTo>
                    <a:pt x="81" y="57"/>
                  </a:lnTo>
                  <a:lnTo>
                    <a:pt x="78" y="53"/>
                  </a:lnTo>
                  <a:lnTo>
                    <a:pt x="78" y="50"/>
                  </a:lnTo>
                  <a:lnTo>
                    <a:pt x="78" y="47"/>
                  </a:lnTo>
                  <a:lnTo>
                    <a:pt x="78" y="45"/>
                  </a:lnTo>
                  <a:lnTo>
                    <a:pt x="79" y="40"/>
                  </a:lnTo>
                  <a:lnTo>
                    <a:pt x="81" y="36"/>
                  </a:lnTo>
                  <a:lnTo>
                    <a:pt x="82" y="32"/>
                  </a:lnTo>
                  <a:lnTo>
                    <a:pt x="83" y="28"/>
                  </a:lnTo>
                  <a:lnTo>
                    <a:pt x="85" y="25"/>
                  </a:lnTo>
                  <a:lnTo>
                    <a:pt x="87" y="22"/>
                  </a:lnTo>
                  <a:lnTo>
                    <a:pt x="90" y="22"/>
                  </a:lnTo>
                  <a:lnTo>
                    <a:pt x="94" y="22"/>
                  </a:lnTo>
                  <a:lnTo>
                    <a:pt x="97" y="22"/>
                  </a:lnTo>
                  <a:lnTo>
                    <a:pt x="101" y="22"/>
                  </a:lnTo>
                  <a:lnTo>
                    <a:pt x="103" y="21"/>
                  </a:lnTo>
                  <a:lnTo>
                    <a:pt x="107" y="21"/>
                  </a:lnTo>
                  <a:lnTo>
                    <a:pt x="110" y="19"/>
                  </a:lnTo>
                  <a:lnTo>
                    <a:pt x="114" y="19"/>
                  </a:lnTo>
                  <a:lnTo>
                    <a:pt x="115" y="19"/>
                  </a:lnTo>
                  <a:lnTo>
                    <a:pt x="118" y="21"/>
                  </a:lnTo>
                  <a:lnTo>
                    <a:pt x="121" y="21"/>
                  </a:lnTo>
                  <a:lnTo>
                    <a:pt x="123" y="22"/>
                  </a:lnTo>
                  <a:lnTo>
                    <a:pt x="127" y="24"/>
                  </a:lnTo>
                  <a:lnTo>
                    <a:pt x="129" y="24"/>
                  </a:lnTo>
                  <a:lnTo>
                    <a:pt x="132" y="25"/>
                  </a:lnTo>
                  <a:lnTo>
                    <a:pt x="133" y="25"/>
                  </a:lnTo>
                  <a:lnTo>
                    <a:pt x="138" y="24"/>
                  </a:lnTo>
                  <a:lnTo>
                    <a:pt x="145" y="22"/>
                  </a:lnTo>
                  <a:lnTo>
                    <a:pt x="153" y="18"/>
                  </a:lnTo>
                  <a:lnTo>
                    <a:pt x="161" y="14"/>
                  </a:lnTo>
                  <a:lnTo>
                    <a:pt x="171" y="10"/>
                  </a:lnTo>
                  <a:lnTo>
                    <a:pt x="178" y="6"/>
                  </a:lnTo>
                  <a:lnTo>
                    <a:pt x="183" y="3"/>
                  </a:lnTo>
                  <a:lnTo>
                    <a:pt x="186" y="0"/>
                  </a:lnTo>
                  <a:lnTo>
                    <a:pt x="185" y="3"/>
                  </a:lnTo>
                  <a:lnTo>
                    <a:pt x="185" y="6"/>
                  </a:lnTo>
                  <a:lnTo>
                    <a:pt x="185" y="7"/>
                  </a:lnTo>
                  <a:lnTo>
                    <a:pt x="185" y="8"/>
                  </a:lnTo>
                  <a:lnTo>
                    <a:pt x="185" y="10"/>
                  </a:lnTo>
                  <a:lnTo>
                    <a:pt x="185" y="11"/>
                  </a:lnTo>
                  <a:lnTo>
                    <a:pt x="185" y="14"/>
                  </a:lnTo>
                  <a:lnTo>
                    <a:pt x="186" y="17"/>
                  </a:lnTo>
                  <a:lnTo>
                    <a:pt x="186" y="29"/>
                  </a:lnTo>
                  <a:lnTo>
                    <a:pt x="186" y="39"/>
                  </a:lnTo>
                  <a:lnTo>
                    <a:pt x="186" y="49"/>
                  </a:lnTo>
                  <a:lnTo>
                    <a:pt x="186" y="56"/>
                  </a:lnTo>
                  <a:lnTo>
                    <a:pt x="186" y="64"/>
                  </a:lnTo>
                  <a:lnTo>
                    <a:pt x="186" y="72"/>
                  </a:lnTo>
                  <a:lnTo>
                    <a:pt x="186" y="81"/>
                  </a:lnTo>
                  <a:lnTo>
                    <a:pt x="186" y="89"/>
                  </a:lnTo>
                  <a:lnTo>
                    <a:pt x="185" y="99"/>
                  </a:lnTo>
                  <a:lnTo>
                    <a:pt x="184" y="105"/>
                  </a:lnTo>
                  <a:lnTo>
                    <a:pt x="182" y="112"/>
                  </a:lnTo>
                  <a:lnTo>
                    <a:pt x="179" y="119"/>
                  </a:lnTo>
                  <a:lnTo>
                    <a:pt x="172" y="132"/>
                  </a:lnTo>
                  <a:lnTo>
                    <a:pt x="163" y="143"/>
                  </a:lnTo>
                  <a:lnTo>
                    <a:pt x="152" y="153"/>
                  </a:lnTo>
                  <a:lnTo>
                    <a:pt x="141" y="160"/>
                  </a:lnTo>
                  <a:lnTo>
                    <a:pt x="134" y="163"/>
                  </a:lnTo>
                  <a:lnTo>
                    <a:pt x="128" y="164"/>
                  </a:lnTo>
                  <a:lnTo>
                    <a:pt x="122" y="165"/>
                  </a:lnTo>
                  <a:lnTo>
                    <a:pt x="116" y="165"/>
                  </a:lnTo>
                  <a:lnTo>
                    <a:pt x="115" y="171"/>
                  </a:lnTo>
                  <a:lnTo>
                    <a:pt x="113" y="177"/>
                  </a:lnTo>
                  <a:lnTo>
                    <a:pt x="110" y="181"/>
                  </a:lnTo>
                  <a:lnTo>
                    <a:pt x="107" y="185"/>
                  </a:lnTo>
                  <a:lnTo>
                    <a:pt x="100" y="192"/>
                  </a:lnTo>
                  <a:lnTo>
                    <a:pt x="91" y="199"/>
                  </a:lnTo>
                  <a:lnTo>
                    <a:pt x="84" y="206"/>
                  </a:lnTo>
                  <a:lnTo>
                    <a:pt x="78" y="213"/>
                  </a:lnTo>
                  <a:lnTo>
                    <a:pt x="75" y="217"/>
                  </a:lnTo>
                  <a:lnTo>
                    <a:pt x="73" y="221"/>
                  </a:lnTo>
                  <a:lnTo>
                    <a:pt x="72" y="227"/>
                  </a:lnTo>
                  <a:lnTo>
                    <a:pt x="71" y="234"/>
                  </a:lnTo>
                  <a:lnTo>
                    <a:pt x="72" y="235"/>
                  </a:lnTo>
                  <a:lnTo>
                    <a:pt x="72" y="238"/>
                  </a:lnTo>
                  <a:lnTo>
                    <a:pt x="73" y="241"/>
                  </a:lnTo>
                  <a:lnTo>
                    <a:pt x="76" y="245"/>
                  </a:lnTo>
                  <a:lnTo>
                    <a:pt x="77" y="248"/>
                  </a:lnTo>
                  <a:lnTo>
                    <a:pt x="78" y="250"/>
                  </a:lnTo>
                  <a:lnTo>
                    <a:pt x="81" y="252"/>
                  </a:lnTo>
                  <a:lnTo>
                    <a:pt x="82" y="253"/>
                  </a:lnTo>
                  <a:lnTo>
                    <a:pt x="82" y="255"/>
                  </a:lnTo>
                  <a:lnTo>
                    <a:pt x="82" y="257"/>
                  </a:lnTo>
                  <a:lnTo>
                    <a:pt x="81" y="259"/>
                  </a:lnTo>
                  <a:lnTo>
                    <a:pt x="81" y="260"/>
                  </a:lnTo>
                  <a:lnTo>
                    <a:pt x="79" y="262"/>
                  </a:lnTo>
                  <a:lnTo>
                    <a:pt x="78" y="263"/>
                  </a:lnTo>
                  <a:lnTo>
                    <a:pt x="78" y="264"/>
                  </a:lnTo>
                  <a:lnTo>
                    <a:pt x="78" y="266"/>
                  </a:lnTo>
                  <a:lnTo>
                    <a:pt x="78" y="270"/>
                  </a:lnTo>
                  <a:lnTo>
                    <a:pt x="79" y="273"/>
                  </a:lnTo>
                  <a:lnTo>
                    <a:pt x="79" y="275"/>
                  </a:lnTo>
                  <a:lnTo>
                    <a:pt x="81" y="278"/>
                  </a:lnTo>
                  <a:lnTo>
                    <a:pt x="82" y="281"/>
                  </a:lnTo>
                  <a:lnTo>
                    <a:pt x="83" y="284"/>
                  </a:lnTo>
                  <a:lnTo>
                    <a:pt x="84" y="287"/>
                  </a:lnTo>
                  <a:lnTo>
                    <a:pt x="84" y="292"/>
                  </a:lnTo>
                  <a:lnTo>
                    <a:pt x="84" y="296"/>
                  </a:lnTo>
                  <a:lnTo>
                    <a:pt x="84" y="299"/>
                  </a:lnTo>
                  <a:lnTo>
                    <a:pt x="84" y="302"/>
                  </a:lnTo>
                  <a:lnTo>
                    <a:pt x="84" y="303"/>
                  </a:lnTo>
                  <a:lnTo>
                    <a:pt x="84" y="306"/>
                  </a:lnTo>
                  <a:lnTo>
                    <a:pt x="84" y="307"/>
                  </a:lnTo>
                  <a:lnTo>
                    <a:pt x="84" y="309"/>
                  </a:lnTo>
                  <a:lnTo>
                    <a:pt x="84" y="310"/>
                  </a:lnTo>
                  <a:lnTo>
                    <a:pt x="83" y="313"/>
                  </a:lnTo>
                  <a:lnTo>
                    <a:pt x="81" y="317"/>
                  </a:lnTo>
                  <a:lnTo>
                    <a:pt x="77" y="322"/>
                  </a:lnTo>
                  <a:lnTo>
                    <a:pt x="72" y="328"/>
                  </a:lnTo>
                  <a:lnTo>
                    <a:pt x="68" y="334"/>
                  </a:lnTo>
                  <a:lnTo>
                    <a:pt x="63" y="339"/>
                  </a:lnTo>
                  <a:lnTo>
                    <a:pt x="58" y="342"/>
                  </a:lnTo>
                  <a:lnTo>
                    <a:pt x="54" y="345"/>
                  </a:lnTo>
                  <a:lnTo>
                    <a:pt x="51" y="346"/>
                  </a:lnTo>
                  <a:lnTo>
                    <a:pt x="45" y="346"/>
                  </a:lnTo>
                  <a:lnTo>
                    <a:pt x="40" y="348"/>
                  </a:lnTo>
                  <a:lnTo>
                    <a:pt x="37" y="348"/>
                  </a:lnTo>
                  <a:lnTo>
                    <a:pt x="33" y="349"/>
                  </a:lnTo>
                  <a:lnTo>
                    <a:pt x="31" y="350"/>
                  </a:lnTo>
                  <a:lnTo>
                    <a:pt x="28" y="353"/>
                  </a:lnTo>
                  <a:lnTo>
                    <a:pt x="28" y="357"/>
                  </a:lnTo>
                  <a:lnTo>
                    <a:pt x="28" y="359"/>
                  </a:lnTo>
                  <a:lnTo>
                    <a:pt x="28" y="361"/>
                  </a:lnTo>
                  <a:lnTo>
                    <a:pt x="28" y="363"/>
                  </a:lnTo>
                  <a:lnTo>
                    <a:pt x="30" y="364"/>
                  </a:lnTo>
                  <a:lnTo>
                    <a:pt x="30" y="366"/>
                  </a:lnTo>
                  <a:lnTo>
                    <a:pt x="31" y="367"/>
                  </a:lnTo>
                  <a:lnTo>
                    <a:pt x="31" y="368"/>
                  </a:lnTo>
                  <a:lnTo>
                    <a:pt x="32" y="370"/>
                  </a:lnTo>
                  <a:lnTo>
                    <a:pt x="30" y="387"/>
                  </a:lnTo>
                  <a:lnTo>
                    <a:pt x="28" y="387"/>
                  </a:lnTo>
                  <a:lnTo>
                    <a:pt x="27" y="387"/>
                  </a:lnTo>
                  <a:lnTo>
                    <a:pt x="26" y="385"/>
                  </a:lnTo>
                  <a:lnTo>
                    <a:pt x="25" y="385"/>
                  </a:lnTo>
                  <a:lnTo>
                    <a:pt x="24" y="385"/>
                  </a:lnTo>
                  <a:lnTo>
                    <a:pt x="24" y="384"/>
                  </a:lnTo>
                  <a:lnTo>
                    <a:pt x="24" y="320"/>
                  </a:lnTo>
                  <a:lnTo>
                    <a:pt x="24" y="311"/>
                  </a:lnTo>
                  <a:lnTo>
                    <a:pt x="23" y="306"/>
                  </a:lnTo>
                  <a:lnTo>
                    <a:pt x="20" y="302"/>
                  </a:lnTo>
                  <a:lnTo>
                    <a:pt x="18" y="297"/>
                  </a:lnTo>
                  <a:lnTo>
                    <a:pt x="17" y="295"/>
                  </a:lnTo>
                  <a:lnTo>
                    <a:pt x="14" y="289"/>
                  </a:lnTo>
                  <a:lnTo>
                    <a:pt x="13" y="284"/>
                  </a:lnTo>
                  <a:lnTo>
                    <a:pt x="13" y="275"/>
                  </a:lnTo>
                  <a:lnTo>
                    <a:pt x="14" y="275"/>
                  </a:lnTo>
                  <a:lnTo>
                    <a:pt x="15" y="274"/>
                  </a:lnTo>
                  <a:lnTo>
                    <a:pt x="19" y="271"/>
                  </a:lnTo>
                  <a:lnTo>
                    <a:pt x="23" y="269"/>
                  </a:lnTo>
                  <a:lnTo>
                    <a:pt x="26" y="264"/>
                  </a:lnTo>
                  <a:lnTo>
                    <a:pt x="30" y="262"/>
                  </a:lnTo>
                  <a:lnTo>
                    <a:pt x="31" y="260"/>
                  </a:lnTo>
                  <a:lnTo>
                    <a:pt x="32" y="259"/>
                  </a:lnTo>
                  <a:lnTo>
                    <a:pt x="33" y="256"/>
                  </a:lnTo>
                  <a:lnTo>
                    <a:pt x="33" y="253"/>
                  </a:lnTo>
                  <a:lnTo>
                    <a:pt x="33" y="250"/>
                  </a:lnTo>
                  <a:lnTo>
                    <a:pt x="32" y="248"/>
                  </a:lnTo>
                  <a:lnTo>
                    <a:pt x="32" y="243"/>
                  </a:lnTo>
                  <a:lnTo>
                    <a:pt x="32" y="241"/>
                  </a:lnTo>
                  <a:lnTo>
                    <a:pt x="33" y="238"/>
                  </a:lnTo>
                  <a:lnTo>
                    <a:pt x="34" y="236"/>
                  </a:lnTo>
                  <a:lnTo>
                    <a:pt x="37" y="234"/>
                  </a:lnTo>
                  <a:lnTo>
                    <a:pt x="39" y="231"/>
                  </a:lnTo>
                  <a:lnTo>
                    <a:pt x="43" y="227"/>
                  </a:lnTo>
                  <a:lnTo>
                    <a:pt x="45" y="224"/>
                  </a:lnTo>
                  <a:lnTo>
                    <a:pt x="50" y="218"/>
                  </a:lnTo>
                  <a:lnTo>
                    <a:pt x="52" y="214"/>
                  </a:lnTo>
                  <a:lnTo>
                    <a:pt x="53" y="209"/>
                  </a:lnTo>
                  <a:lnTo>
                    <a:pt x="54" y="203"/>
                  </a:lnTo>
                  <a:lnTo>
                    <a:pt x="54" y="195"/>
                  </a:lnTo>
                  <a:lnTo>
                    <a:pt x="53" y="188"/>
                  </a:lnTo>
                  <a:lnTo>
                    <a:pt x="53" y="181"/>
                  </a:lnTo>
                  <a:lnTo>
                    <a:pt x="52" y="172"/>
                  </a:lnTo>
                  <a:lnTo>
                    <a:pt x="52" y="165"/>
                  </a:lnTo>
                  <a:lnTo>
                    <a:pt x="51" y="158"/>
                  </a:lnTo>
                  <a:lnTo>
                    <a:pt x="51" y="150"/>
                  </a:lnTo>
                  <a:lnTo>
                    <a:pt x="50" y="140"/>
                  </a:lnTo>
                  <a:lnTo>
                    <a:pt x="44" y="140"/>
                  </a:lnTo>
                  <a:lnTo>
                    <a:pt x="37" y="139"/>
                  </a:lnTo>
                  <a:lnTo>
                    <a:pt x="31" y="136"/>
                  </a:lnTo>
                  <a:lnTo>
                    <a:pt x="25" y="133"/>
                  </a:lnTo>
                  <a:lnTo>
                    <a:pt x="19" y="129"/>
                  </a:lnTo>
                  <a:lnTo>
                    <a:pt x="13" y="126"/>
                  </a:lnTo>
                  <a:lnTo>
                    <a:pt x="8" y="124"/>
                  </a:lnTo>
                  <a:lnTo>
                    <a:pt x="5" y="12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4" name="Freeform 255">
              <a:extLst>
                <a:ext uri="{FF2B5EF4-FFF2-40B4-BE49-F238E27FC236}">
                  <a16:creationId xmlns:a16="http://schemas.microsoft.com/office/drawing/2014/main" id="{AD628887-27E5-2D6F-ED50-7BE258D873C2}"/>
                </a:ext>
              </a:extLst>
            </p:cNvPr>
            <p:cNvSpPr>
              <a:spLocks/>
            </p:cNvSpPr>
            <p:nvPr/>
          </p:nvSpPr>
          <p:spPr bwMode="gray">
            <a:xfrm>
              <a:off x="6572449" y="4530407"/>
              <a:ext cx="251099" cy="277331"/>
            </a:xfrm>
            <a:custGeom>
              <a:avLst/>
              <a:gdLst>
                <a:gd name="T0" fmla="*/ 139700 w 136"/>
                <a:gd name="T1" fmla="*/ 4203 h 159"/>
                <a:gd name="T2" fmla="*/ 157162 w 136"/>
                <a:gd name="T3" fmla="*/ 15413 h 159"/>
                <a:gd name="T4" fmla="*/ 179387 w 136"/>
                <a:gd name="T5" fmla="*/ 25221 h 159"/>
                <a:gd name="T6" fmla="*/ 200025 w 136"/>
                <a:gd name="T7" fmla="*/ 30825 h 159"/>
                <a:gd name="T8" fmla="*/ 211138 w 136"/>
                <a:gd name="T9" fmla="*/ 44837 h 159"/>
                <a:gd name="T10" fmla="*/ 212725 w 136"/>
                <a:gd name="T11" fmla="*/ 67256 h 159"/>
                <a:gd name="T12" fmla="*/ 214313 w 136"/>
                <a:gd name="T13" fmla="*/ 89674 h 159"/>
                <a:gd name="T14" fmla="*/ 215900 w 136"/>
                <a:gd name="T15" fmla="*/ 109290 h 159"/>
                <a:gd name="T16" fmla="*/ 215900 w 136"/>
                <a:gd name="T17" fmla="*/ 128906 h 159"/>
                <a:gd name="T18" fmla="*/ 209550 w 136"/>
                <a:gd name="T19" fmla="*/ 144319 h 159"/>
                <a:gd name="T20" fmla="*/ 201612 w 136"/>
                <a:gd name="T21" fmla="*/ 156930 h 159"/>
                <a:gd name="T22" fmla="*/ 192087 w 136"/>
                <a:gd name="T23" fmla="*/ 168139 h 159"/>
                <a:gd name="T24" fmla="*/ 188912 w 136"/>
                <a:gd name="T25" fmla="*/ 175145 h 159"/>
                <a:gd name="T26" fmla="*/ 184150 w 136"/>
                <a:gd name="T27" fmla="*/ 180749 h 159"/>
                <a:gd name="T28" fmla="*/ 184150 w 136"/>
                <a:gd name="T29" fmla="*/ 187755 h 159"/>
                <a:gd name="T30" fmla="*/ 184150 w 136"/>
                <a:gd name="T31" fmla="*/ 196162 h 159"/>
                <a:gd name="T32" fmla="*/ 180975 w 136"/>
                <a:gd name="T33" fmla="*/ 201767 h 159"/>
                <a:gd name="T34" fmla="*/ 174625 w 136"/>
                <a:gd name="T35" fmla="*/ 207371 h 159"/>
                <a:gd name="T36" fmla="*/ 163512 w 136"/>
                <a:gd name="T37" fmla="*/ 217179 h 159"/>
                <a:gd name="T38" fmla="*/ 153987 w 136"/>
                <a:gd name="T39" fmla="*/ 222784 h 159"/>
                <a:gd name="T40" fmla="*/ 95250 w 136"/>
                <a:gd name="T41" fmla="*/ 210174 h 159"/>
                <a:gd name="T42" fmla="*/ 79375 w 136"/>
                <a:gd name="T43" fmla="*/ 200365 h 159"/>
                <a:gd name="T44" fmla="*/ 68262 w 136"/>
                <a:gd name="T45" fmla="*/ 184953 h 159"/>
                <a:gd name="T46" fmla="*/ 55562 w 136"/>
                <a:gd name="T47" fmla="*/ 165337 h 159"/>
                <a:gd name="T48" fmla="*/ 41275 w 136"/>
                <a:gd name="T49" fmla="*/ 149924 h 159"/>
                <a:gd name="T50" fmla="*/ 28575 w 136"/>
                <a:gd name="T51" fmla="*/ 138715 h 159"/>
                <a:gd name="T52" fmla="*/ 14287 w 136"/>
                <a:gd name="T53" fmla="*/ 121901 h 159"/>
                <a:gd name="T54" fmla="*/ 3175 w 136"/>
                <a:gd name="T55" fmla="*/ 105087 h 159"/>
                <a:gd name="T56" fmla="*/ 0 w 136"/>
                <a:gd name="T57" fmla="*/ 79866 h 159"/>
                <a:gd name="T58" fmla="*/ 9525 w 136"/>
                <a:gd name="T59" fmla="*/ 79866 h 159"/>
                <a:gd name="T60" fmla="*/ 14287 w 136"/>
                <a:gd name="T61" fmla="*/ 79866 h 159"/>
                <a:gd name="T62" fmla="*/ 20637 w 136"/>
                <a:gd name="T63" fmla="*/ 79866 h 159"/>
                <a:gd name="T64" fmla="*/ 23812 w 136"/>
                <a:gd name="T65" fmla="*/ 79866 h 159"/>
                <a:gd name="T66" fmla="*/ 31750 w 136"/>
                <a:gd name="T67" fmla="*/ 75662 h 159"/>
                <a:gd name="T68" fmla="*/ 39687 w 136"/>
                <a:gd name="T69" fmla="*/ 70058 h 159"/>
                <a:gd name="T70" fmla="*/ 47625 w 136"/>
                <a:gd name="T71" fmla="*/ 60250 h 159"/>
                <a:gd name="T72" fmla="*/ 55562 w 136"/>
                <a:gd name="T73" fmla="*/ 49041 h 159"/>
                <a:gd name="T74" fmla="*/ 68262 w 136"/>
                <a:gd name="T75" fmla="*/ 40634 h 159"/>
                <a:gd name="T76" fmla="*/ 82550 w 136"/>
                <a:gd name="T77" fmla="*/ 35029 h 159"/>
                <a:gd name="T78" fmla="*/ 95250 w 136"/>
                <a:gd name="T79" fmla="*/ 29424 h 159"/>
                <a:gd name="T80" fmla="*/ 107950 w 136"/>
                <a:gd name="T81" fmla="*/ 25221 h 159"/>
                <a:gd name="T82" fmla="*/ 104775 w 136"/>
                <a:gd name="T83" fmla="*/ 23820 h 159"/>
                <a:gd name="T84" fmla="*/ 104775 w 136"/>
                <a:gd name="T85" fmla="*/ 19616 h 159"/>
                <a:gd name="T86" fmla="*/ 107950 w 136"/>
                <a:gd name="T87" fmla="*/ 15413 h 159"/>
                <a:gd name="T88" fmla="*/ 107950 w 136"/>
                <a:gd name="T89" fmla="*/ 9808 h 159"/>
                <a:gd name="T90" fmla="*/ 109537 w 136"/>
                <a:gd name="T91" fmla="*/ 8407 h 159"/>
                <a:gd name="T92" fmla="*/ 112712 w 136"/>
                <a:gd name="T93" fmla="*/ 5605 h 159"/>
                <a:gd name="T94" fmla="*/ 120650 w 136"/>
                <a:gd name="T95" fmla="*/ 0 h 159"/>
                <a:gd name="T96" fmla="*/ 123825 w 136"/>
                <a:gd name="T97" fmla="*/ 1401 h 159"/>
                <a:gd name="T98" fmla="*/ 128587 w 136"/>
                <a:gd name="T99" fmla="*/ 1401 h 159"/>
                <a:gd name="T100" fmla="*/ 131762 w 136"/>
                <a:gd name="T101" fmla="*/ 1401 h 1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6"/>
                <a:gd name="T154" fmla="*/ 0 h 159"/>
                <a:gd name="T155" fmla="*/ 136 w 136"/>
                <a:gd name="T156" fmla="*/ 159 h 1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6" h="159">
                  <a:moveTo>
                    <a:pt x="84" y="0"/>
                  </a:moveTo>
                  <a:lnTo>
                    <a:pt x="88" y="3"/>
                  </a:lnTo>
                  <a:lnTo>
                    <a:pt x="93" y="7"/>
                  </a:lnTo>
                  <a:lnTo>
                    <a:pt x="99" y="11"/>
                  </a:lnTo>
                  <a:lnTo>
                    <a:pt x="107" y="14"/>
                  </a:lnTo>
                  <a:lnTo>
                    <a:pt x="113" y="18"/>
                  </a:lnTo>
                  <a:lnTo>
                    <a:pt x="120" y="21"/>
                  </a:lnTo>
                  <a:lnTo>
                    <a:pt x="126" y="22"/>
                  </a:lnTo>
                  <a:lnTo>
                    <a:pt x="132" y="22"/>
                  </a:lnTo>
                  <a:lnTo>
                    <a:pt x="133" y="32"/>
                  </a:lnTo>
                  <a:lnTo>
                    <a:pt x="133" y="41"/>
                  </a:lnTo>
                  <a:lnTo>
                    <a:pt x="134" y="48"/>
                  </a:lnTo>
                  <a:lnTo>
                    <a:pt x="134" y="55"/>
                  </a:lnTo>
                  <a:lnTo>
                    <a:pt x="135" y="64"/>
                  </a:lnTo>
                  <a:lnTo>
                    <a:pt x="135" y="71"/>
                  </a:lnTo>
                  <a:lnTo>
                    <a:pt x="136" y="78"/>
                  </a:lnTo>
                  <a:lnTo>
                    <a:pt x="136" y="86"/>
                  </a:lnTo>
                  <a:lnTo>
                    <a:pt x="136" y="92"/>
                  </a:lnTo>
                  <a:lnTo>
                    <a:pt x="134" y="97"/>
                  </a:lnTo>
                  <a:lnTo>
                    <a:pt x="132" y="103"/>
                  </a:lnTo>
                  <a:lnTo>
                    <a:pt x="129" y="107"/>
                  </a:lnTo>
                  <a:lnTo>
                    <a:pt x="127" y="112"/>
                  </a:lnTo>
                  <a:lnTo>
                    <a:pt x="123" y="115"/>
                  </a:lnTo>
                  <a:lnTo>
                    <a:pt x="121" y="120"/>
                  </a:lnTo>
                  <a:lnTo>
                    <a:pt x="120" y="122"/>
                  </a:lnTo>
                  <a:lnTo>
                    <a:pt x="119" y="125"/>
                  </a:lnTo>
                  <a:lnTo>
                    <a:pt x="117" y="127"/>
                  </a:lnTo>
                  <a:lnTo>
                    <a:pt x="116" y="129"/>
                  </a:lnTo>
                  <a:lnTo>
                    <a:pt x="116" y="132"/>
                  </a:lnTo>
                  <a:lnTo>
                    <a:pt x="116" y="134"/>
                  </a:lnTo>
                  <a:lnTo>
                    <a:pt x="116" y="137"/>
                  </a:lnTo>
                  <a:lnTo>
                    <a:pt x="116" y="140"/>
                  </a:lnTo>
                  <a:lnTo>
                    <a:pt x="115" y="143"/>
                  </a:lnTo>
                  <a:lnTo>
                    <a:pt x="114" y="144"/>
                  </a:lnTo>
                  <a:lnTo>
                    <a:pt x="113" y="146"/>
                  </a:lnTo>
                  <a:lnTo>
                    <a:pt x="110" y="148"/>
                  </a:lnTo>
                  <a:lnTo>
                    <a:pt x="107" y="153"/>
                  </a:lnTo>
                  <a:lnTo>
                    <a:pt x="103" y="155"/>
                  </a:lnTo>
                  <a:lnTo>
                    <a:pt x="100" y="158"/>
                  </a:lnTo>
                  <a:lnTo>
                    <a:pt x="97" y="159"/>
                  </a:lnTo>
                  <a:lnTo>
                    <a:pt x="65" y="155"/>
                  </a:lnTo>
                  <a:lnTo>
                    <a:pt x="60" y="150"/>
                  </a:lnTo>
                  <a:lnTo>
                    <a:pt x="55" y="147"/>
                  </a:lnTo>
                  <a:lnTo>
                    <a:pt x="50" y="143"/>
                  </a:lnTo>
                  <a:lnTo>
                    <a:pt x="45" y="139"/>
                  </a:lnTo>
                  <a:lnTo>
                    <a:pt x="43" y="132"/>
                  </a:lnTo>
                  <a:lnTo>
                    <a:pt x="39" y="126"/>
                  </a:lnTo>
                  <a:lnTo>
                    <a:pt x="35" y="118"/>
                  </a:lnTo>
                  <a:lnTo>
                    <a:pt x="31" y="112"/>
                  </a:lnTo>
                  <a:lnTo>
                    <a:pt x="26" y="107"/>
                  </a:lnTo>
                  <a:lnTo>
                    <a:pt x="23" y="103"/>
                  </a:lnTo>
                  <a:lnTo>
                    <a:pt x="18" y="99"/>
                  </a:lnTo>
                  <a:lnTo>
                    <a:pt x="14" y="93"/>
                  </a:lnTo>
                  <a:lnTo>
                    <a:pt x="9" y="87"/>
                  </a:lnTo>
                  <a:lnTo>
                    <a:pt x="6" y="82"/>
                  </a:lnTo>
                  <a:lnTo>
                    <a:pt x="2" y="75"/>
                  </a:lnTo>
                  <a:lnTo>
                    <a:pt x="1" y="67"/>
                  </a:lnTo>
                  <a:lnTo>
                    <a:pt x="0" y="57"/>
                  </a:lnTo>
                  <a:lnTo>
                    <a:pt x="4" y="57"/>
                  </a:lnTo>
                  <a:lnTo>
                    <a:pt x="6" y="57"/>
                  </a:lnTo>
                  <a:lnTo>
                    <a:pt x="8" y="57"/>
                  </a:lnTo>
                  <a:lnTo>
                    <a:pt x="9" y="57"/>
                  </a:lnTo>
                  <a:lnTo>
                    <a:pt x="12" y="57"/>
                  </a:lnTo>
                  <a:lnTo>
                    <a:pt x="13" y="57"/>
                  </a:lnTo>
                  <a:lnTo>
                    <a:pt x="14" y="57"/>
                  </a:lnTo>
                  <a:lnTo>
                    <a:pt x="15" y="57"/>
                  </a:lnTo>
                  <a:lnTo>
                    <a:pt x="18" y="55"/>
                  </a:lnTo>
                  <a:lnTo>
                    <a:pt x="20" y="54"/>
                  </a:lnTo>
                  <a:lnTo>
                    <a:pt x="23" y="53"/>
                  </a:lnTo>
                  <a:lnTo>
                    <a:pt x="25" y="50"/>
                  </a:lnTo>
                  <a:lnTo>
                    <a:pt x="27" y="46"/>
                  </a:lnTo>
                  <a:lnTo>
                    <a:pt x="30" y="43"/>
                  </a:lnTo>
                  <a:lnTo>
                    <a:pt x="32" y="38"/>
                  </a:lnTo>
                  <a:lnTo>
                    <a:pt x="35" y="35"/>
                  </a:lnTo>
                  <a:lnTo>
                    <a:pt x="39" y="32"/>
                  </a:lnTo>
                  <a:lnTo>
                    <a:pt x="43" y="29"/>
                  </a:lnTo>
                  <a:lnTo>
                    <a:pt x="47" y="26"/>
                  </a:lnTo>
                  <a:lnTo>
                    <a:pt x="52" y="25"/>
                  </a:lnTo>
                  <a:lnTo>
                    <a:pt x="57" y="22"/>
                  </a:lnTo>
                  <a:lnTo>
                    <a:pt x="60" y="21"/>
                  </a:lnTo>
                  <a:lnTo>
                    <a:pt x="64" y="20"/>
                  </a:lnTo>
                  <a:lnTo>
                    <a:pt x="68" y="18"/>
                  </a:lnTo>
                  <a:lnTo>
                    <a:pt x="66" y="18"/>
                  </a:lnTo>
                  <a:lnTo>
                    <a:pt x="66" y="17"/>
                  </a:lnTo>
                  <a:lnTo>
                    <a:pt x="66" y="15"/>
                  </a:lnTo>
                  <a:lnTo>
                    <a:pt x="66" y="14"/>
                  </a:lnTo>
                  <a:lnTo>
                    <a:pt x="66" y="13"/>
                  </a:lnTo>
                  <a:lnTo>
                    <a:pt x="68" y="11"/>
                  </a:lnTo>
                  <a:lnTo>
                    <a:pt x="68" y="10"/>
                  </a:lnTo>
                  <a:lnTo>
                    <a:pt x="68" y="7"/>
                  </a:lnTo>
                  <a:lnTo>
                    <a:pt x="68" y="6"/>
                  </a:lnTo>
                  <a:lnTo>
                    <a:pt x="69" y="6"/>
                  </a:lnTo>
                  <a:lnTo>
                    <a:pt x="70" y="6"/>
                  </a:lnTo>
                  <a:lnTo>
                    <a:pt x="71" y="4"/>
                  </a:lnTo>
                  <a:lnTo>
                    <a:pt x="74" y="3"/>
                  </a:lnTo>
                  <a:lnTo>
                    <a:pt x="76" y="0"/>
                  </a:lnTo>
                  <a:lnTo>
                    <a:pt x="77" y="1"/>
                  </a:lnTo>
                  <a:lnTo>
                    <a:pt x="78" y="1"/>
                  </a:lnTo>
                  <a:lnTo>
                    <a:pt x="80" y="3"/>
                  </a:lnTo>
                  <a:lnTo>
                    <a:pt x="81" y="1"/>
                  </a:lnTo>
                  <a:lnTo>
                    <a:pt x="82" y="1"/>
                  </a:lnTo>
                  <a:lnTo>
                    <a:pt x="83" y="1"/>
                  </a:lnTo>
                  <a:lnTo>
                    <a:pt x="84"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5" name="Freeform 256">
              <a:extLst>
                <a:ext uri="{FF2B5EF4-FFF2-40B4-BE49-F238E27FC236}">
                  <a16:creationId xmlns:a16="http://schemas.microsoft.com/office/drawing/2014/main" id="{AE87B9DF-6E28-5217-4C99-6C13A085BE94}"/>
                </a:ext>
              </a:extLst>
            </p:cNvPr>
            <p:cNvSpPr>
              <a:spLocks/>
            </p:cNvSpPr>
            <p:nvPr/>
          </p:nvSpPr>
          <p:spPr bwMode="gray">
            <a:xfrm>
              <a:off x="6118463" y="4591813"/>
              <a:ext cx="458006" cy="493258"/>
            </a:xfrm>
            <a:custGeom>
              <a:avLst/>
              <a:gdLst>
                <a:gd name="T0" fmla="*/ 385763 w 247"/>
                <a:gd name="T1" fmla="*/ 21017 h 282"/>
                <a:gd name="T2" fmla="*/ 371475 w 247"/>
                <a:gd name="T3" fmla="*/ 11209 h 282"/>
                <a:gd name="T4" fmla="*/ 358775 w 247"/>
                <a:gd name="T5" fmla="*/ 11209 h 282"/>
                <a:gd name="T6" fmla="*/ 344488 w 247"/>
                <a:gd name="T7" fmla="*/ 16814 h 282"/>
                <a:gd name="T8" fmla="*/ 314325 w 247"/>
                <a:gd name="T9" fmla="*/ 21017 h 282"/>
                <a:gd name="T10" fmla="*/ 300038 w 247"/>
                <a:gd name="T11" fmla="*/ 25221 h 282"/>
                <a:gd name="T12" fmla="*/ 193675 w 247"/>
                <a:gd name="T13" fmla="*/ 16814 h 282"/>
                <a:gd name="T14" fmla="*/ 104775 w 247"/>
                <a:gd name="T15" fmla="*/ 16814 h 282"/>
                <a:gd name="T16" fmla="*/ 60325 w 247"/>
                <a:gd name="T17" fmla="*/ 1401 h 282"/>
                <a:gd name="T18" fmla="*/ 38100 w 247"/>
                <a:gd name="T19" fmla="*/ 4203 h 282"/>
                <a:gd name="T20" fmla="*/ 22225 w 247"/>
                <a:gd name="T21" fmla="*/ 11209 h 282"/>
                <a:gd name="T22" fmla="*/ 0 w 247"/>
                <a:gd name="T23" fmla="*/ 19616 h 282"/>
                <a:gd name="T24" fmla="*/ 0 w 247"/>
                <a:gd name="T25" fmla="*/ 26622 h 282"/>
                <a:gd name="T26" fmla="*/ 3175 w 247"/>
                <a:gd name="T27" fmla="*/ 35029 h 282"/>
                <a:gd name="T28" fmla="*/ 9525 w 247"/>
                <a:gd name="T29" fmla="*/ 39232 h 282"/>
                <a:gd name="T30" fmla="*/ 25400 w 247"/>
                <a:gd name="T31" fmla="*/ 105087 h 282"/>
                <a:gd name="T32" fmla="*/ 60325 w 247"/>
                <a:gd name="T33" fmla="*/ 159732 h 282"/>
                <a:gd name="T34" fmla="*/ 68263 w 247"/>
                <a:gd name="T35" fmla="*/ 163936 h 282"/>
                <a:gd name="T36" fmla="*/ 77788 w 247"/>
                <a:gd name="T37" fmla="*/ 163936 h 282"/>
                <a:gd name="T38" fmla="*/ 74613 w 247"/>
                <a:gd name="T39" fmla="*/ 170941 h 282"/>
                <a:gd name="T40" fmla="*/ 77788 w 247"/>
                <a:gd name="T41" fmla="*/ 180750 h 282"/>
                <a:gd name="T42" fmla="*/ 73025 w 247"/>
                <a:gd name="T43" fmla="*/ 194761 h 282"/>
                <a:gd name="T44" fmla="*/ 69850 w 247"/>
                <a:gd name="T45" fmla="*/ 211575 h 282"/>
                <a:gd name="T46" fmla="*/ 77788 w 247"/>
                <a:gd name="T47" fmla="*/ 246604 h 282"/>
                <a:gd name="T48" fmla="*/ 82550 w 247"/>
                <a:gd name="T49" fmla="*/ 283034 h 282"/>
                <a:gd name="T50" fmla="*/ 90488 w 247"/>
                <a:gd name="T51" fmla="*/ 329272 h 282"/>
                <a:gd name="T52" fmla="*/ 112713 w 247"/>
                <a:gd name="T53" fmla="*/ 376912 h 282"/>
                <a:gd name="T54" fmla="*/ 119063 w 247"/>
                <a:gd name="T55" fmla="*/ 381115 h 282"/>
                <a:gd name="T56" fmla="*/ 125413 w 247"/>
                <a:gd name="T57" fmla="*/ 389522 h 282"/>
                <a:gd name="T58" fmla="*/ 127000 w 247"/>
                <a:gd name="T59" fmla="*/ 379714 h 282"/>
                <a:gd name="T60" fmla="*/ 130175 w 247"/>
                <a:gd name="T61" fmla="*/ 371307 h 282"/>
                <a:gd name="T62" fmla="*/ 153988 w 247"/>
                <a:gd name="T63" fmla="*/ 386720 h 282"/>
                <a:gd name="T64" fmla="*/ 176213 w 247"/>
                <a:gd name="T65" fmla="*/ 395127 h 282"/>
                <a:gd name="T66" fmla="*/ 203200 w 247"/>
                <a:gd name="T67" fmla="*/ 389522 h 282"/>
                <a:gd name="T68" fmla="*/ 219075 w 247"/>
                <a:gd name="T69" fmla="*/ 367104 h 282"/>
                <a:gd name="T70" fmla="*/ 222250 w 247"/>
                <a:gd name="T71" fmla="*/ 285837 h 282"/>
                <a:gd name="T72" fmla="*/ 223838 w 247"/>
                <a:gd name="T73" fmla="*/ 260616 h 282"/>
                <a:gd name="T74" fmla="*/ 223838 w 247"/>
                <a:gd name="T75" fmla="*/ 240999 h 282"/>
                <a:gd name="T76" fmla="*/ 220663 w 247"/>
                <a:gd name="T77" fmla="*/ 221383 h 282"/>
                <a:gd name="T78" fmla="*/ 223838 w 247"/>
                <a:gd name="T79" fmla="*/ 198965 h 282"/>
                <a:gd name="T80" fmla="*/ 239713 w 247"/>
                <a:gd name="T81" fmla="*/ 179348 h 282"/>
                <a:gd name="T82" fmla="*/ 254000 w 247"/>
                <a:gd name="T83" fmla="*/ 147122 h 282"/>
                <a:gd name="T84" fmla="*/ 261938 w 247"/>
                <a:gd name="T85" fmla="*/ 102285 h 282"/>
                <a:gd name="T86" fmla="*/ 263525 w 247"/>
                <a:gd name="T87" fmla="*/ 71459 h 282"/>
                <a:gd name="T88" fmla="*/ 255588 w 247"/>
                <a:gd name="T89" fmla="*/ 60250 h 282"/>
                <a:gd name="T90" fmla="*/ 258763 w 247"/>
                <a:gd name="T91" fmla="*/ 46238 h 282"/>
                <a:gd name="T92" fmla="*/ 282575 w 247"/>
                <a:gd name="T93" fmla="*/ 43436 h 282"/>
                <a:gd name="T94" fmla="*/ 320675 w 247"/>
                <a:gd name="T95" fmla="*/ 36430 h 282"/>
                <a:gd name="T96" fmla="*/ 363538 w 247"/>
                <a:gd name="T97" fmla="*/ 33628 h 2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82"/>
                <a:gd name="T149" fmla="*/ 247 w 247"/>
                <a:gd name="T150" fmla="*/ 282 h 2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82">
                  <a:moveTo>
                    <a:pt x="247" y="22"/>
                  </a:moveTo>
                  <a:lnTo>
                    <a:pt x="246" y="21"/>
                  </a:lnTo>
                  <a:lnTo>
                    <a:pt x="245" y="18"/>
                  </a:lnTo>
                  <a:lnTo>
                    <a:pt x="243" y="15"/>
                  </a:lnTo>
                  <a:lnTo>
                    <a:pt x="241" y="14"/>
                  </a:lnTo>
                  <a:lnTo>
                    <a:pt x="239" y="11"/>
                  </a:lnTo>
                  <a:lnTo>
                    <a:pt x="236" y="10"/>
                  </a:lnTo>
                  <a:lnTo>
                    <a:pt x="234" y="8"/>
                  </a:lnTo>
                  <a:lnTo>
                    <a:pt x="231" y="8"/>
                  </a:lnTo>
                  <a:lnTo>
                    <a:pt x="229" y="8"/>
                  </a:lnTo>
                  <a:lnTo>
                    <a:pt x="228" y="8"/>
                  </a:lnTo>
                  <a:lnTo>
                    <a:pt x="226" y="8"/>
                  </a:lnTo>
                  <a:lnTo>
                    <a:pt x="223" y="10"/>
                  </a:lnTo>
                  <a:lnTo>
                    <a:pt x="222" y="10"/>
                  </a:lnTo>
                  <a:lnTo>
                    <a:pt x="220" y="11"/>
                  </a:lnTo>
                  <a:lnTo>
                    <a:pt x="217" y="12"/>
                  </a:lnTo>
                  <a:lnTo>
                    <a:pt x="215" y="12"/>
                  </a:lnTo>
                  <a:lnTo>
                    <a:pt x="204" y="12"/>
                  </a:lnTo>
                  <a:lnTo>
                    <a:pt x="202" y="14"/>
                  </a:lnTo>
                  <a:lnTo>
                    <a:pt x="198" y="15"/>
                  </a:lnTo>
                  <a:lnTo>
                    <a:pt x="196" y="15"/>
                  </a:lnTo>
                  <a:lnTo>
                    <a:pt x="193" y="17"/>
                  </a:lnTo>
                  <a:lnTo>
                    <a:pt x="191" y="18"/>
                  </a:lnTo>
                  <a:lnTo>
                    <a:pt x="189" y="18"/>
                  </a:lnTo>
                  <a:lnTo>
                    <a:pt x="186" y="19"/>
                  </a:lnTo>
                  <a:lnTo>
                    <a:pt x="182" y="21"/>
                  </a:lnTo>
                  <a:lnTo>
                    <a:pt x="122" y="21"/>
                  </a:lnTo>
                  <a:lnTo>
                    <a:pt x="122" y="12"/>
                  </a:lnTo>
                  <a:lnTo>
                    <a:pt x="88" y="12"/>
                  </a:lnTo>
                  <a:lnTo>
                    <a:pt x="82" y="14"/>
                  </a:lnTo>
                  <a:lnTo>
                    <a:pt x="75" y="14"/>
                  </a:lnTo>
                  <a:lnTo>
                    <a:pt x="66" y="12"/>
                  </a:lnTo>
                  <a:lnTo>
                    <a:pt x="58" y="10"/>
                  </a:lnTo>
                  <a:lnTo>
                    <a:pt x="51" y="7"/>
                  </a:lnTo>
                  <a:lnTo>
                    <a:pt x="44" y="3"/>
                  </a:lnTo>
                  <a:lnTo>
                    <a:pt x="38" y="1"/>
                  </a:lnTo>
                  <a:lnTo>
                    <a:pt x="32" y="0"/>
                  </a:lnTo>
                  <a:lnTo>
                    <a:pt x="30" y="0"/>
                  </a:lnTo>
                  <a:lnTo>
                    <a:pt x="26" y="1"/>
                  </a:lnTo>
                  <a:lnTo>
                    <a:pt x="24" y="3"/>
                  </a:lnTo>
                  <a:lnTo>
                    <a:pt x="21" y="4"/>
                  </a:lnTo>
                  <a:lnTo>
                    <a:pt x="19" y="5"/>
                  </a:lnTo>
                  <a:lnTo>
                    <a:pt x="16" y="7"/>
                  </a:lnTo>
                  <a:lnTo>
                    <a:pt x="14" y="8"/>
                  </a:lnTo>
                  <a:lnTo>
                    <a:pt x="12" y="10"/>
                  </a:lnTo>
                  <a:lnTo>
                    <a:pt x="1" y="10"/>
                  </a:lnTo>
                  <a:lnTo>
                    <a:pt x="1" y="12"/>
                  </a:lnTo>
                  <a:lnTo>
                    <a:pt x="0" y="14"/>
                  </a:lnTo>
                  <a:lnTo>
                    <a:pt x="0" y="15"/>
                  </a:lnTo>
                  <a:lnTo>
                    <a:pt x="0" y="17"/>
                  </a:lnTo>
                  <a:lnTo>
                    <a:pt x="0" y="18"/>
                  </a:lnTo>
                  <a:lnTo>
                    <a:pt x="0" y="19"/>
                  </a:lnTo>
                  <a:lnTo>
                    <a:pt x="0" y="21"/>
                  </a:lnTo>
                  <a:lnTo>
                    <a:pt x="0" y="22"/>
                  </a:lnTo>
                  <a:lnTo>
                    <a:pt x="1" y="24"/>
                  </a:lnTo>
                  <a:lnTo>
                    <a:pt x="2" y="25"/>
                  </a:lnTo>
                  <a:lnTo>
                    <a:pt x="2" y="26"/>
                  </a:lnTo>
                  <a:lnTo>
                    <a:pt x="3" y="26"/>
                  </a:lnTo>
                  <a:lnTo>
                    <a:pt x="5" y="28"/>
                  </a:lnTo>
                  <a:lnTo>
                    <a:pt x="6" y="28"/>
                  </a:lnTo>
                  <a:lnTo>
                    <a:pt x="7" y="37"/>
                  </a:lnTo>
                  <a:lnTo>
                    <a:pt x="9" y="49"/>
                  </a:lnTo>
                  <a:lnTo>
                    <a:pt x="13" y="61"/>
                  </a:lnTo>
                  <a:lnTo>
                    <a:pt x="16" y="75"/>
                  </a:lnTo>
                  <a:lnTo>
                    <a:pt x="22" y="86"/>
                  </a:lnTo>
                  <a:lnTo>
                    <a:pt x="27" y="97"/>
                  </a:lnTo>
                  <a:lnTo>
                    <a:pt x="33" y="107"/>
                  </a:lnTo>
                  <a:lnTo>
                    <a:pt x="38" y="114"/>
                  </a:lnTo>
                  <a:lnTo>
                    <a:pt x="39" y="115"/>
                  </a:lnTo>
                  <a:lnTo>
                    <a:pt x="40" y="115"/>
                  </a:lnTo>
                  <a:lnTo>
                    <a:pt x="41" y="115"/>
                  </a:lnTo>
                  <a:lnTo>
                    <a:pt x="43" y="117"/>
                  </a:lnTo>
                  <a:lnTo>
                    <a:pt x="44" y="117"/>
                  </a:lnTo>
                  <a:lnTo>
                    <a:pt x="45" y="117"/>
                  </a:lnTo>
                  <a:lnTo>
                    <a:pt x="47" y="117"/>
                  </a:lnTo>
                  <a:lnTo>
                    <a:pt x="49" y="117"/>
                  </a:lnTo>
                  <a:lnTo>
                    <a:pt x="47" y="118"/>
                  </a:lnTo>
                  <a:lnTo>
                    <a:pt x="47" y="119"/>
                  </a:lnTo>
                  <a:lnTo>
                    <a:pt x="47" y="121"/>
                  </a:lnTo>
                  <a:lnTo>
                    <a:pt x="47" y="122"/>
                  </a:lnTo>
                  <a:lnTo>
                    <a:pt x="47" y="125"/>
                  </a:lnTo>
                  <a:lnTo>
                    <a:pt x="49" y="126"/>
                  </a:lnTo>
                  <a:lnTo>
                    <a:pt x="49" y="128"/>
                  </a:lnTo>
                  <a:lnTo>
                    <a:pt x="49" y="129"/>
                  </a:lnTo>
                  <a:lnTo>
                    <a:pt x="49" y="132"/>
                  </a:lnTo>
                  <a:lnTo>
                    <a:pt x="47" y="135"/>
                  </a:lnTo>
                  <a:lnTo>
                    <a:pt x="47" y="136"/>
                  </a:lnTo>
                  <a:lnTo>
                    <a:pt x="46" y="139"/>
                  </a:lnTo>
                  <a:lnTo>
                    <a:pt x="45" y="142"/>
                  </a:lnTo>
                  <a:lnTo>
                    <a:pt x="45" y="144"/>
                  </a:lnTo>
                  <a:lnTo>
                    <a:pt x="44" y="147"/>
                  </a:lnTo>
                  <a:lnTo>
                    <a:pt x="44" y="151"/>
                  </a:lnTo>
                  <a:lnTo>
                    <a:pt x="45" y="158"/>
                  </a:lnTo>
                  <a:lnTo>
                    <a:pt x="45" y="165"/>
                  </a:lnTo>
                  <a:lnTo>
                    <a:pt x="47" y="171"/>
                  </a:lnTo>
                  <a:lnTo>
                    <a:pt x="49" y="176"/>
                  </a:lnTo>
                  <a:lnTo>
                    <a:pt x="50" y="182"/>
                  </a:lnTo>
                  <a:lnTo>
                    <a:pt x="51" y="188"/>
                  </a:lnTo>
                  <a:lnTo>
                    <a:pt x="52" y="195"/>
                  </a:lnTo>
                  <a:lnTo>
                    <a:pt x="52" y="202"/>
                  </a:lnTo>
                  <a:lnTo>
                    <a:pt x="53" y="210"/>
                  </a:lnTo>
                  <a:lnTo>
                    <a:pt x="53" y="219"/>
                  </a:lnTo>
                  <a:lnTo>
                    <a:pt x="54" y="228"/>
                  </a:lnTo>
                  <a:lnTo>
                    <a:pt x="57" y="235"/>
                  </a:lnTo>
                  <a:lnTo>
                    <a:pt x="59" y="243"/>
                  </a:lnTo>
                  <a:lnTo>
                    <a:pt x="63" y="251"/>
                  </a:lnTo>
                  <a:lnTo>
                    <a:pt x="66" y="260"/>
                  </a:lnTo>
                  <a:lnTo>
                    <a:pt x="71" y="269"/>
                  </a:lnTo>
                  <a:lnTo>
                    <a:pt x="72" y="271"/>
                  </a:lnTo>
                  <a:lnTo>
                    <a:pt x="72" y="272"/>
                  </a:lnTo>
                  <a:lnTo>
                    <a:pt x="73" y="272"/>
                  </a:lnTo>
                  <a:lnTo>
                    <a:pt x="75" y="272"/>
                  </a:lnTo>
                  <a:lnTo>
                    <a:pt x="76" y="272"/>
                  </a:lnTo>
                  <a:lnTo>
                    <a:pt x="77" y="272"/>
                  </a:lnTo>
                  <a:lnTo>
                    <a:pt x="78" y="275"/>
                  </a:lnTo>
                  <a:lnTo>
                    <a:pt x="79" y="278"/>
                  </a:lnTo>
                  <a:lnTo>
                    <a:pt x="79" y="276"/>
                  </a:lnTo>
                  <a:lnTo>
                    <a:pt x="79" y="275"/>
                  </a:lnTo>
                  <a:lnTo>
                    <a:pt x="80" y="274"/>
                  </a:lnTo>
                  <a:lnTo>
                    <a:pt x="80" y="271"/>
                  </a:lnTo>
                  <a:lnTo>
                    <a:pt x="80" y="269"/>
                  </a:lnTo>
                  <a:lnTo>
                    <a:pt x="82" y="268"/>
                  </a:lnTo>
                  <a:lnTo>
                    <a:pt x="82" y="267"/>
                  </a:lnTo>
                  <a:lnTo>
                    <a:pt x="82" y="265"/>
                  </a:lnTo>
                  <a:lnTo>
                    <a:pt x="90" y="265"/>
                  </a:lnTo>
                  <a:lnTo>
                    <a:pt x="92" y="269"/>
                  </a:lnTo>
                  <a:lnTo>
                    <a:pt x="95" y="272"/>
                  </a:lnTo>
                  <a:lnTo>
                    <a:pt x="97" y="276"/>
                  </a:lnTo>
                  <a:lnTo>
                    <a:pt x="101" y="278"/>
                  </a:lnTo>
                  <a:lnTo>
                    <a:pt x="104" y="281"/>
                  </a:lnTo>
                  <a:lnTo>
                    <a:pt x="108" y="282"/>
                  </a:lnTo>
                  <a:lnTo>
                    <a:pt x="111" y="282"/>
                  </a:lnTo>
                  <a:lnTo>
                    <a:pt x="116" y="282"/>
                  </a:lnTo>
                  <a:lnTo>
                    <a:pt x="120" y="282"/>
                  </a:lnTo>
                  <a:lnTo>
                    <a:pt x="125" y="281"/>
                  </a:lnTo>
                  <a:lnTo>
                    <a:pt x="128" y="278"/>
                  </a:lnTo>
                  <a:lnTo>
                    <a:pt x="130" y="275"/>
                  </a:lnTo>
                  <a:lnTo>
                    <a:pt x="133" y="271"/>
                  </a:lnTo>
                  <a:lnTo>
                    <a:pt x="135" y="267"/>
                  </a:lnTo>
                  <a:lnTo>
                    <a:pt x="138" y="262"/>
                  </a:lnTo>
                  <a:lnTo>
                    <a:pt x="139" y="257"/>
                  </a:lnTo>
                  <a:lnTo>
                    <a:pt x="139" y="215"/>
                  </a:lnTo>
                  <a:lnTo>
                    <a:pt x="140" y="210"/>
                  </a:lnTo>
                  <a:lnTo>
                    <a:pt x="140" y="204"/>
                  </a:lnTo>
                  <a:lnTo>
                    <a:pt x="140" y="200"/>
                  </a:lnTo>
                  <a:lnTo>
                    <a:pt x="140" y="195"/>
                  </a:lnTo>
                  <a:lnTo>
                    <a:pt x="141" y="190"/>
                  </a:lnTo>
                  <a:lnTo>
                    <a:pt x="141" y="186"/>
                  </a:lnTo>
                  <a:lnTo>
                    <a:pt x="142" y="183"/>
                  </a:lnTo>
                  <a:lnTo>
                    <a:pt x="144" y="181"/>
                  </a:lnTo>
                  <a:lnTo>
                    <a:pt x="142" y="176"/>
                  </a:lnTo>
                  <a:lnTo>
                    <a:pt x="141" y="172"/>
                  </a:lnTo>
                  <a:lnTo>
                    <a:pt x="140" y="168"/>
                  </a:lnTo>
                  <a:lnTo>
                    <a:pt x="140" y="165"/>
                  </a:lnTo>
                  <a:lnTo>
                    <a:pt x="139" y="161"/>
                  </a:lnTo>
                  <a:lnTo>
                    <a:pt x="139" y="158"/>
                  </a:lnTo>
                  <a:lnTo>
                    <a:pt x="139" y="154"/>
                  </a:lnTo>
                  <a:lnTo>
                    <a:pt x="139" y="149"/>
                  </a:lnTo>
                  <a:lnTo>
                    <a:pt x="140" y="146"/>
                  </a:lnTo>
                  <a:lnTo>
                    <a:pt x="141" y="142"/>
                  </a:lnTo>
                  <a:lnTo>
                    <a:pt x="142" y="139"/>
                  </a:lnTo>
                  <a:lnTo>
                    <a:pt x="145" y="135"/>
                  </a:lnTo>
                  <a:lnTo>
                    <a:pt x="147" y="130"/>
                  </a:lnTo>
                  <a:lnTo>
                    <a:pt x="151" y="128"/>
                  </a:lnTo>
                  <a:lnTo>
                    <a:pt x="154" y="125"/>
                  </a:lnTo>
                  <a:lnTo>
                    <a:pt x="158" y="123"/>
                  </a:lnTo>
                  <a:lnTo>
                    <a:pt x="159" y="115"/>
                  </a:lnTo>
                  <a:lnTo>
                    <a:pt x="160" y="105"/>
                  </a:lnTo>
                  <a:lnTo>
                    <a:pt x="161" y="97"/>
                  </a:lnTo>
                  <a:lnTo>
                    <a:pt x="163" y="89"/>
                  </a:lnTo>
                  <a:lnTo>
                    <a:pt x="164" y="80"/>
                  </a:lnTo>
                  <a:lnTo>
                    <a:pt x="165" y="73"/>
                  </a:lnTo>
                  <a:lnTo>
                    <a:pt x="166" y="64"/>
                  </a:lnTo>
                  <a:lnTo>
                    <a:pt x="167" y="56"/>
                  </a:lnTo>
                  <a:lnTo>
                    <a:pt x="166" y="53"/>
                  </a:lnTo>
                  <a:lnTo>
                    <a:pt x="166" y="51"/>
                  </a:lnTo>
                  <a:lnTo>
                    <a:pt x="165" y="50"/>
                  </a:lnTo>
                  <a:lnTo>
                    <a:pt x="164" y="47"/>
                  </a:lnTo>
                  <a:lnTo>
                    <a:pt x="163" y="46"/>
                  </a:lnTo>
                  <a:lnTo>
                    <a:pt x="161" y="43"/>
                  </a:lnTo>
                  <a:lnTo>
                    <a:pt x="160" y="40"/>
                  </a:lnTo>
                  <a:lnTo>
                    <a:pt x="160" y="37"/>
                  </a:lnTo>
                  <a:lnTo>
                    <a:pt x="161" y="35"/>
                  </a:lnTo>
                  <a:lnTo>
                    <a:pt x="163" y="33"/>
                  </a:lnTo>
                  <a:lnTo>
                    <a:pt x="166" y="32"/>
                  </a:lnTo>
                  <a:lnTo>
                    <a:pt x="170" y="32"/>
                  </a:lnTo>
                  <a:lnTo>
                    <a:pt x="173" y="31"/>
                  </a:lnTo>
                  <a:lnTo>
                    <a:pt x="178" y="31"/>
                  </a:lnTo>
                  <a:lnTo>
                    <a:pt x="182" y="31"/>
                  </a:lnTo>
                  <a:lnTo>
                    <a:pt x="187" y="31"/>
                  </a:lnTo>
                  <a:lnTo>
                    <a:pt x="195" y="28"/>
                  </a:lnTo>
                  <a:lnTo>
                    <a:pt x="202" y="26"/>
                  </a:lnTo>
                  <a:lnTo>
                    <a:pt x="208" y="25"/>
                  </a:lnTo>
                  <a:lnTo>
                    <a:pt x="215" y="24"/>
                  </a:lnTo>
                  <a:lnTo>
                    <a:pt x="222" y="24"/>
                  </a:lnTo>
                  <a:lnTo>
                    <a:pt x="229" y="24"/>
                  </a:lnTo>
                  <a:lnTo>
                    <a:pt x="237" y="22"/>
                  </a:lnTo>
                  <a:lnTo>
                    <a:pt x="245" y="22"/>
                  </a:lnTo>
                  <a:lnTo>
                    <a:pt x="247" y="2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6" name="Freeform 257">
              <a:extLst>
                <a:ext uri="{FF2B5EF4-FFF2-40B4-BE49-F238E27FC236}">
                  <a16:creationId xmlns:a16="http://schemas.microsoft.com/office/drawing/2014/main" id="{1E450B04-C2D7-58C9-53D8-8DAE46DC314B}"/>
                </a:ext>
              </a:extLst>
            </p:cNvPr>
            <p:cNvSpPr>
              <a:spLocks/>
            </p:cNvSpPr>
            <p:nvPr/>
          </p:nvSpPr>
          <p:spPr bwMode="gray">
            <a:xfrm>
              <a:off x="6373579" y="4629453"/>
              <a:ext cx="317389" cy="376381"/>
            </a:xfrm>
            <a:custGeom>
              <a:avLst/>
              <a:gdLst>
                <a:gd name="T0" fmla="*/ 9525 w 171"/>
                <a:gd name="T1" fmla="*/ 233993 h 215"/>
                <a:gd name="T2" fmla="*/ 14288 w 171"/>
                <a:gd name="T3" fmla="*/ 235395 h 215"/>
                <a:gd name="T4" fmla="*/ 19050 w 171"/>
                <a:gd name="T5" fmla="*/ 236796 h 215"/>
                <a:gd name="T6" fmla="*/ 22225 w 171"/>
                <a:gd name="T7" fmla="*/ 239598 h 215"/>
                <a:gd name="T8" fmla="*/ 23813 w 171"/>
                <a:gd name="T9" fmla="*/ 245203 h 215"/>
                <a:gd name="T10" fmla="*/ 23813 w 171"/>
                <a:gd name="T11" fmla="*/ 256412 h 215"/>
                <a:gd name="T12" fmla="*/ 23813 w 171"/>
                <a:gd name="T13" fmla="*/ 266220 h 215"/>
                <a:gd name="T14" fmla="*/ 23813 w 171"/>
                <a:gd name="T15" fmla="*/ 276028 h 215"/>
                <a:gd name="T16" fmla="*/ 23813 w 171"/>
                <a:gd name="T17" fmla="*/ 285836 h 215"/>
                <a:gd name="T18" fmla="*/ 28575 w 171"/>
                <a:gd name="T19" fmla="*/ 295644 h 215"/>
                <a:gd name="T20" fmla="*/ 33338 w 171"/>
                <a:gd name="T21" fmla="*/ 299848 h 215"/>
                <a:gd name="T22" fmla="*/ 42863 w 171"/>
                <a:gd name="T23" fmla="*/ 301249 h 215"/>
                <a:gd name="T24" fmla="*/ 52388 w 171"/>
                <a:gd name="T25" fmla="*/ 301249 h 215"/>
                <a:gd name="T26" fmla="*/ 60325 w 171"/>
                <a:gd name="T27" fmla="*/ 295644 h 215"/>
                <a:gd name="T28" fmla="*/ 69850 w 171"/>
                <a:gd name="T29" fmla="*/ 284435 h 215"/>
                <a:gd name="T30" fmla="*/ 79375 w 171"/>
                <a:gd name="T31" fmla="*/ 262017 h 215"/>
                <a:gd name="T32" fmla="*/ 88900 w 171"/>
                <a:gd name="T33" fmla="*/ 250807 h 215"/>
                <a:gd name="T34" fmla="*/ 95250 w 171"/>
                <a:gd name="T35" fmla="*/ 246604 h 215"/>
                <a:gd name="T36" fmla="*/ 106363 w 171"/>
                <a:gd name="T37" fmla="*/ 246604 h 215"/>
                <a:gd name="T38" fmla="*/ 115888 w 171"/>
                <a:gd name="T39" fmla="*/ 250807 h 215"/>
                <a:gd name="T40" fmla="*/ 125413 w 171"/>
                <a:gd name="T41" fmla="*/ 255011 h 215"/>
                <a:gd name="T42" fmla="*/ 134938 w 171"/>
                <a:gd name="T43" fmla="*/ 259214 h 215"/>
                <a:gd name="T44" fmla="*/ 150813 w 171"/>
                <a:gd name="T45" fmla="*/ 259214 h 215"/>
                <a:gd name="T46" fmla="*/ 161925 w 171"/>
                <a:gd name="T47" fmla="*/ 253610 h 215"/>
                <a:gd name="T48" fmla="*/ 168275 w 171"/>
                <a:gd name="T49" fmla="*/ 240999 h 215"/>
                <a:gd name="T50" fmla="*/ 173038 w 171"/>
                <a:gd name="T51" fmla="*/ 224185 h 215"/>
                <a:gd name="T52" fmla="*/ 184150 w 171"/>
                <a:gd name="T53" fmla="*/ 205970 h 215"/>
                <a:gd name="T54" fmla="*/ 206375 w 171"/>
                <a:gd name="T55" fmla="*/ 184953 h 215"/>
                <a:gd name="T56" fmla="*/ 234950 w 171"/>
                <a:gd name="T57" fmla="*/ 163935 h 215"/>
                <a:gd name="T58" fmla="*/ 261938 w 171"/>
                <a:gd name="T59" fmla="*/ 145720 h 215"/>
                <a:gd name="T60" fmla="*/ 266700 w 171"/>
                <a:gd name="T61" fmla="*/ 128907 h 215"/>
                <a:gd name="T62" fmla="*/ 250825 w 171"/>
                <a:gd name="T63" fmla="*/ 119098 h 215"/>
                <a:gd name="T64" fmla="*/ 239713 w 171"/>
                <a:gd name="T65" fmla="*/ 103686 h 215"/>
                <a:gd name="T66" fmla="*/ 227013 w 171"/>
                <a:gd name="T67" fmla="*/ 85471 h 215"/>
                <a:gd name="T68" fmla="*/ 214313 w 171"/>
                <a:gd name="T69" fmla="*/ 68657 h 215"/>
                <a:gd name="T70" fmla="*/ 200025 w 171"/>
                <a:gd name="T71" fmla="*/ 57447 h 215"/>
                <a:gd name="T72" fmla="*/ 185738 w 171"/>
                <a:gd name="T73" fmla="*/ 43436 h 215"/>
                <a:gd name="T74" fmla="*/ 174625 w 171"/>
                <a:gd name="T75" fmla="*/ 23820 h 215"/>
                <a:gd name="T76" fmla="*/ 171450 w 171"/>
                <a:gd name="T77" fmla="*/ 0 h 215"/>
                <a:gd name="T78" fmla="*/ 146050 w 171"/>
                <a:gd name="T79" fmla="*/ 2802 h 215"/>
                <a:gd name="T80" fmla="*/ 122238 w 171"/>
                <a:gd name="T81" fmla="*/ 2802 h 215"/>
                <a:gd name="T82" fmla="*/ 100013 w 171"/>
                <a:gd name="T83" fmla="*/ 5605 h 215"/>
                <a:gd name="T84" fmla="*/ 76200 w 171"/>
                <a:gd name="T85" fmla="*/ 12610 h 215"/>
                <a:gd name="T86" fmla="*/ 61913 w 171"/>
                <a:gd name="T87" fmla="*/ 12610 h 215"/>
                <a:gd name="T88" fmla="*/ 49213 w 171"/>
                <a:gd name="T89" fmla="*/ 14012 h 215"/>
                <a:gd name="T90" fmla="*/ 38100 w 171"/>
                <a:gd name="T91" fmla="*/ 15413 h 215"/>
                <a:gd name="T92" fmla="*/ 33338 w 171"/>
                <a:gd name="T93" fmla="*/ 21017 h 215"/>
                <a:gd name="T94" fmla="*/ 34925 w 171"/>
                <a:gd name="T95" fmla="*/ 29424 h 215"/>
                <a:gd name="T96" fmla="*/ 39688 w 171"/>
                <a:gd name="T97" fmla="*/ 35029 h 215"/>
                <a:gd name="T98" fmla="*/ 42863 w 171"/>
                <a:gd name="T99" fmla="*/ 40634 h 215"/>
                <a:gd name="T100" fmla="*/ 44450 w 171"/>
                <a:gd name="T101" fmla="*/ 47639 h 215"/>
                <a:gd name="T102" fmla="*/ 41275 w 171"/>
                <a:gd name="T103" fmla="*/ 70058 h 215"/>
                <a:gd name="T104" fmla="*/ 38100 w 171"/>
                <a:gd name="T105" fmla="*/ 93878 h 215"/>
                <a:gd name="T106" fmla="*/ 33338 w 171"/>
                <a:gd name="T107" fmla="*/ 116296 h 215"/>
                <a:gd name="T108" fmla="*/ 30163 w 171"/>
                <a:gd name="T109" fmla="*/ 141517 h 215"/>
                <a:gd name="T110" fmla="*/ 19050 w 171"/>
                <a:gd name="T111" fmla="*/ 148523 h 215"/>
                <a:gd name="T112" fmla="*/ 9525 w 171"/>
                <a:gd name="T113" fmla="*/ 158331 h 215"/>
                <a:gd name="T114" fmla="*/ 3175 w 171"/>
                <a:gd name="T115" fmla="*/ 168139 h 215"/>
                <a:gd name="T116" fmla="*/ 0 w 171"/>
                <a:gd name="T117" fmla="*/ 177947 h 215"/>
                <a:gd name="T118" fmla="*/ 1588 w 171"/>
                <a:gd name="T119" fmla="*/ 190558 h 215"/>
                <a:gd name="T120" fmla="*/ 3175 w 171"/>
                <a:gd name="T121" fmla="*/ 203168 h 215"/>
                <a:gd name="T122" fmla="*/ 4763 w 171"/>
                <a:gd name="T123" fmla="*/ 212976 h 215"/>
                <a:gd name="T124" fmla="*/ 0 w 171"/>
                <a:gd name="T125" fmla="*/ 222784 h 21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1"/>
                <a:gd name="T190" fmla="*/ 0 h 215"/>
                <a:gd name="T191" fmla="*/ 171 w 171"/>
                <a:gd name="T192" fmla="*/ 215 h 21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1" h="215">
                  <a:moveTo>
                    <a:pt x="5" y="165"/>
                  </a:moveTo>
                  <a:lnTo>
                    <a:pt x="6" y="167"/>
                  </a:lnTo>
                  <a:lnTo>
                    <a:pt x="8" y="167"/>
                  </a:lnTo>
                  <a:lnTo>
                    <a:pt x="9" y="168"/>
                  </a:lnTo>
                  <a:lnTo>
                    <a:pt x="11" y="169"/>
                  </a:lnTo>
                  <a:lnTo>
                    <a:pt x="12" y="169"/>
                  </a:lnTo>
                  <a:lnTo>
                    <a:pt x="13" y="169"/>
                  </a:lnTo>
                  <a:lnTo>
                    <a:pt x="14" y="171"/>
                  </a:lnTo>
                  <a:lnTo>
                    <a:pt x="15" y="171"/>
                  </a:lnTo>
                  <a:lnTo>
                    <a:pt x="15" y="175"/>
                  </a:lnTo>
                  <a:lnTo>
                    <a:pt x="15" y="179"/>
                  </a:lnTo>
                  <a:lnTo>
                    <a:pt x="15" y="183"/>
                  </a:lnTo>
                  <a:lnTo>
                    <a:pt x="15" y="186"/>
                  </a:lnTo>
                  <a:lnTo>
                    <a:pt x="15" y="190"/>
                  </a:lnTo>
                  <a:lnTo>
                    <a:pt x="15" y="193"/>
                  </a:lnTo>
                  <a:lnTo>
                    <a:pt x="15" y="197"/>
                  </a:lnTo>
                  <a:lnTo>
                    <a:pt x="15" y="200"/>
                  </a:lnTo>
                  <a:lnTo>
                    <a:pt x="15" y="204"/>
                  </a:lnTo>
                  <a:lnTo>
                    <a:pt x="16" y="208"/>
                  </a:lnTo>
                  <a:lnTo>
                    <a:pt x="18" y="211"/>
                  </a:lnTo>
                  <a:lnTo>
                    <a:pt x="19" y="213"/>
                  </a:lnTo>
                  <a:lnTo>
                    <a:pt x="21" y="214"/>
                  </a:lnTo>
                  <a:lnTo>
                    <a:pt x="24" y="215"/>
                  </a:lnTo>
                  <a:lnTo>
                    <a:pt x="27" y="215"/>
                  </a:lnTo>
                  <a:lnTo>
                    <a:pt x="30" y="215"/>
                  </a:lnTo>
                  <a:lnTo>
                    <a:pt x="33" y="215"/>
                  </a:lnTo>
                  <a:lnTo>
                    <a:pt x="36" y="214"/>
                  </a:lnTo>
                  <a:lnTo>
                    <a:pt x="38" y="211"/>
                  </a:lnTo>
                  <a:lnTo>
                    <a:pt x="40" y="208"/>
                  </a:lnTo>
                  <a:lnTo>
                    <a:pt x="44" y="203"/>
                  </a:lnTo>
                  <a:lnTo>
                    <a:pt x="47" y="196"/>
                  </a:lnTo>
                  <a:lnTo>
                    <a:pt x="50" y="187"/>
                  </a:lnTo>
                  <a:lnTo>
                    <a:pt x="53" y="182"/>
                  </a:lnTo>
                  <a:lnTo>
                    <a:pt x="56" y="179"/>
                  </a:lnTo>
                  <a:lnTo>
                    <a:pt x="58" y="176"/>
                  </a:lnTo>
                  <a:lnTo>
                    <a:pt x="60" y="176"/>
                  </a:lnTo>
                  <a:lnTo>
                    <a:pt x="63" y="175"/>
                  </a:lnTo>
                  <a:lnTo>
                    <a:pt x="67" y="176"/>
                  </a:lnTo>
                  <a:lnTo>
                    <a:pt x="71" y="176"/>
                  </a:lnTo>
                  <a:lnTo>
                    <a:pt x="73" y="179"/>
                  </a:lnTo>
                  <a:lnTo>
                    <a:pt x="77" y="181"/>
                  </a:lnTo>
                  <a:lnTo>
                    <a:pt x="79" y="182"/>
                  </a:lnTo>
                  <a:lnTo>
                    <a:pt x="82" y="183"/>
                  </a:lnTo>
                  <a:lnTo>
                    <a:pt x="85" y="185"/>
                  </a:lnTo>
                  <a:lnTo>
                    <a:pt x="89" y="185"/>
                  </a:lnTo>
                  <a:lnTo>
                    <a:pt x="95" y="185"/>
                  </a:lnTo>
                  <a:lnTo>
                    <a:pt x="100" y="183"/>
                  </a:lnTo>
                  <a:lnTo>
                    <a:pt x="102" y="181"/>
                  </a:lnTo>
                  <a:lnTo>
                    <a:pt x="104" y="176"/>
                  </a:lnTo>
                  <a:lnTo>
                    <a:pt x="106" y="172"/>
                  </a:lnTo>
                  <a:lnTo>
                    <a:pt x="108" y="168"/>
                  </a:lnTo>
                  <a:lnTo>
                    <a:pt x="109" y="160"/>
                  </a:lnTo>
                  <a:lnTo>
                    <a:pt x="113" y="154"/>
                  </a:lnTo>
                  <a:lnTo>
                    <a:pt x="116" y="147"/>
                  </a:lnTo>
                  <a:lnTo>
                    <a:pt x="122" y="139"/>
                  </a:lnTo>
                  <a:lnTo>
                    <a:pt x="130" y="132"/>
                  </a:lnTo>
                  <a:lnTo>
                    <a:pt x="140" y="124"/>
                  </a:lnTo>
                  <a:lnTo>
                    <a:pt x="148" y="117"/>
                  </a:lnTo>
                  <a:lnTo>
                    <a:pt x="158" y="110"/>
                  </a:lnTo>
                  <a:lnTo>
                    <a:pt x="165" y="104"/>
                  </a:lnTo>
                  <a:lnTo>
                    <a:pt x="171" y="99"/>
                  </a:lnTo>
                  <a:lnTo>
                    <a:pt x="168" y="92"/>
                  </a:lnTo>
                  <a:lnTo>
                    <a:pt x="163" y="89"/>
                  </a:lnTo>
                  <a:lnTo>
                    <a:pt x="158" y="85"/>
                  </a:lnTo>
                  <a:lnTo>
                    <a:pt x="153" y="81"/>
                  </a:lnTo>
                  <a:lnTo>
                    <a:pt x="151" y="74"/>
                  </a:lnTo>
                  <a:lnTo>
                    <a:pt x="147" y="68"/>
                  </a:lnTo>
                  <a:lnTo>
                    <a:pt x="143" y="61"/>
                  </a:lnTo>
                  <a:lnTo>
                    <a:pt x="140" y="55"/>
                  </a:lnTo>
                  <a:lnTo>
                    <a:pt x="135" y="49"/>
                  </a:lnTo>
                  <a:lnTo>
                    <a:pt x="132" y="45"/>
                  </a:lnTo>
                  <a:lnTo>
                    <a:pt x="126" y="41"/>
                  </a:lnTo>
                  <a:lnTo>
                    <a:pt x="122" y="35"/>
                  </a:lnTo>
                  <a:lnTo>
                    <a:pt x="117" y="31"/>
                  </a:lnTo>
                  <a:lnTo>
                    <a:pt x="114" y="24"/>
                  </a:lnTo>
                  <a:lnTo>
                    <a:pt x="110" y="17"/>
                  </a:lnTo>
                  <a:lnTo>
                    <a:pt x="109" y="10"/>
                  </a:lnTo>
                  <a:lnTo>
                    <a:pt x="108" y="0"/>
                  </a:lnTo>
                  <a:lnTo>
                    <a:pt x="100" y="0"/>
                  </a:lnTo>
                  <a:lnTo>
                    <a:pt x="92" y="2"/>
                  </a:lnTo>
                  <a:lnTo>
                    <a:pt x="84" y="2"/>
                  </a:lnTo>
                  <a:lnTo>
                    <a:pt x="77" y="2"/>
                  </a:lnTo>
                  <a:lnTo>
                    <a:pt x="70" y="3"/>
                  </a:lnTo>
                  <a:lnTo>
                    <a:pt x="63" y="4"/>
                  </a:lnTo>
                  <a:lnTo>
                    <a:pt x="56" y="6"/>
                  </a:lnTo>
                  <a:lnTo>
                    <a:pt x="48" y="9"/>
                  </a:lnTo>
                  <a:lnTo>
                    <a:pt x="44" y="9"/>
                  </a:lnTo>
                  <a:lnTo>
                    <a:pt x="39" y="9"/>
                  </a:lnTo>
                  <a:lnTo>
                    <a:pt x="34" y="9"/>
                  </a:lnTo>
                  <a:lnTo>
                    <a:pt x="31" y="10"/>
                  </a:lnTo>
                  <a:lnTo>
                    <a:pt x="27" y="10"/>
                  </a:lnTo>
                  <a:lnTo>
                    <a:pt x="24" y="11"/>
                  </a:lnTo>
                  <a:lnTo>
                    <a:pt x="22" y="13"/>
                  </a:lnTo>
                  <a:lnTo>
                    <a:pt x="21" y="15"/>
                  </a:lnTo>
                  <a:lnTo>
                    <a:pt x="21" y="18"/>
                  </a:lnTo>
                  <a:lnTo>
                    <a:pt x="22" y="21"/>
                  </a:lnTo>
                  <a:lnTo>
                    <a:pt x="24" y="24"/>
                  </a:lnTo>
                  <a:lnTo>
                    <a:pt x="25" y="25"/>
                  </a:lnTo>
                  <a:lnTo>
                    <a:pt x="26" y="28"/>
                  </a:lnTo>
                  <a:lnTo>
                    <a:pt x="27" y="29"/>
                  </a:lnTo>
                  <a:lnTo>
                    <a:pt x="27" y="31"/>
                  </a:lnTo>
                  <a:lnTo>
                    <a:pt x="28" y="34"/>
                  </a:lnTo>
                  <a:lnTo>
                    <a:pt x="27" y="42"/>
                  </a:lnTo>
                  <a:lnTo>
                    <a:pt x="26" y="50"/>
                  </a:lnTo>
                  <a:lnTo>
                    <a:pt x="25" y="58"/>
                  </a:lnTo>
                  <a:lnTo>
                    <a:pt x="24" y="67"/>
                  </a:lnTo>
                  <a:lnTo>
                    <a:pt x="22" y="75"/>
                  </a:lnTo>
                  <a:lnTo>
                    <a:pt x="21" y="83"/>
                  </a:lnTo>
                  <a:lnTo>
                    <a:pt x="20" y="93"/>
                  </a:lnTo>
                  <a:lnTo>
                    <a:pt x="19" y="101"/>
                  </a:lnTo>
                  <a:lnTo>
                    <a:pt x="15" y="103"/>
                  </a:lnTo>
                  <a:lnTo>
                    <a:pt x="12" y="106"/>
                  </a:lnTo>
                  <a:lnTo>
                    <a:pt x="8" y="108"/>
                  </a:lnTo>
                  <a:lnTo>
                    <a:pt x="6" y="113"/>
                  </a:lnTo>
                  <a:lnTo>
                    <a:pt x="3" y="117"/>
                  </a:lnTo>
                  <a:lnTo>
                    <a:pt x="2" y="120"/>
                  </a:lnTo>
                  <a:lnTo>
                    <a:pt x="1" y="124"/>
                  </a:lnTo>
                  <a:lnTo>
                    <a:pt x="0" y="127"/>
                  </a:lnTo>
                  <a:lnTo>
                    <a:pt x="0" y="132"/>
                  </a:lnTo>
                  <a:lnTo>
                    <a:pt x="1" y="136"/>
                  </a:lnTo>
                  <a:lnTo>
                    <a:pt x="2" y="140"/>
                  </a:lnTo>
                  <a:lnTo>
                    <a:pt x="2" y="145"/>
                  </a:lnTo>
                  <a:lnTo>
                    <a:pt x="3" y="147"/>
                  </a:lnTo>
                  <a:lnTo>
                    <a:pt x="3" y="152"/>
                  </a:lnTo>
                  <a:lnTo>
                    <a:pt x="2" y="154"/>
                  </a:lnTo>
                  <a:lnTo>
                    <a:pt x="0" y="159"/>
                  </a:lnTo>
                  <a:lnTo>
                    <a:pt x="5" y="16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7" name="Freeform 258">
              <a:extLst>
                <a:ext uri="{FF2B5EF4-FFF2-40B4-BE49-F238E27FC236}">
                  <a16:creationId xmlns:a16="http://schemas.microsoft.com/office/drawing/2014/main" id="{383886E4-5DD3-99E5-F544-D4562106FF42}"/>
                </a:ext>
              </a:extLst>
            </p:cNvPr>
            <p:cNvSpPr>
              <a:spLocks/>
            </p:cNvSpPr>
            <p:nvPr/>
          </p:nvSpPr>
          <p:spPr bwMode="gray">
            <a:xfrm>
              <a:off x="7126878" y="4375889"/>
              <a:ext cx="257125" cy="570514"/>
            </a:xfrm>
            <a:custGeom>
              <a:avLst/>
              <a:gdLst>
                <a:gd name="T0" fmla="*/ 52388 w 139"/>
                <a:gd name="T1" fmla="*/ 144319 h 326"/>
                <a:gd name="T2" fmla="*/ 66675 w 139"/>
                <a:gd name="T3" fmla="*/ 135912 h 326"/>
                <a:gd name="T4" fmla="*/ 80963 w 139"/>
                <a:gd name="T5" fmla="*/ 133110 h 326"/>
                <a:gd name="T6" fmla="*/ 92075 w 139"/>
                <a:gd name="T7" fmla="*/ 126104 h 326"/>
                <a:gd name="T8" fmla="*/ 104775 w 139"/>
                <a:gd name="T9" fmla="*/ 119099 h 326"/>
                <a:gd name="T10" fmla="*/ 112713 w 139"/>
                <a:gd name="T11" fmla="*/ 112093 h 326"/>
                <a:gd name="T12" fmla="*/ 112713 w 139"/>
                <a:gd name="T13" fmla="*/ 103686 h 326"/>
                <a:gd name="T14" fmla="*/ 114300 w 139"/>
                <a:gd name="T15" fmla="*/ 99482 h 326"/>
                <a:gd name="T16" fmla="*/ 120650 w 139"/>
                <a:gd name="T17" fmla="*/ 99482 h 326"/>
                <a:gd name="T18" fmla="*/ 127000 w 139"/>
                <a:gd name="T19" fmla="*/ 99482 h 326"/>
                <a:gd name="T20" fmla="*/ 144463 w 139"/>
                <a:gd name="T21" fmla="*/ 92477 h 326"/>
                <a:gd name="T22" fmla="*/ 166688 w 139"/>
                <a:gd name="T23" fmla="*/ 58849 h 326"/>
                <a:gd name="T24" fmla="*/ 182563 w 139"/>
                <a:gd name="T25" fmla="*/ 12610 h 326"/>
                <a:gd name="T26" fmla="*/ 192088 w 139"/>
                <a:gd name="T27" fmla="*/ 15413 h 326"/>
                <a:gd name="T28" fmla="*/ 206375 w 139"/>
                <a:gd name="T29" fmla="*/ 32227 h 326"/>
                <a:gd name="T30" fmla="*/ 220663 w 139"/>
                <a:gd name="T31" fmla="*/ 43436 h 326"/>
                <a:gd name="T32" fmla="*/ 215900 w 139"/>
                <a:gd name="T33" fmla="*/ 63052 h 326"/>
                <a:gd name="T34" fmla="*/ 217488 w 139"/>
                <a:gd name="T35" fmla="*/ 84070 h 326"/>
                <a:gd name="T36" fmla="*/ 220663 w 139"/>
                <a:gd name="T37" fmla="*/ 109290 h 326"/>
                <a:gd name="T38" fmla="*/ 211138 w 139"/>
                <a:gd name="T39" fmla="*/ 128907 h 326"/>
                <a:gd name="T40" fmla="*/ 201613 w 139"/>
                <a:gd name="T41" fmla="*/ 145721 h 326"/>
                <a:gd name="T42" fmla="*/ 200025 w 139"/>
                <a:gd name="T43" fmla="*/ 158331 h 326"/>
                <a:gd name="T44" fmla="*/ 193675 w 139"/>
                <a:gd name="T45" fmla="*/ 168139 h 326"/>
                <a:gd name="T46" fmla="*/ 185738 w 139"/>
                <a:gd name="T47" fmla="*/ 173744 h 326"/>
                <a:gd name="T48" fmla="*/ 176213 w 139"/>
                <a:gd name="T49" fmla="*/ 210174 h 326"/>
                <a:gd name="T50" fmla="*/ 160338 w 139"/>
                <a:gd name="T51" fmla="*/ 243802 h 326"/>
                <a:gd name="T52" fmla="*/ 152400 w 139"/>
                <a:gd name="T53" fmla="*/ 277430 h 326"/>
                <a:gd name="T54" fmla="*/ 141288 w 139"/>
                <a:gd name="T55" fmla="*/ 319464 h 326"/>
                <a:gd name="T56" fmla="*/ 123825 w 139"/>
                <a:gd name="T57" fmla="*/ 354493 h 326"/>
                <a:gd name="T58" fmla="*/ 112713 w 139"/>
                <a:gd name="T59" fmla="*/ 360098 h 326"/>
                <a:gd name="T60" fmla="*/ 104775 w 139"/>
                <a:gd name="T61" fmla="*/ 417546 h 326"/>
                <a:gd name="T62" fmla="*/ 76200 w 139"/>
                <a:gd name="T63" fmla="*/ 449772 h 326"/>
                <a:gd name="T64" fmla="*/ 42863 w 139"/>
                <a:gd name="T65" fmla="*/ 456778 h 326"/>
                <a:gd name="T66" fmla="*/ 38100 w 139"/>
                <a:gd name="T67" fmla="*/ 452575 h 326"/>
                <a:gd name="T68" fmla="*/ 33338 w 139"/>
                <a:gd name="T69" fmla="*/ 448371 h 326"/>
                <a:gd name="T70" fmla="*/ 15875 w 139"/>
                <a:gd name="T71" fmla="*/ 439964 h 326"/>
                <a:gd name="T72" fmla="*/ 3175 w 139"/>
                <a:gd name="T73" fmla="*/ 417546 h 326"/>
                <a:gd name="T74" fmla="*/ 0 w 139"/>
                <a:gd name="T75" fmla="*/ 385319 h 326"/>
                <a:gd name="T76" fmla="*/ 1588 w 139"/>
                <a:gd name="T77" fmla="*/ 378313 h 326"/>
                <a:gd name="T78" fmla="*/ 4763 w 139"/>
                <a:gd name="T79" fmla="*/ 374110 h 326"/>
                <a:gd name="T80" fmla="*/ 4763 w 139"/>
                <a:gd name="T81" fmla="*/ 368505 h 326"/>
                <a:gd name="T82" fmla="*/ 1588 w 139"/>
                <a:gd name="T83" fmla="*/ 364302 h 326"/>
                <a:gd name="T84" fmla="*/ 0 w 139"/>
                <a:gd name="T85" fmla="*/ 358697 h 326"/>
                <a:gd name="T86" fmla="*/ 1588 w 139"/>
                <a:gd name="T87" fmla="*/ 343284 h 326"/>
                <a:gd name="T88" fmla="*/ 3175 w 139"/>
                <a:gd name="T89" fmla="*/ 332075 h 326"/>
                <a:gd name="T90" fmla="*/ 9525 w 139"/>
                <a:gd name="T91" fmla="*/ 319464 h 326"/>
                <a:gd name="T92" fmla="*/ 30163 w 139"/>
                <a:gd name="T93" fmla="*/ 294243 h 326"/>
                <a:gd name="T94" fmla="*/ 39688 w 139"/>
                <a:gd name="T95" fmla="*/ 263418 h 326"/>
                <a:gd name="T96" fmla="*/ 38100 w 139"/>
                <a:gd name="T97" fmla="*/ 238197 h 326"/>
                <a:gd name="T98" fmla="*/ 30163 w 139"/>
                <a:gd name="T99" fmla="*/ 218581 h 326"/>
                <a:gd name="T100" fmla="*/ 23813 w 139"/>
                <a:gd name="T101" fmla="*/ 198965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9"/>
                <a:gd name="T154" fmla="*/ 0 h 326"/>
                <a:gd name="T155" fmla="*/ 139 w 139"/>
                <a:gd name="T156" fmla="*/ 326 h 3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9" h="326">
                  <a:moveTo>
                    <a:pt x="28" y="104"/>
                  </a:moveTo>
                  <a:lnTo>
                    <a:pt x="31" y="104"/>
                  </a:lnTo>
                  <a:lnTo>
                    <a:pt x="33" y="103"/>
                  </a:lnTo>
                  <a:lnTo>
                    <a:pt x="36" y="102"/>
                  </a:lnTo>
                  <a:lnTo>
                    <a:pt x="40" y="99"/>
                  </a:lnTo>
                  <a:lnTo>
                    <a:pt x="42" y="97"/>
                  </a:lnTo>
                  <a:lnTo>
                    <a:pt x="45" y="96"/>
                  </a:lnTo>
                  <a:lnTo>
                    <a:pt x="47" y="95"/>
                  </a:lnTo>
                  <a:lnTo>
                    <a:pt x="51" y="95"/>
                  </a:lnTo>
                  <a:lnTo>
                    <a:pt x="53" y="93"/>
                  </a:lnTo>
                  <a:lnTo>
                    <a:pt x="55" y="93"/>
                  </a:lnTo>
                  <a:lnTo>
                    <a:pt x="58" y="90"/>
                  </a:lnTo>
                  <a:lnTo>
                    <a:pt x="60" y="89"/>
                  </a:lnTo>
                  <a:lnTo>
                    <a:pt x="64" y="86"/>
                  </a:lnTo>
                  <a:lnTo>
                    <a:pt x="66" y="85"/>
                  </a:lnTo>
                  <a:lnTo>
                    <a:pt x="69" y="83"/>
                  </a:lnTo>
                  <a:lnTo>
                    <a:pt x="71" y="82"/>
                  </a:lnTo>
                  <a:lnTo>
                    <a:pt x="71" y="80"/>
                  </a:lnTo>
                  <a:lnTo>
                    <a:pt x="71" y="77"/>
                  </a:lnTo>
                  <a:lnTo>
                    <a:pt x="71" y="75"/>
                  </a:lnTo>
                  <a:lnTo>
                    <a:pt x="71" y="74"/>
                  </a:lnTo>
                  <a:lnTo>
                    <a:pt x="71" y="73"/>
                  </a:lnTo>
                  <a:lnTo>
                    <a:pt x="71" y="71"/>
                  </a:lnTo>
                  <a:lnTo>
                    <a:pt x="72" y="71"/>
                  </a:lnTo>
                  <a:lnTo>
                    <a:pt x="73" y="71"/>
                  </a:lnTo>
                  <a:lnTo>
                    <a:pt x="75" y="71"/>
                  </a:lnTo>
                  <a:lnTo>
                    <a:pt x="76" y="71"/>
                  </a:lnTo>
                  <a:lnTo>
                    <a:pt x="77" y="71"/>
                  </a:lnTo>
                  <a:lnTo>
                    <a:pt x="78" y="71"/>
                  </a:lnTo>
                  <a:lnTo>
                    <a:pt x="80" y="71"/>
                  </a:lnTo>
                  <a:lnTo>
                    <a:pt x="84" y="70"/>
                  </a:lnTo>
                  <a:lnTo>
                    <a:pt x="88" y="69"/>
                  </a:lnTo>
                  <a:lnTo>
                    <a:pt x="91" y="66"/>
                  </a:lnTo>
                  <a:lnTo>
                    <a:pt x="94" y="62"/>
                  </a:lnTo>
                  <a:lnTo>
                    <a:pt x="100" y="53"/>
                  </a:lnTo>
                  <a:lnTo>
                    <a:pt x="105" y="42"/>
                  </a:lnTo>
                  <a:lnTo>
                    <a:pt x="109" y="29"/>
                  </a:lnTo>
                  <a:lnTo>
                    <a:pt x="112" y="18"/>
                  </a:lnTo>
                  <a:lnTo>
                    <a:pt x="115" y="9"/>
                  </a:lnTo>
                  <a:lnTo>
                    <a:pt x="117" y="0"/>
                  </a:lnTo>
                  <a:lnTo>
                    <a:pt x="118" y="6"/>
                  </a:lnTo>
                  <a:lnTo>
                    <a:pt x="121" y="11"/>
                  </a:lnTo>
                  <a:lnTo>
                    <a:pt x="123" y="16"/>
                  </a:lnTo>
                  <a:lnTo>
                    <a:pt x="127" y="20"/>
                  </a:lnTo>
                  <a:lnTo>
                    <a:pt x="130" y="23"/>
                  </a:lnTo>
                  <a:lnTo>
                    <a:pt x="133" y="27"/>
                  </a:lnTo>
                  <a:lnTo>
                    <a:pt x="136" y="28"/>
                  </a:lnTo>
                  <a:lnTo>
                    <a:pt x="139" y="31"/>
                  </a:lnTo>
                  <a:lnTo>
                    <a:pt x="137" y="35"/>
                  </a:lnTo>
                  <a:lnTo>
                    <a:pt x="136" y="39"/>
                  </a:lnTo>
                  <a:lnTo>
                    <a:pt x="136" y="45"/>
                  </a:lnTo>
                  <a:lnTo>
                    <a:pt x="136" y="49"/>
                  </a:lnTo>
                  <a:lnTo>
                    <a:pt x="137" y="55"/>
                  </a:lnTo>
                  <a:lnTo>
                    <a:pt x="137" y="60"/>
                  </a:lnTo>
                  <a:lnTo>
                    <a:pt x="139" y="66"/>
                  </a:lnTo>
                  <a:lnTo>
                    <a:pt x="139" y="73"/>
                  </a:lnTo>
                  <a:lnTo>
                    <a:pt x="139" y="78"/>
                  </a:lnTo>
                  <a:lnTo>
                    <a:pt x="136" y="83"/>
                  </a:lnTo>
                  <a:lnTo>
                    <a:pt x="135" y="88"/>
                  </a:lnTo>
                  <a:lnTo>
                    <a:pt x="133" y="92"/>
                  </a:lnTo>
                  <a:lnTo>
                    <a:pt x="130" y="96"/>
                  </a:lnTo>
                  <a:lnTo>
                    <a:pt x="128" y="100"/>
                  </a:lnTo>
                  <a:lnTo>
                    <a:pt x="127" y="104"/>
                  </a:lnTo>
                  <a:lnTo>
                    <a:pt x="126" y="110"/>
                  </a:lnTo>
                  <a:lnTo>
                    <a:pt x="126" y="111"/>
                  </a:lnTo>
                  <a:lnTo>
                    <a:pt x="126" y="113"/>
                  </a:lnTo>
                  <a:lnTo>
                    <a:pt x="124" y="115"/>
                  </a:lnTo>
                  <a:lnTo>
                    <a:pt x="123" y="118"/>
                  </a:lnTo>
                  <a:lnTo>
                    <a:pt x="122" y="120"/>
                  </a:lnTo>
                  <a:lnTo>
                    <a:pt x="121" y="122"/>
                  </a:lnTo>
                  <a:lnTo>
                    <a:pt x="118" y="124"/>
                  </a:lnTo>
                  <a:lnTo>
                    <a:pt x="117" y="124"/>
                  </a:lnTo>
                  <a:lnTo>
                    <a:pt x="116" y="134"/>
                  </a:lnTo>
                  <a:lnTo>
                    <a:pt x="115" y="142"/>
                  </a:lnTo>
                  <a:lnTo>
                    <a:pt x="111" y="150"/>
                  </a:lnTo>
                  <a:lnTo>
                    <a:pt x="108" y="159"/>
                  </a:lnTo>
                  <a:lnTo>
                    <a:pt x="103" y="166"/>
                  </a:lnTo>
                  <a:lnTo>
                    <a:pt x="101" y="174"/>
                  </a:lnTo>
                  <a:lnTo>
                    <a:pt x="98" y="182"/>
                  </a:lnTo>
                  <a:lnTo>
                    <a:pt x="97" y="192"/>
                  </a:lnTo>
                  <a:lnTo>
                    <a:pt x="96" y="198"/>
                  </a:lnTo>
                  <a:lnTo>
                    <a:pt x="95" y="207"/>
                  </a:lnTo>
                  <a:lnTo>
                    <a:pt x="92" y="217"/>
                  </a:lnTo>
                  <a:lnTo>
                    <a:pt x="89" y="228"/>
                  </a:lnTo>
                  <a:lnTo>
                    <a:pt x="84" y="240"/>
                  </a:lnTo>
                  <a:lnTo>
                    <a:pt x="80" y="249"/>
                  </a:lnTo>
                  <a:lnTo>
                    <a:pt x="78" y="253"/>
                  </a:lnTo>
                  <a:lnTo>
                    <a:pt x="76" y="256"/>
                  </a:lnTo>
                  <a:lnTo>
                    <a:pt x="73" y="257"/>
                  </a:lnTo>
                  <a:lnTo>
                    <a:pt x="71" y="257"/>
                  </a:lnTo>
                  <a:lnTo>
                    <a:pt x="71" y="273"/>
                  </a:lnTo>
                  <a:lnTo>
                    <a:pt x="69" y="286"/>
                  </a:lnTo>
                  <a:lnTo>
                    <a:pt x="66" y="298"/>
                  </a:lnTo>
                  <a:lnTo>
                    <a:pt x="61" y="307"/>
                  </a:lnTo>
                  <a:lnTo>
                    <a:pt x="55" y="316"/>
                  </a:lnTo>
                  <a:lnTo>
                    <a:pt x="48" y="321"/>
                  </a:lnTo>
                  <a:lnTo>
                    <a:pt x="39" y="324"/>
                  </a:lnTo>
                  <a:lnTo>
                    <a:pt x="28" y="326"/>
                  </a:lnTo>
                  <a:lnTo>
                    <a:pt x="27" y="326"/>
                  </a:lnTo>
                  <a:lnTo>
                    <a:pt x="26" y="326"/>
                  </a:lnTo>
                  <a:lnTo>
                    <a:pt x="25" y="324"/>
                  </a:lnTo>
                  <a:lnTo>
                    <a:pt x="24" y="323"/>
                  </a:lnTo>
                  <a:lnTo>
                    <a:pt x="22" y="323"/>
                  </a:lnTo>
                  <a:lnTo>
                    <a:pt x="22" y="321"/>
                  </a:lnTo>
                  <a:lnTo>
                    <a:pt x="21" y="320"/>
                  </a:lnTo>
                  <a:lnTo>
                    <a:pt x="21" y="317"/>
                  </a:lnTo>
                  <a:lnTo>
                    <a:pt x="15" y="317"/>
                  </a:lnTo>
                  <a:lnTo>
                    <a:pt x="10" y="314"/>
                  </a:lnTo>
                  <a:lnTo>
                    <a:pt x="6" y="310"/>
                  </a:lnTo>
                  <a:lnTo>
                    <a:pt x="3" y="305"/>
                  </a:lnTo>
                  <a:lnTo>
                    <a:pt x="2" y="298"/>
                  </a:lnTo>
                  <a:lnTo>
                    <a:pt x="1" y="291"/>
                  </a:lnTo>
                  <a:lnTo>
                    <a:pt x="0" y="282"/>
                  </a:lnTo>
                  <a:lnTo>
                    <a:pt x="0" y="275"/>
                  </a:lnTo>
                  <a:lnTo>
                    <a:pt x="0" y="273"/>
                  </a:lnTo>
                  <a:lnTo>
                    <a:pt x="1" y="271"/>
                  </a:lnTo>
                  <a:lnTo>
                    <a:pt x="1" y="270"/>
                  </a:lnTo>
                  <a:lnTo>
                    <a:pt x="2" y="268"/>
                  </a:lnTo>
                  <a:lnTo>
                    <a:pt x="3" y="268"/>
                  </a:lnTo>
                  <a:lnTo>
                    <a:pt x="3" y="267"/>
                  </a:lnTo>
                  <a:lnTo>
                    <a:pt x="4" y="266"/>
                  </a:lnTo>
                  <a:lnTo>
                    <a:pt x="4" y="263"/>
                  </a:lnTo>
                  <a:lnTo>
                    <a:pt x="3" y="263"/>
                  </a:lnTo>
                  <a:lnTo>
                    <a:pt x="3" y="261"/>
                  </a:lnTo>
                  <a:lnTo>
                    <a:pt x="2" y="261"/>
                  </a:lnTo>
                  <a:lnTo>
                    <a:pt x="1" y="260"/>
                  </a:lnTo>
                  <a:lnTo>
                    <a:pt x="1" y="259"/>
                  </a:lnTo>
                  <a:lnTo>
                    <a:pt x="1" y="257"/>
                  </a:lnTo>
                  <a:lnTo>
                    <a:pt x="0" y="256"/>
                  </a:lnTo>
                  <a:lnTo>
                    <a:pt x="0" y="252"/>
                  </a:lnTo>
                  <a:lnTo>
                    <a:pt x="1" y="247"/>
                  </a:lnTo>
                  <a:lnTo>
                    <a:pt x="1" y="245"/>
                  </a:lnTo>
                  <a:lnTo>
                    <a:pt x="2" y="242"/>
                  </a:lnTo>
                  <a:lnTo>
                    <a:pt x="2" y="240"/>
                  </a:lnTo>
                  <a:lnTo>
                    <a:pt x="2" y="237"/>
                  </a:lnTo>
                  <a:lnTo>
                    <a:pt x="1" y="234"/>
                  </a:lnTo>
                  <a:lnTo>
                    <a:pt x="0" y="230"/>
                  </a:lnTo>
                  <a:lnTo>
                    <a:pt x="6" y="228"/>
                  </a:lnTo>
                  <a:lnTo>
                    <a:pt x="10" y="224"/>
                  </a:lnTo>
                  <a:lnTo>
                    <a:pt x="15" y="217"/>
                  </a:lnTo>
                  <a:lnTo>
                    <a:pt x="19" y="210"/>
                  </a:lnTo>
                  <a:lnTo>
                    <a:pt x="21" y="202"/>
                  </a:lnTo>
                  <a:lnTo>
                    <a:pt x="24" y="195"/>
                  </a:lnTo>
                  <a:lnTo>
                    <a:pt x="25" y="188"/>
                  </a:lnTo>
                  <a:lnTo>
                    <a:pt x="26" y="182"/>
                  </a:lnTo>
                  <a:lnTo>
                    <a:pt x="25" y="175"/>
                  </a:lnTo>
                  <a:lnTo>
                    <a:pt x="24" y="170"/>
                  </a:lnTo>
                  <a:lnTo>
                    <a:pt x="22" y="164"/>
                  </a:lnTo>
                  <a:lnTo>
                    <a:pt x="20" y="160"/>
                  </a:lnTo>
                  <a:lnTo>
                    <a:pt x="19" y="156"/>
                  </a:lnTo>
                  <a:lnTo>
                    <a:pt x="16" y="152"/>
                  </a:lnTo>
                  <a:lnTo>
                    <a:pt x="15" y="148"/>
                  </a:lnTo>
                  <a:lnTo>
                    <a:pt x="15" y="142"/>
                  </a:lnTo>
                  <a:lnTo>
                    <a:pt x="28" y="10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8" name="Freeform 259">
              <a:extLst>
                <a:ext uri="{FF2B5EF4-FFF2-40B4-BE49-F238E27FC236}">
                  <a16:creationId xmlns:a16="http://schemas.microsoft.com/office/drawing/2014/main" id="{13EBAAD0-1120-8929-BFDC-0295B8E3D454}"/>
                </a:ext>
              </a:extLst>
            </p:cNvPr>
            <p:cNvSpPr>
              <a:spLocks/>
            </p:cNvSpPr>
            <p:nvPr/>
          </p:nvSpPr>
          <p:spPr bwMode="gray">
            <a:xfrm>
              <a:off x="6703021" y="3985645"/>
              <a:ext cx="48213" cy="89144"/>
            </a:xfrm>
            <a:custGeom>
              <a:avLst/>
              <a:gdLst>
                <a:gd name="T0" fmla="*/ 41275 w 26"/>
                <a:gd name="T1" fmla="*/ 2802 h 51"/>
                <a:gd name="T2" fmla="*/ 41275 w 26"/>
                <a:gd name="T3" fmla="*/ 57447 h 51"/>
                <a:gd name="T4" fmla="*/ 38100 w 26"/>
                <a:gd name="T5" fmla="*/ 60250 h 51"/>
                <a:gd name="T6" fmla="*/ 33338 w 26"/>
                <a:gd name="T7" fmla="*/ 63052 h 51"/>
                <a:gd name="T8" fmla="*/ 28575 w 26"/>
                <a:gd name="T9" fmla="*/ 63052 h 51"/>
                <a:gd name="T10" fmla="*/ 22225 w 26"/>
                <a:gd name="T11" fmla="*/ 65854 h 51"/>
                <a:gd name="T12" fmla="*/ 19050 w 26"/>
                <a:gd name="T13" fmla="*/ 65854 h 51"/>
                <a:gd name="T14" fmla="*/ 12700 w 26"/>
                <a:gd name="T15" fmla="*/ 67256 h 51"/>
                <a:gd name="T16" fmla="*/ 6350 w 26"/>
                <a:gd name="T17" fmla="*/ 70058 h 51"/>
                <a:gd name="T18" fmla="*/ 0 w 26"/>
                <a:gd name="T19" fmla="*/ 71459 h 51"/>
                <a:gd name="T20" fmla="*/ 4763 w 26"/>
                <a:gd name="T21" fmla="*/ 23820 h 51"/>
                <a:gd name="T22" fmla="*/ 7938 w 26"/>
                <a:gd name="T23" fmla="*/ 21017 h 51"/>
                <a:gd name="T24" fmla="*/ 11112 w 26"/>
                <a:gd name="T25" fmla="*/ 15413 h 51"/>
                <a:gd name="T26" fmla="*/ 15875 w 26"/>
                <a:gd name="T27" fmla="*/ 12610 h 51"/>
                <a:gd name="T28" fmla="*/ 20638 w 26"/>
                <a:gd name="T29" fmla="*/ 5605 h 51"/>
                <a:gd name="T30" fmla="*/ 23812 w 26"/>
                <a:gd name="T31" fmla="*/ 4203 h 51"/>
                <a:gd name="T32" fmla="*/ 31750 w 26"/>
                <a:gd name="T33" fmla="*/ 0 h 51"/>
                <a:gd name="T34" fmla="*/ 34925 w 26"/>
                <a:gd name="T35" fmla="*/ 0 h 51"/>
                <a:gd name="T36" fmla="*/ 41275 w 26"/>
                <a:gd name="T37" fmla="*/ 2802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51"/>
                <a:gd name="T59" fmla="*/ 26 w 26"/>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51">
                  <a:moveTo>
                    <a:pt x="26" y="2"/>
                  </a:moveTo>
                  <a:lnTo>
                    <a:pt x="26" y="41"/>
                  </a:lnTo>
                  <a:lnTo>
                    <a:pt x="24" y="43"/>
                  </a:lnTo>
                  <a:lnTo>
                    <a:pt x="21" y="45"/>
                  </a:lnTo>
                  <a:lnTo>
                    <a:pt x="18" y="45"/>
                  </a:lnTo>
                  <a:lnTo>
                    <a:pt x="14" y="47"/>
                  </a:lnTo>
                  <a:lnTo>
                    <a:pt x="12" y="47"/>
                  </a:lnTo>
                  <a:lnTo>
                    <a:pt x="8" y="48"/>
                  </a:lnTo>
                  <a:lnTo>
                    <a:pt x="4" y="50"/>
                  </a:lnTo>
                  <a:lnTo>
                    <a:pt x="0" y="51"/>
                  </a:lnTo>
                  <a:lnTo>
                    <a:pt x="3" y="17"/>
                  </a:lnTo>
                  <a:lnTo>
                    <a:pt x="5" y="15"/>
                  </a:lnTo>
                  <a:lnTo>
                    <a:pt x="7" y="11"/>
                  </a:lnTo>
                  <a:lnTo>
                    <a:pt x="10" y="9"/>
                  </a:lnTo>
                  <a:lnTo>
                    <a:pt x="13" y="4"/>
                  </a:lnTo>
                  <a:lnTo>
                    <a:pt x="15" y="3"/>
                  </a:lnTo>
                  <a:lnTo>
                    <a:pt x="20" y="0"/>
                  </a:lnTo>
                  <a:lnTo>
                    <a:pt x="22" y="0"/>
                  </a:lnTo>
                  <a:lnTo>
                    <a:pt x="26" y="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9" name="Freeform 260">
              <a:extLst>
                <a:ext uri="{FF2B5EF4-FFF2-40B4-BE49-F238E27FC236}">
                  <a16:creationId xmlns:a16="http://schemas.microsoft.com/office/drawing/2014/main" id="{2DE1CF93-6013-AC32-B618-E07B33866785}"/>
                </a:ext>
              </a:extLst>
            </p:cNvPr>
            <p:cNvSpPr>
              <a:spLocks/>
            </p:cNvSpPr>
            <p:nvPr/>
          </p:nvSpPr>
          <p:spPr bwMode="gray">
            <a:xfrm>
              <a:off x="6686951" y="3930177"/>
              <a:ext cx="72316" cy="87162"/>
            </a:xfrm>
            <a:custGeom>
              <a:avLst/>
              <a:gdLst>
                <a:gd name="T0" fmla="*/ 57150 w 39"/>
                <a:gd name="T1" fmla="*/ 0 h 50"/>
                <a:gd name="T2" fmla="*/ 57150 w 39"/>
                <a:gd name="T3" fmla="*/ 5605 h 50"/>
                <a:gd name="T4" fmla="*/ 57150 w 39"/>
                <a:gd name="T5" fmla="*/ 12610 h 50"/>
                <a:gd name="T6" fmla="*/ 60325 w 39"/>
                <a:gd name="T7" fmla="*/ 19616 h 50"/>
                <a:gd name="T8" fmla="*/ 60325 w 39"/>
                <a:gd name="T9" fmla="*/ 25221 h 50"/>
                <a:gd name="T10" fmla="*/ 61913 w 39"/>
                <a:gd name="T11" fmla="*/ 30826 h 50"/>
                <a:gd name="T12" fmla="*/ 61913 w 39"/>
                <a:gd name="T13" fmla="*/ 35029 h 50"/>
                <a:gd name="T14" fmla="*/ 61913 w 39"/>
                <a:gd name="T15" fmla="*/ 40634 h 50"/>
                <a:gd name="T16" fmla="*/ 61913 w 39"/>
                <a:gd name="T17" fmla="*/ 44837 h 50"/>
                <a:gd name="T18" fmla="*/ 55563 w 39"/>
                <a:gd name="T19" fmla="*/ 43436 h 50"/>
                <a:gd name="T20" fmla="*/ 50800 w 39"/>
                <a:gd name="T21" fmla="*/ 44837 h 50"/>
                <a:gd name="T22" fmla="*/ 41275 w 39"/>
                <a:gd name="T23" fmla="*/ 46238 h 50"/>
                <a:gd name="T24" fmla="*/ 34925 w 39"/>
                <a:gd name="T25" fmla="*/ 53244 h 50"/>
                <a:gd name="T26" fmla="*/ 30163 w 39"/>
                <a:gd name="T27" fmla="*/ 57448 h 50"/>
                <a:gd name="T28" fmla="*/ 23813 w 39"/>
                <a:gd name="T29" fmla="*/ 61651 h 50"/>
                <a:gd name="T30" fmla="*/ 19050 w 39"/>
                <a:gd name="T31" fmla="*/ 67256 h 50"/>
                <a:gd name="T32" fmla="*/ 12700 w 39"/>
                <a:gd name="T33" fmla="*/ 70058 h 50"/>
                <a:gd name="T34" fmla="*/ 11113 w 39"/>
                <a:gd name="T35" fmla="*/ 67256 h 50"/>
                <a:gd name="T36" fmla="*/ 9525 w 39"/>
                <a:gd name="T37" fmla="*/ 65855 h 50"/>
                <a:gd name="T38" fmla="*/ 7938 w 39"/>
                <a:gd name="T39" fmla="*/ 61651 h 50"/>
                <a:gd name="T40" fmla="*/ 3175 w 39"/>
                <a:gd name="T41" fmla="*/ 57448 h 50"/>
                <a:gd name="T42" fmla="*/ 1588 w 39"/>
                <a:gd name="T43" fmla="*/ 53244 h 50"/>
                <a:gd name="T44" fmla="*/ 0 w 39"/>
                <a:gd name="T45" fmla="*/ 50442 h 50"/>
                <a:gd name="T46" fmla="*/ 0 w 39"/>
                <a:gd name="T47" fmla="*/ 49041 h 50"/>
                <a:gd name="T48" fmla="*/ 1588 w 39"/>
                <a:gd name="T49" fmla="*/ 43436 h 50"/>
                <a:gd name="T50" fmla="*/ 3175 w 39"/>
                <a:gd name="T51" fmla="*/ 39232 h 50"/>
                <a:gd name="T52" fmla="*/ 9525 w 39"/>
                <a:gd name="T53" fmla="*/ 33628 h 50"/>
                <a:gd name="T54" fmla="*/ 12700 w 39"/>
                <a:gd name="T55" fmla="*/ 26622 h 50"/>
                <a:gd name="T56" fmla="*/ 20638 w 39"/>
                <a:gd name="T57" fmla="*/ 23820 h 50"/>
                <a:gd name="T58" fmla="*/ 23813 w 39"/>
                <a:gd name="T59" fmla="*/ 19616 h 50"/>
                <a:gd name="T60" fmla="*/ 28575 w 39"/>
                <a:gd name="T61" fmla="*/ 14012 h 50"/>
                <a:gd name="T62" fmla="*/ 28575 w 39"/>
                <a:gd name="T63" fmla="*/ 12610 h 50"/>
                <a:gd name="T64" fmla="*/ 30163 w 39"/>
                <a:gd name="T65" fmla="*/ 12610 h 50"/>
                <a:gd name="T66" fmla="*/ 31750 w 39"/>
                <a:gd name="T67" fmla="*/ 12610 h 50"/>
                <a:gd name="T68" fmla="*/ 33338 w 39"/>
                <a:gd name="T69" fmla="*/ 12610 h 50"/>
                <a:gd name="T70" fmla="*/ 34925 w 39"/>
                <a:gd name="T71" fmla="*/ 12610 h 50"/>
                <a:gd name="T72" fmla="*/ 36513 w 39"/>
                <a:gd name="T73" fmla="*/ 12610 h 50"/>
                <a:gd name="T74" fmla="*/ 39688 w 39"/>
                <a:gd name="T75" fmla="*/ 12610 h 50"/>
                <a:gd name="T76" fmla="*/ 41275 w 39"/>
                <a:gd name="T77" fmla="*/ 12610 h 50"/>
                <a:gd name="T78" fmla="*/ 42863 w 39"/>
                <a:gd name="T79" fmla="*/ 12610 h 50"/>
                <a:gd name="T80" fmla="*/ 44450 w 39"/>
                <a:gd name="T81" fmla="*/ 9808 h 50"/>
                <a:gd name="T82" fmla="*/ 50800 w 39"/>
                <a:gd name="T83" fmla="*/ 9808 h 50"/>
                <a:gd name="T84" fmla="*/ 52388 w 39"/>
                <a:gd name="T85" fmla="*/ 8407 h 50"/>
                <a:gd name="T86" fmla="*/ 53975 w 39"/>
                <a:gd name="T87" fmla="*/ 5605 h 50"/>
                <a:gd name="T88" fmla="*/ 55563 w 39"/>
                <a:gd name="T89" fmla="*/ 4203 h 50"/>
                <a:gd name="T90" fmla="*/ 57150 w 39"/>
                <a:gd name="T91" fmla="*/ 2802 h 50"/>
                <a:gd name="T92" fmla="*/ 57150 w 39"/>
                <a:gd name="T93" fmla="*/ 0 h 5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
                <a:gd name="T142" fmla="*/ 0 h 50"/>
                <a:gd name="T143" fmla="*/ 39 w 39"/>
                <a:gd name="T144" fmla="*/ 50 h 5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 h="50">
                  <a:moveTo>
                    <a:pt x="36" y="0"/>
                  </a:moveTo>
                  <a:lnTo>
                    <a:pt x="36" y="4"/>
                  </a:lnTo>
                  <a:lnTo>
                    <a:pt x="36" y="9"/>
                  </a:lnTo>
                  <a:lnTo>
                    <a:pt x="38" y="14"/>
                  </a:lnTo>
                  <a:lnTo>
                    <a:pt x="38" y="18"/>
                  </a:lnTo>
                  <a:lnTo>
                    <a:pt x="39" y="22"/>
                  </a:lnTo>
                  <a:lnTo>
                    <a:pt x="39" y="25"/>
                  </a:lnTo>
                  <a:lnTo>
                    <a:pt x="39" y="29"/>
                  </a:lnTo>
                  <a:lnTo>
                    <a:pt x="39" y="32"/>
                  </a:lnTo>
                  <a:lnTo>
                    <a:pt x="35" y="31"/>
                  </a:lnTo>
                  <a:lnTo>
                    <a:pt x="32" y="32"/>
                  </a:lnTo>
                  <a:lnTo>
                    <a:pt x="26" y="33"/>
                  </a:lnTo>
                  <a:lnTo>
                    <a:pt x="22" y="38"/>
                  </a:lnTo>
                  <a:lnTo>
                    <a:pt x="19" y="41"/>
                  </a:lnTo>
                  <a:lnTo>
                    <a:pt x="15" y="44"/>
                  </a:lnTo>
                  <a:lnTo>
                    <a:pt x="12" y="48"/>
                  </a:lnTo>
                  <a:lnTo>
                    <a:pt x="8" y="50"/>
                  </a:lnTo>
                  <a:lnTo>
                    <a:pt x="7" y="48"/>
                  </a:lnTo>
                  <a:lnTo>
                    <a:pt x="6" y="47"/>
                  </a:lnTo>
                  <a:lnTo>
                    <a:pt x="5" y="44"/>
                  </a:lnTo>
                  <a:lnTo>
                    <a:pt x="2" y="41"/>
                  </a:lnTo>
                  <a:lnTo>
                    <a:pt x="1" y="38"/>
                  </a:lnTo>
                  <a:lnTo>
                    <a:pt x="0" y="36"/>
                  </a:lnTo>
                  <a:lnTo>
                    <a:pt x="0" y="35"/>
                  </a:lnTo>
                  <a:lnTo>
                    <a:pt x="1" y="31"/>
                  </a:lnTo>
                  <a:lnTo>
                    <a:pt x="2" y="28"/>
                  </a:lnTo>
                  <a:lnTo>
                    <a:pt x="6" y="24"/>
                  </a:lnTo>
                  <a:lnTo>
                    <a:pt x="8" y="19"/>
                  </a:lnTo>
                  <a:lnTo>
                    <a:pt x="13" y="17"/>
                  </a:lnTo>
                  <a:lnTo>
                    <a:pt x="15" y="14"/>
                  </a:lnTo>
                  <a:lnTo>
                    <a:pt x="18" y="10"/>
                  </a:lnTo>
                  <a:lnTo>
                    <a:pt x="18" y="9"/>
                  </a:lnTo>
                  <a:lnTo>
                    <a:pt x="19" y="9"/>
                  </a:lnTo>
                  <a:lnTo>
                    <a:pt x="20" y="9"/>
                  </a:lnTo>
                  <a:lnTo>
                    <a:pt x="21" y="9"/>
                  </a:lnTo>
                  <a:lnTo>
                    <a:pt x="22" y="9"/>
                  </a:lnTo>
                  <a:lnTo>
                    <a:pt x="23" y="9"/>
                  </a:lnTo>
                  <a:lnTo>
                    <a:pt x="25" y="9"/>
                  </a:lnTo>
                  <a:lnTo>
                    <a:pt x="26" y="9"/>
                  </a:lnTo>
                  <a:lnTo>
                    <a:pt x="27" y="9"/>
                  </a:lnTo>
                  <a:lnTo>
                    <a:pt x="28" y="7"/>
                  </a:lnTo>
                  <a:lnTo>
                    <a:pt x="32" y="7"/>
                  </a:lnTo>
                  <a:lnTo>
                    <a:pt x="33" y="6"/>
                  </a:lnTo>
                  <a:lnTo>
                    <a:pt x="34" y="4"/>
                  </a:lnTo>
                  <a:lnTo>
                    <a:pt x="35" y="3"/>
                  </a:lnTo>
                  <a:lnTo>
                    <a:pt x="36" y="2"/>
                  </a:lnTo>
                  <a:lnTo>
                    <a:pt x="3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0" name="Freeform 261">
              <a:extLst>
                <a:ext uri="{FF2B5EF4-FFF2-40B4-BE49-F238E27FC236}">
                  <a16:creationId xmlns:a16="http://schemas.microsoft.com/office/drawing/2014/main" id="{DCC667AA-A2AE-FA91-5F7F-A8CA4C0ABEF8}"/>
                </a:ext>
              </a:extLst>
            </p:cNvPr>
            <p:cNvSpPr>
              <a:spLocks/>
            </p:cNvSpPr>
            <p:nvPr/>
          </p:nvSpPr>
          <p:spPr bwMode="gray">
            <a:xfrm>
              <a:off x="5572070" y="3284390"/>
              <a:ext cx="231013" cy="217905"/>
            </a:xfrm>
            <a:custGeom>
              <a:avLst/>
              <a:gdLst>
                <a:gd name="T0" fmla="*/ 3175 w 125"/>
                <a:gd name="T1" fmla="*/ 145721 h 125"/>
                <a:gd name="T2" fmla="*/ 6350 w 125"/>
                <a:gd name="T3" fmla="*/ 130308 h 125"/>
                <a:gd name="T4" fmla="*/ 6350 w 125"/>
                <a:gd name="T5" fmla="*/ 119099 h 125"/>
                <a:gd name="T6" fmla="*/ 9525 w 125"/>
                <a:gd name="T7" fmla="*/ 105087 h 125"/>
                <a:gd name="T8" fmla="*/ 12700 w 125"/>
                <a:gd name="T9" fmla="*/ 92477 h 125"/>
                <a:gd name="T10" fmla="*/ 23813 w 125"/>
                <a:gd name="T11" fmla="*/ 85471 h 125"/>
                <a:gd name="T12" fmla="*/ 34925 w 125"/>
                <a:gd name="T13" fmla="*/ 77064 h 125"/>
                <a:gd name="T14" fmla="*/ 46038 w 125"/>
                <a:gd name="T15" fmla="*/ 74261 h 125"/>
                <a:gd name="T16" fmla="*/ 55563 w 125"/>
                <a:gd name="T17" fmla="*/ 65855 h 125"/>
                <a:gd name="T18" fmla="*/ 61913 w 125"/>
                <a:gd name="T19" fmla="*/ 54645 h 125"/>
                <a:gd name="T20" fmla="*/ 66675 w 125"/>
                <a:gd name="T21" fmla="*/ 39232 h 125"/>
                <a:gd name="T22" fmla="*/ 74613 w 125"/>
                <a:gd name="T23" fmla="*/ 29424 h 125"/>
                <a:gd name="T24" fmla="*/ 88900 w 125"/>
                <a:gd name="T25" fmla="*/ 26622 h 125"/>
                <a:gd name="T26" fmla="*/ 104775 w 125"/>
                <a:gd name="T27" fmla="*/ 19616 h 125"/>
                <a:gd name="T28" fmla="*/ 122238 w 125"/>
                <a:gd name="T29" fmla="*/ 8407 h 125"/>
                <a:gd name="T30" fmla="*/ 144463 w 125"/>
                <a:gd name="T31" fmla="*/ 0 h 125"/>
                <a:gd name="T32" fmla="*/ 163513 w 125"/>
                <a:gd name="T33" fmla="*/ 14012 h 125"/>
                <a:gd name="T34" fmla="*/ 168275 w 125"/>
                <a:gd name="T35" fmla="*/ 30826 h 125"/>
                <a:gd name="T36" fmla="*/ 179388 w 125"/>
                <a:gd name="T37" fmla="*/ 40634 h 125"/>
                <a:gd name="T38" fmla="*/ 188913 w 125"/>
                <a:gd name="T39" fmla="*/ 51843 h 125"/>
                <a:gd name="T40" fmla="*/ 193675 w 125"/>
                <a:gd name="T41" fmla="*/ 65855 h 125"/>
                <a:gd name="T42" fmla="*/ 195263 w 125"/>
                <a:gd name="T43" fmla="*/ 79866 h 125"/>
                <a:gd name="T44" fmla="*/ 195263 w 125"/>
                <a:gd name="T45" fmla="*/ 95279 h 125"/>
                <a:gd name="T46" fmla="*/ 196850 w 125"/>
                <a:gd name="T47" fmla="*/ 109290 h 125"/>
                <a:gd name="T48" fmla="*/ 195263 w 125"/>
                <a:gd name="T49" fmla="*/ 120500 h 125"/>
                <a:gd name="T50" fmla="*/ 192088 w 125"/>
                <a:gd name="T51" fmla="*/ 121901 h 125"/>
                <a:gd name="T52" fmla="*/ 187325 w 125"/>
                <a:gd name="T53" fmla="*/ 126104 h 125"/>
                <a:gd name="T54" fmla="*/ 184150 w 125"/>
                <a:gd name="T55" fmla="*/ 128907 h 125"/>
                <a:gd name="T56" fmla="*/ 177800 w 125"/>
                <a:gd name="T57" fmla="*/ 130308 h 125"/>
                <a:gd name="T58" fmla="*/ 169863 w 125"/>
                <a:gd name="T59" fmla="*/ 126104 h 125"/>
                <a:gd name="T60" fmla="*/ 163513 w 125"/>
                <a:gd name="T61" fmla="*/ 124703 h 125"/>
                <a:gd name="T62" fmla="*/ 155575 w 125"/>
                <a:gd name="T63" fmla="*/ 124703 h 125"/>
                <a:gd name="T64" fmla="*/ 74613 w 125"/>
                <a:gd name="T65" fmla="*/ 130308 h 125"/>
                <a:gd name="T66" fmla="*/ 74613 w 125"/>
                <a:gd name="T67" fmla="*/ 142918 h 125"/>
                <a:gd name="T68" fmla="*/ 74613 w 125"/>
                <a:gd name="T69" fmla="*/ 152726 h 125"/>
                <a:gd name="T70" fmla="*/ 74613 w 125"/>
                <a:gd name="T71" fmla="*/ 162535 h 125"/>
                <a:gd name="T72" fmla="*/ 74613 w 125"/>
                <a:gd name="T73" fmla="*/ 175145 h 125"/>
                <a:gd name="T74" fmla="*/ 68263 w 125"/>
                <a:gd name="T75" fmla="*/ 172343 h 125"/>
                <a:gd name="T76" fmla="*/ 61913 w 125"/>
                <a:gd name="T77" fmla="*/ 168139 h 125"/>
                <a:gd name="T78" fmla="*/ 55563 w 125"/>
                <a:gd name="T79" fmla="*/ 165337 h 125"/>
                <a:gd name="T80" fmla="*/ 46038 w 125"/>
                <a:gd name="T81" fmla="*/ 162535 h 125"/>
                <a:gd name="T82" fmla="*/ 44450 w 125"/>
                <a:gd name="T83" fmla="*/ 166738 h 125"/>
                <a:gd name="T84" fmla="*/ 42863 w 125"/>
                <a:gd name="T85" fmla="*/ 170942 h 125"/>
                <a:gd name="T86" fmla="*/ 39688 w 125"/>
                <a:gd name="T87" fmla="*/ 172343 h 125"/>
                <a:gd name="T88" fmla="*/ 33338 w 125"/>
                <a:gd name="T89" fmla="*/ 172343 h 125"/>
                <a:gd name="T90" fmla="*/ 25400 w 125"/>
                <a:gd name="T91" fmla="*/ 168139 h 125"/>
                <a:gd name="T92" fmla="*/ 17463 w 125"/>
                <a:gd name="T93" fmla="*/ 165337 h 125"/>
                <a:gd name="T94" fmla="*/ 6350 w 125"/>
                <a:gd name="T95" fmla="*/ 161133 h 125"/>
                <a:gd name="T96" fmla="*/ 0 w 125"/>
                <a:gd name="T97" fmla="*/ 152726 h 1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5"/>
                <a:gd name="T148" fmla="*/ 0 h 125"/>
                <a:gd name="T149" fmla="*/ 125 w 125"/>
                <a:gd name="T150" fmla="*/ 125 h 1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5" h="125">
                  <a:moveTo>
                    <a:pt x="0" y="109"/>
                  </a:moveTo>
                  <a:lnTo>
                    <a:pt x="2" y="104"/>
                  </a:lnTo>
                  <a:lnTo>
                    <a:pt x="3" y="100"/>
                  </a:lnTo>
                  <a:lnTo>
                    <a:pt x="4" y="93"/>
                  </a:lnTo>
                  <a:lnTo>
                    <a:pt x="4" y="89"/>
                  </a:lnTo>
                  <a:lnTo>
                    <a:pt x="4" y="85"/>
                  </a:lnTo>
                  <a:lnTo>
                    <a:pt x="4" y="80"/>
                  </a:lnTo>
                  <a:lnTo>
                    <a:pt x="6" y="75"/>
                  </a:lnTo>
                  <a:lnTo>
                    <a:pt x="6" y="71"/>
                  </a:lnTo>
                  <a:lnTo>
                    <a:pt x="8" y="66"/>
                  </a:lnTo>
                  <a:lnTo>
                    <a:pt x="11" y="64"/>
                  </a:lnTo>
                  <a:lnTo>
                    <a:pt x="15" y="61"/>
                  </a:lnTo>
                  <a:lnTo>
                    <a:pt x="19" y="58"/>
                  </a:lnTo>
                  <a:lnTo>
                    <a:pt x="22" y="55"/>
                  </a:lnTo>
                  <a:lnTo>
                    <a:pt x="26" y="54"/>
                  </a:lnTo>
                  <a:lnTo>
                    <a:pt x="29" y="53"/>
                  </a:lnTo>
                  <a:lnTo>
                    <a:pt x="33" y="51"/>
                  </a:lnTo>
                  <a:lnTo>
                    <a:pt x="35" y="47"/>
                  </a:lnTo>
                  <a:lnTo>
                    <a:pt x="36" y="43"/>
                  </a:lnTo>
                  <a:lnTo>
                    <a:pt x="39" y="39"/>
                  </a:lnTo>
                  <a:lnTo>
                    <a:pt x="40" y="33"/>
                  </a:lnTo>
                  <a:lnTo>
                    <a:pt x="42" y="28"/>
                  </a:lnTo>
                  <a:lnTo>
                    <a:pt x="45" y="24"/>
                  </a:lnTo>
                  <a:lnTo>
                    <a:pt x="47" y="21"/>
                  </a:lnTo>
                  <a:lnTo>
                    <a:pt x="49" y="19"/>
                  </a:lnTo>
                  <a:lnTo>
                    <a:pt x="56" y="19"/>
                  </a:lnTo>
                  <a:lnTo>
                    <a:pt x="61" y="17"/>
                  </a:lnTo>
                  <a:lnTo>
                    <a:pt x="66" y="14"/>
                  </a:lnTo>
                  <a:lnTo>
                    <a:pt x="71" y="10"/>
                  </a:lnTo>
                  <a:lnTo>
                    <a:pt x="77" y="6"/>
                  </a:lnTo>
                  <a:lnTo>
                    <a:pt x="83" y="3"/>
                  </a:lnTo>
                  <a:lnTo>
                    <a:pt x="91" y="0"/>
                  </a:lnTo>
                  <a:lnTo>
                    <a:pt x="102" y="0"/>
                  </a:lnTo>
                  <a:lnTo>
                    <a:pt x="103" y="10"/>
                  </a:lnTo>
                  <a:lnTo>
                    <a:pt x="104" y="17"/>
                  </a:lnTo>
                  <a:lnTo>
                    <a:pt x="106" y="22"/>
                  </a:lnTo>
                  <a:lnTo>
                    <a:pt x="110" y="26"/>
                  </a:lnTo>
                  <a:lnTo>
                    <a:pt x="113" y="29"/>
                  </a:lnTo>
                  <a:lnTo>
                    <a:pt x="116" y="33"/>
                  </a:lnTo>
                  <a:lnTo>
                    <a:pt x="119" y="37"/>
                  </a:lnTo>
                  <a:lnTo>
                    <a:pt x="121" y="41"/>
                  </a:lnTo>
                  <a:lnTo>
                    <a:pt x="122" y="47"/>
                  </a:lnTo>
                  <a:lnTo>
                    <a:pt x="123" y="51"/>
                  </a:lnTo>
                  <a:lnTo>
                    <a:pt x="123" y="57"/>
                  </a:lnTo>
                  <a:lnTo>
                    <a:pt x="123" y="62"/>
                  </a:lnTo>
                  <a:lnTo>
                    <a:pt x="123" y="68"/>
                  </a:lnTo>
                  <a:lnTo>
                    <a:pt x="123" y="72"/>
                  </a:lnTo>
                  <a:lnTo>
                    <a:pt x="124" y="78"/>
                  </a:lnTo>
                  <a:lnTo>
                    <a:pt x="125" y="83"/>
                  </a:lnTo>
                  <a:lnTo>
                    <a:pt x="123" y="86"/>
                  </a:lnTo>
                  <a:lnTo>
                    <a:pt x="122" y="87"/>
                  </a:lnTo>
                  <a:lnTo>
                    <a:pt x="121" y="87"/>
                  </a:lnTo>
                  <a:lnTo>
                    <a:pt x="119" y="89"/>
                  </a:lnTo>
                  <a:lnTo>
                    <a:pt x="118" y="90"/>
                  </a:lnTo>
                  <a:lnTo>
                    <a:pt x="117" y="90"/>
                  </a:lnTo>
                  <a:lnTo>
                    <a:pt x="116" y="92"/>
                  </a:lnTo>
                  <a:lnTo>
                    <a:pt x="115" y="93"/>
                  </a:lnTo>
                  <a:lnTo>
                    <a:pt x="112" y="93"/>
                  </a:lnTo>
                  <a:lnTo>
                    <a:pt x="110" y="92"/>
                  </a:lnTo>
                  <a:lnTo>
                    <a:pt x="107" y="90"/>
                  </a:lnTo>
                  <a:lnTo>
                    <a:pt x="105" y="90"/>
                  </a:lnTo>
                  <a:lnTo>
                    <a:pt x="103" y="89"/>
                  </a:lnTo>
                  <a:lnTo>
                    <a:pt x="100" y="89"/>
                  </a:lnTo>
                  <a:lnTo>
                    <a:pt x="98" y="89"/>
                  </a:lnTo>
                  <a:lnTo>
                    <a:pt x="90" y="93"/>
                  </a:lnTo>
                  <a:lnTo>
                    <a:pt x="47" y="93"/>
                  </a:lnTo>
                  <a:lnTo>
                    <a:pt x="47" y="98"/>
                  </a:lnTo>
                  <a:lnTo>
                    <a:pt x="47" y="102"/>
                  </a:lnTo>
                  <a:lnTo>
                    <a:pt x="47" y="106"/>
                  </a:lnTo>
                  <a:lnTo>
                    <a:pt x="47" y="109"/>
                  </a:lnTo>
                  <a:lnTo>
                    <a:pt x="47" y="112"/>
                  </a:lnTo>
                  <a:lnTo>
                    <a:pt x="47" y="116"/>
                  </a:lnTo>
                  <a:lnTo>
                    <a:pt x="47" y="120"/>
                  </a:lnTo>
                  <a:lnTo>
                    <a:pt x="47" y="125"/>
                  </a:lnTo>
                  <a:lnTo>
                    <a:pt x="45" y="125"/>
                  </a:lnTo>
                  <a:lnTo>
                    <a:pt x="43" y="123"/>
                  </a:lnTo>
                  <a:lnTo>
                    <a:pt x="41" y="122"/>
                  </a:lnTo>
                  <a:lnTo>
                    <a:pt x="39" y="120"/>
                  </a:lnTo>
                  <a:lnTo>
                    <a:pt x="37" y="119"/>
                  </a:lnTo>
                  <a:lnTo>
                    <a:pt x="35" y="118"/>
                  </a:lnTo>
                  <a:lnTo>
                    <a:pt x="33" y="118"/>
                  </a:lnTo>
                  <a:lnTo>
                    <a:pt x="29" y="116"/>
                  </a:lnTo>
                  <a:lnTo>
                    <a:pt x="29" y="118"/>
                  </a:lnTo>
                  <a:lnTo>
                    <a:pt x="28" y="119"/>
                  </a:lnTo>
                  <a:lnTo>
                    <a:pt x="28" y="120"/>
                  </a:lnTo>
                  <a:lnTo>
                    <a:pt x="27" y="122"/>
                  </a:lnTo>
                  <a:lnTo>
                    <a:pt x="26" y="123"/>
                  </a:lnTo>
                  <a:lnTo>
                    <a:pt x="25" y="123"/>
                  </a:lnTo>
                  <a:lnTo>
                    <a:pt x="23" y="125"/>
                  </a:lnTo>
                  <a:lnTo>
                    <a:pt x="21" y="123"/>
                  </a:lnTo>
                  <a:lnTo>
                    <a:pt x="19" y="123"/>
                  </a:lnTo>
                  <a:lnTo>
                    <a:pt x="16" y="120"/>
                  </a:lnTo>
                  <a:lnTo>
                    <a:pt x="15" y="119"/>
                  </a:lnTo>
                  <a:lnTo>
                    <a:pt x="11" y="118"/>
                  </a:lnTo>
                  <a:lnTo>
                    <a:pt x="9" y="116"/>
                  </a:lnTo>
                  <a:lnTo>
                    <a:pt x="4" y="115"/>
                  </a:lnTo>
                  <a:lnTo>
                    <a:pt x="0" y="115"/>
                  </a:lnTo>
                  <a:lnTo>
                    <a:pt x="0" y="10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1" name="Freeform 262">
              <a:extLst>
                <a:ext uri="{FF2B5EF4-FFF2-40B4-BE49-F238E27FC236}">
                  <a16:creationId xmlns:a16="http://schemas.microsoft.com/office/drawing/2014/main" id="{71286A8F-6703-2395-E3F1-BBA06216438E}"/>
                </a:ext>
              </a:extLst>
            </p:cNvPr>
            <p:cNvSpPr>
              <a:spLocks/>
            </p:cNvSpPr>
            <p:nvPr/>
          </p:nvSpPr>
          <p:spPr bwMode="gray">
            <a:xfrm>
              <a:off x="5170310" y="3215054"/>
              <a:ext cx="212933" cy="182246"/>
            </a:xfrm>
            <a:custGeom>
              <a:avLst/>
              <a:gdLst>
                <a:gd name="T0" fmla="*/ 93663 w 115"/>
                <a:gd name="T1" fmla="*/ 134512 h 105"/>
                <a:gd name="T2" fmla="*/ 61913 w 115"/>
                <a:gd name="T3" fmla="*/ 134512 h 105"/>
                <a:gd name="T4" fmla="*/ 34925 w 115"/>
                <a:gd name="T5" fmla="*/ 142919 h 105"/>
                <a:gd name="T6" fmla="*/ 11113 w 115"/>
                <a:gd name="T7" fmla="*/ 144320 h 105"/>
                <a:gd name="T8" fmla="*/ 12700 w 115"/>
                <a:gd name="T9" fmla="*/ 134512 h 105"/>
                <a:gd name="T10" fmla="*/ 17463 w 115"/>
                <a:gd name="T11" fmla="*/ 124703 h 105"/>
                <a:gd name="T12" fmla="*/ 39688 w 115"/>
                <a:gd name="T13" fmla="*/ 123302 h 105"/>
                <a:gd name="T14" fmla="*/ 60325 w 115"/>
                <a:gd name="T15" fmla="*/ 119099 h 105"/>
                <a:gd name="T16" fmla="*/ 80963 w 115"/>
                <a:gd name="T17" fmla="*/ 117698 h 105"/>
                <a:gd name="T18" fmla="*/ 93663 w 115"/>
                <a:gd name="T19" fmla="*/ 119099 h 105"/>
                <a:gd name="T20" fmla="*/ 106363 w 115"/>
                <a:gd name="T21" fmla="*/ 119099 h 105"/>
                <a:gd name="T22" fmla="*/ 107950 w 115"/>
                <a:gd name="T23" fmla="*/ 107889 h 105"/>
                <a:gd name="T24" fmla="*/ 96838 w 115"/>
                <a:gd name="T25" fmla="*/ 103686 h 105"/>
                <a:gd name="T26" fmla="*/ 79375 w 115"/>
                <a:gd name="T27" fmla="*/ 102285 h 105"/>
                <a:gd name="T28" fmla="*/ 57150 w 115"/>
                <a:gd name="T29" fmla="*/ 102285 h 105"/>
                <a:gd name="T30" fmla="*/ 31750 w 115"/>
                <a:gd name="T31" fmla="*/ 103686 h 105"/>
                <a:gd name="T32" fmla="*/ 17463 w 115"/>
                <a:gd name="T33" fmla="*/ 106488 h 105"/>
                <a:gd name="T34" fmla="*/ 19050 w 115"/>
                <a:gd name="T35" fmla="*/ 98081 h 105"/>
                <a:gd name="T36" fmla="*/ 22225 w 115"/>
                <a:gd name="T37" fmla="*/ 92477 h 105"/>
                <a:gd name="T38" fmla="*/ 19050 w 115"/>
                <a:gd name="T39" fmla="*/ 88273 h 105"/>
                <a:gd name="T40" fmla="*/ 11113 w 115"/>
                <a:gd name="T41" fmla="*/ 86872 h 105"/>
                <a:gd name="T42" fmla="*/ 6350 w 115"/>
                <a:gd name="T43" fmla="*/ 82669 h 105"/>
                <a:gd name="T44" fmla="*/ 1588 w 115"/>
                <a:gd name="T45" fmla="*/ 77064 h 105"/>
                <a:gd name="T46" fmla="*/ 0 w 115"/>
                <a:gd name="T47" fmla="*/ 72860 h 105"/>
                <a:gd name="T48" fmla="*/ 1588 w 115"/>
                <a:gd name="T49" fmla="*/ 61651 h 105"/>
                <a:gd name="T50" fmla="*/ 12700 w 115"/>
                <a:gd name="T51" fmla="*/ 43436 h 105"/>
                <a:gd name="T52" fmla="*/ 22225 w 115"/>
                <a:gd name="T53" fmla="*/ 25221 h 105"/>
                <a:gd name="T54" fmla="*/ 26988 w 115"/>
                <a:gd name="T55" fmla="*/ 22419 h 105"/>
                <a:gd name="T56" fmla="*/ 26988 w 115"/>
                <a:gd name="T57" fmla="*/ 16814 h 105"/>
                <a:gd name="T58" fmla="*/ 49213 w 115"/>
                <a:gd name="T59" fmla="*/ 11209 h 105"/>
                <a:gd name="T60" fmla="*/ 77788 w 115"/>
                <a:gd name="T61" fmla="*/ 2802 h 105"/>
                <a:gd name="T62" fmla="*/ 90488 w 115"/>
                <a:gd name="T63" fmla="*/ 2802 h 105"/>
                <a:gd name="T64" fmla="*/ 101600 w 115"/>
                <a:gd name="T65" fmla="*/ 11209 h 105"/>
                <a:gd name="T66" fmla="*/ 115888 w 115"/>
                <a:gd name="T67" fmla="*/ 12610 h 105"/>
                <a:gd name="T68" fmla="*/ 123825 w 115"/>
                <a:gd name="T69" fmla="*/ 35029 h 105"/>
                <a:gd name="T70" fmla="*/ 139700 w 115"/>
                <a:gd name="T71" fmla="*/ 56046 h 105"/>
                <a:gd name="T72" fmla="*/ 153988 w 115"/>
                <a:gd name="T73" fmla="*/ 67256 h 105"/>
                <a:gd name="T74" fmla="*/ 179388 w 115"/>
                <a:gd name="T75" fmla="*/ 131709 h 105"/>
                <a:gd name="T76" fmla="*/ 179388 w 115"/>
                <a:gd name="T77" fmla="*/ 138715 h 105"/>
                <a:gd name="T78" fmla="*/ 182563 w 115"/>
                <a:gd name="T79" fmla="*/ 144320 h 105"/>
                <a:gd name="T80" fmla="*/ 177800 w 115"/>
                <a:gd name="T81" fmla="*/ 144320 h 105"/>
                <a:gd name="T82" fmla="*/ 150813 w 115"/>
                <a:gd name="T83" fmla="*/ 138715 h 105"/>
                <a:gd name="T84" fmla="*/ 109538 w 115"/>
                <a:gd name="T85" fmla="*/ 138715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
                <a:gd name="T130" fmla="*/ 0 h 105"/>
                <a:gd name="T131" fmla="*/ 115 w 115"/>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 h="105">
                  <a:moveTo>
                    <a:pt x="69" y="99"/>
                  </a:moveTo>
                  <a:lnTo>
                    <a:pt x="64" y="98"/>
                  </a:lnTo>
                  <a:lnTo>
                    <a:pt x="59" y="96"/>
                  </a:lnTo>
                  <a:lnTo>
                    <a:pt x="53" y="96"/>
                  </a:lnTo>
                  <a:lnTo>
                    <a:pt x="46" y="96"/>
                  </a:lnTo>
                  <a:lnTo>
                    <a:pt x="39" y="96"/>
                  </a:lnTo>
                  <a:lnTo>
                    <a:pt x="33" y="98"/>
                  </a:lnTo>
                  <a:lnTo>
                    <a:pt x="26" y="99"/>
                  </a:lnTo>
                  <a:lnTo>
                    <a:pt x="22" y="102"/>
                  </a:lnTo>
                  <a:lnTo>
                    <a:pt x="11" y="105"/>
                  </a:lnTo>
                  <a:lnTo>
                    <a:pt x="8" y="103"/>
                  </a:lnTo>
                  <a:lnTo>
                    <a:pt x="7" y="103"/>
                  </a:lnTo>
                  <a:lnTo>
                    <a:pt x="7" y="101"/>
                  </a:lnTo>
                  <a:lnTo>
                    <a:pt x="7" y="99"/>
                  </a:lnTo>
                  <a:lnTo>
                    <a:pt x="8" y="96"/>
                  </a:lnTo>
                  <a:lnTo>
                    <a:pt x="10" y="94"/>
                  </a:lnTo>
                  <a:lnTo>
                    <a:pt x="10" y="91"/>
                  </a:lnTo>
                  <a:lnTo>
                    <a:pt x="11" y="89"/>
                  </a:lnTo>
                  <a:lnTo>
                    <a:pt x="16" y="89"/>
                  </a:lnTo>
                  <a:lnTo>
                    <a:pt x="20" y="88"/>
                  </a:lnTo>
                  <a:lnTo>
                    <a:pt x="25" y="88"/>
                  </a:lnTo>
                  <a:lnTo>
                    <a:pt x="30" y="87"/>
                  </a:lnTo>
                  <a:lnTo>
                    <a:pt x="33" y="85"/>
                  </a:lnTo>
                  <a:lnTo>
                    <a:pt x="38" y="85"/>
                  </a:lnTo>
                  <a:lnTo>
                    <a:pt x="43" y="85"/>
                  </a:lnTo>
                  <a:lnTo>
                    <a:pt x="48" y="84"/>
                  </a:lnTo>
                  <a:lnTo>
                    <a:pt x="51" y="84"/>
                  </a:lnTo>
                  <a:lnTo>
                    <a:pt x="53" y="85"/>
                  </a:lnTo>
                  <a:lnTo>
                    <a:pt x="57" y="85"/>
                  </a:lnTo>
                  <a:lnTo>
                    <a:pt x="59" y="85"/>
                  </a:lnTo>
                  <a:lnTo>
                    <a:pt x="62" y="85"/>
                  </a:lnTo>
                  <a:lnTo>
                    <a:pt x="64" y="85"/>
                  </a:lnTo>
                  <a:lnTo>
                    <a:pt x="67" y="85"/>
                  </a:lnTo>
                  <a:lnTo>
                    <a:pt x="69" y="84"/>
                  </a:lnTo>
                  <a:lnTo>
                    <a:pt x="69" y="81"/>
                  </a:lnTo>
                  <a:lnTo>
                    <a:pt x="68" y="77"/>
                  </a:lnTo>
                  <a:lnTo>
                    <a:pt x="65" y="76"/>
                  </a:lnTo>
                  <a:lnTo>
                    <a:pt x="63" y="74"/>
                  </a:lnTo>
                  <a:lnTo>
                    <a:pt x="61" y="74"/>
                  </a:lnTo>
                  <a:lnTo>
                    <a:pt x="57" y="73"/>
                  </a:lnTo>
                  <a:lnTo>
                    <a:pt x="53" y="73"/>
                  </a:lnTo>
                  <a:lnTo>
                    <a:pt x="50" y="73"/>
                  </a:lnTo>
                  <a:lnTo>
                    <a:pt x="44" y="73"/>
                  </a:lnTo>
                  <a:lnTo>
                    <a:pt x="39" y="73"/>
                  </a:lnTo>
                  <a:lnTo>
                    <a:pt x="36" y="73"/>
                  </a:lnTo>
                  <a:lnTo>
                    <a:pt x="31" y="73"/>
                  </a:lnTo>
                  <a:lnTo>
                    <a:pt x="25" y="73"/>
                  </a:lnTo>
                  <a:lnTo>
                    <a:pt x="20" y="74"/>
                  </a:lnTo>
                  <a:lnTo>
                    <a:pt x="16" y="76"/>
                  </a:lnTo>
                  <a:lnTo>
                    <a:pt x="11" y="80"/>
                  </a:lnTo>
                  <a:lnTo>
                    <a:pt x="11" y="76"/>
                  </a:lnTo>
                  <a:lnTo>
                    <a:pt x="12" y="73"/>
                  </a:lnTo>
                  <a:lnTo>
                    <a:pt x="12" y="72"/>
                  </a:lnTo>
                  <a:lnTo>
                    <a:pt x="12" y="70"/>
                  </a:lnTo>
                  <a:lnTo>
                    <a:pt x="13" y="69"/>
                  </a:lnTo>
                  <a:lnTo>
                    <a:pt x="13" y="67"/>
                  </a:lnTo>
                  <a:lnTo>
                    <a:pt x="14" y="66"/>
                  </a:lnTo>
                  <a:lnTo>
                    <a:pt x="14" y="65"/>
                  </a:lnTo>
                  <a:lnTo>
                    <a:pt x="13" y="63"/>
                  </a:lnTo>
                  <a:lnTo>
                    <a:pt x="12" y="63"/>
                  </a:lnTo>
                  <a:lnTo>
                    <a:pt x="10" y="62"/>
                  </a:lnTo>
                  <a:lnTo>
                    <a:pt x="8" y="62"/>
                  </a:lnTo>
                  <a:lnTo>
                    <a:pt x="7" y="62"/>
                  </a:lnTo>
                  <a:lnTo>
                    <a:pt x="6" y="60"/>
                  </a:lnTo>
                  <a:lnTo>
                    <a:pt x="4" y="60"/>
                  </a:lnTo>
                  <a:lnTo>
                    <a:pt x="4" y="59"/>
                  </a:lnTo>
                  <a:lnTo>
                    <a:pt x="4" y="56"/>
                  </a:lnTo>
                  <a:lnTo>
                    <a:pt x="2" y="56"/>
                  </a:lnTo>
                  <a:lnTo>
                    <a:pt x="1" y="55"/>
                  </a:lnTo>
                  <a:lnTo>
                    <a:pt x="1" y="54"/>
                  </a:lnTo>
                  <a:lnTo>
                    <a:pt x="0" y="54"/>
                  </a:lnTo>
                  <a:lnTo>
                    <a:pt x="0" y="52"/>
                  </a:lnTo>
                  <a:lnTo>
                    <a:pt x="0" y="51"/>
                  </a:lnTo>
                  <a:lnTo>
                    <a:pt x="0" y="48"/>
                  </a:lnTo>
                  <a:lnTo>
                    <a:pt x="1" y="44"/>
                  </a:lnTo>
                  <a:lnTo>
                    <a:pt x="4" y="40"/>
                  </a:lnTo>
                  <a:lnTo>
                    <a:pt x="6" y="35"/>
                  </a:lnTo>
                  <a:lnTo>
                    <a:pt x="8" y="31"/>
                  </a:lnTo>
                  <a:lnTo>
                    <a:pt x="11" y="27"/>
                  </a:lnTo>
                  <a:lnTo>
                    <a:pt x="13" y="22"/>
                  </a:lnTo>
                  <a:lnTo>
                    <a:pt x="14" y="18"/>
                  </a:lnTo>
                  <a:lnTo>
                    <a:pt x="16" y="15"/>
                  </a:lnTo>
                  <a:lnTo>
                    <a:pt x="17" y="15"/>
                  </a:lnTo>
                  <a:lnTo>
                    <a:pt x="17" y="16"/>
                  </a:lnTo>
                  <a:lnTo>
                    <a:pt x="17" y="18"/>
                  </a:lnTo>
                  <a:lnTo>
                    <a:pt x="17" y="16"/>
                  </a:lnTo>
                  <a:lnTo>
                    <a:pt x="17" y="12"/>
                  </a:lnTo>
                  <a:lnTo>
                    <a:pt x="19" y="12"/>
                  </a:lnTo>
                  <a:lnTo>
                    <a:pt x="24" y="11"/>
                  </a:lnTo>
                  <a:lnTo>
                    <a:pt x="31" y="8"/>
                  </a:lnTo>
                  <a:lnTo>
                    <a:pt x="38" y="7"/>
                  </a:lnTo>
                  <a:lnTo>
                    <a:pt x="44" y="4"/>
                  </a:lnTo>
                  <a:lnTo>
                    <a:pt x="49" y="2"/>
                  </a:lnTo>
                  <a:lnTo>
                    <a:pt x="52" y="1"/>
                  </a:lnTo>
                  <a:lnTo>
                    <a:pt x="55" y="0"/>
                  </a:lnTo>
                  <a:lnTo>
                    <a:pt x="57" y="2"/>
                  </a:lnTo>
                  <a:lnTo>
                    <a:pt x="59" y="5"/>
                  </a:lnTo>
                  <a:lnTo>
                    <a:pt x="62" y="7"/>
                  </a:lnTo>
                  <a:lnTo>
                    <a:pt x="64" y="8"/>
                  </a:lnTo>
                  <a:lnTo>
                    <a:pt x="67" y="8"/>
                  </a:lnTo>
                  <a:lnTo>
                    <a:pt x="69" y="9"/>
                  </a:lnTo>
                  <a:lnTo>
                    <a:pt x="73" y="9"/>
                  </a:lnTo>
                  <a:lnTo>
                    <a:pt x="76" y="9"/>
                  </a:lnTo>
                  <a:lnTo>
                    <a:pt x="76" y="18"/>
                  </a:lnTo>
                  <a:lnTo>
                    <a:pt x="78" y="25"/>
                  </a:lnTo>
                  <a:lnTo>
                    <a:pt x="81" y="31"/>
                  </a:lnTo>
                  <a:lnTo>
                    <a:pt x="83" y="35"/>
                  </a:lnTo>
                  <a:lnTo>
                    <a:pt x="88" y="40"/>
                  </a:lnTo>
                  <a:lnTo>
                    <a:pt x="91" y="42"/>
                  </a:lnTo>
                  <a:lnTo>
                    <a:pt x="95" y="45"/>
                  </a:lnTo>
                  <a:lnTo>
                    <a:pt x="97" y="48"/>
                  </a:lnTo>
                  <a:lnTo>
                    <a:pt x="97" y="82"/>
                  </a:lnTo>
                  <a:lnTo>
                    <a:pt x="113" y="92"/>
                  </a:lnTo>
                  <a:lnTo>
                    <a:pt x="113" y="94"/>
                  </a:lnTo>
                  <a:lnTo>
                    <a:pt x="113" y="95"/>
                  </a:lnTo>
                  <a:lnTo>
                    <a:pt x="113" y="96"/>
                  </a:lnTo>
                  <a:lnTo>
                    <a:pt x="113" y="99"/>
                  </a:lnTo>
                  <a:lnTo>
                    <a:pt x="114" y="101"/>
                  </a:lnTo>
                  <a:lnTo>
                    <a:pt x="114" y="103"/>
                  </a:lnTo>
                  <a:lnTo>
                    <a:pt x="115" y="103"/>
                  </a:lnTo>
                  <a:lnTo>
                    <a:pt x="115" y="105"/>
                  </a:lnTo>
                  <a:lnTo>
                    <a:pt x="114" y="103"/>
                  </a:lnTo>
                  <a:lnTo>
                    <a:pt x="112" y="103"/>
                  </a:lnTo>
                  <a:lnTo>
                    <a:pt x="107" y="102"/>
                  </a:lnTo>
                  <a:lnTo>
                    <a:pt x="101" y="101"/>
                  </a:lnTo>
                  <a:lnTo>
                    <a:pt x="95" y="99"/>
                  </a:lnTo>
                  <a:lnTo>
                    <a:pt x="87" y="99"/>
                  </a:lnTo>
                  <a:lnTo>
                    <a:pt x="77" y="99"/>
                  </a:lnTo>
                  <a:lnTo>
                    <a:pt x="69" y="9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2" name="Freeform 263">
              <a:extLst>
                <a:ext uri="{FF2B5EF4-FFF2-40B4-BE49-F238E27FC236}">
                  <a16:creationId xmlns:a16="http://schemas.microsoft.com/office/drawing/2014/main" id="{EFEE8874-A92E-EE5C-90F1-693F30CD159D}"/>
                </a:ext>
              </a:extLst>
            </p:cNvPr>
            <p:cNvSpPr>
              <a:spLocks/>
            </p:cNvSpPr>
            <p:nvPr/>
          </p:nvSpPr>
          <p:spPr bwMode="gray">
            <a:xfrm>
              <a:off x="5196426" y="3383435"/>
              <a:ext cx="108476" cy="79238"/>
            </a:xfrm>
            <a:custGeom>
              <a:avLst/>
              <a:gdLst>
                <a:gd name="T0" fmla="*/ 92075 w 58"/>
                <a:gd name="T1" fmla="*/ 5605 h 46"/>
                <a:gd name="T2" fmla="*/ 88900 w 58"/>
                <a:gd name="T3" fmla="*/ 12610 h 46"/>
                <a:gd name="T4" fmla="*/ 82550 w 58"/>
                <a:gd name="T5" fmla="*/ 22418 h 46"/>
                <a:gd name="T6" fmla="*/ 77788 w 58"/>
                <a:gd name="T7" fmla="*/ 30825 h 46"/>
                <a:gd name="T8" fmla="*/ 71438 w 58"/>
                <a:gd name="T9" fmla="*/ 37831 h 46"/>
                <a:gd name="T10" fmla="*/ 65088 w 58"/>
                <a:gd name="T11" fmla="*/ 43436 h 46"/>
                <a:gd name="T12" fmla="*/ 58738 w 58"/>
                <a:gd name="T13" fmla="*/ 53244 h 46"/>
                <a:gd name="T14" fmla="*/ 50800 w 58"/>
                <a:gd name="T15" fmla="*/ 58848 h 46"/>
                <a:gd name="T16" fmla="*/ 44450 w 58"/>
                <a:gd name="T17" fmla="*/ 64453 h 46"/>
                <a:gd name="T18" fmla="*/ 41275 w 58"/>
                <a:gd name="T19" fmla="*/ 61651 h 46"/>
                <a:gd name="T20" fmla="*/ 39688 w 58"/>
                <a:gd name="T21" fmla="*/ 57447 h 46"/>
                <a:gd name="T22" fmla="*/ 38100 w 58"/>
                <a:gd name="T23" fmla="*/ 53244 h 46"/>
                <a:gd name="T24" fmla="*/ 36513 w 58"/>
                <a:gd name="T25" fmla="*/ 49040 h 46"/>
                <a:gd name="T26" fmla="*/ 36513 w 58"/>
                <a:gd name="T27" fmla="*/ 43436 h 46"/>
                <a:gd name="T28" fmla="*/ 34925 w 58"/>
                <a:gd name="T29" fmla="*/ 40633 h 46"/>
                <a:gd name="T30" fmla="*/ 31750 w 58"/>
                <a:gd name="T31" fmla="*/ 37831 h 46"/>
                <a:gd name="T32" fmla="*/ 30163 w 58"/>
                <a:gd name="T33" fmla="*/ 33628 h 46"/>
                <a:gd name="T34" fmla="*/ 20638 w 58"/>
                <a:gd name="T35" fmla="*/ 26622 h 46"/>
                <a:gd name="T36" fmla="*/ 15875 w 58"/>
                <a:gd name="T37" fmla="*/ 22418 h 46"/>
                <a:gd name="T38" fmla="*/ 12700 w 58"/>
                <a:gd name="T39" fmla="*/ 18215 h 46"/>
                <a:gd name="T40" fmla="*/ 9525 w 58"/>
                <a:gd name="T41" fmla="*/ 18215 h 46"/>
                <a:gd name="T42" fmla="*/ 9525 w 58"/>
                <a:gd name="T43" fmla="*/ 16814 h 46"/>
                <a:gd name="T44" fmla="*/ 7938 w 58"/>
                <a:gd name="T45" fmla="*/ 16814 h 46"/>
                <a:gd name="T46" fmla="*/ 4763 w 58"/>
                <a:gd name="T47" fmla="*/ 12610 h 46"/>
                <a:gd name="T48" fmla="*/ 0 w 58"/>
                <a:gd name="T49" fmla="*/ 12610 h 46"/>
                <a:gd name="T50" fmla="*/ 12700 w 58"/>
                <a:gd name="T51" fmla="*/ 9808 h 46"/>
                <a:gd name="T52" fmla="*/ 17463 w 58"/>
                <a:gd name="T53" fmla="*/ 5605 h 46"/>
                <a:gd name="T54" fmla="*/ 26988 w 58"/>
                <a:gd name="T55" fmla="*/ 4203 h 46"/>
                <a:gd name="T56" fmla="*/ 36513 w 58"/>
                <a:gd name="T57" fmla="*/ 1401 h 46"/>
                <a:gd name="T58" fmla="*/ 46038 w 58"/>
                <a:gd name="T59" fmla="*/ 0 h 46"/>
                <a:gd name="T60" fmla="*/ 55563 w 58"/>
                <a:gd name="T61" fmla="*/ 0 h 46"/>
                <a:gd name="T62" fmla="*/ 66675 w 58"/>
                <a:gd name="T63" fmla="*/ 1401 h 46"/>
                <a:gd name="T64" fmla="*/ 79375 w 58"/>
                <a:gd name="T65" fmla="*/ 4203 h 46"/>
                <a:gd name="T66" fmla="*/ 92075 w 58"/>
                <a:gd name="T67" fmla="*/ 5605 h 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46"/>
                <a:gd name="T104" fmla="*/ 58 w 58"/>
                <a:gd name="T105" fmla="*/ 46 h 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46">
                  <a:moveTo>
                    <a:pt x="58" y="4"/>
                  </a:moveTo>
                  <a:lnTo>
                    <a:pt x="56" y="9"/>
                  </a:lnTo>
                  <a:lnTo>
                    <a:pt x="52" y="16"/>
                  </a:lnTo>
                  <a:lnTo>
                    <a:pt x="49" y="22"/>
                  </a:lnTo>
                  <a:lnTo>
                    <a:pt x="45" y="27"/>
                  </a:lnTo>
                  <a:lnTo>
                    <a:pt x="41" y="31"/>
                  </a:lnTo>
                  <a:lnTo>
                    <a:pt x="37" y="38"/>
                  </a:lnTo>
                  <a:lnTo>
                    <a:pt x="32" y="42"/>
                  </a:lnTo>
                  <a:lnTo>
                    <a:pt x="28" y="46"/>
                  </a:lnTo>
                  <a:lnTo>
                    <a:pt x="26" y="44"/>
                  </a:lnTo>
                  <a:lnTo>
                    <a:pt x="25" y="41"/>
                  </a:lnTo>
                  <a:lnTo>
                    <a:pt x="24" y="38"/>
                  </a:lnTo>
                  <a:lnTo>
                    <a:pt x="23" y="35"/>
                  </a:lnTo>
                  <a:lnTo>
                    <a:pt x="23" y="31"/>
                  </a:lnTo>
                  <a:lnTo>
                    <a:pt x="22" y="29"/>
                  </a:lnTo>
                  <a:lnTo>
                    <a:pt x="20" y="27"/>
                  </a:lnTo>
                  <a:lnTo>
                    <a:pt x="19" y="24"/>
                  </a:lnTo>
                  <a:lnTo>
                    <a:pt x="13" y="19"/>
                  </a:lnTo>
                  <a:lnTo>
                    <a:pt x="10" y="16"/>
                  </a:lnTo>
                  <a:lnTo>
                    <a:pt x="8" y="13"/>
                  </a:lnTo>
                  <a:lnTo>
                    <a:pt x="6" y="13"/>
                  </a:lnTo>
                  <a:lnTo>
                    <a:pt x="6" y="12"/>
                  </a:lnTo>
                  <a:lnTo>
                    <a:pt x="5" y="12"/>
                  </a:lnTo>
                  <a:lnTo>
                    <a:pt x="3" y="9"/>
                  </a:lnTo>
                  <a:lnTo>
                    <a:pt x="0" y="9"/>
                  </a:lnTo>
                  <a:lnTo>
                    <a:pt x="8" y="7"/>
                  </a:lnTo>
                  <a:lnTo>
                    <a:pt x="11" y="4"/>
                  </a:lnTo>
                  <a:lnTo>
                    <a:pt x="17" y="3"/>
                  </a:lnTo>
                  <a:lnTo>
                    <a:pt x="23" y="1"/>
                  </a:lnTo>
                  <a:lnTo>
                    <a:pt x="29" y="0"/>
                  </a:lnTo>
                  <a:lnTo>
                    <a:pt x="35" y="0"/>
                  </a:lnTo>
                  <a:lnTo>
                    <a:pt x="42" y="1"/>
                  </a:lnTo>
                  <a:lnTo>
                    <a:pt x="50" y="3"/>
                  </a:lnTo>
                  <a:lnTo>
                    <a:pt x="58" y="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3" name="Freeform 264">
              <a:extLst>
                <a:ext uri="{FF2B5EF4-FFF2-40B4-BE49-F238E27FC236}">
                  <a16:creationId xmlns:a16="http://schemas.microsoft.com/office/drawing/2014/main" id="{64555D60-E203-B03D-8CFC-E22C62B5A3D2}"/>
                </a:ext>
              </a:extLst>
            </p:cNvPr>
            <p:cNvSpPr>
              <a:spLocks/>
            </p:cNvSpPr>
            <p:nvPr/>
          </p:nvSpPr>
          <p:spPr bwMode="gray">
            <a:xfrm>
              <a:off x="5246647" y="3383435"/>
              <a:ext cx="247082" cy="208000"/>
            </a:xfrm>
            <a:custGeom>
              <a:avLst/>
              <a:gdLst>
                <a:gd name="T0" fmla="*/ 93663 w 133"/>
                <a:gd name="T1" fmla="*/ 5605 h 118"/>
                <a:gd name="T2" fmla="*/ 106363 w 133"/>
                <a:gd name="T3" fmla="*/ 8407 h 118"/>
                <a:gd name="T4" fmla="*/ 111125 w 133"/>
                <a:gd name="T5" fmla="*/ 11209 h 118"/>
                <a:gd name="T6" fmla="*/ 117475 w 133"/>
                <a:gd name="T7" fmla="*/ 15413 h 118"/>
                <a:gd name="T8" fmla="*/ 127000 w 133"/>
                <a:gd name="T9" fmla="*/ 18215 h 118"/>
                <a:gd name="T10" fmla="*/ 133350 w 133"/>
                <a:gd name="T11" fmla="*/ 19616 h 118"/>
                <a:gd name="T12" fmla="*/ 138113 w 133"/>
                <a:gd name="T13" fmla="*/ 21017 h 118"/>
                <a:gd name="T14" fmla="*/ 146050 w 133"/>
                <a:gd name="T15" fmla="*/ 21017 h 118"/>
                <a:gd name="T16" fmla="*/ 152400 w 133"/>
                <a:gd name="T17" fmla="*/ 19616 h 118"/>
                <a:gd name="T18" fmla="*/ 161925 w 133"/>
                <a:gd name="T19" fmla="*/ 15413 h 118"/>
                <a:gd name="T20" fmla="*/ 165100 w 133"/>
                <a:gd name="T21" fmla="*/ 11209 h 118"/>
                <a:gd name="T22" fmla="*/ 179388 w 133"/>
                <a:gd name="T23" fmla="*/ 18215 h 118"/>
                <a:gd name="T24" fmla="*/ 185738 w 133"/>
                <a:gd name="T25" fmla="*/ 30826 h 118"/>
                <a:gd name="T26" fmla="*/ 193675 w 133"/>
                <a:gd name="T27" fmla="*/ 42035 h 118"/>
                <a:gd name="T28" fmla="*/ 203200 w 133"/>
                <a:gd name="T29" fmla="*/ 50442 h 118"/>
                <a:gd name="T30" fmla="*/ 207963 w 133"/>
                <a:gd name="T31" fmla="*/ 54645 h 118"/>
                <a:gd name="T32" fmla="*/ 207963 w 133"/>
                <a:gd name="T33" fmla="*/ 61651 h 118"/>
                <a:gd name="T34" fmla="*/ 207963 w 133"/>
                <a:gd name="T35" fmla="*/ 67256 h 118"/>
                <a:gd name="T36" fmla="*/ 207963 w 133"/>
                <a:gd name="T37" fmla="*/ 71459 h 118"/>
                <a:gd name="T38" fmla="*/ 204788 w 133"/>
                <a:gd name="T39" fmla="*/ 84070 h 118"/>
                <a:gd name="T40" fmla="*/ 203200 w 133"/>
                <a:gd name="T41" fmla="*/ 96680 h 118"/>
                <a:gd name="T42" fmla="*/ 206375 w 133"/>
                <a:gd name="T43" fmla="*/ 109291 h 118"/>
                <a:gd name="T44" fmla="*/ 207963 w 133"/>
                <a:gd name="T45" fmla="*/ 124703 h 118"/>
                <a:gd name="T46" fmla="*/ 207963 w 133"/>
                <a:gd name="T47" fmla="*/ 140116 h 118"/>
                <a:gd name="T48" fmla="*/ 211138 w 133"/>
                <a:gd name="T49" fmla="*/ 147122 h 118"/>
                <a:gd name="T50" fmla="*/ 207963 w 133"/>
                <a:gd name="T51" fmla="*/ 155529 h 118"/>
                <a:gd name="T52" fmla="*/ 204788 w 133"/>
                <a:gd name="T53" fmla="*/ 161134 h 118"/>
                <a:gd name="T54" fmla="*/ 192088 w 133"/>
                <a:gd name="T55" fmla="*/ 165337 h 118"/>
                <a:gd name="T56" fmla="*/ 179388 w 133"/>
                <a:gd name="T57" fmla="*/ 162535 h 118"/>
                <a:gd name="T58" fmla="*/ 171450 w 133"/>
                <a:gd name="T59" fmla="*/ 156930 h 118"/>
                <a:gd name="T60" fmla="*/ 163513 w 133"/>
                <a:gd name="T61" fmla="*/ 149924 h 118"/>
                <a:gd name="T62" fmla="*/ 155575 w 133"/>
                <a:gd name="T63" fmla="*/ 140116 h 118"/>
                <a:gd name="T64" fmla="*/ 150813 w 133"/>
                <a:gd name="T65" fmla="*/ 140116 h 118"/>
                <a:gd name="T66" fmla="*/ 146050 w 133"/>
                <a:gd name="T67" fmla="*/ 140116 h 118"/>
                <a:gd name="T68" fmla="*/ 142875 w 133"/>
                <a:gd name="T69" fmla="*/ 137314 h 118"/>
                <a:gd name="T70" fmla="*/ 136525 w 133"/>
                <a:gd name="T71" fmla="*/ 135913 h 118"/>
                <a:gd name="T72" fmla="*/ 134938 w 133"/>
                <a:gd name="T73" fmla="*/ 119099 h 118"/>
                <a:gd name="T74" fmla="*/ 130175 w 133"/>
                <a:gd name="T75" fmla="*/ 105087 h 118"/>
                <a:gd name="T76" fmla="*/ 117475 w 133"/>
                <a:gd name="T77" fmla="*/ 93878 h 118"/>
                <a:gd name="T78" fmla="*/ 103188 w 133"/>
                <a:gd name="T79" fmla="*/ 89674 h 118"/>
                <a:gd name="T80" fmla="*/ 85725 w 133"/>
                <a:gd name="T81" fmla="*/ 93878 h 118"/>
                <a:gd name="T82" fmla="*/ 74613 w 133"/>
                <a:gd name="T83" fmla="*/ 100884 h 118"/>
                <a:gd name="T84" fmla="*/ 63500 w 133"/>
                <a:gd name="T85" fmla="*/ 110692 h 118"/>
                <a:gd name="T86" fmla="*/ 50800 w 133"/>
                <a:gd name="T87" fmla="*/ 126105 h 118"/>
                <a:gd name="T88" fmla="*/ 44450 w 133"/>
                <a:gd name="T89" fmla="*/ 105087 h 118"/>
                <a:gd name="T90" fmla="*/ 31750 w 133"/>
                <a:gd name="T91" fmla="*/ 89674 h 118"/>
                <a:gd name="T92" fmla="*/ 15875 w 133"/>
                <a:gd name="T93" fmla="*/ 75663 h 118"/>
                <a:gd name="T94" fmla="*/ 0 w 133"/>
                <a:gd name="T95" fmla="*/ 61651 h 118"/>
                <a:gd name="T96" fmla="*/ 14288 w 133"/>
                <a:gd name="T97" fmla="*/ 49041 h 118"/>
                <a:gd name="T98" fmla="*/ 26988 w 133"/>
                <a:gd name="T99" fmla="*/ 33628 h 118"/>
                <a:gd name="T100" fmla="*/ 41275 w 133"/>
                <a:gd name="T101" fmla="*/ 15413 h 118"/>
                <a:gd name="T102" fmla="*/ 50800 w 133"/>
                <a:gd name="T103" fmla="*/ 0 h 1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3"/>
                <a:gd name="T157" fmla="*/ 0 h 118"/>
                <a:gd name="T158" fmla="*/ 133 w 133"/>
                <a:gd name="T159" fmla="*/ 118 h 11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3" h="118">
                  <a:moveTo>
                    <a:pt x="54" y="3"/>
                  </a:moveTo>
                  <a:lnTo>
                    <a:pt x="59" y="4"/>
                  </a:lnTo>
                  <a:lnTo>
                    <a:pt x="64" y="6"/>
                  </a:lnTo>
                  <a:lnTo>
                    <a:pt x="67" y="6"/>
                  </a:lnTo>
                  <a:lnTo>
                    <a:pt x="68" y="7"/>
                  </a:lnTo>
                  <a:lnTo>
                    <a:pt x="70" y="8"/>
                  </a:lnTo>
                  <a:lnTo>
                    <a:pt x="71" y="10"/>
                  </a:lnTo>
                  <a:lnTo>
                    <a:pt x="74" y="11"/>
                  </a:lnTo>
                  <a:lnTo>
                    <a:pt x="78" y="13"/>
                  </a:lnTo>
                  <a:lnTo>
                    <a:pt x="80" y="13"/>
                  </a:lnTo>
                  <a:lnTo>
                    <a:pt x="83" y="14"/>
                  </a:lnTo>
                  <a:lnTo>
                    <a:pt x="84" y="14"/>
                  </a:lnTo>
                  <a:lnTo>
                    <a:pt x="86" y="15"/>
                  </a:lnTo>
                  <a:lnTo>
                    <a:pt x="87" y="15"/>
                  </a:lnTo>
                  <a:lnTo>
                    <a:pt x="90" y="15"/>
                  </a:lnTo>
                  <a:lnTo>
                    <a:pt x="92" y="15"/>
                  </a:lnTo>
                  <a:lnTo>
                    <a:pt x="93" y="14"/>
                  </a:lnTo>
                  <a:lnTo>
                    <a:pt x="96" y="14"/>
                  </a:lnTo>
                  <a:lnTo>
                    <a:pt x="98" y="13"/>
                  </a:lnTo>
                  <a:lnTo>
                    <a:pt x="102" y="11"/>
                  </a:lnTo>
                  <a:lnTo>
                    <a:pt x="103" y="10"/>
                  </a:lnTo>
                  <a:lnTo>
                    <a:pt x="104" y="8"/>
                  </a:lnTo>
                  <a:lnTo>
                    <a:pt x="112" y="8"/>
                  </a:lnTo>
                  <a:lnTo>
                    <a:pt x="113" y="13"/>
                  </a:lnTo>
                  <a:lnTo>
                    <a:pt x="115" y="17"/>
                  </a:lnTo>
                  <a:lnTo>
                    <a:pt x="117" y="22"/>
                  </a:lnTo>
                  <a:lnTo>
                    <a:pt x="118" y="27"/>
                  </a:lnTo>
                  <a:lnTo>
                    <a:pt x="122" y="30"/>
                  </a:lnTo>
                  <a:lnTo>
                    <a:pt x="124" y="33"/>
                  </a:lnTo>
                  <a:lnTo>
                    <a:pt x="128" y="36"/>
                  </a:lnTo>
                  <a:lnTo>
                    <a:pt x="131" y="36"/>
                  </a:lnTo>
                  <a:lnTo>
                    <a:pt x="131" y="39"/>
                  </a:lnTo>
                  <a:lnTo>
                    <a:pt x="131" y="42"/>
                  </a:lnTo>
                  <a:lnTo>
                    <a:pt x="131" y="44"/>
                  </a:lnTo>
                  <a:lnTo>
                    <a:pt x="131" y="46"/>
                  </a:lnTo>
                  <a:lnTo>
                    <a:pt x="131" y="48"/>
                  </a:lnTo>
                  <a:lnTo>
                    <a:pt x="131" y="50"/>
                  </a:lnTo>
                  <a:lnTo>
                    <a:pt x="131" y="51"/>
                  </a:lnTo>
                  <a:lnTo>
                    <a:pt x="131" y="54"/>
                  </a:lnTo>
                  <a:lnTo>
                    <a:pt x="129" y="60"/>
                  </a:lnTo>
                  <a:lnTo>
                    <a:pt x="128" y="65"/>
                  </a:lnTo>
                  <a:lnTo>
                    <a:pt x="128" y="69"/>
                  </a:lnTo>
                  <a:lnTo>
                    <a:pt x="129" y="74"/>
                  </a:lnTo>
                  <a:lnTo>
                    <a:pt x="130" y="78"/>
                  </a:lnTo>
                  <a:lnTo>
                    <a:pt x="131" y="82"/>
                  </a:lnTo>
                  <a:lnTo>
                    <a:pt x="131" y="89"/>
                  </a:lnTo>
                  <a:lnTo>
                    <a:pt x="131" y="97"/>
                  </a:lnTo>
                  <a:lnTo>
                    <a:pt x="131" y="100"/>
                  </a:lnTo>
                  <a:lnTo>
                    <a:pt x="131" y="102"/>
                  </a:lnTo>
                  <a:lnTo>
                    <a:pt x="133" y="105"/>
                  </a:lnTo>
                  <a:lnTo>
                    <a:pt x="131" y="108"/>
                  </a:lnTo>
                  <a:lnTo>
                    <a:pt x="131" y="111"/>
                  </a:lnTo>
                  <a:lnTo>
                    <a:pt x="131" y="114"/>
                  </a:lnTo>
                  <a:lnTo>
                    <a:pt x="129" y="115"/>
                  </a:lnTo>
                  <a:lnTo>
                    <a:pt x="128" y="118"/>
                  </a:lnTo>
                  <a:lnTo>
                    <a:pt x="121" y="118"/>
                  </a:lnTo>
                  <a:lnTo>
                    <a:pt x="117" y="118"/>
                  </a:lnTo>
                  <a:lnTo>
                    <a:pt x="113" y="116"/>
                  </a:lnTo>
                  <a:lnTo>
                    <a:pt x="110" y="115"/>
                  </a:lnTo>
                  <a:lnTo>
                    <a:pt x="108" y="112"/>
                  </a:lnTo>
                  <a:lnTo>
                    <a:pt x="104" y="109"/>
                  </a:lnTo>
                  <a:lnTo>
                    <a:pt x="103" y="107"/>
                  </a:lnTo>
                  <a:lnTo>
                    <a:pt x="99" y="102"/>
                  </a:lnTo>
                  <a:lnTo>
                    <a:pt x="98" y="100"/>
                  </a:lnTo>
                  <a:lnTo>
                    <a:pt x="97" y="100"/>
                  </a:lnTo>
                  <a:lnTo>
                    <a:pt x="95" y="100"/>
                  </a:lnTo>
                  <a:lnTo>
                    <a:pt x="93" y="100"/>
                  </a:lnTo>
                  <a:lnTo>
                    <a:pt x="92" y="100"/>
                  </a:lnTo>
                  <a:lnTo>
                    <a:pt x="91" y="100"/>
                  </a:lnTo>
                  <a:lnTo>
                    <a:pt x="90" y="98"/>
                  </a:lnTo>
                  <a:lnTo>
                    <a:pt x="87" y="98"/>
                  </a:lnTo>
                  <a:lnTo>
                    <a:pt x="86" y="97"/>
                  </a:lnTo>
                  <a:lnTo>
                    <a:pt x="85" y="91"/>
                  </a:lnTo>
                  <a:lnTo>
                    <a:pt x="85" y="85"/>
                  </a:lnTo>
                  <a:lnTo>
                    <a:pt x="84" y="79"/>
                  </a:lnTo>
                  <a:lnTo>
                    <a:pt x="82" y="75"/>
                  </a:lnTo>
                  <a:lnTo>
                    <a:pt x="79" y="71"/>
                  </a:lnTo>
                  <a:lnTo>
                    <a:pt x="74" y="67"/>
                  </a:lnTo>
                  <a:lnTo>
                    <a:pt x="71" y="65"/>
                  </a:lnTo>
                  <a:lnTo>
                    <a:pt x="65" y="64"/>
                  </a:lnTo>
                  <a:lnTo>
                    <a:pt x="59" y="64"/>
                  </a:lnTo>
                  <a:lnTo>
                    <a:pt x="54" y="67"/>
                  </a:lnTo>
                  <a:lnTo>
                    <a:pt x="51" y="68"/>
                  </a:lnTo>
                  <a:lnTo>
                    <a:pt x="47" y="72"/>
                  </a:lnTo>
                  <a:lnTo>
                    <a:pt x="43" y="75"/>
                  </a:lnTo>
                  <a:lnTo>
                    <a:pt x="40" y="79"/>
                  </a:lnTo>
                  <a:lnTo>
                    <a:pt x="36" y="85"/>
                  </a:lnTo>
                  <a:lnTo>
                    <a:pt x="32" y="90"/>
                  </a:lnTo>
                  <a:lnTo>
                    <a:pt x="31" y="81"/>
                  </a:lnTo>
                  <a:lnTo>
                    <a:pt x="28" y="75"/>
                  </a:lnTo>
                  <a:lnTo>
                    <a:pt x="25" y="68"/>
                  </a:lnTo>
                  <a:lnTo>
                    <a:pt x="20" y="64"/>
                  </a:lnTo>
                  <a:lnTo>
                    <a:pt x="15" y="58"/>
                  </a:lnTo>
                  <a:lnTo>
                    <a:pt x="10" y="54"/>
                  </a:lnTo>
                  <a:lnTo>
                    <a:pt x="4" y="48"/>
                  </a:lnTo>
                  <a:lnTo>
                    <a:pt x="0" y="44"/>
                  </a:lnTo>
                  <a:lnTo>
                    <a:pt x="4" y="40"/>
                  </a:lnTo>
                  <a:lnTo>
                    <a:pt x="9" y="35"/>
                  </a:lnTo>
                  <a:lnTo>
                    <a:pt x="14" y="30"/>
                  </a:lnTo>
                  <a:lnTo>
                    <a:pt x="17" y="24"/>
                  </a:lnTo>
                  <a:lnTo>
                    <a:pt x="22" y="18"/>
                  </a:lnTo>
                  <a:lnTo>
                    <a:pt x="26" y="11"/>
                  </a:lnTo>
                  <a:lnTo>
                    <a:pt x="28" y="6"/>
                  </a:lnTo>
                  <a:lnTo>
                    <a:pt x="32" y="0"/>
                  </a:lnTo>
                  <a:lnTo>
                    <a:pt x="54"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4" name="Freeform 265">
              <a:extLst>
                <a:ext uri="{FF2B5EF4-FFF2-40B4-BE49-F238E27FC236}">
                  <a16:creationId xmlns:a16="http://schemas.microsoft.com/office/drawing/2014/main" id="{08E28BDA-D6D3-6A07-0420-662EB2F94AB1}"/>
                </a:ext>
              </a:extLst>
            </p:cNvPr>
            <p:cNvSpPr>
              <a:spLocks/>
            </p:cNvSpPr>
            <p:nvPr/>
          </p:nvSpPr>
          <p:spPr bwMode="gray">
            <a:xfrm>
              <a:off x="5306909" y="3494369"/>
              <a:ext cx="100441" cy="134705"/>
            </a:xfrm>
            <a:custGeom>
              <a:avLst/>
              <a:gdLst>
                <a:gd name="T0" fmla="*/ 0 w 55"/>
                <a:gd name="T1" fmla="*/ 36430 h 77"/>
                <a:gd name="T2" fmla="*/ 4763 w 55"/>
                <a:gd name="T3" fmla="*/ 30825 h 77"/>
                <a:gd name="T4" fmla="*/ 11113 w 55"/>
                <a:gd name="T5" fmla="*/ 21017 h 77"/>
                <a:gd name="T6" fmla="*/ 15875 w 55"/>
                <a:gd name="T7" fmla="*/ 15413 h 77"/>
                <a:gd name="T8" fmla="*/ 23813 w 55"/>
                <a:gd name="T9" fmla="*/ 11209 h 77"/>
                <a:gd name="T10" fmla="*/ 30163 w 55"/>
                <a:gd name="T11" fmla="*/ 5605 h 77"/>
                <a:gd name="T12" fmla="*/ 34925 w 55"/>
                <a:gd name="T13" fmla="*/ 4203 h 77"/>
                <a:gd name="T14" fmla="*/ 42863 w 55"/>
                <a:gd name="T15" fmla="*/ 0 h 77"/>
                <a:gd name="T16" fmla="*/ 52388 w 55"/>
                <a:gd name="T17" fmla="*/ 0 h 77"/>
                <a:gd name="T18" fmla="*/ 61913 w 55"/>
                <a:gd name="T19" fmla="*/ 1401 h 77"/>
                <a:gd name="T20" fmla="*/ 68263 w 55"/>
                <a:gd name="T21" fmla="*/ 4203 h 77"/>
                <a:gd name="T22" fmla="*/ 76200 w 55"/>
                <a:gd name="T23" fmla="*/ 9808 h 77"/>
                <a:gd name="T24" fmla="*/ 80963 w 55"/>
                <a:gd name="T25" fmla="*/ 15413 h 77"/>
                <a:gd name="T26" fmla="*/ 84138 w 55"/>
                <a:gd name="T27" fmla="*/ 21017 h 77"/>
                <a:gd name="T28" fmla="*/ 85725 w 55"/>
                <a:gd name="T29" fmla="*/ 30825 h 77"/>
                <a:gd name="T30" fmla="*/ 85725 w 55"/>
                <a:gd name="T31" fmla="*/ 37831 h 77"/>
                <a:gd name="T32" fmla="*/ 87313 w 55"/>
                <a:gd name="T33" fmla="*/ 46238 h 77"/>
                <a:gd name="T34" fmla="*/ 84138 w 55"/>
                <a:gd name="T35" fmla="*/ 53244 h 77"/>
                <a:gd name="T36" fmla="*/ 80963 w 55"/>
                <a:gd name="T37" fmla="*/ 61651 h 77"/>
                <a:gd name="T38" fmla="*/ 77788 w 55"/>
                <a:gd name="T39" fmla="*/ 67255 h 77"/>
                <a:gd name="T40" fmla="*/ 74613 w 55"/>
                <a:gd name="T41" fmla="*/ 72860 h 77"/>
                <a:gd name="T42" fmla="*/ 71438 w 55"/>
                <a:gd name="T43" fmla="*/ 82668 h 77"/>
                <a:gd name="T44" fmla="*/ 63500 w 55"/>
                <a:gd name="T45" fmla="*/ 88273 h 77"/>
                <a:gd name="T46" fmla="*/ 57150 w 55"/>
                <a:gd name="T47" fmla="*/ 98081 h 77"/>
                <a:gd name="T48" fmla="*/ 47625 w 55"/>
                <a:gd name="T49" fmla="*/ 107889 h 77"/>
                <a:gd name="T50" fmla="*/ 34925 w 55"/>
                <a:gd name="T51" fmla="*/ 98081 h 77"/>
                <a:gd name="T52" fmla="*/ 26988 w 55"/>
                <a:gd name="T53" fmla="*/ 91075 h 77"/>
                <a:gd name="T54" fmla="*/ 19050 w 55"/>
                <a:gd name="T55" fmla="*/ 84069 h 77"/>
                <a:gd name="T56" fmla="*/ 14288 w 55"/>
                <a:gd name="T57" fmla="*/ 75662 h 77"/>
                <a:gd name="T58" fmla="*/ 11113 w 55"/>
                <a:gd name="T59" fmla="*/ 67255 h 77"/>
                <a:gd name="T60" fmla="*/ 6350 w 55"/>
                <a:gd name="T61" fmla="*/ 57447 h 77"/>
                <a:gd name="T62" fmla="*/ 3175 w 55"/>
                <a:gd name="T63" fmla="*/ 47639 h 77"/>
                <a:gd name="T64" fmla="*/ 0 w 55"/>
                <a:gd name="T65" fmla="*/ 36430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
                <a:gd name="T100" fmla="*/ 0 h 77"/>
                <a:gd name="T101" fmla="*/ 55 w 55"/>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 h="77">
                  <a:moveTo>
                    <a:pt x="0" y="26"/>
                  </a:moveTo>
                  <a:lnTo>
                    <a:pt x="3" y="22"/>
                  </a:lnTo>
                  <a:lnTo>
                    <a:pt x="7" y="15"/>
                  </a:lnTo>
                  <a:lnTo>
                    <a:pt x="10" y="11"/>
                  </a:lnTo>
                  <a:lnTo>
                    <a:pt x="15" y="8"/>
                  </a:lnTo>
                  <a:lnTo>
                    <a:pt x="19" y="4"/>
                  </a:lnTo>
                  <a:lnTo>
                    <a:pt x="22" y="3"/>
                  </a:lnTo>
                  <a:lnTo>
                    <a:pt x="27" y="0"/>
                  </a:lnTo>
                  <a:lnTo>
                    <a:pt x="33" y="0"/>
                  </a:lnTo>
                  <a:lnTo>
                    <a:pt x="39" y="1"/>
                  </a:lnTo>
                  <a:lnTo>
                    <a:pt x="43" y="3"/>
                  </a:lnTo>
                  <a:lnTo>
                    <a:pt x="48" y="7"/>
                  </a:lnTo>
                  <a:lnTo>
                    <a:pt x="51" y="11"/>
                  </a:lnTo>
                  <a:lnTo>
                    <a:pt x="53" y="15"/>
                  </a:lnTo>
                  <a:lnTo>
                    <a:pt x="54" y="22"/>
                  </a:lnTo>
                  <a:lnTo>
                    <a:pt x="54" y="27"/>
                  </a:lnTo>
                  <a:lnTo>
                    <a:pt x="55" y="33"/>
                  </a:lnTo>
                  <a:lnTo>
                    <a:pt x="53" y="38"/>
                  </a:lnTo>
                  <a:lnTo>
                    <a:pt x="51" y="44"/>
                  </a:lnTo>
                  <a:lnTo>
                    <a:pt x="49" y="48"/>
                  </a:lnTo>
                  <a:lnTo>
                    <a:pt x="47" y="52"/>
                  </a:lnTo>
                  <a:lnTo>
                    <a:pt x="45" y="59"/>
                  </a:lnTo>
                  <a:lnTo>
                    <a:pt x="40" y="63"/>
                  </a:lnTo>
                  <a:lnTo>
                    <a:pt x="36" y="70"/>
                  </a:lnTo>
                  <a:lnTo>
                    <a:pt x="30" y="77"/>
                  </a:lnTo>
                  <a:lnTo>
                    <a:pt x="22" y="70"/>
                  </a:lnTo>
                  <a:lnTo>
                    <a:pt x="17" y="65"/>
                  </a:lnTo>
                  <a:lnTo>
                    <a:pt x="12" y="60"/>
                  </a:lnTo>
                  <a:lnTo>
                    <a:pt x="9" y="54"/>
                  </a:lnTo>
                  <a:lnTo>
                    <a:pt x="7" y="48"/>
                  </a:lnTo>
                  <a:lnTo>
                    <a:pt x="4" y="41"/>
                  </a:lnTo>
                  <a:lnTo>
                    <a:pt x="2" y="34"/>
                  </a:lnTo>
                  <a:lnTo>
                    <a:pt x="0" y="2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5" name="Freeform 266">
              <a:extLst>
                <a:ext uri="{FF2B5EF4-FFF2-40B4-BE49-F238E27FC236}">
                  <a16:creationId xmlns:a16="http://schemas.microsoft.com/office/drawing/2014/main" id="{2D2672D0-5740-1C78-9F0E-933F487174C0}"/>
                </a:ext>
              </a:extLst>
            </p:cNvPr>
            <p:cNvSpPr>
              <a:spLocks/>
            </p:cNvSpPr>
            <p:nvPr/>
          </p:nvSpPr>
          <p:spPr bwMode="gray">
            <a:xfrm>
              <a:off x="5365165" y="3555777"/>
              <a:ext cx="134588" cy="178287"/>
            </a:xfrm>
            <a:custGeom>
              <a:avLst/>
              <a:gdLst>
                <a:gd name="T0" fmla="*/ 34925 w 72"/>
                <a:gd name="T1" fmla="*/ 0 h 102"/>
                <a:gd name="T2" fmla="*/ 36512 w 72"/>
                <a:gd name="T3" fmla="*/ 1401 h 102"/>
                <a:gd name="T4" fmla="*/ 41275 w 72"/>
                <a:gd name="T5" fmla="*/ 1401 h 102"/>
                <a:gd name="T6" fmla="*/ 42862 w 72"/>
                <a:gd name="T7" fmla="*/ 1401 h 102"/>
                <a:gd name="T8" fmla="*/ 44450 w 72"/>
                <a:gd name="T9" fmla="*/ 1401 h 102"/>
                <a:gd name="T10" fmla="*/ 46037 w 72"/>
                <a:gd name="T11" fmla="*/ 1401 h 102"/>
                <a:gd name="T12" fmla="*/ 49212 w 72"/>
                <a:gd name="T13" fmla="*/ 0 h 102"/>
                <a:gd name="T14" fmla="*/ 52388 w 72"/>
                <a:gd name="T15" fmla="*/ 0 h 102"/>
                <a:gd name="T16" fmla="*/ 53975 w 72"/>
                <a:gd name="T17" fmla="*/ 0 h 102"/>
                <a:gd name="T18" fmla="*/ 55563 w 72"/>
                <a:gd name="T19" fmla="*/ 2802 h 102"/>
                <a:gd name="T20" fmla="*/ 60325 w 72"/>
                <a:gd name="T21" fmla="*/ 9808 h 102"/>
                <a:gd name="T22" fmla="*/ 61912 w 72"/>
                <a:gd name="T23" fmla="*/ 12610 h 102"/>
                <a:gd name="T24" fmla="*/ 65087 w 72"/>
                <a:gd name="T25" fmla="*/ 19616 h 102"/>
                <a:gd name="T26" fmla="*/ 71437 w 72"/>
                <a:gd name="T27" fmla="*/ 22419 h 102"/>
                <a:gd name="T28" fmla="*/ 74612 w 72"/>
                <a:gd name="T29" fmla="*/ 26622 h 102"/>
                <a:gd name="T30" fmla="*/ 80962 w 72"/>
                <a:gd name="T31" fmla="*/ 29424 h 102"/>
                <a:gd name="T32" fmla="*/ 84137 w 72"/>
                <a:gd name="T33" fmla="*/ 26622 h 102"/>
                <a:gd name="T34" fmla="*/ 90487 w 72"/>
                <a:gd name="T35" fmla="*/ 43436 h 102"/>
                <a:gd name="T36" fmla="*/ 92075 w 72"/>
                <a:gd name="T37" fmla="*/ 49040 h 102"/>
                <a:gd name="T38" fmla="*/ 95250 w 72"/>
                <a:gd name="T39" fmla="*/ 57447 h 102"/>
                <a:gd name="T40" fmla="*/ 100012 w 72"/>
                <a:gd name="T41" fmla="*/ 65854 h 102"/>
                <a:gd name="T42" fmla="*/ 103188 w 72"/>
                <a:gd name="T43" fmla="*/ 71459 h 102"/>
                <a:gd name="T44" fmla="*/ 106363 w 72"/>
                <a:gd name="T45" fmla="*/ 78465 h 102"/>
                <a:gd name="T46" fmla="*/ 111125 w 72"/>
                <a:gd name="T47" fmla="*/ 88273 h 102"/>
                <a:gd name="T48" fmla="*/ 112713 w 72"/>
                <a:gd name="T49" fmla="*/ 100883 h 102"/>
                <a:gd name="T50" fmla="*/ 114300 w 72"/>
                <a:gd name="T51" fmla="*/ 114895 h 102"/>
                <a:gd name="T52" fmla="*/ 114300 w 72"/>
                <a:gd name="T53" fmla="*/ 117697 h 102"/>
                <a:gd name="T54" fmla="*/ 114300 w 72"/>
                <a:gd name="T55" fmla="*/ 121901 h 102"/>
                <a:gd name="T56" fmla="*/ 112713 w 72"/>
                <a:gd name="T57" fmla="*/ 124703 h 102"/>
                <a:gd name="T58" fmla="*/ 112713 w 72"/>
                <a:gd name="T59" fmla="*/ 128906 h 102"/>
                <a:gd name="T60" fmla="*/ 112713 w 72"/>
                <a:gd name="T61" fmla="*/ 131709 h 102"/>
                <a:gd name="T62" fmla="*/ 111125 w 72"/>
                <a:gd name="T63" fmla="*/ 134511 h 102"/>
                <a:gd name="T64" fmla="*/ 111125 w 72"/>
                <a:gd name="T65" fmla="*/ 138715 h 102"/>
                <a:gd name="T66" fmla="*/ 111125 w 72"/>
                <a:gd name="T67" fmla="*/ 142918 h 102"/>
                <a:gd name="T68" fmla="*/ 104775 w 72"/>
                <a:gd name="T69" fmla="*/ 141517 h 102"/>
                <a:gd name="T70" fmla="*/ 96837 w 72"/>
                <a:gd name="T71" fmla="*/ 137313 h 102"/>
                <a:gd name="T72" fmla="*/ 84137 w 72"/>
                <a:gd name="T73" fmla="*/ 128906 h 102"/>
                <a:gd name="T74" fmla="*/ 73025 w 72"/>
                <a:gd name="T75" fmla="*/ 119098 h 102"/>
                <a:gd name="T76" fmla="*/ 60325 w 72"/>
                <a:gd name="T77" fmla="*/ 107889 h 102"/>
                <a:gd name="T78" fmla="*/ 49212 w 72"/>
                <a:gd name="T79" fmla="*/ 95279 h 102"/>
                <a:gd name="T80" fmla="*/ 36512 w 72"/>
                <a:gd name="T81" fmla="*/ 82668 h 102"/>
                <a:gd name="T82" fmla="*/ 26988 w 72"/>
                <a:gd name="T83" fmla="*/ 75662 h 102"/>
                <a:gd name="T84" fmla="*/ 22225 w 72"/>
                <a:gd name="T85" fmla="*/ 71459 h 102"/>
                <a:gd name="T86" fmla="*/ 20637 w 72"/>
                <a:gd name="T87" fmla="*/ 68657 h 102"/>
                <a:gd name="T88" fmla="*/ 17462 w 72"/>
                <a:gd name="T89" fmla="*/ 67256 h 102"/>
                <a:gd name="T90" fmla="*/ 12700 w 72"/>
                <a:gd name="T91" fmla="*/ 65854 h 102"/>
                <a:gd name="T92" fmla="*/ 9525 w 72"/>
                <a:gd name="T93" fmla="*/ 61651 h 102"/>
                <a:gd name="T94" fmla="*/ 4762 w 72"/>
                <a:gd name="T95" fmla="*/ 58849 h 102"/>
                <a:gd name="T96" fmla="*/ 1588 w 72"/>
                <a:gd name="T97" fmla="*/ 58849 h 102"/>
                <a:gd name="T98" fmla="*/ 0 w 72"/>
                <a:gd name="T99" fmla="*/ 57447 h 102"/>
                <a:gd name="T100" fmla="*/ 9525 w 72"/>
                <a:gd name="T101" fmla="*/ 43436 h 102"/>
                <a:gd name="T102" fmla="*/ 17462 w 72"/>
                <a:gd name="T103" fmla="*/ 36430 h 102"/>
                <a:gd name="T104" fmla="*/ 22225 w 72"/>
                <a:gd name="T105" fmla="*/ 26622 h 102"/>
                <a:gd name="T106" fmla="*/ 26988 w 72"/>
                <a:gd name="T107" fmla="*/ 22419 h 102"/>
                <a:gd name="T108" fmla="*/ 30162 w 72"/>
                <a:gd name="T109" fmla="*/ 16814 h 102"/>
                <a:gd name="T110" fmla="*/ 31750 w 72"/>
                <a:gd name="T111" fmla="*/ 12610 h 102"/>
                <a:gd name="T112" fmla="*/ 33337 w 72"/>
                <a:gd name="T113" fmla="*/ 7006 h 102"/>
                <a:gd name="T114" fmla="*/ 34925 w 72"/>
                <a:gd name="T115" fmla="*/ 0 h 10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2"/>
                <a:gd name="T175" fmla="*/ 0 h 102"/>
                <a:gd name="T176" fmla="*/ 72 w 72"/>
                <a:gd name="T177" fmla="*/ 102 h 10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2" h="102">
                  <a:moveTo>
                    <a:pt x="22" y="0"/>
                  </a:moveTo>
                  <a:lnTo>
                    <a:pt x="23" y="1"/>
                  </a:lnTo>
                  <a:lnTo>
                    <a:pt x="26" y="1"/>
                  </a:lnTo>
                  <a:lnTo>
                    <a:pt x="27" y="1"/>
                  </a:lnTo>
                  <a:lnTo>
                    <a:pt x="28" y="1"/>
                  </a:lnTo>
                  <a:lnTo>
                    <a:pt x="29" y="1"/>
                  </a:lnTo>
                  <a:lnTo>
                    <a:pt x="31" y="0"/>
                  </a:lnTo>
                  <a:lnTo>
                    <a:pt x="33" y="0"/>
                  </a:lnTo>
                  <a:lnTo>
                    <a:pt x="34" y="0"/>
                  </a:lnTo>
                  <a:lnTo>
                    <a:pt x="35" y="2"/>
                  </a:lnTo>
                  <a:lnTo>
                    <a:pt x="38" y="7"/>
                  </a:lnTo>
                  <a:lnTo>
                    <a:pt x="39" y="9"/>
                  </a:lnTo>
                  <a:lnTo>
                    <a:pt x="41" y="14"/>
                  </a:lnTo>
                  <a:lnTo>
                    <a:pt x="45" y="16"/>
                  </a:lnTo>
                  <a:lnTo>
                    <a:pt x="47" y="19"/>
                  </a:lnTo>
                  <a:lnTo>
                    <a:pt x="51" y="21"/>
                  </a:lnTo>
                  <a:lnTo>
                    <a:pt x="53" y="19"/>
                  </a:lnTo>
                  <a:lnTo>
                    <a:pt x="57" y="31"/>
                  </a:lnTo>
                  <a:lnTo>
                    <a:pt x="58" y="35"/>
                  </a:lnTo>
                  <a:lnTo>
                    <a:pt x="60" y="41"/>
                  </a:lnTo>
                  <a:lnTo>
                    <a:pt x="63" y="47"/>
                  </a:lnTo>
                  <a:lnTo>
                    <a:pt x="65" y="51"/>
                  </a:lnTo>
                  <a:lnTo>
                    <a:pt x="67" y="56"/>
                  </a:lnTo>
                  <a:lnTo>
                    <a:pt x="70" y="63"/>
                  </a:lnTo>
                  <a:lnTo>
                    <a:pt x="71" y="72"/>
                  </a:lnTo>
                  <a:lnTo>
                    <a:pt x="72" y="82"/>
                  </a:lnTo>
                  <a:lnTo>
                    <a:pt x="72" y="84"/>
                  </a:lnTo>
                  <a:lnTo>
                    <a:pt x="72" y="87"/>
                  </a:lnTo>
                  <a:lnTo>
                    <a:pt x="71" y="89"/>
                  </a:lnTo>
                  <a:lnTo>
                    <a:pt x="71" y="92"/>
                  </a:lnTo>
                  <a:lnTo>
                    <a:pt x="71" y="94"/>
                  </a:lnTo>
                  <a:lnTo>
                    <a:pt x="70" y="96"/>
                  </a:lnTo>
                  <a:lnTo>
                    <a:pt x="70" y="99"/>
                  </a:lnTo>
                  <a:lnTo>
                    <a:pt x="70" y="102"/>
                  </a:lnTo>
                  <a:lnTo>
                    <a:pt x="66" y="101"/>
                  </a:lnTo>
                  <a:lnTo>
                    <a:pt x="61" y="98"/>
                  </a:lnTo>
                  <a:lnTo>
                    <a:pt x="53" y="92"/>
                  </a:lnTo>
                  <a:lnTo>
                    <a:pt x="46" y="85"/>
                  </a:lnTo>
                  <a:lnTo>
                    <a:pt x="38" y="77"/>
                  </a:lnTo>
                  <a:lnTo>
                    <a:pt x="31" y="68"/>
                  </a:lnTo>
                  <a:lnTo>
                    <a:pt x="23" y="59"/>
                  </a:lnTo>
                  <a:lnTo>
                    <a:pt x="17" y="54"/>
                  </a:lnTo>
                  <a:lnTo>
                    <a:pt x="14" y="51"/>
                  </a:lnTo>
                  <a:lnTo>
                    <a:pt x="13" y="49"/>
                  </a:lnTo>
                  <a:lnTo>
                    <a:pt x="11" y="48"/>
                  </a:lnTo>
                  <a:lnTo>
                    <a:pt x="8" y="47"/>
                  </a:lnTo>
                  <a:lnTo>
                    <a:pt x="6" y="44"/>
                  </a:lnTo>
                  <a:lnTo>
                    <a:pt x="3" y="42"/>
                  </a:lnTo>
                  <a:lnTo>
                    <a:pt x="1" y="42"/>
                  </a:lnTo>
                  <a:lnTo>
                    <a:pt x="0" y="41"/>
                  </a:lnTo>
                  <a:lnTo>
                    <a:pt x="6" y="31"/>
                  </a:lnTo>
                  <a:lnTo>
                    <a:pt x="11" y="26"/>
                  </a:lnTo>
                  <a:lnTo>
                    <a:pt x="14" y="19"/>
                  </a:lnTo>
                  <a:lnTo>
                    <a:pt x="17" y="16"/>
                  </a:lnTo>
                  <a:lnTo>
                    <a:pt x="19" y="12"/>
                  </a:lnTo>
                  <a:lnTo>
                    <a:pt x="20" y="9"/>
                  </a:lnTo>
                  <a:lnTo>
                    <a:pt x="21" y="5"/>
                  </a:lnTo>
                  <a:lnTo>
                    <a:pt x="2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6" name="Freeform 267">
              <a:extLst>
                <a:ext uri="{FF2B5EF4-FFF2-40B4-BE49-F238E27FC236}">
                  <a16:creationId xmlns:a16="http://schemas.microsoft.com/office/drawing/2014/main" id="{38A54916-F594-C915-A8A5-56530FE0720D}"/>
                </a:ext>
              </a:extLst>
            </p:cNvPr>
            <p:cNvSpPr>
              <a:spLocks/>
            </p:cNvSpPr>
            <p:nvPr/>
          </p:nvSpPr>
          <p:spPr bwMode="gray">
            <a:xfrm>
              <a:off x="5467613" y="3458709"/>
              <a:ext cx="204897" cy="275352"/>
            </a:xfrm>
            <a:custGeom>
              <a:avLst/>
              <a:gdLst>
                <a:gd name="T0" fmla="*/ 23813 w 111"/>
                <a:gd name="T1" fmla="*/ 215779 h 157"/>
                <a:gd name="T2" fmla="*/ 23813 w 111"/>
                <a:gd name="T3" fmla="*/ 208773 h 157"/>
                <a:gd name="T4" fmla="*/ 23813 w 111"/>
                <a:gd name="T5" fmla="*/ 201767 h 157"/>
                <a:gd name="T6" fmla="*/ 23813 w 111"/>
                <a:gd name="T7" fmla="*/ 194761 h 157"/>
                <a:gd name="T8" fmla="*/ 22225 w 111"/>
                <a:gd name="T9" fmla="*/ 179348 h 157"/>
                <a:gd name="T10" fmla="*/ 15875 w 111"/>
                <a:gd name="T11" fmla="*/ 155529 h 157"/>
                <a:gd name="T12" fmla="*/ 9525 w 111"/>
                <a:gd name="T13" fmla="*/ 142918 h 157"/>
                <a:gd name="T14" fmla="*/ 1588 w 111"/>
                <a:gd name="T15" fmla="*/ 126104 h 157"/>
                <a:gd name="T16" fmla="*/ 0 w 111"/>
                <a:gd name="T17" fmla="*/ 103686 h 157"/>
                <a:gd name="T18" fmla="*/ 12700 w 111"/>
                <a:gd name="T19" fmla="*/ 99482 h 157"/>
                <a:gd name="T20" fmla="*/ 15875 w 111"/>
                <a:gd name="T21" fmla="*/ 93878 h 157"/>
                <a:gd name="T22" fmla="*/ 19050 w 111"/>
                <a:gd name="T23" fmla="*/ 85471 h 157"/>
                <a:gd name="T24" fmla="*/ 15875 w 111"/>
                <a:gd name="T25" fmla="*/ 78465 h 157"/>
                <a:gd name="T26" fmla="*/ 15875 w 111"/>
                <a:gd name="T27" fmla="*/ 68657 h 157"/>
                <a:gd name="T28" fmla="*/ 14288 w 111"/>
                <a:gd name="T29" fmla="*/ 51843 h 157"/>
                <a:gd name="T30" fmla="*/ 12700 w 111"/>
                <a:gd name="T31" fmla="*/ 33628 h 157"/>
                <a:gd name="T32" fmla="*/ 14288 w 111"/>
                <a:gd name="T33" fmla="*/ 19616 h 157"/>
                <a:gd name="T34" fmla="*/ 55563 w 111"/>
                <a:gd name="T35" fmla="*/ 14012 h 157"/>
                <a:gd name="T36" fmla="*/ 57150 w 111"/>
                <a:gd name="T37" fmla="*/ 8407 h 157"/>
                <a:gd name="T38" fmla="*/ 60325 w 111"/>
                <a:gd name="T39" fmla="*/ 4203 h 157"/>
                <a:gd name="T40" fmla="*/ 63500 w 111"/>
                <a:gd name="T41" fmla="*/ 0 h 157"/>
                <a:gd name="T42" fmla="*/ 66675 w 111"/>
                <a:gd name="T43" fmla="*/ 2802 h 157"/>
                <a:gd name="T44" fmla="*/ 66675 w 111"/>
                <a:gd name="T45" fmla="*/ 5605 h 157"/>
                <a:gd name="T46" fmla="*/ 66675 w 111"/>
                <a:gd name="T47" fmla="*/ 12610 h 157"/>
                <a:gd name="T48" fmla="*/ 65088 w 111"/>
                <a:gd name="T49" fmla="*/ 18215 h 157"/>
                <a:gd name="T50" fmla="*/ 73025 w 111"/>
                <a:gd name="T51" fmla="*/ 18215 h 157"/>
                <a:gd name="T52" fmla="*/ 80963 w 111"/>
                <a:gd name="T53" fmla="*/ 18215 h 157"/>
                <a:gd name="T54" fmla="*/ 85725 w 111"/>
                <a:gd name="T55" fmla="*/ 18215 h 157"/>
                <a:gd name="T56" fmla="*/ 96838 w 111"/>
                <a:gd name="T57" fmla="*/ 18215 h 157"/>
                <a:gd name="T58" fmla="*/ 107950 w 111"/>
                <a:gd name="T59" fmla="*/ 22419 h 157"/>
                <a:gd name="T60" fmla="*/ 115888 w 111"/>
                <a:gd name="T61" fmla="*/ 25221 h 157"/>
                <a:gd name="T62" fmla="*/ 123825 w 111"/>
                <a:gd name="T63" fmla="*/ 29424 h 157"/>
                <a:gd name="T64" fmla="*/ 130175 w 111"/>
                <a:gd name="T65" fmla="*/ 29424 h 157"/>
                <a:gd name="T66" fmla="*/ 134938 w 111"/>
                <a:gd name="T67" fmla="*/ 28023 h 157"/>
                <a:gd name="T68" fmla="*/ 136525 w 111"/>
                <a:gd name="T69" fmla="*/ 23820 h 157"/>
                <a:gd name="T70" fmla="*/ 138113 w 111"/>
                <a:gd name="T71" fmla="*/ 19616 h 157"/>
                <a:gd name="T72" fmla="*/ 146050 w 111"/>
                <a:gd name="T73" fmla="*/ 22419 h 157"/>
                <a:gd name="T74" fmla="*/ 152400 w 111"/>
                <a:gd name="T75" fmla="*/ 25221 h 157"/>
                <a:gd name="T76" fmla="*/ 158750 w 111"/>
                <a:gd name="T77" fmla="*/ 29424 h 157"/>
                <a:gd name="T78" fmla="*/ 165100 w 111"/>
                <a:gd name="T79" fmla="*/ 32227 h 157"/>
                <a:gd name="T80" fmla="*/ 173038 w 111"/>
                <a:gd name="T81" fmla="*/ 89674 h 157"/>
                <a:gd name="T82" fmla="*/ 165100 w 111"/>
                <a:gd name="T83" fmla="*/ 100883 h 157"/>
                <a:gd name="T84" fmla="*/ 157163 w 111"/>
                <a:gd name="T85" fmla="*/ 113494 h 157"/>
                <a:gd name="T86" fmla="*/ 153988 w 111"/>
                <a:gd name="T87" fmla="*/ 128907 h 157"/>
                <a:gd name="T88" fmla="*/ 153988 w 111"/>
                <a:gd name="T89" fmla="*/ 142918 h 157"/>
                <a:gd name="T90" fmla="*/ 157163 w 111"/>
                <a:gd name="T91" fmla="*/ 152726 h 157"/>
                <a:gd name="T92" fmla="*/ 161925 w 111"/>
                <a:gd name="T93" fmla="*/ 162534 h 157"/>
                <a:gd name="T94" fmla="*/ 165100 w 111"/>
                <a:gd name="T95" fmla="*/ 170941 h 157"/>
                <a:gd name="T96" fmla="*/ 165100 w 111"/>
                <a:gd name="T97" fmla="*/ 176546 h 157"/>
                <a:gd name="T98" fmla="*/ 163513 w 111"/>
                <a:gd name="T99" fmla="*/ 183552 h 157"/>
                <a:gd name="T100" fmla="*/ 161925 w 111"/>
                <a:gd name="T101" fmla="*/ 189157 h 157"/>
                <a:gd name="T102" fmla="*/ 158750 w 111"/>
                <a:gd name="T103" fmla="*/ 196162 h 157"/>
                <a:gd name="T104" fmla="*/ 153988 w 111"/>
                <a:gd name="T105" fmla="*/ 198965 h 157"/>
                <a:gd name="T106" fmla="*/ 146050 w 111"/>
                <a:gd name="T107" fmla="*/ 194761 h 157"/>
                <a:gd name="T108" fmla="*/ 139700 w 111"/>
                <a:gd name="T109" fmla="*/ 189157 h 157"/>
                <a:gd name="T110" fmla="*/ 134938 w 111"/>
                <a:gd name="T111" fmla="*/ 184953 h 157"/>
                <a:gd name="T112" fmla="*/ 114300 w 111"/>
                <a:gd name="T113" fmla="*/ 184953 h 157"/>
                <a:gd name="T114" fmla="*/ 87313 w 111"/>
                <a:gd name="T115" fmla="*/ 190558 h 157"/>
                <a:gd name="T116" fmla="*/ 61913 w 111"/>
                <a:gd name="T117" fmla="*/ 198965 h 157"/>
                <a:gd name="T118" fmla="*/ 39688 w 111"/>
                <a:gd name="T119" fmla="*/ 208773 h 157"/>
                <a:gd name="T120" fmla="*/ 23813 w 111"/>
                <a:gd name="T121" fmla="*/ 219982 h 1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1"/>
                <a:gd name="T184" fmla="*/ 0 h 157"/>
                <a:gd name="T185" fmla="*/ 111 w 111"/>
                <a:gd name="T186" fmla="*/ 157 h 15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1" h="157">
                  <a:moveTo>
                    <a:pt x="15" y="157"/>
                  </a:moveTo>
                  <a:lnTo>
                    <a:pt x="15" y="154"/>
                  </a:lnTo>
                  <a:lnTo>
                    <a:pt x="15" y="151"/>
                  </a:lnTo>
                  <a:lnTo>
                    <a:pt x="15" y="149"/>
                  </a:lnTo>
                  <a:lnTo>
                    <a:pt x="15" y="147"/>
                  </a:lnTo>
                  <a:lnTo>
                    <a:pt x="15" y="144"/>
                  </a:lnTo>
                  <a:lnTo>
                    <a:pt x="15" y="142"/>
                  </a:lnTo>
                  <a:lnTo>
                    <a:pt x="15" y="139"/>
                  </a:lnTo>
                  <a:lnTo>
                    <a:pt x="15" y="137"/>
                  </a:lnTo>
                  <a:lnTo>
                    <a:pt x="14" y="128"/>
                  </a:lnTo>
                  <a:lnTo>
                    <a:pt x="13" y="119"/>
                  </a:lnTo>
                  <a:lnTo>
                    <a:pt x="10" y="111"/>
                  </a:lnTo>
                  <a:lnTo>
                    <a:pt x="8" y="106"/>
                  </a:lnTo>
                  <a:lnTo>
                    <a:pt x="6" y="102"/>
                  </a:lnTo>
                  <a:lnTo>
                    <a:pt x="3" y="96"/>
                  </a:lnTo>
                  <a:lnTo>
                    <a:pt x="1" y="90"/>
                  </a:lnTo>
                  <a:lnTo>
                    <a:pt x="0" y="86"/>
                  </a:lnTo>
                  <a:lnTo>
                    <a:pt x="0" y="74"/>
                  </a:lnTo>
                  <a:lnTo>
                    <a:pt x="7" y="74"/>
                  </a:lnTo>
                  <a:lnTo>
                    <a:pt x="8" y="71"/>
                  </a:lnTo>
                  <a:lnTo>
                    <a:pt x="10" y="70"/>
                  </a:lnTo>
                  <a:lnTo>
                    <a:pt x="10" y="67"/>
                  </a:lnTo>
                  <a:lnTo>
                    <a:pt x="10" y="64"/>
                  </a:lnTo>
                  <a:lnTo>
                    <a:pt x="12" y="61"/>
                  </a:lnTo>
                  <a:lnTo>
                    <a:pt x="10" y="58"/>
                  </a:lnTo>
                  <a:lnTo>
                    <a:pt x="10" y="56"/>
                  </a:lnTo>
                  <a:lnTo>
                    <a:pt x="10" y="53"/>
                  </a:lnTo>
                  <a:lnTo>
                    <a:pt x="10" y="49"/>
                  </a:lnTo>
                  <a:lnTo>
                    <a:pt x="10" y="43"/>
                  </a:lnTo>
                  <a:lnTo>
                    <a:pt x="9" y="37"/>
                  </a:lnTo>
                  <a:lnTo>
                    <a:pt x="8" y="30"/>
                  </a:lnTo>
                  <a:lnTo>
                    <a:pt x="8" y="24"/>
                  </a:lnTo>
                  <a:lnTo>
                    <a:pt x="8" y="18"/>
                  </a:lnTo>
                  <a:lnTo>
                    <a:pt x="9" y="14"/>
                  </a:lnTo>
                  <a:lnTo>
                    <a:pt x="10" y="10"/>
                  </a:lnTo>
                  <a:lnTo>
                    <a:pt x="35" y="10"/>
                  </a:lnTo>
                  <a:lnTo>
                    <a:pt x="35" y="7"/>
                  </a:lnTo>
                  <a:lnTo>
                    <a:pt x="36" y="6"/>
                  </a:lnTo>
                  <a:lnTo>
                    <a:pt x="36" y="4"/>
                  </a:lnTo>
                  <a:lnTo>
                    <a:pt x="38" y="3"/>
                  </a:lnTo>
                  <a:lnTo>
                    <a:pt x="39" y="2"/>
                  </a:lnTo>
                  <a:lnTo>
                    <a:pt x="40" y="0"/>
                  </a:lnTo>
                  <a:lnTo>
                    <a:pt x="41" y="0"/>
                  </a:lnTo>
                  <a:lnTo>
                    <a:pt x="42" y="2"/>
                  </a:lnTo>
                  <a:lnTo>
                    <a:pt x="42" y="3"/>
                  </a:lnTo>
                  <a:lnTo>
                    <a:pt x="42" y="4"/>
                  </a:lnTo>
                  <a:lnTo>
                    <a:pt x="42" y="7"/>
                  </a:lnTo>
                  <a:lnTo>
                    <a:pt x="42" y="9"/>
                  </a:lnTo>
                  <a:lnTo>
                    <a:pt x="42" y="10"/>
                  </a:lnTo>
                  <a:lnTo>
                    <a:pt x="41" y="13"/>
                  </a:lnTo>
                  <a:lnTo>
                    <a:pt x="43" y="13"/>
                  </a:lnTo>
                  <a:lnTo>
                    <a:pt x="46" y="13"/>
                  </a:lnTo>
                  <a:lnTo>
                    <a:pt x="48" y="13"/>
                  </a:lnTo>
                  <a:lnTo>
                    <a:pt x="51" y="13"/>
                  </a:lnTo>
                  <a:lnTo>
                    <a:pt x="53" y="13"/>
                  </a:lnTo>
                  <a:lnTo>
                    <a:pt x="54" y="13"/>
                  </a:lnTo>
                  <a:lnTo>
                    <a:pt x="57" y="13"/>
                  </a:lnTo>
                  <a:lnTo>
                    <a:pt x="61" y="13"/>
                  </a:lnTo>
                  <a:lnTo>
                    <a:pt x="66" y="14"/>
                  </a:lnTo>
                  <a:lnTo>
                    <a:pt x="68" y="16"/>
                  </a:lnTo>
                  <a:lnTo>
                    <a:pt x="72" y="17"/>
                  </a:lnTo>
                  <a:lnTo>
                    <a:pt x="73" y="18"/>
                  </a:lnTo>
                  <a:lnTo>
                    <a:pt x="76" y="21"/>
                  </a:lnTo>
                  <a:lnTo>
                    <a:pt x="78" y="21"/>
                  </a:lnTo>
                  <a:lnTo>
                    <a:pt x="80" y="23"/>
                  </a:lnTo>
                  <a:lnTo>
                    <a:pt x="82" y="21"/>
                  </a:lnTo>
                  <a:lnTo>
                    <a:pt x="84" y="21"/>
                  </a:lnTo>
                  <a:lnTo>
                    <a:pt x="85" y="20"/>
                  </a:lnTo>
                  <a:lnTo>
                    <a:pt x="86" y="18"/>
                  </a:lnTo>
                  <a:lnTo>
                    <a:pt x="86" y="17"/>
                  </a:lnTo>
                  <a:lnTo>
                    <a:pt x="87" y="16"/>
                  </a:lnTo>
                  <a:lnTo>
                    <a:pt x="87" y="14"/>
                  </a:lnTo>
                  <a:lnTo>
                    <a:pt x="90" y="16"/>
                  </a:lnTo>
                  <a:lnTo>
                    <a:pt x="92" y="16"/>
                  </a:lnTo>
                  <a:lnTo>
                    <a:pt x="94" y="17"/>
                  </a:lnTo>
                  <a:lnTo>
                    <a:pt x="96" y="18"/>
                  </a:lnTo>
                  <a:lnTo>
                    <a:pt x="98" y="20"/>
                  </a:lnTo>
                  <a:lnTo>
                    <a:pt x="100" y="21"/>
                  </a:lnTo>
                  <a:lnTo>
                    <a:pt x="102" y="23"/>
                  </a:lnTo>
                  <a:lnTo>
                    <a:pt x="104" y="23"/>
                  </a:lnTo>
                  <a:lnTo>
                    <a:pt x="111" y="58"/>
                  </a:lnTo>
                  <a:lnTo>
                    <a:pt x="109" y="64"/>
                  </a:lnTo>
                  <a:lnTo>
                    <a:pt x="106" y="68"/>
                  </a:lnTo>
                  <a:lnTo>
                    <a:pt x="104" y="72"/>
                  </a:lnTo>
                  <a:lnTo>
                    <a:pt x="102" y="77"/>
                  </a:lnTo>
                  <a:lnTo>
                    <a:pt x="99" y="81"/>
                  </a:lnTo>
                  <a:lnTo>
                    <a:pt x="98" y="86"/>
                  </a:lnTo>
                  <a:lnTo>
                    <a:pt x="97" y="92"/>
                  </a:lnTo>
                  <a:lnTo>
                    <a:pt x="96" y="99"/>
                  </a:lnTo>
                  <a:lnTo>
                    <a:pt x="97" y="102"/>
                  </a:lnTo>
                  <a:lnTo>
                    <a:pt x="97" y="104"/>
                  </a:lnTo>
                  <a:lnTo>
                    <a:pt x="99" y="109"/>
                  </a:lnTo>
                  <a:lnTo>
                    <a:pt x="100" y="111"/>
                  </a:lnTo>
                  <a:lnTo>
                    <a:pt x="102" y="116"/>
                  </a:lnTo>
                  <a:lnTo>
                    <a:pt x="103" y="119"/>
                  </a:lnTo>
                  <a:lnTo>
                    <a:pt x="104" y="122"/>
                  </a:lnTo>
                  <a:lnTo>
                    <a:pt x="104" y="125"/>
                  </a:lnTo>
                  <a:lnTo>
                    <a:pt x="104" y="126"/>
                  </a:lnTo>
                  <a:lnTo>
                    <a:pt x="104" y="129"/>
                  </a:lnTo>
                  <a:lnTo>
                    <a:pt x="103" y="131"/>
                  </a:lnTo>
                  <a:lnTo>
                    <a:pt x="103" y="133"/>
                  </a:lnTo>
                  <a:lnTo>
                    <a:pt x="102" y="135"/>
                  </a:lnTo>
                  <a:lnTo>
                    <a:pt x="100" y="137"/>
                  </a:lnTo>
                  <a:lnTo>
                    <a:pt x="100" y="140"/>
                  </a:lnTo>
                  <a:lnTo>
                    <a:pt x="100" y="142"/>
                  </a:lnTo>
                  <a:lnTo>
                    <a:pt x="97" y="142"/>
                  </a:lnTo>
                  <a:lnTo>
                    <a:pt x="94" y="140"/>
                  </a:lnTo>
                  <a:lnTo>
                    <a:pt x="92" y="139"/>
                  </a:lnTo>
                  <a:lnTo>
                    <a:pt x="91" y="137"/>
                  </a:lnTo>
                  <a:lnTo>
                    <a:pt x="88" y="135"/>
                  </a:lnTo>
                  <a:lnTo>
                    <a:pt x="87" y="133"/>
                  </a:lnTo>
                  <a:lnTo>
                    <a:pt x="85" y="132"/>
                  </a:lnTo>
                  <a:lnTo>
                    <a:pt x="80" y="132"/>
                  </a:lnTo>
                  <a:lnTo>
                    <a:pt x="72" y="132"/>
                  </a:lnTo>
                  <a:lnTo>
                    <a:pt x="64" y="133"/>
                  </a:lnTo>
                  <a:lnTo>
                    <a:pt x="55" y="136"/>
                  </a:lnTo>
                  <a:lnTo>
                    <a:pt x="47" y="139"/>
                  </a:lnTo>
                  <a:lnTo>
                    <a:pt x="39" y="142"/>
                  </a:lnTo>
                  <a:lnTo>
                    <a:pt x="32" y="146"/>
                  </a:lnTo>
                  <a:lnTo>
                    <a:pt x="25" y="149"/>
                  </a:lnTo>
                  <a:lnTo>
                    <a:pt x="19" y="151"/>
                  </a:lnTo>
                  <a:lnTo>
                    <a:pt x="15" y="15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7" name="Freeform 268">
              <a:extLst>
                <a:ext uri="{FF2B5EF4-FFF2-40B4-BE49-F238E27FC236}">
                  <a16:creationId xmlns:a16="http://schemas.microsoft.com/office/drawing/2014/main" id="{DAA7AFEC-3CFD-8F73-5B3F-4948A85AA478}"/>
                </a:ext>
              </a:extLst>
            </p:cNvPr>
            <p:cNvSpPr>
              <a:spLocks/>
            </p:cNvSpPr>
            <p:nvPr/>
          </p:nvSpPr>
          <p:spPr bwMode="gray">
            <a:xfrm>
              <a:off x="5190399" y="3339855"/>
              <a:ext cx="110483" cy="29715"/>
            </a:xfrm>
            <a:custGeom>
              <a:avLst/>
              <a:gdLst>
                <a:gd name="T0" fmla="*/ 0 w 59"/>
                <a:gd name="T1" fmla="*/ 12611 h 17"/>
                <a:gd name="T2" fmla="*/ 7938 w 59"/>
                <a:gd name="T3" fmla="*/ 9808 h 17"/>
                <a:gd name="T4" fmla="*/ 14288 w 59"/>
                <a:gd name="T5" fmla="*/ 7006 h 17"/>
                <a:gd name="T6" fmla="*/ 22225 w 59"/>
                <a:gd name="T7" fmla="*/ 4204 h 17"/>
                <a:gd name="T8" fmla="*/ 31750 w 59"/>
                <a:gd name="T9" fmla="*/ 4204 h 17"/>
                <a:gd name="T10" fmla="*/ 39688 w 59"/>
                <a:gd name="T11" fmla="*/ 1401 h 17"/>
                <a:gd name="T12" fmla="*/ 44450 w 59"/>
                <a:gd name="T13" fmla="*/ 1401 h 17"/>
                <a:gd name="T14" fmla="*/ 52388 w 59"/>
                <a:gd name="T15" fmla="*/ 0 h 17"/>
                <a:gd name="T16" fmla="*/ 61913 w 59"/>
                <a:gd name="T17" fmla="*/ 0 h 17"/>
                <a:gd name="T18" fmla="*/ 66675 w 59"/>
                <a:gd name="T19" fmla="*/ 0 h 17"/>
                <a:gd name="T20" fmla="*/ 74613 w 59"/>
                <a:gd name="T21" fmla="*/ 0 h 17"/>
                <a:gd name="T22" fmla="*/ 80963 w 59"/>
                <a:gd name="T23" fmla="*/ 1401 h 17"/>
                <a:gd name="T24" fmla="*/ 84138 w 59"/>
                <a:gd name="T25" fmla="*/ 1401 h 17"/>
                <a:gd name="T26" fmla="*/ 87313 w 59"/>
                <a:gd name="T27" fmla="*/ 4204 h 17"/>
                <a:gd name="T28" fmla="*/ 92075 w 59"/>
                <a:gd name="T29" fmla="*/ 7006 h 17"/>
                <a:gd name="T30" fmla="*/ 93663 w 59"/>
                <a:gd name="T31" fmla="*/ 11209 h 17"/>
                <a:gd name="T32" fmla="*/ 93663 w 59"/>
                <a:gd name="T33" fmla="*/ 15413 h 17"/>
                <a:gd name="T34" fmla="*/ 90488 w 59"/>
                <a:gd name="T35" fmla="*/ 16814 h 17"/>
                <a:gd name="T36" fmla="*/ 85725 w 59"/>
                <a:gd name="T37" fmla="*/ 16814 h 17"/>
                <a:gd name="T38" fmla="*/ 82550 w 59"/>
                <a:gd name="T39" fmla="*/ 16814 h 17"/>
                <a:gd name="T40" fmla="*/ 77788 w 59"/>
                <a:gd name="T41" fmla="*/ 16814 h 17"/>
                <a:gd name="T42" fmla="*/ 74613 w 59"/>
                <a:gd name="T43" fmla="*/ 16814 h 17"/>
                <a:gd name="T44" fmla="*/ 66675 w 59"/>
                <a:gd name="T45" fmla="*/ 16814 h 17"/>
                <a:gd name="T46" fmla="*/ 63500 w 59"/>
                <a:gd name="T47" fmla="*/ 15413 h 17"/>
                <a:gd name="T48" fmla="*/ 58738 w 59"/>
                <a:gd name="T49" fmla="*/ 15413 h 17"/>
                <a:gd name="T50" fmla="*/ 50800 w 59"/>
                <a:gd name="T51" fmla="*/ 16814 h 17"/>
                <a:gd name="T52" fmla="*/ 42863 w 59"/>
                <a:gd name="T53" fmla="*/ 16814 h 17"/>
                <a:gd name="T54" fmla="*/ 34925 w 59"/>
                <a:gd name="T55" fmla="*/ 16814 h 17"/>
                <a:gd name="T56" fmla="*/ 30163 w 59"/>
                <a:gd name="T57" fmla="*/ 21018 h 17"/>
                <a:gd name="T58" fmla="*/ 22225 w 59"/>
                <a:gd name="T59" fmla="*/ 22419 h 17"/>
                <a:gd name="T60" fmla="*/ 14288 w 59"/>
                <a:gd name="T61" fmla="*/ 22419 h 17"/>
                <a:gd name="T62" fmla="*/ 7938 w 59"/>
                <a:gd name="T63" fmla="*/ 23820 h 17"/>
                <a:gd name="T64" fmla="*/ 0 w 59"/>
                <a:gd name="T65" fmla="*/ 23820 h 17"/>
                <a:gd name="T66" fmla="*/ 0 w 59"/>
                <a:gd name="T67" fmla="*/ 22419 h 17"/>
                <a:gd name="T68" fmla="*/ 0 w 59"/>
                <a:gd name="T69" fmla="*/ 21018 h 17"/>
                <a:gd name="T70" fmla="*/ 0 w 59"/>
                <a:gd name="T71" fmla="*/ 16814 h 17"/>
                <a:gd name="T72" fmla="*/ 0 w 59"/>
                <a:gd name="T73" fmla="*/ 15413 h 17"/>
                <a:gd name="T74" fmla="*/ 0 w 59"/>
                <a:gd name="T75" fmla="*/ 12611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9"/>
                <a:gd name="T115" fmla="*/ 0 h 17"/>
                <a:gd name="T116" fmla="*/ 59 w 59"/>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9" h="17">
                  <a:moveTo>
                    <a:pt x="0" y="9"/>
                  </a:moveTo>
                  <a:lnTo>
                    <a:pt x="5" y="7"/>
                  </a:lnTo>
                  <a:lnTo>
                    <a:pt x="9" y="5"/>
                  </a:lnTo>
                  <a:lnTo>
                    <a:pt x="14" y="3"/>
                  </a:lnTo>
                  <a:lnTo>
                    <a:pt x="20" y="3"/>
                  </a:lnTo>
                  <a:lnTo>
                    <a:pt x="25" y="1"/>
                  </a:lnTo>
                  <a:lnTo>
                    <a:pt x="28" y="1"/>
                  </a:lnTo>
                  <a:lnTo>
                    <a:pt x="33" y="0"/>
                  </a:lnTo>
                  <a:lnTo>
                    <a:pt x="39" y="0"/>
                  </a:lnTo>
                  <a:lnTo>
                    <a:pt x="42" y="0"/>
                  </a:lnTo>
                  <a:lnTo>
                    <a:pt x="47" y="0"/>
                  </a:lnTo>
                  <a:lnTo>
                    <a:pt x="51" y="1"/>
                  </a:lnTo>
                  <a:lnTo>
                    <a:pt x="53" y="1"/>
                  </a:lnTo>
                  <a:lnTo>
                    <a:pt x="55" y="3"/>
                  </a:lnTo>
                  <a:lnTo>
                    <a:pt x="58" y="5"/>
                  </a:lnTo>
                  <a:lnTo>
                    <a:pt x="59" y="8"/>
                  </a:lnTo>
                  <a:lnTo>
                    <a:pt x="59" y="11"/>
                  </a:lnTo>
                  <a:lnTo>
                    <a:pt x="57" y="12"/>
                  </a:lnTo>
                  <a:lnTo>
                    <a:pt x="54" y="12"/>
                  </a:lnTo>
                  <a:lnTo>
                    <a:pt x="52" y="12"/>
                  </a:lnTo>
                  <a:lnTo>
                    <a:pt x="49" y="12"/>
                  </a:lnTo>
                  <a:lnTo>
                    <a:pt x="47" y="12"/>
                  </a:lnTo>
                  <a:lnTo>
                    <a:pt x="42" y="12"/>
                  </a:lnTo>
                  <a:lnTo>
                    <a:pt x="40" y="11"/>
                  </a:lnTo>
                  <a:lnTo>
                    <a:pt x="37" y="11"/>
                  </a:lnTo>
                  <a:lnTo>
                    <a:pt x="32" y="12"/>
                  </a:lnTo>
                  <a:lnTo>
                    <a:pt x="27" y="12"/>
                  </a:lnTo>
                  <a:lnTo>
                    <a:pt x="22" y="12"/>
                  </a:lnTo>
                  <a:lnTo>
                    <a:pt x="19" y="15"/>
                  </a:lnTo>
                  <a:lnTo>
                    <a:pt x="14" y="16"/>
                  </a:lnTo>
                  <a:lnTo>
                    <a:pt x="9" y="16"/>
                  </a:lnTo>
                  <a:lnTo>
                    <a:pt x="5" y="17"/>
                  </a:lnTo>
                  <a:lnTo>
                    <a:pt x="0" y="17"/>
                  </a:lnTo>
                  <a:lnTo>
                    <a:pt x="0" y="16"/>
                  </a:lnTo>
                  <a:lnTo>
                    <a:pt x="0" y="15"/>
                  </a:lnTo>
                  <a:lnTo>
                    <a:pt x="0" y="12"/>
                  </a:lnTo>
                  <a:lnTo>
                    <a:pt x="0" y="11"/>
                  </a:lnTo>
                  <a:lnTo>
                    <a:pt x="0" y="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8" name="Freeform 269">
              <a:extLst>
                <a:ext uri="{FF2B5EF4-FFF2-40B4-BE49-F238E27FC236}">
                  <a16:creationId xmlns:a16="http://schemas.microsoft.com/office/drawing/2014/main" id="{C499DCC7-3E96-ABC2-8B43-E059192C435E}"/>
                </a:ext>
              </a:extLst>
            </p:cNvPr>
            <p:cNvSpPr>
              <a:spLocks/>
            </p:cNvSpPr>
            <p:nvPr/>
          </p:nvSpPr>
          <p:spPr bwMode="gray">
            <a:xfrm>
              <a:off x="6733154" y="4946407"/>
              <a:ext cx="32141" cy="55467"/>
            </a:xfrm>
            <a:custGeom>
              <a:avLst/>
              <a:gdLst>
                <a:gd name="T0" fmla="*/ 3175 w 17"/>
                <a:gd name="T1" fmla="*/ 0 h 32"/>
                <a:gd name="T2" fmla="*/ 3175 w 17"/>
                <a:gd name="T3" fmla="*/ 8407 h 32"/>
                <a:gd name="T4" fmla="*/ 1588 w 17"/>
                <a:gd name="T5" fmla="*/ 15413 h 32"/>
                <a:gd name="T6" fmla="*/ 1588 w 17"/>
                <a:gd name="T7" fmla="*/ 21017 h 32"/>
                <a:gd name="T8" fmla="*/ 0 w 17"/>
                <a:gd name="T9" fmla="*/ 25221 h 32"/>
                <a:gd name="T10" fmla="*/ 0 w 17"/>
                <a:gd name="T11" fmla="*/ 29424 h 32"/>
                <a:gd name="T12" fmla="*/ 1588 w 17"/>
                <a:gd name="T13" fmla="*/ 35029 h 32"/>
                <a:gd name="T14" fmla="*/ 1588 w 17"/>
                <a:gd name="T15" fmla="*/ 36430 h 32"/>
                <a:gd name="T16" fmla="*/ 3175 w 17"/>
                <a:gd name="T17" fmla="*/ 40634 h 32"/>
                <a:gd name="T18" fmla="*/ 26988 w 17"/>
                <a:gd name="T19" fmla="*/ 44837 h 32"/>
                <a:gd name="T20" fmla="*/ 26988 w 17"/>
                <a:gd name="T21" fmla="*/ 37831 h 32"/>
                <a:gd name="T22" fmla="*/ 26988 w 17"/>
                <a:gd name="T23" fmla="*/ 30825 h 32"/>
                <a:gd name="T24" fmla="*/ 26988 w 17"/>
                <a:gd name="T25" fmla="*/ 25221 h 32"/>
                <a:gd name="T26" fmla="*/ 26988 w 17"/>
                <a:gd name="T27" fmla="*/ 21017 h 32"/>
                <a:gd name="T28" fmla="*/ 26988 w 17"/>
                <a:gd name="T29" fmla="*/ 16814 h 32"/>
                <a:gd name="T30" fmla="*/ 26988 w 17"/>
                <a:gd name="T31" fmla="*/ 9808 h 32"/>
                <a:gd name="T32" fmla="*/ 26988 w 17"/>
                <a:gd name="T33" fmla="*/ 5605 h 32"/>
                <a:gd name="T34" fmla="*/ 26988 w 17"/>
                <a:gd name="T35" fmla="*/ 0 h 32"/>
                <a:gd name="T36" fmla="*/ 23813 w 17"/>
                <a:gd name="T37" fmla="*/ 0 h 32"/>
                <a:gd name="T38" fmla="*/ 19050 w 17"/>
                <a:gd name="T39" fmla="*/ 0 h 32"/>
                <a:gd name="T40" fmla="*/ 14288 w 17"/>
                <a:gd name="T41" fmla="*/ 0 h 32"/>
                <a:gd name="T42" fmla="*/ 12700 w 17"/>
                <a:gd name="T43" fmla="*/ 0 h 32"/>
                <a:gd name="T44" fmla="*/ 9525 w 17"/>
                <a:gd name="T45" fmla="*/ 0 h 32"/>
                <a:gd name="T46" fmla="*/ 4763 w 17"/>
                <a:gd name="T47" fmla="*/ 0 h 32"/>
                <a:gd name="T48" fmla="*/ 3175 w 17"/>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32"/>
                <a:gd name="T77" fmla="*/ 17 w 17"/>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32">
                  <a:moveTo>
                    <a:pt x="2" y="0"/>
                  </a:moveTo>
                  <a:lnTo>
                    <a:pt x="2" y="6"/>
                  </a:lnTo>
                  <a:lnTo>
                    <a:pt x="1" y="11"/>
                  </a:lnTo>
                  <a:lnTo>
                    <a:pt x="1" y="15"/>
                  </a:lnTo>
                  <a:lnTo>
                    <a:pt x="0" y="18"/>
                  </a:lnTo>
                  <a:lnTo>
                    <a:pt x="0" y="21"/>
                  </a:lnTo>
                  <a:lnTo>
                    <a:pt x="1" y="25"/>
                  </a:lnTo>
                  <a:lnTo>
                    <a:pt x="1" y="26"/>
                  </a:lnTo>
                  <a:lnTo>
                    <a:pt x="2" y="29"/>
                  </a:lnTo>
                  <a:lnTo>
                    <a:pt x="17" y="32"/>
                  </a:lnTo>
                  <a:lnTo>
                    <a:pt x="17" y="27"/>
                  </a:lnTo>
                  <a:lnTo>
                    <a:pt x="17" y="22"/>
                  </a:lnTo>
                  <a:lnTo>
                    <a:pt x="17" y="18"/>
                  </a:lnTo>
                  <a:lnTo>
                    <a:pt x="17" y="15"/>
                  </a:lnTo>
                  <a:lnTo>
                    <a:pt x="17" y="12"/>
                  </a:lnTo>
                  <a:lnTo>
                    <a:pt x="17" y="7"/>
                  </a:lnTo>
                  <a:lnTo>
                    <a:pt x="17" y="4"/>
                  </a:lnTo>
                  <a:lnTo>
                    <a:pt x="17" y="0"/>
                  </a:lnTo>
                  <a:lnTo>
                    <a:pt x="15" y="0"/>
                  </a:lnTo>
                  <a:lnTo>
                    <a:pt x="12" y="0"/>
                  </a:lnTo>
                  <a:lnTo>
                    <a:pt x="9" y="0"/>
                  </a:lnTo>
                  <a:lnTo>
                    <a:pt x="8" y="0"/>
                  </a:lnTo>
                  <a:lnTo>
                    <a:pt x="6" y="0"/>
                  </a:lnTo>
                  <a:lnTo>
                    <a:pt x="3" y="0"/>
                  </a:lnTo>
                  <a:lnTo>
                    <a:pt x="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9" name="Freeform 270">
              <a:extLst>
                <a:ext uri="{FF2B5EF4-FFF2-40B4-BE49-F238E27FC236}">
                  <a16:creationId xmlns:a16="http://schemas.microsoft.com/office/drawing/2014/main" id="{8638FAC5-0851-6A2E-8D5C-AC396686E29B}"/>
                </a:ext>
              </a:extLst>
            </p:cNvPr>
            <p:cNvSpPr>
              <a:spLocks/>
            </p:cNvSpPr>
            <p:nvPr/>
          </p:nvSpPr>
          <p:spPr bwMode="gray">
            <a:xfrm>
              <a:off x="6594548" y="5073187"/>
              <a:ext cx="82359" cy="73294"/>
            </a:xfrm>
            <a:custGeom>
              <a:avLst/>
              <a:gdLst>
                <a:gd name="T0" fmla="*/ 1588 w 44"/>
                <a:gd name="T1" fmla="*/ 32227 h 41"/>
                <a:gd name="T2" fmla="*/ 7938 w 44"/>
                <a:gd name="T3" fmla="*/ 30826 h 41"/>
                <a:gd name="T4" fmla="*/ 12700 w 44"/>
                <a:gd name="T5" fmla="*/ 26622 h 41"/>
                <a:gd name="T6" fmla="*/ 20637 w 44"/>
                <a:gd name="T7" fmla="*/ 22419 h 41"/>
                <a:gd name="T8" fmla="*/ 23812 w 44"/>
                <a:gd name="T9" fmla="*/ 16814 h 41"/>
                <a:gd name="T10" fmla="*/ 30163 w 44"/>
                <a:gd name="T11" fmla="*/ 9808 h 41"/>
                <a:gd name="T12" fmla="*/ 33338 w 44"/>
                <a:gd name="T13" fmla="*/ 4204 h 41"/>
                <a:gd name="T14" fmla="*/ 39687 w 44"/>
                <a:gd name="T15" fmla="*/ 0 h 41"/>
                <a:gd name="T16" fmla="*/ 46037 w 44"/>
                <a:gd name="T17" fmla="*/ 0 h 41"/>
                <a:gd name="T18" fmla="*/ 50800 w 44"/>
                <a:gd name="T19" fmla="*/ 0 h 41"/>
                <a:gd name="T20" fmla="*/ 55563 w 44"/>
                <a:gd name="T21" fmla="*/ 1401 h 41"/>
                <a:gd name="T22" fmla="*/ 60325 w 44"/>
                <a:gd name="T23" fmla="*/ 4204 h 41"/>
                <a:gd name="T24" fmla="*/ 61913 w 44"/>
                <a:gd name="T25" fmla="*/ 5605 h 41"/>
                <a:gd name="T26" fmla="*/ 65088 w 44"/>
                <a:gd name="T27" fmla="*/ 9808 h 41"/>
                <a:gd name="T28" fmla="*/ 66675 w 44"/>
                <a:gd name="T29" fmla="*/ 11209 h 41"/>
                <a:gd name="T30" fmla="*/ 69850 w 44"/>
                <a:gd name="T31" fmla="*/ 16814 h 41"/>
                <a:gd name="T32" fmla="*/ 69850 w 44"/>
                <a:gd name="T33" fmla="*/ 21018 h 41"/>
                <a:gd name="T34" fmla="*/ 66675 w 44"/>
                <a:gd name="T35" fmla="*/ 23820 h 41"/>
                <a:gd name="T36" fmla="*/ 63500 w 44"/>
                <a:gd name="T37" fmla="*/ 30826 h 41"/>
                <a:gd name="T38" fmla="*/ 57150 w 44"/>
                <a:gd name="T39" fmla="*/ 36430 h 41"/>
                <a:gd name="T40" fmla="*/ 50800 w 44"/>
                <a:gd name="T41" fmla="*/ 42035 h 41"/>
                <a:gd name="T42" fmla="*/ 42862 w 44"/>
                <a:gd name="T43" fmla="*/ 49041 h 41"/>
                <a:gd name="T44" fmla="*/ 36512 w 44"/>
                <a:gd name="T45" fmla="*/ 53244 h 41"/>
                <a:gd name="T46" fmla="*/ 31750 w 44"/>
                <a:gd name="T47" fmla="*/ 57448 h 41"/>
                <a:gd name="T48" fmla="*/ 25400 w 44"/>
                <a:gd name="T49" fmla="*/ 57448 h 41"/>
                <a:gd name="T50" fmla="*/ 23812 w 44"/>
                <a:gd name="T51" fmla="*/ 57448 h 41"/>
                <a:gd name="T52" fmla="*/ 20637 w 44"/>
                <a:gd name="T53" fmla="*/ 53244 h 41"/>
                <a:gd name="T54" fmla="*/ 14288 w 44"/>
                <a:gd name="T55" fmla="*/ 49041 h 41"/>
                <a:gd name="T56" fmla="*/ 9525 w 44"/>
                <a:gd name="T57" fmla="*/ 44837 h 41"/>
                <a:gd name="T58" fmla="*/ 4762 w 44"/>
                <a:gd name="T59" fmla="*/ 40634 h 41"/>
                <a:gd name="T60" fmla="*/ 1588 w 44"/>
                <a:gd name="T61" fmla="*/ 36430 h 41"/>
                <a:gd name="T62" fmla="*/ 0 w 44"/>
                <a:gd name="T63" fmla="*/ 32227 h 41"/>
                <a:gd name="T64" fmla="*/ 1588 w 44"/>
                <a:gd name="T65" fmla="*/ 32227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41"/>
                <a:gd name="T101" fmla="*/ 44 w 44"/>
                <a:gd name="T102" fmla="*/ 41 h 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41">
                  <a:moveTo>
                    <a:pt x="1" y="23"/>
                  </a:moveTo>
                  <a:lnTo>
                    <a:pt x="5" y="22"/>
                  </a:lnTo>
                  <a:lnTo>
                    <a:pt x="8" y="19"/>
                  </a:lnTo>
                  <a:lnTo>
                    <a:pt x="13" y="16"/>
                  </a:lnTo>
                  <a:lnTo>
                    <a:pt x="15" y="12"/>
                  </a:lnTo>
                  <a:lnTo>
                    <a:pt x="19" y="7"/>
                  </a:lnTo>
                  <a:lnTo>
                    <a:pt x="21" y="3"/>
                  </a:lnTo>
                  <a:lnTo>
                    <a:pt x="25" y="0"/>
                  </a:lnTo>
                  <a:lnTo>
                    <a:pt x="29" y="0"/>
                  </a:lnTo>
                  <a:lnTo>
                    <a:pt x="32" y="0"/>
                  </a:lnTo>
                  <a:lnTo>
                    <a:pt x="35" y="1"/>
                  </a:lnTo>
                  <a:lnTo>
                    <a:pt x="38" y="3"/>
                  </a:lnTo>
                  <a:lnTo>
                    <a:pt x="39" y="4"/>
                  </a:lnTo>
                  <a:lnTo>
                    <a:pt x="41" y="7"/>
                  </a:lnTo>
                  <a:lnTo>
                    <a:pt x="42" y="8"/>
                  </a:lnTo>
                  <a:lnTo>
                    <a:pt x="44" y="12"/>
                  </a:lnTo>
                  <a:lnTo>
                    <a:pt x="44" y="15"/>
                  </a:lnTo>
                  <a:lnTo>
                    <a:pt x="42" y="17"/>
                  </a:lnTo>
                  <a:lnTo>
                    <a:pt x="40" y="22"/>
                  </a:lnTo>
                  <a:lnTo>
                    <a:pt x="36" y="26"/>
                  </a:lnTo>
                  <a:lnTo>
                    <a:pt x="32" y="30"/>
                  </a:lnTo>
                  <a:lnTo>
                    <a:pt x="27" y="35"/>
                  </a:lnTo>
                  <a:lnTo>
                    <a:pt x="23" y="38"/>
                  </a:lnTo>
                  <a:lnTo>
                    <a:pt x="20" y="41"/>
                  </a:lnTo>
                  <a:lnTo>
                    <a:pt x="16" y="41"/>
                  </a:lnTo>
                  <a:lnTo>
                    <a:pt x="15" y="41"/>
                  </a:lnTo>
                  <a:lnTo>
                    <a:pt x="13" y="38"/>
                  </a:lnTo>
                  <a:lnTo>
                    <a:pt x="9" y="35"/>
                  </a:lnTo>
                  <a:lnTo>
                    <a:pt x="6" y="32"/>
                  </a:lnTo>
                  <a:lnTo>
                    <a:pt x="3" y="29"/>
                  </a:lnTo>
                  <a:lnTo>
                    <a:pt x="1" y="26"/>
                  </a:lnTo>
                  <a:lnTo>
                    <a:pt x="0" y="23"/>
                  </a:lnTo>
                  <a:lnTo>
                    <a:pt x="1" y="2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0" name="Freeform 271">
              <a:extLst>
                <a:ext uri="{FF2B5EF4-FFF2-40B4-BE49-F238E27FC236}">
                  <a16:creationId xmlns:a16="http://schemas.microsoft.com/office/drawing/2014/main" id="{B6C75674-77B5-A698-E27C-76A3A1D3F904}"/>
                </a:ext>
              </a:extLst>
            </p:cNvPr>
            <p:cNvSpPr>
              <a:spLocks/>
            </p:cNvSpPr>
            <p:nvPr/>
          </p:nvSpPr>
          <p:spPr bwMode="gray">
            <a:xfrm>
              <a:off x="7092726" y="3395321"/>
              <a:ext cx="319398" cy="560608"/>
            </a:xfrm>
            <a:custGeom>
              <a:avLst/>
              <a:gdLst>
                <a:gd name="T0" fmla="*/ 42862 w 172"/>
                <a:gd name="T1" fmla="*/ 36430 h 321"/>
                <a:gd name="T2" fmla="*/ 49212 w 172"/>
                <a:gd name="T3" fmla="*/ 32227 h 321"/>
                <a:gd name="T4" fmla="*/ 57150 w 172"/>
                <a:gd name="T5" fmla="*/ 30825 h 321"/>
                <a:gd name="T6" fmla="*/ 63500 w 172"/>
                <a:gd name="T7" fmla="*/ 42035 h 321"/>
                <a:gd name="T8" fmla="*/ 74612 w 172"/>
                <a:gd name="T9" fmla="*/ 50442 h 321"/>
                <a:gd name="T10" fmla="*/ 88900 w 172"/>
                <a:gd name="T11" fmla="*/ 50442 h 321"/>
                <a:gd name="T12" fmla="*/ 111125 w 172"/>
                <a:gd name="T13" fmla="*/ 49041 h 321"/>
                <a:gd name="T14" fmla="*/ 131763 w 172"/>
                <a:gd name="T15" fmla="*/ 44837 h 321"/>
                <a:gd name="T16" fmla="*/ 144462 w 172"/>
                <a:gd name="T17" fmla="*/ 42035 h 321"/>
                <a:gd name="T18" fmla="*/ 147637 w 172"/>
                <a:gd name="T19" fmla="*/ 36430 h 321"/>
                <a:gd name="T20" fmla="*/ 158750 w 172"/>
                <a:gd name="T21" fmla="*/ 32227 h 321"/>
                <a:gd name="T22" fmla="*/ 203200 w 172"/>
                <a:gd name="T23" fmla="*/ 25221 h 321"/>
                <a:gd name="T24" fmla="*/ 246063 w 172"/>
                <a:gd name="T25" fmla="*/ 7006 h 321"/>
                <a:gd name="T26" fmla="*/ 261938 w 172"/>
                <a:gd name="T27" fmla="*/ 9808 h 321"/>
                <a:gd name="T28" fmla="*/ 269875 w 172"/>
                <a:gd name="T29" fmla="*/ 21017 h 321"/>
                <a:gd name="T30" fmla="*/ 273050 w 172"/>
                <a:gd name="T31" fmla="*/ 35029 h 321"/>
                <a:gd name="T32" fmla="*/ 255588 w 172"/>
                <a:gd name="T33" fmla="*/ 105087 h 321"/>
                <a:gd name="T34" fmla="*/ 225425 w 172"/>
                <a:gd name="T35" fmla="*/ 169540 h 321"/>
                <a:gd name="T36" fmla="*/ 201612 w 172"/>
                <a:gd name="T37" fmla="*/ 221383 h 321"/>
                <a:gd name="T38" fmla="*/ 184150 w 172"/>
                <a:gd name="T39" fmla="*/ 262017 h 321"/>
                <a:gd name="T40" fmla="*/ 160337 w 172"/>
                <a:gd name="T41" fmla="*/ 294243 h 321"/>
                <a:gd name="T42" fmla="*/ 130175 w 172"/>
                <a:gd name="T43" fmla="*/ 320865 h 321"/>
                <a:gd name="T44" fmla="*/ 93662 w 172"/>
                <a:gd name="T45" fmla="*/ 350290 h 321"/>
                <a:gd name="T46" fmla="*/ 66675 w 172"/>
                <a:gd name="T47" fmla="*/ 379714 h 321"/>
                <a:gd name="T48" fmla="*/ 53975 w 172"/>
                <a:gd name="T49" fmla="*/ 395127 h 321"/>
                <a:gd name="T50" fmla="*/ 41275 w 172"/>
                <a:gd name="T51" fmla="*/ 402133 h 321"/>
                <a:gd name="T52" fmla="*/ 26988 w 172"/>
                <a:gd name="T53" fmla="*/ 414743 h 321"/>
                <a:gd name="T54" fmla="*/ 14288 w 172"/>
                <a:gd name="T55" fmla="*/ 430156 h 321"/>
                <a:gd name="T56" fmla="*/ 3175 w 172"/>
                <a:gd name="T57" fmla="*/ 445569 h 321"/>
                <a:gd name="T58" fmla="*/ 0 w 172"/>
                <a:gd name="T59" fmla="*/ 311057 h 321"/>
                <a:gd name="T60" fmla="*/ 4762 w 172"/>
                <a:gd name="T61" fmla="*/ 301249 h 321"/>
                <a:gd name="T62" fmla="*/ 17462 w 172"/>
                <a:gd name="T63" fmla="*/ 285836 h 321"/>
                <a:gd name="T64" fmla="*/ 26988 w 172"/>
                <a:gd name="T65" fmla="*/ 276028 h 321"/>
                <a:gd name="T66" fmla="*/ 38100 w 172"/>
                <a:gd name="T67" fmla="*/ 270424 h 321"/>
                <a:gd name="T68" fmla="*/ 52388 w 172"/>
                <a:gd name="T69" fmla="*/ 266220 h 321"/>
                <a:gd name="T70" fmla="*/ 58738 w 172"/>
                <a:gd name="T71" fmla="*/ 260616 h 321"/>
                <a:gd name="T72" fmla="*/ 61913 w 172"/>
                <a:gd name="T73" fmla="*/ 250807 h 321"/>
                <a:gd name="T74" fmla="*/ 74612 w 172"/>
                <a:gd name="T75" fmla="*/ 242400 h 321"/>
                <a:gd name="T76" fmla="*/ 85725 w 172"/>
                <a:gd name="T77" fmla="*/ 242400 h 321"/>
                <a:gd name="T78" fmla="*/ 98425 w 172"/>
                <a:gd name="T79" fmla="*/ 242400 h 321"/>
                <a:gd name="T80" fmla="*/ 111125 w 172"/>
                <a:gd name="T81" fmla="*/ 239598 h 321"/>
                <a:gd name="T82" fmla="*/ 120650 w 172"/>
                <a:gd name="T83" fmla="*/ 226988 h 321"/>
                <a:gd name="T84" fmla="*/ 123825 w 172"/>
                <a:gd name="T85" fmla="*/ 217180 h 321"/>
                <a:gd name="T86" fmla="*/ 142875 w 172"/>
                <a:gd name="T87" fmla="*/ 190558 h 321"/>
                <a:gd name="T88" fmla="*/ 173037 w 172"/>
                <a:gd name="T89" fmla="*/ 161133 h 321"/>
                <a:gd name="T90" fmla="*/ 171450 w 172"/>
                <a:gd name="T91" fmla="*/ 140116 h 321"/>
                <a:gd name="T92" fmla="*/ 134938 w 172"/>
                <a:gd name="T93" fmla="*/ 130308 h 321"/>
                <a:gd name="T94" fmla="*/ 103188 w 172"/>
                <a:gd name="T95" fmla="*/ 120500 h 321"/>
                <a:gd name="T96" fmla="*/ 80962 w 172"/>
                <a:gd name="T97" fmla="*/ 109290 h 321"/>
                <a:gd name="T98" fmla="*/ 52388 w 172"/>
                <a:gd name="T99" fmla="*/ 84070 h 321"/>
                <a:gd name="T100" fmla="*/ 34925 w 172"/>
                <a:gd name="T101" fmla="*/ 40634 h 321"/>
                <a:gd name="T102" fmla="*/ 31750 w 172"/>
                <a:gd name="T103" fmla="*/ 46238 h 321"/>
                <a:gd name="T104" fmla="*/ 38100 w 172"/>
                <a:gd name="T105" fmla="*/ 39232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2"/>
                <a:gd name="T160" fmla="*/ 0 h 321"/>
                <a:gd name="T161" fmla="*/ 172 w 172"/>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2" h="321">
                  <a:moveTo>
                    <a:pt x="25" y="26"/>
                  </a:moveTo>
                  <a:lnTo>
                    <a:pt x="26" y="26"/>
                  </a:lnTo>
                  <a:lnTo>
                    <a:pt x="27" y="26"/>
                  </a:lnTo>
                  <a:lnTo>
                    <a:pt x="28" y="25"/>
                  </a:lnTo>
                  <a:lnTo>
                    <a:pt x="30" y="25"/>
                  </a:lnTo>
                  <a:lnTo>
                    <a:pt x="31" y="23"/>
                  </a:lnTo>
                  <a:lnTo>
                    <a:pt x="32" y="22"/>
                  </a:lnTo>
                  <a:lnTo>
                    <a:pt x="33" y="22"/>
                  </a:lnTo>
                  <a:lnTo>
                    <a:pt x="36" y="22"/>
                  </a:lnTo>
                  <a:lnTo>
                    <a:pt x="37" y="25"/>
                  </a:lnTo>
                  <a:lnTo>
                    <a:pt x="39" y="28"/>
                  </a:lnTo>
                  <a:lnTo>
                    <a:pt x="40" y="30"/>
                  </a:lnTo>
                  <a:lnTo>
                    <a:pt x="44" y="32"/>
                  </a:lnTo>
                  <a:lnTo>
                    <a:pt x="46" y="35"/>
                  </a:lnTo>
                  <a:lnTo>
                    <a:pt x="47" y="36"/>
                  </a:lnTo>
                  <a:lnTo>
                    <a:pt x="50" y="36"/>
                  </a:lnTo>
                  <a:lnTo>
                    <a:pt x="51" y="37"/>
                  </a:lnTo>
                  <a:lnTo>
                    <a:pt x="56" y="36"/>
                  </a:lnTo>
                  <a:lnTo>
                    <a:pt x="60" y="36"/>
                  </a:lnTo>
                  <a:lnTo>
                    <a:pt x="65" y="35"/>
                  </a:lnTo>
                  <a:lnTo>
                    <a:pt x="70" y="35"/>
                  </a:lnTo>
                  <a:lnTo>
                    <a:pt x="75" y="33"/>
                  </a:lnTo>
                  <a:lnTo>
                    <a:pt x="79" y="33"/>
                  </a:lnTo>
                  <a:lnTo>
                    <a:pt x="83" y="32"/>
                  </a:lnTo>
                  <a:lnTo>
                    <a:pt x="88" y="32"/>
                  </a:lnTo>
                  <a:lnTo>
                    <a:pt x="90" y="32"/>
                  </a:lnTo>
                  <a:lnTo>
                    <a:pt x="91" y="30"/>
                  </a:lnTo>
                  <a:lnTo>
                    <a:pt x="93" y="29"/>
                  </a:lnTo>
                  <a:lnTo>
                    <a:pt x="93" y="28"/>
                  </a:lnTo>
                  <a:lnTo>
                    <a:pt x="93" y="26"/>
                  </a:lnTo>
                  <a:lnTo>
                    <a:pt x="93" y="25"/>
                  </a:lnTo>
                  <a:lnTo>
                    <a:pt x="91" y="25"/>
                  </a:lnTo>
                  <a:lnTo>
                    <a:pt x="100" y="23"/>
                  </a:lnTo>
                  <a:lnTo>
                    <a:pt x="109" y="23"/>
                  </a:lnTo>
                  <a:lnTo>
                    <a:pt x="119" y="21"/>
                  </a:lnTo>
                  <a:lnTo>
                    <a:pt x="128" y="18"/>
                  </a:lnTo>
                  <a:lnTo>
                    <a:pt x="139" y="15"/>
                  </a:lnTo>
                  <a:lnTo>
                    <a:pt x="147" y="11"/>
                  </a:lnTo>
                  <a:lnTo>
                    <a:pt x="155" y="5"/>
                  </a:lnTo>
                  <a:lnTo>
                    <a:pt x="161" y="0"/>
                  </a:lnTo>
                  <a:lnTo>
                    <a:pt x="164" y="2"/>
                  </a:lnTo>
                  <a:lnTo>
                    <a:pt x="165" y="7"/>
                  </a:lnTo>
                  <a:lnTo>
                    <a:pt x="167" y="9"/>
                  </a:lnTo>
                  <a:lnTo>
                    <a:pt x="168" y="12"/>
                  </a:lnTo>
                  <a:lnTo>
                    <a:pt x="170" y="15"/>
                  </a:lnTo>
                  <a:lnTo>
                    <a:pt x="171" y="18"/>
                  </a:lnTo>
                  <a:lnTo>
                    <a:pt x="171" y="21"/>
                  </a:lnTo>
                  <a:lnTo>
                    <a:pt x="172" y="25"/>
                  </a:lnTo>
                  <a:lnTo>
                    <a:pt x="171" y="43"/>
                  </a:lnTo>
                  <a:lnTo>
                    <a:pt x="167" y="60"/>
                  </a:lnTo>
                  <a:lnTo>
                    <a:pt x="161" y="75"/>
                  </a:lnTo>
                  <a:lnTo>
                    <a:pt x="155" y="91"/>
                  </a:lnTo>
                  <a:lnTo>
                    <a:pt x="148" y="105"/>
                  </a:lnTo>
                  <a:lnTo>
                    <a:pt x="142" y="121"/>
                  </a:lnTo>
                  <a:lnTo>
                    <a:pt x="136" y="134"/>
                  </a:lnTo>
                  <a:lnTo>
                    <a:pt x="132" y="148"/>
                  </a:lnTo>
                  <a:lnTo>
                    <a:pt x="127" y="158"/>
                  </a:lnTo>
                  <a:lnTo>
                    <a:pt x="125" y="169"/>
                  </a:lnTo>
                  <a:lnTo>
                    <a:pt x="120" y="179"/>
                  </a:lnTo>
                  <a:lnTo>
                    <a:pt x="116" y="187"/>
                  </a:lnTo>
                  <a:lnTo>
                    <a:pt x="112" y="196"/>
                  </a:lnTo>
                  <a:lnTo>
                    <a:pt x="107" y="203"/>
                  </a:lnTo>
                  <a:lnTo>
                    <a:pt x="101" y="210"/>
                  </a:lnTo>
                  <a:lnTo>
                    <a:pt x="96" y="215"/>
                  </a:lnTo>
                  <a:lnTo>
                    <a:pt x="89" y="222"/>
                  </a:lnTo>
                  <a:lnTo>
                    <a:pt x="82" y="229"/>
                  </a:lnTo>
                  <a:lnTo>
                    <a:pt x="73" y="236"/>
                  </a:lnTo>
                  <a:lnTo>
                    <a:pt x="66" y="243"/>
                  </a:lnTo>
                  <a:lnTo>
                    <a:pt x="59" y="250"/>
                  </a:lnTo>
                  <a:lnTo>
                    <a:pt x="52" y="257"/>
                  </a:lnTo>
                  <a:lnTo>
                    <a:pt x="46" y="264"/>
                  </a:lnTo>
                  <a:lnTo>
                    <a:pt x="42" y="271"/>
                  </a:lnTo>
                  <a:lnTo>
                    <a:pt x="39" y="276"/>
                  </a:lnTo>
                  <a:lnTo>
                    <a:pt x="37" y="279"/>
                  </a:lnTo>
                  <a:lnTo>
                    <a:pt x="34" y="282"/>
                  </a:lnTo>
                  <a:lnTo>
                    <a:pt x="32" y="285"/>
                  </a:lnTo>
                  <a:lnTo>
                    <a:pt x="28" y="286"/>
                  </a:lnTo>
                  <a:lnTo>
                    <a:pt x="26" y="287"/>
                  </a:lnTo>
                  <a:lnTo>
                    <a:pt x="22" y="290"/>
                  </a:lnTo>
                  <a:lnTo>
                    <a:pt x="20" y="292"/>
                  </a:lnTo>
                  <a:lnTo>
                    <a:pt x="17" y="296"/>
                  </a:lnTo>
                  <a:lnTo>
                    <a:pt x="14" y="298"/>
                  </a:lnTo>
                  <a:lnTo>
                    <a:pt x="12" y="303"/>
                  </a:lnTo>
                  <a:lnTo>
                    <a:pt x="9" y="307"/>
                  </a:lnTo>
                  <a:lnTo>
                    <a:pt x="7" y="310"/>
                  </a:lnTo>
                  <a:lnTo>
                    <a:pt x="5" y="314"/>
                  </a:lnTo>
                  <a:lnTo>
                    <a:pt x="2" y="318"/>
                  </a:lnTo>
                  <a:lnTo>
                    <a:pt x="1" y="321"/>
                  </a:lnTo>
                  <a:lnTo>
                    <a:pt x="1" y="225"/>
                  </a:lnTo>
                  <a:lnTo>
                    <a:pt x="0" y="222"/>
                  </a:lnTo>
                  <a:lnTo>
                    <a:pt x="0" y="219"/>
                  </a:lnTo>
                  <a:lnTo>
                    <a:pt x="1" y="218"/>
                  </a:lnTo>
                  <a:lnTo>
                    <a:pt x="3" y="215"/>
                  </a:lnTo>
                  <a:lnTo>
                    <a:pt x="7" y="211"/>
                  </a:lnTo>
                  <a:lnTo>
                    <a:pt x="9" y="208"/>
                  </a:lnTo>
                  <a:lnTo>
                    <a:pt x="11" y="204"/>
                  </a:lnTo>
                  <a:lnTo>
                    <a:pt x="12" y="200"/>
                  </a:lnTo>
                  <a:lnTo>
                    <a:pt x="14" y="199"/>
                  </a:lnTo>
                  <a:lnTo>
                    <a:pt x="17" y="197"/>
                  </a:lnTo>
                  <a:lnTo>
                    <a:pt x="19" y="196"/>
                  </a:lnTo>
                  <a:lnTo>
                    <a:pt x="21" y="194"/>
                  </a:lnTo>
                  <a:lnTo>
                    <a:pt x="24" y="193"/>
                  </a:lnTo>
                  <a:lnTo>
                    <a:pt x="27" y="192"/>
                  </a:lnTo>
                  <a:lnTo>
                    <a:pt x="30" y="192"/>
                  </a:lnTo>
                  <a:lnTo>
                    <a:pt x="33" y="190"/>
                  </a:lnTo>
                  <a:lnTo>
                    <a:pt x="34" y="190"/>
                  </a:lnTo>
                  <a:lnTo>
                    <a:pt x="36" y="189"/>
                  </a:lnTo>
                  <a:lnTo>
                    <a:pt x="37" y="186"/>
                  </a:lnTo>
                  <a:lnTo>
                    <a:pt x="37" y="183"/>
                  </a:lnTo>
                  <a:lnTo>
                    <a:pt x="38" y="180"/>
                  </a:lnTo>
                  <a:lnTo>
                    <a:pt x="39" y="179"/>
                  </a:lnTo>
                  <a:lnTo>
                    <a:pt x="40" y="176"/>
                  </a:lnTo>
                  <a:lnTo>
                    <a:pt x="42" y="175"/>
                  </a:lnTo>
                  <a:lnTo>
                    <a:pt x="47" y="173"/>
                  </a:lnTo>
                  <a:lnTo>
                    <a:pt x="51" y="173"/>
                  </a:lnTo>
                  <a:lnTo>
                    <a:pt x="52" y="173"/>
                  </a:lnTo>
                  <a:lnTo>
                    <a:pt x="54" y="173"/>
                  </a:lnTo>
                  <a:lnTo>
                    <a:pt x="56" y="173"/>
                  </a:lnTo>
                  <a:lnTo>
                    <a:pt x="58" y="173"/>
                  </a:lnTo>
                  <a:lnTo>
                    <a:pt x="62" y="173"/>
                  </a:lnTo>
                  <a:lnTo>
                    <a:pt x="66" y="173"/>
                  </a:lnTo>
                  <a:lnTo>
                    <a:pt x="69" y="172"/>
                  </a:lnTo>
                  <a:lnTo>
                    <a:pt x="70" y="171"/>
                  </a:lnTo>
                  <a:lnTo>
                    <a:pt x="72" y="168"/>
                  </a:lnTo>
                  <a:lnTo>
                    <a:pt x="73" y="167"/>
                  </a:lnTo>
                  <a:lnTo>
                    <a:pt x="76" y="162"/>
                  </a:lnTo>
                  <a:lnTo>
                    <a:pt x="77" y="160"/>
                  </a:lnTo>
                  <a:lnTo>
                    <a:pt x="78" y="158"/>
                  </a:lnTo>
                  <a:lnTo>
                    <a:pt x="78" y="155"/>
                  </a:lnTo>
                  <a:lnTo>
                    <a:pt x="82" y="150"/>
                  </a:lnTo>
                  <a:lnTo>
                    <a:pt x="85" y="143"/>
                  </a:lnTo>
                  <a:lnTo>
                    <a:pt x="90" y="136"/>
                  </a:lnTo>
                  <a:lnTo>
                    <a:pt x="97" y="129"/>
                  </a:lnTo>
                  <a:lnTo>
                    <a:pt x="103" y="122"/>
                  </a:lnTo>
                  <a:lnTo>
                    <a:pt x="109" y="115"/>
                  </a:lnTo>
                  <a:lnTo>
                    <a:pt x="115" y="109"/>
                  </a:lnTo>
                  <a:lnTo>
                    <a:pt x="120" y="102"/>
                  </a:lnTo>
                  <a:lnTo>
                    <a:pt x="108" y="100"/>
                  </a:lnTo>
                  <a:lnTo>
                    <a:pt x="100" y="98"/>
                  </a:lnTo>
                  <a:lnTo>
                    <a:pt x="91" y="95"/>
                  </a:lnTo>
                  <a:lnTo>
                    <a:pt x="85" y="93"/>
                  </a:lnTo>
                  <a:lnTo>
                    <a:pt x="79" y="90"/>
                  </a:lnTo>
                  <a:lnTo>
                    <a:pt x="72" y="88"/>
                  </a:lnTo>
                  <a:lnTo>
                    <a:pt x="65" y="86"/>
                  </a:lnTo>
                  <a:lnTo>
                    <a:pt x="58" y="83"/>
                  </a:lnTo>
                  <a:lnTo>
                    <a:pt x="54" y="82"/>
                  </a:lnTo>
                  <a:lnTo>
                    <a:pt x="51" y="78"/>
                  </a:lnTo>
                  <a:lnTo>
                    <a:pt x="45" y="72"/>
                  </a:lnTo>
                  <a:lnTo>
                    <a:pt x="39" y="67"/>
                  </a:lnTo>
                  <a:lnTo>
                    <a:pt x="33" y="60"/>
                  </a:lnTo>
                  <a:lnTo>
                    <a:pt x="28" y="51"/>
                  </a:lnTo>
                  <a:lnTo>
                    <a:pt x="24" y="40"/>
                  </a:lnTo>
                  <a:lnTo>
                    <a:pt x="22" y="29"/>
                  </a:lnTo>
                  <a:lnTo>
                    <a:pt x="20" y="33"/>
                  </a:lnTo>
                  <a:lnTo>
                    <a:pt x="19" y="35"/>
                  </a:lnTo>
                  <a:lnTo>
                    <a:pt x="20" y="33"/>
                  </a:lnTo>
                  <a:lnTo>
                    <a:pt x="21" y="30"/>
                  </a:lnTo>
                  <a:lnTo>
                    <a:pt x="22" y="29"/>
                  </a:lnTo>
                  <a:lnTo>
                    <a:pt x="24" y="28"/>
                  </a:lnTo>
                  <a:lnTo>
                    <a:pt x="25" y="2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1" name="Freeform 272">
              <a:extLst>
                <a:ext uri="{FF2B5EF4-FFF2-40B4-BE49-F238E27FC236}">
                  <a16:creationId xmlns:a16="http://schemas.microsoft.com/office/drawing/2014/main" id="{D31DD7A2-E3FD-4D12-5601-9ECB4E396440}"/>
                </a:ext>
              </a:extLst>
            </p:cNvPr>
            <p:cNvSpPr>
              <a:spLocks/>
            </p:cNvSpPr>
            <p:nvPr/>
          </p:nvSpPr>
          <p:spPr bwMode="gray">
            <a:xfrm>
              <a:off x="7257449" y="4259015"/>
              <a:ext cx="16069" cy="15851"/>
            </a:xfrm>
            <a:custGeom>
              <a:avLst/>
              <a:gdLst>
                <a:gd name="T0" fmla="*/ 0 w 9"/>
                <a:gd name="T1" fmla="*/ 0 h 9"/>
                <a:gd name="T2" fmla="*/ 0 w 9"/>
                <a:gd name="T3" fmla="*/ 12610 h 9"/>
                <a:gd name="T4" fmla="*/ 14288 w 9"/>
                <a:gd name="T5" fmla="*/ 12610 h 9"/>
                <a:gd name="T6" fmla="*/ 12700 w 9"/>
                <a:gd name="T7" fmla="*/ 11209 h 9"/>
                <a:gd name="T8" fmla="*/ 12700 w 9"/>
                <a:gd name="T9" fmla="*/ 8407 h 9"/>
                <a:gd name="T10" fmla="*/ 9525 w 9"/>
                <a:gd name="T11" fmla="*/ 5604 h 9"/>
                <a:gd name="T12" fmla="*/ 0 w 9"/>
                <a:gd name="T13" fmla="*/ 0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0" y="0"/>
                  </a:moveTo>
                  <a:lnTo>
                    <a:pt x="0" y="9"/>
                  </a:lnTo>
                  <a:lnTo>
                    <a:pt x="9" y="9"/>
                  </a:lnTo>
                  <a:lnTo>
                    <a:pt x="8" y="8"/>
                  </a:lnTo>
                  <a:lnTo>
                    <a:pt x="8" y="6"/>
                  </a:lnTo>
                  <a:lnTo>
                    <a:pt x="6" y="4"/>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2" name="Freeform 273">
              <a:extLst>
                <a:ext uri="{FF2B5EF4-FFF2-40B4-BE49-F238E27FC236}">
                  <a16:creationId xmlns:a16="http://schemas.microsoft.com/office/drawing/2014/main" id="{E8F0EFBA-5832-D853-0C21-7C175F15C1A7}"/>
                </a:ext>
              </a:extLst>
            </p:cNvPr>
            <p:cNvSpPr>
              <a:spLocks/>
            </p:cNvSpPr>
            <p:nvPr/>
          </p:nvSpPr>
          <p:spPr bwMode="gray">
            <a:xfrm>
              <a:off x="7339810" y="4268922"/>
              <a:ext cx="10044" cy="15851"/>
            </a:xfrm>
            <a:custGeom>
              <a:avLst/>
              <a:gdLst>
                <a:gd name="T0" fmla="*/ 0 w 5"/>
                <a:gd name="T1" fmla="*/ 1401 h 9"/>
                <a:gd name="T2" fmla="*/ 7938 w 5"/>
                <a:gd name="T3" fmla="*/ 12610 h 9"/>
                <a:gd name="T4" fmla="*/ 0 w 5"/>
                <a:gd name="T5" fmla="*/ 12610 h 9"/>
                <a:gd name="T6" fmla="*/ 0 w 5"/>
                <a:gd name="T7" fmla="*/ 0 h 9"/>
                <a:gd name="T8" fmla="*/ 7938 w 5"/>
                <a:gd name="T9" fmla="*/ 0 h 9"/>
                <a:gd name="T10" fmla="*/ 0 w 5"/>
                <a:gd name="T11" fmla="*/ 1401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1"/>
                  </a:moveTo>
                  <a:lnTo>
                    <a:pt x="5" y="9"/>
                  </a:lnTo>
                  <a:lnTo>
                    <a:pt x="0" y="9"/>
                  </a:lnTo>
                  <a:lnTo>
                    <a:pt x="0" y="0"/>
                  </a:lnTo>
                  <a:lnTo>
                    <a:pt x="5" y="0"/>
                  </a:lnTo>
                  <a:lnTo>
                    <a:pt x="0" y="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3" name="Freeform 274">
              <a:extLst>
                <a:ext uri="{FF2B5EF4-FFF2-40B4-BE49-F238E27FC236}">
                  <a16:creationId xmlns:a16="http://schemas.microsoft.com/office/drawing/2014/main" id="{544D891A-C975-9830-9401-A91D5A56727E}"/>
                </a:ext>
              </a:extLst>
            </p:cNvPr>
            <p:cNvSpPr>
              <a:spLocks/>
            </p:cNvSpPr>
            <p:nvPr/>
          </p:nvSpPr>
          <p:spPr bwMode="gray">
            <a:xfrm>
              <a:off x="7440249" y="4199585"/>
              <a:ext cx="10044" cy="13868"/>
            </a:xfrm>
            <a:custGeom>
              <a:avLst/>
              <a:gdLst>
                <a:gd name="T0" fmla="*/ 9525 w 6"/>
                <a:gd name="T1" fmla="*/ 0 h 8"/>
                <a:gd name="T2" fmla="*/ 9525 w 6"/>
                <a:gd name="T3" fmla="*/ 1401 h 8"/>
                <a:gd name="T4" fmla="*/ 7938 w 6"/>
                <a:gd name="T5" fmla="*/ 1401 h 8"/>
                <a:gd name="T6" fmla="*/ 7938 w 6"/>
                <a:gd name="T7" fmla="*/ 4203 h 8"/>
                <a:gd name="T8" fmla="*/ 4763 w 6"/>
                <a:gd name="T9" fmla="*/ 7006 h 8"/>
                <a:gd name="T10" fmla="*/ 3175 w 6"/>
                <a:gd name="T11" fmla="*/ 9808 h 8"/>
                <a:gd name="T12" fmla="*/ 3175 w 6"/>
                <a:gd name="T13" fmla="*/ 11209 h 8"/>
                <a:gd name="T14" fmla="*/ 0 w 6"/>
                <a:gd name="T15" fmla="*/ 11209 h 8"/>
                <a:gd name="T16" fmla="*/ 0 w 6"/>
                <a:gd name="T17" fmla="*/ 9808 h 8"/>
                <a:gd name="T18" fmla="*/ 0 w 6"/>
                <a:gd name="T19" fmla="*/ 7006 h 8"/>
                <a:gd name="T20" fmla="*/ 0 w 6"/>
                <a:gd name="T21" fmla="*/ 4203 h 8"/>
                <a:gd name="T22" fmla="*/ 4763 w 6"/>
                <a:gd name="T23" fmla="*/ 4203 h 8"/>
                <a:gd name="T24" fmla="*/ 9525 w 6"/>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8"/>
                <a:gd name="T41" fmla="*/ 6 w 6"/>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8">
                  <a:moveTo>
                    <a:pt x="6" y="0"/>
                  </a:moveTo>
                  <a:lnTo>
                    <a:pt x="6" y="1"/>
                  </a:lnTo>
                  <a:lnTo>
                    <a:pt x="5" y="1"/>
                  </a:lnTo>
                  <a:lnTo>
                    <a:pt x="5" y="3"/>
                  </a:lnTo>
                  <a:lnTo>
                    <a:pt x="3" y="5"/>
                  </a:lnTo>
                  <a:lnTo>
                    <a:pt x="2" y="7"/>
                  </a:lnTo>
                  <a:lnTo>
                    <a:pt x="2" y="8"/>
                  </a:lnTo>
                  <a:lnTo>
                    <a:pt x="0" y="8"/>
                  </a:lnTo>
                  <a:lnTo>
                    <a:pt x="0" y="7"/>
                  </a:lnTo>
                  <a:lnTo>
                    <a:pt x="0" y="5"/>
                  </a:lnTo>
                  <a:lnTo>
                    <a:pt x="0" y="3"/>
                  </a:lnTo>
                  <a:lnTo>
                    <a:pt x="3" y="3"/>
                  </a:lnTo>
                  <a:lnTo>
                    <a:pt x="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4" name="Freeform 276">
              <a:extLst>
                <a:ext uri="{FF2B5EF4-FFF2-40B4-BE49-F238E27FC236}">
                  <a16:creationId xmlns:a16="http://schemas.microsoft.com/office/drawing/2014/main" id="{31DD63BF-6973-240D-91C3-FF6E1BD38639}"/>
                </a:ext>
              </a:extLst>
            </p:cNvPr>
            <p:cNvSpPr>
              <a:spLocks/>
            </p:cNvSpPr>
            <p:nvPr/>
          </p:nvSpPr>
          <p:spPr bwMode="gray">
            <a:xfrm>
              <a:off x="5445516" y="1618410"/>
              <a:ext cx="128563" cy="190171"/>
            </a:xfrm>
            <a:custGeom>
              <a:avLst/>
              <a:gdLst>
                <a:gd name="T0" fmla="*/ 88900 w 70"/>
                <a:gd name="T1" fmla="*/ 36430 h 109"/>
                <a:gd name="T2" fmla="*/ 84137 w 70"/>
                <a:gd name="T3" fmla="*/ 44837 h 109"/>
                <a:gd name="T4" fmla="*/ 74612 w 70"/>
                <a:gd name="T5" fmla="*/ 47639 h 109"/>
                <a:gd name="T6" fmla="*/ 84137 w 70"/>
                <a:gd name="T7" fmla="*/ 57447 h 109"/>
                <a:gd name="T8" fmla="*/ 101600 w 70"/>
                <a:gd name="T9" fmla="*/ 61651 h 109"/>
                <a:gd name="T10" fmla="*/ 111125 w 70"/>
                <a:gd name="T11" fmla="*/ 65854 h 109"/>
                <a:gd name="T12" fmla="*/ 111125 w 70"/>
                <a:gd name="T13" fmla="*/ 77064 h 109"/>
                <a:gd name="T14" fmla="*/ 111125 w 70"/>
                <a:gd name="T15" fmla="*/ 91075 h 109"/>
                <a:gd name="T16" fmla="*/ 107950 w 70"/>
                <a:gd name="T17" fmla="*/ 100883 h 109"/>
                <a:gd name="T18" fmla="*/ 98425 w 70"/>
                <a:gd name="T19" fmla="*/ 110691 h 109"/>
                <a:gd name="T20" fmla="*/ 93662 w 70"/>
                <a:gd name="T21" fmla="*/ 121901 h 109"/>
                <a:gd name="T22" fmla="*/ 84137 w 70"/>
                <a:gd name="T23" fmla="*/ 123302 h 109"/>
                <a:gd name="T24" fmla="*/ 76200 w 70"/>
                <a:gd name="T25" fmla="*/ 127505 h 109"/>
                <a:gd name="T26" fmla="*/ 71437 w 70"/>
                <a:gd name="T27" fmla="*/ 131709 h 109"/>
                <a:gd name="T28" fmla="*/ 63500 w 70"/>
                <a:gd name="T29" fmla="*/ 135912 h 109"/>
                <a:gd name="T30" fmla="*/ 57150 w 70"/>
                <a:gd name="T31" fmla="*/ 138714 h 109"/>
                <a:gd name="T32" fmla="*/ 39687 w 70"/>
                <a:gd name="T33" fmla="*/ 141517 h 109"/>
                <a:gd name="T34" fmla="*/ 20637 w 70"/>
                <a:gd name="T35" fmla="*/ 147121 h 109"/>
                <a:gd name="T36" fmla="*/ 1588 w 70"/>
                <a:gd name="T37" fmla="*/ 152726 h 109"/>
                <a:gd name="T38" fmla="*/ 4762 w 70"/>
                <a:gd name="T39" fmla="*/ 142918 h 109"/>
                <a:gd name="T40" fmla="*/ 0 w 70"/>
                <a:gd name="T41" fmla="*/ 142918 h 109"/>
                <a:gd name="T42" fmla="*/ 3175 w 70"/>
                <a:gd name="T43" fmla="*/ 121901 h 109"/>
                <a:gd name="T44" fmla="*/ 9525 w 70"/>
                <a:gd name="T45" fmla="*/ 117697 h 109"/>
                <a:gd name="T46" fmla="*/ 14287 w 70"/>
                <a:gd name="T47" fmla="*/ 116296 h 109"/>
                <a:gd name="T48" fmla="*/ 23812 w 70"/>
                <a:gd name="T49" fmla="*/ 112092 h 109"/>
                <a:gd name="T50" fmla="*/ 33337 w 70"/>
                <a:gd name="T51" fmla="*/ 109290 h 109"/>
                <a:gd name="T52" fmla="*/ 25400 w 70"/>
                <a:gd name="T53" fmla="*/ 109290 h 109"/>
                <a:gd name="T54" fmla="*/ 19050 w 70"/>
                <a:gd name="T55" fmla="*/ 110691 h 109"/>
                <a:gd name="T56" fmla="*/ 15875 w 70"/>
                <a:gd name="T57" fmla="*/ 105087 h 109"/>
                <a:gd name="T58" fmla="*/ 19050 w 70"/>
                <a:gd name="T59" fmla="*/ 96680 h 109"/>
                <a:gd name="T60" fmla="*/ 22225 w 70"/>
                <a:gd name="T61" fmla="*/ 89674 h 109"/>
                <a:gd name="T62" fmla="*/ 9525 w 70"/>
                <a:gd name="T63" fmla="*/ 85471 h 109"/>
                <a:gd name="T64" fmla="*/ 1588 w 70"/>
                <a:gd name="T65" fmla="*/ 77064 h 109"/>
                <a:gd name="T66" fmla="*/ 3175 w 70"/>
                <a:gd name="T67" fmla="*/ 67255 h 109"/>
                <a:gd name="T68" fmla="*/ 12700 w 70"/>
                <a:gd name="T69" fmla="*/ 61651 h 109"/>
                <a:gd name="T70" fmla="*/ 14287 w 70"/>
                <a:gd name="T71" fmla="*/ 56046 h 109"/>
                <a:gd name="T72" fmla="*/ 23812 w 70"/>
                <a:gd name="T73" fmla="*/ 54645 h 109"/>
                <a:gd name="T74" fmla="*/ 33337 w 70"/>
                <a:gd name="T75" fmla="*/ 54645 h 109"/>
                <a:gd name="T76" fmla="*/ 41275 w 70"/>
                <a:gd name="T77" fmla="*/ 54645 h 109"/>
                <a:gd name="T78" fmla="*/ 50800 w 70"/>
                <a:gd name="T79" fmla="*/ 47639 h 109"/>
                <a:gd name="T80" fmla="*/ 52388 w 70"/>
                <a:gd name="T81" fmla="*/ 30825 h 109"/>
                <a:gd name="T82" fmla="*/ 57150 w 70"/>
                <a:gd name="T83" fmla="*/ 21017 h 109"/>
                <a:gd name="T84" fmla="*/ 63500 w 70"/>
                <a:gd name="T85" fmla="*/ 9808 h 109"/>
                <a:gd name="T86" fmla="*/ 76200 w 70"/>
                <a:gd name="T87" fmla="*/ 0 h 109"/>
                <a:gd name="T88" fmla="*/ 88900 w 70"/>
                <a:gd name="T89" fmla="*/ 9808 h 109"/>
                <a:gd name="T90" fmla="*/ 95250 w 70"/>
                <a:gd name="T91" fmla="*/ 23820 h 109"/>
                <a:gd name="T92" fmla="*/ 88900 w 70"/>
                <a:gd name="T93" fmla="*/ 30825 h 1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
                <a:gd name="T142" fmla="*/ 0 h 109"/>
                <a:gd name="T143" fmla="*/ 70 w 70"/>
                <a:gd name="T144" fmla="*/ 109 h 10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 h="109">
                  <a:moveTo>
                    <a:pt x="59" y="22"/>
                  </a:moveTo>
                  <a:lnTo>
                    <a:pt x="58" y="25"/>
                  </a:lnTo>
                  <a:lnTo>
                    <a:pt x="56" y="26"/>
                  </a:lnTo>
                  <a:lnTo>
                    <a:pt x="55" y="29"/>
                  </a:lnTo>
                  <a:lnTo>
                    <a:pt x="54" y="30"/>
                  </a:lnTo>
                  <a:lnTo>
                    <a:pt x="53" y="32"/>
                  </a:lnTo>
                  <a:lnTo>
                    <a:pt x="51" y="33"/>
                  </a:lnTo>
                  <a:lnTo>
                    <a:pt x="48" y="33"/>
                  </a:lnTo>
                  <a:lnTo>
                    <a:pt x="47" y="34"/>
                  </a:lnTo>
                  <a:lnTo>
                    <a:pt x="48" y="37"/>
                  </a:lnTo>
                  <a:lnTo>
                    <a:pt x="50" y="40"/>
                  </a:lnTo>
                  <a:lnTo>
                    <a:pt x="53" y="41"/>
                  </a:lnTo>
                  <a:lnTo>
                    <a:pt x="56" y="43"/>
                  </a:lnTo>
                  <a:lnTo>
                    <a:pt x="60" y="43"/>
                  </a:lnTo>
                  <a:lnTo>
                    <a:pt x="64" y="44"/>
                  </a:lnTo>
                  <a:lnTo>
                    <a:pt x="67" y="44"/>
                  </a:lnTo>
                  <a:lnTo>
                    <a:pt x="70" y="44"/>
                  </a:lnTo>
                  <a:lnTo>
                    <a:pt x="70" y="47"/>
                  </a:lnTo>
                  <a:lnTo>
                    <a:pt x="70" y="50"/>
                  </a:lnTo>
                  <a:lnTo>
                    <a:pt x="70" y="52"/>
                  </a:lnTo>
                  <a:lnTo>
                    <a:pt x="70" y="55"/>
                  </a:lnTo>
                  <a:lnTo>
                    <a:pt x="70" y="58"/>
                  </a:lnTo>
                  <a:lnTo>
                    <a:pt x="70" y="62"/>
                  </a:lnTo>
                  <a:lnTo>
                    <a:pt x="70" y="65"/>
                  </a:lnTo>
                  <a:lnTo>
                    <a:pt x="70" y="69"/>
                  </a:lnTo>
                  <a:lnTo>
                    <a:pt x="70" y="71"/>
                  </a:lnTo>
                  <a:lnTo>
                    <a:pt x="68" y="72"/>
                  </a:lnTo>
                  <a:lnTo>
                    <a:pt x="66" y="75"/>
                  </a:lnTo>
                  <a:lnTo>
                    <a:pt x="64" y="76"/>
                  </a:lnTo>
                  <a:lnTo>
                    <a:pt x="62" y="79"/>
                  </a:lnTo>
                  <a:lnTo>
                    <a:pt x="60" y="83"/>
                  </a:lnTo>
                  <a:lnTo>
                    <a:pt x="59" y="84"/>
                  </a:lnTo>
                  <a:lnTo>
                    <a:pt x="59" y="87"/>
                  </a:lnTo>
                  <a:lnTo>
                    <a:pt x="56" y="87"/>
                  </a:lnTo>
                  <a:lnTo>
                    <a:pt x="54" y="88"/>
                  </a:lnTo>
                  <a:lnTo>
                    <a:pt x="53" y="88"/>
                  </a:lnTo>
                  <a:lnTo>
                    <a:pt x="50" y="88"/>
                  </a:lnTo>
                  <a:lnTo>
                    <a:pt x="48" y="90"/>
                  </a:lnTo>
                  <a:lnTo>
                    <a:pt x="48" y="91"/>
                  </a:lnTo>
                  <a:lnTo>
                    <a:pt x="47" y="91"/>
                  </a:lnTo>
                  <a:lnTo>
                    <a:pt x="47" y="92"/>
                  </a:lnTo>
                  <a:lnTo>
                    <a:pt x="45" y="94"/>
                  </a:lnTo>
                  <a:lnTo>
                    <a:pt x="44" y="94"/>
                  </a:lnTo>
                  <a:lnTo>
                    <a:pt x="41" y="95"/>
                  </a:lnTo>
                  <a:lnTo>
                    <a:pt x="40" y="97"/>
                  </a:lnTo>
                  <a:lnTo>
                    <a:pt x="39" y="98"/>
                  </a:lnTo>
                  <a:lnTo>
                    <a:pt x="38" y="99"/>
                  </a:lnTo>
                  <a:lnTo>
                    <a:pt x="36" y="99"/>
                  </a:lnTo>
                  <a:lnTo>
                    <a:pt x="34" y="99"/>
                  </a:lnTo>
                  <a:lnTo>
                    <a:pt x="29" y="99"/>
                  </a:lnTo>
                  <a:lnTo>
                    <a:pt x="25" y="101"/>
                  </a:lnTo>
                  <a:lnTo>
                    <a:pt x="21" y="102"/>
                  </a:lnTo>
                  <a:lnTo>
                    <a:pt x="16" y="102"/>
                  </a:lnTo>
                  <a:lnTo>
                    <a:pt x="13" y="105"/>
                  </a:lnTo>
                  <a:lnTo>
                    <a:pt x="9" y="106"/>
                  </a:lnTo>
                  <a:lnTo>
                    <a:pt x="6" y="108"/>
                  </a:lnTo>
                  <a:lnTo>
                    <a:pt x="1" y="109"/>
                  </a:lnTo>
                  <a:lnTo>
                    <a:pt x="6" y="102"/>
                  </a:lnTo>
                  <a:lnTo>
                    <a:pt x="4" y="102"/>
                  </a:lnTo>
                  <a:lnTo>
                    <a:pt x="3" y="102"/>
                  </a:lnTo>
                  <a:lnTo>
                    <a:pt x="2" y="102"/>
                  </a:lnTo>
                  <a:lnTo>
                    <a:pt x="1" y="102"/>
                  </a:lnTo>
                  <a:lnTo>
                    <a:pt x="0" y="102"/>
                  </a:lnTo>
                  <a:lnTo>
                    <a:pt x="0" y="87"/>
                  </a:lnTo>
                  <a:lnTo>
                    <a:pt x="1" y="87"/>
                  </a:lnTo>
                  <a:lnTo>
                    <a:pt x="2" y="87"/>
                  </a:lnTo>
                  <a:lnTo>
                    <a:pt x="3" y="85"/>
                  </a:lnTo>
                  <a:lnTo>
                    <a:pt x="4" y="85"/>
                  </a:lnTo>
                  <a:lnTo>
                    <a:pt x="6" y="84"/>
                  </a:lnTo>
                  <a:lnTo>
                    <a:pt x="7" y="83"/>
                  </a:lnTo>
                  <a:lnTo>
                    <a:pt x="8" y="83"/>
                  </a:lnTo>
                  <a:lnTo>
                    <a:pt x="9" y="83"/>
                  </a:lnTo>
                  <a:lnTo>
                    <a:pt x="12" y="83"/>
                  </a:lnTo>
                  <a:lnTo>
                    <a:pt x="13" y="83"/>
                  </a:lnTo>
                  <a:lnTo>
                    <a:pt x="15" y="80"/>
                  </a:lnTo>
                  <a:lnTo>
                    <a:pt x="16" y="80"/>
                  </a:lnTo>
                  <a:lnTo>
                    <a:pt x="20" y="79"/>
                  </a:lnTo>
                  <a:lnTo>
                    <a:pt x="21" y="78"/>
                  </a:lnTo>
                  <a:lnTo>
                    <a:pt x="21" y="76"/>
                  </a:lnTo>
                  <a:lnTo>
                    <a:pt x="19" y="78"/>
                  </a:lnTo>
                  <a:lnTo>
                    <a:pt x="16" y="78"/>
                  </a:lnTo>
                  <a:lnTo>
                    <a:pt x="14" y="78"/>
                  </a:lnTo>
                  <a:lnTo>
                    <a:pt x="13" y="79"/>
                  </a:lnTo>
                  <a:lnTo>
                    <a:pt x="12" y="79"/>
                  </a:lnTo>
                  <a:lnTo>
                    <a:pt x="10" y="78"/>
                  </a:lnTo>
                  <a:lnTo>
                    <a:pt x="9" y="76"/>
                  </a:lnTo>
                  <a:lnTo>
                    <a:pt x="10" y="75"/>
                  </a:lnTo>
                  <a:lnTo>
                    <a:pt x="10" y="73"/>
                  </a:lnTo>
                  <a:lnTo>
                    <a:pt x="12" y="71"/>
                  </a:lnTo>
                  <a:lnTo>
                    <a:pt x="12" y="69"/>
                  </a:lnTo>
                  <a:lnTo>
                    <a:pt x="13" y="66"/>
                  </a:lnTo>
                  <a:lnTo>
                    <a:pt x="14" y="65"/>
                  </a:lnTo>
                  <a:lnTo>
                    <a:pt x="14" y="64"/>
                  </a:lnTo>
                  <a:lnTo>
                    <a:pt x="10" y="62"/>
                  </a:lnTo>
                  <a:lnTo>
                    <a:pt x="8" y="62"/>
                  </a:lnTo>
                  <a:lnTo>
                    <a:pt x="6" y="61"/>
                  </a:lnTo>
                  <a:lnTo>
                    <a:pt x="3" y="59"/>
                  </a:lnTo>
                  <a:lnTo>
                    <a:pt x="2" y="57"/>
                  </a:lnTo>
                  <a:lnTo>
                    <a:pt x="1" y="55"/>
                  </a:lnTo>
                  <a:lnTo>
                    <a:pt x="0" y="52"/>
                  </a:lnTo>
                  <a:lnTo>
                    <a:pt x="0" y="48"/>
                  </a:lnTo>
                  <a:lnTo>
                    <a:pt x="2" y="48"/>
                  </a:lnTo>
                  <a:lnTo>
                    <a:pt x="4" y="47"/>
                  </a:lnTo>
                  <a:lnTo>
                    <a:pt x="7" y="45"/>
                  </a:lnTo>
                  <a:lnTo>
                    <a:pt x="8" y="44"/>
                  </a:lnTo>
                  <a:lnTo>
                    <a:pt x="9" y="44"/>
                  </a:lnTo>
                  <a:lnTo>
                    <a:pt x="9" y="43"/>
                  </a:lnTo>
                  <a:lnTo>
                    <a:pt x="9" y="40"/>
                  </a:lnTo>
                  <a:lnTo>
                    <a:pt x="9" y="39"/>
                  </a:lnTo>
                  <a:lnTo>
                    <a:pt x="13" y="39"/>
                  </a:lnTo>
                  <a:lnTo>
                    <a:pt x="15" y="39"/>
                  </a:lnTo>
                  <a:lnTo>
                    <a:pt x="19" y="39"/>
                  </a:lnTo>
                  <a:lnTo>
                    <a:pt x="20" y="39"/>
                  </a:lnTo>
                  <a:lnTo>
                    <a:pt x="21" y="39"/>
                  </a:lnTo>
                  <a:lnTo>
                    <a:pt x="23" y="39"/>
                  </a:lnTo>
                  <a:lnTo>
                    <a:pt x="25" y="39"/>
                  </a:lnTo>
                  <a:lnTo>
                    <a:pt x="26" y="39"/>
                  </a:lnTo>
                  <a:lnTo>
                    <a:pt x="28" y="39"/>
                  </a:lnTo>
                  <a:lnTo>
                    <a:pt x="30" y="36"/>
                  </a:lnTo>
                  <a:lnTo>
                    <a:pt x="32" y="34"/>
                  </a:lnTo>
                  <a:lnTo>
                    <a:pt x="33" y="30"/>
                  </a:lnTo>
                  <a:lnTo>
                    <a:pt x="33" y="26"/>
                  </a:lnTo>
                  <a:lnTo>
                    <a:pt x="33" y="22"/>
                  </a:lnTo>
                  <a:lnTo>
                    <a:pt x="34" y="18"/>
                  </a:lnTo>
                  <a:lnTo>
                    <a:pt x="34" y="15"/>
                  </a:lnTo>
                  <a:lnTo>
                    <a:pt x="36" y="15"/>
                  </a:lnTo>
                  <a:lnTo>
                    <a:pt x="38" y="12"/>
                  </a:lnTo>
                  <a:lnTo>
                    <a:pt x="39" y="10"/>
                  </a:lnTo>
                  <a:lnTo>
                    <a:pt x="40" y="7"/>
                  </a:lnTo>
                  <a:lnTo>
                    <a:pt x="41" y="4"/>
                  </a:lnTo>
                  <a:lnTo>
                    <a:pt x="45" y="1"/>
                  </a:lnTo>
                  <a:lnTo>
                    <a:pt x="48" y="0"/>
                  </a:lnTo>
                  <a:lnTo>
                    <a:pt x="54" y="0"/>
                  </a:lnTo>
                  <a:lnTo>
                    <a:pt x="55" y="4"/>
                  </a:lnTo>
                  <a:lnTo>
                    <a:pt x="56" y="7"/>
                  </a:lnTo>
                  <a:lnTo>
                    <a:pt x="59" y="11"/>
                  </a:lnTo>
                  <a:lnTo>
                    <a:pt x="60" y="14"/>
                  </a:lnTo>
                  <a:lnTo>
                    <a:pt x="60" y="17"/>
                  </a:lnTo>
                  <a:lnTo>
                    <a:pt x="60" y="18"/>
                  </a:lnTo>
                  <a:lnTo>
                    <a:pt x="59" y="21"/>
                  </a:lnTo>
                  <a:lnTo>
                    <a:pt x="56" y="22"/>
                  </a:lnTo>
                  <a:lnTo>
                    <a:pt x="59" y="2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5" name="Freeform 277">
              <a:extLst>
                <a:ext uri="{FF2B5EF4-FFF2-40B4-BE49-F238E27FC236}">
                  <a16:creationId xmlns:a16="http://schemas.microsoft.com/office/drawing/2014/main" id="{A717E5C7-5970-AB36-8F2D-F67072F9C99C}"/>
                </a:ext>
              </a:extLst>
            </p:cNvPr>
            <p:cNvSpPr>
              <a:spLocks/>
            </p:cNvSpPr>
            <p:nvPr/>
          </p:nvSpPr>
          <p:spPr bwMode="gray">
            <a:xfrm>
              <a:off x="5445516" y="2186940"/>
              <a:ext cx="112492" cy="198095"/>
            </a:xfrm>
            <a:custGeom>
              <a:avLst/>
              <a:gdLst>
                <a:gd name="T0" fmla="*/ 41275 w 61"/>
                <a:gd name="T1" fmla="*/ 0 h 113"/>
                <a:gd name="T2" fmla="*/ 55563 w 61"/>
                <a:gd name="T3" fmla="*/ 0 h 113"/>
                <a:gd name="T4" fmla="*/ 69850 w 61"/>
                <a:gd name="T5" fmla="*/ 1401 h 113"/>
                <a:gd name="T6" fmla="*/ 87313 w 61"/>
                <a:gd name="T7" fmla="*/ 1401 h 113"/>
                <a:gd name="T8" fmla="*/ 96838 w 61"/>
                <a:gd name="T9" fmla="*/ 4203 h 113"/>
                <a:gd name="T10" fmla="*/ 96838 w 61"/>
                <a:gd name="T11" fmla="*/ 8407 h 113"/>
                <a:gd name="T12" fmla="*/ 96838 w 61"/>
                <a:gd name="T13" fmla="*/ 11209 h 113"/>
                <a:gd name="T14" fmla="*/ 95250 w 61"/>
                <a:gd name="T15" fmla="*/ 16814 h 113"/>
                <a:gd name="T16" fmla="*/ 87313 w 61"/>
                <a:gd name="T17" fmla="*/ 35029 h 113"/>
                <a:gd name="T18" fmla="*/ 80963 w 61"/>
                <a:gd name="T19" fmla="*/ 60250 h 113"/>
                <a:gd name="T20" fmla="*/ 74613 w 61"/>
                <a:gd name="T21" fmla="*/ 79866 h 113"/>
                <a:gd name="T22" fmla="*/ 71438 w 61"/>
                <a:gd name="T23" fmla="*/ 92477 h 113"/>
                <a:gd name="T24" fmla="*/ 74613 w 61"/>
                <a:gd name="T25" fmla="*/ 109290 h 113"/>
                <a:gd name="T26" fmla="*/ 74613 w 61"/>
                <a:gd name="T27" fmla="*/ 123302 h 113"/>
                <a:gd name="T28" fmla="*/ 69850 w 61"/>
                <a:gd name="T29" fmla="*/ 138715 h 113"/>
                <a:gd name="T30" fmla="*/ 53975 w 61"/>
                <a:gd name="T31" fmla="*/ 151325 h 113"/>
                <a:gd name="T32" fmla="*/ 42863 w 61"/>
                <a:gd name="T33" fmla="*/ 156930 h 113"/>
                <a:gd name="T34" fmla="*/ 36513 w 61"/>
                <a:gd name="T35" fmla="*/ 158331 h 113"/>
                <a:gd name="T36" fmla="*/ 30163 w 61"/>
                <a:gd name="T37" fmla="*/ 156930 h 113"/>
                <a:gd name="T38" fmla="*/ 19050 w 61"/>
                <a:gd name="T39" fmla="*/ 147122 h 113"/>
                <a:gd name="T40" fmla="*/ 12700 w 61"/>
                <a:gd name="T41" fmla="*/ 131709 h 113"/>
                <a:gd name="T42" fmla="*/ 4763 w 61"/>
                <a:gd name="T43" fmla="*/ 116296 h 113"/>
                <a:gd name="T44" fmla="*/ 0 w 61"/>
                <a:gd name="T45" fmla="*/ 100883 h 113"/>
                <a:gd name="T46" fmla="*/ 0 w 61"/>
                <a:gd name="T47" fmla="*/ 82668 h 113"/>
                <a:gd name="T48" fmla="*/ 4763 w 61"/>
                <a:gd name="T49" fmla="*/ 67256 h 113"/>
                <a:gd name="T50" fmla="*/ 12700 w 61"/>
                <a:gd name="T51" fmla="*/ 54645 h 113"/>
                <a:gd name="T52" fmla="*/ 20638 w 61"/>
                <a:gd name="T53" fmla="*/ 44837 h 113"/>
                <a:gd name="T54" fmla="*/ 22225 w 61"/>
                <a:gd name="T55" fmla="*/ 35029 h 113"/>
                <a:gd name="T56" fmla="*/ 25400 w 61"/>
                <a:gd name="T57" fmla="*/ 29424 h 113"/>
                <a:gd name="T58" fmla="*/ 25400 w 61"/>
                <a:gd name="T59" fmla="*/ 25221 h 113"/>
                <a:gd name="T60" fmla="*/ 26988 w 61"/>
                <a:gd name="T61" fmla="*/ 19616 h 113"/>
                <a:gd name="T62" fmla="*/ 26988 w 61"/>
                <a:gd name="T63" fmla="*/ 11209 h 113"/>
                <a:gd name="T64" fmla="*/ 26988 w 61"/>
                <a:gd name="T65" fmla="*/ 5605 h 113"/>
                <a:gd name="T66" fmla="*/ 30163 w 61"/>
                <a:gd name="T67" fmla="*/ 4203 h 113"/>
                <a:gd name="T68" fmla="*/ 31750 w 61"/>
                <a:gd name="T69" fmla="*/ 0 h 1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113"/>
                <a:gd name="T107" fmla="*/ 61 w 61"/>
                <a:gd name="T108" fmla="*/ 113 h 1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113">
                  <a:moveTo>
                    <a:pt x="20" y="0"/>
                  </a:moveTo>
                  <a:lnTo>
                    <a:pt x="26" y="0"/>
                  </a:lnTo>
                  <a:lnTo>
                    <a:pt x="30" y="0"/>
                  </a:lnTo>
                  <a:lnTo>
                    <a:pt x="35" y="0"/>
                  </a:lnTo>
                  <a:lnTo>
                    <a:pt x="40" y="0"/>
                  </a:lnTo>
                  <a:lnTo>
                    <a:pt x="44" y="1"/>
                  </a:lnTo>
                  <a:lnTo>
                    <a:pt x="49" y="1"/>
                  </a:lnTo>
                  <a:lnTo>
                    <a:pt x="55" y="1"/>
                  </a:lnTo>
                  <a:lnTo>
                    <a:pt x="61" y="1"/>
                  </a:lnTo>
                  <a:lnTo>
                    <a:pt x="61" y="3"/>
                  </a:lnTo>
                  <a:lnTo>
                    <a:pt x="61" y="4"/>
                  </a:lnTo>
                  <a:lnTo>
                    <a:pt x="61" y="6"/>
                  </a:lnTo>
                  <a:lnTo>
                    <a:pt x="61" y="7"/>
                  </a:lnTo>
                  <a:lnTo>
                    <a:pt x="61" y="8"/>
                  </a:lnTo>
                  <a:lnTo>
                    <a:pt x="61" y="10"/>
                  </a:lnTo>
                  <a:lnTo>
                    <a:pt x="60" y="12"/>
                  </a:lnTo>
                  <a:lnTo>
                    <a:pt x="58" y="18"/>
                  </a:lnTo>
                  <a:lnTo>
                    <a:pt x="55" y="25"/>
                  </a:lnTo>
                  <a:lnTo>
                    <a:pt x="53" y="34"/>
                  </a:lnTo>
                  <a:lnTo>
                    <a:pt x="51" y="43"/>
                  </a:lnTo>
                  <a:lnTo>
                    <a:pt x="48" y="51"/>
                  </a:lnTo>
                  <a:lnTo>
                    <a:pt x="47" y="57"/>
                  </a:lnTo>
                  <a:lnTo>
                    <a:pt x="45" y="61"/>
                  </a:lnTo>
                  <a:lnTo>
                    <a:pt x="45" y="66"/>
                  </a:lnTo>
                  <a:lnTo>
                    <a:pt x="47" y="72"/>
                  </a:lnTo>
                  <a:lnTo>
                    <a:pt x="47" y="78"/>
                  </a:lnTo>
                  <a:lnTo>
                    <a:pt x="47" y="83"/>
                  </a:lnTo>
                  <a:lnTo>
                    <a:pt x="47" y="88"/>
                  </a:lnTo>
                  <a:lnTo>
                    <a:pt x="45" y="94"/>
                  </a:lnTo>
                  <a:lnTo>
                    <a:pt x="44" y="99"/>
                  </a:lnTo>
                  <a:lnTo>
                    <a:pt x="41" y="106"/>
                  </a:lnTo>
                  <a:lnTo>
                    <a:pt x="34" y="108"/>
                  </a:lnTo>
                  <a:lnTo>
                    <a:pt x="29" y="109"/>
                  </a:lnTo>
                  <a:lnTo>
                    <a:pt x="27" y="112"/>
                  </a:lnTo>
                  <a:lnTo>
                    <a:pt x="26" y="112"/>
                  </a:lnTo>
                  <a:lnTo>
                    <a:pt x="23" y="113"/>
                  </a:lnTo>
                  <a:lnTo>
                    <a:pt x="21" y="113"/>
                  </a:lnTo>
                  <a:lnTo>
                    <a:pt x="19" y="112"/>
                  </a:lnTo>
                  <a:lnTo>
                    <a:pt x="12" y="111"/>
                  </a:lnTo>
                  <a:lnTo>
                    <a:pt x="12" y="105"/>
                  </a:lnTo>
                  <a:lnTo>
                    <a:pt x="10" y="99"/>
                  </a:lnTo>
                  <a:lnTo>
                    <a:pt x="8" y="94"/>
                  </a:lnTo>
                  <a:lnTo>
                    <a:pt x="6" y="88"/>
                  </a:lnTo>
                  <a:lnTo>
                    <a:pt x="3" y="83"/>
                  </a:lnTo>
                  <a:lnTo>
                    <a:pt x="1" y="78"/>
                  </a:lnTo>
                  <a:lnTo>
                    <a:pt x="0" y="72"/>
                  </a:lnTo>
                  <a:lnTo>
                    <a:pt x="0" y="65"/>
                  </a:lnTo>
                  <a:lnTo>
                    <a:pt x="0" y="59"/>
                  </a:lnTo>
                  <a:lnTo>
                    <a:pt x="1" y="54"/>
                  </a:lnTo>
                  <a:lnTo>
                    <a:pt x="3" y="48"/>
                  </a:lnTo>
                  <a:lnTo>
                    <a:pt x="4" y="44"/>
                  </a:lnTo>
                  <a:lnTo>
                    <a:pt x="8" y="39"/>
                  </a:lnTo>
                  <a:lnTo>
                    <a:pt x="10" y="34"/>
                  </a:lnTo>
                  <a:lnTo>
                    <a:pt x="13" y="32"/>
                  </a:lnTo>
                  <a:lnTo>
                    <a:pt x="14" y="26"/>
                  </a:lnTo>
                  <a:lnTo>
                    <a:pt x="14" y="25"/>
                  </a:lnTo>
                  <a:lnTo>
                    <a:pt x="14" y="24"/>
                  </a:lnTo>
                  <a:lnTo>
                    <a:pt x="16" y="21"/>
                  </a:lnTo>
                  <a:lnTo>
                    <a:pt x="16" y="19"/>
                  </a:lnTo>
                  <a:lnTo>
                    <a:pt x="16" y="18"/>
                  </a:lnTo>
                  <a:lnTo>
                    <a:pt x="17" y="15"/>
                  </a:lnTo>
                  <a:lnTo>
                    <a:pt x="17" y="14"/>
                  </a:lnTo>
                  <a:lnTo>
                    <a:pt x="17" y="11"/>
                  </a:lnTo>
                  <a:lnTo>
                    <a:pt x="17" y="8"/>
                  </a:lnTo>
                  <a:lnTo>
                    <a:pt x="17" y="6"/>
                  </a:lnTo>
                  <a:lnTo>
                    <a:pt x="17" y="4"/>
                  </a:lnTo>
                  <a:lnTo>
                    <a:pt x="19" y="4"/>
                  </a:lnTo>
                  <a:lnTo>
                    <a:pt x="19" y="3"/>
                  </a:lnTo>
                  <a:lnTo>
                    <a:pt x="20" y="1"/>
                  </a:lnTo>
                  <a:lnTo>
                    <a:pt x="2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6" name="Freeform 280">
              <a:extLst>
                <a:ext uri="{FF2B5EF4-FFF2-40B4-BE49-F238E27FC236}">
                  <a16:creationId xmlns:a16="http://schemas.microsoft.com/office/drawing/2014/main" id="{78526283-C483-2BD3-7A62-4BA6ED1DD692}"/>
                </a:ext>
              </a:extLst>
            </p:cNvPr>
            <p:cNvSpPr>
              <a:spLocks/>
            </p:cNvSpPr>
            <p:nvPr/>
          </p:nvSpPr>
          <p:spPr bwMode="gray">
            <a:xfrm>
              <a:off x="6034092" y="1626332"/>
              <a:ext cx="40174" cy="49522"/>
            </a:xfrm>
            <a:custGeom>
              <a:avLst/>
              <a:gdLst>
                <a:gd name="T0" fmla="*/ 0 w 21"/>
                <a:gd name="T1" fmla="*/ 0 h 28"/>
                <a:gd name="T2" fmla="*/ 0 w 21"/>
                <a:gd name="T3" fmla="*/ 2802 h 28"/>
                <a:gd name="T4" fmla="*/ 0 w 21"/>
                <a:gd name="T5" fmla="*/ 4204 h 28"/>
                <a:gd name="T6" fmla="*/ 0 w 21"/>
                <a:gd name="T7" fmla="*/ 7006 h 28"/>
                <a:gd name="T8" fmla="*/ 0 w 21"/>
                <a:gd name="T9" fmla="*/ 8407 h 28"/>
                <a:gd name="T10" fmla="*/ 0 w 21"/>
                <a:gd name="T11" fmla="*/ 11209 h 28"/>
                <a:gd name="T12" fmla="*/ 0 w 21"/>
                <a:gd name="T13" fmla="*/ 15413 h 28"/>
                <a:gd name="T14" fmla="*/ 1588 w 21"/>
                <a:gd name="T15" fmla="*/ 18215 h 28"/>
                <a:gd name="T16" fmla="*/ 1588 w 21"/>
                <a:gd name="T17" fmla="*/ 21018 h 28"/>
                <a:gd name="T18" fmla="*/ 3175 w 21"/>
                <a:gd name="T19" fmla="*/ 25221 h 28"/>
                <a:gd name="T20" fmla="*/ 4763 w 21"/>
                <a:gd name="T21" fmla="*/ 28024 h 28"/>
                <a:gd name="T22" fmla="*/ 6350 w 21"/>
                <a:gd name="T23" fmla="*/ 32227 h 28"/>
                <a:gd name="T24" fmla="*/ 9525 w 21"/>
                <a:gd name="T25" fmla="*/ 35029 h 28"/>
                <a:gd name="T26" fmla="*/ 9525 w 21"/>
                <a:gd name="T27" fmla="*/ 39233 h 28"/>
                <a:gd name="T28" fmla="*/ 14288 w 21"/>
                <a:gd name="T29" fmla="*/ 36431 h 28"/>
                <a:gd name="T30" fmla="*/ 17463 w 21"/>
                <a:gd name="T31" fmla="*/ 35029 h 28"/>
                <a:gd name="T32" fmla="*/ 22225 w 21"/>
                <a:gd name="T33" fmla="*/ 32227 h 28"/>
                <a:gd name="T34" fmla="*/ 26988 w 21"/>
                <a:gd name="T35" fmla="*/ 30826 h 28"/>
                <a:gd name="T36" fmla="*/ 28575 w 21"/>
                <a:gd name="T37" fmla="*/ 25221 h 28"/>
                <a:gd name="T38" fmla="*/ 30163 w 21"/>
                <a:gd name="T39" fmla="*/ 23820 h 28"/>
                <a:gd name="T40" fmla="*/ 33338 w 21"/>
                <a:gd name="T41" fmla="*/ 19617 h 28"/>
                <a:gd name="T42" fmla="*/ 33338 w 21"/>
                <a:gd name="T43" fmla="*/ 15413 h 28"/>
                <a:gd name="T44" fmla="*/ 33338 w 21"/>
                <a:gd name="T45" fmla="*/ 14012 h 28"/>
                <a:gd name="T46" fmla="*/ 33338 w 21"/>
                <a:gd name="T47" fmla="*/ 11209 h 28"/>
                <a:gd name="T48" fmla="*/ 30163 w 21"/>
                <a:gd name="T49" fmla="*/ 8407 h 28"/>
                <a:gd name="T50" fmla="*/ 28575 w 21"/>
                <a:gd name="T51" fmla="*/ 7006 h 28"/>
                <a:gd name="T52" fmla="*/ 28575 w 21"/>
                <a:gd name="T53" fmla="*/ 4204 h 28"/>
                <a:gd name="T54" fmla="*/ 26988 w 21"/>
                <a:gd name="T55" fmla="*/ 2802 h 28"/>
                <a:gd name="T56" fmla="*/ 23813 w 21"/>
                <a:gd name="T57" fmla="*/ 0 h 28"/>
                <a:gd name="T58" fmla="*/ 22225 w 21"/>
                <a:gd name="T59" fmla="*/ 0 h 28"/>
                <a:gd name="T60" fmla="*/ 17463 w 21"/>
                <a:gd name="T61" fmla="*/ 0 h 28"/>
                <a:gd name="T62" fmla="*/ 15875 w 21"/>
                <a:gd name="T63" fmla="*/ 0 h 28"/>
                <a:gd name="T64" fmla="*/ 12700 w 21"/>
                <a:gd name="T65" fmla="*/ 2802 h 28"/>
                <a:gd name="T66" fmla="*/ 9525 w 21"/>
                <a:gd name="T67" fmla="*/ 2802 h 28"/>
                <a:gd name="T68" fmla="*/ 4763 w 21"/>
                <a:gd name="T69" fmla="*/ 2802 h 28"/>
                <a:gd name="T70" fmla="*/ 3175 w 21"/>
                <a:gd name="T71" fmla="*/ 0 h 28"/>
                <a:gd name="T72" fmla="*/ 0 w 21"/>
                <a:gd name="T73" fmla="*/ 0 h 2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
                <a:gd name="T112" fmla="*/ 0 h 28"/>
                <a:gd name="T113" fmla="*/ 21 w 21"/>
                <a:gd name="T114" fmla="*/ 28 h 2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 h="28">
                  <a:moveTo>
                    <a:pt x="0" y="0"/>
                  </a:moveTo>
                  <a:lnTo>
                    <a:pt x="0" y="2"/>
                  </a:lnTo>
                  <a:lnTo>
                    <a:pt x="0" y="3"/>
                  </a:lnTo>
                  <a:lnTo>
                    <a:pt x="0" y="5"/>
                  </a:lnTo>
                  <a:lnTo>
                    <a:pt x="0" y="6"/>
                  </a:lnTo>
                  <a:lnTo>
                    <a:pt x="0" y="8"/>
                  </a:lnTo>
                  <a:lnTo>
                    <a:pt x="0" y="11"/>
                  </a:lnTo>
                  <a:lnTo>
                    <a:pt x="1" y="13"/>
                  </a:lnTo>
                  <a:lnTo>
                    <a:pt x="1" y="15"/>
                  </a:lnTo>
                  <a:lnTo>
                    <a:pt x="2" y="18"/>
                  </a:lnTo>
                  <a:lnTo>
                    <a:pt x="3" y="20"/>
                  </a:lnTo>
                  <a:lnTo>
                    <a:pt x="4" y="23"/>
                  </a:lnTo>
                  <a:lnTo>
                    <a:pt x="6" y="25"/>
                  </a:lnTo>
                  <a:lnTo>
                    <a:pt x="6" y="28"/>
                  </a:lnTo>
                  <a:lnTo>
                    <a:pt x="9" y="26"/>
                  </a:lnTo>
                  <a:lnTo>
                    <a:pt x="11" y="25"/>
                  </a:lnTo>
                  <a:lnTo>
                    <a:pt x="14" y="23"/>
                  </a:lnTo>
                  <a:lnTo>
                    <a:pt x="17" y="22"/>
                  </a:lnTo>
                  <a:lnTo>
                    <a:pt x="18" y="18"/>
                  </a:lnTo>
                  <a:lnTo>
                    <a:pt x="19" y="17"/>
                  </a:lnTo>
                  <a:lnTo>
                    <a:pt x="21" y="14"/>
                  </a:lnTo>
                  <a:lnTo>
                    <a:pt x="21" y="11"/>
                  </a:lnTo>
                  <a:lnTo>
                    <a:pt x="21" y="10"/>
                  </a:lnTo>
                  <a:lnTo>
                    <a:pt x="21" y="8"/>
                  </a:lnTo>
                  <a:lnTo>
                    <a:pt x="19" y="6"/>
                  </a:lnTo>
                  <a:lnTo>
                    <a:pt x="18" y="5"/>
                  </a:lnTo>
                  <a:lnTo>
                    <a:pt x="18" y="3"/>
                  </a:lnTo>
                  <a:lnTo>
                    <a:pt x="17" y="2"/>
                  </a:lnTo>
                  <a:lnTo>
                    <a:pt x="15" y="0"/>
                  </a:lnTo>
                  <a:lnTo>
                    <a:pt x="14" y="0"/>
                  </a:lnTo>
                  <a:lnTo>
                    <a:pt x="11" y="0"/>
                  </a:lnTo>
                  <a:lnTo>
                    <a:pt x="10" y="0"/>
                  </a:lnTo>
                  <a:lnTo>
                    <a:pt x="8" y="2"/>
                  </a:lnTo>
                  <a:lnTo>
                    <a:pt x="6" y="2"/>
                  </a:lnTo>
                  <a:lnTo>
                    <a:pt x="3" y="2"/>
                  </a:lnTo>
                  <a:lnTo>
                    <a:pt x="2"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7" name="Freeform 281">
              <a:extLst>
                <a:ext uri="{FF2B5EF4-FFF2-40B4-BE49-F238E27FC236}">
                  <a16:creationId xmlns:a16="http://schemas.microsoft.com/office/drawing/2014/main" id="{D318DCDB-1669-5191-8426-FACDA4CB89FB}"/>
                </a:ext>
              </a:extLst>
            </p:cNvPr>
            <p:cNvSpPr>
              <a:spLocks/>
            </p:cNvSpPr>
            <p:nvPr/>
          </p:nvSpPr>
          <p:spPr bwMode="gray">
            <a:xfrm>
              <a:off x="5945705" y="1560961"/>
              <a:ext cx="82361" cy="104990"/>
            </a:xfrm>
            <a:custGeom>
              <a:avLst/>
              <a:gdLst>
                <a:gd name="T0" fmla="*/ 39687 w 44"/>
                <a:gd name="T1" fmla="*/ 77063 h 59"/>
                <a:gd name="T2" fmla="*/ 38100 w 44"/>
                <a:gd name="T3" fmla="*/ 77063 h 59"/>
                <a:gd name="T4" fmla="*/ 34925 w 44"/>
                <a:gd name="T5" fmla="*/ 77063 h 59"/>
                <a:gd name="T6" fmla="*/ 33338 w 44"/>
                <a:gd name="T7" fmla="*/ 77063 h 59"/>
                <a:gd name="T8" fmla="*/ 31750 w 44"/>
                <a:gd name="T9" fmla="*/ 77063 h 59"/>
                <a:gd name="T10" fmla="*/ 30163 w 44"/>
                <a:gd name="T11" fmla="*/ 77063 h 59"/>
                <a:gd name="T12" fmla="*/ 28575 w 44"/>
                <a:gd name="T13" fmla="*/ 77063 h 59"/>
                <a:gd name="T14" fmla="*/ 25400 w 44"/>
                <a:gd name="T15" fmla="*/ 77063 h 59"/>
                <a:gd name="T16" fmla="*/ 22225 w 44"/>
                <a:gd name="T17" fmla="*/ 74261 h 59"/>
                <a:gd name="T18" fmla="*/ 20637 w 44"/>
                <a:gd name="T19" fmla="*/ 72860 h 59"/>
                <a:gd name="T20" fmla="*/ 12700 w 44"/>
                <a:gd name="T21" fmla="*/ 71459 h 59"/>
                <a:gd name="T22" fmla="*/ 9525 w 44"/>
                <a:gd name="T23" fmla="*/ 67255 h 59"/>
                <a:gd name="T24" fmla="*/ 4762 w 44"/>
                <a:gd name="T25" fmla="*/ 63052 h 59"/>
                <a:gd name="T26" fmla="*/ 3175 w 44"/>
                <a:gd name="T27" fmla="*/ 57447 h 59"/>
                <a:gd name="T28" fmla="*/ 1588 w 44"/>
                <a:gd name="T29" fmla="*/ 53244 h 59"/>
                <a:gd name="T30" fmla="*/ 0 w 44"/>
                <a:gd name="T31" fmla="*/ 50441 h 59"/>
                <a:gd name="T32" fmla="*/ 1588 w 44"/>
                <a:gd name="T33" fmla="*/ 46238 h 59"/>
                <a:gd name="T34" fmla="*/ 1588 w 44"/>
                <a:gd name="T35" fmla="*/ 42035 h 59"/>
                <a:gd name="T36" fmla="*/ 3175 w 44"/>
                <a:gd name="T37" fmla="*/ 37831 h 59"/>
                <a:gd name="T38" fmla="*/ 3175 w 44"/>
                <a:gd name="T39" fmla="*/ 32227 h 59"/>
                <a:gd name="T40" fmla="*/ 4762 w 44"/>
                <a:gd name="T41" fmla="*/ 26622 h 59"/>
                <a:gd name="T42" fmla="*/ 7938 w 44"/>
                <a:gd name="T43" fmla="*/ 19616 h 59"/>
                <a:gd name="T44" fmla="*/ 9525 w 44"/>
                <a:gd name="T45" fmla="*/ 15413 h 59"/>
                <a:gd name="T46" fmla="*/ 11112 w 44"/>
                <a:gd name="T47" fmla="*/ 9808 h 59"/>
                <a:gd name="T48" fmla="*/ 19050 w 44"/>
                <a:gd name="T49" fmla="*/ 9808 h 59"/>
                <a:gd name="T50" fmla="*/ 23812 w 44"/>
                <a:gd name="T51" fmla="*/ 9808 h 59"/>
                <a:gd name="T52" fmla="*/ 28575 w 44"/>
                <a:gd name="T53" fmla="*/ 7006 h 59"/>
                <a:gd name="T54" fmla="*/ 31750 w 44"/>
                <a:gd name="T55" fmla="*/ 5605 h 59"/>
                <a:gd name="T56" fmla="*/ 34925 w 44"/>
                <a:gd name="T57" fmla="*/ 4203 h 59"/>
                <a:gd name="T58" fmla="*/ 39687 w 44"/>
                <a:gd name="T59" fmla="*/ 4203 h 59"/>
                <a:gd name="T60" fmla="*/ 42862 w 44"/>
                <a:gd name="T61" fmla="*/ 1401 h 59"/>
                <a:gd name="T62" fmla="*/ 46037 w 44"/>
                <a:gd name="T63" fmla="*/ 0 h 59"/>
                <a:gd name="T64" fmla="*/ 49212 w 44"/>
                <a:gd name="T65" fmla="*/ 1401 h 59"/>
                <a:gd name="T66" fmla="*/ 50800 w 44"/>
                <a:gd name="T67" fmla="*/ 1401 h 59"/>
                <a:gd name="T68" fmla="*/ 53975 w 44"/>
                <a:gd name="T69" fmla="*/ 4203 h 59"/>
                <a:gd name="T70" fmla="*/ 57150 w 44"/>
                <a:gd name="T71" fmla="*/ 5605 h 59"/>
                <a:gd name="T72" fmla="*/ 60325 w 44"/>
                <a:gd name="T73" fmla="*/ 7006 h 59"/>
                <a:gd name="T74" fmla="*/ 61913 w 44"/>
                <a:gd name="T75" fmla="*/ 9808 h 59"/>
                <a:gd name="T76" fmla="*/ 61913 w 44"/>
                <a:gd name="T77" fmla="*/ 11209 h 59"/>
                <a:gd name="T78" fmla="*/ 60325 w 44"/>
                <a:gd name="T79" fmla="*/ 14012 h 59"/>
                <a:gd name="T80" fmla="*/ 57150 w 44"/>
                <a:gd name="T81" fmla="*/ 15413 h 59"/>
                <a:gd name="T82" fmla="*/ 55563 w 44"/>
                <a:gd name="T83" fmla="*/ 16814 h 59"/>
                <a:gd name="T84" fmla="*/ 55563 w 44"/>
                <a:gd name="T85" fmla="*/ 19616 h 59"/>
                <a:gd name="T86" fmla="*/ 53975 w 44"/>
                <a:gd name="T87" fmla="*/ 22418 h 59"/>
                <a:gd name="T88" fmla="*/ 55563 w 44"/>
                <a:gd name="T89" fmla="*/ 25221 h 59"/>
                <a:gd name="T90" fmla="*/ 55563 w 44"/>
                <a:gd name="T91" fmla="*/ 28023 h 59"/>
                <a:gd name="T92" fmla="*/ 60325 w 44"/>
                <a:gd name="T93" fmla="*/ 32227 h 59"/>
                <a:gd name="T94" fmla="*/ 61913 w 44"/>
                <a:gd name="T95" fmla="*/ 35029 h 59"/>
                <a:gd name="T96" fmla="*/ 63500 w 44"/>
                <a:gd name="T97" fmla="*/ 37831 h 59"/>
                <a:gd name="T98" fmla="*/ 65088 w 44"/>
                <a:gd name="T99" fmla="*/ 40633 h 59"/>
                <a:gd name="T100" fmla="*/ 66675 w 44"/>
                <a:gd name="T101" fmla="*/ 42035 h 59"/>
                <a:gd name="T102" fmla="*/ 69850 w 44"/>
                <a:gd name="T103" fmla="*/ 42035 h 59"/>
                <a:gd name="T104" fmla="*/ 61913 w 44"/>
                <a:gd name="T105" fmla="*/ 46238 h 59"/>
                <a:gd name="T106" fmla="*/ 55563 w 44"/>
                <a:gd name="T107" fmla="*/ 50441 h 59"/>
                <a:gd name="T108" fmla="*/ 49212 w 44"/>
                <a:gd name="T109" fmla="*/ 53244 h 59"/>
                <a:gd name="T110" fmla="*/ 44450 w 44"/>
                <a:gd name="T111" fmla="*/ 60250 h 59"/>
                <a:gd name="T112" fmla="*/ 42862 w 44"/>
                <a:gd name="T113" fmla="*/ 67255 h 59"/>
                <a:gd name="T114" fmla="*/ 42862 w 44"/>
                <a:gd name="T115" fmla="*/ 72860 h 59"/>
                <a:gd name="T116" fmla="*/ 42862 w 44"/>
                <a:gd name="T117" fmla="*/ 78465 h 59"/>
                <a:gd name="T118" fmla="*/ 46037 w 44"/>
                <a:gd name="T119" fmla="*/ 82668 h 59"/>
                <a:gd name="T120" fmla="*/ 39687 w 44"/>
                <a:gd name="T121" fmla="*/ 77063 h 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
                <a:gd name="T184" fmla="*/ 0 h 59"/>
                <a:gd name="T185" fmla="*/ 44 w 44"/>
                <a:gd name="T186" fmla="*/ 59 h 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 h="59">
                  <a:moveTo>
                    <a:pt x="25" y="55"/>
                  </a:moveTo>
                  <a:lnTo>
                    <a:pt x="24" y="55"/>
                  </a:lnTo>
                  <a:lnTo>
                    <a:pt x="22" y="55"/>
                  </a:lnTo>
                  <a:lnTo>
                    <a:pt x="21" y="55"/>
                  </a:lnTo>
                  <a:lnTo>
                    <a:pt x="20" y="55"/>
                  </a:lnTo>
                  <a:lnTo>
                    <a:pt x="19" y="55"/>
                  </a:lnTo>
                  <a:lnTo>
                    <a:pt x="18" y="55"/>
                  </a:lnTo>
                  <a:lnTo>
                    <a:pt x="16" y="55"/>
                  </a:lnTo>
                  <a:lnTo>
                    <a:pt x="14" y="53"/>
                  </a:lnTo>
                  <a:lnTo>
                    <a:pt x="13" y="52"/>
                  </a:lnTo>
                  <a:lnTo>
                    <a:pt x="8" y="51"/>
                  </a:lnTo>
                  <a:lnTo>
                    <a:pt x="6" y="48"/>
                  </a:lnTo>
                  <a:lnTo>
                    <a:pt x="3" y="45"/>
                  </a:lnTo>
                  <a:lnTo>
                    <a:pt x="2" y="41"/>
                  </a:lnTo>
                  <a:lnTo>
                    <a:pt x="1" y="38"/>
                  </a:lnTo>
                  <a:lnTo>
                    <a:pt x="0" y="36"/>
                  </a:lnTo>
                  <a:lnTo>
                    <a:pt x="1" y="33"/>
                  </a:lnTo>
                  <a:lnTo>
                    <a:pt x="1" y="30"/>
                  </a:lnTo>
                  <a:lnTo>
                    <a:pt x="2" y="27"/>
                  </a:lnTo>
                  <a:lnTo>
                    <a:pt x="2" y="23"/>
                  </a:lnTo>
                  <a:lnTo>
                    <a:pt x="3" y="19"/>
                  </a:lnTo>
                  <a:lnTo>
                    <a:pt x="5" y="14"/>
                  </a:lnTo>
                  <a:lnTo>
                    <a:pt x="6" y="11"/>
                  </a:lnTo>
                  <a:lnTo>
                    <a:pt x="7" y="7"/>
                  </a:lnTo>
                  <a:lnTo>
                    <a:pt x="12" y="7"/>
                  </a:lnTo>
                  <a:lnTo>
                    <a:pt x="15" y="7"/>
                  </a:lnTo>
                  <a:lnTo>
                    <a:pt x="18" y="5"/>
                  </a:lnTo>
                  <a:lnTo>
                    <a:pt x="20" y="4"/>
                  </a:lnTo>
                  <a:lnTo>
                    <a:pt x="22" y="3"/>
                  </a:lnTo>
                  <a:lnTo>
                    <a:pt x="25" y="3"/>
                  </a:lnTo>
                  <a:lnTo>
                    <a:pt x="27" y="1"/>
                  </a:lnTo>
                  <a:lnTo>
                    <a:pt x="29" y="0"/>
                  </a:lnTo>
                  <a:lnTo>
                    <a:pt x="31" y="1"/>
                  </a:lnTo>
                  <a:lnTo>
                    <a:pt x="32" y="1"/>
                  </a:lnTo>
                  <a:lnTo>
                    <a:pt x="34" y="3"/>
                  </a:lnTo>
                  <a:lnTo>
                    <a:pt x="36" y="4"/>
                  </a:lnTo>
                  <a:lnTo>
                    <a:pt x="38" y="5"/>
                  </a:lnTo>
                  <a:lnTo>
                    <a:pt x="39" y="7"/>
                  </a:lnTo>
                  <a:lnTo>
                    <a:pt x="39" y="8"/>
                  </a:lnTo>
                  <a:lnTo>
                    <a:pt x="38" y="10"/>
                  </a:lnTo>
                  <a:lnTo>
                    <a:pt x="36" y="11"/>
                  </a:lnTo>
                  <a:lnTo>
                    <a:pt x="35" y="12"/>
                  </a:lnTo>
                  <a:lnTo>
                    <a:pt x="35" y="14"/>
                  </a:lnTo>
                  <a:lnTo>
                    <a:pt x="34" y="16"/>
                  </a:lnTo>
                  <a:lnTo>
                    <a:pt x="35" y="18"/>
                  </a:lnTo>
                  <a:lnTo>
                    <a:pt x="35" y="20"/>
                  </a:lnTo>
                  <a:lnTo>
                    <a:pt x="38" y="23"/>
                  </a:lnTo>
                  <a:lnTo>
                    <a:pt x="39" y="25"/>
                  </a:lnTo>
                  <a:lnTo>
                    <a:pt x="40" y="27"/>
                  </a:lnTo>
                  <a:lnTo>
                    <a:pt x="41" y="29"/>
                  </a:lnTo>
                  <a:lnTo>
                    <a:pt x="42" y="30"/>
                  </a:lnTo>
                  <a:lnTo>
                    <a:pt x="44" y="30"/>
                  </a:lnTo>
                  <a:lnTo>
                    <a:pt x="39" y="33"/>
                  </a:lnTo>
                  <a:lnTo>
                    <a:pt x="35" y="36"/>
                  </a:lnTo>
                  <a:lnTo>
                    <a:pt x="31" y="38"/>
                  </a:lnTo>
                  <a:lnTo>
                    <a:pt x="28" y="43"/>
                  </a:lnTo>
                  <a:lnTo>
                    <a:pt x="27" y="48"/>
                  </a:lnTo>
                  <a:lnTo>
                    <a:pt x="27" y="52"/>
                  </a:lnTo>
                  <a:lnTo>
                    <a:pt x="27" y="56"/>
                  </a:lnTo>
                  <a:lnTo>
                    <a:pt x="29" y="59"/>
                  </a:lnTo>
                  <a:lnTo>
                    <a:pt x="25" y="5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8" name="Freeform 282">
              <a:extLst>
                <a:ext uri="{FF2B5EF4-FFF2-40B4-BE49-F238E27FC236}">
                  <a16:creationId xmlns:a16="http://schemas.microsoft.com/office/drawing/2014/main" id="{910B595D-4E72-50D3-56B0-3303764292EE}"/>
                </a:ext>
              </a:extLst>
            </p:cNvPr>
            <p:cNvSpPr>
              <a:spLocks/>
            </p:cNvSpPr>
            <p:nvPr/>
          </p:nvSpPr>
          <p:spPr bwMode="gray">
            <a:xfrm>
              <a:off x="5132142" y="1230145"/>
              <a:ext cx="257125" cy="124800"/>
            </a:xfrm>
            <a:custGeom>
              <a:avLst/>
              <a:gdLst>
                <a:gd name="T0" fmla="*/ 12700 w 139"/>
                <a:gd name="T1" fmla="*/ 26622 h 72"/>
                <a:gd name="T2" fmla="*/ 15875 w 139"/>
                <a:gd name="T3" fmla="*/ 33628 h 72"/>
                <a:gd name="T4" fmla="*/ 19050 w 139"/>
                <a:gd name="T5" fmla="*/ 26622 h 72"/>
                <a:gd name="T6" fmla="*/ 20638 w 139"/>
                <a:gd name="T7" fmla="*/ 19616 h 72"/>
                <a:gd name="T8" fmla="*/ 30163 w 139"/>
                <a:gd name="T9" fmla="*/ 19616 h 72"/>
                <a:gd name="T10" fmla="*/ 36513 w 139"/>
                <a:gd name="T11" fmla="*/ 19616 h 72"/>
                <a:gd name="T12" fmla="*/ 36513 w 139"/>
                <a:gd name="T13" fmla="*/ 8407 h 72"/>
                <a:gd name="T14" fmla="*/ 31750 w 139"/>
                <a:gd name="T15" fmla="*/ 4203 h 72"/>
                <a:gd name="T16" fmla="*/ 36513 w 139"/>
                <a:gd name="T17" fmla="*/ 2802 h 72"/>
                <a:gd name="T18" fmla="*/ 50800 w 139"/>
                <a:gd name="T19" fmla="*/ 22419 h 72"/>
                <a:gd name="T20" fmla="*/ 63500 w 139"/>
                <a:gd name="T21" fmla="*/ 39233 h 72"/>
                <a:gd name="T22" fmla="*/ 80963 w 139"/>
                <a:gd name="T23" fmla="*/ 35029 h 72"/>
                <a:gd name="T24" fmla="*/ 93663 w 139"/>
                <a:gd name="T25" fmla="*/ 19616 h 72"/>
                <a:gd name="T26" fmla="*/ 104775 w 139"/>
                <a:gd name="T27" fmla="*/ 9808 h 72"/>
                <a:gd name="T28" fmla="*/ 109538 w 139"/>
                <a:gd name="T29" fmla="*/ 14012 h 72"/>
                <a:gd name="T30" fmla="*/ 142875 w 139"/>
                <a:gd name="T31" fmla="*/ 18215 h 72"/>
                <a:gd name="T32" fmla="*/ 176213 w 139"/>
                <a:gd name="T33" fmla="*/ 7006 h 72"/>
                <a:gd name="T34" fmla="*/ 182563 w 139"/>
                <a:gd name="T35" fmla="*/ 12611 h 72"/>
                <a:gd name="T36" fmla="*/ 187325 w 139"/>
                <a:gd name="T37" fmla="*/ 14012 h 72"/>
                <a:gd name="T38" fmla="*/ 193675 w 139"/>
                <a:gd name="T39" fmla="*/ 12611 h 72"/>
                <a:gd name="T40" fmla="*/ 198438 w 139"/>
                <a:gd name="T41" fmla="*/ 9808 h 72"/>
                <a:gd name="T42" fmla="*/ 203200 w 139"/>
                <a:gd name="T43" fmla="*/ 12611 h 72"/>
                <a:gd name="T44" fmla="*/ 203200 w 139"/>
                <a:gd name="T45" fmla="*/ 18215 h 72"/>
                <a:gd name="T46" fmla="*/ 204788 w 139"/>
                <a:gd name="T47" fmla="*/ 26622 h 72"/>
                <a:gd name="T48" fmla="*/ 214313 w 139"/>
                <a:gd name="T49" fmla="*/ 33628 h 72"/>
                <a:gd name="T50" fmla="*/ 220663 w 139"/>
                <a:gd name="T51" fmla="*/ 43436 h 72"/>
                <a:gd name="T52" fmla="*/ 215900 w 139"/>
                <a:gd name="T53" fmla="*/ 53244 h 72"/>
                <a:gd name="T54" fmla="*/ 207963 w 139"/>
                <a:gd name="T55" fmla="*/ 58849 h 72"/>
                <a:gd name="T56" fmla="*/ 203200 w 139"/>
                <a:gd name="T57" fmla="*/ 63052 h 72"/>
                <a:gd name="T58" fmla="*/ 193675 w 139"/>
                <a:gd name="T59" fmla="*/ 65855 h 72"/>
                <a:gd name="T60" fmla="*/ 184150 w 139"/>
                <a:gd name="T61" fmla="*/ 65855 h 72"/>
                <a:gd name="T62" fmla="*/ 157163 w 139"/>
                <a:gd name="T63" fmla="*/ 77064 h 72"/>
                <a:gd name="T64" fmla="*/ 127000 w 139"/>
                <a:gd name="T65" fmla="*/ 92477 h 72"/>
                <a:gd name="T66" fmla="*/ 92075 w 139"/>
                <a:gd name="T67" fmla="*/ 100884 h 72"/>
                <a:gd name="T68" fmla="*/ 87313 w 139"/>
                <a:gd name="T69" fmla="*/ 96681 h 72"/>
                <a:gd name="T70" fmla="*/ 85725 w 139"/>
                <a:gd name="T71" fmla="*/ 91076 h 72"/>
                <a:gd name="T72" fmla="*/ 82550 w 139"/>
                <a:gd name="T73" fmla="*/ 89675 h 72"/>
                <a:gd name="T74" fmla="*/ 74613 w 139"/>
                <a:gd name="T75" fmla="*/ 89675 h 72"/>
                <a:gd name="T76" fmla="*/ 61913 w 139"/>
                <a:gd name="T77" fmla="*/ 86872 h 72"/>
                <a:gd name="T78" fmla="*/ 42863 w 139"/>
                <a:gd name="T79" fmla="*/ 79866 h 72"/>
                <a:gd name="T80" fmla="*/ 36513 w 139"/>
                <a:gd name="T81" fmla="*/ 65855 h 72"/>
                <a:gd name="T82" fmla="*/ 30163 w 139"/>
                <a:gd name="T83" fmla="*/ 58849 h 72"/>
                <a:gd name="T84" fmla="*/ 12700 w 139"/>
                <a:gd name="T85" fmla="*/ 56047 h 72"/>
                <a:gd name="T86" fmla="*/ 0 w 139"/>
                <a:gd name="T87" fmla="*/ 60250 h 72"/>
                <a:gd name="T88" fmla="*/ 14288 w 139"/>
                <a:gd name="T89" fmla="*/ 46239 h 72"/>
                <a:gd name="T90" fmla="*/ 28575 w 139"/>
                <a:gd name="T91" fmla="*/ 46239 h 72"/>
                <a:gd name="T92" fmla="*/ 39688 w 139"/>
                <a:gd name="T93" fmla="*/ 43436 h 72"/>
                <a:gd name="T94" fmla="*/ 25400 w 139"/>
                <a:gd name="T95" fmla="*/ 39233 h 72"/>
                <a:gd name="T96" fmla="*/ 11113 w 139"/>
                <a:gd name="T97" fmla="*/ 36430 h 72"/>
                <a:gd name="T98" fmla="*/ 1588 w 139"/>
                <a:gd name="T99" fmla="*/ 35029 h 72"/>
                <a:gd name="T100" fmla="*/ 6350 w 139"/>
                <a:gd name="T101" fmla="*/ 33628 h 72"/>
                <a:gd name="T102" fmla="*/ 11113 w 139"/>
                <a:gd name="T103" fmla="*/ 26622 h 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9"/>
                <a:gd name="T157" fmla="*/ 0 h 72"/>
                <a:gd name="T158" fmla="*/ 139 w 139"/>
                <a:gd name="T159" fmla="*/ 72 h 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9" h="72">
                  <a:moveTo>
                    <a:pt x="8" y="17"/>
                  </a:moveTo>
                  <a:lnTo>
                    <a:pt x="8" y="17"/>
                  </a:lnTo>
                  <a:lnTo>
                    <a:pt x="8" y="19"/>
                  </a:lnTo>
                  <a:lnTo>
                    <a:pt x="9" y="21"/>
                  </a:lnTo>
                  <a:lnTo>
                    <a:pt x="9" y="22"/>
                  </a:lnTo>
                  <a:lnTo>
                    <a:pt x="10" y="24"/>
                  </a:lnTo>
                  <a:lnTo>
                    <a:pt x="10" y="22"/>
                  </a:lnTo>
                  <a:lnTo>
                    <a:pt x="12" y="21"/>
                  </a:lnTo>
                  <a:lnTo>
                    <a:pt x="12" y="19"/>
                  </a:lnTo>
                  <a:lnTo>
                    <a:pt x="12" y="17"/>
                  </a:lnTo>
                  <a:lnTo>
                    <a:pt x="13" y="16"/>
                  </a:lnTo>
                  <a:lnTo>
                    <a:pt x="13" y="14"/>
                  </a:lnTo>
                  <a:lnTo>
                    <a:pt x="14" y="14"/>
                  </a:lnTo>
                  <a:lnTo>
                    <a:pt x="16" y="14"/>
                  </a:lnTo>
                  <a:lnTo>
                    <a:pt x="19" y="14"/>
                  </a:lnTo>
                  <a:lnTo>
                    <a:pt x="20" y="14"/>
                  </a:lnTo>
                  <a:lnTo>
                    <a:pt x="22" y="14"/>
                  </a:lnTo>
                  <a:lnTo>
                    <a:pt x="23" y="14"/>
                  </a:lnTo>
                  <a:lnTo>
                    <a:pt x="25" y="14"/>
                  </a:lnTo>
                  <a:lnTo>
                    <a:pt x="25" y="7"/>
                  </a:lnTo>
                  <a:lnTo>
                    <a:pt x="23" y="6"/>
                  </a:lnTo>
                  <a:lnTo>
                    <a:pt x="22" y="6"/>
                  </a:lnTo>
                  <a:lnTo>
                    <a:pt x="21" y="5"/>
                  </a:lnTo>
                  <a:lnTo>
                    <a:pt x="20" y="3"/>
                  </a:lnTo>
                  <a:lnTo>
                    <a:pt x="19" y="2"/>
                  </a:lnTo>
                  <a:lnTo>
                    <a:pt x="19" y="0"/>
                  </a:lnTo>
                  <a:lnTo>
                    <a:pt x="23" y="2"/>
                  </a:lnTo>
                  <a:lnTo>
                    <a:pt x="27" y="6"/>
                  </a:lnTo>
                  <a:lnTo>
                    <a:pt x="29" y="10"/>
                  </a:lnTo>
                  <a:lnTo>
                    <a:pt x="32" y="16"/>
                  </a:lnTo>
                  <a:lnTo>
                    <a:pt x="34" y="21"/>
                  </a:lnTo>
                  <a:lnTo>
                    <a:pt x="38" y="25"/>
                  </a:lnTo>
                  <a:lnTo>
                    <a:pt x="40" y="28"/>
                  </a:lnTo>
                  <a:lnTo>
                    <a:pt x="44" y="28"/>
                  </a:lnTo>
                  <a:lnTo>
                    <a:pt x="47" y="28"/>
                  </a:lnTo>
                  <a:lnTo>
                    <a:pt x="51" y="25"/>
                  </a:lnTo>
                  <a:lnTo>
                    <a:pt x="53" y="22"/>
                  </a:lnTo>
                  <a:lnTo>
                    <a:pt x="57" y="19"/>
                  </a:lnTo>
                  <a:lnTo>
                    <a:pt x="59" y="14"/>
                  </a:lnTo>
                  <a:lnTo>
                    <a:pt x="61" y="11"/>
                  </a:lnTo>
                  <a:lnTo>
                    <a:pt x="64" y="9"/>
                  </a:lnTo>
                  <a:lnTo>
                    <a:pt x="66" y="7"/>
                  </a:lnTo>
                  <a:lnTo>
                    <a:pt x="67" y="9"/>
                  </a:lnTo>
                  <a:lnTo>
                    <a:pt x="67" y="10"/>
                  </a:lnTo>
                  <a:lnTo>
                    <a:pt x="69" y="10"/>
                  </a:lnTo>
                  <a:lnTo>
                    <a:pt x="69" y="11"/>
                  </a:lnTo>
                  <a:lnTo>
                    <a:pt x="69" y="13"/>
                  </a:lnTo>
                  <a:lnTo>
                    <a:pt x="90" y="13"/>
                  </a:lnTo>
                  <a:lnTo>
                    <a:pt x="108" y="2"/>
                  </a:lnTo>
                  <a:lnTo>
                    <a:pt x="110" y="3"/>
                  </a:lnTo>
                  <a:lnTo>
                    <a:pt x="111" y="5"/>
                  </a:lnTo>
                  <a:lnTo>
                    <a:pt x="112" y="6"/>
                  </a:lnTo>
                  <a:lnTo>
                    <a:pt x="114" y="7"/>
                  </a:lnTo>
                  <a:lnTo>
                    <a:pt x="115" y="9"/>
                  </a:lnTo>
                  <a:lnTo>
                    <a:pt x="116" y="9"/>
                  </a:lnTo>
                  <a:lnTo>
                    <a:pt x="117" y="10"/>
                  </a:lnTo>
                  <a:lnTo>
                    <a:pt x="118" y="10"/>
                  </a:lnTo>
                  <a:lnTo>
                    <a:pt x="120" y="10"/>
                  </a:lnTo>
                  <a:lnTo>
                    <a:pt x="121" y="9"/>
                  </a:lnTo>
                  <a:lnTo>
                    <a:pt x="122" y="9"/>
                  </a:lnTo>
                  <a:lnTo>
                    <a:pt x="123" y="9"/>
                  </a:lnTo>
                  <a:lnTo>
                    <a:pt x="124" y="9"/>
                  </a:lnTo>
                  <a:lnTo>
                    <a:pt x="125" y="7"/>
                  </a:lnTo>
                  <a:lnTo>
                    <a:pt x="127" y="7"/>
                  </a:lnTo>
                  <a:lnTo>
                    <a:pt x="128" y="7"/>
                  </a:lnTo>
                  <a:lnTo>
                    <a:pt x="128" y="9"/>
                  </a:lnTo>
                  <a:lnTo>
                    <a:pt x="128" y="10"/>
                  </a:lnTo>
                  <a:lnTo>
                    <a:pt x="128" y="11"/>
                  </a:lnTo>
                  <a:lnTo>
                    <a:pt x="128" y="13"/>
                  </a:lnTo>
                  <a:lnTo>
                    <a:pt x="128" y="14"/>
                  </a:lnTo>
                  <a:lnTo>
                    <a:pt x="128" y="17"/>
                  </a:lnTo>
                  <a:lnTo>
                    <a:pt x="129" y="19"/>
                  </a:lnTo>
                  <a:lnTo>
                    <a:pt x="130" y="21"/>
                  </a:lnTo>
                  <a:lnTo>
                    <a:pt x="133" y="22"/>
                  </a:lnTo>
                  <a:lnTo>
                    <a:pt x="135" y="24"/>
                  </a:lnTo>
                  <a:lnTo>
                    <a:pt x="136" y="26"/>
                  </a:lnTo>
                  <a:lnTo>
                    <a:pt x="137" y="28"/>
                  </a:lnTo>
                  <a:lnTo>
                    <a:pt x="139" y="31"/>
                  </a:lnTo>
                  <a:lnTo>
                    <a:pt x="137" y="33"/>
                  </a:lnTo>
                  <a:lnTo>
                    <a:pt x="137" y="36"/>
                  </a:lnTo>
                  <a:lnTo>
                    <a:pt x="136" y="38"/>
                  </a:lnTo>
                  <a:lnTo>
                    <a:pt x="135" y="39"/>
                  </a:lnTo>
                  <a:lnTo>
                    <a:pt x="133" y="40"/>
                  </a:lnTo>
                  <a:lnTo>
                    <a:pt x="131" y="42"/>
                  </a:lnTo>
                  <a:lnTo>
                    <a:pt x="130" y="42"/>
                  </a:lnTo>
                  <a:lnTo>
                    <a:pt x="129" y="43"/>
                  </a:lnTo>
                  <a:lnTo>
                    <a:pt x="128" y="45"/>
                  </a:lnTo>
                  <a:lnTo>
                    <a:pt x="125" y="46"/>
                  </a:lnTo>
                  <a:lnTo>
                    <a:pt x="124" y="46"/>
                  </a:lnTo>
                  <a:lnTo>
                    <a:pt x="122" y="47"/>
                  </a:lnTo>
                  <a:lnTo>
                    <a:pt x="120" y="47"/>
                  </a:lnTo>
                  <a:lnTo>
                    <a:pt x="118" y="47"/>
                  </a:lnTo>
                  <a:lnTo>
                    <a:pt x="116" y="47"/>
                  </a:lnTo>
                  <a:lnTo>
                    <a:pt x="115" y="49"/>
                  </a:lnTo>
                  <a:lnTo>
                    <a:pt x="108" y="50"/>
                  </a:lnTo>
                  <a:lnTo>
                    <a:pt x="99" y="55"/>
                  </a:lnTo>
                  <a:lnTo>
                    <a:pt x="94" y="58"/>
                  </a:lnTo>
                  <a:lnTo>
                    <a:pt x="86" y="62"/>
                  </a:lnTo>
                  <a:lnTo>
                    <a:pt x="80" y="66"/>
                  </a:lnTo>
                  <a:lnTo>
                    <a:pt x="73" y="69"/>
                  </a:lnTo>
                  <a:lnTo>
                    <a:pt x="66" y="71"/>
                  </a:lnTo>
                  <a:lnTo>
                    <a:pt x="58" y="72"/>
                  </a:lnTo>
                  <a:lnTo>
                    <a:pt x="57" y="71"/>
                  </a:lnTo>
                  <a:lnTo>
                    <a:pt x="55" y="71"/>
                  </a:lnTo>
                  <a:lnTo>
                    <a:pt x="55" y="69"/>
                  </a:lnTo>
                  <a:lnTo>
                    <a:pt x="54" y="68"/>
                  </a:lnTo>
                  <a:lnTo>
                    <a:pt x="54" y="66"/>
                  </a:lnTo>
                  <a:lnTo>
                    <a:pt x="54" y="65"/>
                  </a:lnTo>
                  <a:lnTo>
                    <a:pt x="54" y="64"/>
                  </a:lnTo>
                  <a:lnTo>
                    <a:pt x="53" y="64"/>
                  </a:lnTo>
                  <a:lnTo>
                    <a:pt x="52" y="64"/>
                  </a:lnTo>
                  <a:lnTo>
                    <a:pt x="49" y="64"/>
                  </a:lnTo>
                  <a:lnTo>
                    <a:pt x="48" y="64"/>
                  </a:lnTo>
                  <a:lnTo>
                    <a:pt x="47" y="64"/>
                  </a:lnTo>
                  <a:lnTo>
                    <a:pt x="45" y="64"/>
                  </a:lnTo>
                  <a:lnTo>
                    <a:pt x="44" y="64"/>
                  </a:lnTo>
                  <a:lnTo>
                    <a:pt x="39" y="62"/>
                  </a:lnTo>
                  <a:lnTo>
                    <a:pt x="33" y="61"/>
                  </a:lnTo>
                  <a:lnTo>
                    <a:pt x="29" y="59"/>
                  </a:lnTo>
                  <a:lnTo>
                    <a:pt x="27" y="57"/>
                  </a:lnTo>
                  <a:lnTo>
                    <a:pt x="25" y="55"/>
                  </a:lnTo>
                  <a:lnTo>
                    <a:pt x="25" y="52"/>
                  </a:lnTo>
                  <a:lnTo>
                    <a:pt x="23" y="47"/>
                  </a:lnTo>
                  <a:lnTo>
                    <a:pt x="25" y="43"/>
                  </a:lnTo>
                  <a:lnTo>
                    <a:pt x="22" y="43"/>
                  </a:lnTo>
                  <a:lnTo>
                    <a:pt x="19" y="42"/>
                  </a:lnTo>
                  <a:lnTo>
                    <a:pt x="15" y="42"/>
                  </a:lnTo>
                  <a:lnTo>
                    <a:pt x="12" y="40"/>
                  </a:lnTo>
                  <a:lnTo>
                    <a:pt x="8" y="40"/>
                  </a:lnTo>
                  <a:lnTo>
                    <a:pt x="4" y="40"/>
                  </a:lnTo>
                  <a:lnTo>
                    <a:pt x="2" y="42"/>
                  </a:lnTo>
                  <a:lnTo>
                    <a:pt x="0" y="43"/>
                  </a:lnTo>
                  <a:lnTo>
                    <a:pt x="0" y="33"/>
                  </a:lnTo>
                  <a:lnTo>
                    <a:pt x="4" y="33"/>
                  </a:lnTo>
                  <a:lnTo>
                    <a:pt x="9" y="33"/>
                  </a:lnTo>
                  <a:lnTo>
                    <a:pt x="13" y="33"/>
                  </a:lnTo>
                  <a:lnTo>
                    <a:pt x="15" y="33"/>
                  </a:lnTo>
                  <a:lnTo>
                    <a:pt x="18" y="33"/>
                  </a:lnTo>
                  <a:lnTo>
                    <a:pt x="20" y="33"/>
                  </a:lnTo>
                  <a:lnTo>
                    <a:pt x="22" y="32"/>
                  </a:lnTo>
                  <a:lnTo>
                    <a:pt x="25" y="31"/>
                  </a:lnTo>
                  <a:lnTo>
                    <a:pt x="22" y="29"/>
                  </a:lnTo>
                  <a:lnTo>
                    <a:pt x="19" y="29"/>
                  </a:lnTo>
                  <a:lnTo>
                    <a:pt x="16" y="28"/>
                  </a:lnTo>
                  <a:lnTo>
                    <a:pt x="13" y="28"/>
                  </a:lnTo>
                  <a:lnTo>
                    <a:pt x="10" y="26"/>
                  </a:lnTo>
                  <a:lnTo>
                    <a:pt x="7" y="26"/>
                  </a:lnTo>
                  <a:lnTo>
                    <a:pt x="3" y="26"/>
                  </a:lnTo>
                  <a:lnTo>
                    <a:pt x="0" y="26"/>
                  </a:lnTo>
                  <a:lnTo>
                    <a:pt x="1" y="25"/>
                  </a:lnTo>
                  <a:lnTo>
                    <a:pt x="2" y="25"/>
                  </a:lnTo>
                  <a:lnTo>
                    <a:pt x="3" y="24"/>
                  </a:lnTo>
                  <a:lnTo>
                    <a:pt x="4" y="24"/>
                  </a:lnTo>
                  <a:lnTo>
                    <a:pt x="6" y="22"/>
                  </a:lnTo>
                  <a:lnTo>
                    <a:pt x="7" y="21"/>
                  </a:lnTo>
                  <a:lnTo>
                    <a:pt x="7" y="19"/>
                  </a:lnTo>
                  <a:lnTo>
                    <a:pt x="8"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9" name="Freeform 284">
              <a:extLst>
                <a:ext uri="{FF2B5EF4-FFF2-40B4-BE49-F238E27FC236}">
                  <a16:creationId xmlns:a16="http://schemas.microsoft.com/office/drawing/2014/main" id="{E53A3694-D7F8-09D3-1318-8005F7339B02}"/>
                </a:ext>
              </a:extLst>
            </p:cNvPr>
            <p:cNvSpPr>
              <a:spLocks/>
            </p:cNvSpPr>
            <p:nvPr/>
          </p:nvSpPr>
          <p:spPr bwMode="gray">
            <a:xfrm>
              <a:off x="5541938" y="1378713"/>
              <a:ext cx="24105" cy="25752"/>
            </a:xfrm>
            <a:custGeom>
              <a:avLst/>
              <a:gdLst>
                <a:gd name="T0" fmla="*/ 0 w 13"/>
                <a:gd name="T1" fmla="*/ 8407 h 15"/>
                <a:gd name="T2" fmla="*/ 12700 w 13"/>
                <a:gd name="T3" fmla="*/ 0 h 15"/>
                <a:gd name="T4" fmla="*/ 14288 w 13"/>
                <a:gd name="T5" fmla="*/ 2802 h 15"/>
                <a:gd name="T6" fmla="*/ 19050 w 13"/>
                <a:gd name="T7" fmla="*/ 4203 h 15"/>
                <a:gd name="T8" fmla="*/ 19050 w 13"/>
                <a:gd name="T9" fmla="*/ 8407 h 15"/>
                <a:gd name="T10" fmla="*/ 20638 w 13"/>
                <a:gd name="T11" fmla="*/ 11209 h 15"/>
                <a:gd name="T12" fmla="*/ 20638 w 13"/>
                <a:gd name="T13" fmla="*/ 14011 h 15"/>
                <a:gd name="T14" fmla="*/ 20638 w 13"/>
                <a:gd name="T15" fmla="*/ 16814 h 15"/>
                <a:gd name="T16" fmla="*/ 20638 w 13"/>
                <a:gd name="T17" fmla="*/ 21017 h 15"/>
                <a:gd name="T18" fmla="*/ 19050 w 13"/>
                <a:gd name="T19" fmla="*/ 18215 h 15"/>
                <a:gd name="T20" fmla="*/ 12700 w 13"/>
                <a:gd name="T21" fmla="*/ 18215 h 15"/>
                <a:gd name="T22" fmla="*/ 11113 w 13"/>
                <a:gd name="T23" fmla="*/ 16814 h 15"/>
                <a:gd name="T24" fmla="*/ 9525 w 13"/>
                <a:gd name="T25" fmla="*/ 14011 h 15"/>
                <a:gd name="T26" fmla="*/ 3175 w 13"/>
                <a:gd name="T27" fmla="*/ 11209 h 15"/>
                <a:gd name="T28" fmla="*/ 1588 w 13"/>
                <a:gd name="T29" fmla="*/ 9808 h 15"/>
                <a:gd name="T30" fmla="*/ 1588 w 13"/>
                <a:gd name="T31" fmla="*/ 8407 h 15"/>
                <a:gd name="T32" fmla="*/ 0 w 13"/>
                <a:gd name="T33" fmla="*/ 840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5"/>
                <a:gd name="T53" fmla="*/ 13 w 13"/>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5">
                  <a:moveTo>
                    <a:pt x="0" y="6"/>
                  </a:moveTo>
                  <a:lnTo>
                    <a:pt x="8" y="0"/>
                  </a:lnTo>
                  <a:lnTo>
                    <a:pt x="9" y="2"/>
                  </a:lnTo>
                  <a:lnTo>
                    <a:pt x="12" y="3"/>
                  </a:lnTo>
                  <a:lnTo>
                    <a:pt x="12" y="6"/>
                  </a:lnTo>
                  <a:lnTo>
                    <a:pt x="13" y="8"/>
                  </a:lnTo>
                  <a:lnTo>
                    <a:pt x="13" y="10"/>
                  </a:lnTo>
                  <a:lnTo>
                    <a:pt x="13" y="12"/>
                  </a:lnTo>
                  <a:lnTo>
                    <a:pt x="13" y="15"/>
                  </a:lnTo>
                  <a:lnTo>
                    <a:pt x="12" y="13"/>
                  </a:lnTo>
                  <a:lnTo>
                    <a:pt x="8" y="13"/>
                  </a:lnTo>
                  <a:lnTo>
                    <a:pt x="7" y="12"/>
                  </a:lnTo>
                  <a:lnTo>
                    <a:pt x="6" y="10"/>
                  </a:lnTo>
                  <a:lnTo>
                    <a:pt x="2" y="8"/>
                  </a:lnTo>
                  <a:lnTo>
                    <a:pt x="1" y="7"/>
                  </a:lnTo>
                  <a:lnTo>
                    <a:pt x="1" y="6"/>
                  </a:lnTo>
                  <a:lnTo>
                    <a:pt x="0"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0" name="Freeform 286">
              <a:extLst>
                <a:ext uri="{FF2B5EF4-FFF2-40B4-BE49-F238E27FC236}">
                  <a16:creationId xmlns:a16="http://schemas.microsoft.com/office/drawing/2014/main" id="{CE489E53-FC24-637D-64EF-7BE85C52C59B}"/>
                </a:ext>
              </a:extLst>
            </p:cNvPr>
            <p:cNvSpPr>
              <a:spLocks/>
            </p:cNvSpPr>
            <p:nvPr/>
          </p:nvSpPr>
          <p:spPr bwMode="gray">
            <a:xfrm>
              <a:off x="5809108" y="2262215"/>
              <a:ext cx="24105" cy="33678"/>
            </a:xfrm>
            <a:custGeom>
              <a:avLst/>
              <a:gdLst>
                <a:gd name="T0" fmla="*/ 20638 w 13"/>
                <a:gd name="T1" fmla="*/ 28023 h 20"/>
                <a:gd name="T2" fmla="*/ 20638 w 13"/>
                <a:gd name="T3" fmla="*/ 25221 h 20"/>
                <a:gd name="T4" fmla="*/ 20638 w 13"/>
                <a:gd name="T5" fmla="*/ 23820 h 20"/>
                <a:gd name="T6" fmla="*/ 20638 w 13"/>
                <a:gd name="T7" fmla="*/ 22418 h 20"/>
                <a:gd name="T8" fmla="*/ 20638 w 13"/>
                <a:gd name="T9" fmla="*/ 18215 h 20"/>
                <a:gd name="T10" fmla="*/ 20638 w 13"/>
                <a:gd name="T11" fmla="*/ 16814 h 20"/>
                <a:gd name="T12" fmla="*/ 20638 w 13"/>
                <a:gd name="T13" fmla="*/ 15413 h 20"/>
                <a:gd name="T14" fmla="*/ 20638 w 13"/>
                <a:gd name="T15" fmla="*/ 11209 h 20"/>
                <a:gd name="T16" fmla="*/ 19050 w 13"/>
                <a:gd name="T17" fmla="*/ 8407 h 20"/>
                <a:gd name="T18" fmla="*/ 19050 w 13"/>
                <a:gd name="T19" fmla="*/ 5605 h 20"/>
                <a:gd name="T20" fmla="*/ 14288 w 13"/>
                <a:gd name="T21" fmla="*/ 5605 h 20"/>
                <a:gd name="T22" fmla="*/ 14288 w 13"/>
                <a:gd name="T23" fmla="*/ 4203 h 20"/>
                <a:gd name="T24" fmla="*/ 12700 w 13"/>
                <a:gd name="T25" fmla="*/ 1401 h 20"/>
                <a:gd name="T26" fmla="*/ 11113 w 13"/>
                <a:gd name="T27" fmla="*/ 0 h 20"/>
                <a:gd name="T28" fmla="*/ 9525 w 13"/>
                <a:gd name="T29" fmla="*/ 0 h 20"/>
                <a:gd name="T30" fmla="*/ 7938 w 13"/>
                <a:gd name="T31" fmla="*/ 0 h 20"/>
                <a:gd name="T32" fmla="*/ 3175 w 13"/>
                <a:gd name="T33" fmla="*/ 0 h 20"/>
                <a:gd name="T34" fmla="*/ 1588 w 13"/>
                <a:gd name="T35" fmla="*/ 0 h 20"/>
                <a:gd name="T36" fmla="*/ 0 w 13"/>
                <a:gd name="T37" fmla="*/ 0 h 20"/>
                <a:gd name="T38" fmla="*/ 0 w 13"/>
                <a:gd name="T39" fmla="*/ 5605 h 20"/>
                <a:gd name="T40" fmla="*/ 1588 w 13"/>
                <a:gd name="T41" fmla="*/ 12610 h 20"/>
                <a:gd name="T42" fmla="*/ 3175 w 13"/>
                <a:gd name="T43" fmla="*/ 15413 h 20"/>
                <a:gd name="T44" fmla="*/ 7938 w 13"/>
                <a:gd name="T45" fmla="*/ 18215 h 20"/>
                <a:gd name="T46" fmla="*/ 11113 w 13"/>
                <a:gd name="T47" fmla="*/ 22418 h 20"/>
                <a:gd name="T48" fmla="*/ 12700 w 13"/>
                <a:gd name="T49" fmla="*/ 23820 h 20"/>
                <a:gd name="T50" fmla="*/ 14288 w 13"/>
                <a:gd name="T51" fmla="*/ 25221 h 20"/>
                <a:gd name="T52" fmla="*/ 20638 w 13"/>
                <a:gd name="T53" fmla="*/ 28023 h 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
                <a:gd name="T82" fmla="*/ 0 h 20"/>
                <a:gd name="T83" fmla="*/ 13 w 13"/>
                <a:gd name="T84" fmla="*/ 20 h 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 h="20">
                  <a:moveTo>
                    <a:pt x="13" y="20"/>
                  </a:moveTo>
                  <a:lnTo>
                    <a:pt x="13" y="18"/>
                  </a:lnTo>
                  <a:lnTo>
                    <a:pt x="13" y="17"/>
                  </a:lnTo>
                  <a:lnTo>
                    <a:pt x="13" y="16"/>
                  </a:lnTo>
                  <a:lnTo>
                    <a:pt x="13" y="13"/>
                  </a:lnTo>
                  <a:lnTo>
                    <a:pt x="13" y="12"/>
                  </a:lnTo>
                  <a:lnTo>
                    <a:pt x="13" y="11"/>
                  </a:lnTo>
                  <a:lnTo>
                    <a:pt x="13" y="8"/>
                  </a:lnTo>
                  <a:lnTo>
                    <a:pt x="12" y="6"/>
                  </a:lnTo>
                  <a:lnTo>
                    <a:pt x="12" y="4"/>
                  </a:lnTo>
                  <a:lnTo>
                    <a:pt x="9" y="4"/>
                  </a:lnTo>
                  <a:lnTo>
                    <a:pt x="9" y="3"/>
                  </a:lnTo>
                  <a:lnTo>
                    <a:pt x="8" y="1"/>
                  </a:lnTo>
                  <a:lnTo>
                    <a:pt x="7" y="0"/>
                  </a:lnTo>
                  <a:lnTo>
                    <a:pt x="6" y="0"/>
                  </a:lnTo>
                  <a:lnTo>
                    <a:pt x="5" y="0"/>
                  </a:lnTo>
                  <a:lnTo>
                    <a:pt x="2" y="0"/>
                  </a:lnTo>
                  <a:lnTo>
                    <a:pt x="1" y="0"/>
                  </a:lnTo>
                  <a:lnTo>
                    <a:pt x="0" y="0"/>
                  </a:lnTo>
                  <a:lnTo>
                    <a:pt x="0" y="4"/>
                  </a:lnTo>
                  <a:lnTo>
                    <a:pt x="1" y="9"/>
                  </a:lnTo>
                  <a:lnTo>
                    <a:pt x="2" y="11"/>
                  </a:lnTo>
                  <a:lnTo>
                    <a:pt x="5" y="13"/>
                  </a:lnTo>
                  <a:lnTo>
                    <a:pt x="7" y="16"/>
                  </a:lnTo>
                  <a:lnTo>
                    <a:pt x="8" y="17"/>
                  </a:lnTo>
                  <a:lnTo>
                    <a:pt x="9" y="18"/>
                  </a:lnTo>
                  <a:lnTo>
                    <a:pt x="13"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1" name="Freeform 287">
              <a:extLst>
                <a:ext uri="{FF2B5EF4-FFF2-40B4-BE49-F238E27FC236}">
                  <a16:creationId xmlns:a16="http://schemas.microsoft.com/office/drawing/2014/main" id="{FB967816-8120-2230-D295-C28DB2D220DF}"/>
                </a:ext>
              </a:extLst>
            </p:cNvPr>
            <p:cNvSpPr>
              <a:spLocks/>
            </p:cNvSpPr>
            <p:nvPr/>
          </p:nvSpPr>
          <p:spPr bwMode="gray">
            <a:xfrm>
              <a:off x="5455558" y="2101759"/>
              <a:ext cx="371626" cy="324874"/>
            </a:xfrm>
            <a:custGeom>
              <a:avLst/>
              <a:gdLst>
                <a:gd name="T0" fmla="*/ 209550 w 200"/>
                <a:gd name="T1" fmla="*/ 23820 h 185"/>
                <a:gd name="T2" fmla="*/ 234950 w 200"/>
                <a:gd name="T3" fmla="*/ 39233 h 185"/>
                <a:gd name="T4" fmla="*/ 263525 w 200"/>
                <a:gd name="T5" fmla="*/ 47640 h 185"/>
                <a:gd name="T6" fmla="*/ 268288 w 200"/>
                <a:gd name="T7" fmla="*/ 43436 h 185"/>
                <a:gd name="T8" fmla="*/ 274638 w 200"/>
                <a:gd name="T9" fmla="*/ 37831 h 185"/>
                <a:gd name="T10" fmla="*/ 280988 w 200"/>
                <a:gd name="T11" fmla="*/ 40634 h 185"/>
                <a:gd name="T12" fmla="*/ 293688 w 200"/>
                <a:gd name="T13" fmla="*/ 47640 h 185"/>
                <a:gd name="T14" fmla="*/ 307975 w 200"/>
                <a:gd name="T15" fmla="*/ 47640 h 185"/>
                <a:gd name="T16" fmla="*/ 315913 w 200"/>
                <a:gd name="T17" fmla="*/ 50442 h 185"/>
                <a:gd name="T18" fmla="*/ 317500 w 200"/>
                <a:gd name="T19" fmla="*/ 63052 h 185"/>
                <a:gd name="T20" fmla="*/ 317500 w 200"/>
                <a:gd name="T21" fmla="*/ 70058 h 185"/>
                <a:gd name="T22" fmla="*/ 285750 w 200"/>
                <a:gd name="T23" fmla="*/ 85471 h 185"/>
                <a:gd name="T24" fmla="*/ 263525 w 200"/>
                <a:gd name="T25" fmla="*/ 106488 h 185"/>
                <a:gd name="T26" fmla="*/ 244475 w 200"/>
                <a:gd name="T27" fmla="*/ 123302 h 185"/>
                <a:gd name="T28" fmla="*/ 231775 w 200"/>
                <a:gd name="T29" fmla="*/ 135913 h 185"/>
                <a:gd name="T30" fmla="*/ 231775 w 200"/>
                <a:gd name="T31" fmla="*/ 168139 h 185"/>
                <a:gd name="T32" fmla="*/ 225425 w 200"/>
                <a:gd name="T33" fmla="*/ 189157 h 185"/>
                <a:gd name="T34" fmla="*/ 201612 w 200"/>
                <a:gd name="T35" fmla="*/ 214378 h 185"/>
                <a:gd name="T36" fmla="*/ 184150 w 200"/>
                <a:gd name="T37" fmla="*/ 235395 h 185"/>
                <a:gd name="T38" fmla="*/ 176212 w 200"/>
                <a:gd name="T39" fmla="*/ 239599 h 185"/>
                <a:gd name="T40" fmla="*/ 122238 w 200"/>
                <a:gd name="T41" fmla="*/ 241000 h 185"/>
                <a:gd name="T42" fmla="*/ 100012 w 200"/>
                <a:gd name="T43" fmla="*/ 256413 h 185"/>
                <a:gd name="T44" fmla="*/ 85725 w 200"/>
                <a:gd name="T45" fmla="*/ 256413 h 185"/>
                <a:gd name="T46" fmla="*/ 74613 w 200"/>
                <a:gd name="T47" fmla="*/ 239599 h 185"/>
                <a:gd name="T48" fmla="*/ 60325 w 200"/>
                <a:gd name="T49" fmla="*/ 219982 h 185"/>
                <a:gd name="T50" fmla="*/ 60325 w 200"/>
                <a:gd name="T51" fmla="*/ 200366 h 185"/>
                <a:gd name="T52" fmla="*/ 61913 w 200"/>
                <a:gd name="T53" fmla="*/ 177948 h 185"/>
                <a:gd name="T54" fmla="*/ 60325 w 200"/>
                <a:gd name="T55" fmla="*/ 154128 h 185"/>
                <a:gd name="T56" fmla="*/ 68263 w 200"/>
                <a:gd name="T57" fmla="*/ 128907 h 185"/>
                <a:gd name="T58" fmla="*/ 80962 w 200"/>
                <a:gd name="T59" fmla="*/ 95279 h 185"/>
                <a:gd name="T60" fmla="*/ 85725 w 200"/>
                <a:gd name="T61" fmla="*/ 81267 h 185"/>
                <a:gd name="T62" fmla="*/ 85725 w 200"/>
                <a:gd name="T63" fmla="*/ 75663 h 185"/>
                <a:gd name="T64" fmla="*/ 74613 w 200"/>
                <a:gd name="T65" fmla="*/ 71459 h 185"/>
                <a:gd name="T66" fmla="*/ 46037 w 200"/>
                <a:gd name="T67" fmla="*/ 68657 h 185"/>
                <a:gd name="T68" fmla="*/ 20637 w 200"/>
                <a:gd name="T69" fmla="*/ 60250 h 185"/>
                <a:gd name="T70" fmla="*/ 6350 w 200"/>
                <a:gd name="T71" fmla="*/ 53244 h 185"/>
                <a:gd name="T72" fmla="*/ 3175 w 200"/>
                <a:gd name="T73" fmla="*/ 33628 h 185"/>
                <a:gd name="T74" fmla="*/ 0 w 200"/>
                <a:gd name="T75" fmla="*/ 22419 h 185"/>
                <a:gd name="T76" fmla="*/ 20637 w 200"/>
                <a:gd name="T77" fmla="*/ 15413 h 185"/>
                <a:gd name="T78" fmla="*/ 33338 w 200"/>
                <a:gd name="T79" fmla="*/ 4203 h 185"/>
                <a:gd name="T80" fmla="*/ 50800 w 200"/>
                <a:gd name="T81" fmla="*/ 2802 h 185"/>
                <a:gd name="T82" fmla="*/ 71438 w 200"/>
                <a:gd name="T83" fmla="*/ 5605 h 185"/>
                <a:gd name="T84" fmla="*/ 92075 w 200"/>
                <a:gd name="T85" fmla="*/ 12610 h 185"/>
                <a:gd name="T86" fmla="*/ 109538 w 200"/>
                <a:gd name="T87" fmla="*/ 14012 h 185"/>
                <a:gd name="T88" fmla="*/ 122238 w 200"/>
                <a:gd name="T89" fmla="*/ 18215 h 185"/>
                <a:gd name="T90" fmla="*/ 133350 w 200"/>
                <a:gd name="T91" fmla="*/ 22419 h 185"/>
                <a:gd name="T92" fmla="*/ 185737 w 200"/>
                <a:gd name="T93" fmla="*/ 19616 h 185"/>
                <a:gd name="T94" fmla="*/ 192087 w 200"/>
                <a:gd name="T95" fmla="*/ 14012 h 185"/>
                <a:gd name="T96" fmla="*/ 196850 w 200"/>
                <a:gd name="T97" fmla="*/ 8407 h 1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0"/>
                <a:gd name="T148" fmla="*/ 0 h 185"/>
                <a:gd name="T149" fmla="*/ 200 w 200"/>
                <a:gd name="T150" fmla="*/ 185 h 18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0" h="185">
                  <a:moveTo>
                    <a:pt x="124" y="6"/>
                  </a:moveTo>
                  <a:lnTo>
                    <a:pt x="127" y="11"/>
                  </a:lnTo>
                  <a:lnTo>
                    <a:pt x="132" y="17"/>
                  </a:lnTo>
                  <a:lnTo>
                    <a:pt x="136" y="21"/>
                  </a:lnTo>
                  <a:lnTo>
                    <a:pt x="142" y="25"/>
                  </a:lnTo>
                  <a:lnTo>
                    <a:pt x="148" y="28"/>
                  </a:lnTo>
                  <a:lnTo>
                    <a:pt x="155" y="31"/>
                  </a:lnTo>
                  <a:lnTo>
                    <a:pt x="161" y="32"/>
                  </a:lnTo>
                  <a:lnTo>
                    <a:pt x="166" y="34"/>
                  </a:lnTo>
                  <a:lnTo>
                    <a:pt x="167" y="34"/>
                  </a:lnTo>
                  <a:lnTo>
                    <a:pt x="168" y="32"/>
                  </a:lnTo>
                  <a:lnTo>
                    <a:pt x="169" y="31"/>
                  </a:lnTo>
                  <a:lnTo>
                    <a:pt x="171" y="29"/>
                  </a:lnTo>
                  <a:lnTo>
                    <a:pt x="172" y="28"/>
                  </a:lnTo>
                  <a:lnTo>
                    <a:pt x="173" y="27"/>
                  </a:lnTo>
                  <a:lnTo>
                    <a:pt x="174" y="27"/>
                  </a:lnTo>
                  <a:lnTo>
                    <a:pt x="174" y="25"/>
                  </a:lnTo>
                  <a:lnTo>
                    <a:pt x="177" y="29"/>
                  </a:lnTo>
                  <a:lnTo>
                    <a:pt x="179" y="31"/>
                  </a:lnTo>
                  <a:lnTo>
                    <a:pt x="181" y="32"/>
                  </a:lnTo>
                  <a:lnTo>
                    <a:pt x="185" y="34"/>
                  </a:lnTo>
                  <a:lnTo>
                    <a:pt x="189" y="34"/>
                  </a:lnTo>
                  <a:lnTo>
                    <a:pt x="191" y="34"/>
                  </a:lnTo>
                  <a:lnTo>
                    <a:pt x="194" y="34"/>
                  </a:lnTo>
                  <a:lnTo>
                    <a:pt x="198" y="34"/>
                  </a:lnTo>
                  <a:lnTo>
                    <a:pt x="198" y="35"/>
                  </a:lnTo>
                  <a:lnTo>
                    <a:pt x="199" y="36"/>
                  </a:lnTo>
                  <a:lnTo>
                    <a:pt x="199" y="39"/>
                  </a:lnTo>
                  <a:lnTo>
                    <a:pt x="200" y="42"/>
                  </a:lnTo>
                  <a:lnTo>
                    <a:pt x="200" y="45"/>
                  </a:lnTo>
                  <a:lnTo>
                    <a:pt x="200" y="47"/>
                  </a:lnTo>
                  <a:lnTo>
                    <a:pt x="200" y="49"/>
                  </a:lnTo>
                  <a:lnTo>
                    <a:pt x="200" y="50"/>
                  </a:lnTo>
                  <a:lnTo>
                    <a:pt x="192" y="51"/>
                  </a:lnTo>
                  <a:lnTo>
                    <a:pt x="186" y="56"/>
                  </a:lnTo>
                  <a:lnTo>
                    <a:pt x="180" y="61"/>
                  </a:lnTo>
                  <a:lnTo>
                    <a:pt x="174" y="65"/>
                  </a:lnTo>
                  <a:lnTo>
                    <a:pt x="169" y="71"/>
                  </a:lnTo>
                  <a:lnTo>
                    <a:pt x="166" y="76"/>
                  </a:lnTo>
                  <a:lnTo>
                    <a:pt x="161" y="81"/>
                  </a:lnTo>
                  <a:lnTo>
                    <a:pt x="158" y="85"/>
                  </a:lnTo>
                  <a:lnTo>
                    <a:pt x="154" y="88"/>
                  </a:lnTo>
                  <a:lnTo>
                    <a:pt x="149" y="90"/>
                  </a:lnTo>
                  <a:lnTo>
                    <a:pt x="147" y="95"/>
                  </a:lnTo>
                  <a:lnTo>
                    <a:pt x="146" y="97"/>
                  </a:lnTo>
                  <a:lnTo>
                    <a:pt x="145" y="104"/>
                  </a:lnTo>
                  <a:lnTo>
                    <a:pt x="145" y="113"/>
                  </a:lnTo>
                  <a:lnTo>
                    <a:pt x="146" y="120"/>
                  </a:lnTo>
                  <a:lnTo>
                    <a:pt x="145" y="127"/>
                  </a:lnTo>
                  <a:lnTo>
                    <a:pt x="145" y="131"/>
                  </a:lnTo>
                  <a:lnTo>
                    <a:pt x="142" y="135"/>
                  </a:lnTo>
                  <a:lnTo>
                    <a:pt x="140" y="138"/>
                  </a:lnTo>
                  <a:lnTo>
                    <a:pt x="138" y="143"/>
                  </a:lnTo>
                  <a:lnTo>
                    <a:pt x="127" y="153"/>
                  </a:lnTo>
                  <a:lnTo>
                    <a:pt x="121" y="160"/>
                  </a:lnTo>
                  <a:lnTo>
                    <a:pt x="117" y="165"/>
                  </a:lnTo>
                  <a:lnTo>
                    <a:pt x="116" y="168"/>
                  </a:lnTo>
                  <a:lnTo>
                    <a:pt x="115" y="169"/>
                  </a:lnTo>
                  <a:lnTo>
                    <a:pt x="115" y="171"/>
                  </a:lnTo>
                  <a:lnTo>
                    <a:pt x="111" y="171"/>
                  </a:lnTo>
                  <a:lnTo>
                    <a:pt x="97" y="169"/>
                  </a:lnTo>
                  <a:lnTo>
                    <a:pt x="85" y="169"/>
                  </a:lnTo>
                  <a:lnTo>
                    <a:pt x="77" y="172"/>
                  </a:lnTo>
                  <a:lnTo>
                    <a:pt x="70" y="176"/>
                  </a:lnTo>
                  <a:lnTo>
                    <a:pt x="66" y="179"/>
                  </a:lnTo>
                  <a:lnTo>
                    <a:pt x="63" y="183"/>
                  </a:lnTo>
                  <a:lnTo>
                    <a:pt x="59" y="185"/>
                  </a:lnTo>
                  <a:lnTo>
                    <a:pt x="57" y="185"/>
                  </a:lnTo>
                  <a:lnTo>
                    <a:pt x="54" y="183"/>
                  </a:lnTo>
                  <a:lnTo>
                    <a:pt x="52" y="181"/>
                  </a:lnTo>
                  <a:lnTo>
                    <a:pt x="48" y="175"/>
                  </a:lnTo>
                  <a:lnTo>
                    <a:pt x="47" y="171"/>
                  </a:lnTo>
                  <a:lnTo>
                    <a:pt x="45" y="165"/>
                  </a:lnTo>
                  <a:lnTo>
                    <a:pt x="41" y="161"/>
                  </a:lnTo>
                  <a:lnTo>
                    <a:pt x="38" y="157"/>
                  </a:lnTo>
                  <a:lnTo>
                    <a:pt x="34" y="155"/>
                  </a:lnTo>
                  <a:lnTo>
                    <a:pt x="37" y="148"/>
                  </a:lnTo>
                  <a:lnTo>
                    <a:pt x="38" y="143"/>
                  </a:lnTo>
                  <a:lnTo>
                    <a:pt x="39" y="136"/>
                  </a:lnTo>
                  <a:lnTo>
                    <a:pt x="39" y="132"/>
                  </a:lnTo>
                  <a:lnTo>
                    <a:pt x="39" y="127"/>
                  </a:lnTo>
                  <a:lnTo>
                    <a:pt x="39" y="121"/>
                  </a:lnTo>
                  <a:lnTo>
                    <a:pt x="38" y="115"/>
                  </a:lnTo>
                  <a:lnTo>
                    <a:pt x="38" y="110"/>
                  </a:lnTo>
                  <a:lnTo>
                    <a:pt x="39" y="106"/>
                  </a:lnTo>
                  <a:lnTo>
                    <a:pt x="40" y="100"/>
                  </a:lnTo>
                  <a:lnTo>
                    <a:pt x="43" y="92"/>
                  </a:lnTo>
                  <a:lnTo>
                    <a:pt x="45" y="83"/>
                  </a:lnTo>
                  <a:lnTo>
                    <a:pt x="47" y="75"/>
                  </a:lnTo>
                  <a:lnTo>
                    <a:pt x="51" y="68"/>
                  </a:lnTo>
                  <a:lnTo>
                    <a:pt x="53" y="62"/>
                  </a:lnTo>
                  <a:lnTo>
                    <a:pt x="54" y="60"/>
                  </a:lnTo>
                  <a:lnTo>
                    <a:pt x="54" y="58"/>
                  </a:lnTo>
                  <a:lnTo>
                    <a:pt x="54" y="57"/>
                  </a:lnTo>
                  <a:lnTo>
                    <a:pt x="54" y="56"/>
                  </a:lnTo>
                  <a:lnTo>
                    <a:pt x="54" y="54"/>
                  </a:lnTo>
                  <a:lnTo>
                    <a:pt x="54" y="53"/>
                  </a:lnTo>
                  <a:lnTo>
                    <a:pt x="54" y="51"/>
                  </a:lnTo>
                  <a:lnTo>
                    <a:pt x="47" y="51"/>
                  </a:lnTo>
                  <a:lnTo>
                    <a:pt x="41" y="50"/>
                  </a:lnTo>
                  <a:lnTo>
                    <a:pt x="35" y="50"/>
                  </a:lnTo>
                  <a:lnTo>
                    <a:pt x="29" y="49"/>
                  </a:lnTo>
                  <a:lnTo>
                    <a:pt x="23" y="47"/>
                  </a:lnTo>
                  <a:lnTo>
                    <a:pt x="18" y="45"/>
                  </a:lnTo>
                  <a:lnTo>
                    <a:pt x="13" y="43"/>
                  </a:lnTo>
                  <a:lnTo>
                    <a:pt x="6" y="43"/>
                  </a:lnTo>
                  <a:lnTo>
                    <a:pt x="6" y="41"/>
                  </a:lnTo>
                  <a:lnTo>
                    <a:pt x="4" y="38"/>
                  </a:lnTo>
                  <a:lnTo>
                    <a:pt x="4" y="34"/>
                  </a:lnTo>
                  <a:lnTo>
                    <a:pt x="3" y="28"/>
                  </a:lnTo>
                  <a:lnTo>
                    <a:pt x="2" y="24"/>
                  </a:lnTo>
                  <a:lnTo>
                    <a:pt x="1" y="21"/>
                  </a:lnTo>
                  <a:lnTo>
                    <a:pt x="0" y="17"/>
                  </a:lnTo>
                  <a:lnTo>
                    <a:pt x="0" y="16"/>
                  </a:lnTo>
                  <a:lnTo>
                    <a:pt x="4" y="16"/>
                  </a:lnTo>
                  <a:lnTo>
                    <a:pt x="9" y="14"/>
                  </a:lnTo>
                  <a:lnTo>
                    <a:pt x="13" y="11"/>
                  </a:lnTo>
                  <a:lnTo>
                    <a:pt x="16" y="9"/>
                  </a:lnTo>
                  <a:lnTo>
                    <a:pt x="19" y="6"/>
                  </a:lnTo>
                  <a:lnTo>
                    <a:pt x="21" y="3"/>
                  </a:lnTo>
                  <a:lnTo>
                    <a:pt x="25" y="2"/>
                  </a:lnTo>
                  <a:lnTo>
                    <a:pt x="27" y="0"/>
                  </a:lnTo>
                  <a:lnTo>
                    <a:pt x="32" y="2"/>
                  </a:lnTo>
                  <a:lnTo>
                    <a:pt x="37" y="2"/>
                  </a:lnTo>
                  <a:lnTo>
                    <a:pt x="40" y="3"/>
                  </a:lnTo>
                  <a:lnTo>
                    <a:pt x="45" y="4"/>
                  </a:lnTo>
                  <a:lnTo>
                    <a:pt x="48" y="6"/>
                  </a:lnTo>
                  <a:lnTo>
                    <a:pt x="53" y="7"/>
                  </a:lnTo>
                  <a:lnTo>
                    <a:pt x="58" y="9"/>
                  </a:lnTo>
                  <a:lnTo>
                    <a:pt x="63" y="9"/>
                  </a:lnTo>
                  <a:lnTo>
                    <a:pt x="66" y="9"/>
                  </a:lnTo>
                  <a:lnTo>
                    <a:pt x="69" y="10"/>
                  </a:lnTo>
                  <a:lnTo>
                    <a:pt x="71" y="11"/>
                  </a:lnTo>
                  <a:lnTo>
                    <a:pt x="74" y="13"/>
                  </a:lnTo>
                  <a:lnTo>
                    <a:pt x="77" y="13"/>
                  </a:lnTo>
                  <a:lnTo>
                    <a:pt x="79" y="14"/>
                  </a:lnTo>
                  <a:lnTo>
                    <a:pt x="82" y="16"/>
                  </a:lnTo>
                  <a:lnTo>
                    <a:pt x="84" y="16"/>
                  </a:lnTo>
                  <a:lnTo>
                    <a:pt x="116" y="16"/>
                  </a:lnTo>
                  <a:lnTo>
                    <a:pt x="116" y="14"/>
                  </a:lnTo>
                  <a:lnTo>
                    <a:pt x="117" y="14"/>
                  </a:lnTo>
                  <a:lnTo>
                    <a:pt x="118" y="13"/>
                  </a:lnTo>
                  <a:lnTo>
                    <a:pt x="120" y="11"/>
                  </a:lnTo>
                  <a:lnTo>
                    <a:pt x="121" y="10"/>
                  </a:lnTo>
                  <a:lnTo>
                    <a:pt x="122" y="9"/>
                  </a:lnTo>
                  <a:lnTo>
                    <a:pt x="123" y="7"/>
                  </a:lnTo>
                  <a:lnTo>
                    <a:pt x="124" y="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2" name="Freeform 289">
              <a:extLst>
                <a:ext uri="{FF2B5EF4-FFF2-40B4-BE49-F238E27FC236}">
                  <a16:creationId xmlns:a16="http://schemas.microsoft.com/office/drawing/2014/main" id="{CE1896BA-6B3D-3AC3-2AA4-ECF27D6EC55B}"/>
                </a:ext>
              </a:extLst>
            </p:cNvPr>
            <p:cNvSpPr>
              <a:spLocks/>
            </p:cNvSpPr>
            <p:nvPr/>
          </p:nvSpPr>
          <p:spPr bwMode="gray">
            <a:xfrm>
              <a:off x="5529885" y="1656046"/>
              <a:ext cx="44195" cy="39617"/>
            </a:xfrm>
            <a:custGeom>
              <a:avLst/>
              <a:gdLst>
                <a:gd name="T0" fmla="*/ 30163 w 24"/>
                <a:gd name="T1" fmla="*/ 28023 h 22"/>
                <a:gd name="T2" fmla="*/ 26988 w 24"/>
                <a:gd name="T3" fmla="*/ 28023 h 22"/>
                <a:gd name="T4" fmla="*/ 22225 w 24"/>
                <a:gd name="T5" fmla="*/ 28023 h 22"/>
                <a:gd name="T6" fmla="*/ 17463 w 24"/>
                <a:gd name="T7" fmla="*/ 30825 h 22"/>
                <a:gd name="T8" fmla="*/ 12700 w 24"/>
                <a:gd name="T9" fmla="*/ 30825 h 22"/>
                <a:gd name="T10" fmla="*/ 7938 w 24"/>
                <a:gd name="T11" fmla="*/ 30825 h 22"/>
                <a:gd name="T12" fmla="*/ 4763 w 24"/>
                <a:gd name="T13" fmla="*/ 28023 h 22"/>
                <a:gd name="T14" fmla="*/ 0 w 24"/>
                <a:gd name="T15" fmla="*/ 26622 h 22"/>
                <a:gd name="T16" fmla="*/ 0 w 24"/>
                <a:gd name="T17" fmla="*/ 19616 h 22"/>
                <a:gd name="T18" fmla="*/ 1588 w 24"/>
                <a:gd name="T19" fmla="*/ 19616 h 22"/>
                <a:gd name="T20" fmla="*/ 6350 w 24"/>
                <a:gd name="T21" fmla="*/ 19616 h 22"/>
                <a:gd name="T22" fmla="*/ 7938 w 24"/>
                <a:gd name="T23" fmla="*/ 16814 h 22"/>
                <a:gd name="T24" fmla="*/ 11112 w 24"/>
                <a:gd name="T25" fmla="*/ 14011 h 22"/>
                <a:gd name="T26" fmla="*/ 12700 w 24"/>
                <a:gd name="T27" fmla="*/ 11209 h 22"/>
                <a:gd name="T28" fmla="*/ 14288 w 24"/>
                <a:gd name="T29" fmla="*/ 5605 h 22"/>
                <a:gd name="T30" fmla="*/ 17463 w 24"/>
                <a:gd name="T31" fmla="*/ 4203 h 22"/>
                <a:gd name="T32" fmla="*/ 19050 w 24"/>
                <a:gd name="T33" fmla="*/ 0 h 22"/>
                <a:gd name="T34" fmla="*/ 22225 w 24"/>
                <a:gd name="T35" fmla="*/ 2802 h 22"/>
                <a:gd name="T36" fmla="*/ 26988 w 24"/>
                <a:gd name="T37" fmla="*/ 2802 h 22"/>
                <a:gd name="T38" fmla="*/ 30163 w 24"/>
                <a:gd name="T39" fmla="*/ 2802 h 22"/>
                <a:gd name="T40" fmla="*/ 31750 w 24"/>
                <a:gd name="T41" fmla="*/ 2802 h 22"/>
                <a:gd name="T42" fmla="*/ 33338 w 24"/>
                <a:gd name="T43" fmla="*/ 2802 h 22"/>
                <a:gd name="T44" fmla="*/ 38100 w 24"/>
                <a:gd name="T45" fmla="*/ 0 h 22"/>
                <a:gd name="T46" fmla="*/ 38100 w 24"/>
                <a:gd name="T47" fmla="*/ 4203 h 22"/>
                <a:gd name="T48" fmla="*/ 34925 w 24"/>
                <a:gd name="T49" fmla="*/ 9808 h 22"/>
                <a:gd name="T50" fmla="*/ 34925 w 24"/>
                <a:gd name="T51" fmla="*/ 14011 h 22"/>
                <a:gd name="T52" fmla="*/ 33338 w 24"/>
                <a:gd name="T53" fmla="*/ 15413 h 22"/>
                <a:gd name="T54" fmla="*/ 31750 w 24"/>
                <a:gd name="T55" fmla="*/ 19616 h 22"/>
                <a:gd name="T56" fmla="*/ 31750 w 24"/>
                <a:gd name="T57" fmla="*/ 21017 h 22"/>
                <a:gd name="T58" fmla="*/ 31750 w 24"/>
                <a:gd name="T59" fmla="*/ 26622 h 22"/>
                <a:gd name="T60" fmla="*/ 30163 w 24"/>
                <a:gd name="T61" fmla="*/ 28023 h 2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
                <a:gd name="T94" fmla="*/ 0 h 22"/>
                <a:gd name="T95" fmla="*/ 24 w 24"/>
                <a:gd name="T96" fmla="*/ 22 h 2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 h="22">
                  <a:moveTo>
                    <a:pt x="19" y="20"/>
                  </a:moveTo>
                  <a:lnTo>
                    <a:pt x="17" y="20"/>
                  </a:lnTo>
                  <a:lnTo>
                    <a:pt x="14" y="20"/>
                  </a:lnTo>
                  <a:lnTo>
                    <a:pt x="11" y="22"/>
                  </a:lnTo>
                  <a:lnTo>
                    <a:pt x="8" y="22"/>
                  </a:lnTo>
                  <a:lnTo>
                    <a:pt x="5" y="22"/>
                  </a:lnTo>
                  <a:lnTo>
                    <a:pt x="3" y="20"/>
                  </a:lnTo>
                  <a:lnTo>
                    <a:pt x="0" y="19"/>
                  </a:lnTo>
                  <a:lnTo>
                    <a:pt x="0" y="14"/>
                  </a:lnTo>
                  <a:lnTo>
                    <a:pt x="1" y="14"/>
                  </a:lnTo>
                  <a:lnTo>
                    <a:pt x="4" y="14"/>
                  </a:lnTo>
                  <a:lnTo>
                    <a:pt x="5" y="12"/>
                  </a:lnTo>
                  <a:lnTo>
                    <a:pt x="7" y="10"/>
                  </a:lnTo>
                  <a:lnTo>
                    <a:pt x="8" y="8"/>
                  </a:lnTo>
                  <a:lnTo>
                    <a:pt x="9" y="4"/>
                  </a:lnTo>
                  <a:lnTo>
                    <a:pt x="11" y="3"/>
                  </a:lnTo>
                  <a:lnTo>
                    <a:pt x="12" y="0"/>
                  </a:lnTo>
                  <a:lnTo>
                    <a:pt x="14" y="2"/>
                  </a:lnTo>
                  <a:lnTo>
                    <a:pt x="17" y="2"/>
                  </a:lnTo>
                  <a:lnTo>
                    <a:pt x="19" y="2"/>
                  </a:lnTo>
                  <a:lnTo>
                    <a:pt x="20" y="2"/>
                  </a:lnTo>
                  <a:lnTo>
                    <a:pt x="21" y="2"/>
                  </a:lnTo>
                  <a:lnTo>
                    <a:pt x="24" y="0"/>
                  </a:lnTo>
                  <a:lnTo>
                    <a:pt x="24" y="3"/>
                  </a:lnTo>
                  <a:lnTo>
                    <a:pt x="22" y="7"/>
                  </a:lnTo>
                  <a:lnTo>
                    <a:pt x="22" y="10"/>
                  </a:lnTo>
                  <a:lnTo>
                    <a:pt x="21" y="11"/>
                  </a:lnTo>
                  <a:lnTo>
                    <a:pt x="20" y="14"/>
                  </a:lnTo>
                  <a:lnTo>
                    <a:pt x="20" y="15"/>
                  </a:lnTo>
                  <a:lnTo>
                    <a:pt x="20" y="19"/>
                  </a:lnTo>
                  <a:lnTo>
                    <a:pt x="19" y="2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3" name="Freeform 290">
              <a:extLst>
                <a:ext uri="{FF2B5EF4-FFF2-40B4-BE49-F238E27FC236}">
                  <a16:creationId xmlns:a16="http://schemas.microsoft.com/office/drawing/2014/main" id="{CADEA5AF-9269-5BE5-EAD6-6C0E93043156}"/>
                </a:ext>
              </a:extLst>
            </p:cNvPr>
            <p:cNvSpPr>
              <a:spLocks/>
            </p:cNvSpPr>
            <p:nvPr/>
          </p:nvSpPr>
          <p:spPr bwMode="gray">
            <a:xfrm>
              <a:off x="5549973" y="1507474"/>
              <a:ext cx="235028" cy="354588"/>
            </a:xfrm>
            <a:custGeom>
              <a:avLst/>
              <a:gdLst>
                <a:gd name="T0" fmla="*/ 12700 w 126"/>
                <a:gd name="T1" fmla="*/ 2802 h 203"/>
                <a:gd name="T2" fmla="*/ 47625 w 126"/>
                <a:gd name="T3" fmla="*/ 8407 h 203"/>
                <a:gd name="T4" fmla="*/ 52388 w 126"/>
                <a:gd name="T5" fmla="*/ 18215 h 203"/>
                <a:gd name="T6" fmla="*/ 31750 w 126"/>
                <a:gd name="T7" fmla="*/ 33628 h 203"/>
                <a:gd name="T8" fmla="*/ 66675 w 126"/>
                <a:gd name="T9" fmla="*/ 40634 h 203"/>
                <a:gd name="T10" fmla="*/ 106363 w 126"/>
                <a:gd name="T11" fmla="*/ 49041 h 203"/>
                <a:gd name="T12" fmla="*/ 106363 w 126"/>
                <a:gd name="T13" fmla="*/ 57447 h 203"/>
                <a:gd name="T14" fmla="*/ 90488 w 126"/>
                <a:gd name="T15" fmla="*/ 64453 h 203"/>
                <a:gd name="T16" fmla="*/ 69850 w 126"/>
                <a:gd name="T17" fmla="*/ 70058 h 203"/>
                <a:gd name="T18" fmla="*/ 84138 w 126"/>
                <a:gd name="T19" fmla="*/ 78465 h 203"/>
                <a:gd name="T20" fmla="*/ 100013 w 126"/>
                <a:gd name="T21" fmla="*/ 79866 h 203"/>
                <a:gd name="T22" fmla="*/ 114300 w 126"/>
                <a:gd name="T23" fmla="*/ 99482 h 203"/>
                <a:gd name="T24" fmla="*/ 130175 w 126"/>
                <a:gd name="T25" fmla="*/ 119098 h 203"/>
                <a:gd name="T26" fmla="*/ 130175 w 126"/>
                <a:gd name="T27" fmla="*/ 128907 h 203"/>
                <a:gd name="T28" fmla="*/ 133350 w 126"/>
                <a:gd name="T29" fmla="*/ 135912 h 203"/>
                <a:gd name="T30" fmla="*/ 141288 w 126"/>
                <a:gd name="T31" fmla="*/ 149924 h 203"/>
                <a:gd name="T32" fmla="*/ 152400 w 126"/>
                <a:gd name="T33" fmla="*/ 159732 h 203"/>
                <a:gd name="T34" fmla="*/ 160338 w 126"/>
                <a:gd name="T35" fmla="*/ 173744 h 203"/>
                <a:gd name="T36" fmla="*/ 169863 w 126"/>
                <a:gd name="T37" fmla="*/ 177947 h 203"/>
                <a:gd name="T38" fmla="*/ 169863 w 126"/>
                <a:gd name="T39" fmla="*/ 184953 h 203"/>
                <a:gd name="T40" fmla="*/ 179388 w 126"/>
                <a:gd name="T41" fmla="*/ 187755 h 203"/>
                <a:gd name="T42" fmla="*/ 193675 w 126"/>
                <a:gd name="T43" fmla="*/ 189156 h 203"/>
                <a:gd name="T44" fmla="*/ 196850 w 126"/>
                <a:gd name="T45" fmla="*/ 198964 h 203"/>
                <a:gd name="T46" fmla="*/ 193675 w 126"/>
                <a:gd name="T47" fmla="*/ 208773 h 203"/>
                <a:gd name="T48" fmla="*/ 190500 w 126"/>
                <a:gd name="T49" fmla="*/ 219982 h 203"/>
                <a:gd name="T50" fmla="*/ 180975 w 126"/>
                <a:gd name="T51" fmla="*/ 225586 h 203"/>
                <a:gd name="T52" fmla="*/ 180975 w 126"/>
                <a:gd name="T53" fmla="*/ 231191 h 203"/>
                <a:gd name="T54" fmla="*/ 185738 w 126"/>
                <a:gd name="T55" fmla="*/ 236796 h 203"/>
                <a:gd name="T56" fmla="*/ 184150 w 126"/>
                <a:gd name="T57" fmla="*/ 243801 h 203"/>
                <a:gd name="T58" fmla="*/ 179388 w 126"/>
                <a:gd name="T59" fmla="*/ 255011 h 203"/>
                <a:gd name="T60" fmla="*/ 73025 w 126"/>
                <a:gd name="T61" fmla="*/ 264819 h 203"/>
                <a:gd name="T62" fmla="*/ 73025 w 126"/>
                <a:gd name="T63" fmla="*/ 271825 h 203"/>
                <a:gd name="T64" fmla="*/ 52388 w 126"/>
                <a:gd name="T65" fmla="*/ 274627 h 203"/>
                <a:gd name="T66" fmla="*/ 26988 w 126"/>
                <a:gd name="T67" fmla="*/ 280232 h 203"/>
                <a:gd name="T68" fmla="*/ 30163 w 126"/>
                <a:gd name="T69" fmla="*/ 266220 h 203"/>
                <a:gd name="T70" fmla="*/ 66675 w 126"/>
                <a:gd name="T71" fmla="*/ 249406 h 203"/>
                <a:gd name="T72" fmla="*/ 88900 w 126"/>
                <a:gd name="T73" fmla="*/ 235394 h 203"/>
                <a:gd name="T74" fmla="*/ 85725 w 126"/>
                <a:gd name="T75" fmla="*/ 236796 h 203"/>
                <a:gd name="T76" fmla="*/ 79375 w 126"/>
                <a:gd name="T77" fmla="*/ 240999 h 203"/>
                <a:gd name="T78" fmla="*/ 61913 w 126"/>
                <a:gd name="T79" fmla="*/ 239598 h 203"/>
                <a:gd name="T80" fmla="*/ 34925 w 126"/>
                <a:gd name="T81" fmla="*/ 231191 h 203"/>
                <a:gd name="T82" fmla="*/ 38100 w 126"/>
                <a:gd name="T83" fmla="*/ 217179 h 203"/>
                <a:gd name="T84" fmla="*/ 50800 w 126"/>
                <a:gd name="T85" fmla="*/ 214377 h 203"/>
                <a:gd name="T86" fmla="*/ 44450 w 126"/>
                <a:gd name="T87" fmla="*/ 183552 h 203"/>
                <a:gd name="T88" fmla="*/ 71438 w 126"/>
                <a:gd name="T89" fmla="*/ 173744 h 203"/>
                <a:gd name="T90" fmla="*/ 82550 w 126"/>
                <a:gd name="T91" fmla="*/ 158331 h 203"/>
                <a:gd name="T92" fmla="*/ 71438 w 126"/>
                <a:gd name="T93" fmla="*/ 145720 h 203"/>
                <a:gd name="T94" fmla="*/ 63500 w 126"/>
                <a:gd name="T95" fmla="*/ 134511 h 203"/>
                <a:gd name="T96" fmla="*/ 41275 w 126"/>
                <a:gd name="T97" fmla="*/ 128907 h 203"/>
                <a:gd name="T98" fmla="*/ 38100 w 126"/>
                <a:gd name="T99" fmla="*/ 114895 h 203"/>
                <a:gd name="T100" fmla="*/ 47625 w 126"/>
                <a:gd name="T101" fmla="*/ 100883 h 203"/>
                <a:gd name="T102" fmla="*/ 44450 w 126"/>
                <a:gd name="T103" fmla="*/ 93878 h 203"/>
                <a:gd name="T104" fmla="*/ 33338 w 126"/>
                <a:gd name="T105" fmla="*/ 106488 h 203"/>
                <a:gd name="T106" fmla="*/ 20638 w 126"/>
                <a:gd name="T107" fmla="*/ 106488 h 203"/>
                <a:gd name="T108" fmla="*/ 9525 w 126"/>
                <a:gd name="T109" fmla="*/ 86872 h 203"/>
                <a:gd name="T110" fmla="*/ 7938 w 126"/>
                <a:gd name="T111" fmla="*/ 78465 h 203"/>
                <a:gd name="T112" fmla="*/ 7938 w 126"/>
                <a:gd name="T113" fmla="*/ 53244 h 203"/>
                <a:gd name="T114" fmla="*/ 11113 w 126"/>
                <a:gd name="T115" fmla="*/ 30825 h 203"/>
                <a:gd name="T116" fmla="*/ 4763 w 126"/>
                <a:gd name="T117" fmla="*/ 22419 h 203"/>
                <a:gd name="T118" fmla="*/ 4763 w 126"/>
                <a:gd name="T119" fmla="*/ 18215 h 203"/>
                <a:gd name="T120" fmla="*/ 7938 w 126"/>
                <a:gd name="T121" fmla="*/ 12610 h 203"/>
                <a:gd name="T122" fmla="*/ 4763 w 126"/>
                <a:gd name="T123" fmla="*/ 5605 h 203"/>
                <a:gd name="T124" fmla="*/ 0 w 126"/>
                <a:gd name="T125" fmla="*/ 0 h 20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6"/>
                <a:gd name="T190" fmla="*/ 0 h 203"/>
                <a:gd name="T191" fmla="*/ 126 w 126"/>
                <a:gd name="T192" fmla="*/ 203 h 20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6" h="203">
                  <a:moveTo>
                    <a:pt x="0" y="0"/>
                  </a:moveTo>
                  <a:lnTo>
                    <a:pt x="2" y="0"/>
                  </a:lnTo>
                  <a:lnTo>
                    <a:pt x="5" y="0"/>
                  </a:lnTo>
                  <a:lnTo>
                    <a:pt x="8" y="2"/>
                  </a:lnTo>
                  <a:lnTo>
                    <a:pt x="13" y="3"/>
                  </a:lnTo>
                  <a:lnTo>
                    <a:pt x="18" y="3"/>
                  </a:lnTo>
                  <a:lnTo>
                    <a:pt x="22" y="4"/>
                  </a:lnTo>
                  <a:lnTo>
                    <a:pt x="30" y="6"/>
                  </a:lnTo>
                  <a:lnTo>
                    <a:pt x="37" y="6"/>
                  </a:lnTo>
                  <a:lnTo>
                    <a:pt x="37" y="9"/>
                  </a:lnTo>
                  <a:lnTo>
                    <a:pt x="35" y="11"/>
                  </a:lnTo>
                  <a:lnTo>
                    <a:pt x="33" y="13"/>
                  </a:lnTo>
                  <a:lnTo>
                    <a:pt x="30" y="16"/>
                  </a:lnTo>
                  <a:lnTo>
                    <a:pt x="25" y="18"/>
                  </a:lnTo>
                  <a:lnTo>
                    <a:pt x="20" y="22"/>
                  </a:lnTo>
                  <a:lnTo>
                    <a:pt x="20" y="24"/>
                  </a:lnTo>
                  <a:lnTo>
                    <a:pt x="20" y="25"/>
                  </a:lnTo>
                  <a:lnTo>
                    <a:pt x="22" y="25"/>
                  </a:lnTo>
                  <a:lnTo>
                    <a:pt x="26" y="27"/>
                  </a:lnTo>
                  <a:lnTo>
                    <a:pt x="42" y="29"/>
                  </a:lnTo>
                  <a:lnTo>
                    <a:pt x="67" y="31"/>
                  </a:lnTo>
                  <a:lnTo>
                    <a:pt x="67" y="32"/>
                  </a:lnTo>
                  <a:lnTo>
                    <a:pt x="67" y="34"/>
                  </a:lnTo>
                  <a:lnTo>
                    <a:pt x="67" y="35"/>
                  </a:lnTo>
                  <a:lnTo>
                    <a:pt x="67" y="36"/>
                  </a:lnTo>
                  <a:lnTo>
                    <a:pt x="67" y="38"/>
                  </a:lnTo>
                  <a:lnTo>
                    <a:pt x="67" y="39"/>
                  </a:lnTo>
                  <a:lnTo>
                    <a:pt x="67" y="41"/>
                  </a:lnTo>
                  <a:lnTo>
                    <a:pt x="66" y="42"/>
                  </a:lnTo>
                  <a:lnTo>
                    <a:pt x="64" y="43"/>
                  </a:lnTo>
                  <a:lnTo>
                    <a:pt x="60" y="45"/>
                  </a:lnTo>
                  <a:lnTo>
                    <a:pt x="57" y="46"/>
                  </a:lnTo>
                  <a:lnTo>
                    <a:pt x="53" y="49"/>
                  </a:lnTo>
                  <a:lnTo>
                    <a:pt x="48" y="49"/>
                  </a:lnTo>
                  <a:lnTo>
                    <a:pt x="46" y="50"/>
                  </a:lnTo>
                  <a:lnTo>
                    <a:pt x="44" y="50"/>
                  </a:lnTo>
                  <a:lnTo>
                    <a:pt x="45" y="53"/>
                  </a:lnTo>
                  <a:lnTo>
                    <a:pt x="47" y="54"/>
                  </a:lnTo>
                  <a:lnTo>
                    <a:pt x="50" y="56"/>
                  </a:lnTo>
                  <a:lnTo>
                    <a:pt x="53" y="56"/>
                  </a:lnTo>
                  <a:lnTo>
                    <a:pt x="57" y="57"/>
                  </a:lnTo>
                  <a:lnTo>
                    <a:pt x="59" y="57"/>
                  </a:lnTo>
                  <a:lnTo>
                    <a:pt x="62" y="57"/>
                  </a:lnTo>
                  <a:lnTo>
                    <a:pt x="63" y="57"/>
                  </a:lnTo>
                  <a:lnTo>
                    <a:pt x="64" y="61"/>
                  </a:lnTo>
                  <a:lnTo>
                    <a:pt x="66" y="64"/>
                  </a:lnTo>
                  <a:lnTo>
                    <a:pt x="69" y="68"/>
                  </a:lnTo>
                  <a:lnTo>
                    <a:pt x="72" y="71"/>
                  </a:lnTo>
                  <a:lnTo>
                    <a:pt x="76" y="75"/>
                  </a:lnTo>
                  <a:lnTo>
                    <a:pt x="79" y="78"/>
                  </a:lnTo>
                  <a:lnTo>
                    <a:pt x="81" y="82"/>
                  </a:lnTo>
                  <a:lnTo>
                    <a:pt x="82" y="85"/>
                  </a:lnTo>
                  <a:lnTo>
                    <a:pt x="82" y="86"/>
                  </a:lnTo>
                  <a:lnTo>
                    <a:pt x="82" y="88"/>
                  </a:lnTo>
                  <a:lnTo>
                    <a:pt x="82" y="90"/>
                  </a:lnTo>
                  <a:lnTo>
                    <a:pt x="82" y="92"/>
                  </a:lnTo>
                  <a:lnTo>
                    <a:pt x="82" y="93"/>
                  </a:lnTo>
                  <a:lnTo>
                    <a:pt x="82" y="95"/>
                  </a:lnTo>
                  <a:lnTo>
                    <a:pt x="83" y="96"/>
                  </a:lnTo>
                  <a:lnTo>
                    <a:pt x="84" y="97"/>
                  </a:lnTo>
                  <a:lnTo>
                    <a:pt x="85" y="100"/>
                  </a:lnTo>
                  <a:lnTo>
                    <a:pt x="87" y="103"/>
                  </a:lnTo>
                  <a:lnTo>
                    <a:pt x="88" y="104"/>
                  </a:lnTo>
                  <a:lnTo>
                    <a:pt x="89" y="107"/>
                  </a:lnTo>
                  <a:lnTo>
                    <a:pt x="90" y="110"/>
                  </a:lnTo>
                  <a:lnTo>
                    <a:pt x="91" y="111"/>
                  </a:lnTo>
                  <a:lnTo>
                    <a:pt x="92" y="113"/>
                  </a:lnTo>
                  <a:lnTo>
                    <a:pt x="96" y="114"/>
                  </a:lnTo>
                  <a:lnTo>
                    <a:pt x="96" y="117"/>
                  </a:lnTo>
                  <a:lnTo>
                    <a:pt x="97" y="120"/>
                  </a:lnTo>
                  <a:lnTo>
                    <a:pt x="98" y="121"/>
                  </a:lnTo>
                  <a:lnTo>
                    <a:pt x="101" y="124"/>
                  </a:lnTo>
                  <a:lnTo>
                    <a:pt x="102" y="125"/>
                  </a:lnTo>
                  <a:lnTo>
                    <a:pt x="104" y="125"/>
                  </a:lnTo>
                  <a:lnTo>
                    <a:pt x="105" y="127"/>
                  </a:lnTo>
                  <a:lnTo>
                    <a:pt x="107" y="127"/>
                  </a:lnTo>
                  <a:lnTo>
                    <a:pt x="107" y="128"/>
                  </a:lnTo>
                  <a:lnTo>
                    <a:pt x="107" y="129"/>
                  </a:lnTo>
                  <a:lnTo>
                    <a:pt x="107" y="131"/>
                  </a:lnTo>
                  <a:lnTo>
                    <a:pt x="107" y="132"/>
                  </a:lnTo>
                  <a:lnTo>
                    <a:pt x="107" y="134"/>
                  </a:lnTo>
                  <a:lnTo>
                    <a:pt x="107" y="135"/>
                  </a:lnTo>
                  <a:lnTo>
                    <a:pt x="110" y="134"/>
                  </a:lnTo>
                  <a:lnTo>
                    <a:pt x="113" y="134"/>
                  </a:lnTo>
                  <a:lnTo>
                    <a:pt x="116" y="134"/>
                  </a:lnTo>
                  <a:lnTo>
                    <a:pt x="117" y="134"/>
                  </a:lnTo>
                  <a:lnTo>
                    <a:pt x="120" y="134"/>
                  </a:lnTo>
                  <a:lnTo>
                    <a:pt x="122" y="135"/>
                  </a:lnTo>
                  <a:lnTo>
                    <a:pt x="123" y="136"/>
                  </a:lnTo>
                  <a:lnTo>
                    <a:pt x="126" y="136"/>
                  </a:lnTo>
                  <a:lnTo>
                    <a:pt x="124" y="139"/>
                  </a:lnTo>
                  <a:lnTo>
                    <a:pt x="124" y="142"/>
                  </a:lnTo>
                  <a:lnTo>
                    <a:pt x="123" y="143"/>
                  </a:lnTo>
                  <a:lnTo>
                    <a:pt x="122" y="146"/>
                  </a:lnTo>
                  <a:lnTo>
                    <a:pt x="122" y="147"/>
                  </a:lnTo>
                  <a:lnTo>
                    <a:pt x="122" y="149"/>
                  </a:lnTo>
                  <a:lnTo>
                    <a:pt x="122" y="153"/>
                  </a:lnTo>
                  <a:lnTo>
                    <a:pt x="123" y="155"/>
                  </a:lnTo>
                  <a:lnTo>
                    <a:pt x="122" y="157"/>
                  </a:lnTo>
                  <a:lnTo>
                    <a:pt x="120" y="157"/>
                  </a:lnTo>
                  <a:lnTo>
                    <a:pt x="118" y="158"/>
                  </a:lnTo>
                  <a:lnTo>
                    <a:pt x="116" y="160"/>
                  </a:lnTo>
                  <a:lnTo>
                    <a:pt x="115" y="160"/>
                  </a:lnTo>
                  <a:lnTo>
                    <a:pt x="114" y="161"/>
                  </a:lnTo>
                  <a:lnTo>
                    <a:pt x="114" y="162"/>
                  </a:lnTo>
                  <a:lnTo>
                    <a:pt x="113" y="162"/>
                  </a:lnTo>
                  <a:lnTo>
                    <a:pt x="113" y="164"/>
                  </a:lnTo>
                  <a:lnTo>
                    <a:pt x="114" y="165"/>
                  </a:lnTo>
                  <a:lnTo>
                    <a:pt x="115" y="167"/>
                  </a:lnTo>
                  <a:lnTo>
                    <a:pt x="115" y="168"/>
                  </a:lnTo>
                  <a:lnTo>
                    <a:pt x="116" y="168"/>
                  </a:lnTo>
                  <a:lnTo>
                    <a:pt x="117" y="169"/>
                  </a:lnTo>
                  <a:lnTo>
                    <a:pt x="118" y="169"/>
                  </a:lnTo>
                  <a:lnTo>
                    <a:pt x="120" y="171"/>
                  </a:lnTo>
                  <a:lnTo>
                    <a:pt x="117" y="172"/>
                  </a:lnTo>
                  <a:lnTo>
                    <a:pt x="116" y="174"/>
                  </a:lnTo>
                  <a:lnTo>
                    <a:pt x="115" y="176"/>
                  </a:lnTo>
                  <a:lnTo>
                    <a:pt x="114" y="178"/>
                  </a:lnTo>
                  <a:lnTo>
                    <a:pt x="114" y="181"/>
                  </a:lnTo>
                  <a:lnTo>
                    <a:pt x="113" y="182"/>
                  </a:lnTo>
                  <a:lnTo>
                    <a:pt x="113" y="185"/>
                  </a:lnTo>
                  <a:lnTo>
                    <a:pt x="111" y="188"/>
                  </a:lnTo>
                  <a:lnTo>
                    <a:pt x="46" y="188"/>
                  </a:lnTo>
                  <a:lnTo>
                    <a:pt x="46" y="189"/>
                  </a:lnTo>
                  <a:lnTo>
                    <a:pt x="46" y="190"/>
                  </a:lnTo>
                  <a:lnTo>
                    <a:pt x="46" y="192"/>
                  </a:lnTo>
                  <a:lnTo>
                    <a:pt x="46" y="193"/>
                  </a:lnTo>
                  <a:lnTo>
                    <a:pt x="46" y="194"/>
                  </a:lnTo>
                  <a:lnTo>
                    <a:pt x="46" y="196"/>
                  </a:lnTo>
                  <a:lnTo>
                    <a:pt x="41" y="196"/>
                  </a:lnTo>
                  <a:lnTo>
                    <a:pt x="37" y="196"/>
                  </a:lnTo>
                  <a:lnTo>
                    <a:pt x="33" y="196"/>
                  </a:lnTo>
                  <a:lnTo>
                    <a:pt x="27" y="196"/>
                  </a:lnTo>
                  <a:lnTo>
                    <a:pt x="24" y="197"/>
                  </a:lnTo>
                  <a:lnTo>
                    <a:pt x="20" y="199"/>
                  </a:lnTo>
                  <a:lnTo>
                    <a:pt x="17" y="200"/>
                  </a:lnTo>
                  <a:lnTo>
                    <a:pt x="15" y="203"/>
                  </a:lnTo>
                  <a:lnTo>
                    <a:pt x="15" y="197"/>
                  </a:lnTo>
                  <a:lnTo>
                    <a:pt x="17" y="193"/>
                  </a:lnTo>
                  <a:lnTo>
                    <a:pt x="19" y="190"/>
                  </a:lnTo>
                  <a:lnTo>
                    <a:pt x="21" y="188"/>
                  </a:lnTo>
                  <a:lnTo>
                    <a:pt x="27" y="183"/>
                  </a:lnTo>
                  <a:lnTo>
                    <a:pt x="35" y="181"/>
                  </a:lnTo>
                  <a:lnTo>
                    <a:pt x="42" y="178"/>
                  </a:lnTo>
                  <a:lnTo>
                    <a:pt x="50" y="175"/>
                  </a:lnTo>
                  <a:lnTo>
                    <a:pt x="52" y="174"/>
                  </a:lnTo>
                  <a:lnTo>
                    <a:pt x="54" y="171"/>
                  </a:lnTo>
                  <a:lnTo>
                    <a:pt x="56" y="168"/>
                  </a:lnTo>
                  <a:lnTo>
                    <a:pt x="57" y="165"/>
                  </a:lnTo>
                  <a:lnTo>
                    <a:pt x="56" y="167"/>
                  </a:lnTo>
                  <a:lnTo>
                    <a:pt x="56" y="168"/>
                  </a:lnTo>
                  <a:lnTo>
                    <a:pt x="54" y="169"/>
                  </a:lnTo>
                  <a:lnTo>
                    <a:pt x="53" y="171"/>
                  </a:lnTo>
                  <a:lnTo>
                    <a:pt x="52" y="172"/>
                  </a:lnTo>
                  <a:lnTo>
                    <a:pt x="51" y="172"/>
                  </a:lnTo>
                  <a:lnTo>
                    <a:pt x="50" y="172"/>
                  </a:lnTo>
                  <a:lnTo>
                    <a:pt x="47" y="172"/>
                  </a:lnTo>
                  <a:lnTo>
                    <a:pt x="46" y="172"/>
                  </a:lnTo>
                  <a:lnTo>
                    <a:pt x="42" y="172"/>
                  </a:lnTo>
                  <a:lnTo>
                    <a:pt x="39" y="171"/>
                  </a:lnTo>
                  <a:lnTo>
                    <a:pt x="34" y="169"/>
                  </a:lnTo>
                  <a:lnTo>
                    <a:pt x="28" y="168"/>
                  </a:lnTo>
                  <a:lnTo>
                    <a:pt x="25" y="167"/>
                  </a:lnTo>
                  <a:lnTo>
                    <a:pt x="22" y="165"/>
                  </a:lnTo>
                  <a:lnTo>
                    <a:pt x="21" y="162"/>
                  </a:lnTo>
                  <a:lnTo>
                    <a:pt x="21" y="160"/>
                  </a:lnTo>
                  <a:lnTo>
                    <a:pt x="22" y="157"/>
                  </a:lnTo>
                  <a:lnTo>
                    <a:pt x="24" y="155"/>
                  </a:lnTo>
                  <a:lnTo>
                    <a:pt x="26" y="154"/>
                  </a:lnTo>
                  <a:lnTo>
                    <a:pt x="27" y="153"/>
                  </a:lnTo>
                  <a:lnTo>
                    <a:pt x="30" y="153"/>
                  </a:lnTo>
                  <a:lnTo>
                    <a:pt x="32" y="153"/>
                  </a:lnTo>
                  <a:lnTo>
                    <a:pt x="33" y="153"/>
                  </a:lnTo>
                  <a:lnTo>
                    <a:pt x="33" y="136"/>
                  </a:lnTo>
                  <a:lnTo>
                    <a:pt x="26" y="136"/>
                  </a:lnTo>
                  <a:lnTo>
                    <a:pt x="28" y="131"/>
                  </a:lnTo>
                  <a:lnTo>
                    <a:pt x="33" y="128"/>
                  </a:lnTo>
                  <a:lnTo>
                    <a:pt x="38" y="127"/>
                  </a:lnTo>
                  <a:lnTo>
                    <a:pt x="41" y="125"/>
                  </a:lnTo>
                  <a:lnTo>
                    <a:pt x="45" y="124"/>
                  </a:lnTo>
                  <a:lnTo>
                    <a:pt x="48" y="121"/>
                  </a:lnTo>
                  <a:lnTo>
                    <a:pt x="52" y="118"/>
                  </a:lnTo>
                  <a:lnTo>
                    <a:pt x="54" y="114"/>
                  </a:lnTo>
                  <a:lnTo>
                    <a:pt x="52" y="113"/>
                  </a:lnTo>
                  <a:lnTo>
                    <a:pt x="50" y="110"/>
                  </a:lnTo>
                  <a:lnTo>
                    <a:pt x="48" y="108"/>
                  </a:lnTo>
                  <a:lnTo>
                    <a:pt x="46" y="107"/>
                  </a:lnTo>
                  <a:lnTo>
                    <a:pt x="45" y="104"/>
                  </a:lnTo>
                  <a:lnTo>
                    <a:pt x="45" y="102"/>
                  </a:lnTo>
                  <a:lnTo>
                    <a:pt x="44" y="100"/>
                  </a:lnTo>
                  <a:lnTo>
                    <a:pt x="44" y="97"/>
                  </a:lnTo>
                  <a:lnTo>
                    <a:pt x="40" y="96"/>
                  </a:lnTo>
                  <a:lnTo>
                    <a:pt x="37" y="96"/>
                  </a:lnTo>
                  <a:lnTo>
                    <a:pt x="33" y="95"/>
                  </a:lnTo>
                  <a:lnTo>
                    <a:pt x="28" y="93"/>
                  </a:lnTo>
                  <a:lnTo>
                    <a:pt x="26" y="92"/>
                  </a:lnTo>
                  <a:lnTo>
                    <a:pt x="25" y="89"/>
                  </a:lnTo>
                  <a:lnTo>
                    <a:pt x="24" y="88"/>
                  </a:lnTo>
                  <a:lnTo>
                    <a:pt x="24" y="85"/>
                  </a:lnTo>
                  <a:lnTo>
                    <a:pt x="24" y="82"/>
                  </a:lnTo>
                  <a:lnTo>
                    <a:pt x="25" y="79"/>
                  </a:lnTo>
                  <a:lnTo>
                    <a:pt x="26" y="76"/>
                  </a:lnTo>
                  <a:lnTo>
                    <a:pt x="27" y="74"/>
                  </a:lnTo>
                  <a:lnTo>
                    <a:pt x="30" y="72"/>
                  </a:lnTo>
                  <a:lnTo>
                    <a:pt x="32" y="69"/>
                  </a:lnTo>
                  <a:lnTo>
                    <a:pt x="33" y="67"/>
                  </a:lnTo>
                  <a:lnTo>
                    <a:pt x="33" y="64"/>
                  </a:lnTo>
                  <a:lnTo>
                    <a:pt x="28" y="67"/>
                  </a:lnTo>
                  <a:lnTo>
                    <a:pt x="26" y="69"/>
                  </a:lnTo>
                  <a:lnTo>
                    <a:pt x="25" y="71"/>
                  </a:lnTo>
                  <a:lnTo>
                    <a:pt x="22" y="74"/>
                  </a:lnTo>
                  <a:lnTo>
                    <a:pt x="21" y="76"/>
                  </a:lnTo>
                  <a:lnTo>
                    <a:pt x="20" y="79"/>
                  </a:lnTo>
                  <a:lnTo>
                    <a:pt x="19" y="82"/>
                  </a:lnTo>
                  <a:lnTo>
                    <a:pt x="17" y="85"/>
                  </a:lnTo>
                  <a:lnTo>
                    <a:pt x="13" y="76"/>
                  </a:lnTo>
                  <a:lnTo>
                    <a:pt x="9" y="71"/>
                  </a:lnTo>
                  <a:lnTo>
                    <a:pt x="8" y="68"/>
                  </a:lnTo>
                  <a:lnTo>
                    <a:pt x="7" y="65"/>
                  </a:lnTo>
                  <a:lnTo>
                    <a:pt x="6" y="62"/>
                  </a:lnTo>
                  <a:lnTo>
                    <a:pt x="6" y="61"/>
                  </a:lnTo>
                  <a:lnTo>
                    <a:pt x="6" y="60"/>
                  </a:lnTo>
                  <a:lnTo>
                    <a:pt x="6" y="57"/>
                  </a:lnTo>
                  <a:lnTo>
                    <a:pt x="5" y="56"/>
                  </a:lnTo>
                  <a:lnTo>
                    <a:pt x="5" y="53"/>
                  </a:lnTo>
                  <a:lnTo>
                    <a:pt x="5" y="48"/>
                  </a:lnTo>
                  <a:lnTo>
                    <a:pt x="5" y="42"/>
                  </a:lnTo>
                  <a:lnTo>
                    <a:pt x="5" y="38"/>
                  </a:lnTo>
                  <a:lnTo>
                    <a:pt x="6" y="34"/>
                  </a:lnTo>
                  <a:lnTo>
                    <a:pt x="6" y="29"/>
                  </a:lnTo>
                  <a:lnTo>
                    <a:pt x="6" y="25"/>
                  </a:lnTo>
                  <a:lnTo>
                    <a:pt x="7" y="22"/>
                  </a:lnTo>
                  <a:lnTo>
                    <a:pt x="6" y="20"/>
                  </a:lnTo>
                  <a:lnTo>
                    <a:pt x="6" y="18"/>
                  </a:lnTo>
                  <a:lnTo>
                    <a:pt x="5" y="17"/>
                  </a:lnTo>
                  <a:lnTo>
                    <a:pt x="3" y="16"/>
                  </a:lnTo>
                  <a:lnTo>
                    <a:pt x="2" y="16"/>
                  </a:lnTo>
                  <a:lnTo>
                    <a:pt x="1" y="14"/>
                  </a:lnTo>
                  <a:lnTo>
                    <a:pt x="2" y="13"/>
                  </a:lnTo>
                  <a:lnTo>
                    <a:pt x="3" y="13"/>
                  </a:lnTo>
                  <a:lnTo>
                    <a:pt x="3" y="11"/>
                  </a:lnTo>
                  <a:lnTo>
                    <a:pt x="5" y="11"/>
                  </a:lnTo>
                  <a:lnTo>
                    <a:pt x="5" y="10"/>
                  </a:lnTo>
                  <a:lnTo>
                    <a:pt x="5" y="9"/>
                  </a:lnTo>
                  <a:lnTo>
                    <a:pt x="6" y="9"/>
                  </a:lnTo>
                  <a:lnTo>
                    <a:pt x="6" y="6"/>
                  </a:lnTo>
                  <a:lnTo>
                    <a:pt x="5" y="4"/>
                  </a:lnTo>
                  <a:lnTo>
                    <a:pt x="3" y="4"/>
                  </a:lnTo>
                  <a:lnTo>
                    <a:pt x="2" y="4"/>
                  </a:lnTo>
                  <a:lnTo>
                    <a:pt x="1" y="3"/>
                  </a:lnTo>
                  <a:lnTo>
                    <a:pt x="0" y="2"/>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4" name="Freeform 292">
              <a:extLst>
                <a:ext uri="{FF2B5EF4-FFF2-40B4-BE49-F238E27FC236}">
                  <a16:creationId xmlns:a16="http://schemas.microsoft.com/office/drawing/2014/main" id="{A2BFC2D5-D1FB-469E-3613-6EBC87658DBD}"/>
                </a:ext>
              </a:extLst>
            </p:cNvPr>
            <p:cNvSpPr>
              <a:spLocks/>
            </p:cNvSpPr>
            <p:nvPr/>
          </p:nvSpPr>
          <p:spPr bwMode="gray">
            <a:xfrm>
              <a:off x="6932023" y="3161569"/>
              <a:ext cx="204897" cy="225828"/>
            </a:xfrm>
            <a:custGeom>
              <a:avLst/>
              <a:gdLst>
                <a:gd name="T0" fmla="*/ 163513 w 111"/>
                <a:gd name="T1" fmla="*/ 175145 h 129"/>
                <a:gd name="T2" fmla="*/ 169863 w 111"/>
                <a:gd name="T3" fmla="*/ 175145 h 129"/>
                <a:gd name="T4" fmla="*/ 174625 w 111"/>
                <a:gd name="T5" fmla="*/ 179349 h 129"/>
                <a:gd name="T6" fmla="*/ 155575 w 111"/>
                <a:gd name="T7" fmla="*/ 151326 h 129"/>
                <a:gd name="T8" fmla="*/ 139700 w 111"/>
                <a:gd name="T9" fmla="*/ 126105 h 129"/>
                <a:gd name="T10" fmla="*/ 119063 w 111"/>
                <a:gd name="T11" fmla="*/ 105087 h 129"/>
                <a:gd name="T12" fmla="*/ 107950 w 111"/>
                <a:gd name="T13" fmla="*/ 99483 h 129"/>
                <a:gd name="T14" fmla="*/ 100013 w 111"/>
                <a:gd name="T15" fmla="*/ 98081 h 129"/>
                <a:gd name="T16" fmla="*/ 98425 w 111"/>
                <a:gd name="T17" fmla="*/ 91076 h 129"/>
                <a:gd name="T18" fmla="*/ 90488 w 111"/>
                <a:gd name="T19" fmla="*/ 93878 h 129"/>
                <a:gd name="T20" fmla="*/ 82550 w 111"/>
                <a:gd name="T21" fmla="*/ 93878 h 129"/>
                <a:gd name="T22" fmla="*/ 77788 w 111"/>
                <a:gd name="T23" fmla="*/ 78465 h 129"/>
                <a:gd name="T24" fmla="*/ 69850 w 111"/>
                <a:gd name="T25" fmla="*/ 65855 h 129"/>
                <a:gd name="T26" fmla="*/ 63500 w 111"/>
                <a:gd name="T27" fmla="*/ 56047 h 129"/>
                <a:gd name="T28" fmla="*/ 60325 w 111"/>
                <a:gd name="T29" fmla="*/ 35029 h 129"/>
                <a:gd name="T30" fmla="*/ 58738 w 111"/>
                <a:gd name="T31" fmla="*/ 12610 h 129"/>
                <a:gd name="T32" fmla="*/ 47625 w 111"/>
                <a:gd name="T33" fmla="*/ 0 h 129"/>
                <a:gd name="T34" fmla="*/ 30163 w 111"/>
                <a:gd name="T35" fmla="*/ 15413 h 129"/>
                <a:gd name="T36" fmla="*/ 22225 w 111"/>
                <a:gd name="T37" fmla="*/ 22419 h 129"/>
                <a:gd name="T38" fmla="*/ 12700 w 111"/>
                <a:gd name="T39" fmla="*/ 29424 h 129"/>
                <a:gd name="T40" fmla="*/ 9525 w 111"/>
                <a:gd name="T41" fmla="*/ 37831 h 129"/>
                <a:gd name="T42" fmla="*/ 9525 w 111"/>
                <a:gd name="T43" fmla="*/ 46238 h 129"/>
                <a:gd name="T44" fmla="*/ 11113 w 111"/>
                <a:gd name="T45" fmla="*/ 54645 h 129"/>
                <a:gd name="T46" fmla="*/ 9525 w 111"/>
                <a:gd name="T47" fmla="*/ 64453 h 129"/>
                <a:gd name="T48" fmla="*/ 3175 w 111"/>
                <a:gd name="T49" fmla="*/ 74262 h 129"/>
                <a:gd name="T50" fmla="*/ 0 w 111"/>
                <a:gd name="T51" fmla="*/ 81267 h 129"/>
                <a:gd name="T52" fmla="*/ 0 w 111"/>
                <a:gd name="T53" fmla="*/ 89674 h 129"/>
                <a:gd name="T54" fmla="*/ 1588 w 111"/>
                <a:gd name="T55" fmla="*/ 98081 h 129"/>
                <a:gd name="T56" fmla="*/ 3175 w 111"/>
                <a:gd name="T57" fmla="*/ 100884 h 129"/>
                <a:gd name="T58" fmla="*/ 11113 w 111"/>
                <a:gd name="T59" fmla="*/ 99483 h 129"/>
                <a:gd name="T60" fmla="*/ 17463 w 111"/>
                <a:gd name="T61" fmla="*/ 93878 h 129"/>
                <a:gd name="T62" fmla="*/ 26988 w 111"/>
                <a:gd name="T63" fmla="*/ 89674 h 129"/>
                <a:gd name="T64" fmla="*/ 36513 w 111"/>
                <a:gd name="T65" fmla="*/ 79866 h 129"/>
                <a:gd name="T66" fmla="*/ 41275 w 111"/>
                <a:gd name="T67" fmla="*/ 84070 h 129"/>
                <a:gd name="T68" fmla="*/ 50800 w 111"/>
                <a:gd name="T69" fmla="*/ 89674 h 129"/>
                <a:gd name="T70" fmla="*/ 63500 w 111"/>
                <a:gd name="T71" fmla="*/ 93878 h 129"/>
                <a:gd name="T72" fmla="*/ 74613 w 111"/>
                <a:gd name="T73" fmla="*/ 99483 h 129"/>
                <a:gd name="T74" fmla="*/ 80963 w 111"/>
                <a:gd name="T75" fmla="*/ 103686 h 129"/>
                <a:gd name="T76" fmla="*/ 92075 w 111"/>
                <a:gd name="T77" fmla="*/ 110692 h 129"/>
                <a:gd name="T78" fmla="*/ 100013 w 111"/>
                <a:gd name="T79" fmla="*/ 117698 h 129"/>
                <a:gd name="T80" fmla="*/ 104775 w 111"/>
                <a:gd name="T81" fmla="*/ 120500 h 129"/>
                <a:gd name="T82" fmla="*/ 112713 w 111"/>
                <a:gd name="T83" fmla="*/ 124703 h 129"/>
                <a:gd name="T84" fmla="*/ 114300 w 111"/>
                <a:gd name="T85" fmla="*/ 128907 h 129"/>
                <a:gd name="T86" fmla="*/ 120650 w 111"/>
                <a:gd name="T87" fmla="*/ 133110 h 129"/>
                <a:gd name="T88" fmla="*/ 123825 w 111"/>
                <a:gd name="T89" fmla="*/ 137314 h 129"/>
                <a:gd name="T90" fmla="*/ 128588 w 111"/>
                <a:gd name="T91" fmla="*/ 140116 h 129"/>
                <a:gd name="T92" fmla="*/ 130175 w 111"/>
                <a:gd name="T93" fmla="*/ 145721 h 129"/>
                <a:gd name="T94" fmla="*/ 133350 w 111"/>
                <a:gd name="T95" fmla="*/ 154128 h 129"/>
                <a:gd name="T96" fmla="*/ 134938 w 111"/>
                <a:gd name="T97" fmla="*/ 159733 h 129"/>
                <a:gd name="T98" fmla="*/ 146050 w 111"/>
                <a:gd name="T99" fmla="*/ 165337 h 129"/>
                <a:gd name="T100" fmla="*/ 160338 w 111"/>
                <a:gd name="T101" fmla="*/ 175145 h 12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
                <a:gd name="T154" fmla="*/ 0 h 129"/>
                <a:gd name="T155" fmla="*/ 111 w 111"/>
                <a:gd name="T156" fmla="*/ 129 h 12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 h="129">
                  <a:moveTo>
                    <a:pt x="103" y="126"/>
                  </a:moveTo>
                  <a:lnTo>
                    <a:pt x="103" y="126"/>
                  </a:lnTo>
                  <a:lnTo>
                    <a:pt x="103" y="125"/>
                  </a:lnTo>
                  <a:lnTo>
                    <a:pt x="104" y="124"/>
                  </a:lnTo>
                  <a:lnTo>
                    <a:pt x="106" y="124"/>
                  </a:lnTo>
                  <a:lnTo>
                    <a:pt x="107" y="125"/>
                  </a:lnTo>
                  <a:lnTo>
                    <a:pt x="109" y="126"/>
                  </a:lnTo>
                  <a:lnTo>
                    <a:pt x="109" y="128"/>
                  </a:lnTo>
                  <a:lnTo>
                    <a:pt x="110" y="128"/>
                  </a:lnTo>
                  <a:lnTo>
                    <a:pt x="111" y="129"/>
                  </a:lnTo>
                  <a:lnTo>
                    <a:pt x="101" y="112"/>
                  </a:lnTo>
                  <a:lnTo>
                    <a:pt x="98" y="108"/>
                  </a:lnTo>
                  <a:lnTo>
                    <a:pt x="95" y="104"/>
                  </a:lnTo>
                  <a:lnTo>
                    <a:pt x="91" y="98"/>
                  </a:lnTo>
                  <a:lnTo>
                    <a:pt x="88" y="90"/>
                  </a:lnTo>
                  <a:lnTo>
                    <a:pt x="82" y="85"/>
                  </a:lnTo>
                  <a:lnTo>
                    <a:pt x="78" y="79"/>
                  </a:lnTo>
                  <a:lnTo>
                    <a:pt x="75" y="75"/>
                  </a:lnTo>
                  <a:lnTo>
                    <a:pt x="72" y="74"/>
                  </a:lnTo>
                  <a:lnTo>
                    <a:pt x="70" y="72"/>
                  </a:lnTo>
                  <a:lnTo>
                    <a:pt x="68" y="71"/>
                  </a:lnTo>
                  <a:lnTo>
                    <a:pt x="65" y="70"/>
                  </a:lnTo>
                  <a:lnTo>
                    <a:pt x="64" y="70"/>
                  </a:lnTo>
                  <a:lnTo>
                    <a:pt x="63" y="70"/>
                  </a:lnTo>
                  <a:lnTo>
                    <a:pt x="62" y="68"/>
                  </a:lnTo>
                  <a:lnTo>
                    <a:pt x="62" y="67"/>
                  </a:lnTo>
                  <a:lnTo>
                    <a:pt x="62" y="65"/>
                  </a:lnTo>
                  <a:lnTo>
                    <a:pt x="60" y="65"/>
                  </a:lnTo>
                  <a:lnTo>
                    <a:pt x="59" y="67"/>
                  </a:lnTo>
                  <a:lnTo>
                    <a:pt x="57" y="67"/>
                  </a:lnTo>
                  <a:lnTo>
                    <a:pt x="56" y="68"/>
                  </a:lnTo>
                  <a:lnTo>
                    <a:pt x="53" y="68"/>
                  </a:lnTo>
                  <a:lnTo>
                    <a:pt x="52" y="67"/>
                  </a:lnTo>
                  <a:lnTo>
                    <a:pt x="51" y="63"/>
                  </a:lnTo>
                  <a:lnTo>
                    <a:pt x="50" y="60"/>
                  </a:lnTo>
                  <a:lnTo>
                    <a:pt x="49" y="56"/>
                  </a:lnTo>
                  <a:lnTo>
                    <a:pt x="46" y="53"/>
                  </a:lnTo>
                  <a:lnTo>
                    <a:pt x="45" y="50"/>
                  </a:lnTo>
                  <a:lnTo>
                    <a:pt x="44" y="47"/>
                  </a:lnTo>
                  <a:lnTo>
                    <a:pt x="43" y="45"/>
                  </a:lnTo>
                  <a:lnTo>
                    <a:pt x="40" y="43"/>
                  </a:lnTo>
                  <a:lnTo>
                    <a:pt x="40" y="40"/>
                  </a:lnTo>
                  <a:lnTo>
                    <a:pt x="39" y="38"/>
                  </a:lnTo>
                  <a:lnTo>
                    <a:pt x="39" y="31"/>
                  </a:lnTo>
                  <a:lnTo>
                    <a:pt x="38" y="25"/>
                  </a:lnTo>
                  <a:lnTo>
                    <a:pt x="38" y="20"/>
                  </a:lnTo>
                  <a:lnTo>
                    <a:pt x="37" y="14"/>
                  </a:lnTo>
                  <a:lnTo>
                    <a:pt x="37" y="9"/>
                  </a:lnTo>
                  <a:lnTo>
                    <a:pt x="37" y="3"/>
                  </a:lnTo>
                  <a:lnTo>
                    <a:pt x="35" y="0"/>
                  </a:lnTo>
                  <a:lnTo>
                    <a:pt x="30" y="0"/>
                  </a:lnTo>
                  <a:lnTo>
                    <a:pt x="21" y="10"/>
                  </a:lnTo>
                  <a:lnTo>
                    <a:pt x="20" y="10"/>
                  </a:lnTo>
                  <a:lnTo>
                    <a:pt x="19" y="11"/>
                  </a:lnTo>
                  <a:lnTo>
                    <a:pt x="18" y="11"/>
                  </a:lnTo>
                  <a:lnTo>
                    <a:pt x="17" y="13"/>
                  </a:lnTo>
                  <a:lnTo>
                    <a:pt x="14" y="16"/>
                  </a:lnTo>
                  <a:lnTo>
                    <a:pt x="13" y="17"/>
                  </a:lnTo>
                  <a:lnTo>
                    <a:pt x="11" y="20"/>
                  </a:lnTo>
                  <a:lnTo>
                    <a:pt x="8" y="21"/>
                  </a:lnTo>
                  <a:lnTo>
                    <a:pt x="7" y="24"/>
                  </a:lnTo>
                  <a:lnTo>
                    <a:pt x="6" y="25"/>
                  </a:lnTo>
                  <a:lnTo>
                    <a:pt x="6" y="27"/>
                  </a:lnTo>
                  <a:lnTo>
                    <a:pt x="6" y="30"/>
                  </a:lnTo>
                  <a:lnTo>
                    <a:pt x="6" y="31"/>
                  </a:lnTo>
                  <a:lnTo>
                    <a:pt x="6" y="33"/>
                  </a:lnTo>
                  <a:lnTo>
                    <a:pt x="7" y="36"/>
                  </a:lnTo>
                  <a:lnTo>
                    <a:pt x="7" y="38"/>
                  </a:lnTo>
                  <a:lnTo>
                    <a:pt x="7" y="39"/>
                  </a:lnTo>
                  <a:lnTo>
                    <a:pt x="6" y="42"/>
                  </a:lnTo>
                  <a:lnTo>
                    <a:pt x="6" y="43"/>
                  </a:lnTo>
                  <a:lnTo>
                    <a:pt x="6" y="46"/>
                  </a:lnTo>
                  <a:lnTo>
                    <a:pt x="5" y="49"/>
                  </a:lnTo>
                  <a:lnTo>
                    <a:pt x="4" y="50"/>
                  </a:lnTo>
                  <a:lnTo>
                    <a:pt x="2" y="53"/>
                  </a:lnTo>
                  <a:lnTo>
                    <a:pt x="1" y="56"/>
                  </a:lnTo>
                  <a:lnTo>
                    <a:pt x="1" y="57"/>
                  </a:lnTo>
                  <a:lnTo>
                    <a:pt x="0" y="58"/>
                  </a:lnTo>
                  <a:lnTo>
                    <a:pt x="0" y="61"/>
                  </a:lnTo>
                  <a:lnTo>
                    <a:pt x="0" y="63"/>
                  </a:lnTo>
                  <a:lnTo>
                    <a:pt x="0" y="64"/>
                  </a:lnTo>
                  <a:lnTo>
                    <a:pt x="0" y="67"/>
                  </a:lnTo>
                  <a:lnTo>
                    <a:pt x="0" y="68"/>
                  </a:lnTo>
                  <a:lnTo>
                    <a:pt x="1" y="70"/>
                  </a:lnTo>
                  <a:lnTo>
                    <a:pt x="1" y="71"/>
                  </a:lnTo>
                  <a:lnTo>
                    <a:pt x="2" y="71"/>
                  </a:lnTo>
                  <a:lnTo>
                    <a:pt x="2" y="72"/>
                  </a:lnTo>
                  <a:lnTo>
                    <a:pt x="4" y="72"/>
                  </a:lnTo>
                  <a:lnTo>
                    <a:pt x="5" y="72"/>
                  </a:lnTo>
                  <a:lnTo>
                    <a:pt x="7" y="71"/>
                  </a:lnTo>
                  <a:lnTo>
                    <a:pt x="8" y="70"/>
                  </a:lnTo>
                  <a:lnTo>
                    <a:pt x="9" y="68"/>
                  </a:lnTo>
                  <a:lnTo>
                    <a:pt x="11" y="67"/>
                  </a:lnTo>
                  <a:lnTo>
                    <a:pt x="13" y="65"/>
                  </a:lnTo>
                  <a:lnTo>
                    <a:pt x="14" y="65"/>
                  </a:lnTo>
                  <a:lnTo>
                    <a:pt x="17" y="64"/>
                  </a:lnTo>
                  <a:lnTo>
                    <a:pt x="18" y="63"/>
                  </a:lnTo>
                  <a:lnTo>
                    <a:pt x="21" y="56"/>
                  </a:lnTo>
                  <a:lnTo>
                    <a:pt x="23" y="57"/>
                  </a:lnTo>
                  <a:lnTo>
                    <a:pt x="24" y="57"/>
                  </a:lnTo>
                  <a:lnTo>
                    <a:pt x="25" y="58"/>
                  </a:lnTo>
                  <a:lnTo>
                    <a:pt x="26" y="60"/>
                  </a:lnTo>
                  <a:lnTo>
                    <a:pt x="30" y="61"/>
                  </a:lnTo>
                  <a:lnTo>
                    <a:pt x="31" y="63"/>
                  </a:lnTo>
                  <a:lnTo>
                    <a:pt x="32" y="64"/>
                  </a:lnTo>
                  <a:lnTo>
                    <a:pt x="34" y="64"/>
                  </a:lnTo>
                  <a:lnTo>
                    <a:pt x="37" y="65"/>
                  </a:lnTo>
                  <a:lnTo>
                    <a:pt x="40" y="67"/>
                  </a:lnTo>
                  <a:lnTo>
                    <a:pt x="43" y="68"/>
                  </a:lnTo>
                  <a:lnTo>
                    <a:pt x="45" y="70"/>
                  </a:lnTo>
                  <a:lnTo>
                    <a:pt x="47" y="71"/>
                  </a:lnTo>
                  <a:lnTo>
                    <a:pt x="49" y="71"/>
                  </a:lnTo>
                  <a:lnTo>
                    <a:pt x="50" y="72"/>
                  </a:lnTo>
                  <a:lnTo>
                    <a:pt x="51" y="74"/>
                  </a:lnTo>
                  <a:lnTo>
                    <a:pt x="53" y="75"/>
                  </a:lnTo>
                  <a:lnTo>
                    <a:pt x="56" y="78"/>
                  </a:lnTo>
                  <a:lnTo>
                    <a:pt x="58" y="79"/>
                  </a:lnTo>
                  <a:lnTo>
                    <a:pt x="60" y="82"/>
                  </a:lnTo>
                  <a:lnTo>
                    <a:pt x="62" y="84"/>
                  </a:lnTo>
                  <a:lnTo>
                    <a:pt x="63" y="84"/>
                  </a:lnTo>
                  <a:lnTo>
                    <a:pt x="64" y="84"/>
                  </a:lnTo>
                  <a:lnTo>
                    <a:pt x="65" y="85"/>
                  </a:lnTo>
                  <a:lnTo>
                    <a:pt x="66" y="86"/>
                  </a:lnTo>
                  <a:lnTo>
                    <a:pt x="69" y="88"/>
                  </a:lnTo>
                  <a:lnTo>
                    <a:pt x="70" y="89"/>
                  </a:lnTo>
                  <a:lnTo>
                    <a:pt x="71" y="89"/>
                  </a:lnTo>
                  <a:lnTo>
                    <a:pt x="71" y="90"/>
                  </a:lnTo>
                  <a:lnTo>
                    <a:pt x="72" y="90"/>
                  </a:lnTo>
                  <a:lnTo>
                    <a:pt x="72" y="92"/>
                  </a:lnTo>
                  <a:lnTo>
                    <a:pt x="74" y="93"/>
                  </a:lnTo>
                  <a:lnTo>
                    <a:pt x="75" y="93"/>
                  </a:lnTo>
                  <a:lnTo>
                    <a:pt x="76" y="95"/>
                  </a:lnTo>
                  <a:lnTo>
                    <a:pt x="77" y="95"/>
                  </a:lnTo>
                  <a:lnTo>
                    <a:pt x="78" y="96"/>
                  </a:lnTo>
                  <a:lnTo>
                    <a:pt x="78" y="98"/>
                  </a:lnTo>
                  <a:lnTo>
                    <a:pt x="80" y="98"/>
                  </a:lnTo>
                  <a:lnTo>
                    <a:pt x="80" y="100"/>
                  </a:lnTo>
                  <a:lnTo>
                    <a:pt x="81" y="100"/>
                  </a:lnTo>
                  <a:lnTo>
                    <a:pt x="81" y="101"/>
                  </a:lnTo>
                  <a:lnTo>
                    <a:pt x="82" y="103"/>
                  </a:lnTo>
                  <a:lnTo>
                    <a:pt x="82" y="104"/>
                  </a:lnTo>
                  <a:lnTo>
                    <a:pt x="84" y="105"/>
                  </a:lnTo>
                  <a:lnTo>
                    <a:pt x="84" y="108"/>
                  </a:lnTo>
                  <a:lnTo>
                    <a:pt x="84" y="110"/>
                  </a:lnTo>
                  <a:lnTo>
                    <a:pt x="84" y="111"/>
                  </a:lnTo>
                  <a:lnTo>
                    <a:pt x="84" y="112"/>
                  </a:lnTo>
                  <a:lnTo>
                    <a:pt x="85" y="114"/>
                  </a:lnTo>
                  <a:lnTo>
                    <a:pt x="86" y="115"/>
                  </a:lnTo>
                  <a:lnTo>
                    <a:pt x="89" y="117"/>
                  </a:lnTo>
                  <a:lnTo>
                    <a:pt x="92" y="118"/>
                  </a:lnTo>
                  <a:lnTo>
                    <a:pt x="95" y="121"/>
                  </a:lnTo>
                  <a:lnTo>
                    <a:pt x="98" y="122"/>
                  </a:lnTo>
                  <a:lnTo>
                    <a:pt x="101" y="125"/>
                  </a:lnTo>
                  <a:lnTo>
                    <a:pt x="102" y="126"/>
                  </a:lnTo>
                  <a:lnTo>
                    <a:pt x="103" y="12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5" name="Freeform 293">
              <a:extLst>
                <a:ext uri="{FF2B5EF4-FFF2-40B4-BE49-F238E27FC236}">
                  <a16:creationId xmlns:a16="http://schemas.microsoft.com/office/drawing/2014/main" id="{BD2273F6-0E37-DA25-D29E-EE6397355D22}"/>
                </a:ext>
              </a:extLst>
            </p:cNvPr>
            <p:cNvSpPr>
              <a:spLocks/>
            </p:cNvSpPr>
            <p:nvPr/>
          </p:nvSpPr>
          <p:spPr bwMode="gray">
            <a:xfrm>
              <a:off x="6080296" y="1810560"/>
              <a:ext cx="216951" cy="103011"/>
            </a:xfrm>
            <a:custGeom>
              <a:avLst/>
              <a:gdLst>
                <a:gd name="T0" fmla="*/ 185738 w 117"/>
                <a:gd name="T1" fmla="*/ 54645 h 59"/>
                <a:gd name="T2" fmla="*/ 182563 w 117"/>
                <a:gd name="T3" fmla="*/ 56046 h 59"/>
                <a:gd name="T4" fmla="*/ 176213 w 117"/>
                <a:gd name="T5" fmla="*/ 60250 h 59"/>
                <a:gd name="T6" fmla="*/ 169863 w 117"/>
                <a:gd name="T7" fmla="*/ 65854 h 59"/>
                <a:gd name="T8" fmla="*/ 168275 w 117"/>
                <a:gd name="T9" fmla="*/ 68656 h 59"/>
                <a:gd name="T10" fmla="*/ 163513 w 117"/>
                <a:gd name="T11" fmla="*/ 72860 h 59"/>
                <a:gd name="T12" fmla="*/ 155575 w 117"/>
                <a:gd name="T13" fmla="*/ 75662 h 59"/>
                <a:gd name="T14" fmla="*/ 147638 w 117"/>
                <a:gd name="T15" fmla="*/ 72860 h 59"/>
                <a:gd name="T16" fmla="*/ 136525 w 117"/>
                <a:gd name="T17" fmla="*/ 67255 h 59"/>
                <a:gd name="T18" fmla="*/ 131763 w 117"/>
                <a:gd name="T19" fmla="*/ 68656 h 59"/>
                <a:gd name="T20" fmla="*/ 128588 w 117"/>
                <a:gd name="T21" fmla="*/ 77063 h 59"/>
                <a:gd name="T22" fmla="*/ 131763 w 117"/>
                <a:gd name="T23" fmla="*/ 82668 h 59"/>
                <a:gd name="T24" fmla="*/ 122238 w 117"/>
                <a:gd name="T25" fmla="*/ 82668 h 59"/>
                <a:gd name="T26" fmla="*/ 115888 w 117"/>
                <a:gd name="T27" fmla="*/ 78465 h 59"/>
                <a:gd name="T28" fmla="*/ 112713 w 117"/>
                <a:gd name="T29" fmla="*/ 77063 h 59"/>
                <a:gd name="T30" fmla="*/ 103188 w 117"/>
                <a:gd name="T31" fmla="*/ 72860 h 59"/>
                <a:gd name="T32" fmla="*/ 39688 w 117"/>
                <a:gd name="T33" fmla="*/ 71459 h 59"/>
                <a:gd name="T34" fmla="*/ 22225 w 117"/>
                <a:gd name="T35" fmla="*/ 54645 h 59"/>
                <a:gd name="T36" fmla="*/ 15875 w 117"/>
                <a:gd name="T37" fmla="*/ 42035 h 59"/>
                <a:gd name="T38" fmla="*/ 7938 w 117"/>
                <a:gd name="T39" fmla="*/ 28023 h 59"/>
                <a:gd name="T40" fmla="*/ 14288 w 117"/>
                <a:gd name="T41" fmla="*/ 25221 h 59"/>
                <a:gd name="T42" fmla="*/ 34925 w 117"/>
                <a:gd name="T43" fmla="*/ 19616 h 59"/>
                <a:gd name="T44" fmla="*/ 52388 w 117"/>
                <a:gd name="T45" fmla="*/ 9808 h 59"/>
                <a:gd name="T46" fmla="*/ 68263 w 117"/>
                <a:gd name="T47" fmla="*/ 1401 h 59"/>
                <a:gd name="T48" fmla="*/ 88900 w 117"/>
                <a:gd name="T49" fmla="*/ 8407 h 59"/>
                <a:gd name="T50" fmla="*/ 111125 w 117"/>
                <a:gd name="T51" fmla="*/ 19616 h 59"/>
                <a:gd name="T52" fmla="*/ 128588 w 117"/>
                <a:gd name="T53" fmla="*/ 32227 h 59"/>
                <a:gd name="T54" fmla="*/ 144463 w 117"/>
                <a:gd name="T55" fmla="*/ 37831 h 59"/>
                <a:gd name="T56" fmla="*/ 152400 w 117"/>
                <a:gd name="T57" fmla="*/ 42035 h 59"/>
                <a:gd name="T58" fmla="*/ 160338 w 117"/>
                <a:gd name="T59" fmla="*/ 46238 h 59"/>
                <a:gd name="T60" fmla="*/ 168275 w 117"/>
                <a:gd name="T61" fmla="*/ 50441 h 59"/>
                <a:gd name="T62" fmla="*/ 179388 w 117"/>
                <a:gd name="T63" fmla="*/ 51843 h 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7"/>
                <a:gd name="T97" fmla="*/ 0 h 59"/>
                <a:gd name="T98" fmla="*/ 117 w 117"/>
                <a:gd name="T99" fmla="*/ 59 h 5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7" h="59">
                  <a:moveTo>
                    <a:pt x="117" y="39"/>
                  </a:moveTo>
                  <a:lnTo>
                    <a:pt x="117" y="39"/>
                  </a:lnTo>
                  <a:lnTo>
                    <a:pt x="116" y="40"/>
                  </a:lnTo>
                  <a:lnTo>
                    <a:pt x="115" y="40"/>
                  </a:lnTo>
                  <a:lnTo>
                    <a:pt x="113" y="41"/>
                  </a:lnTo>
                  <a:lnTo>
                    <a:pt x="111" y="43"/>
                  </a:lnTo>
                  <a:lnTo>
                    <a:pt x="110" y="45"/>
                  </a:lnTo>
                  <a:lnTo>
                    <a:pt x="107" y="47"/>
                  </a:lnTo>
                  <a:lnTo>
                    <a:pt x="106" y="48"/>
                  </a:lnTo>
                  <a:lnTo>
                    <a:pt x="106" y="49"/>
                  </a:lnTo>
                  <a:lnTo>
                    <a:pt x="104" y="51"/>
                  </a:lnTo>
                  <a:lnTo>
                    <a:pt x="103" y="52"/>
                  </a:lnTo>
                  <a:lnTo>
                    <a:pt x="100" y="54"/>
                  </a:lnTo>
                  <a:lnTo>
                    <a:pt x="98" y="54"/>
                  </a:lnTo>
                  <a:lnTo>
                    <a:pt x="96" y="54"/>
                  </a:lnTo>
                  <a:lnTo>
                    <a:pt x="93" y="52"/>
                  </a:lnTo>
                  <a:lnTo>
                    <a:pt x="90" y="49"/>
                  </a:lnTo>
                  <a:lnTo>
                    <a:pt x="86" y="48"/>
                  </a:lnTo>
                  <a:lnTo>
                    <a:pt x="84" y="48"/>
                  </a:lnTo>
                  <a:lnTo>
                    <a:pt x="83" y="49"/>
                  </a:lnTo>
                  <a:lnTo>
                    <a:pt x="83" y="52"/>
                  </a:lnTo>
                  <a:lnTo>
                    <a:pt x="81" y="55"/>
                  </a:lnTo>
                  <a:lnTo>
                    <a:pt x="81" y="58"/>
                  </a:lnTo>
                  <a:lnTo>
                    <a:pt x="83" y="59"/>
                  </a:lnTo>
                  <a:lnTo>
                    <a:pt x="79" y="59"/>
                  </a:lnTo>
                  <a:lnTo>
                    <a:pt x="77" y="59"/>
                  </a:lnTo>
                  <a:lnTo>
                    <a:pt x="75" y="58"/>
                  </a:lnTo>
                  <a:lnTo>
                    <a:pt x="73" y="56"/>
                  </a:lnTo>
                  <a:lnTo>
                    <a:pt x="72" y="56"/>
                  </a:lnTo>
                  <a:lnTo>
                    <a:pt x="71" y="55"/>
                  </a:lnTo>
                  <a:lnTo>
                    <a:pt x="68" y="54"/>
                  </a:lnTo>
                  <a:lnTo>
                    <a:pt x="65" y="52"/>
                  </a:lnTo>
                  <a:lnTo>
                    <a:pt x="35" y="58"/>
                  </a:lnTo>
                  <a:lnTo>
                    <a:pt x="25" y="51"/>
                  </a:lnTo>
                  <a:lnTo>
                    <a:pt x="17" y="45"/>
                  </a:lnTo>
                  <a:lnTo>
                    <a:pt x="14" y="39"/>
                  </a:lnTo>
                  <a:lnTo>
                    <a:pt x="11" y="34"/>
                  </a:lnTo>
                  <a:lnTo>
                    <a:pt x="10" y="30"/>
                  </a:lnTo>
                  <a:lnTo>
                    <a:pt x="8" y="25"/>
                  </a:lnTo>
                  <a:lnTo>
                    <a:pt x="5" y="20"/>
                  </a:lnTo>
                  <a:lnTo>
                    <a:pt x="0" y="16"/>
                  </a:lnTo>
                  <a:lnTo>
                    <a:pt x="9" y="18"/>
                  </a:lnTo>
                  <a:lnTo>
                    <a:pt x="16" y="18"/>
                  </a:lnTo>
                  <a:lnTo>
                    <a:pt x="22" y="14"/>
                  </a:lnTo>
                  <a:lnTo>
                    <a:pt x="27" y="11"/>
                  </a:lnTo>
                  <a:lnTo>
                    <a:pt x="33" y="7"/>
                  </a:lnTo>
                  <a:lnTo>
                    <a:pt x="37" y="4"/>
                  </a:lnTo>
                  <a:lnTo>
                    <a:pt x="43" y="1"/>
                  </a:lnTo>
                  <a:lnTo>
                    <a:pt x="51" y="0"/>
                  </a:lnTo>
                  <a:lnTo>
                    <a:pt x="56" y="6"/>
                  </a:lnTo>
                  <a:lnTo>
                    <a:pt x="62" y="10"/>
                  </a:lnTo>
                  <a:lnTo>
                    <a:pt x="70" y="14"/>
                  </a:lnTo>
                  <a:lnTo>
                    <a:pt x="75" y="19"/>
                  </a:lnTo>
                  <a:lnTo>
                    <a:pt x="81" y="23"/>
                  </a:lnTo>
                  <a:lnTo>
                    <a:pt x="86" y="26"/>
                  </a:lnTo>
                  <a:lnTo>
                    <a:pt x="91" y="27"/>
                  </a:lnTo>
                  <a:lnTo>
                    <a:pt x="92" y="29"/>
                  </a:lnTo>
                  <a:lnTo>
                    <a:pt x="96" y="30"/>
                  </a:lnTo>
                  <a:lnTo>
                    <a:pt x="98" y="32"/>
                  </a:lnTo>
                  <a:lnTo>
                    <a:pt x="101" y="33"/>
                  </a:lnTo>
                  <a:lnTo>
                    <a:pt x="104" y="34"/>
                  </a:lnTo>
                  <a:lnTo>
                    <a:pt x="106" y="36"/>
                  </a:lnTo>
                  <a:lnTo>
                    <a:pt x="110" y="37"/>
                  </a:lnTo>
                  <a:lnTo>
                    <a:pt x="113" y="37"/>
                  </a:lnTo>
                  <a:lnTo>
                    <a:pt x="117" y="3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6" name="Freeform 294">
              <a:extLst>
                <a:ext uri="{FF2B5EF4-FFF2-40B4-BE49-F238E27FC236}">
                  <a16:creationId xmlns:a16="http://schemas.microsoft.com/office/drawing/2014/main" id="{FCD37E23-6A17-1BF9-E645-61DE0006E79E}"/>
                </a:ext>
              </a:extLst>
            </p:cNvPr>
            <p:cNvSpPr>
              <a:spLocks/>
            </p:cNvSpPr>
            <p:nvPr/>
          </p:nvSpPr>
          <p:spPr bwMode="gray">
            <a:xfrm>
              <a:off x="6228947" y="1879894"/>
              <a:ext cx="168738" cy="69332"/>
            </a:xfrm>
            <a:custGeom>
              <a:avLst/>
              <a:gdLst>
                <a:gd name="T0" fmla="*/ 60325 w 91"/>
                <a:gd name="T1" fmla="*/ 0 h 40"/>
                <a:gd name="T2" fmla="*/ 65088 w 91"/>
                <a:gd name="T3" fmla="*/ 0 h 40"/>
                <a:gd name="T4" fmla="*/ 69850 w 91"/>
                <a:gd name="T5" fmla="*/ 0 h 40"/>
                <a:gd name="T6" fmla="*/ 79375 w 91"/>
                <a:gd name="T7" fmla="*/ 0 h 40"/>
                <a:gd name="T8" fmla="*/ 90488 w 91"/>
                <a:gd name="T9" fmla="*/ 0 h 40"/>
                <a:gd name="T10" fmla="*/ 104775 w 91"/>
                <a:gd name="T11" fmla="*/ 0 h 40"/>
                <a:gd name="T12" fmla="*/ 119063 w 91"/>
                <a:gd name="T13" fmla="*/ 2802 h 40"/>
                <a:gd name="T14" fmla="*/ 130175 w 91"/>
                <a:gd name="T15" fmla="*/ 4203 h 40"/>
                <a:gd name="T16" fmla="*/ 144463 w 91"/>
                <a:gd name="T17" fmla="*/ 4203 h 40"/>
                <a:gd name="T18" fmla="*/ 144463 w 91"/>
                <a:gd name="T19" fmla="*/ 12610 h 40"/>
                <a:gd name="T20" fmla="*/ 141288 w 91"/>
                <a:gd name="T21" fmla="*/ 21017 h 40"/>
                <a:gd name="T22" fmla="*/ 139700 w 91"/>
                <a:gd name="T23" fmla="*/ 26622 h 40"/>
                <a:gd name="T24" fmla="*/ 138113 w 91"/>
                <a:gd name="T25" fmla="*/ 33628 h 40"/>
                <a:gd name="T26" fmla="*/ 69850 w 91"/>
                <a:gd name="T27" fmla="*/ 35029 h 40"/>
                <a:gd name="T28" fmla="*/ 60325 w 91"/>
                <a:gd name="T29" fmla="*/ 40633 h 40"/>
                <a:gd name="T30" fmla="*/ 49213 w 91"/>
                <a:gd name="T31" fmla="*/ 50441 h 40"/>
                <a:gd name="T32" fmla="*/ 39688 w 91"/>
                <a:gd name="T33" fmla="*/ 54645 h 40"/>
                <a:gd name="T34" fmla="*/ 28575 w 91"/>
                <a:gd name="T35" fmla="*/ 56046 h 40"/>
                <a:gd name="T36" fmla="*/ 25400 w 91"/>
                <a:gd name="T37" fmla="*/ 54645 h 40"/>
                <a:gd name="T38" fmla="*/ 22225 w 91"/>
                <a:gd name="T39" fmla="*/ 51843 h 40"/>
                <a:gd name="T40" fmla="*/ 17463 w 91"/>
                <a:gd name="T41" fmla="*/ 50441 h 40"/>
                <a:gd name="T42" fmla="*/ 14288 w 91"/>
                <a:gd name="T43" fmla="*/ 47639 h 40"/>
                <a:gd name="T44" fmla="*/ 9525 w 91"/>
                <a:gd name="T45" fmla="*/ 44837 h 40"/>
                <a:gd name="T46" fmla="*/ 4763 w 91"/>
                <a:gd name="T47" fmla="*/ 39232 h 40"/>
                <a:gd name="T48" fmla="*/ 3175 w 91"/>
                <a:gd name="T49" fmla="*/ 30825 h 40"/>
                <a:gd name="T50" fmla="*/ 0 w 91"/>
                <a:gd name="T51" fmla="*/ 23820 h 40"/>
                <a:gd name="T52" fmla="*/ 3175 w 91"/>
                <a:gd name="T53" fmla="*/ 15413 h 40"/>
                <a:gd name="T54" fmla="*/ 4763 w 91"/>
                <a:gd name="T55" fmla="*/ 8407 h 40"/>
                <a:gd name="T56" fmla="*/ 12700 w 91"/>
                <a:gd name="T57" fmla="*/ 9808 h 40"/>
                <a:gd name="T58" fmla="*/ 22225 w 91"/>
                <a:gd name="T59" fmla="*/ 18215 h 40"/>
                <a:gd name="T60" fmla="*/ 28575 w 91"/>
                <a:gd name="T61" fmla="*/ 18215 h 40"/>
                <a:gd name="T62" fmla="*/ 34925 w 91"/>
                <a:gd name="T63" fmla="*/ 12610 h 40"/>
                <a:gd name="T64" fmla="*/ 39688 w 91"/>
                <a:gd name="T65" fmla="*/ 8407 h 40"/>
                <a:gd name="T66" fmla="*/ 46038 w 91"/>
                <a:gd name="T67" fmla="*/ 4203 h 40"/>
                <a:gd name="T68" fmla="*/ 50800 w 91"/>
                <a:gd name="T69" fmla="*/ 2802 h 40"/>
                <a:gd name="T70" fmla="*/ 55563 w 91"/>
                <a:gd name="T71" fmla="*/ 0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1"/>
                <a:gd name="T109" fmla="*/ 0 h 40"/>
                <a:gd name="T110" fmla="*/ 91 w 91"/>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1" h="40">
                  <a:moveTo>
                    <a:pt x="36" y="0"/>
                  </a:moveTo>
                  <a:lnTo>
                    <a:pt x="38" y="0"/>
                  </a:lnTo>
                  <a:lnTo>
                    <a:pt x="40" y="0"/>
                  </a:lnTo>
                  <a:lnTo>
                    <a:pt x="41" y="0"/>
                  </a:lnTo>
                  <a:lnTo>
                    <a:pt x="43" y="0"/>
                  </a:lnTo>
                  <a:lnTo>
                    <a:pt x="44" y="0"/>
                  </a:lnTo>
                  <a:lnTo>
                    <a:pt x="47" y="0"/>
                  </a:lnTo>
                  <a:lnTo>
                    <a:pt x="50" y="0"/>
                  </a:lnTo>
                  <a:lnTo>
                    <a:pt x="54" y="0"/>
                  </a:lnTo>
                  <a:lnTo>
                    <a:pt x="57" y="0"/>
                  </a:lnTo>
                  <a:lnTo>
                    <a:pt x="61" y="0"/>
                  </a:lnTo>
                  <a:lnTo>
                    <a:pt x="66" y="0"/>
                  </a:lnTo>
                  <a:lnTo>
                    <a:pt x="70" y="2"/>
                  </a:lnTo>
                  <a:lnTo>
                    <a:pt x="75" y="2"/>
                  </a:lnTo>
                  <a:lnTo>
                    <a:pt x="79" y="2"/>
                  </a:lnTo>
                  <a:lnTo>
                    <a:pt x="82" y="3"/>
                  </a:lnTo>
                  <a:lnTo>
                    <a:pt x="87" y="3"/>
                  </a:lnTo>
                  <a:lnTo>
                    <a:pt x="91" y="3"/>
                  </a:lnTo>
                  <a:lnTo>
                    <a:pt x="91" y="6"/>
                  </a:lnTo>
                  <a:lnTo>
                    <a:pt x="91" y="9"/>
                  </a:lnTo>
                  <a:lnTo>
                    <a:pt x="91" y="13"/>
                  </a:lnTo>
                  <a:lnTo>
                    <a:pt x="89" y="15"/>
                  </a:lnTo>
                  <a:lnTo>
                    <a:pt x="89" y="17"/>
                  </a:lnTo>
                  <a:lnTo>
                    <a:pt x="88" y="19"/>
                  </a:lnTo>
                  <a:lnTo>
                    <a:pt x="87" y="22"/>
                  </a:lnTo>
                  <a:lnTo>
                    <a:pt x="87" y="24"/>
                  </a:lnTo>
                  <a:lnTo>
                    <a:pt x="47" y="24"/>
                  </a:lnTo>
                  <a:lnTo>
                    <a:pt x="44" y="25"/>
                  </a:lnTo>
                  <a:lnTo>
                    <a:pt x="42" y="28"/>
                  </a:lnTo>
                  <a:lnTo>
                    <a:pt x="38" y="29"/>
                  </a:lnTo>
                  <a:lnTo>
                    <a:pt x="35" y="33"/>
                  </a:lnTo>
                  <a:lnTo>
                    <a:pt x="31" y="36"/>
                  </a:lnTo>
                  <a:lnTo>
                    <a:pt x="28" y="37"/>
                  </a:lnTo>
                  <a:lnTo>
                    <a:pt x="25" y="39"/>
                  </a:lnTo>
                  <a:lnTo>
                    <a:pt x="21" y="40"/>
                  </a:lnTo>
                  <a:lnTo>
                    <a:pt x="18" y="40"/>
                  </a:lnTo>
                  <a:lnTo>
                    <a:pt x="17" y="40"/>
                  </a:lnTo>
                  <a:lnTo>
                    <a:pt x="16" y="39"/>
                  </a:lnTo>
                  <a:lnTo>
                    <a:pt x="15" y="39"/>
                  </a:lnTo>
                  <a:lnTo>
                    <a:pt x="14" y="37"/>
                  </a:lnTo>
                  <a:lnTo>
                    <a:pt x="11" y="37"/>
                  </a:lnTo>
                  <a:lnTo>
                    <a:pt x="11" y="36"/>
                  </a:lnTo>
                  <a:lnTo>
                    <a:pt x="10" y="34"/>
                  </a:lnTo>
                  <a:lnTo>
                    <a:pt x="9" y="34"/>
                  </a:lnTo>
                  <a:lnTo>
                    <a:pt x="8" y="33"/>
                  </a:lnTo>
                  <a:lnTo>
                    <a:pt x="6" y="32"/>
                  </a:lnTo>
                  <a:lnTo>
                    <a:pt x="5" y="29"/>
                  </a:lnTo>
                  <a:lnTo>
                    <a:pt x="3" y="28"/>
                  </a:lnTo>
                  <a:lnTo>
                    <a:pt x="3" y="25"/>
                  </a:lnTo>
                  <a:lnTo>
                    <a:pt x="2" y="22"/>
                  </a:lnTo>
                  <a:lnTo>
                    <a:pt x="2" y="18"/>
                  </a:lnTo>
                  <a:lnTo>
                    <a:pt x="0" y="17"/>
                  </a:lnTo>
                  <a:lnTo>
                    <a:pt x="0" y="14"/>
                  </a:lnTo>
                  <a:lnTo>
                    <a:pt x="2" y="11"/>
                  </a:lnTo>
                  <a:lnTo>
                    <a:pt x="2" y="7"/>
                  </a:lnTo>
                  <a:lnTo>
                    <a:pt x="3" y="6"/>
                  </a:lnTo>
                  <a:lnTo>
                    <a:pt x="5" y="6"/>
                  </a:lnTo>
                  <a:lnTo>
                    <a:pt x="8" y="7"/>
                  </a:lnTo>
                  <a:lnTo>
                    <a:pt x="11" y="11"/>
                  </a:lnTo>
                  <a:lnTo>
                    <a:pt x="14" y="13"/>
                  </a:lnTo>
                  <a:lnTo>
                    <a:pt x="16" y="13"/>
                  </a:lnTo>
                  <a:lnTo>
                    <a:pt x="18" y="13"/>
                  </a:lnTo>
                  <a:lnTo>
                    <a:pt x="21" y="11"/>
                  </a:lnTo>
                  <a:lnTo>
                    <a:pt x="22" y="9"/>
                  </a:lnTo>
                  <a:lnTo>
                    <a:pt x="25" y="7"/>
                  </a:lnTo>
                  <a:lnTo>
                    <a:pt x="25" y="6"/>
                  </a:lnTo>
                  <a:lnTo>
                    <a:pt x="26" y="5"/>
                  </a:lnTo>
                  <a:lnTo>
                    <a:pt x="29" y="3"/>
                  </a:lnTo>
                  <a:lnTo>
                    <a:pt x="30" y="3"/>
                  </a:lnTo>
                  <a:lnTo>
                    <a:pt x="32" y="2"/>
                  </a:lnTo>
                  <a:lnTo>
                    <a:pt x="34" y="2"/>
                  </a:lnTo>
                  <a:lnTo>
                    <a:pt x="35" y="0"/>
                  </a:lnTo>
                  <a:lnTo>
                    <a:pt x="3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7" name="Freeform 295">
              <a:extLst>
                <a:ext uri="{FF2B5EF4-FFF2-40B4-BE49-F238E27FC236}">
                  <a16:creationId xmlns:a16="http://schemas.microsoft.com/office/drawing/2014/main" id="{A66778DB-6F73-F5BB-1AE4-215FF1282653}"/>
                </a:ext>
              </a:extLst>
            </p:cNvPr>
            <p:cNvSpPr>
              <a:spLocks/>
            </p:cNvSpPr>
            <p:nvPr/>
          </p:nvSpPr>
          <p:spPr bwMode="gray">
            <a:xfrm>
              <a:off x="7359895" y="2801035"/>
              <a:ext cx="28123" cy="71313"/>
            </a:xfrm>
            <a:custGeom>
              <a:avLst/>
              <a:gdLst>
                <a:gd name="T0" fmla="*/ 23813 w 15"/>
                <a:gd name="T1" fmla="*/ 56046 h 40"/>
                <a:gd name="T2" fmla="*/ 20638 w 15"/>
                <a:gd name="T3" fmla="*/ 56046 h 40"/>
                <a:gd name="T4" fmla="*/ 14288 w 15"/>
                <a:gd name="T5" fmla="*/ 53244 h 40"/>
                <a:gd name="T6" fmla="*/ 12700 w 15"/>
                <a:gd name="T7" fmla="*/ 53244 h 40"/>
                <a:gd name="T8" fmla="*/ 9525 w 15"/>
                <a:gd name="T9" fmla="*/ 51843 h 40"/>
                <a:gd name="T10" fmla="*/ 4763 w 15"/>
                <a:gd name="T11" fmla="*/ 50441 h 40"/>
                <a:gd name="T12" fmla="*/ 4763 w 15"/>
                <a:gd name="T13" fmla="*/ 46238 h 40"/>
                <a:gd name="T14" fmla="*/ 3175 w 15"/>
                <a:gd name="T15" fmla="*/ 40633 h 40"/>
                <a:gd name="T16" fmla="*/ 3175 w 15"/>
                <a:gd name="T17" fmla="*/ 35029 h 40"/>
                <a:gd name="T18" fmla="*/ 3175 w 15"/>
                <a:gd name="T19" fmla="*/ 30825 h 40"/>
                <a:gd name="T20" fmla="*/ 1588 w 15"/>
                <a:gd name="T21" fmla="*/ 29424 h 40"/>
                <a:gd name="T22" fmla="*/ 1588 w 15"/>
                <a:gd name="T23" fmla="*/ 26622 h 40"/>
                <a:gd name="T24" fmla="*/ 1588 w 15"/>
                <a:gd name="T25" fmla="*/ 25221 h 40"/>
                <a:gd name="T26" fmla="*/ 0 w 15"/>
                <a:gd name="T27" fmla="*/ 22418 h 40"/>
                <a:gd name="T28" fmla="*/ 1588 w 15"/>
                <a:gd name="T29" fmla="*/ 19616 h 40"/>
                <a:gd name="T30" fmla="*/ 3175 w 15"/>
                <a:gd name="T31" fmla="*/ 16814 h 40"/>
                <a:gd name="T32" fmla="*/ 3175 w 15"/>
                <a:gd name="T33" fmla="*/ 19616 h 40"/>
                <a:gd name="T34" fmla="*/ 4763 w 15"/>
                <a:gd name="T35" fmla="*/ 16814 h 40"/>
                <a:gd name="T36" fmla="*/ 4763 w 15"/>
                <a:gd name="T37" fmla="*/ 11209 h 40"/>
                <a:gd name="T38" fmla="*/ 9525 w 15"/>
                <a:gd name="T39" fmla="*/ 8407 h 40"/>
                <a:gd name="T40" fmla="*/ 11113 w 15"/>
                <a:gd name="T41" fmla="*/ 4203 h 40"/>
                <a:gd name="T42" fmla="*/ 12700 w 15"/>
                <a:gd name="T43" fmla="*/ 1401 h 40"/>
                <a:gd name="T44" fmla="*/ 14288 w 15"/>
                <a:gd name="T45" fmla="*/ 0 h 40"/>
                <a:gd name="T46" fmla="*/ 15875 w 15"/>
                <a:gd name="T47" fmla="*/ 8407 h 40"/>
                <a:gd name="T48" fmla="*/ 20638 w 15"/>
                <a:gd name="T49" fmla="*/ 11209 h 40"/>
                <a:gd name="T50" fmla="*/ 20638 w 15"/>
                <a:gd name="T51" fmla="*/ 15413 h 40"/>
                <a:gd name="T52" fmla="*/ 20638 w 15"/>
                <a:gd name="T53" fmla="*/ 16814 h 40"/>
                <a:gd name="T54" fmla="*/ 20638 w 15"/>
                <a:gd name="T55" fmla="*/ 19616 h 40"/>
                <a:gd name="T56" fmla="*/ 20638 w 15"/>
                <a:gd name="T57" fmla="*/ 21017 h 40"/>
                <a:gd name="T58" fmla="*/ 22225 w 15"/>
                <a:gd name="T59" fmla="*/ 22418 h 40"/>
                <a:gd name="T60" fmla="*/ 23813 w 15"/>
                <a:gd name="T61" fmla="*/ 26622 h 40"/>
                <a:gd name="T62" fmla="*/ 22225 w 15"/>
                <a:gd name="T63" fmla="*/ 29424 h 40"/>
                <a:gd name="T64" fmla="*/ 22225 w 15"/>
                <a:gd name="T65" fmla="*/ 32226 h 40"/>
                <a:gd name="T66" fmla="*/ 22225 w 15"/>
                <a:gd name="T67" fmla="*/ 36430 h 40"/>
                <a:gd name="T68" fmla="*/ 22225 w 15"/>
                <a:gd name="T69" fmla="*/ 43436 h 40"/>
                <a:gd name="T70" fmla="*/ 23813 w 15"/>
                <a:gd name="T71" fmla="*/ 47639 h 40"/>
                <a:gd name="T72" fmla="*/ 23813 w 15"/>
                <a:gd name="T73" fmla="*/ 51843 h 40"/>
                <a:gd name="T74" fmla="*/ 23813 w 15"/>
                <a:gd name="T75" fmla="*/ 56046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
                <a:gd name="T115" fmla="*/ 0 h 40"/>
                <a:gd name="T116" fmla="*/ 15 w 15"/>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 h="40">
                  <a:moveTo>
                    <a:pt x="15" y="40"/>
                  </a:moveTo>
                  <a:lnTo>
                    <a:pt x="13" y="40"/>
                  </a:lnTo>
                  <a:lnTo>
                    <a:pt x="9" y="38"/>
                  </a:lnTo>
                  <a:lnTo>
                    <a:pt x="8" y="38"/>
                  </a:lnTo>
                  <a:lnTo>
                    <a:pt x="6" y="37"/>
                  </a:lnTo>
                  <a:lnTo>
                    <a:pt x="3" y="36"/>
                  </a:lnTo>
                  <a:lnTo>
                    <a:pt x="3" y="33"/>
                  </a:lnTo>
                  <a:lnTo>
                    <a:pt x="2" y="29"/>
                  </a:lnTo>
                  <a:lnTo>
                    <a:pt x="2" y="25"/>
                  </a:lnTo>
                  <a:lnTo>
                    <a:pt x="2" y="22"/>
                  </a:lnTo>
                  <a:lnTo>
                    <a:pt x="1" y="21"/>
                  </a:lnTo>
                  <a:lnTo>
                    <a:pt x="1" y="19"/>
                  </a:lnTo>
                  <a:lnTo>
                    <a:pt x="1" y="18"/>
                  </a:lnTo>
                  <a:lnTo>
                    <a:pt x="0" y="16"/>
                  </a:lnTo>
                  <a:lnTo>
                    <a:pt x="1" y="14"/>
                  </a:lnTo>
                  <a:lnTo>
                    <a:pt x="2" y="12"/>
                  </a:lnTo>
                  <a:lnTo>
                    <a:pt x="2" y="14"/>
                  </a:lnTo>
                  <a:lnTo>
                    <a:pt x="3" y="12"/>
                  </a:lnTo>
                  <a:lnTo>
                    <a:pt x="3" y="8"/>
                  </a:lnTo>
                  <a:lnTo>
                    <a:pt x="6" y="6"/>
                  </a:lnTo>
                  <a:lnTo>
                    <a:pt x="7" y="3"/>
                  </a:lnTo>
                  <a:lnTo>
                    <a:pt x="8" y="1"/>
                  </a:lnTo>
                  <a:lnTo>
                    <a:pt x="9" y="0"/>
                  </a:lnTo>
                  <a:lnTo>
                    <a:pt x="10" y="6"/>
                  </a:lnTo>
                  <a:lnTo>
                    <a:pt x="13" y="8"/>
                  </a:lnTo>
                  <a:lnTo>
                    <a:pt x="13" y="11"/>
                  </a:lnTo>
                  <a:lnTo>
                    <a:pt x="13" y="12"/>
                  </a:lnTo>
                  <a:lnTo>
                    <a:pt x="13" y="14"/>
                  </a:lnTo>
                  <a:lnTo>
                    <a:pt x="13" y="15"/>
                  </a:lnTo>
                  <a:lnTo>
                    <a:pt x="14" y="16"/>
                  </a:lnTo>
                  <a:lnTo>
                    <a:pt x="15" y="19"/>
                  </a:lnTo>
                  <a:lnTo>
                    <a:pt x="14" y="21"/>
                  </a:lnTo>
                  <a:lnTo>
                    <a:pt x="14" y="23"/>
                  </a:lnTo>
                  <a:lnTo>
                    <a:pt x="14" y="26"/>
                  </a:lnTo>
                  <a:lnTo>
                    <a:pt x="14" y="31"/>
                  </a:lnTo>
                  <a:lnTo>
                    <a:pt x="15" y="34"/>
                  </a:lnTo>
                  <a:lnTo>
                    <a:pt x="15" y="37"/>
                  </a:lnTo>
                  <a:lnTo>
                    <a:pt x="15" y="4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8" name="Freeform 296">
              <a:extLst>
                <a:ext uri="{FF2B5EF4-FFF2-40B4-BE49-F238E27FC236}">
                  <a16:creationId xmlns:a16="http://schemas.microsoft.com/office/drawing/2014/main" id="{3966B5E7-0C28-3E5D-65D0-F0B4F48EB201}"/>
                </a:ext>
              </a:extLst>
            </p:cNvPr>
            <p:cNvSpPr>
              <a:spLocks/>
            </p:cNvSpPr>
            <p:nvPr/>
          </p:nvSpPr>
          <p:spPr bwMode="gray">
            <a:xfrm>
              <a:off x="7514573" y="2812923"/>
              <a:ext cx="28123" cy="41602"/>
            </a:xfrm>
            <a:custGeom>
              <a:avLst/>
              <a:gdLst>
                <a:gd name="T0" fmla="*/ 23813 w 15"/>
                <a:gd name="T1" fmla="*/ 33628 h 24"/>
                <a:gd name="T2" fmla="*/ 22225 w 15"/>
                <a:gd name="T3" fmla="*/ 29425 h 24"/>
                <a:gd name="T4" fmla="*/ 20638 w 15"/>
                <a:gd name="T5" fmla="*/ 23820 h 24"/>
                <a:gd name="T6" fmla="*/ 15875 w 15"/>
                <a:gd name="T7" fmla="*/ 22419 h 24"/>
                <a:gd name="T8" fmla="*/ 11113 w 15"/>
                <a:gd name="T9" fmla="*/ 18215 h 24"/>
                <a:gd name="T10" fmla="*/ 9525 w 15"/>
                <a:gd name="T11" fmla="*/ 16814 h 24"/>
                <a:gd name="T12" fmla="*/ 4763 w 15"/>
                <a:gd name="T13" fmla="*/ 14012 h 24"/>
                <a:gd name="T14" fmla="*/ 1588 w 15"/>
                <a:gd name="T15" fmla="*/ 11209 h 24"/>
                <a:gd name="T16" fmla="*/ 0 w 15"/>
                <a:gd name="T17" fmla="*/ 7006 h 24"/>
                <a:gd name="T18" fmla="*/ 0 w 15"/>
                <a:gd name="T19" fmla="*/ 5605 h 24"/>
                <a:gd name="T20" fmla="*/ 1588 w 15"/>
                <a:gd name="T21" fmla="*/ 5605 h 24"/>
                <a:gd name="T22" fmla="*/ 1588 w 15"/>
                <a:gd name="T23" fmla="*/ 2802 h 24"/>
                <a:gd name="T24" fmla="*/ 4763 w 15"/>
                <a:gd name="T25" fmla="*/ 2802 h 24"/>
                <a:gd name="T26" fmla="*/ 7938 w 15"/>
                <a:gd name="T27" fmla="*/ 2802 h 24"/>
                <a:gd name="T28" fmla="*/ 9525 w 15"/>
                <a:gd name="T29" fmla="*/ 1401 h 24"/>
                <a:gd name="T30" fmla="*/ 11113 w 15"/>
                <a:gd name="T31" fmla="*/ 1401 h 24"/>
                <a:gd name="T32" fmla="*/ 11113 w 15"/>
                <a:gd name="T33" fmla="*/ 0 h 24"/>
                <a:gd name="T34" fmla="*/ 12700 w 15"/>
                <a:gd name="T35" fmla="*/ 2802 h 24"/>
                <a:gd name="T36" fmla="*/ 15875 w 15"/>
                <a:gd name="T37" fmla="*/ 7006 h 24"/>
                <a:gd name="T38" fmla="*/ 19050 w 15"/>
                <a:gd name="T39" fmla="*/ 11209 h 24"/>
                <a:gd name="T40" fmla="*/ 20638 w 15"/>
                <a:gd name="T41" fmla="*/ 12611 h 24"/>
                <a:gd name="T42" fmla="*/ 22225 w 15"/>
                <a:gd name="T43" fmla="*/ 16814 h 24"/>
                <a:gd name="T44" fmla="*/ 22225 w 15"/>
                <a:gd name="T45" fmla="*/ 18215 h 24"/>
                <a:gd name="T46" fmla="*/ 23813 w 15"/>
                <a:gd name="T47" fmla="*/ 22419 h 24"/>
                <a:gd name="T48" fmla="*/ 23813 w 15"/>
                <a:gd name="T49" fmla="*/ 28023 h 24"/>
                <a:gd name="T50" fmla="*/ 23813 w 15"/>
                <a:gd name="T51" fmla="*/ 29425 h 24"/>
                <a:gd name="T52" fmla="*/ 23813 w 15"/>
                <a:gd name="T53" fmla="*/ 32227 h 24"/>
                <a:gd name="T54" fmla="*/ 23813 w 15"/>
                <a:gd name="T55" fmla="*/ 33628 h 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
                <a:gd name="T85" fmla="*/ 0 h 24"/>
                <a:gd name="T86" fmla="*/ 15 w 15"/>
                <a:gd name="T87" fmla="*/ 24 h 2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 h="24">
                  <a:moveTo>
                    <a:pt x="15" y="24"/>
                  </a:moveTo>
                  <a:lnTo>
                    <a:pt x="14" y="21"/>
                  </a:lnTo>
                  <a:lnTo>
                    <a:pt x="13" y="17"/>
                  </a:lnTo>
                  <a:lnTo>
                    <a:pt x="10" y="16"/>
                  </a:lnTo>
                  <a:lnTo>
                    <a:pt x="7" y="13"/>
                  </a:lnTo>
                  <a:lnTo>
                    <a:pt x="6" y="12"/>
                  </a:lnTo>
                  <a:lnTo>
                    <a:pt x="3" y="10"/>
                  </a:lnTo>
                  <a:lnTo>
                    <a:pt x="1" y="8"/>
                  </a:lnTo>
                  <a:lnTo>
                    <a:pt x="0" y="5"/>
                  </a:lnTo>
                  <a:lnTo>
                    <a:pt x="0" y="4"/>
                  </a:lnTo>
                  <a:lnTo>
                    <a:pt x="1" y="4"/>
                  </a:lnTo>
                  <a:lnTo>
                    <a:pt x="1" y="2"/>
                  </a:lnTo>
                  <a:lnTo>
                    <a:pt x="3" y="2"/>
                  </a:lnTo>
                  <a:lnTo>
                    <a:pt x="5" y="2"/>
                  </a:lnTo>
                  <a:lnTo>
                    <a:pt x="6" y="1"/>
                  </a:lnTo>
                  <a:lnTo>
                    <a:pt x="7" y="1"/>
                  </a:lnTo>
                  <a:lnTo>
                    <a:pt x="7" y="0"/>
                  </a:lnTo>
                  <a:lnTo>
                    <a:pt x="8" y="2"/>
                  </a:lnTo>
                  <a:lnTo>
                    <a:pt x="10" y="5"/>
                  </a:lnTo>
                  <a:lnTo>
                    <a:pt x="12" y="8"/>
                  </a:lnTo>
                  <a:lnTo>
                    <a:pt x="13" y="9"/>
                  </a:lnTo>
                  <a:lnTo>
                    <a:pt x="14" y="12"/>
                  </a:lnTo>
                  <a:lnTo>
                    <a:pt x="14" y="13"/>
                  </a:lnTo>
                  <a:lnTo>
                    <a:pt x="15" y="16"/>
                  </a:lnTo>
                  <a:lnTo>
                    <a:pt x="15" y="20"/>
                  </a:lnTo>
                  <a:lnTo>
                    <a:pt x="15" y="21"/>
                  </a:lnTo>
                  <a:lnTo>
                    <a:pt x="15" y="23"/>
                  </a:lnTo>
                  <a:lnTo>
                    <a:pt x="15" y="2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9" name="Freeform 297">
              <a:extLst>
                <a:ext uri="{FF2B5EF4-FFF2-40B4-BE49-F238E27FC236}">
                  <a16:creationId xmlns:a16="http://schemas.microsoft.com/office/drawing/2014/main" id="{2A4CB64D-E946-F273-8600-56EBDEC72C27}"/>
                </a:ext>
              </a:extLst>
            </p:cNvPr>
            <p:cNvSpPr>
              <a:spLocks/>
            </p:cNvSpPr>
            <p:nvPr/>
          </p:nvSpPr>
          <p:spPr bwMode="gray">
            <a:xfrm>
              <a:off x="7225309" y="2658408"/>
              <a:ext cx="38166" cy="61409"/>
            </a:xfrm>
            <a:custGeom>
              <a:avLst/>
              <a:gdLst>
                <a:gd name="T0" fmla="*/ 15875 w 21"/>
                <a:gd name="T1" fmla="*/ 4204 h 35"/>
                <a:gd name="T2" fmla="*/ 17463 w 21"/>
                <a:gd name="T3" fmla="*/ 5605 h 35"/>
                <a:gd name="T4" fmla="*/ 19050 w 21"/>
                <a:gd name="T5" fmla="*/ 5605 h 35"/>
                <a:gd name="T6" fmla="*/ 20638 w 21"/>
                <a:gd name="T7" fmla="*/ 5605 h 35"/>
                <a:gd name="T8" fmla="*/ 22225 w 21"/>
                <a:gd name="T9" fmla="*/ 5605 h 35"/>
                <a:gd name="T10" fmla="*/ 26988 w 21"/>
                <a:gd name="T11" fmla="*/ 4204 h 35"/>
                <a:gd name="T12" fmla="*/ 28575 w 21"/>
                <a:gd name="T13" fmla="*/ 4204 h 35"/>
                <a:gd name="T14" fmla="*/ 28575 w 21"/>
                <a:gd name="T15" fmla="*/ 9808 h 35"/>
                <a:gd name="T16" fmla="*/ 28575 w 21"/>
                <a:gd name="T17" fmla="*/ 16814 h 35"/>
                <a:gd name="T18" fmla="*/ 28575 w 21"/>
                <a:gd name="T19" fmla="*/ 22419 h 35"/>
                <a:gd name="T20" fmla="*/ 30163 w 21"/>
                <a:gd name="T21" fmla="*/ 28023 h 35"/>
                <a:gd name="T22" fmla="*/ 30163 w 21"/>
                <a:gd name="T23" fmla="*/ 35029 h 35"/>
                <a:gd name="T24" fmla="*/ 31750 w 21"/>
                <a:gd name="T25" fmla="*/ 39233 h 35"/>
                <a:gd name="T26" fmla="*/ 33338 w 21"/>
                <a:gd name="T27" fmla="*/ 46239 h 35"/>
                <a:gd name="T28" fmla="*/ 33338 w 21"/>
                <a:gd name="T29" fmla="*/ 49041 h 35"/>
                <a:gd name="T30" fmla="*/ 11113 w 21"/>
                <a:gd name="T31" fmla="*/ 49041 h 35"/>
                <a:gd name="T32" fmla="*/ 11113 w 21"/>
                <a:gd name="T33" fmla="*/ 47640 h 35"/>
                <a:gd name="T34" fmla="*/ 9525 w 21"/>
                <a:gd name="T35" fmla="*/ 47640 h 35"/>
                <a:gd name="T36" fmla="*/ 6350 w 21"/>
                <a:gd name="T37" fmla="*/ 46239 h 35"/>
                <a:gd name="T38" fmla="*/ 4763 w 21"/>
                <a:gd name="T39" fmla="*/ 46239 h 35"/>
                <a:gd name="T40" fmla="*/ 1588 w 21"/>
                <a:gd name="T41" fmla="*/ 43436 h 35"/>
                <a:gd name="T42" fmla="*/ 0 w 21"/>
                <a:gd name="T43" fmla="*/ 43436 h 35"/>
                <a:gd name="T44" fmla="*/ 0 w 21"/>
                <a:gd name="T45" fmla="*/ 42035 h 35"/>
                <a:gd name="T46" fmla="*/ 4763 w 21"/>
                <a:gd name="T47" fmla="*/ 7006 h 35"/>
                <a:gd name="T48" fmla="*/ 6350 w 21"/>
                <a:gd name="T49" fmla="*/ 7006 h 35"/>
                <a:gd name="T50" fmla="*/ 9525 w 21"/>
                <a:gd name="T51" fmla="*/ 7006 h 35"/>
                <a:gd name="T52" fmla="*/ 9525 w 21"/>
                <a:gd name="T53" fmla="*/ 5605 h 35"/>
                <a:gd name="T54" fmla="*/ 11113 w 21"/>
                <a:gd name="T55" fmla="*/ 5605 h 35"/>
                <a:gd name="T56" fmla="*/ 12700 w 21"/>
                <a:gd name="T57" fmla="*/ 4204 h 35"/>
                <a:gd name="T58" fmla="*/ 15875 w 21"/>
                <a:gd name="T59" fmla="*/ 4204 h 35"/>
                <a:gd name="T60" fmla="*/ 17463 w 21"/>
                <a:gd name="T61" fmla="*/ 1401 h 35"/>
                <a:gd name="T62" fmla="*/ 19050 w 21"/>
                <a:gd name="T63" fmla="*/ 0 h 35"/>
                <a:gd name="T64" fmla="*/ 15875 w 21"/>
                <a:gd name="T65" fmla="*/ 4204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
                <a:gd name="T100" fmla="*/ 0 h 35"/>
                <a:gd name="T101" fmla="*/ 21 w 21"/>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 h="35">
                  <a:moveTo>
                    <a:pt x="10" y="3"/>
                  </a:moveTo>
                  <a:lnTo>
                    <a:pt x="11" y="4"/>
                  </a:lnTo>
                  <a:lnTo>
                    <a:pt x="12" y="4"/>
                  </a:lnTo>
                  <a:lnTo>
                    <a:pt x="13" y="4"/>
                  </a:lnTo>
                  <a:lnTo>
                    <a:pt x="14" y="4"/>
                  </a:lnTo>
                  <a:lnTo>
                    <a:pt x="17" y="3"/>
                  </a:lnTo>
                  <a:lnTo>
                    <a:pt x="18" y="3"/>
                  </a:lnTo>
                  <a:lnTo>
                    <a:pt x="18" y="7"/>
                  </a:lnTo>
                  <a:lnTo>
                    <a:pt x="18" y="12"/>
                  </a:lnTo>
                  <a:lnTo>
                    <a:pt x="18" y="16"/>
                  </a:lnTo>
                  <a:lnTo>
                    <a:pt x="19" y="20"/>
                  </a:lnTo>
                  <a:lnTo>
                    <a:pt x="19" y="25"/>
                  </a:lnTo>
                  <a:lnTo>
                    <a:pt x="20" y="28"/>
                  </a:lnTo>
                  <a:lnTo>
                    <a:pt x="21" y="33"/>
                  </a:lnTo>
                  <a:lnTo>
                    <a:pt x="21" y="35"/>
                  </a:lnTo>
                  <a:lnTo>
                    <a:pt x="7" y="35"/>
                  </a:lnTo>
                  <a:lnTo>
                    <a:pt x="7" y="34"/>
                  </a:lnTo>
                  <a:lnTo>
                    <a:pt x="6" y="34"/>
                  </a:lnTo>
                  <a:lnTo>
                    <a:pt x="4" y="33"/>
                  </a:lnTo>
                  <a:lnTo>
                    <a:pt x="3" y="33"/>
                  </a:lnTo>
                  <a:lnTo>
                    <a:pt x="1" y="31"/>
                  </a:lnTo>
                  <a:lnTo>
                    <a:pt x="0" y="31"/>
                  </a:lnTo>
                  <a:lnTo>
                    <a:pt x="0" y="30"/>
                  </a:lnTo>
                  <a:lnTo>
                    <a:pt x="3" y="5"/>
                  </a:lnTo>
                  <a:lnTo>
                    <a:pt x="4" y="5"/>
                  </a:lnTo>
                  <a:lnTo>
                    <a:pt x="6" y="5"/>
                  </a:lnTo>
                  <a:lnTo>
                    <a:pt x="6" y="4"/>
                  </a:lnTo>
                  <a:lnTo>
                    <a:pt x="7" y="4"/>
                  </a:lnTo>
                  <a:lnTo>
                    <a:pt x="8" y="3"/>
                  </a:lnTo>
                  <a:lnTo>
                    <a:pt x="10" y="3"/>
                  </a:lnTo>
                  <a:lnTo>
                    <a:pt x="11" y="1"/>
                  </a:lnTo>
                  <a:lnTo>
                    <a:pt x="12" y="0"/>
                  </a:lnTo>
                  <a:lnTo>
                    <a:pt x="10"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0" name="Freeform 298">
              <a:extLst>
                <a:ext uri="{FF2B5EF4-FFF2-40B4-BE49-F238E27FC236}">
                  <a16:creationId xmlns:a16="http://schemas.microsoft.com/office/drawing/2014/main" id="{72E30344-DF67-875D-651E-629800E88A80}"/>
                </a:ext>
              </a:extLst>
            </p:cNvPr>
            <p:cNvSpPr>
              <a:spLocks/>
            </p:cNvSpPr>
            <p:nvPr/>
          </p:nvSpPr>
          <p:spPr bwMode="gray">
            <a:xfrm>
              <a:off x="6488079" y="2256274"/>
              <a:ext cx="12053" cy="1980"/>
            </a:xfrm>
            <a:custGeom>
              <a:avLst/>
              <a:gdLst>
                <a:gd name="T0" fmla="*/ 9525 w 6"/>
                <a:gd name="T1" fmla="*/ 0 h 1401"/>
                <a:gd name="T2" fmla="*/ 9525 w 6"/>
                <a:gd name="T3" fmla="*/ 0 h 1401"/>
                <a:gd name="T4" fmla="*/ 7938 w 6"/>
                <a:gd name="T5" fmla="*/ 0 h 1401"/>
                <a:gd name="T6" fmla="*/ 4763 w 6"/>
                <a:gd name="T7" fmla="*/ 0 h 1401"/>
                <a:gd name="T8" fmla="*/ 3175 w 6"/>
                <a:gd name="T9" fmla="*/ 0 h 1401"/>
                <a:gd name="T10" fmla="*/ 0 w 6"/>
                <a:gd name="T11" fmla="*/ 0 h 1401"/>
                <a:gd name="T12" fmla="*/ 3175 w 6"/>
                <a:gd name="T13" fmla="*/ 0 h 1401"/>
                <a:gd name="T14" fmla="*/ 4763 w 6"/>
                <a:gd name="T15" fmla="*/ 0 h 1401"/>
                <a:gd name="T16" fmla="*/ 7938 w 6"/>
                <a:gd name="T17" fmla="*/ 0 h 1401"/>
                <a:gd name="T18" fmla="*/ 9525 w 6"/>
                <a:gd name="T19" fmla="*/ 0 h 1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401"/>
                <a:gd name="T32" fmla="*/ 6 w 6"/>
                <a:gd name="T33" fmla="*/ 1401 h 1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401">
                  <a:moveTo>
                    <a:pt x="6" y="0"/>
                  </a:moveTo>
                  <a:lnTo>
                    <a:pt x="6" y="0"/>
                  </a:lnTo>
                  <a:lnTo>
                    <a:pt x="5" y="0"/>
                  </a:lnTo>
                  <a:lnTo>
                    <a:pt x="3" y="0"/>
                  </a:lnTo>
                  <a:lnTo>
                    <a:pt x="2" y="0"/>
                  </a:lnTo>
                  <a:lnTo>
                    <a:pt x="0" y="0"/>
                  </a:lnTo>
                  <a:lnTo>
                    <a:pt x="2" y="0"/>
                  </a:lnTo>
                  <a:lnTo>
                    <a:pt x="3" y="0"/>
                  </a:lnTo>
                  <a:lnTo>
                    <a:pt x="5" y="0"/>
                  </a:lnTo>
                  <a:lnTo>
                    <a:pt x="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1" name="Freeform 299">
              <a:extLst>
                <a:ext uri="{FF2B5EF4-FFF2-40B4-BE49-F238E27FC236}">
                  <a16:creationId xmlns:a16="http://schemas.microsoft.com/office/drawing/2014/main" id="{A8766B2A-F6F4-0C06-1CC3-50821D88EBFD}"/>
                </a:ext>
              </a:extLst>
            </p:cNvPr>
            <p:cNvSpPr>
              <a:spLocks/>
            </p:cNvSpPr>
            <p:nvPr/>
          </p:nvSpPr>
          <p:spPr bwMode="gray">
            <a:xfrm>
              <a:off x="10142078" y="1810560"/>
              <a:ext cx="18078" cy="25752"/>
            </a:xfrm>
            <a:custGeom>
              <a:avLst/>
              <a:gdLst>
                <a:gd name="T0" fmla="*/ 0 w 10"/>
                <a:gd name="T1" fmla="*/ 21017 h 15"/>
                <a:gd name="T2" fmla="*/ 0 w 10"/>
                <a:gd name="T3" fmla="*/ 21017 h 15"/>
                <a:gd name="T4" fmla="*/ 1588 w 10"/>
                <a:gd name="T5" fmla="*/ 18215 h 15"/>
                <a:gd name="T6" fmla="*/ 4762 w 10"/>
                <a:gd name="T7" fmla="*/ 12610 h 15"/>
                <a:gd name="T8" fmla="*/ 6350 w 10"/>
                <a:gd name="T9" fmla="*/ 11209 h 15"/>
                <a:gd name="T10" fmla="*/ 7938 w 10"/>
                <a:gd name="T11" fmla="*/ 7006 h 15"/>
                <a:gd name="T12" fmla="*/ 12700 w 10"/>
                <a:gd name="T13" fmla="*/ 4203 h 15"/>
                <a:gd name="T14" fmla="*/ 14288 w 10"/>
                <a:gd name="T15" fmla="*/ 1401 h 15"/>
                <a:gd name="T16" fmla="*/ 15875 w 10"/>
                <a:gd name="T17" fmla="*/ 0 h 15"/>
                <a:gd name="T18" fmla="*/ 15875 w 10"/>
                <a:gd name="T19" fmla="*/ 1401 h 15"/>
                <a:gd name="T20" fmla="*/ 15875 w 10"/>
                <a:gd name="T21" fmla="*/ 4203 h 15"/>
                <a:gd name="T22" fmla="*/ 15875 w 10"/>
                <a:gd name="T23" fmla="*/ 7006 h 15"/>
                <a:gd name="T24" fmla="*/ 15875 w 10"/>
                <a:gd name="T25" fmla="*/ 9808 h 15"/>
                <a:gd name="T26" fmla="*/ 15875 w 10"/>
                <a:gd name="T27" fmla="*/ 11209 h 15"/>
                <a:gd name="T28" fmla="*/ 15875 w 10"/>
                <a:gd name="T29" fmla="*/ 12610 h 15"/>
                <a:gd name="T30" fmla="*/ 14288 w 10"/>
                <a:gd name="T31" fmla="*/ 16814 h 15"/>
                <a:gd name="T32" fmla="*/ 14288 w 10"/>
                <a:gd name="T33" fmla="*/ 18215 h 15"/>
                <a:gd name="T34" fmla="*/ 12700 w 10"/>
                <a:gd name="T35" fmla="*/ 18215 h 15"/>
                <a:gd name="T36" fmla="*/ 7938 w 10"/>
                <a:gd name="T37" fmla="*/ 21017 h 15"/>
                <a:gd name="T38" fmla="*/ 6350 w 10"/>
                <a:gd name="T39" fmla="*/ 21017 h 15"/>
                <a:gd name="T40" fmla="*/ 1588 w 10"/>
                <a:gd name="T41" fmla="*/ 21017 h 15"/>
                <a:gd name="T42" fmla="*/ 0 w 10"/>
                <a:gd name="T43" fmla="*/ 21017 h 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
                <a:gd name="T67" fmla="*/ 0 h 15"/>
                <a:gd name="T68" fmla="*/ 10 w 10"/>
                <a:gd name="T69" fmla="*/ 15 h 1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 h="15">
                  <a:moveTo>
                    <a:pt x="0" y="15"/>
                  </a:moveTo>
                  <a:lnTo>
                    <a:pt x="0" y="15"/>
                  </a:lnTo>
                  <a:lnTo>
                    <a:pt x="1" y="13"/>
                  </a:lnTo>
                  <a:lnTo>
                    <a:pt x="3" y="9"/>
                  </a:lnTo>
                  <a:lnTo>
                    <a:pt x="4" y="8"/>
                  </a:lnTo>
                  <a:lnTo>
                    <a:pt x="5" y="5"/>
                  </a:lnTo>
                  <a:lnTo>
                    <a:pt x="8" y="3"/>
                  </a:lnTo>
                  <a:lnTo>
                    <a:pt x="9" y="1"/>
                  </a:lnTo>
                  <a:lnTo>
                    <a:pt x="10" y="0"/>
                  </a:lnTo>
                  <a:lnTo>
                    <a:pt x="10" y="1"/>
                  </a:lnTo>
                  <a:lnTo>
                    <a:pt x="10" y="3"/>
                  </a:lnTo>
                  <a:lnTo>
                    <a:pt x="10" y="5"/>
                  </a:lnTo>
                  <a:lnTo>
                    <a:pt x="10" y="7"/>
                  </a:lnTo>
                  <a:lnTo>
                    <a:pt x="10" y="8"/>
                  </a:lnTo>
                  <a:lnTo>
                    <a:pt x="10" y="9"/>
                  </a:lnTo>
                  <a:lnTo>
                    <a:pt x="9" y="12"/>
                  </a:lnTo>
                  <a:lnTo>
                    <a:pt x="9" y="13"/>
                  </a:lnTo>
                  <a:lnTo>
                    <a:pt x="8" y="13"/>
                  </a:lnTo>
                  <a:lnTo>
                    <a:pt x="5" y="15"/>
                  </a:lnTo>
                  <a:lnTo>
                    <a:pt x="4" y="15"/>
                  </a:lnTo>
                  <a:lnTo>
                    <a:pt x="1" y="15"/>
                  </a:lnTo>
                  <a:lnTo>
                    <a:pt x="0" y="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2" name="Freeform 300">
              <a:extLst>
                <a:ext uri="{FF2B5EF4-FFF2-40B4-BE49-F238E27FC236}">
                  <a16:creationId xmlns:a16="http://schemas.microsoft.com/office/drawing/2014/main" id="{80F6A285-508A-6D3D-79A7-1BA1D0A681C0}"/>
                </a:ext>
              </a:extLst>
            </p:cNvPr>
            <p:cNvSpPr>
              <a:spLocks/>
            </p:cNvSpPr>
            <p:nvPr/>
          </p:nvSpPr>
          <p:spPr bwMode="gray">
            <a:xfrm>
              <a:off x="10152121" y="1846218"/>
              <a:ext cx="8035" cy="27733"/>
            </a:xfrm>
            <a:custGeom>
              <a:avLst/>
              <a:gdLst>
                <a:gd name="T0" fmla="*/ 0 w 4"/>
                <a:gd name="T1" fmla="*/ 22419 h 16"/>
                <a:gd name="T2" fmla="*/ 0 w 4"/>
                <a:gd name="T3" fmla="*/ 0 h 16"/>
                <a:gd name="T4" fmla="*/ 6350 w 4"/>
                <a:gd name="T5" fmla="*/ 0 h 16"/>
                <a:gd name="T6" fmla="*/ 6350 w 4"/>
                <a:gd name="T7" fmla="*/ 19617 h 16"/>
                <a:gd name="T8" fmla="*/ 0 w 4"/>
                <a:gd name="T9" fmla="*/ 22419 h 16"/>
                <a:gd name="T10" fmla="*/ 0 60000 65536"/>
                <a:gd name="T11" fmla="*/ 0 60000 65536"/>
                <a:gd name="T12" fmla="*/ 0 60000 65536"/>
                <a:gd name="T13" fmla="*/ 0 60000 65536"/>
                <a:gd name="T14" fmla="*/ 0 60000 65536"/>
                <a:gd name="T15" fmla="*/ 0 w 4"/>
                <a:gd name="T16" fmla="*/ 0 h 16"/>
                <a:gd name="T17" fmla="*/ 4 w 4"/>
                <a:gd name="T18" fmla="*/ 16 h 16"/>
              </a:gdLst>
              <a:ahLst/>
              <a:cxnLst>
                <a:cxn ang="T10">
                  <a:pos x="T0" y="T1"/>
                </a:cxn>
                <a:cxn ang="T11">
                  <a:pos x="T2" y="T3"/>
                </a:cxn>
                <a:cxn ang="T12">
                  <a:pos x="T4" y="T5"/>
                </a:cxn>
                <a:cxn ang="T13">
                  <a:pos x="T6" y="T7"/>
                </a:cxn>
                <a:cxn ang="T14">
                  <a:pos x="T8" y="T9"/>
                </a:cxn>
              </a:cxnLst>
              <a:rect l="T15" t="T16" r="T17" b="T18"/>
              <a:pathLst>
                <a:path w="4" h="16">
                  <a:moveTo>
                    <a:pt x="0" y="16"/>
                  </a:moveTo>
                  <a:lnTo>
                    <a:pt x="0" y="0"/>
                  </a:lnTo>
                  <a:lnTo>
                    <a:pt x="4" y="0"/>
                  </a:lnTo>
                  <a:lnTo>
                    <a:pt x="4" y="14"/>
                  </a:lnTo>
                  <a:lnTo>
                    <a:pt x="0" y="1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3" name="Freeform 301">
              <a:extLst>
                <a:ext uri="{FF2B5EF4-FFF2-40B4-BE49-F238E27FC236}">
                  <a16:creationId xmlns:a16="http://schemas.microsoft.com/office/drawing/2014/main" id="{15A9A67B-0167-7FA4-5929-0A032503C266}"/>
                </a:ext>
              </a:extLst>
            </p:cNvPr>
            <p:cNvSpPr>
              <a:spLocks/>
            </p:cNvSpPr>
            <p:nvPr/>
          </p:nvSpPr>
          <p:spPr bwMode="gray">
            <a:xfrm>
              <a:off x="9672019" y="2503893"/>
              <a:ext cx="10043" cy="17830"/>
            </a:xfrm>
            <a:custGeom>
              <a:avLst/>
              <a:gdLst>
                <a:gd name="T0" fmla="*/ 0 w 5"/>
                <a:gd name="T1" fmla="*/ 14012 h 10"/>
                <a:gd name="T2" fmla="*/ 0 w 5"/>
                <a:gd name="T3" fmla="*/ 0 h 10"/>
                <a:gd name="T4" fmla="*/ 7938 w 5"/>
                <a:gd name="T5" fmla="*/ 11210 h 10"/>
                <a:gd name="T6" fmla="*/ 0 w 5"/>
                <a:gd name="T7" fmla="*/ 14012 h 10"/>
                <a:gd name="T8" fmla="*/ 0 60000 65536"/>
                <a:gd name="T9" fmla="*/ 0 60000 65536"/>
                <a:gd name="T10" fmla="*/ 0 60000 65536"/>
                <a:gd name="T11" fmla="*/ 0 60000 65536"/>
                <a:gd name="T12" fmla="*/ 0 w 5"/>
                <a:gd name="T13" fmla="*/ 0 h 10"/>
                <a:gd name="T14" fmla="*/ 5 w 5"/>
                <a:gd name="T15" fmla="*/ 10 h 10"/>
              </a:gdLst>
              <a:ahLst/>
              <a:cxnLst>
                <a:cxn ang="T8">
                  <a:pos x="T0" y="T1"/>
                </a:cxn>
                <a:cxn ang="T9">
                  <a:pos x="T2" y="T3"/>
                </a:cxn>
                <a:cxn ang="T10">
                  <a:pos x="T4" y="T5"/>
                </a:cxn>
                <a:cxn ang="T11">
                  <a:pos x="T6" y="T7"/>
                </a:cxn>
              </a:cxnLst>
              <a:rect l="T12" t="T13" r="T14" b="T15"/>
              <a:pathLst>
                <a:path w="5" h="10">
                  <a:moveTo>
                    <a:pt x="0" y="10"/>
                  </a:moveTo>
                  <a:lnTo>
                    <a:pt x="0" y="0"/>
                  </a:lnTo>
                  <a:lnTo>
                    <a:pt x="5" y="8"/>
                  </a:lnTo>
                  <a:lnTo>
                    <a:pt x="0"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4" name="Freeform 302">
              <a:extLst>
                <a:ext uri="{FF2B5EF4-FFF2-40B4-BE49-F238E27FC236}">
                  <a16:creationId xmlns:a16="http://schemas.microsoft.com/office/drawing/2014/main" id="{1B059A0E-6545-4130-900C-0C95422975B1}"/>
                </a:ext>
              </a:extLst>
            </p:cNvPr>
            <p:cNvSpPr>
              <a:spLocks/>
            </p:cNvSpPr>
            <p:nvPr/>
          </p:nvSpPr>
          <p:spPr bwMode="gray">
            <a:xfrm>
              <a:off x="5997935" y="1634256"/>
              <a:ext cx="40174" cy="41599"/>
            </a:xfrm>
            <a:custGeom>
              <a:avLst/>
              <a:gdLst>
                <a:gd name="T0" fmla="*/ 0 w 22"/>
                <a:gd name="T1" fmla="*/ 2802 h 23"/>
                <a:gd name="T2" fmla="*/ 0 w 22"/>
                <a:gd name="T3" fmla="*/ 16814 h 23"/>
                <a:gd name="T4" fmla="*/ 3175 w 22"/>
                <a:gd name="T5" fmla="*/ 18215 h 23"/>
                <a:gd name="T6" fmla="*/ 4762 w 22"/>
                <a:gd name="T7" fmla="*/ 22419 h 23"/>
                <a:gd name="T8" fmla="*/ 9525 w 22"/>
                <a:gd name="T9" fmla="*/ 25221 h 23"/>
                <a:gd name="T10" fmla="*/ 11112 w 22"/>
                <a:gd name="T11" fmla="*/ 28023 h 23"/>
                <a:gd name="T12" fmla="*/ 14288 w 22"/>
                <a:gd name="T13" fmla="*/ 29425 h 23"/>
                <a:gd name="T14" fmla="*/ 17463 w 22"/>
                <a:gd name="T15" fmla="*/ 29425 h 23"/>
                <a:gd name="T16" fmla="*/ 19050 w 22"/>
                <a:gd name="T17" fmla="*/ 32227 h 23"/>
                <a:gd name="T18" fmla="*/ 23812 w 22"/>
                <a:gd name="T19" fmla="*/ 32227 h 23"/>
                <a:gd name="T20" fmla="*/ 26988 w 22"/>
                <a:gd name="T21" fmla="*/ 32227 h 23"/>
                <a:gd name="T22" fmla="*/ 28575 w 22"/>
                <a:gd name="T23" fmla="*/ 29425 h 23"/>
                <a:gd name="T24" fmla="*/ 30163 w 22"/>
                <a:gd name="T25" fmla="*/ 29425 h 23"/>
                <a:gd name="T26" fmla="*/ 31750 w 22"/>
                <a:gd name="T27" fmla="*/ 28023 h 23"/>
                <a:gd name="T28" fmla="*/ 34925 w 22"/>
                <a:gd name="T29" fmla="*/ 28023 h 23"/>
                <a:gd name="T30" fmla="*/ 31750 w 22"/>
                <a:gd name="T31" fmla="*/ 22419 h 23"/>
                <a:gd name="T32" fmla="*/ 28575 w 22"/>
                <a:gd name="T33" fmla="*/ 21018 h 23"/>
                <a:gd name="T34" fmla="*/ 26988 w 22"/>
                <a:gd name="T35" fmla="*/ 16814 h 23"/>
                <a:gd name="T36" fmla="*/ 23812 w 22"/>
                <a:gd name="T37" fmla="*/ 14012 h 23"/>
                <a:gd name="T38" fmla="*/ 20637 w 22"/>
                <a:gd name="T39" fmla="*/ 11209 h 23"/>
                <a:gd name="T40" fmla="*/ 19050 w 22"/>
                <a:gd name="T41" fmla="*/ 7006 h 23"/>
                <a:gd name="T42" fmla="*/ 19050 w 22"/>
                <a:gd name="T43" fmla="*/ 2802 h 23"/>
                <a:gd name="T44" fmla="*/ 19050 w 22"/>
                <a:gd name="T45" fmla="*/ 0 h 23"/>
                <a:gd name="T46" fmla="*/ 15875 w 22"/>
                <a:gd name="T47" fmla="*/ 1401 h 23"/>
                <a:gd name="T48" fmla="*/ 14288 w 22"/>
                <a:gd name="T49" fmla="*/ 1401 h 23"/>
                <a:gd name="T50" fmla="*/ 11112 w 22"/>
                <a:gd name="T51" fmla="*/ 1401 h 23"/>
                <a:gd name="T52" fmla="*/ 9525 w 22"/>
                <a:gd name="T53" fmla="*/ 1401 h 23"/>
                <a:gd name="T54" fmla="*/ 4762 w 22"/>
                <a:gd name="T55" fmla="*/ 2802 h 23"/>
                <a:gd name="T56" fmla="*/ 3175 w 22"/>
                <a:gd name="T57" fmla="*/ 2802 h 23"/>
                <a:gd name="T58" fmla="*/ 0 w 22"/>
                <a:gd name="T59" fmla="*/ 2802 h 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
                <a:gd name="T91" fmla="*/ 0 h 23"/>
                <a:gd name="T92" fmla="*/ 22 w 22"/>
                <a:gd name="T93" fmla="*/ 23 h 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 h="23">
                  <a:moveTo>
                    <a:pt x="0" y="2"/>
                  </a:moveTo>
                  <a:lnTo>
                    <a:pt x="0" y="12"/>
                  </a:lnTo>
                  <a:lnTo>
                    <a:pt x="2" y="13"/>
                  </a:lnTo>
                  <a:lnTo>
                    <a:pt x="3" y="16"/>
                  </a:lnTo>
                  <a:lnTo>
                    <a:pt x="6" y="18"/>
                  </a:lnTo>
                  <a:lnTo>
                    <a:pt x="7" y="20"/>
                  </a:lnTo>
                  <a:lnTo>
                    <a:pt x="9" y="21"/>
                  </a:lnTo>
                  <a:lnTo>
                    <a:pt x="11" y="21"/>
                  </a:lnTo>
                  <a:lnTo>
                    <a:pt x="12" y="23"/>
                  </a:lnTo>
                  <a:lnTo>
                    <a:pt x="15" y="23"/>
                  </a:lnTo>
                  <a:lnTo>
                    <a:pt x="17" y="23"/>
                  </a:lnTo>
                  <a:lnTo>
                    <a:pt x="18" y="21"/>
                  </a:lnTo>
                  <a:lnTo>
                    <a:pt x="19" y="21"/>
                  </a:lnTo>
                  <a:lnTo>
                    <a:pt x="20" y="20"/>
                  </a:lnTo>
                  <a:lnTo>
                    <a:pt x="22" y="20"/>
                  </a:lnTo>
                  <a:lnTo>
                    <a:pt x="20" y="16"/>
                  </a:lnTo>
                  <a:lnTo>
                    <a:pt x="18" y="15"/>
                  </a:lnTo>
                  <a:lnTo>
                    <a:pt x="17" y="12"/>
                  </a:lnTo>
                  <a:lnTo>
                    <a:pt x="15" y="10"/>
                  </a:lnTo>
                  <a:lnTo>
                    <a:pt x="13" y="8"/>
                  </a:lnTo>
                  <a:lnTo>
                    <a:pt x="12" y="5"/>
                  </a:lnTo>
                  <a:lnTo>
                    <a:pt x="12" y="2"/>
                  </a:lnTo>
                  <a:lnTo>
                    <a:pt x="12" y="0"/>
                  </a:lnTo>
                  <a:lnTo>
                    <a:pt x="10" y="1"/>
                  </a:lnTo>
                  <a:lnTo>
                    <a:pt x="9" y="1"/>
                  </a:lnTo>
                  <a:lnTo>
                    <a:pt x="7" y="1"/>
                  </a:lnTo>
                  <a:lnTo>
                    <a:pt x="6" y="1"/>
                  </a:lnTo>
                  <a:lnTo>
                    <a:pt x="3" y="2"/>
                  </a:lnTo>
                  <a:lnTo>
                    <a:pt x="2" y="2"/>
                  </a:lnTo>
                  <a:lnTo>
                    <a:pt x="0" y="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5" name="Freeform 303">
              <a:extLst>
                <a:ext uri="{FF2B5EF4-FFF2-40B4-BE49-F238E27FC236}">
                  <a16:creationId xmlns:a16="http://schemas.microsoft.com/office/drawing/2014/main" id="{B37595EB-3802-BCC4-98B6-E8AE40B6B01D}"/>
                </a:ext>
              </a:extLst>
            </p:cNvPr>
            <p:cNvSpPr>
              <a:spLocks/>
            </p:cNvSpPr>
            <p:nvPr/>
          </p:nvSpPr>
          <p:spPr bwMode="gray">
            <a:xfrm>
              <a:off x="8123237" y="3676615"/>
              <a:ext cx="0" cy="21791"/>
            </a:xfrm>
            <a:custGeom>
              <a:avLst/>
              <a:gdLst>
                <a:gd name="T0" fmla="*/ 0 w 1588"/>
                <a:gd name="T1" fmla="*/ 18215 h 13"/>
                <a:gd name="T2" fmla="*/ 0 w 1588"/>
                <a:gd name="T3" fmla="*/ 5605 h 13"/>
                <a:gd name="T4" fmla="*/ 0 w 1588"/>
                <a:gd name="T5" fmla="*/ 0 h 13"/>
                <a:gd name="T6" fmla="*/ 0 w 1588"/>
                <a:gd name="T7" fmla="*/ 18215 h 13"/>
                <a:gd name="T8" fmla="*/ 0 60000 65536"/>
                <a:gd name="T9" fmla="*/ 0 60000 65536"/>
                <a:gd name="T10" fmla="*/ 0 60000 65536"/>
                <a:gd name="T11" fmla="*/ 0 60000 65536"/>
                <a:gd name="T12" fmla="*/ 0 w 1588"/>
                <a:gd name="T13" fmla="*/ 0 h 13"/>
                <a:gd name="T14" fmla="*/ 1588 w 1588"/>
                <a:gd name="T15" fmla="*/ 13 h 13"/>
              </a:gdLst>
              <a:ahLst/>
              <a:cxnLst>
                <a:cxn ang="T8">
                  <a:pos x="T0" y="T1"/>
                </a:cxn>
                <a:cxn ang="T9">
                  <a:pos x="T2" y="T3"/>
                </a:cxn>
                <a:cxn ang="T10">
                  <a:pos x="T4" y="T5"/>
                </a:cxn>
                <a:cxn ang="T11">
                  <a:pos x="T6" y="T7"/>
                </a:cxn>
              </a:cxnLst>
              <a:rect l="T12" t="T13" r="T14" b="T15"/>
              <a:pathLst>
                <a:path w="1588" h="13">
                  <a:moveTo>
                    <a:pt x="0" y="13"/>
                  </a:moveTo>
                  <a:lnTo>
                    <a:pt x="0" y="4"/>
                  </a:lnTo>
                  <a:lnTo>
                    <a:pt x="0" y="0"/>
                  </a:lnTo>
                  <a:lnTo>
                    <a:pt x="0"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6" name="Freeform 304">
              <a:extLst>
                <a:ext uri="{FF2B5EF4-FFF2-40B4-BE49-F238E27FC236}">
                  <a16:creationId xmlns:a16="http://schemas.microsoft.com/office/drawing/2014/main" id="{C9D2F043-BB28-77FE-0089-9BFE7C83D6A5}"/>
                </a:ext>
              </a:extLst>
            </p:cNvPr>
            <p:cNvSpPr>
              <a:spLocks/>
            </p:cNvSpPr>
            <p:nvPr/>
          </p:nvSpPr>
          <p:spPr bwMode="gray">
            <a:xfrm>
              <a:off x="7080674" y="3197226"/>
              <a:ext cx="30130" cy="47544"/>
            </a:xfrm>
            <a:custGeom>
              <a:avLst/>
              <a:gdLst>
                <a:gd name="T0" fmla="*/ 4762 w 16"/>
                <a:gd name="T1" fmla="*/ 0 h 27"/>
                <a:gd name="T2" fmla="*/ 4762 w 16"/>
                <a:gd name="T3" fmla="*/ 1401 h 27"/>
                <a:gd name="T4" fmla="*/ 3175 w 16"/>
                <a:gd name="T5" fmla="*/ 4203 h 27"/>
                <a:gd name="T6" fmla="*/ 1588 w 16"/>
                <a:gd name="T7" fmla="*/ 5605 h 27"/>
                <a:gd name="T8" fmla="*/ 1588 w 16"/>
                <a:gd name="T9" fmla="*/ 7006 h 27"/>
                <a:gd name="T10" fmla="*/ 0 w 16"/>
                <a:gd name="T11" fmla="*/ 11209 h 27"/>
                <a:gd name="T12" fmla="*/ 0 w 16"/>
                <a:gd name="T13" fmla="*/ 12610 h 27"/>
                <a:gd name="T14" fmla="*/ 0 w 16"/>
                <a:gd name="T15" fmla="*/ 16814 h 27"/>
                <a:gd name="T16" fmla="*/ 0 w 16"/>
                <a:gd name="T17" fmla="*/ 18215 h 27"/>
                <a:gd name="T18" fmla="*/ 0 w 16"/>
                <a:gd name="T19" fmla="*/ 25221 h 27"/>
                <a:gd name="T20" fmla="*/ 1588 w 16"/>
                <a:gd name="T21" fmla="*/ 29424 h 27"/>
                <a:gd name="T22" fmla="*/ 3175 w 16"/>
                <a:gd name="T23" fmla="*/ 33628 h 27"/>
                <a:gd name="T24" fmla="*/ 7937 w 16"/>
                <a:gd name="T25" fmla="*/ 36430 h 27"/>
                <a:gd name="T26" fmla="*/ 12700 w 16"/>
                <a:gd name="T27" fmla="*/ 36430 h 27"/>
                <a:gd name="T28" fmla="*/ 15875 w 16"/>
                <a:gd name="T29" fmla="*/ 37831 h 27"/>
                <a:gd name="T30" fmla="*/ 22225 w 16"/>
                <a:gd name="T31" fmla="*/ 37831 h 27"/>
                <a:gd name="T32" fmla="*/ 25400 w 16"/>
                <a:gd name="T33" fmla="*/ 37831 h 27"/>
                <a:gd name="T34" fmla="*/ 25400 w 16"/>
                <a:gd name="T35" fmla="*/ 36430 h 27"/>
                <a:gd name="T36" fmla="*/ 23812 w 16"/>
                <a:gd name="T37" fmla="*/ 32226 h 27"/>
                <a:gd name="T38" fmla="*/ 22225 w 16"/>
                <a:gd name="T39" fmla="*/ 29424 h 27"/>
                <a:gd name="T40" fmla="*/ 22225 w 16"/>
                <a:gd name="T41" fmla="*/ 26622 h 27"/>
                <a:gd name="T42" fmla="*/ 17462 w 16"/>
                <a:gd name="T43" fmla="*/ 22418 h 27"/>
                <a:gd name="T44" fmla="*/ 17462 w 16"/>
                <a:gd name="T45" fmla="*/ 21017 h 27"/>
                <a:gd name="T46" fmla="*/ 17462 w 16"/>
                <a:gd name="T47" fmla="*/ 16814 h 27"/>
                <a:gd name="T48" fmla="*/ 17462 w 16"/>
                <a:gd name="T49" fmla="*/ 15413 h 27"/>
                <a:gd name="T50" fmla="*/ 15875 w 16"/>
                <a:gd name="T51" fmla="*/ 15413 h 27"/>
                <a:gd name="T52" fmla="*/ 14287 w 16"/>
                <a:gd name="T53" fmla="*/ 12610 h 27"/>
                <a:gd name="T54" fmla="*/ 14287 w 16"/>
                <a:gd name="T55" fmla="*/ 7006 h 27"/>
                <a:gd name="T56" fmla="*/ 12700 w 16"/>
                <a:gd name="T57" fmla="*/ 5605 h 27"/>
                <a:gd name="T58" fmla="*/ 11112 w 16"/>
                <a:gd name="T59" fmla="*/ 1401 h 27"/>
                <a:gd name="T60" fmla="*/ 11112 w 16"/>
                <a:gd name="T61" fmla="*/ 0 h 27"/>
                <a:gd name="T62" fmla="*/ 7937 w 16"/>
                <a:gd name="T63" fmla="*/ 0 h 27"/>
                <a:gd name="T64" fmla="*/ 4762 w 16"/>
                <a:gd name="T65" fmla="*/ 0 h 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
                <a:gd name="T100" fmla="*/ 0 h 27"/>
                <a:gd name="T101" fmla="*/ 16 w 16"/>
                <a:gd name="T102" fmla="*/ 27 h 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 h="27">
                  <a:moveTo>
                    <a:pt x="3" y="0"/>
                  </a:moveTo>
                  <a:lnTo>
                    <a:pt x="3" y="1"/>
                  </a:lnTo>
                  <a:lnTo>
                    <a:pt x="2" y="3"/>
                  </a:lnTo>
                  <a:lnTo>
                    <a:pt x="1" y="4"/>
                  </a:lnTo>
                  <a:lnTo>
                    <a:pt x="1" y="5"/>
                  </a:lnTo>
                  <a:lnTo>
                    <a:pt x="0" y="8"/>
                  </a:lnTo>
                  <a:lnTo>
                    <a:pt x="0" y="9"/>
                  </a:lnTo>
                  <a:lnTo>
                    <a:pt x="0" y="12"/>
                  </a:lnTo>
                  <a:lnTo>
                    <a:pt x="0" y="13"/>
                  </a:lnTo>
                  <a:lnTo>
                    <a:pt x="0" y="18"/>
                  </a:lnTo>
                  <a:lnTo>
                    <a:pt x="1" y="21"/>
                  </a:lnTo>
                  <a:lnTo>
                    <a:pt x="2" y="24"/>
                  </a:lnTo>
                  <a:lnTo>
                    <a:pt x="5" y="26"/>
                  </a:lnTo>
                  <a:lnTo>
                    <a:pt x="8" y="26"/>
                  </a:lnTo>
                  <a:lnTo>
                    <a:pt x="10" y="27"/>
                  </a:lnTo>
                  <a:lnTo>
                    <a:pt x="14" y="27"/>
                  </a:lnTo>
                  <a:lnTo>
                    <a:pt x="16" y="27"/>
                  </a:lnTo>
                  <a:lnTo>
                    <a:pt x="16" y="26"/>
                  </a:lnTo>
                  <a:lnTo>
                    <a:pt x="15" y="23"/>
                  </a:lnTo>
                  <a:lnTo>
                    <a:pt x="14" y="21"/>
                  </a:lnTo>
                  <a:lnTo>
                    <a:pt x="14" y="19"/>
                  </a:lnTo>
                  <a:lnTo>
                    <a:pt x="11" y="16"/>
                  </a:lnTo>
                  <a:lnTo>
                    <a:pt x="11" y="15"/>
                  </a:lnTo>
                  <a:lnTo>
                    <a:pt x="11" y="12"/>
                  </a:lnTo>
                  <a:lnTo>
                    <a:pt x="11" y="11"/>
                  </a:lnTo>
                  <a:lnTo>
                    <a:pt x="10" y="11"/>
                  </a:lnTo>
                  <a:lnTo>
                    <a:pt x="9" y="9"/>
                  </a:lnTo>
                  <a:lnTo>
                    <a:pt x="9" y="5"/>
                  </a:lnTo>
                  <a:lnTo>
                    <a:pt x="8" y="4"/>
                  </a:lnTo>
                  <a:lnTo>
                    <a:pt x="7" y="1"/>
                  </a:lnTo>
                  <a:lnTo>
                    <a:pt x="7" y="0"/>
                  </a:lnTo>
                  <a:lnTo>
                    <a:pt x="5" y="0"/>
                  </a:lnTo>
                  <a:lnTo>
                    <a:pt x="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7" name="Freeform 305">
              <a:extLst>
                <a:ext uri="{FF2B5EF4-FFF2-40B4-BE49-F238E27FC236}">
                  <a16:creationId xmlns:a16="http://schemas.microsoft.com/office/drawing/2014/main" id="{B50F2AD5-66ED-0350-BB19-138871163A58}"/>
                </a:ext>
              </a:extLst>
            </p:cNvPr>
            <p:cNvSpPr>
              <a:spLocks/>
            </p:cNvSpPr>
            <p:nvPr/>
          </p:nvSpPr>
          <p:spPr bwMode="gray">
            <a:xfrm>
              <a:off x="8123237" y="3676615"/>
              <a:ext cx="0" cy="21791"/>
            </a:xfrm>
            <a:custGeom>
              <a:avLst/>
              <a:gdLst>
                <a:gd name="T0" fmla="*/ 0 w 1588"/>
                <a:gd name="T1" fmla="*/ 18215 h 13"/>
                <a:gd name="T2" fmla="*/ 0 w 1588"/>
                <a:gd name="T3" fmla="*/ 5605 h 13"/>
                <a:gd name="T4" fmla="*/ 0 w 1588"/>
                <a:gd name="T5" fmla="*/ 0 h 13"/>
                <a:gd name="T6" fmla="*/ 0 w 1588"/>
                <a:gd name="T7" fmla="*/ 18215 h 13"/>
                <a:gd name="T8" fmla="*/ 0 60000 65536"/>
                <a:gd name="T9" fmla="*/ 0 60000 65536"/>
                <a:gd name="T10" fmla="*/ 0 60000 65536"/>
                <a:gd name="T11" fmla="*/ 0 60000 65536"/>
                <a:gd name="T12" fmla="*/ 0 w 1588"/>
                <a:gd name="T13" fmla="*/ 0 h 13"/>
                <a:gd name="T14" fmla="*/ 1588 w 1588"/>
                <a:gd name="T15" fmla="*/ 13 h 13"/>
              </a:gdLst>
              <a:ahLst/>
              <a:cxnLst>
                <a:cxn ang="T8">
                  <a:pos x="T0" y="T1"/>
                </a:cxn>
                <a:cxn ang="T9">
                  <a:pos x="T2" y="T3"/>
                </a:cxn>
                <a:cxn ang="T10">
                  <a:pos x="T4" y="T5"/>
                </a:cxn>
                <a:cxn ang="T11">
                  <a:pos x="T6" y="T7"/>
                </a:cxn>
              </a:cxnLst>
              <a:rect l="T12" t="T13" r="T14" b="T15"/>
              <a:pathLst>
                <a:path w="1588" h="13">
                  <a:moveTo>
                    <a:pt x="0" y="13"/>
                  </a:moveTo>
                  <a:lnTo>
                    <a:pt x="0" y="4"/>
                  </a:lnTo>
                  <a:lnTo>
                    <a:pt x="0" y="0"/>
                  </a:lnTo>
                  <a:lnTo>
                    <a:pt x="0"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8" name="Freeform 306">
              <a:extLst>
                <a:ext uri="{FF2B5EF4-FFF2-40B4-BE49-F238E27FC236}">
                  <a16:creationId xmlns:a16="http://schemas.microsoft.com/office/drawing/2014/main" id="{3B072D3D-0ACA-A9F2-E893-BF80F1692191}"/>
                </a:ext>
              </a:extLst>
            </p:cNvPr>
            <p:cNvSpPr>
              <a:spLocks/>
            </p:cNvSpPr>
            <p:nvPr/>
          </p:nvSpPr>
          <p:spPr bwMode="gray">
            <a:xfrm>
              <a:off x="8085072" y="3438902"/>
              <a:ext cx="14061" cy="9906"/>
            </a:xfrm>
            <a:custGeom>
              <a:avLst/>
              <a:gdLst>
                <a:gd name="T0" fmla="*/ 7937 w 8"/>
                <a:gd name="T1" fmla="*/ 8407 h 6"/>
                <a:gd name="T2" fmla="*/ 12700 w 8"/>
                <a:gd name="T3" fmla="*/ 0 h 6"/>
                <a:gd name="T4" fmla="*/ 0 w 8"/>
                <a:gd name="T5" fmla="*/ 0 h 6"/>
                <a:gd name="T6" fmla="*/ 7937 w 8"/>
                <a:gd name="T7" fmla="*/ 8407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5" y="6"/>
                  </a:moveTo>
                  <a:lnTo>
                    <a:pt x="8" y="0"/>
                  </a:lnTo>
                  <a:lnTo>
                    <a:pt x="0" y="0"/>
                  </a:lnTo>
                  <a:lnTo>
                    <a:pt x="5"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9" name="Freeform 307">
              <a:extLst>
                <a:ext uri="{FF2B5EF4-FFF2-40B4-BE49-F238E27FC236}">
                  <a16:creationId xmlns:a16="http://schemas.microsoft.com/office/drawing/2014/main" id="{013F1288-01B8-2BAC-BD8C-65A80605F1EB}"/>
                </a:ext>
              </a:extLst>
            </p:cNvPr>
            <p:cNvSpPr>
              <a:spLocks/>
            </p:cNvSpPr>
            <p:nvPr/>
          </p:nvSpPr>
          <p:spPr bwMode="gray">
            <a:xfrm>
              <a:off x="6269121" y="1111284"/>
              <a:ext cx="283239" cy="358550"/>
            </a:xfrm>
            <a:custGeom>
              <a:avLst/>
              <a:gdLst>
                <a:gd name="T0" fmla="*/ 171450 w 153"/>
                <a:gd name="T1" fmla="*/ 271825 h 205"/>
                <a:gd name="T2" fmla="*/ 165100 w 153"/>
                <a:gd name="T3" fmla="*/ 271825 h 205"/>
                <a:gd name="T4" fmla="*/ 122238 w 153"/>
                <a:gd name="T5" fmla="*/ 278831 h 205"/>
                <a:gd name="T6" fmla="*/ 96838 w 153"/>
                <a:gd name="T7" fmla="*/ 285837 h 205"/>
                <a:gd name="T8" fmla="*/ 73025 w 153"/>
                <a:gd name="T9" fmla="*/ 287238 h 205"/>
                <a:gd name="T10" fmla="*/ 55563 w 153"/>
                <a:gd name="T11" fmla="*/ 285837 h 205"/>
                <a:gd name="T12" fmla="*/ 46038 w 153"/>
                <a:gd name="T13" fmla="*/ 285837 h 205"/>
                <a:gd name="T14" fmla="*/ 39688 w 153"/>
                <a:gd name="T15" fmla="*/ 280232 h 205"/>
                <a:gd name="T16" fmla="*/ 23813 w 153"/>
                <a:gd name="T17" fmla="*/ 278831 h 205"/>
                <a:gd name="T18" fmla="*/ 9525 w 153"/>
                <a:gd name="T19" fmla="*/ 270424 h 205"/>
                <a:gd name="T20" fmla="*/ 6350 w 153"/>
                <a:gd name="T21" fmla="*/ 262017 h 205"/>
                <a:gd name="T22" fmla="*/ 9525 w 153"/>
                <a:gd name="T23" fmla="*/ 256412 h 205"/>
                <a:gd name="T24" fmla="*/ 12700 w 153"/>
                <a:gd name="T25" fmla="*/ 250808 h 205"/>
                <a:gd name="T26" fmla="*/ 11113 w 153"/>
                <a:gd name="T27" fmla="*/ 236796 h 205"/>
                <a:gd name="T28" fmla="*/ 3175 w 153"/>
                <a:gd name="T29" fmla="*/ 229790 h 205"/>
                <a:gd name="T30" fmla="*/ 0 w 153"/>
                <a:gd name="T31" fmla="*/ 219982 h 205"/>
                <a:gd name="T32" fmla="*/ 14288 w 153"/>
                <a:gd name="T33" fmla="*/ 184953 h 205"/>
                <a:gd name="T34" fmla="*/ 49213 w 153"/>
                <a:gd name="T35" fmla="*/ 155529 h 205"/>
                <a:gd name="T36" fmla="*/ 71438 w 153"/>
                <a:gd name="T37" fmla="*/ 138715 h 205"/>
                <a:gd name="T38" fmla="*/ 61913 w 153"/>
                <a:gd name="T39" fmla="*/ 135913 h 205"/>
                <a:gd name="T40" fmla="*/ 55563 w 153"/>
                <a:gd name="T41" fmla="*/ 130308 h 205"/>
                <a:gd name="T42" fmla="*/ 55563 w 153"/>
                <a:gd name="T43" fmla="*/ 109291 h 205"/>
                <a:gd name="T44" fmla="*/ 44450 w 153"/>
                <a:gd name="T45" fmla="*/ 74262 h 205"/>
                <a:gd name="T46" fmla="*/ 28575 w 153"/>
                <a:gd name="T47" fmla="*/ 47639 h 205"/>
                <a:gd name="T48" fmla="*/ 31750 w 153"/>
                <a:gd name="T49" fmla="*/ 37831 h 205"/>
                <a:gd name="T50" fmla="*/ 41275 w 153"/>
                <a:gd name="T51" fmla="*/ 33628 h 205"/>
                <a:gd name="T52" fmla="*/ 50800 w 153"/>
                <a:gd name="T53" fmla="*/ 30826 h 205"/>
                <a:gd name="T54" fmla="*/ 61913 w 153"/>
                <a:gd name="T55" fmla="*/ 33628 h 205"/>
                <a:gd name="T56" fmla="*/ 66675 w 153"/>
                <a:gd name="T57" fmla="*/ 35029 h 205"/>
                <a:gd name="T58" fmla="*/ 73025 w 153"/>
                <a:gd name="T59" fmla="*/ 28023 h 205"/>
                <a:gd name="T60" fmla="*/ 76200 w 153"/>
                <a:gd name="T61" fmla="*/ 15413 h 205"/>
                <a:gd name="T62" fmla="*/ 80963 w 153"/>
                <a:gd name="T63" fmla="*/ 4203 h 205"/>
                <a:gd name="T64" fmla="*/ 90488 w 153"/>
                <a:gd name="T65" fmla="*/ 0 h 205"/>
                <a:gd name="T66" fmla="*/ 96838 w 153"/>
                <a:gd name="T67" fmla="*/ 0 h 205"/>
                <a:gd name="T68" fmla="*/ 104775 w 153"/>
                <a:gd name="T69" fmla="*/ 0 h 205"/>
                <a:gd name="T70" fmla="*/ 120650 w 153"/>
                <a:gd name="T71" fmla="*/ 4203 h 205"/>
                <a:gd name="T72" fmla="*/ 133350 w 153"/>
                <a:gd name="T73" fmla="*/ 11209 h 205"/>
                <a:gd name="T74" fmla="*/ 133350 w 153"/>
                <a:gd name="T75" fmla="*/ 35029 h 205"/>
                <a:gd name="T76" fmla="*/ 149225 w 153"/>
                <a:gd name="T77" fmla="*/ 50442 h 205"/>
                <a:gd name="T78" fmla="*/ 163513 w 153"/>
                <a:gd name="T79" fmla="*/ 56046 h 205"/>
                <a:gd name="T80" fmla="*/ 173038 w 153"/>
                <a:gd name="T81" fmla="*/ 64453 h 205"/>
                <a:gd name="T82" fmla="*/ 165100 w 153"/>
                <a:gd name="T83" fmla="*/ 77064 h 205"/>
                <a:gd name="T84" fmla="*/ 160338 w 153"/>
                <a:gd name="T85" fmla="*/ 85471 h 205"/>
                <a:gd name="T86" fmla="*/ 163513 w 153"/>
                <a:gd name="T87" fmla="*/ 99482 h 205"/>
                <a:gd name="T88" fmla="*/ 173038 w 153"/>
                <a:gd name="T89" fmla="*/ 110692 h 205"/>
                <a:gd name="T90" fmla="*/ 180975 w 153"/>
                <a:gd name="T91" fmla="*/ 116296 h 205"/>
                <a:gd name="T92" fmla="*/ 195263 w 153"/>
                <a:gd name="T93" fmla="*/ 159732 h 205"/>
                <a:gd name="T94" fmla="*/ 223838 w 153"/>
                <a:gd name="T95" fmla="*/ 180750 h 205"/>
                <a:gd name="T96" fmla="*/ 234950 w 153"/>
                <a:gd name="T97" fmla="*/ 204570 h 205"/>
                <a:gd name="T98" fmla="*/ 207963 w 153"/>
                <a:gd name="T99" fmla="*/ 232593 h 205"/>
                <a:gd name="T100" fmla="*/ 180975 w 153"/>
                <a:gd name="T101" fmla="*/ 262017 h 2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3"/>
                <a:gd name="T154" fmla="*/ 0 h 205"/>
                <a:gd name="T155" fmla="*/ 153 w 153"/>
                <a:gd name="T156" fmla="*/ 205 h 2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3" h="205">
                  <a:moveTo>
                    <a:pt x="109" y="194"/>
                  </a:moveTo>
                  <a:lnTo>
                    <a:pt x="109" y="194"/>
                  </a:lnTo>
                  <a:lnTo>
                    <a:pt x="108" y="194"/>
                  </a:lnTo>
                  <a:lnTo>
                    <a:pt x="107" y="194"/>
                  </a:lnTo>
                  <a:lnTo>
                    <a:pt x="105" y="194"/>
                  </a:lnTo>
                  <a:lnTo>
                    <a:pt x="104" y="194"/>
                  </a:lnTo>
                  <a:lnTo>
                    <a:pt x="105" y="194"/>
                  </a:lnTo>
                  <a:lnTo>
                    <a:pt x="79" y="194"/>
                  </a:lnTo>
                  <a:lnTo>
                    <a:pt x="77" y="199"/>
                  </a:lnTo>
                  <a:lnTo>
                    <a:pt x="72" y="201"/>
                  </a:lnTo>
                  <a:lnTo>
                    <a:pt x="67" y="204"/>
                  </a:lnTo>
                  <a:lnTo>
                    <a:pt x="61" y="204"/>
                  </a:lnTo>
                  <a:lnTo>
                    <a:pt x="57" y="205"/>
                  </a:lnTo>
                  <a:lnTo>
                    <a:pt x="51" y="205"/>
                  </a:lnTo>
                  <a:lnTo>
                    <a:pt x="46" y="205"/>
                  </a:lnTo>
                  <a:lnTo>
                    <a:pt x="41" y="204"/>
                  </a:lnTo>
                  <a:lnTo>
                    <a:pt x="39" y="204"/>
                  </a:lnTo>
                  <a:lnTo>
                    <a:pt x="35" y="204"/>
                  </a:lnTo>
                  <a:lnTo>
                    <a:pt x="33" y="204"/>
                  </a:lnTo>
                  <a:lnTo>
                    <a:pt x="31" y="204"/>
                  </a:lnTo>
                  <a:lnTo>
                    <a:pt x="29" y="204"/>
                  </a:lnTo>
                  <a:lnTo>
                    <a:pt x="27" y="203"/>
                  </a:lnTo>
                  <a:lnTo>
                    <a:pt x="26" y="201"/>
                  </a:lnTo>
                  <a:lnTo>
                    <a:pt x="25" y="200"/>
                  </a:lnTo>
                  <a:lnTo>
                    <a:pt x="22" y="200"/>
                  </a:lnTo>
                  <a:lnTo>
                    <a:pt x="19" y="199"/>
                  </a:lnTo>
                  <a:lnTo>
                    <a:pt x="15" y="199"/>
                  </a:lnTo>
                  <a:lnTo>
                    <a:pt x="12" y="197"/>
                  </a:lnTo>
                  <a:lnTo>
                    <a:pt x="8" y="196"/>
                  </a:lnTo>
                  <a:lnTo>
                    <a:pt x="6" y="193"/>
                  </a:lnTo>
                  <a:lnTo>
                    <a:pt x="4" y="192"/>
                  </a:lnTo>
                  <a:lnTo>
                    <a:pt x="3" y="190"/>
                  </a:lnTo>
                  <a:lnTo>
                    <a:pt x="4" y="187"/>
                  </a:lnTo>
                  <a:lnTo>
                    <a:pt x="4" y="186"/>
                  </a:lnTo>
                  <a:lnTo>
                    <a:pt x="6" y="185"/>
                  </a:lnTo>
                  <a:lnTo>
                    <a:pt x="6" y="183"/>
                  </a:lnTo>
                  <a:lnTo>
                    <a:pt x="7" y="180"/>
                  </a:lnTo>
                  <a:lnTo>
                    <a:pt x="7" y="179"/>
                  </a:lnTo>
                  <a:lnTo>
                    <a:pt x="8" y="179"/>
                  </a:lnTo>
                  <a:lnTo>
                    <a:pt x="8" y="178"/>
                  </a:lnTo>
                  <a:lnTo>
                    <a:pt x="8" y="173"/>
                  </a:lnTo>
                  <a:lnTo>
                    <a:pt x="7" y="169"/>
                  </a:lnTo>
                  <a:lnTo>
                    <a:pt x="6" y="168"/>
                  </a:lnTo>
                  <a:lnTo>
                    <a:pt x="3" y="165"/>
                  </a:lnTo>
                  <a:lnTo>
                    <a:pt x="2" y="164"/>
                  </a:lnTo>
                  <a:lnTo>
                    <a:pt x="1" y="162"/>
                  </a:lnTo>
                  <a:lnTo>
                    <a:pt x="0" y="160"/>
                  </a:lnTo>
                  <a:lnTo>
                    <a:pt x="0" y="157"/>
                  </a:lnTo>
                  <a:lnTo>
                    <a:pt x="1" y="149"/>
                  </a:lnTo>
                  <a:lnTo>
                    <a:pt x="4" y="140"/>
                  </a:lnTo>
                  <a:lnTo>
                    <a:pt x="9" y="132"/>
                  </a:lnTo>
                  <a:lnTo>
                    <a:pt x="16" y="124"/>
                  </a:lnTo>
                  <a:lnTo>
                    <a:pt x="23" y="117"/>
                  </a:lnTo>
                  <a:lnTo>
                    <a:pt x="31" y="111"/>
                  </a:lnTo>
                  <a:lnTo>
                    <a:pt x="39" y="107"/>
                  </a:lnTo>
                  <a:lnTo>
                    <a:pt x="45" y="107"/>
                  </a:lnTo>
                  <a:lnTo>
                    <a:pt x="45" y="99"/>
                  </a:lnTo>
                  <a:lnTo>
                    <a:pt x="42" y="99"/>
                  </a:lnTo>
                  <a:lnTo>
                    <a:pt x="40" y="99"/>
                  </a:lnTo>
                  <a:lnTo>
                    <a:pt x="39" y="97"/>
                  </a:lnTo>
                  <a:lnTo>
                    <a:pt x="37" y="96"/>
                  </a:lnTo>
                  <a:lnTo>
                    <a:pt x="37" y="94"/>
                  </a:lnTo>
                  <a:lnTo>
                    <a:pt x="35" y="93"/>
                  </a:lnTo>
                  <a:lnTo>
                    <a:pt x="35" y="90"/>
                  </a:lnTo>
                  <a:lnTo>
                    <a:pt x="35" y="89"/>
                  </a:lnTo>
                  <a:lnTo>
                    <a:pt x="35" y="78"/>
                  </a:lnTo>
                  <a:lnTo>
                    <a:pt x="34" y="68"/>
                  </a:lnTo>
                  <a:lnTo>
                    <a:pt x="32" y="60"/>
                  </a:lnTo>
                  <a:lnTo>
                    <a:pt x="28" y="53"/>
                  </a:lnTo>
                  <a:lnTo>
                    <a:pt x="25" y="46"/>
                  </a:lnTo>
                  <a:lnTo>
                    <a:pt x="21" y="40"/>
                  </a:lnTo>
                  <a:lnTo>
                    <a:pt x="18" y="34"/>
                  </a:lnTo>
                  <a:lnTo>
                    <a:pt x="14" y="28"/>
                  </a:lnTo>
                  <a:lnTo>
                    <a:pt x="18" y="27"/>
                  </a:lnTo>
                  <a:lnTo>
                    <a:pt x="20" y="27"/>
                  </a:lnTo>
                  <a:lnTo>
                    <a:pt x="22" y="25"/>
                  </a:lnTo>
                  <a:lnTo>
                    <a:pt x="23" y="24"/>
                  </a:lnTo>
                  <a:lnTo>
                    <a:pt x="26" y="24"/>
                  </a:lnTo>
                  <a:lnTo>
                    <a:pt x="27" y="24"/>
                  </a:lnTo>
                  <a:lnTo>
                    <a:pt x="29" y="22"/>
                  </a:lnTo>
                  <a:lnTo>
                    <a:pt x="32" y="22"/>
                  </a:lnTo>
                  <a:lnTo>
                    <a:pt x="34" y="22"/>
                  </a:lnTo>
                  <a:lnTo>
                    <a:pt x="37" y="24"/>
                  </a:lnTo>
                  <a:lnTo>
                    <a:pt x="39" y="24"/>
                  </a:lnTo>
                  <a:lnTo>
                    <a:pt x="40" y="25"/>
                  </a:lnTo>
                  <a:lnTo>
                    <a:pt x="41" y="25"/>
                  </a:lnTo>
                  <a:lnTo>
                    <a:pt x="42" y="25"/>
                  </a:lnTo>
                  <a:lnTo>
                    <a:pt x="44" y="24"/>
                  </a:lnTo>
                  <a:lnTo>
                    <a:pt x="45" y="22"/>
                  </a:lnTo>
                  <a:lnTo>
                    <a:pt x="46" y="20"/>
                  </a:lnTo>
                  <a:lnTo>
                    <a:pt x="46" y="17"/>
                  </a:lnTo>
                  <a:lnTo>
                    <a:pt x="47" y="13"/>
                  </a:lnTo>
                  <a:lnTo>
                    <a:pt x="48" y="11"/>
                  </a:lnTo>
                  <a:lnTo>
                    <a:pt x="48" y="8"/>
                  </a:lnTo>
                  <a:lnTo>
                    <a:pt x="49" y="6"/>
                  </a:lnTo>
                  <a:lnTo>
                    <a:pt x="51" y="3"/>
                  </a:lnTo>
                  <a:lnTo>
                    <a:pt x="52" y="0"/>
                  </a:lnTo>
                  <a:lnTo>
                    <a:pt x="54" y="0"/>
                  </a:lnTo>
                  <a:lnTo>
                    <a:pt x="57" y="0"/>
                  </a:lnTo>
                  <a:lnTo>
                    <a:pt x="58" y="0"/>
                  </a:lnTo>
                  <a:lnTo>
                    <a:pt x="60" y="0"/>
                  </a:lnTo>
                  <a:lnTo>
                    <a:pt x="61" y="0"/>
                  </a:lnTo>
                  <a:lnTo>
                    <a:pt x="64" y="0"/>
                  </a:lnTo>
                  <a:lnTo>
                    <a:pt x="65" y="0"/>
                  </a:lnTo>
                  <a:lnTo>
                    <a:pt x="66" y="0"/>
                  </a:lnTo>
                  <a:lnTo>
                    <a:pt x="70" y="0"/>
                  </a:lnTo>
                  <a:lnTo>
                    <a:pt x="73" y="1"/>
                  </a:lnTo>
                  <a:lnTo>
                    <a:pt x="76" y="3"/>
                  </a:lnTo>
                  <a:lnTo>
                    <a:pt x="78" y="6"/>
                  </a:lnTo>
                  <a:lnTo>
                    <a:pt x="82" y="7"/>
                  </a:lnTo>
                  <a:lnTo>
                    <a:pt x="84" y="8"/>
                  </a:lnTo>
                  <a:lnTo>
                    <a:pt x="88" y="10"/>
                  </a:lnTo>
                  <a:lnTo>
                    <a:pt x="90" y="10"/>
                  </a:lnTo>
                  <a:lnTo>
                    <a:pt x="84" y="25"/>
                  </a:lnTo>
                  <a:lnTo>
                    <a:pt x="86" y="29"/>
                  </a:lnTo>
                  <a:lnTo>
                    <a:pt x="90" y="34"/>
                  </a:lnTo>
                  <a:lnTo>
                    <a:pt x="94" y="36"/>
                  </a:lnTo>
                  <a:lnTo>
                    <a:pt x="97" y="38"/>
                  </a:lnTo>
                  <a:lnTo>
                    <a:pt x="101" y="39"/>
                  </a:lnTo>
                  <a:lnTo>
                    <a:pt x="103" y="40"/>
                  </a:lnTo>
                  <a:lnTo>
                    <a:pt x="107" y="42"/>
                  </a:lnTo>
                  <a:lnTo>
                    <a:pt x="109" y="43"/>
                  </a:lnTo>
                  <a:lnTo>
                    <a:pt x="109" y="46"/>
                  </a:lnTo>
                  <a:lnTo>
                    <a:pt x="107" y="49"/>
                  </a:lnTo>
                  <a:lnTo>
                    <a:pt x="105" y="53"/>
                  </a:lnTo>
                  <a:lnTo>
                    <a:pt x="104" y="55"/>
                  </a:lnTo>
                  <a:lnTo>
                    <a:pt x="103" y="57"/>
                  </a:lnTo>
                  <a:lnTo>
                    <a:pt x="102" y="60"/>
                  </a:lnTo>
                  <a:lnTo>
                    <a:pt x="101" y="61"/>
                  </a:lnTo>
                  <a:lnTo>
                    <a:pt x="101" y="64"/>
                  </a:lnTo>
                  <a:lnTo>
                    <a:pt x="102" y="67"/>
                  </a:lnTo>
                  <a:lnTo>
                    <a:pt x="103" y="71"/>
                  </a:lnTo>
                  <a:lnTo>
                    <a:pt x="104" y="74"/>
                  </a:lnTo>
                  <a:lnTo>
                    <a:pt x="107" y="76"/>
                  </a:lnTo>
                  <a:lnTo>
                    <a:pt x="109" y="79"/>
                  </a:lnTo>
                  <a:lnTo>
                    <a:pt x="110" y="82"/>
                  </a:lnTo>
                  <a:lnTo>
                    <a:pt x="113" y="83"/>
                  </a:lnTo>
                  <a:lnTo>
                    <a:pt x="114" y="83"/>
                  </a:lnTo>
                  <a:lnTo>
                    <a:pt x="116" y="96"/>
                  </a:lnTo>
                  <a:lnTo>
                    <a:pt x="118" y="106"/>
                  </a:lnTo>
                  <a:lnTo>
                    <a:pt x="123" y="114"/>
                  </a:lnTo>
                  <a:lnTo>
                    <a:pt x="128" y="120"/>
                  </a:lnTo>
                  <a:lnTo>
                    <a:pt x="134" y="125"/>
                  </a:lnTo>
                  <a:lnTo>
                    <a:pt x="141" y="129"/>
                  </a:lnTo>
                  <a:lnTo>
                    <a:pt x="147" y="135"/>
                  </a:lnTo>
                  <a:lnTo>
                    <a:pt x="153" y="139"/>
                  </a:lnTo>
                  <a:lnTo>
                    <a:pt x="148" y="146"/>
                  </a:lnTo>
                  <a:lnTo>
                    <a:pt x="142" y="152"/>
                  </a:lnTo>
                  <a:lnTo>
                    <a:pt x="136" y="160"/>
                  </a:lnTo>
                  <a:lnTo>
                    <a:pt x="131" y="166"/>
                  </a:lnTo>
                  <a:lnTo>
                    <a:pt x="125" y="173"/>
                  </a:lnTo>
                  <a:lnTo>
                    <a:pt x="121" y="180"/>
                  </a:lnTo>
                  <a:lnTo>
                    <a:pt x="114" y="187"/>
                  </a:lnTo>
                  <a:lnTo>
                    <a:pt x="109" y="19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0" name="Freeform 309">
              <a:extLst>
                <a:ext uri="{FF2B5EF4-FFF2-40B4-BE49-F238E27FC236}">
                  <a16:creationId xmlns:a16="http://schemas.microsoft.com/office/drawing/2014/main" id="{0D223CCC-6492-AB8A-03A6-0006E30CD811}"/>
                </a:ext>
              </a:extLst>
            </p:cNvPr>
            <p:cNvSpPr>
              <a:spLocks/>
            </p:cNvSpPr>
            <p:nvPr/>
          </p:nvSpPr>
          <p:spPr bwMode="gray">
            <a:xfrm>
              <a:off x="5955750" y="780467"/>
              <a:ext cx="315381" cy="114895"/>
            </a:xfrm>
            <a:custGeom>
              <a:avLst/>
              <a:gdLst>
                <a:gd name="T0" fmla="*/ 28575 w 171"/>
                <a:gd name="T1" fmla="*/ 7006 h 66"/>
                <a:gd name="T2" fmla="*/ 33338 w 171"/>
                <a:gd name="T3" fmla="*/ 9808 h 66"/>
                <a:gd name="T4" fmla="*/ 41275 w 171"/>
                <a:gd name="T5" fmla="*/ 9808 h 66"/>
                <a:gd name="T6" fmla="*/ 49213 w 171"/>
                <a:gd name="T7" fmla="*/ 18215 h 66"/>
                <a:gd name="T8" fmla="*/ 53975 w 171"/>
                <a:gd name="T9" fmla="*/ 16814 h 66"/>
                <a:gd name="T10" fmla="*/ 60325 w 171"/>
                <a:gd name="T11" fmla="*/ 11209 h 66"/>
                <a:gd name="T12" fmla="*/ 71438 w 171"/>
                <a:gd name="T13" fmla="*/ 12610 h 66"/>
                <a:gd name="T14" fmla="*/ 76200 w 171"/>
                <a:gd name="T15" fmla="*/ 16814 h 66"/>
                <a:gd name="T16" fmla="*/ 82550 w 171"/>
                <a:gd name="T17" fmla="*/ 9808 h 66"/>
                <a:gd name="T18" fmla="*/ 103188 w 171"/>
                <a:gd name="T19" fmla="*/ 9808 h 66"/>
                <a:gd name="T20" fmla="*/ 115888 w 171"/>
                <a:gd name="T21" fmla="*/ 9808 h 66"/>
                <a:gd name="T22" fmla="*/ 122238 w 171"/>
                <a:gd name="T23" fmla="*/ 9808 h 66"/>
                <a:gd name="T24" fmla="*/ 130175 w 171"/>
                <a:gd name="T25" fmla="*/ 9808 h 66"/>
                <a:gd name="T26" fmla="*/ 134938 w 171"/>
                <a:gd name="T27" fmla="*/ 7006 h 66"/>
                <a:gd name="T28" fmla="*/ 139700 w 171"/>
                <a:gd name="T29" fmla="*/ 7006 h 66"/>
                <a:gd name="T30" fmla="*/ 142875 w 171"/>
                <a:gd name="T31" fmla="*/ 2802 h 66"/>
                <a:gd name="T32" fmla="*/ 160338 w 171"/>
                <a:gd name="T33" fmla="*/ 0 h 66"/>
                <a:gd name="T34" fmla="*/ 163513 w 171"/>
                <a:gd name="T35" fmla="*/ 5605 h 66"/>
                <a:gd name="T36" fmla="*/ 169863 w 171"/>
                <a:gd name="T37" fmla="*/ 5605 h 66"/>
                <a:gd name="T38" fmla="*/ 174625 w 171"/>
                <a:gd name="T39" fmla="*/ 2802 h 66"/>
                <a:gd name="T40" fmla="*/ 180975 w 171"/>
                <a:gd name="T41" fmla="*/ 1401 h 66"/>
                <a:gd name="T42" fmla="*/ 192088 w 171"/>
                <a:gd name="T43" fmla="*/ 2802 h 66"/>
                <a:gd name="T44" fmla="*/ 204788 w 171"/>
                <a:gd name="T45" fmla="*/ 0 h 66"/>
                <a:gd name="T46" fmla="*/ 225425 w 171"/>
                <a:gd name="T47" fmla="*/ 0 h 66"/>
                <a:gd name="T48" fmla="*/ 247650 w 171"/>
                <a:gd name="T49" fmla="*/ 2802 h 66"/>
                <a:gd name="T50" fmla="*/ 271463 w 171"/>
                <a:gd name="T51" fmla="*/ 5605 h 66"/>
                <a:gd name="T52" fmla="*/ 271463 w 171"/>
                <a:gd name="T53" fmla="*/ 28023 h 66"/>
                <a:gd name="T54" fmla="*/ 268288 w 171"/>
                <a:gd name="T55" fmla="*/ 33628 h 66"/>
                <a:gd name="T56" fmla="*/ 261938 w 171"/>
                <a:gd name="T57" fmla="*/ 36430 h 66"/>
                <a:gd name="T58" fmla="*/ 250825 w 171"/>
                <a:gd name="T59" fmla="*/ 33628 h 66"/>
                <a:gd name="T60" fmla="*/ 238125 w 171"/>
                <a:gd name="T61" fmla="*/ 28023 h 66"/>
                <a:gd name="T62" fmla="*/ 211138 w 171"/>
                <a:gd name="T63" fmla="*/ 32227 h 66"/>
                <a:gd name="T64" fmla="*/ 223838 w 171"/>
                <a:gd name="T65" fmla="*/ 47640 h 66"/>
                <a:gd name="T66" fmla="*/ 242888 w 171"/>
                <a:gd name="T67" fmla="*/ 57448 h 66"/>
                <a:gd name="T68" fmla="*/ 244475 w 171"/>
                <a:gd name="T69" fmla="*/ 67256 h 66"/>
                <a:gd name="T70" fmla="*/ 234950 w 171"/>
                <a:gd name="T71" fmla="*/ 74262 h 66"/>
                <a:gd name="T72" fmla="*/ 223838 w 171"/>
                <a:gd name="T73" fmla="*/ 74262 h 66"/>
                <a:gd name="T74" fmla="*/ 214313 w 171"/>
                <a:gd name="T75" fmla="*/ 72861 h 66"/>
                <a:gd name="T76" fmla="*/ 206375 w 171"/>
                <a:gd name="T77" fmla="*/ 67256 h 66"/>
                <a:gd name="T78" fmla="*/ 200025 w 171"/>
                <a:gd name="T79" fmla="*/ 67256 h 66"/>
                <a:gd name="T80" fmla="*/ 192088 w 171"/>
                <a:gd name="T81" fmla="*/ 61651 h 66"/>
                <a:gd name="T82" fmla="*/ 188913 w 171"/>
                <a:gd name="T83" fmla="*/ 51843 h 66"/>
                <a:gd name="T84" fmla="*/ 180975 w 171"/>
                <a:gd name="T85" fmla="*/ 47640 h 66"/>
                <a:gd name="T86" fmla="*/ 169863 w 171"/>
                <a:gd name="T87" fmla="*/ 42035 h 66"/>
                <a:gd name="T88" fmla="*/ 160338 w 171"/>
                <a:gd name="T89" fmla="*/ 39233 h 66"/>
                <a:gd name="T90" fmla="*/ 146050 w 171"/>
                <a:gd name="T91" fmla="*/ 53244 h 66"/>
                <a:gd name="T92" fmla="*/ 125413 w 171"/>
                <a:gd name="T93" fmla="*/ 79866 h 66"/>
                <a:gd name="T94" fmla="*/ 109538 w 171"/>
                <a:gd name="T95" fmla="*/ 92477 h 66"/>
                <a:gd name="T96" fmla="*/ 84138 w 171"/>
                <a:gd name="T97" fmla="*/ 79866 h 66"/>
                <a:gd name="T98" fmla="*/ 65088 w 171"/>
                <a:gd name="T99" fmla="*/ 61651 h 66"/>
                <a:gd name="T100" fmla="*/ 46038 w 171"/>
                <a:gd name="T101" fmla="*/ 46239 h 66"/>
                <a:gd name="T102" fmla="*/ 23813 w 171"/>
                <a:gd name="T103" fmla="*/ 36430 h 66"/>
                <a:gd name="T104" fmla="*/ 0 w 171"/>
                <a:gd name="T105" fmla="*/ 23820 h 66"/>
                <a:gd name="T106" fmla="*/ 6350 w 171"/>
                <a:gd name="T107" fmla="*/ 12610 h 66"/>
                <a:gd name="T108" fmla="*/ 15875 w 171"/>
                <a:gd name="T109" fmla="*/ 7006 h 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71"/>
                <a:gd name="T166" fmla="*/ 0 h 66"/>
                <a:gd name="T167" fmla="*/ 171 w 171"/>
                <a:gd name="T168" fmla="*/ 66 h 6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71" h="66">
                  <a:moveTo>
                    <a:pt x="15" y="4"/>
                  </a:moveTo>
                  <a:lnTo>
                    <a:pt x="16" y="4"/>
                  </a:lnTo>
                  <a:lnTo>
                    <a:pt x="18" y="5"/>
                  </a:lnTo>
                  <a:lnTo>
                    <a:pt x="19" y="5"/>
                  </a:lnTo>
                  <a:lnTo>
                    <a:pt x="20" y="5"/>
                  </a:lnTo>
                  <a:lnTo>
                    <a:pt x="21" y="7"/>
                  </a:lnTo>
                  <a:lnTo>
                    <a:pt x="22" y="7"/>
                  </a:lnTo>
                  <a:lnTo>
                    <a:pt x="23" y="7"/>
                  </a:lnTo>
                  <a:lnTo>
                    <a:pt x="26" y="7"/>
                  </a:lnTo>
                  <a:lnTo>
                    <a:pt x="21" y="15"/>
                  </a:lnTo>
                  <a:lnTo>
                    <a:pt x="29" y="15"/>
                  </a:lnTo>
                  <a:lnTo>
                    <a:pt x="31" y="13"/>
                  </a:lnTo>
                  <a:lnTo>
                    <a:pt x="32" y="12"/>
                  </a:lnTo>
                  <a:lnTo>
                    <a:pt x="33" y="12"/>
                  </a:lnTo>
                  <a:lnTo>
                    <a:pt x="34" y="12"/>
                  </a:lnTo>
                  <a:lnTo>
                    <a:pt x="35" y="11"/>
                  </a:lnTo>
                  <a:lnTo>
                    <a:pt x="37" y="9"/>
                  </a:lnTo>
                  <a:lnTo>
                    <a:pt x="38" y="8"/>
                  </a:lnTo>
                  <a:lnTo>
                    <a:pt x="38" y="7"/>
                  </a:lnTo>
                  <a:lnTo>
                    <a:pt x="41" y="8"/>
                  </a:lnTo>
                  <a:lnTo>
                    <a:pt x="45" y="9"/>
                  </a:lnTo>
                  <a:lnTo>
                    <a:pt x="46" y="11"/>
                  </a:lnTo>
                  <a:lnTo>
                    <a:pt x="47" y="12"/>
                  </a:lnTo>
                  <a:lnTo>
                    <a:pt x="48" y="12"/>
                  </a:lnTo>
                  <a:lnTo>
                    <a:pt x="49" y="13"/>
                  </a:lnTo>
                  <a:lnTo>
                    <a:pt x="52" y="15"/>
                  </a:lnTo>
                  <a:lnTo>
                    <a:pt x="52" y="7"/>
                  </a:lnTo>
                  <a:lnTo>
                    <a:pt x="57" y="7"/>
                  </a:lnTo>
                  <a:lnTo>
                    <a:pt x="60" y="7"/>
                  </a:lnTo>
                  <a:lnTo>
                    <a:pt x="65" y="7"/>
                  </a:lnTo>
                  <a:lnTo>
                    <a:pt x="67" y="7"/>
                  </a:lnTo>
                  <a:lnTo>
                    <a:pt x="71" y="7"/>
                  </a:lnTo>
                  <a:lnTo>
                    <a:pt x="73" y="7"/>
                  </a:lnTo>
                  <a:lnTo>
                    <a:pt x="74" y="7"/>
                  </a:lnTo>
                  <a:lnTo>
                    <a:pt x="76" y="7"/>
                  </a:lnTo>
                  <a:lnTo>
                    <a:pt x="77" y="7"/>
                  </a:lnTo>
                  <a:lnTo>
                    <a:pt x="79" y="7"/>
                  </a:lnTo>
                  <a:lnTo>
                    <a:pt x="80" y="7"/>
                  </a:lnTo>
                  <a:lnTo>
                    <a:pt x="82" y="7"/>
                  </a:lnTo>
                  <a:lnTo>
                    <a:pt x="83" y="7"/>
                  </a:lnTo>
                  <a:lnTo>
                    <a:pt x="84" y="5"/>
                  </a:lnTo>
                  <a:lnTo>
                    <a:pt x="85" y="5"/>
                  </a:lnTo>
                  <a:lnTo>
                    <a:pt x="86" y="4"/>
                  </a:lnTo>
                  <a:lnTo>
                    <a:pt x="86" y="5"/>
                  </a:lnTo>
                  <a:lnTo>
                    <a:pt x="88" y="5"/>
                  </a:lnTo>
                  <a:lnTo>
                    <a:pt x="89" y="5"/>
                  </a:lnTo>
                  <a:lnTo>
                    <a:pt x="89" y="4"/>
                  </a:lnTo>
                  <a:lnTo>
                    <a:pt x="90" y="2"/>
                  </a:lnTo>
                  <a:lnTo>
                    <a:pt x="90" y="1"/>
                  </a:lnTo>
                  <a:lnTo>
                    <a:pt x="90" y="0"/>
                  </a:lnTo>
                  <a:lnTo>
                    <a:pt x="101" y="0"/>
                  </a:lnTo>
                  <a:lnTo>
                    <a:pt x="102" y="1"/>
                  </a:lnTo>
                  <a:lnTo>
                    <a:pt x="102" y="2"/>
                  </a:lnTo>
                  <a:lnTo>
                    <a:pt x="103" y="4"/>
                  </a:lnTo>
                  <a:lnTo>
                    <a:pt x="104" y="4"/>
                  </a:lnTo>
                  <a:lnTo>
                    <a:pt x="105" y="4"/>
                  </a:lnTo>
                  <a:lnTo>
                    <a:pt x="107" y="4"/>
                  </a:lnTo>
                  <a:lnTo>
                    <a:pt x="108" y="4"/>
                  </a:lnTo>
                  <a:lnTo>
                    <a:pt x="109" y="2"/>
                  </a:lnTo>
                  <a:lnTo>
                    <a:pt x="110" y="2"/>
                  </a:lnTo>
                  <a:lnTo>
                    <a:pt x="111" y="1"/>
                  </a:lnTo>
                  <a:lnTo>
                    <a:pt x="111" y="0"/>
                  </a:lnTo>
                  <a:lnTo>
                    <a:pt x="114" y="1"/>
                  </a:lnTo>
                  <a:lnTo>
                    <a:pt x="116" y="2"/>
                  </a:lnTo>
                  <a:lnTo>
                    <a:pt x="119" y="2"/>
                  </a:lnTo>
                  <a:lnTo>
                    <a:pt x="121" y="2"/>
                  </a:lnTo>
                  <a:lnTo>
                    <a:pt x="123" y="1"/>
                  </a:lnTo>
                  <a:lnTo>
                    <a:pt x="126" y="1"/>
                  </a:lnTo>
                  <a:lnTo>
                    <a:pt x="129" y="0"/>
                  </a:lnTo>
                  <a:lnTo>
                    <a:pt x="131" y="0"/>
                  </a:lnTo>
                  <a:lnTo>
                    <a:pt x="137" y="0"/>
                  </a:lnTo>
                  <a:lnTo>
                    <a:pt x="142" y="0"/>
                  </a:lnTo>
                  <a:lnTo>
                    <a:pt x="147" y="1"/>
                  </a:lnTo>
                  <a:lnTo>
                    <a:pt x="152" y="2"/>
                  </a:lnTo>
                  <a:lnTo>
                    <a:pt x="156" y="2"/>
                  </a:lnTo>
                  <a:lnTo>
                    <a:pt x="161" y="4"/>
                  </a:lnTo>
                  <a:lnTo>
                    <a:pt x="166" y="4"/>
                  </a:lnTo>
                  <a:lnTo>
                    <a:pt x="171" y="4"/>
                  </a:lnTo>
                  <a:lnTo>
                    <a:pt x="171" y="17"/>
                  </a:lnTo>
                  <a:lnTo>
                    <a:pt x="171" y="19"/>
                  </a:lnTo>
                  <a:lnTo>
                    <a:pt x="171" y="20"/>
                  </a:lnTo>
                  <a:lnTo>
                    <a:pt x="171" y="21"/>
                  </a:lnTo>
                  <a:lnTo>
                    <a:pt x="171" y="23"/>
                  </a:lnTo>
                  <a:lnTo>
                    <a:pt x="169" y="24"/>
                  </a:lnTo>
                  <a:lnTo>
                    <a:pt x="169" y="26"/>
                  </a:lnTo>
                  <a:lnTo>
                    <a:pt x="168" y="26"/>
                  </a:lnTo>
                  <a:lnTo>
                    <a:pt x="165" y="26"/>
                  </a:lnTo>
                  <a:lnTo>
                    <a:pt x="162" y="26"/>
                  </a:lnTo>
                  <a:lnTo>
                    <a:pt x="160" y="24"/>
                  </a:lnTo>
                  <a:lnTo>
                    <a:pt x="158" y="24"/>
                  </a:lnTo>
                  <a:lnTo>
                    <a:pt x="155" y="23"/>
                  </a:lnTo>
                  <a:lnTo>
                    <a:pt x="153" y="21"/>
                  </a:lnTo>
                  <a:lnTo>
                    <a:pt x="150" y="20"/>
                  </a:lnTo>
                  <a:lnTo>
                    <a:pt x="149" y="17"/>
                  </a:lnTo>
                  <a:lnTo>
                    <a:pt x="130" y="17"/>
                  </a:lnTo>
                  <a:lnTo>
                    <a:pt x="133" y="23"/>
                  </a:lnTo>
                  <a:lnTo>
                    <a:pt x="135" y="27"/>
                  </a:lnTo>
                  <a:lnTo>
                    <a:pt x="139" y="31"/>
                  </a:lnTo>
                  <a:lnTo>
                    <a:pt x="141" y="34"/>
                  </a:lnTo>
                  <a:lnTo>
                    <a:pt x="144" y="37"/>
                  </a:lnTo>
                  <a:lnTo>
                    <a:pt x="149" y="38"/>
                  </a:lnTo>
                  <a:lnTo>
                    <a:pt x="153" y="41"/>
                  </a:lnTo>
                  <a:lnTo>
                    <a:pt x="158" y="42"/>
                  </a:lnTo>
                  <a:lnTo>
                    <a:pt x="156" y="45"/>
                  </a:lnTo>
                  <a:lnTo>
                    <a:pt x="154" y="48"/>
                  </a:lnTo>
                  <a:lnTo>
                    <a:pt x="152" y="50"/>
                  </a:lnTo>
                  <a:lnTo>
                    <a:pt x="150" y="52"/>
                  </a:lnTo>
                  <a:lnTo>
                    <a:pt x="148" y="53"/>
                  </a:lnTo>
                  <a:lnTo>
                    <a:pt x="146" y="53"/>
                  </a:lnTo>
                  <a:lnTo>
                    <a:pt x="143" y="53"/>
                  </a:lnTo>
                  <a:lnTo>
                    <a:pt x="141" y="53"/>
                  </a:lnTo>
                  <a:lnTo>
                    <a:pt x="139" y="53"/>
                  </a:lnTo>
                  <a:lnTo>
                    <a:pt x="136" y="53"/>
                  </a:lnTo>
                  <a:lnTo>
                    <a:pt x="135" y="52"/>
                  </a:lnTo>
                  <a:lnTo>
                    <a:pt x="134" y="52"/>
                  </a:lnTo>
                  <a:lnTo>
                    <a:pt x="131" y="50"/>
                  </a:lnTo>
                  <a:lnTo>
                    <a:pt x="130" y="48"/>
                  </a:lnTo>
                  <a:lnTo>
                    <a:pt x="129" y="48"/>
                  </a:lnTo>
                  <a:lnTo>
                    <a:pt x="127" y="48"/>
                  </a:lnTo>
                  <a:lnTo>
                    <a:pt x="126" y="48"/>
                  </a:lnTo>
                  <a:lnTo>
                    <a:pt x="123" y="47"/>
                  </a:lnTo>
                  <a:lnTo>
                    <a:pt x="122" y="45"/>
                  </a:lnTo>
                  <a:lnTo>
                    <a:pt x="121" y="44"/>
                  </a:lnTo>
                  <a:lnTo>
                    <a:pt x="120" y="41"/>
                  </a:lnTo>
                  <a:lnTo>
                    <a:pt x="119" y="40"/>
                  </a:lnTo>
                  <a:lnTo>
                    <a:pt x="119" y="37"/>
                  </a:lnTo>
                  <a:lnTo>
                    <a:pt x="119" y="35"/>
                  </a:lnTo>
                  <a:lnTo>
                    <a:pt x="116" y="35"/>
                  </a:lnTo>
                  <a:lnTo>
                    <a:pt x="114" y="34"/>
                  </a:lnTo>
                  <a:lnTo>
                    <a:pt x="111" y="33"/>
                  </a:lnTo>
                  <a:lnTo>
                    <a:pt x="109" y="31"/>
                  </a:lnTo>
                  <a:lnTo>
                    <a:pt x="107" y="30"/>
                  </a:lnTo>
                  <a:lnTo>
                    <a:pt x="104" y="28"/>
                  </a:lnTo>
                  <a:lnTo>
                    <a:pt x="103" y="28"/>
                  </a:lnTo>
                  <a:lnTo>
                    <a:pt x="101" y="28"/>
                  </a:lnTo>
                  <a:lnTo>
                    <a:pt x="99" y="28"/>
                  </a:lnTo>
                  <a:lnTo>
                    <a:pt x="96" y="33"/>
                  </a:lnTo>
                  <a:lnTo>
                    <a:pt x="92" y="38"/>
                  </a:lnTo>
                  <a:lnTo>
                    <a:pt x="88" y="44"/>
                  </a:lnTo>
                  <a:lnTo>
                    <a:pt x="83" y="52"/>
                  </a:lnTo>
                  <a:lnTo>
                    <a:pt x="79" y="57"/>
                  </a:lnTo>
                  <a:lnTo>
                    <a:pt x="77" y="63"/>
                  </a:lnTo>
                  <a:lnTo>
                    <a:pt x="76" y="66"/>
                  </a:lnTo>
                  <a:lnTo>
                    <a:pt x="69" y="66"/>
                  </a:lnTo>
                  <a:lnTo>
                    <a:pt x="63" y="64"/>
                  </a:lnTo>
                  <a:lnTo>
                    <a:pt x="57" y="61"/>
                  </a:lnTo>
                  <a:lnTo>
                    <a:pt x="53" y="57"/>
                  </a:lnTo>
                  <a:lnTo>
                    <a:pt x="48" y="53"/>
                  </a:lnTo>
                  <a:lnTo>
                    <a:pt x="46" y="48"/>
                  </a:lnTo>
                  <a:lnTo>
                    <a:pt x="41" y="44"/>
                  </a:lnTo>
                  <a:lnTo>
                    <a:pt x="38" y="41"/>
                  </a:lnTo>
                  <a:lnTo>
                    <a:pt x="34" y="37"/>
                  </a:lnTo>
                  <a:lnTo>
                    <a:pt x="29" y="33"/>
                  </a:lnTo>
                  <a:lnTo>
                    <a:pt x="25" y="30"/>
                  </a:lnTo>
                  <a:lnTo>
                    <a:pt x="20" y="28"/>
                  </a:lnTo>
                  <a:lnTo>
                    <a:pt x="15" y="26"/>
                  </a:lnTo>
                  <a:lnTo>
                    <a:pt x="9" y="24"/>
                  </a:lnTo>
                  <a:lnTo>
                    <a:pt x="4" y="21"/>
                  </a:lnTo>
                  <a:lnTo>
                    <a:pt x="0" y="17"/>
                  </a:lnTo>
                  <a:lnTo>
                    <a:pt x="1" y="13"/>
                  </a:lnTo>
                  <a:lnTo>
                    <a:pt x="3" y="12"/>
                  </a:lnTo>
                  <a:lnTo>
                    <a:pt x="4" y="9"/>
                  </a:lnTo>
                  <a:lnTo>
                    <a:pt x="7" y="8"/>
                  </a:lnTo>
                  <a:lnTo>
                    <a:pt x="8" y="7"/>
                  </a:lnTo>
                  <a:lnTo>
                    <a:pt x="10" y="5"/>
                  </a:lnTo>
                  <a:lnTo>
                    <a:pt x="13" y="5"/>
                  </a:lnTo>
                  <a:lnTo>
                    <a:pt x="15" y="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1" name="Freeform 310">
              <a:extLst>
                <a:ext uri="{FF2B5EF4-FFF2-40B4-BE49-F238E27FC236}">
                  <a16:creationId xmlns:a16="http://schemas.microsoft.com/office/drawing/2014/main" id="{D8508D22-E8FF-6119-5C53-F640E857DFDC}"/>
                </a:ext>
              </a:extLst>
            </p:cNvPr>
            <p:cNvSpPr>
              <a:spLocks/>
            </p:cNvSpPr>
            <p:nvPr/>
          </p:nvSpPr>
          <p:spPr bwMode="gray">
            <a:xfrm>
              <a:off x="5859328" y="1071667"/>
              <a:ext cx="592594" cy="475429"/>
            </a:xfrm>
            <a:custGeom>
              <a:avLst/>
              <a:gdLst>
                <a:gd name="T0" fmla="*/ 128587 w 320"/>
                <a:gd name="T1" fmla="*/ 336278 h 272"/>
                <a:gd name="T2" fmla="*/ 114300 w 320"/>
                <a:gd name="T3" fmla="*/ 354493 h 272"/>
                <a:gd name="T4" fmla="*/ 49212 w 320"/>
                <a:gd name="T5" fmla="*/ 379714 h 272"/>
                <a:gd name="T6" fmla="*/ 17462 w 320"/>
                <a:gd name="T7" fmla="*/ 351691 h 272"/>
                <a:gd name="T8" fmla="*/ 31750 w 320"/>
                <a:gd name="T9" fmla="*/ 346086 h 272"/>
                <a:gd name="T10" fmla="*/ 6350 w 320"/>
                <a:gd name="T11" fmla="*/ 327871 h 272"/>
                <a:gd name="T12" fmla="*/ 25400 w 320"/>
                <a:gd name="T13" fmla="*/ 330673 h 272"/>
                <a:gd name="T14" fmla="*/ 34925 w 320"/>
                <a:gd name="T15" fmla="*/ 315261 h 272"/>
                <a:gd name="T16" fmla="*/ 7938 w 320"/>
                <a:gd name="T17" fmla="*/ 292842 h 272"/>
                <a:gd name="T18" fmla="*/ 42862 w 320"/>
                <a:gd name="T19" fmla="*/ 290040 h 272"/>
                <a:gd name="T20" fmla="*/ 0 w 320"/>
                <a:gd name="T21" fmla="*/ 274627 h 272"/>
                <a:gd name="T22" fmla="*/ 0 w 320"/>
                <a:gd name="T23" fmla="*/ 249406 h 272"/>
                <a:gd name="T24" fmla="*/ 19050 w 320"/>
                <a:gd name="T25" fmla="*/ 253610 h 272"/>
                <a:gd name="T26" fmla="*/ 39687 w 320"/>
                <a:gd name="T27" fmla="*/ 245203 h 272"/>
                <a:gd name="T28" fmla="*/ 52388 w 320"/>
                <a:gd name="T29" fmla="*/ 240999 h 272"/>
                <a:gd name="T30" fmla="*/ 49212 w 320"/>
                <a:gd name="T31" fmla="*/ 229790 h 272"/>
                <a:gd name="T32" fmla="*/ 65087 w 320"/>
                <a:gd name="T33" fmla="*/ 225586 h 272"/>
                <a:gd name="T34" fmla="*/ 107950 w 320"/>
                <a:gd name="T35" fmla="*/ 211575 h 272"/>
                <a:gd name="T36" fmla="*/ 115888 w 320"/>
                <a:gd name="T37" fmla="*/ 190558 h 272"/>
                <a:gd name="T38" fmla="*/ 138112 w 320"/>
                <a:gd name="T39" fmla="*/ 186354 h 272"/>
                <a:gd name="T40" fmla="*/ 147637 w 320"/>
                <a:gd name="T41" fmla="*/ 175145 h 272"/>
                <a:gd name="T42" fmla="*/ 147637 w 320"/>
                <a:gd name="T43" fmla="*/ 166738 h 272"/>
                <a:gd name="T44" fmla="*/ 163512 w 320"/>
                <a:gd name="T45" fmla="*/ 142918 h 272"/>
                <a:gd name="T46" fmla="*/ 176212 w 320"/>
                <a:gd name="T47" fmla="*/ 137313 h 272"/>
                <a:gd name="T48" fmla="*/ 177800 w 320"/>
                <a:gd name="T49" fmla="*/ 114895 h 272"/>
                <a:gd name="T50" fmla="*/ 200025 w 320"/>
                <a:gd name="T51" fmla="*/ 105087 h 272"/>
                <a:gd name="T52" fmla="*/ 195262 w 320"/>
                <a:gd name="T53" fmla="*/ 84069 h 272"/>
                <a:gd name="T54" fmla="*/ 177800 w 320"/>
                <a:gd name="T55" fmla="*/ 86872 h 272"/>
                <a:gd name="T56" fmla="*/ 193675 w 320"/>
                <a:gd name="T57" fmla="*/ 64453 h 272"/>
                <a:gd name="T58" fmla="*/ 207963 w 320"/>
                <a:gd name="T59" fmla="*/ 51843 h 272"/>
                <a:gd name="T60" fmla="*/ 217488 w 320"/>
                <a:gd name="T61" fmla="*/ 61651 h 272"/>
                <a:gd name="T62" fmla="*/ 239713 w 320"/>
                <a:gd name="T63" fmla="*/ 61651 h 272"/>
                <a:gd name="T64" fmla="*/ 239713 w 320"/>
                <a:gd name="T65" fmla="*/ 49041 h 272"/>
                <a:gd name="T66" fmla="*/ 277812 w 320"/>
                <a:gd name="T67" fmla="*/ 32227 h 272"/>
                <a:gd name="T68" fmla="*/ 293687 w 320"/>
                <a:gd name="T69" fmla="*/ 29424 h 272"/>
                <a:gd name="T70" fmla="*/ 304800 w 320"/>
                <a:gd name="T71" fmla="*/ 36430 h 272"/>
                <a:gd name="T72" fmla="*/ 317500 w 320"/>
                <a:gd name="T73" fmla="*/ 25221 h 272"/>
                <a:gd name="T74" fmla="*/ 357187 w 320"/>
                <a:gd name="T75" fmla="*/ 9808 h 272"/>
                <a:gd name="T76" fmla="*/ 349250 w 320"/>
                <a:gd name="T77" fmla="*/ 22419 h 272"/>
                <a:gd name="T78" fmla="*/ 374650 w 320"/>
                <a:gd name="T79" fmla="*/ 11209 h 272"/>
                <a:gd name="T80" fmla="*/ 395287 w 320"/>
                <a:gd name="T81" fmla="*/ 4203 h 272"/>
                <a:gd name="T82" fmla="*/ 398462 w 320"/>
                <a:gd name="T83" fmla="*/ 11209 h 272"/>
                <a:gd name="T84" fmla="*/ 409575 w 320"/>
                <a:gd name="T85" fmla="*/ 9808 h 272"/>
                <a:gd name="T86" fmla="*/ 423863 w 320"/>
                <a:gd name="T87" fmla="*/ 7006 h 272"/>
                <a:gd name="T88" fmla="*/ 436563 w 320"/>
                <a:gd name="T89" fmla="*/ 4203 h 272"/>
                <a:gd name="T90" fmla="*/ 466725 w 320"/>
                <a:gd name="T91" fmla="*/ 9808 h 272"/>
                <a:gd name="T92" fmla="*/ 506413 w 320"/>
                <a:gd name="T93" fmla="*/ 29424 h 272"/>
                <a:gd name="T94" fmla="*/ 488950 w 320"/>
                <a:gd name="T95" fmla="*/ 42035 h 272"/>
                <a:gd name="T96" fmla="*/ 454025 w 320"/>
                <a:gd name="T97" fmla="*/ 30825 h 272"/>
                <a:gd name="T98" fmla="*/ 430213 w 320"/>
                <a:gd name="T99" fmla="*/ 39232 h 272"/>
                <a:gd name="T100" fmla="*/ 419100 w 320"/>
                <a:gd name="T101" fmla="*/ 65854 h 272"/>
                <a:gd name="T102" fmla="*/ 396875 w 320"/>
                <a:gd name="T103" fmla="*/ 64453 h 272"/>
                <a:gd name="T104" fmla="*/ 363537 w 320"/>
                <a:gd name="T105" fmla="*/ 68657 h 272"/>
                <a:gd name="T106" fmla="*/ 325437 w 320"/>
                <a:gd name="T107" fmla="*/ 56046 h 272"/>
                <a:gd name="T108" fmla="*/ 263525 w 320"/>
                <a:gd name="T109" fmla="*/ 75663 h 272"/>
                <a:gd name="T110" fmla="*/ 233363 w 320"/>
                <a:gd name="T111" fmla="*/ 134511 h 272"/>
                <a:gd name="T112" fmla="*/ 198437 w 320"/>
                <a:gd name="T113" fmla="*/ 196162 h 272"/>
                <a:gd name="T114" fmla="*/ 168275 w 320"/>
                <a:gd name="T115" fmla="*/ 236796 h 272"/>
                <a:gd name="T116" fmla="*/ 185737 w 320"/>
                <a:gd name="T117" fmla="*/ 284435 h 272"/>
                <a:gd name="T118" fmla="*/ 182562 w 320"/>
                <a:gd name="T119" fmla="*/ 325069 h 272"/>
                <a:gd name="T120" fmla="*/ 165100 w 320"/>
                <a:gd name="T121" fmla="*/ 355894 h 2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0"/>
                <a:gd name="T184" fmla="*/ 0 h 272"/>
                <a:gd name="T185" fmla="*/ 320 w 320"/>
                <a:gd name="T186" fmla="*/ 272 h 2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0" h="272">
                  <a:moveTo>
                    <a:pt x="93" y="251"/>
                  </a:moveTo>
                  <a:lnTo>
                    <a:pt x="91" y="250"/>
                  </a:lnTo>
                  <a:lnTo>
                    <a:pt x="88" y="247"/>
                  </a:lnTo>
                  <a:lnTo>
                    <a:pt x="87" y="246"/>
                  </a:lnTo>
                  <a:lnTo>
                    <a:pt x="85" y="244"/>
                  </a:lnTo>
                  <a:lnTo>
                    <a:pt x="84" y="243"/>
                  </a:lnTo>
                  <a:lnTo>
                    <a:pt x="82" y="241"/>
                  </a:lnTo>
                  <a:lnTo>
                    <a:pt x="81" y="240"/>
                  </a:lnTo>
                  <a:lnTo>
                    <a:pt x="79" y="239"/>
                  </a:lnTo>
                  <a:lnTo>
                    <a:pt x="79" y="240"/>
                  </a:lnTo>
                  <a:lnTo>
                    <a:pt x="79" y="241"/>
                  </a:lnTo>
                  <a:lnTo>
                    <a:pt x="78" y="241"/>
                  </a:lnTo>
                  <a:lnTo>
                    <a:pt x="78" y="243"/>
                  </a:lnTo>
                  <a:lnTo>
                    <a:pt x="78" y="244"/>
                  </a:lnTo>
                  <a:lnTo>
                    <a:pt x="75" y="248"/>
                  </a:lnTo>
                  <a:lnTo>
                    <a:pt x="72" y="253"/>
                  </a:lnTo>
                  <a:lnTo>
                    <a:pt x="67" y="257"/>
                  </a:lnTo>
                  <a:lnTo>
                    <a:pt x="61" y="262"/>
                  </a:lnTo>
                  <a:lnTo>
                    <a:pt x="55" y="265"/>
                  </a:lnTo>
                  <a:lnTo>
                    <a:pt x="50" y="269"/>
                  </a:lnTo>
                  <a:lnTo>
                    <a:pt x="47" y="271"/>
                  </a:lnTo>
                  <a:lnTo>
                    <a:pt x="46" y="272"/>
                  </a:lnTo>
                  <a:lnTo>
                    <a:pt x="35" y="272"/>
                  </a:lnTo>
                  <a:lnTo>
                    <a:pt x="31" y="271"/>
                  </a:lnTo>
                  <a:lnTo>
                    <a:pt x="28" y="269"/>
                  </a:lnTo>
                  <a:lnTo>
                    <a:pt x="23" y="267"/>
                  </a:lnTo>
                  <a:lnTo>
                    <a:pt x="20" y="265"/>
                  </a:lnTo>
                  <a:lnTo>
                    <a:pt x="16" y="262"/>
                  </a:lnTo>
                  <a:lnTo>
                    <a:pt x="12" y="258"/>
                  </a:lnTo>
                  <a:lnTo>
                    <a:pt x="10" y="255"/>
                  </a:lnTo>
                  <a:lnTo>
                    <a:pt x="9" y="251"/>
                  </a:lnTo>
                  <a:lnTo>
                    <a:pt x="11" y="251"/>
                  </a:lnTo>
                  <a:lnTo>
                    <a:pt x="14" y="251"/>
                  </a:lnTo>
                  <a:lnTo>
                    <a:pt x="15" y="251"/>
                  </a:lnTo>
                  <a:lnTo>
                    <a:pt x="16" y="251"/>
                  </a:lnTo>
                  <a:lnTo>
                    <a:pt x="17" y="251"/>
                  </a:lnTo>
                  <a:lnTo>
                    <a:pt x="18" y="251"/>
                  </a:lnTo>
                  <a:lnTo>
                    <a:pt x="21" y="250"/>
                  </a:lnTo>
                  <a:lnTo>
                    <a:pt x="22" y="250"/>
                  </a:lnTo>
                  <a:lnTo>
                    <a:pt x="20" y="247"/>
                  </a:lnTo>
                  <a:lnTo>
                    <a:pt x="16" y="244"/>
                  </a:lnTo>
                  <a:lnTo>
                    <a:pt x="12" y="243"/>
                  </a:lnTo>
                  <a:lnTo>
                    <a:pt x="9" y="240"/>
                  </a:lnTo>
                  <a:lnTo>
                    <a:pt x="5" y="237"/>
                  </a:lnTo>
                  <a:lnTo>
                    <a:pt x="3" y="236"/>
                  </a:lnTo>
                  <a:lnTo>
                    <a:pt x="2" y="234"/>
                  </a:lnTo>
                  <a:lnTo>
                    <a:pt x="0" y="234"/>
                  </a:lnTo>
                  <a:lnTo>
                    <a:pt x="4" y="234"/>
                  </a:lnTo>
                  <a:lnTo>
                    <a:pt x="6" y="234"/>
                  </a:lnTo>
                  <a:lnTo>
                    <a:pt x="9" y="234"/>
                  </a:lnTo>
                  <a:lnTo>
                    <a:pt x="11" y="236"/>
                  </a:lnTo>
                  <a:lnTo>
                    <a:pt x="14" y="236"/>
                  </a:lnTo>
                  <a:lnTo>
                    <a:pt x="15" y="236"/>
                  </a:lnTo>
                  <a:lnTo>
                    <a:pt x="16" y="237"/>
                  </a:lnTo>
                  <a:lnTo>
                    <a:pt x="17" y="237"/>
                  </a:lnTo>
                  <a:lnTo>
                    <a:pt x="16" y="236"/>
                  </a:lnTo>
                  <a:lnTo>
                    <a:pt x="15" y="234"/>
                  </a:lnTo>
                  <a:lnTo>
                    <a:pt x="12" y="233"/>
                  </a:lnTo>
                  <a:lnTo>
                    <a:pt x="11" y="232"/>
                  </a:lnTo>
                  <a:lnTo>
                    <a:pt x="10" y="230"/>
                  </a:lnTo>
                  <a:lnTo>
                    <a:pt x="10" y="227"/>
                  </a:lnTo>
                  <a:lnTo>
                    <a:pt x="9" y="226"/>
                  </a:lnTo>
                  <a:lnTo>
                    <a:pt x="9" y="225"/>
                  </a:lnTo>
                  <a:lnTo>
                    <a:pt x="22" y="225"/>
                  </a:lnTo>
                  <a:lnTo>
                    <a:pt x="18" y="223"/>
                  </a:lnTo>
                  <a:lnTo>
                    <a:pt x="15" y="222"/>
                  </a:lnTo>
                  <a:lnTo>
                    <a:pt x="12" y="221"/>
                  </a:lnTo>
                  <a:lnTo>
                    <a:pt x="9" y="219"/>
                  </a:lnTo>
                  <a:lnTo>
                    <a:pt x="6" y="216"/>
                  </a:lnTo>
                  <a:lnTo>
                    <a:pt x="5" y="215"/>
                  </a:lnTo>
                  <a:lnTo>
                    <a:pt x="4" y="212"/>
                  </a:lnTo>
                  <a:lnTo>
                    <a:pt x="5" y="209"/>
                  </a:lnTo>
                  <a:lnTo>
                    <a:pt x="0" y="203"/>
                  </a:lnTo>
                  <a:lnTo>
                    <a:pt x="5" y="203"/>
                  </a:lnTo>
                  <a:lnTo>
                    <a:pt x="10" y="205"/>
                  </a:lnTo>
                  <a:lnTo>
                    <a:pt x="15" y="205"/>
                  </a:lnTo>
                  <a:lnTo>
                    <a:pt x="18" y="205"/>
                  </a:lnTo>
                  <a:lnTo>
                    <a:pt x="22" y="207"/>
                  </a:lnTo>
                  <a:lnTo>
                    <a:pt x="24" y="207"/>
                  </a:lnTo>
                  <a:lnTo>
                    <a:pt x="27" y="207"/>
                  </a:lnTo>
                  <a:lnTo>
                    <a:pt x="28" y="207"/>
                  </a:lnTo>
                  <a:lnTo>
                    <a:pt x="27" y="207"/>
                  </a:lnTo>
                  <a:lnTo>
                    <a:pt x="23" y="205"/>
                  </a:lnTo>
                  <a:lnTo>
                    <a:pt x="18" y="203"/>
                  </a:lnTo>
                  <a:lnTo>
                    <a:pt x="14" y="201"/>
                  </a:lnTo>
                  <a:lnTo>
                    <a:pt x="9" y="199"/>
                  </a:lnTo>
                  <a:lnTo>
                    <a:pt x="4" y="197"/>
                  </a:lnTo>
                  <a:lnTo>
                    <a:pt x="0" y="196"/>
                  </a:lnTo>
                  <a:lnTo>
                    <a:pt x="0" y="193"/>
                  </a:lnTo>
                  <a:lnTo>
                    <a:pt x="0" y="190"/>
                  </a:lnTo>
                  <a:lnTo>
                    <a:pt x="2" y="187"/>
                  </a:lnTo>
                  <a:lnTo>
                    <a:pt x="2" y="186"/>
                  </a:lnTo>
                  <a:lnTo>
                    <a:pt x="3" y="185"/>
                  </a:lnTo>
                  <a:lnTo>
                    <a:pt x="2" y="183"/>
                  </a:lnTo>
                  <a:lnTo>
                    <a:pt x="2" y="181"/>
                  </a:lnTo>
                  <a:lnTo>
                    <a:pt x="0" y="178"/>
                  </a:lnTo>
                  <a:lnTo>
                    <a:pt x="9" y="178"/>
                  </a:lnTo>
                  <a:lnTo>
                    <a:pt x="9" y="179"/>
                  </a:lnTo>
                  <a:lnTo>
                    <a:pt x="9" y="181"/>
                  </a:lnTo>
                  <a:lnTo>
                    <a:pt x="10" y="181"/>
                  </a:lnTo>
                  <a:lnTo>
                    <a:pt x="10" y="182"/>
                  </a:lnTo>
                  <a:lnTo>
                    <a:pt x="11" y="182"/>
                  </a:lnTo>
                  <a:lnTo>
                    <a:pt x="11" y="181"/>
                  </a:lnTo>
                  <a:lnTo>
                    <a:pt x="12" y="181"/>
                  </a:lnTo>
                  <a:lnTo>
                    <a:pt x="15" y="181"/>
                  </a:lnTo>
                  <a:lnTo>
                    <a:pt x="17" y="179"/>
                  </a:lnTo>
                  <a:lnTo>
                    <a:pt x="20" y="179"/>
                  </a:lnTo>
                  <a:lnTo>
                    <a:pt x="22" y="179"/>
                  </a:lnTo>
                  <a:lnTo>
                    <a:pt x="24" y="178"/>
                  </a:lnTo>
                  <a:lnTo>
                    <a:pt x="25" y="178"/>
                  </a:lnTo>
                  <a:lnTo>
                    <a:pt x="25" y="176"/>
                  </a:lnTo>
                  <a:lnTo>
                    <a:pt x="25" y="175"/>
                  </a:lnTo>
                  <a:lnTo>
                    <a:pt x="25" y="174"/>
                  </a:lnTo>
                  <a:lnTo>
                    <a:pt x="27" y="174"/>
                  </a:lnTo>
                  <a:lnTo>
                    <a:pt x="28" y="174"/>
                  </a:lnTo>
                  <a:lnTo>
                    <a:pt x="29" y="174"/>
                  </a:lnTo>
                  <a:lnTo>
                    <a:pt x="30" y="174"/>
                  </a:lnTo>
                  <a:lnTo>
                    <a:pt x="31" y="174"/>
                  </a:lnTo>
                  <a:lnTo>
                    <a:pt x="33" y="174"/>
                  </a:lnTo>
                  <a:lnTo>
                    <a:pt x="33" y="172"/>
                  </a:lnTo>
                  <a:lnTo>
                    <a:pt x="33" y="169"/>
                  </a:lnTo>
                  <a:lnTo>
                    <a:pt x="31" y="168"/>
                  </a:lnTo>
                  <a:lnTo>
                    <a:pt x="30" y="167"/>
                  </a:lnTo>
                  <a:lnTo>
                    <a:pt x="30" y="165"/>
                  </a:lnTo>
                  <a:lnTo>
                    <a:pt x="29" y="164"/>
                  </a:lnTo>
                  <a:lnTo>
                    <a:pt x="28" y="164"/>
                  </a:lnTo>
                  <a:lnTo>
                    <a:pt x="30" y="164"/>
                  </a:lnTo>
                  <a:lnTo>
                    <a:pt x="31" y="164"/>
                  </a:lnTo>
                  <a:lnTo>
                    <a:pt x="33" y="164"/>
                  </a:lnTo>
                  <a:lnTo>
                    <a:pt x="34" y="164"/>
                  </a:lnTo>
                  <a:lnTo>
                    <a:pt x="36" y="164"/>
                  </a:lnTo>
                  <a:lnTo>
                    <a:pt x="37" y="164"/>
                  </a:lnTo>
                  <a:lnTo>
                    <a:pt x="39" y="164"/>
                  </a:lnTo>
                  <a:lnTo>
                    <a:pt x="40" y="162"/>
                  </a:lnTo>
                  <a:lnTo>
                    <a:pt x="41" y="162"/>
                  </a:lnTo>
                  <a:lnTo>
                    <a:pt x="41" y="161"/>
                  </a:lnTo>
                  <a:lnTo>
                    <a:pt x="41" y="158"/>
                  </a:lnTo>
                  <a:lnTo>
                    <a:pt x="41" y="157"/>
                  </a:lnTo>
                  <a:lnTo>
                    <a:pt x="41" y="155"/>
                  </a:lnTo>
                  <a:lnTo>
                    <a:pt x="40" y="153"/>
                  </a:lnTo>
                  <a:lnTo>
                    <a:pt x="39" y="151"/>
                  </a:lnTo>
                  <a:lnTo>
                    <a:pt x="46" y="151"/>
                  </a:lnTo>
                  <a:lnTo>
                    <a:pt x="43" y="151"/>
                  </a:lnTo>
                  <a:lnTo>
                    <a:pt x="68" y="151"/>
                  </a:lnTo>
                  <a:lnTo>
                    <a:pt x="65" y="148"/>
                  </a:lnTo>
                  <a:lnTo>
                    <a:pt x="67" y="147"/>
                  </a:lnTo>
                  <a:lnTo>
                    <a:pt x="68" y="146"/>
                  </a:lnTo>
                  <a:lnTo>
                    <a:pt x="70" y="144"/>
                  </a:lnTo>
                  <a:lnTo>
                    <a:pt x="71" y="143"/>
                  </a:lnTo>
                  <a:lnTo>
                    <a:pt x="72" y="140"/>
                  </a:lnTo>
                  <a:lnTo>
                    <a:pt x="73" y="139"/>
                  </a:lnTo>
                  <a:lnTo>
                    <a:pt x="73" y="136"/>
                  </a:lnTo>
                  <a:lnTo>
                    <a:pt x="73" y="133"/>
                  </a:lnTo>
                  <a:lnTo>
                    <a:pt x="75" y="133"/>
                  </a:lnTo>
                  <a:lnTo>
                    <a:pt x="78" y="133"/>
                  </a:lnTo>
                  <a:lnTo>
                    <a:pt x="81" y="133"/>
                  </a:lnTo>
                  <a:lnTo>
                    <a:pt x="84" y="133"/>
                  </a:lnTo>
                  <a:lnTo>
                    <a:pt x="85" y="133"/>
                  </a:lnTo>
                  <a:lnTo>
                    <a:pt x="86" y="133"/>
                  </a:lnTo>
                  <a:lnTo>
                    <a:pt x="87" y="133"/>
                  </a:lnTo>
                  <a:lnTo>
                    <a:pt x="90" y="133"/>
                  </a:lnTo>
                  <a:lnTo>
                    <a:pt x="90" y="132"/>
                  </a:lnTo>
                  <a:lnTo>
                    <a:pt x="90" y="130"/>
                  </a:lnTo>
                  <a:lnTo>
                    <a:pt x="91" y="129"/>
                  </a:lnTo>
                  <a:lnTo>
                    <a:pt x="91" y="128"/>
                  </a:lnTo>
                  <a:lnTo>
                    <a:pt x="92" y="126"/>
                  </a:lnTo>
                  <a:lnTo>
                    <a:pt x="93" y="126"/>
                  </a:lnTo>
                  <a:lnTo>
                    <a:pt x="93" y="125"/>
                  </a:lnTo>
                  <a:lnTo>
                    <a:pt x="92" y="125"/>
                  </a:lnTo>
                  <a:lnTo>
                    <a:pt x="92" y="123"/>
                  </a:lnTo>
                  <a:lnTo>
                    <a:pt x="91" y="123"/>
                  </a:lnTo>
                  <a:lnTo>
                    <a:pt x="91" y="122"/>
                  </a:lnTo>
                  <a:lnTo>
                    <a:pt x="92" y="122"/>
                  </a:lnTo>
                  <a:lnTo>
                    <a:pt x="92" y="121"/>
                  </a:lnTo>
                  <a:lnTo>
                    <a:pt x="92" y="119"/>
                  </a:lnTo>
                  <a:lnTo>
                    <a:pt x="93" y="119"/>
                  </a:lnTo>
                  <a:lnTo>
                    <a:pt x="94" y="119"/>
                  </a:lnTo>
                  <a:lnTo>
                    <a:pt x="94" y="118"/>
                  </a:lnTo>
                  <a:lnTo>
                    <a:pt x="96" y="118"/>
                  </a:lnTo>
                  <a:lnTo>
                    <a:pt x="96" y="115"/>
                  </a:lnTo>
                  <a:lnTo>
                    <a:pt x="97" y="111"/>
                  </a:lnTo>
                  <a:lnTo>
                    <a:pt x="98" y="108"/>
                  </a:lnTo>
                  <a:lnTo>
                    <a:pt x="100" y="105"/>
                  </a:lnTo>
                  <a:lnTo>
                    <a:pt x="103" y="102"/>
                  </a:lnTo>
                  <a:lnTo>
                    <a:pt x="104" y="101"/>
                  </a:lnTo>
                  <a:lnTo>
                    <a:pt x="105" y="100"/>
                  </a:lnTo>
                  <a:lnTo>
                    <a:pt x="106" y="98"/>
                  </a:lnTo>
                  <a:lnTo>
                    <a:pt x="106" y="97"/>
                  </a:lnTo>
                  <a:lnTo>
                    <a:pt x="107" y="97"/>
                  </a:lnTo>
                  <a:lnTo>
                    <a:pt x="109" y="97"/>
                  </a:lnTo>
                  <a:lnTo>
                    <a:pt x="110" y="98"/>
                  </a:lnTo>
                  <a:lnTo>
                    <a:pt x="111" y="98"/>
                  </a:lnTo>
                  <a:lnTo>
                    <a:pt x="112" y="98"/>
                  </a:lnTo>
                  <a:lnTo>
                    <a:pt x="112" y="96"/>
                  </a:lnTo>
                  <a:lnTo>
                    <a:pt x="112" y="93"/>
                  </a:lnTo>
                  <a:lnTo>
                    <a:pt x="111" y="90"/>
                  </a:lnTo>
                  <a:lnTo>
                    <a:pt x="112" y="87"/>
                  </a:lnTo>
                  <a:lnTo>
                    <a:pt x="112" y="86"/>
                  </a:lnTo>
                  <a:lnTo>
                    <a:pt x="112" y="83"/>
                  </a:lnTo>
                  <a:lnTo>
                    <a:pt x="112" y="82"/>
                  </a:lnTo>
                  <a:lnTo>
                    <a:pt x="112" y="80"/>
                  </a:lnTo>
                  <a:lnTo>
                    <a:pt x="116" y="80"/>
                  </a:lnTo>
                  <a:lnTo>
                    <a:pt x="119" y="82"/>
                  </a:lnTo>
                  <a:lnTo>
                    <a:pt x="122" y="82"/>
                  </a:lnTo>
                  <a:lnTo>
                    <a:pt x="123" y="80"/>
                  </a:lnTo>
                  <a:lnTo>
                    <a:pt x="124" y="79"/>
                  </a:lnTo>
                  <a:lnTo>
                    <a:pt x="125" y="77"/>
                  </a:lnTo>
                  <a:lnTo>
                    <a:pt x="126" y="75"/>
                  </a:lnTo>
                  <a:lnTo>
                    <a:pt x="128" y="70"/>
                  </a:lnTo>
                  <a:lnTo>
                    <a:pt x="126" y="69"/>
                  </a:lnTo>
                  <a:lnTo>
                    <a:pt x="125" y="67"/>
                  </a:lnTo>
                  <a:lnTo>
                    <a:pt x="124" y="65"/>
                  </a:lnTo>
                  <a:lnTo>
                    <a:pt x="124" y="64"/>
                  </a:lnTo>
                  <a:lnTo>
                    <a:pt x="124" y="62"/>
                  </a:lnTo>
                  <a:lnTo>
                    <a:pt x="123" y="61"/>
                  </a:lnTo>
                  <a:lnTo>
                    <a:pt x="123" y="60"/>
                  </a:lnTo>
                  <a:lnTo>
                    <a:pt x="122" y="58"/>
                  </a:lnTo>
                  <a:lnTo>
                    <a:pt x="122" y="57"/>
                  </a:lnTo>
                  <a:lnTo>
                    <a:pt x="121" y="57"/>
                  </a:lnTo>
                  <a:lnTo>
                    <a:pt x="119" y="58"/>
                  </a:lnTo>
                  <a:lnTo>
                    <a:pt x="118" y="60"/>
                  </a:lnTo>
                  <a:lnTo>
                    <a:pt x="116" y="61"/>
                  </a:lnTo>
                  <a:lnTo>
                    <a:pt x="115" y="62"/>
                  </a:lnTo>
                  <a:lnTo>
                    <a:pt x="112" y="62"/>
                  </a:lnTo>
                  <a:lnTo>
                    <a:pt x="111" y="64"/>
                  </a:lnTo>
                  <a:lnTo>
                    <a:pt x="109" y="65"/>
                  </a:lnTo>
                  <a:lnTo>
                    <a:pt x="106" y="65"/>
                  </a:lnTo>
                  <a:lnTo>
                    <a:pt x="109" y="60"/>
                  </a:lnTo>
                  <a:lnTo>
                    <a:pt x="111" y="56"/>
                  </a:lnTo>
                  <a:lnTo>
                    <a:pt x="115" y="51"/>
                  </a:lnTo>
                  <a:lnTo>
                    <a:pt x="118" y="49"/>
                  </a:lnTo>
                  <a:lnTo>
                    <a:pt x="122" y="46"/>
                  </a:lnTo>
                  <a:lnTo>
                    <a:pt x="125" y="42"/>
                  </a:lnTo>
                  <a:lnTo>
                    <a:pt x="128" y="37"/>
                  </a:lnTo>
                  <a:lnTo>
                    <a:pt x="130" y="32"/>
                  </a:lnTo>
                  <a:lnTo>
                    <a:pt x="130" y="33"/>
                  </a:lnTo>
                  <a:lnTo>
                    <a:pt x="130" y="35"/>
                  </a:lnTo>
                  <a:lnTo>
                    <a:pt x="131" y="35"/>
                  </a:lnTo>
                  <a:lnTo>
                    <a:pt x="131" y="36"/>
                  </a:lnTo>
                  <a:lnTo>
                    <a:pt x="131" y="37"/>
                  </a:lnTo>
                  <a:lnTo>
                    <a:pt x="131" y="39"/>
                  </a:lnTo>
                  <a:lnTo>
                    <a:pt x="131" y="40"/>
                  </a:lnTo>
                  <a:lnTo>
                    <a:pt x="132" y="40"/>
                  </a:lnTo>
                  <a:lnTo>
                    <a:pt x="132" y="42"/>
                  </a:lnTo>
                  <a:lnTo>
                    <a:pt x="134" y="43"/>
                  </a:lnTo>
                  <a:lnTo>
                    <a:pt x="135" y="44"/>
                  </a:lnTo>
                  <a:lnTo>
                    <a:pt x="136" y="44"/>
                  </a:lnTo>
                  <a:lnTo>
                    <a:pt x="137" y="44"/>
                  </a:lnTo>
                  <a:lnTo>
                    <a:pt x="138" y="44"/>
                  </a:lnTo>
                  <a:lnTo>
                    <a:pt x="141" y="44"/>
                  </a:lnTo>
                  <a:lnTo>
                    <a:pt x="144" y="44"/>
                  </a:lnTo>
                  <a:lnTo>
                    <a:pt x="146" y="44"/>
                  </a:lnTo>
                  <a:lnTo>
                    <a:pt x="148" y="44"/>
                  </a:lnTo>
                  <a:lnTo>
                    <a:pt x="149" y="44"/>
                  </a:lnTo>
                  <a:lnTo>
                    <a:pt x="150" y="44"/>
                  </a:lnTo>
                  <a:lnTo>
                    <a:pt x="151" y="44"/>
                  </a:lnTo>
                  <a:lnTo>
                    <a:pt x="150" y="43"/>
                  </a:lnTo>
                  <a:lnTo>
                    <a:pt x="150" y="42"/>
                  </a:lnTo>
                  <a:lnTo>
                    <a:pt x="150" y="40"/>
                  </a:lnTo>
                  <a:lnTo>
                    <a:pt x="149" y="40"/>
                  </a:lnTo>
                  <a:lnTo>
                    <a:pt x="149" y="39"/>
                  </a:lnTo>
                  <a:lnTo>
                    <a:pt x="149" y="36"/>
                  </a:lnTo>
                  <a:lnTo>
                    <a:pt x="149" y="35"/>
                  </a:lnTo>
                  <a:lnTo>
                    <a:pt x="151" y="35"/>
                  </a:lnTo>
                  <a:lnTo>
                    <a:pt x="154" y="33"/>
                  </a:lnTo>
                  <a:lnTo>
                    <a:pt x="157" y="32"/>
                  </a:lnTo>
                  <a:lnTo>
                    <a:pt x="161" y="32"/>
                  </a:lnTo>
                  <a:lnTo>
                    <a:pt x="165" y="30"/>
                  </a:lnTo>
                  <a:lnTo>
                    <a:pt x="168" y="29"/>
                  </a:lnTo>
                  <a:lnTo>
                    <a:pt x="172" y="28"/>
                  </a:lnTo>
                  <a:lnTo>
                    <a:pt x="174" y="25"/>
                  </a:lnTo>
                  <a:lnTo>
                    <a:pt x="175" y="23"/>
                  </a:lnTo>
                  <a:lnTo>
                    <a:pt x="176" y="23"/>
                  </a:lnTo>
                  <a:lnTo>
                    <a:pt x="178" y="22"/>
                  </a:lnTo>
                  <a:lnTo>
                    <a:pt x="179" y="21"/>
                  </a:lnTo>
                  <a:lnTo>
                    <a:pt x="180" y="21"/>
                  </a:lnTo>
                  <a:lnTo>
                    <a:pt x="182" y="21"/>
                  </a:lnTo>
                  <a:lnTo>
                    <a:pt x="184" y="19"/>
                  </a:lnTo>
                  <a:lnTo>
                    <a:pt x="185" y="19"/>
                  </a:lnTo>
                  <a:lnTo>
                    <a:pt x="185" y="21"/>
                  </a:lnTo>
                  <a:lnTo>
                    <a:pt x="186" y="22"/>
                  </a:lnTo>
                  <a:lnTo>
                    <a:pt x="186" y="23"/>
                  </a:lnTo>
                  <a:lnTo>
                    <a:pt x="186" y="25"/>
                  </a:lnTo>
                  <a:lnTo>
                    <a:pt x="187" y="26"/>
                  </a:lnTo>
                  <a:lnTo>
                    <a:pt x="188" y="26"/>
                  </a:lnTo>
                  <a:lnTo>
                    <a:pt x="188" y="28"/>
                  </a:lnTo>
                  <a:lnTo>
                    <a:pt x="190" y="28"/>
                  </a:lnTo>
                  <a:lnTo>
                    <a:pt x="192" y="26"/>
                  </a:lnTo>
                  <a:lnTo>
                    <a:pt x="193" y="26"/>
                  </a:lnTo>
                  <a:lnTo>
                    <a:pt x="195" y="25"/>
                  </a:lnTo>
                  <a:lnTo>
                    <a:pt x="198" y="23"/>
                  </a:lnTo>
                  <a:lnTo>
                    <a:pt x="200" y="23"/>
                  </a:lnTo>
                  <a:lnTo>
                    <a:pt x="201" y="22"/>
                  </a:lnTo>
                  <a:lnTo>
                    <a:pt x="203" y="22"/>
                  </a:lnTo>
                  <a:lnTo>
                    <a:pt x="201" y="21"/>
                  </a:lnTo>
                  <a:lnTo>
                    <a:pt x="200" y="18"/>
                  </a:lnTo>
                  <a:lnTo>
                    <a:pt x="200" y="16"/>
                  </a:lnTo>
                  <a:lnTo>
                    <a:pt x="201" y="15"/>
                  </a:lnTo>
                  <a:lnTo>
                    <a:pt x="205" y="11"/>
                  </a:lnTo>
                  <a:lnTo>
                    <a:pt x="209" y="8"/>
                  </a:lnTo>
                  <a:lnTo>
                    <a:pt x="215" y="7"/>
                  </a:lnTo>
                  <a:lnTo>
                    <a:pt x="219" y="5"/>
                  </a:lnTo>
                  <a:lnTo>
                    <a:pt x="223" y="5"/>
                  </a:lnTo>
                  <a:lnTo>
                    <a:pt x="225" y="7"/>
                  </a:lnTo>
                  <a:lnTo>
                    <a:pt x="225" y="8"/>
                  </a:lnTo>
                  <a:lnTo>
                    <a:pt x="224" y="10"/>
                  </a:lnTo>
                  <a:lnTo>
                    <a:pt x="223" y="10"/>
                  </a:lnTo>
                  <a:lnTo>
                    <a:pt x="222" y="11"/>
                  </a:lnTo>
                  <a:lnTo>
                    <a:pt x="220" y="12"/>
                  </a:lnTo>
                  <a:lnTo>
                    <a:pt x="219" y="14"/>
                  </a:lnTo>
                  <a:lnTo>
                    <a:pt x="219" y="15"/>
                  </a:lnTo>
                  <a:lnTo>
                    <a:pt x="220" y="16"/>
                  </a:lnTo>
                  <a:lnTo>
                    <a:pt x="223" y="16"/>
                  </a:lnTo>
                  <a:lnTo>
                    <a:pt x="224" y="15"/>
                  </a:lnTo>
                  <a:lnTo>
                    <a:pt x="226" y="14"/>
                  </a:lnTo>
                  <a:lnTo>
                    <a:pt x="229" y="12"/>
                  </a:lnTo>
                  <a:lnTo>
                    <a:pt x="231" y="11"/>
                  </a:lnTo>
                  <a:lnTo>
                    <a:pt x="234" y="10"/>
                  </a:lnTo>
                  <a:lnTo>
                    <a:pt x="236" y="10"/>
                  </a:lnTo>
                  <a:lnTo>
                    <a:pt x="236" y="8"/>
                  </a:lnTo>
                  <a:lnTo>
                    <a:pt x="236" y="7"/>
                  </a:lnTo>
                  <a:lnTo>
                    <a:pt x="236" y="5"/>
                  </a:lnTo>
                  <a:lnTo>
                    <a:pt x="236" y="4"/>
                  </a:lnTo>
                  <a:lnTo>
                    <a:pt x="236" y="3"/>
                  </a:lnTo>
                  <a:lnTo>
                    <a:pt x="241" y="3"/>
                  </a:lnTo>
                  <a:lnTo>
                    <a:pt x="243" y="3"/>
                  </a:lnTo>
                  <a:lnTo>
                    <a:pt x="246" y="3"/>
                  </a:lnTo>
                  <a:lnTo>
                    <a:pt x="249" y="3"/>
                  </a:lnTo>
                  <a:lnTo>
                    <a:pt x="250" y="3"/>
                  </a:lnTo>
                  <a:lnTo>
                    <a:pt x="252" y="3"/>
                  </a:lnTo>
                  <a:lnTo>
                    <a:pt x="254" y="3"/>
                  </a:lnTo>
                  <a:lnTo>
                    <a:pt x="255" y="3"/>
                  </a:lnTo>
                  <a:lnTo>
                    <a:pt x="254" y="4"/>
                  </a:lnTo>
                  <a:lnTo>
                    <a:pt x="252" y="5"/>
                  </a:lnTo>
                  <a:lnTo>
                    <a:pt x="252" y="7"/>
                  </a:lnTo>
                  <a:lnTo>
                    <a:pt x="251" y="8"/>
                  </a:lnTo>
                  <a:lnTo>
                    <a:pt x="250" y="10"/>
                  </a:lnTo>
                  <a:lnTo>
                    <a:pt x="250" y="11"/>
                  </a:lnTo>
                  <a:lnTo>
                    <a:pt x="249" y="14"/>
                  </a:lnTo>
                  <a:lnTo>
                    <a:pt x="248" y="15"/>
                  </a:lnTo>
                  <a:lnTo>
                    <a:pt x="251" y="12"/>
                  </a:lnTo>
                  <a:lnTo>
                    <a:pt x="254" y="11"/>
                  </a:lnTo>
                  <a:lnTo>
                    <a:pt x="256" y="8"/>
                  </a:lnTo>
                  <a:lnTo>
                    <a:pt x="258" y="7"/>
                  </a:lnTo>
                  <a:lnTo>
                    <a:pt x="261" y="5"/>
                  </a:lnTo>
                  <a:lnTo>
                    <a:pt x="263" y="4"/>
                  </a:lnTo>
                  <a:lnTo>
                    <a:pt x="266" y="3"/>
                  </a:lnTo>
                  <a:lnTo>
                    <a:pt x="267" y="0"/>
                  </a:lnTo>
                  <a:lnTo>
                    <a:pt x="267" y="1"/>
                  </a:lnTo>
                  <a:lnTo>
                    <a:pt x="267" y="3"/>
                  </a:lnTo>
                  <a:lnTo>
                    <a:pt x="267" y="4"/>
                  </a:lnTo>
                  <a:lnTo>
                    <a:pt x="267" y="5"/>
                  </a:lnTo>
                  <a:lnTo>
                    <a:pt x="267" y="7"/>
                  </a:lnTo>
                  <a:lnTo>
                    <a:pt x="268" y="7"/>
                  </a:lnTo>
                  <a:lnTo>
                    <a:pt x="269" y="5"/>
                  </a:lnTo>
                  <a:lnTo>
                    <a:pt x="270" y="4"/>
                  </a:lnTo>
                  <a:lnTo>
                    <a:pt x="271" y="3"/>
                  </a:lnTo>
                  <a:lnTo>
                    <a:pt x="273" y="3"/>
                  </a:lnTo>
                  <a:lnTo>
                    <a:pt x="274" y="3"/>
                  </a:lnTo>
                  <a:lnTo>
                    <a:pt x="275" y="3"/>
                  </a:lnTo>
                  <a:lnTo>
                    <a:pt x="277" y="3"/>
                  </a:lnTo>
                  <a:lnTo>
                    <a:pt x="280" y="3"/>
                  </a:lnTo>
                  <a:lnTo>
                    <a:pt x="282" y="3"/>
                  </a:lnTo>
                  <a:lnTo>
                    <a:pt x="285" y="3"/>
                  </a:lnTo>
                  <a:lnTo>
                    <a:pt x="287" y="3"/>
                  </a:lnTo>
                  <a:lnTo>
                    <a:pt x="288" y="3"/>
                  </a:lnTo>
                  <a:lnTo>
                    <a:pt x="291" y="4"/>
                  </a:lnTo>
                  <a:lnTo>
                    <a:pt x="294" y="7"/>
                  </a:lnTo>
                  <a:lnTo>
                    <a:pt x="298" y="8"/>
                  </a:lnTo>
                  <a:lnTo>
                    <a:pt x="304" y="11"/>
                  </a:lnTo>
                  <a:lnTo>
                    <a:pt x="308" y="12"/>
                  </a:lnTo>
                  <a:lnTo>
                    <a:pt x="313" y="15"/>
                  </a:lnTo>
                  <a:lnTo>
                    <a:pt x="318" y="16"/>
                  </a:lnTo>
                  <a:lnTo>
                    <a:pt x="320" y="18"/>
                  </a:lnTo>
                  <a:lnTo>
                    <a:pt x="320" y="19"/>
                  </a:lnTo>
                  <a:lnTo>
                    <a:pt x="319" y="21"/>
                  </a:lnTo>
                  <a:lnTo>
                    <a:pt x="318" y="23"/>
                  </a:lnTo>
                  <a:lnTo>
                    <a:pt x="317" y="25"/>
                  </a:lnTo>
                  <a:lnTo>
                    <a:pt x="316" y="26"/>
                  </a:lnTo>
                  <a:lnTo>
                    <a:pt x="316" y="29"/>
                  </a:lnTo>
                  <a:lnTo>
                    <a:pt x="314" y="30"/>
                  </a:lnTo>
                  <a:lnTo>
                    <a:pt x="314" y="32"/>
                  </a:lnTo>
                  <a:lnTo>
                    <a:pt x="311" y="32"/>
                  </a:lnTo>
                  <a:lnTo>
                    <a:pt x="308" y="30"/>
                  </a:lnTo>
                  <a:lnTo>
                    <a:pt x="305" y="29"/>
                  </a:lnTo>
                  <a:lnTo>
                    <a:pt x="301" y="28"/>
                  </a:lnTo>
                  <a:lnTo>
                    <a:pt x="299" y="25"/>
                  </a:lnTo>
                  <a:lnTo>
                    <a:pt x="295" y="23"/>
                  </a:lnTo>
                  <a:lnTo>
                    <a:pt x="292" y="22"/>
                  </a:lnTo>
                  <a:lnTo>
                    <a:pt x="288" y="22"/>
                  </a:lnTo>
                  <a:lnTo>
                    <a:pt x="287" y="22"/>
                  </a:lnTo>
                  <a:lnTo>
                    <a:pt x="286" y="22"/>
                  </a:lnTo>
                  <a:lnTo>
                    <a:pt x="283" y="22"/>
                  </a:lnTo>
                  <a:lnTo>
                    <a:pt x="282" y="22"/>
                  </a:lnTo>
                  <a:lnTo>
                    <a:pt x="280" y="22"/>
                  </a:lnTo>
                  <a:lnTo>
                    <a:pt x="279" y="22"/>
                  </a:lnTo>
                  <a:lnTo>
                    <a:pt x="276" y="22"/>
                  </a:lnTo>
                  <a:lnTo>
                    <a:pt x="274" y="22"/>
                  </a:lnTo>
                  <a:lnTo>
                    <a:pt x="273" y="25"/>
                  </a:lnTo>
                  <a:lnTo>
                    <a:pt x="271" y="28"/>
                  </a:lnTo>
                  <a:lnTo>
                    <a:pt x="270" y="30"/>
                  </a:lnTo>
                  <a:lnTo>
                    <a:pt x="270" y="33"/>
                  </a:lnTo>
                  <a:lnTo>
                    <a:pt x="269" y="35"/>
                  </a:lnTo>
                  <a:lnTo>
                    <a:pt x="268" y="39"/>
                  </a:lnTo>
                  <a:lnTo>
                    <a:pt x="268" y="42"/>
                  </a:lnTo>
                  <a:lnTo>
                    <a:pt x="267" y="44"/>
                  </a:lnTo>
                  <a:lnTo>
                    <a:pt x="266" y="46"/>
                  </a:lnTo>
                  <a:lnTo>
                    <a:pt x="264" y="47"/>
                  </a:lnTo>
                  <a:lnTo>
                    <a:pt x="263" y="47"/>
                  </a:lnTo>
                  <a:lnTo>
                    <a:pt x="262" y="47"/>
                  </a:lnTo>
                  <a:lnTo>
                    <a:pt x="261" y="46"/>
                  </a:lnTo>
                  <a:lnTo>
                    <a:pt x="260" y="46"/>
                  </a:lnTo>
                  <a:lnTo>
                    <a:pt x="257" y="44"/>
                  </a:lnTo>
                  <a:lnTo>
                    <a:pt x="255" y="44"/>
                  </a:lnTo>
                  <a:lnTo>
                    <a:pt x="252" y="44"/>
                  </a:lnTo>
                  <a:lnTo>
                    <a:pt x="250" y="46"/>
                  </a:lnTo>
                  <a:lnTo>
                    <a:pt x="248" y="46"/>
                  </a:lnTo>
                  <a:lnTo>
                    <a:pt x="246" y="46"/>
                  </a:lnTo>
                  <a:lnTo>
                    <a:pt x="244" y="47"/>
                  </a:lnTo>
                  <a:lnTo>
                    <a:pt x="242" y="49"/>
                  </a:lnTo>
                  <a:lnTo>
                    <a:pt x="238" y="49"/>
                  </a:lnTo>
                  <a:lnTo>
                    <a:pt x="236" y="50"/>
                  </a:lnTo>
                  <a:lnTo>
                    <a:pt x="232" y="50"/>
                  </a:lnTo>
                  <a:lnTo>
                    <a:pt x="229" y="49"/>
                  </a:lnTo>
                  <a:lnTo>
                    <a:pt x="225" y="46"/>
                  </a:lnTo>
                  <a:lnTo>
                    <a:pt x="223" y="44"/>
                  </a:lnTo>
                  <a:lnTo>
                    <a:pt x="222" y="42"/>
                  </a:lnTo>
                  <a:lnTo>
                    <a:pt x="219" y="39"/>
                  </a:lnTo>
                  <a:lnTo>
                    <a:pt x="217" y="37"/>
                  </a:lnTo>
                  <a:lnTo>
                    <a:pt x="215" y="35"/>
                  </a:lnTo>
                  <a:lnTo>
                    <a:pt x="210" y="39"/>
                  </a:lnTo>
                  <a:lnTo>
                    <a:pt x="205" y="40"/>
                  </a:lnTo>
                  <a:lnTo>
                    <a:pt x="200" y="43"/>
                  </a:lnTo>
                  <a:lnTo>
                    <a:pt x="194" y="44"/>
                  </a:lnTo>
                  <a:lnTo>
                    <a:pt x="188" y="46"/>
                  </a:lnTo>
                  <a:lnTo>
                    <a:pt x="182" y="47"/>
                  </a:lnTo>
                  <a:lnTo>
                    <a:pt x="176" y="49"/>
                  </a:lnTo>
                  <a:lnTo>
                    <a:pt x="171" y="50"/>
                  </a:lnTo>
                  <a:lnTo>
                    <a:pt x="168" y="51"/>
                  </a:lnTo>
                  <a:lnTo>
                    <a:pt x="166" y="54"/>
                  </a:lnTo>
                  <a:lnTo>
                    <a:pt x="165" y="58"/>
                  </a:lnTo>
                  <a:lnTo>
                    <a:pt x="162" y="62"/>
                  </a:lnTo>
                  <a:lnTo>
                    <a:pt x="160" y="67"/>
                  </a:lnTo>
                  <a:lnTo>
                    <a:pt x="157" y="73"/>
                  </a:lnTo>
                  <a:lnTo>
                    <a:pt x="155" y="79"/>
                  </a:lnTo>
                  <a:lnTo>
                    <a:pt x="153" y="83"/>
                  </a:lnTo>
                  <a:lnTo>
                    <a:pt x="150" y="90"/>
                  </a:lnTo>
                  <a:lnTo>
                    <a:pt x="147" y="96"/>
                  </a:lnTo>
                  <a:lnTo>
                    <a:pt x="143" y="101"/>
                  </a:lnTo>
                  <a:lnTo>
                    <a:pt x="138" y="107"/>
                  </a:lnTo>
                  <a:lnTo>
                    <a:pt x="135" y="114"/>
                  </a:lnTo>
                  <a:lnTo>
                    <a:pt x="131" y="122"/>
                  </a:lnTo>
                  <a:lnTo>
                    <a:pt x="129" y="130"/>
                  </a:lnTo>
                  <a:lnTo>
                    <a:pt x="128" y="140"/>
                  </a:lnTo>
                  <a:lnTo>
                    <a:pt x="126" y="140"/>
                  </a:lnTo>
                  <a:lnTo>
                    <a:pt x="125" y="140"/>
                  </a:lnTo>
                  <a:lnTo>
                    <a:pt x="124" y="140"/>
                  </a:lnTo>
                  <a:lnTo>
                    <a:pt x="123" y="140"/>
                  </a:lnTo>
                  <a:lnTo>
                    <a:pt x="121" y="140"/>
                  </a:lnTo>
                  <a:lnTo>
                    <a:pt x="118" y="140"/>
                  </a:lnTo>
                  <a:lnTo>
                    <a:pt x="116" y="140"/>
                  </a:lnTo>
                  <a:lnTo>
                    <a:pt x="112" y="140"/>
                  </a:lnTo>
                  <a:lnTo>
                    <a:pt x="106" y="165"/>
                  </a:lnTo>
                  <a:lnTo>
                    <a:pt x="106" y="169"/>
                  </a:lnTo>
                  <a:lnTo>
                    <a:pt x="106" y="174"/>
                  </a:lnTo>
                  <a:lnTo>
                    <a:pt x="106" y="178"/>
                  </a:lnTo>
                  <a:lnTo>
                    <a:pt x="107" y="183"/>
                  </a:lnTo>
                  <a:lnTo>
                    <a:pt x="109" y="187"/>
                  </a:lnTo>
                  <a:lnTo>
                    <a:pt x="111" y="192"/>
                  </a:lnTo>
                  <a:lnTo>
                    <a:pt x="113" y="194"/>
                  </a:lnTo>
                  <a:lnTo>
                    <a:pt x="117" y="196"/>
                  </a:lnTo>
                  <a:lnTo>
                    <a:pt x="117" y="203"/>
                  </a:lnTo>
                  <a:lnTo>
                    <a:pt x="116" y="208"/>
                  </a:lnTo>
                  <a:lnTo>
                    <a:pt x="115" y="212"/>
                  </a:lnTo>
                  <a:lnTo>
                    <a:pt x="115" y="215"/>
                  </a:lnTo>
                  <a:lnTo>
                    <a:pt x="113" y="218"/>
                  </a:lnTo>
                  <a:lnTo>
                    <a:pt x="115" y="221"/>
                  </a:lnTo>
                  <a:lnTo>
                    <a:pt x="115" y="225"/>
                  </a:lnTo>
                  <a:lnTo>
                    <a:pt x="117" y="229"/>
                  </a:lnTo>
                  <a:lnTo>
                    <a:pt x="115" y="232"/>
                  </a:lnTo>
                  <a:lnTo>
                    <a:pt x="112" y="233"/>
                  </a:lnTo>
                  <a:lnTo>
                    <a:pt x="111" y="236"/>
                  </a:lnTo>
                  <a:lnTo>
                    <a:pt x="109" y="239"/>
                  </a:lnTo>
                  <a:lnTo>
                    <a:pt x="107" y="243"/>
                  </a:lnTo>
                  <a:lnTo>
                    <a:pt x="107" y="246"/>
                  </a:lnTo>
                  <a:lnTo>
                    <a:pt x="106" y="250"/>
                  </a:lnTo>
                  <a:lnTo>
                    <a:pt x="106" y="254"/>
                  </a:lnTo>
                  <a:lnTo>
                    <a:pt x="104" y="254"/>
                  </a:lnTo>
                  <a:lnTo>
                    <a:pt x="103" y="254"/>
                  </a:lnTo>
                  <a:lnTo>
                    <a:pt x="100" y="254"/>
                  </a:lnTo>
                  <a:lnTo>
                    <a:pt x="99" y="253"/>
                  </a:lnTo>
                  <a:lnTo>
                    <a:pt x="97" y="253"/>
                  </a:lnTo>
                  <a:lnTo>
                    <a:pt x="96" y="253"/>
                  </a:lnTo>
                  <a:lnTo>
                    <a:pt x="94" y="253"/>
                  </a:lnTo>
                  <a:lnTo>
                    <a:pt x="93" y="25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2" name="Freeform 311">
              <a:extLst>
                <a:ext uri="{FF2B5EF4-FFF2-40B4-BE49-F238E27FC236}">
                  <a16:creationId xmlns:a16="http://schemas.microsoft.com/office/drawing/2014/main" id="{1EE5387C-86A7-5115-73EC-7CF7A5578181}"/>
                </a:ext>
              </a:extLst>
            </p:cNvPr>
            <p:cNvSpPr>
              <a:spLocks/>
            </p:cNvSpPr>
            <p:nvPr/>
          </p:nvSpPr>
          <p:spPr bwMode="gray">
            <a:xfrm>
              <a:off x="6409738" y="2083931"/>
              <a:ext cx="180790" cy="126780"/>
            </a:xfrm>
            <a:custGeom>
              <a:avLst/>
              <a:gdLst>
                <a:gd name="T0" fmla="*/ 39687 w 98"/>
                <a:gd name="T1" fmla="*/ 22419 h 72"/>
                <a:gd name="T2" fmla="*/ 58738 w 98"/>
                <a:gd name="T3" fmla="*/ 18215 h 72"/>
                <a:gd name="T4" fmla="*/ 74613 w 98"/>
                <a:gd name="T5" fmla="*/ 9808 h 72"/>
                <a:gd name="T6" fmla="*/ 90487 w 98"/>
                <a:gd name="T7" fmla="*/ 4203 h 72"/>
                <a:gd name="T8" fmla="*/ 107950 w 98"/>
                <a:gd name="T9" fmla="*/ 0 h 72"/>
                <a:gd name="T10" fmla="*/ 117475 w 98"/>
                <a:gd name="T11" fmla="*/ 2802 h 72"/>
                <a:gd name="T12" fmla="*/ 130175 w 98"/>
                <a:gd name="T13" fmla="*/ 7006 h 72"/>
                <a:gd name="T14" fmla="*/ 136525 w 98"/>
                <a:gd name="T15" fmla="*/ 9808 h 72"/>
                <a:gd name="T16" fmla="*/ 146050 w 98"/>
                <a:gd name="T17" fmla="*/ 12611 h 72"/>
                <a:gd name="T18" fmla="*/ 144463 w 98"/>
                <a:gd name="T19" fmla="*/ 19616 h 72"/>
                <a:gd name="T20" fmla="*/ 139700 w 98"/>
                <a:gd name="T21" fmla="*/ 28023 h 72"/>
                <a:gd name="T22" fmla="*/ 134938 w 98"/>
                <a:gd name="T23" fmla="*/ 33628 h 72"/>
                <a:gd name="T24" fmla="*/ 133350 w 98"/>
                <a:gd name="T25" fmla="*/ 37831 h 72"/>
                <a:gd name="T26" fmla="*/ 134938 w 98"/>
                <a:gd name="T27" fmla="*/ 43436 h 72"/>
                <a:gd name="T28" fmla="*/ 142875 w 98"/>
                <a:gd name="T29" fmla="*/ 46239 h 72"/>
                <a:gd name="T30" fmla="*/ 150813 w 98"/>
                <a:gd name="T31" fmla="*/ 53244 h 72"/>
                <a:gd name="T32" fmla="*/ 155575 w 98"/>
                <a:gd name="T33" fmla="*/ 54645 h 72"/>
                <a:gd name="T34" fmla="*/ 149225 w 98"/>
                <a:gd name="T35" fmla="*/ 58849 h 72"/>
                <a:gd name="T36" fmla="*/ 144463 w 98"/>
                <a:gd name="T37" fmla="*/ 63052 h 72"/>
                <a:gd name="T38" fmla="*/ 141288 w 98"/>
                <a:gd name="T39" fmla="*/ 65855 h 72"/>
                <a:gd name="T40" fmla="*/ 139700 w 98"/>
                <a:gd name="T41" fmla="*/ 72861 h 72"/>
                <a:gd name="T42" fmla="*/ 131763 w 98"/>
                <a:gd name="T43" fmla="*/ 77064 h 72"/>
                <a:gd name="T44" fmla="*/ 120650 w 98"/>
                <a:gd name="T45" fmla="*/ 81268 h 72"/>
                <a:gd name="T46" fmla="*/ 109538 w 98"/>
                <a:gd name="T47" fmla="*/ 85471 h 72"/>
                <a:gd name="T48" fmla="*/ 101600 w 98"/>
                <a:gd name="T49" fmla="*/ 89675 h 72"/>
                <a:gd name="T50" fmla="*/ 98425 w 98"/>
                <a:gd name="T51" fmla="*/ 93878 h 72"/>
                <a:gd name="T52" fmla="*/ 93662 w 98"/>
                <a:gd name="T53" fmla="*/ 99483 h 72"/>
                <a:gd name="T54" fmla="*/ 85725 w 98"/>
                <a:gd name="T55" fmla="*/ 100884 h 72"/>
                <a:gd name="T56" fmla="*/ 80962 w 98"/>
                <a:gd name="T57" fmla="*/ 100884 h 72"/>
                <a:gd name="T58" fmla="*/ 73025 w 98"/>
                <a:gd name="T59" fmla="*/ 99483 h 72"/>
                <a:gd name="T60" fmla="*/ 65088 w 98"/>
                <a:gd name="T61" fmla="*/ 95279 h 72"/>
                <a:gd name="T62" fmla="*/ 58738 w 98"/>
                <a:gd name="T63" fmla="*/ 91076 h 72"/>
                <a:gd name="T64" fmla="*/ 49212 w 98"/>
                <a:gd name="T65" fmla="*/ 91076 h 72"/>
                <a:gd name="T66" fmla="*/ 41275 w 98"/>
                <a:gd name="T67" fmla="*/ 91076 h 72"/>
                <a:gd name="T68" fmla="*/ 30163 w 98"/>
                <a:gd name="T69" fmla="*/ 89675 h 72"/>
                <a:gd name="T70" fmla="*/ 23812 w 98"/>
                <a:gd name="T71" fmla="*/ 91076 h 72"/>
                <a:gd name="T72" fmla="*/ 20637 w 98"/>
                <a:gd name="T73" fmla="*/ 89675 h 72"/>
                <a:gd name="T74" fmla="*/ 20637 w 98"/>
                <a:gd name="T75" fmla="*/ 85471 h 72"/>
                <a:gd name="T76" fmla="*/ 19050 w 98"/>
                <a:gd name="T77" fmla="*/ 81268 h 72"/>
                <a:gd name="T78" fmla="*/ 17463 w 98"/>
                <a:gd name="T79" fmla="*/ 74262 h 72"/>
                <a:gd name="T80" fmla="*/ 11112 w 98"/>
                <a:gd name="T81" fmla="*/ 74262 h 72"/>
                <a:gd name="T82" fmla="*/ 4763 w 98"/>
                <a:gd name="T83" fmla="*/ 72861 h 72"/>
                <a:gd name="T84" fmla="*/ 1588 w 98"/>
                <a:gd name="T85" fmla="*/ 65855 h 72"/>
                <a:gd name="T86" fmla="*/ 0 w 98"/>
                <a:gd name="T87" fmla="*/ 56047 h 72"/>
                <a:gd name="T88" fmla="*/ 1588 w 98"/>
                <a:gd name="T89" fmla="*/ 50442 h 72"/>
                <a:gd name="T90" fmla="*/ 4763 w 98"/>
                <a:gd name="T91" fmla="*/ 49041 h 72"/>
                <a:gd name="T92" fmla="*/ 9525 w 98"/>
                <a:gd name="T93" fmla="*/ 44837 h 72"/>
                <a:gd name="T94" fmla="*/ 12700 w 98"/>
                <a:gd name="T95" fmla="*/ 40634 h 72"/>
                <a:gd name="T96" fmla="*/ 12700 w 98"/>
                <a:gd name="T97" fmla="*/ 30826 h 72"/>
                <a:gd name="T98" fmla="*/ 7938 w 98"/>
                <a:gd name="T99" fmla="*/ 22419 h 72"/>
                <a:gd name="T100" fmla="*/ 3175 w 98"/>
                <a:gd name="T101" fmla="*/ 16814 h 72"/>
                <a:gd name="T102" fmla="*/ 1588 w 98"/>
                <a:gd name="T103" fmla="*/ 12611 h 72"/>
                <a:gd name="T104" fmla="*/ 1588 w 98"/>
                <a:gd name="T105" fmla="*/ 8407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8"/>
                <a:gd name="T160" fmla="*/ 0 h 72"/>
                <a:gd name="T161" fmla="*/ 98 w 98"/>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8" h="72">
                  <a:moveTo>
                    <a:pt x="0" y="6"/>
                  </a:moveTo>
                  <a:lnTo>
                    <a:pt x="25" y="16"/>
                  </a:lnTo>
                  <a:lnTo>
                    <a:pt x="31" y="14"/>
                  </a:lnTo>
                  <a:lnTo>
                    <a:pt x="37" y="13"/>
                  </a:lnTo>
                  <a:lnTo>
                    <a:pt x="43" y="10"/>
                  </a:lnTo>
                  <a:lnTo>
                    <a:pt x="47" y="7"/>
                  </a:lnTo>
                  <a:lnTo>
                    <a:pt x="52" y="5"/>
                  </a:lnTo>
                  <a:lnTo>
                    <a:pt x="57" y="3"/>
                  </a:lnTo>
                  <a:lnTo>
                    <a:pt x="62" y="2"/>
                  </a:lnTo>
                  <a:lnTo>
                    <a:pt x="68" y="0"/>
                  </a:lnTo>
                  <a:lnTo>
                    <a:pt x="71" y="0"/>
                  </a:lnTo>
                  <a:lnTo>
                    <a:pt x="74" y="2"/>
                  </a:lnTo>
                  <a:lnTo>
                    <a:pt x="78" y="3"/>
                  </a:lnTo>
                  <a:lnTo>
                    <a:pt x="82" y="5"/>
                  </a:lnTo>
                  <a:lnTo>
                    <a:pt x="84" y="6"/>
                  </a:lnTo>
                  <a:lnTo>
                    <a:pt x="86" y="7"/>
                  </a:lnTo>
                  <a:lnTo>
                    <a:pt x="90" y="7"/>
                  </a:lnTo>
                  <a:lnTo>
                    <a:pt x="92" y="9"/>
                  </a:lnTo>
                  <a:lnTo>
                    <a:pt x="91" y="12"/>
                  </a:lnTo>
                  <a:lnTo>
                    <a:pt x="91" y="14"/>
                  </a:lnTo>
                  <a:lnTo>
                    <a:pt x="90" y="17"/>
                  </a:lnTo>
                  <a:lnTo>
                    <a:pt x="88" y="20"/>
                  </a:lnTo>
                  <a:lnTo>
                    <a:pt x="86" y="22"/>
                  </a:lnTo>
                  <a:lnTo>
                    <a:pt x="85" y="24"/>
                  </a:lnTo>
                  <a:lnTo>
                    <a:pt x="84" y="25"/>
                  </a:lnTo>
                  <a:lnTo>
                    <a:pt x="84" y="27"/>
                  </a:lnTo>
                  <a:lnTo>
                    <a:pt x="84" y="29"/>
                  </a:lnTo>
                  <a:lnTo>
                    <a:pt x="85" y="31"/>
                  </a:lnTo>
                  <a:lnTo>
                    <a:pt x="88" y="32"/>
                  </a:lnTo>
                  <a:lnTo>
                    <a:pt x="90" y="33"/>
                  </a:lnTo>
                  <a:lnTo>
                    <a:pt x="92" y="35"/>
                  </a:lnTo>
                  <a:lnTo>
                    <a:pt x="95" y="38"/>
                  </a:lnTo>
                  <a:lnTo>
                    <a:pt x="97" y="38"/>
                  </a:lnTo>
                  <a:lnTo>
                    <a:pt x="98" y="39"/>
                  </a:lnTo>
                  <a:lnTo>
                    <a:pt x="96" y="40"/>
                  </a:lnTo>
                  <a:lnTo>
                    <a:pt x="94" y="42"/>
                  </a:lnTo>
                  <a:lnTo>
                    <a:pt x="92" y="43"/>
                  </a:lnTo>
                  <a:lnTo>
                    <a:pt x="91" y="45"/>
                  </a:lnTo>
                  <a:lnTo>
                    <a:pt x="90" y="46"/>
                  </a:lnTo>
                  <a:lnTo>
                    <a:pt x="89" y="47"/>
                  </a:lnTo>
                  <a:lnTo>
                    <a:pt x="88" y="49"/>
                  </a:lnTo>
                  <a:lnTo>
                    <a:pt x="88" y="52"/>
                  </a:lnTo>
                  <a:lnTo>
                    <a:pt x="85" y="53"/>
                  </a:lnTo>
                  <a:lnTo>
                    <a:pt x="83" y="55"/>
                  </a:lnTo>
                  <a:lnTo>
                    <a:pt x="79" y="57"/>
                  </a:lnTo>
                  <a:lnTo>
                    <a:pt x="76" y="58"/>
                  </a:lnTo>
                  <a:lnTo>
                    <a:pt x="71" y="60"/>
                  </a:lnTo>
                  <a:lnTo>
                    <a:pt x="69" y="61"/>
                  </a:lnTo>
                  <a:lnTo>
                    <a:pt x="65" y="62"/>
                  </a:lnTo>
                  <a:lnTo>
                    <a:pt x="64" y="64"/>
                  </a:lnTo>
                  <a:lnTo>
                    <a:pt x="64" y="65"/>
                  </a:lnTo>
                  <a:lnTo>
                    <a:pt x="62" y="67"/>
                  </a:lnTo>
                  <a:lnTo>
                    <a:pt x="60" y="69"/>
                  </a:lnTo>
                  <a:lnTo>
                    <a:pt x="59" y="71"/>
                  </a:lnTo>
                  <a:lnTo>
                    <a:pt x="57" y="72"/>
                  </a:lnTo>
                  <a:lnTo>
                    <a:pt x="54" y="72"/>
                  </a:lnTo>
                  <a:lnTo>
                    <a:pt x="52" y="72"/>
                  </a:lnTo>
                  <a:lnTo>
                    <a:pt x="51" y="72"/>
                  </a:lnTo>
                  <a:lnTo>
                    <a:pt x="48" y="72"/>
                  </a:lnTo>
                  <a:lnTo>
                    <a:pt x="46" y="71"/>
                  </a:lnTo>
                  <a:lnTo>
                    <a:pt x="44" y="69"/>
                  </a:lnTo>
                  <a:lnTo>
                    <a:pt x="41" y="68"/>
                  </a:lnTo>
                  <a:lnTo>
                    <a:pt x="39" y="67"/>
                  </a:lnTo>
                  <a:lnTo>
                    <a:pt x="37" y="65"/>
                  </a:lnTo>
                  <a:lnTo>
                    <a:pt x="33" y="65"/>
                  </a:lnTo>
                  <a:lnTo>
                    <a:pt x="31" y="65"/>
                  </a:lnTo>
                  <a:lnTo>
                    <a:pt x="28" y="65"/>
                  </a:lnTo>
                  <a:lnTo>
                    <a:pt x="26" y="65"/>
                  </a:lnTo>
                  <a:lnTo>
                    <a:pt x="22" y="64"/>
                  </a:lnTo>
                  <a:lnTo>
                    <a:pt x="19" y="64"/>
                  </a:lnTo>
                  <a:lnTo>
                    <a:pt x="17" y="64"/>
                  </a:lnTo>
                  <a:lnTo>
                    <a:pt x="15" y="65"/>
                  </a:lnTo>
                  <a:lnTo>
                    <a:pt x="13" y="65"/>
                  </a:lnTo>
                  <a:lnTo>
                    <a:pt x="13" y="64"/>
                  </a:lnTo>
                  <a:lnTo>
                    <a:pt x="13" y="62"/>
                  </a:lnTo>
                  <a:lnTo>
                    <a:pt x="13" y="61"/>
                  </a:lnTo>
                  <a:lnTo>
                    <a:pt x="12" y="60"/>
                  </a:lnTo>
                  <a:lnTo>
                    <a:pt x="12" y="58"/>
                  </a:lnTo>
                  <a:lnTo>
                    <a:pt x="12" y="57"/>
                  </a:lnTo>
                  <a:lnTo>
                    <a:pt x="11" y="53"/>
                  </a:lnTo>
                  <a:lnTo>
                    <a:pt x="11" y="52"/>
                  </a:lnTo>
                  <a:lnTo>
                    <a:pt x="7" y="53"/>
                  </a:lnTo>
                  <a:lnTo>
                    <a:pt x="5" y="53"/>
                  </a:lnTo>
                  <a:lnTo>
                    <a:pt x="3" y="52"/>
                  </a:lnTo>
                  <a:lnTo>
                    <a:pt x="2" y="50"/>
                  </a:lnTo>
                  <a:lnTo>
                    <a:pt x="1" y="47"/>
                  </a:lnTo>
                  <a:lnTo>
                    <a:pt x="1" y="45"/>
                  </a:lnTo>
                  <a:lnTo>
                    <a:pt x="0" y="40"/>
                  </a:lnTo>
                  <a:lnTo>
                    <a:pt x="0" y="36"/>
                  </a:lnTo>
                  <a:lnTo>
                    <a:pt x="1" y="36"/>
                  </a:lnTo>
                  <a:lnTo>
                    <a:pt x="2" y="35"/>
                  </a:lnTo>
                  <a:lnTo>
                    <a:pt x="3" y="35"/>
                  </a:lnTo>
                  <a:lnTo>
                    <a:pt x="5" y="33"/>
                  </a:lnTo>
                  <a:lnTo>
                    <a:pt x="6" y="32"/>
                  </a:lnTo>
                  <a:lnTo>
                    <a:pt x="7" y="31"/>
                  </a:lnTo>
                  <a:lnTo>
                    <a:pt x="8" y="29"/>
                  </a:lnTo>
                  <a:lnTo>
                    <a:pt x="9" y="27"/>
                  </a:lnTo>
                  <a:lnTo>
                    <a:pt x="8" y="22"/>
                  </a:lnTo>
                  <a:lnTo>
                    <a:pt x="7" y="20"/>
                  </a:lnTo>
                  <a:lnTo>
                    <a:pt x="5" y="16"/>
                  </a:lnTo>
                  <a:lnTo>
                    <a:pt x="3" y="14"/>
                  </a:lnTo>
                  <a:lnTo>
                    <a:pt x="2" y="12"/>
                  </a:lnTo>
                  <a:lnTo>
                    <a:pt x="1" y="10"/>
                  </a:lnTo>
                  <a:lnTo>
                    <a:pt x="1" y="9"/>
                  </a:lnTo>
                  <a:lnTo>
                    <a:pt x="2" y="6"/>
                  </a:lnTo>
                  <a:lnTo>
                    <a:pt x="1" y="6"/>
                  </a:lnTo>
                  <a:lnTo>
                    <a:pt x="0" y="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3" name="Freeform 312">
              <a:extLst>
                <a:ext uri="{FF2B5EF4-FFF2-40B4-BE49-F238E27FC236}">
                  <a16:creationId xmlns:a16="http://schemas.microsoft.com/office/drawing/2014/main" id="{56EABAC3-50F6-26D2-184D-ACE2B77AEC77}"/>
                </a:ext>
              </a:extLst>
            </p:cNvPr>
            <p:cNvSpPr>
              <a:spLocks/>
            </p:cNvSpPr>
            <p:nvPr/>
          </p:nvSpPr>
          <p:spPr bwMode="gray">
            <a:xfrm>
              <a:off x="6528255" y="2177036"/>
              <a:ext cx="62274" cy="55467"/>
            </a:xfrm>
            <a:custGeom>
              <a:avLst/>
              <a:gdLst>
                <a:gd name="T0" fmla="*/ 0 w 34"/>
                <a:gd name="T1" fmla="*/ 8407 h 32"/>
                <a:gd name="T2" fmla="*/ 1588 w 34"/>
                <a:gd name="T3" fmla="*/ 14012 h 32"/>
                <a:gd name="T4" fmla="*/ 1588 w 34"/>
                <a:gd name="T5" fmla="*/ 19616 h 32"/>
                <a:gd name="T6" fmla="*/ 4762 w 34"/>
                <a:gd name="T7" fmla="*/ 25221 h 32"/>
                <a:gd name="T8" fmla="*/ 4762 w 34"/>
                <a:gd name="T9" fmla="*/ 30825 h 32"/>
                <a:gd name="T10" fmla="*/ 4762 w 34"/>
                <a:gd name="T11" fmla="*/ 36430 h 32"/>
                <a:gd name="T12" fmla="*/ 4762 w 34"/>
                <a:gd name="T13" fmla="*/ 40634 h 32"/>
                <a:gd name="T14" fmla="*/ 4762 w 34"/>
                <a:gd name="T15" fmla="*/ 44837 h 32"/>
                <a:gd name="T16" fmla="*/ 6350 w 34"/>
                <a:gd name="T17" fmla="*/ 44837 h 32"/>
                <a:gd name="T18" fmla="*/ 9525 w 34"/>
                <a:gd name="T19" fmla="*/ 42035 h 32"/>
                <a:gd name="T20" fmla="*/ 19050 w 34"/>
                <a:gd name="T21" fmla="*/ 40634 h 32"/>
                <a:gd name="T22" fmla="*/ 26988 w 34"/>
                <a:gd name="T23" fmla="*/ 37831 h 32"/>
                <a:gd name="T24" fmla="*/ 36512 w 34"/>
                <a:gd name="T25" fmla="*/ 35029 h 32"/>
                <a:gd name="T26" fmla="*/ 44450 w 34"/>
                <a:gd name="T27" fmla="*/ 30825 h 32"/>
                <a:gd name="T28" fmla="*/ 50800 w 34"/>
                <a:gd name="T29" fmla="*/ 26622 h 32"/>
                <a:gd name="T30" fmla="*/ 53975 w 34"/>
                <a:gd name="T31" fmla="*/ 25221 h 32"/>
                <a:gd name="T32" fmla="*/ 52388 w 34"/>
                <a:gd name="T33" fmla="*/ 23820 h 32"/>
                <a:gd name="T34" fmla="*/ 50800 w 34"/>
                <a:gd name="T35" fmla="*/ 21017 h 32"/>
                <a:gd name="T36" fmla="*/ 47625 w 34"/>
                <a:gd name="T37" fmla="*/ 19616 h 32"/>
                <a:gd name="T38" fmla="*/ 42862 w 34"/>
                <a:gd name="T39" fmla="*/ 18215 h 32"/>
                <a:gd name="T40" fmla="*/ 38100 w 34"/>
                <a:gd name="T41" fmla="*/ 14012 h 32"/>
                <a:gd name="T42" fmla="*/ 36512 w 34"/>
                <a:gd name="T43" fmla="*/ 9808 h 32"/>
                <a:gd name="T44" fmla="*/ 33337 w 34"/>
                <a:gd name="T45" fmla="*/ 7006 h 32"/>
                <a:gd name="T46" fmla="*/ 31750 w 34"/>
                <a:gd name="T47" fmla="*/ 0 h 32"/>
                <a:gd name="T48" fmla="*/ 30162 w 34"/>
                <a:gd name="T49" fmla="*/ 0 h 32"/>
                <a:gd name="T50" fmla="*/ 26988 w 34"/>
                <a:gd name="T51" fmla="*/ 2802 h 32"/>
                <a:gd name="T52" fmla="*/ 20637 w 34"/>
                <a:gd name="T53" fmla="*/ 2802 h 32"/>
                <a:gd name="T54" fmla="*/ 17462 w 34"/>
                <a:gd name="T55" fmla="*/ 4203 h 32"/>
                <a:gd name="T56" fmla="*/ 9525 w 34"/>
                <a:gd name="T57" fmla="*/ 4203 h 32"/>
                <a:gd name="T58" fmla="*/ 4762 w 34"/>
                <a:gd name="T59" fmla="*/ 7006 h 32"/>
                <a:gd name="T60" fmla="*/ 0 w 34"/>
                <a:gd name="T61" fmla="*/ 8407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
                <a:gd name="T94" fmla="*/ 0 h 32"/>
                <a:gd name="T95" fmla="*/ 34 w 34"/>
                <a:gd name="T96" fmla="*/ 32 h 3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 h="32">
                  <a:moveTo>
                    <a:pt x="0" y="6"/>
                  </a:moveTo>
                  <a:lnTo>
                    <a:pt x="1" y="10"/>
                  </a:lnTo>
                  <a:lnTo>
                    <a:pt x="1" y="14"/>
                  </a:lnTo>
                  <a:lnTo>
                    <a:pt x="3" y="18"/>
                  </a:lnTo>
                  <a:lnTo>
                    <a:pt x="3" y="22"/>
                  </a:lnTo>
                  <a:lnTo>
                    <a:pt x="3" y="26"/>
                  </a:lnTo>
                  <a:lnTo>
                    <a:pt x="3" y="29"/>
                  </a:lnTo>
                  <a:lnTo>
                    <a:pt x="3" y="32"/>
                  </a:lnTo>
                  <a:lnTo>
                    <a:pt x="4" y="32"/>
                  </a:lnTo>
                  <a:lnTo>
                    <a:pt x="6" y="30"/>
                  </a:lnTo>
                  <a:lnTo>
                    <a:pt x="12" y="29"/>
                  </a:lnTo>
                  <a:lnTo>
                    <a:pt x="17" y="27"/>
                  </a:lnTo>
                  <a:lnTo>
                    <a:pt x="23" y="25"/>
                  </a:lnTo>
                  <a:lnTo>
                    <a:pt x="28" y="22"/>
                  </a:lnTo>
                  <a:lnTo>
                    <a:pt x="32" y="19"/>
                  </a:lnTo>
                  <a:lnTo>
                    <a:pt x="34" y="18"/>
                  </a:lnTo>
                  <a:lnTo>
                    <a:pt x="33" y="17"/>
                  </a:lnTo>
                  <a:lnTo>
                    <a:pt x="32" y="15"/>
                  </a:lnTo>
                  <a:lnTo>
                    <a:pt x="30" y="14"/>
                  </a:lnTo>
                  <a:lnTo>
                    <a:pt x="27" y="13"/>
                  </a:lnTo>
                  <a:lnTo>
                    <a:pt x="24" y="10"/>
                  </a:lnTo>
                  <a:lnTo>
                    <a:pt x="23" y="7"/>
                  </a:lnTo>
                  <a:lnTo>
                    <a:pt x="21" y="5"/>
                  </a:lnTo>
                  <a:lnTo>
                    <a:pt x="20" y="0"/>
                  </a:lnTo>
                  <a:lnTo>
                    <a:pt x="19" y="0"/>
                  </a:lnTo>
                  <a:lnTo>
                    <a:pt x="17" y="2"/>
                  </a:lnTo>
                  <a:lnTo>
                    <a:pt x="13" y="2"/>
                  </a:lnTo>
                  <a:lnTo>
                    <a:pt x="11" y="3"/>
                  </a:lnTo>
                  <a:lnTo>
                    <a:pt x="6" y="3"/>
                  </a:lnTo>
                  <a:lnTo>
                    <a:pt x="3" y="5"/>
                  </a:lnTo>
                  <a:lnTo>
                    <a:pt x="0"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4" name="Freeform 313">
              <a:extLst>
                <a:ext uri="{FF2B5EF4-FFF2-40B4-BE49-F238E27FC236}">
                  <a16:creationId xmlns:a16="http://schemas.microsoft.com/office/drawing/2014/main" id="{72D5F0AB-D15D-C3C0-BB65-0571E0B01402}"/>
                </a:ext>
              </a:extLst>
            </p:cNvPr>
            <p:cNvSpPr>
              <a:spLocks/>
            </p:cNvSpPr>
            <p:nvPr/>
          </p:nvSpPr>
          <p:spPr bwMode="gray">
            <a:xfrm>
              <a:off x="6303272" y="2161188"/>
              <a:ext cx="68298" cy="120838"/>
            </a:xfrm>
            <a:custGeom>
              <a:avLst/>
              <a:gdLst>
                <a:gd name="T0" fmla="*/ 58738 w 37"/>
                <a:gd name="T1" fmla="*/ 53244 h 69"/>
                <a:gd name="T2" fmla="*/ 53975 w 37"/>
                <a:gd name="T3" fmla="*/ 42035 h 69"/>
                <a:gd name="T4" fmla="*/ 46038 w 37"/>
                <a:gd name="T5" fmla="*/ 32227 h 69"/>
                <a:gd name="T6" fmla="*/ 39688 w 37"/>
                <a:gd name="T7" fmla="*/ 21017 h 69"/>
                <a:gd name="T8" fmla="*/ 34925 w 37"/>
                <a:gd name="T9" fmla="*/ 12610 h 69"/>
                <a:gd name="T10" fmla="*/ 31750 w 37"/>
                <a:gd name="T11" fmla="*/ 7006 h 69"/>
                <a:gd name="T12" fmla="*/ 26988 w 37"/>
                <a:gd name="T13" fmla="*/ 2802 h 69"/>
                <a:gd name="T14" fmla="*/ 23813 w 37"/>
                <a:gd name="T15" fmla="*/ 0 h 69"/>
                <a:gd name="T16" fmla="*/ 22225 w 37"/>
                <a:gd name="T17" fmla="*/ 0 h 69"/>
                <a:gd name="T18" fmla="*/ 12700 w 37"/>
                <a:gd name="T19" fmla="*/ 0 h 69"/>
                <a:gd name="T20" fmla="*/ 11113 w 37"/>
                <a:gd name="T21" fmla="*/ 1401 h 69"/>
                <a:gd name="T22" fmla="*/ 6350 w 37"/>
                <a:gd name="T23" fmla="*/ 5605 h 69"/>
                <a:gd name="T24" fmla="*/ 6350 w 37"/>
                <a:gd name="T25" fmla="*/ 9808 h 69"/>
                <a:gd name="T26" fmla="*/ 6350 w 37"/>
                <a:gd name="T27" fmla="*/ 15413 h 69"/>
                <a:gd name="T28" fmla="*/ 4763 w 37"/>
                <a:gd name="T29" fmla="*/ 21017 h 69"/>
                <a:gd name="T30" fmla="*/ 3175 w 37"/>
                <a:gd name="T31" fmla="*/ 30826 h 69"/>
                <a:gd name="T32" fmla="*/ 0 w 37"/>
                <a:gd name="T33" fmla="*/ 37831 h 69"/>
                <a:gd name="T34" fmla="*/ 1588 w 37"/>
                <a:gd name="T35" fmla="*/ 43436 h 69"/>
                <a:gd name="T36" fmla="*/ 1588 w 37"/>
                <a:gd name="T37" fmla="*/ 47639 h 69"/>
                <a:gd name="T38" fmla="*/ 3175 w 37"/>
                <a:gd name="T39" fmla="*/ 51843 h 69"/>
                <a:gd name="T40" fmla="*/ 4763 w 37"/>
                <a:gd name="T41" fmla="*/ 56046 h 69"/>
                <a:gd name="T42" fmla="*/ 6350 w 37"/>
                <a:gd name="T43" fmla="*/ 58849 h 69"/>
                <a:gd name="T44" fmla="*/ 9525 w 37"/>
                <a:gd name="T45" fmla="*/ 63052 h 69"/>
                <a:gd name="T46" fmla="*/ 11113 w 37"/>
                <a:gd name="T47" fmla="*/ 67256 h 69"/>
                <a:gd name="T48" fmla="*/ 12700 w 37"/>
                <a:gd name="T49" fmla="*/ 71459 h 69"/>
                <a:gd name="T50" fmla="*/ 15875 w 37"/>
                <a:gd name="T51" fmla="*/ 71459 h 69"/>
                <a:gd name="T52" fmla="*/ 17463 w 37"/>
                <a:gd name="T53" fmla="*/ 77064 h 69"/>
                <a:gd name="T54" fmla="*/ 22225 w 37"/>
                <a:gd name="T55" fmla="*/ 78465 h 69"/>
                <a:gd name="T56" fmla="*/ 25400 w 37"/>
                <a:gd name="T57" fmla="*/ 82668 h 69"/>
                <a:gd name="T58" fmla="*/ 26988 w 37"/>
                <a:gd name="T59" fmla="*/ 84070 h 69"/>
                <a:gd name="T60" fmla="*/ 31750 w 37"/>
                <a:gd name="T61" fmla="*/ 88273 h 69"/>
                <a:gd name="T62" fmla="*/ 33338 w 37"/>
                <a:gd name="T63" fmla="*/ 92477 h 69"/>
                <a:gd name="T64" fmla="*/ 34925 w 37"/>
                <a:gd name="T65" fmla="*/ 96680 h 69"/>
                <a:gd name="T66" fmla="*/ 39688 w 37"/>
                <a:gd name="T67" fmla="*/ 92477 h 69"/>
                <a:gd name="T68" fmla="*/ 46038 w 37"/>
                <a:gd name="T69" fmla="*/ 88273 h 69"/>
                <a:gd name="T70" fmla="*/ 49213 w 37"/>
                <a:gd name="T71" fmla="*/ 82668 h 69"/>
                <a:gd name="T72" fmla="*/ 52388 w 37"/>
                <a:gd name="T73" fmla="*/ 78465 h 69"/>
                <a:gd name="T74" fmla="*/ 55563 w 37"/>
                <a:gd name="T75" fmla="*/ 71459 h 69"/>
                <a:gd name="T76" fmla="*/ 57150 w 37"/>
                <a:gd name="T77" fmla="*/ 65854 h 69"/>
                <a:gd name="T78" fmla="*/ 58738 w 37"/>
                <a:gd name="T79" fmla="*/ 58849 h 69"/>
                <a:gd name="T80" fmla="*/ 58738 w 37"/>
                <a:gd name="T81" fmla="*/ 53244 h 6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69"/>
                <a:gd name="T125" fmla="*/ 37 w 37"/>
                <a:gd name="T126" fmla="*/ 69 h 6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69">
                  <a:moveTo>
                    <a:pt x="37" y="38"/>
                  </a:moveTo>
                  <a:lnTo>
                    <a:pt x="34" y="30"/>
                  </a:lnTo>
                  <a:lnTo>
                    <a:pt x="29" y="23"/>
                  </a:lnTo>
                  <a:lnTo>
                    <a:pt x="25" y="15"/>
                  </a:lnTo>
                  <a:lnTo>
                    <a:pt x="22" y="9"/>
                  </a:lnTo>
                  <a:lnTo>
                    <a:pt x="20" y="5"/>
                  </a:lnTo>
                  <a:lnTo>
                    <a:pt x="17" y="2"/>
                  </a:lnTo>
                  <a:lnTo>
                    <a:pt x="15" y="0"/>
                  </a:lnTo>
                  <a:lnTo>
                    <a:pt x="14" y="0"/>
                  </a:lnTo>
                  <a:lnTo>
                    <a:pt x="8" y="0"/>
                  </a:lnTo>
                  <a:lnTo>
                    <a:pt x="7" y="1"/>
                  </a:lnTo>
                  <a:lnTo>
                    <a:pt x="4" y="4"/>
                  </a:lnTo>
                  <a:lnTo>
                    <a:pt x="4" y="7"/>
                  </a:lnTo>
                  <a:lnTo>
                    <a:pt x="4" y="11"/>
                  </a:lnTo>
                  <a:lnTo>
                    <a:pt x="3" y="15"/>
                  </a:lnTo>
                  <a:lnTo>
                    <a:pt x="2" y="22"/>
                  </a:lnTo>
                  <a:lnTo>
                    <a:pt x="0" y="27"/>
                  </a:lnTo>
                  <a:lnTo>
                    <a:pt x="1" y="31"/>
                  </a:lnTo>
                  <a:lnTo>
                    <a:pt x="1" y="34"/>
                  </a:lnTo>
                  <a:lnTo>
                    <a:pt x="2" y="37"/>
                  </a:lnTo>
                  <a:lnTo>
                    <a:pt x="3" y="40"/>
                  </a:lnTo>
                  <a:lnTo>
                    <a:pt x="4" y="42"/>
                  </a:lnTo>
                  <a:lnTo>
                    <a:pt x="6" y="45"/>
                  </a:lnTo>
                  <a:lnTo>
                    <a:pt x="7" y="48"/>
                  </a:lnTo>
                  <a:lnTo>
                    <a:pt x="8" y="51"/>
                  </a:lnTo>
                  <a:lnTo>
                    <a:pt x="10" y="51"/>
                  </a:lnTo>
                  <a:lnTo>
                    <a:pt x="11" y="55"/>
                  </a:lnTo>
                  <a:lnTo>
                    <a:pt x="14" y="56"/>
                  </a:lnTo>
                  <a:lnTo>
                    <a:pt x="16" y="59"/>
                  </a:lnTo>
                  <a:lnTo>
                    <a:pt x="17" y="60"/>
                  </a:lnTo>
                  <a:lnTo>
                    <a:pt x="20" y="63"/>
                  </a:lnTo>
                  <a:lnTo>
                    <a:pt x="21" y="66"/>
                  </a:lnTo>
                  <a:lnTo>
                    <a:pt x="22" y="69"/>
                  </a:lnTo>
                  <a:lnTo>
                    <a:pt x="25" y="66"/>
                  </a:lnTo>
                  <a:lnTo>
                    <a:pt x="29" y="63"/>
                  </a:lnTo>
                  <a:lnTo>
                    <a:pt x="31" y="59"/>
                  </a:lnTo>
                  <a:lnTo>
                    <a:pt x="33" y="56"/>
                  </a:lnTo>
                  <a:lnTo>
                    <a:pt x="35" y="51"/>
                  </a:lnTo>
                  <a:lnTo>
                    <a:pt x="36" y="47"/>
                  </a:lnTo>
                  <a:lnTo>
                    <a:pt x="37" y="42"/>
                  </a:lnTo>
                  <a:lnTo>
                    <a:pt x="37" y="38"/>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5" name="Freeform 314">
              <a:extLst>
                <a:ext uri="{FF2B5EF4-FFF2-40B4-BE49-F238E27FC236}">
                  <a16:creationId xmlns:a16="http://schemas.microsoft.com/office/drawing/2014/main" id="{CF598D8D-8D4E-DFB5-29FC-5A988A938393}"/>
                </a:ext>
              </a:extLst>
            </p:cNvPr>
            <p:cNvSpPr>
              <a:spLocks/>
            </p:cNvSpPr>
            <p:nvPr/>
          </p:nvSpPr>
          <p:spPr bwMode="gray">
            <a:xfrm>
              <a:off x="5931644" y="1951210"/>
              <a:ext cx="122537" cy="69332"/>
            </a:xfrm>
            <a:custGeom>
              <a:avLst/>
              <a:gdLst>
                <a:gd name="T0" fmla="*/ 104775 w 66"/>
                <a:gd name="T1" fmla="*/ 28023 h 39"/>
                <a:gd name="T2" fmla="*/ 103188 w 66"/>
                <a:gd name="T3" fmla="*/ 28023 h 39"/>
                <a:gd name="T4" fmla="*/ 98425 w 66"/>
                <a:gd name="T5" fmla="*/ 30825 h 39"/>
                <a:gd name="T6" fmla="*/ 95250 w 66"/>
                <a:gd name="T7" fmla="*/ 33628 h 39"/>
                <a:gd name="T8" fmla="*/ 88900 w 66"/>
                <a:gd name="T9" fmla="*/ 37831 h 39"/>
                <a:gd name="T10" fmla="*/ 84137 w 66"/>
                <a:gd name="T11" fmla="*/ 43436 h 39"/>
                <a:gd name="T12" fmla="*/ 79375 w 66"/>
                <a:gd name="T13" fmla="*/ 47639 h 39"/>
                <a:gd name="T14" fmla="*/ 74612 w 66"/>
                <a:gd name="T15" fmla="*/ 51843 h 39"/>
                <a:gd name="T16" fmla="*/ 73025 w 66"/>
                <a:gd name="T17" fmla="*/ 54645 h 39"/>
                <a:gd name="T18" fmla="*/ 68262 w 66"/>
                <a:gd name="T19" fmla="*/ 54645 h 39"/>
                <a:gd name="T20" fmla="*/ 66675 w 66"/>
                <a:gd name="T21" fmla="*/ 53244 h 39"/>
                <a:gd name="T22" fmla="*/ 63500 w 66"/>
                <a:gd name="T23" fmla="*/ 53244 h 39"/>
                <a:gd name="T24" fmla="*/ 58737 w 66"/>
                <a:gd name="T25" fmla="*/ 53244 h 39"/>
                <a:gd name="T26" fmla="*/ 57150 w 66"/>
                <a:gd name="T27" fmla="*/ 51843 h 39"/>
                <a:gd name="T28" fmla="*/ 53975 w 66"/>
                <a:gd name="T29" fmla="*/ 49040 h 39"/>
                <a:gd name="T30" fmla="*/ 52388 w 66"/>
                <a:gd name="T31" fmla="*/ 44837 h 39"/>
                <a:gd name="T32" fmla="*/ 52388 w 66"/>
                <a:gd name="T33" fmla="*/ 37831 h 39"/>
                <a:gd name="T34" fmla="*/ 50800 w 66"/>
                <a:gd name="T35" fmla="*/ 42035 h 39"/>
                <a:gd name="T36" fmla="*/ 47625 w 66"/>
                <a:gd name="T37" fmla="*/ 43436 h 39"/>
                <a:gd name="T38" fmla="*/ 46037 w 66"/>
                <a:gd name="T39" fmla="*/ 44837 h 39"/>
                <a:gd name="T40" fmla="*/ 42862 w 66"/>
                <a:gd name="T41" fmla="*/ 47639 h 39"/>
                <a:gd name="T42" fmla="*/ 41275 w 66"/>
                <a:gd name="T43" fmla="*/ 49040 h 39"/>
                <a:gd name="T44" fmla="*/ 38100 w 66"/>
                <a:gd name="T45" fmla="*/ 51843 h 39"/>
                <a:gd name="T46" fmla="*/ 34925 w 66"/>
                <a:gd name="T47" fmla="*/ 53244 h 39"/>
                <a:gd name="T48" fmla="*/ 31750 w 66"/>
                <a:gd name="T49" fmla="*/ 54645 h 39"/>
                <a:gd name="T50" fmla="*/ 20637 w 66"/>
                <a:gd name="T51" fmla="*/ 54645 h 39"/>
                <a:gd name="T52" fmla="*/ 17462 w 66"/>
                <a:gd name="T53" fmla="*/ 53244 h 39"/>
                <a:gd name="T54" fmla="*/ 15875 w 66"/>
                <a:gd name="T55" fmla="*/ 53244 h 39"/>
                <a:gd name="T56" fmla="*/ 12700 w 66"/>
                <a:gd name="T57" fmla="*/ 51843 h 39"/>
                <a:gd name="T58" fmla="*/ 9525 w 66"/>
                <a:gd name="T59" fmla="*/ 49040 h 39"/>
                <a:gd name="T60" fmla="*/ 4762 w 66"/>
                <a:gd name="T61" fmla="*/ 47639 h 39"/>
                <a:gd name="T62" fmla="*/ 3175 w 66"/>
                <a:gd name="T63" fmla="*/ 44837 h 39"/>
                <a:gd name="T64" fmla="*/ 1588 w 66"/>
                <a:gd name="T65" fmla="*/ 43436 h 39"/>
                <a:gd name="T66" fmla="*/ 0 w 66"/>
                <a:gd name="T67" fmla="*/ 37831 h 39"/>
                <a:gd name="T68" fmla="*/ 3175 w 66"/>
                <a:gd name="T69" fmla="*/ 37831 h 39"/>
                <a:gd name="T70" fmla="*/ 6350 w 66"/>
                <a:gd name="T71" fmla="*/ 33628 h 39"/>
                <a:gd name="T72" fmla="*/ 9525 w 66"/>
                <a:gd name="T73" fmla="*/ 32227 h 39"/>
                <a:gd name="T74" fmla="*/ 11112 w 66"/>
                <a:gd name="T75" fmla="*/ 28023 h 39"/>
                <a:gd name="T76" fmla="*/ 12700 w 66"/>
                <a:gd name="T77" fmla="*/ 25221 h 39"/>
                <a:gd name="T78" fmla="*/ 14287 w 66"/>
                <a:gd name="T79" fmla="*/ 21017 h 39"/>
                <a:gd name="T80" fmla="*/ 15875 w 66"/>
                <a:gd name="T81" fmla="*/ 16814 h 39"/>
                <a:gd name="T82" fmla="*/ 15875 w 66"/>
                <a:gd name="T83" fmla="*/ 9808 h 39"/>
                <a:gd name="T84" fmla="*/ 26987 w 66"/>
                <a:gd name="T85" fmla="*/ 7006 h 39"/>
                <a:gd name="T86" fmla="*/ 34925 w 66"/>
                <a:gd name="T87" fmla="*/ 7006 h 39"/>
                <a:gd name="T88" fmla="*/ 44450 w 66"/>
                <a:gd name="T89" fmla="*/ 5605 h 39"/>
                <a:gd name="T90" fmla="*/ 55562 w 66"/>
                <a:gd name="T91" fmla="*/ 4203 h 39"/>
                <a:gd name="T92" fmla="*/ 65087 w 66"/>
                <a:gd name="T93" fmla="*/ 4203 h 39"/>
                <a:gd name="T94" fmla="*/ 76200 w 66"/>
                <a:gd name="T95" fmla="*/ 1401 h 39"/>
                <a:gd name="T96" fmla="*/ 88900 w 66"/>
                <a:gd name="T97" fmla="*/ 0 h 39"/>
                <a:gd name="T98" fmla="*/ 100012 w 66"/>
                <a:gd name="T99" fmla="*/ 0 h 39"/>
                <a:gd name="T100" fmla="*/ 87312 w 66"/>
                <a:gd name="T101" fmla="*/ 18215 h 39"/>
                <a:gd name="T102" fmla="*/ 87312 w 66"/>
                <a:gd name="T103" fmla="*/ 21017 h 39"/>
                <a:gd name="T104" fmla="*/ 87312 w 66"/>
                <a:gd name="T105" fmla="*/ 22418 h 39"/>
                <a:gd name="T106" fmla="*/ 85725 w 66"/>
                <a:gd name="T107" fmla="*/ 25221 h 39"/>
                <a:gd name="T108" fmla="*/ 85725 w 66"/>
                <a:gd name="T109" fmla="*/ 26622 h 39"/>
                <a:gd name="T110" fmla="*/ 87312 w 66"/>
                <a:gd name="T111" fmla="*/ 28023 h 39"/>
                <a:gd name="T112" fmla="*/ 95250 w 66"/>
                <a:gd name="T113" fmla="*/ 28023 h 39"/>
                <a:gd name="T114" fmla="*/ 104775 w 66"/>
                <a:gd name="T115" fmla="*/ 28023 h 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6"/>
                <a:gd name="T175" fmla="*/ 0 h 39"/>
                <a:gd name="T176" fmla="*/ 66 w 66"/>
                <a:gd name="T177" fmla="*/ 39 h 3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6" h="39">
                  <a:moveTo>
                    <a:pt x="66" y="20"/>
                  </a:moveTo>
                  <a:lnTo>
                    <a:pt x="65" y="20"/>
                  </a:lnTo>
                  <a:lnTo>
                    <a:pt x="62" y="22"/>
                  </a:lnTo>
                  <a:lnTo>
                    <a:pt x="60" y="24"/>
                  </a:lnTo>
                  <a:lnTo>
                    <a:pt x="56" y="27"/>
                  </a:lnTo>
                  <a:lnTo>
                    <a:pt x="53" y="31"/>
                  </a:lnTo>
                  <a:lnTo>
                    <a:pt x="50" y="34"/>
                  </a:lnTo>
                  <a:lnTo>
                    <a:pt x="47" y="37"/>
                  </a:lnTo>
                  <a:lnTo>
                    <a:pt x="46" y="39"/>
                  </a:lnTo>
                  <a:lnTo>
                    <a:pt x="43" y="39"/>
                  </a:lnTo>
                  <a:lnTo>
                    <a:pt x="42" y="38"/>
                  </a:lnTo>
                  <a:lnTo>
                    <a:pt x="40" y="38"/>
                  </a:lnTo>
                  <a:lnTo>
                    <a:pt x="37" y="38"/>
                  </a:lnTo>
                  <a:lnTo>
                    <a:pt x="36" y="37"/>
                  </a:lnTo>
                  <a:lnTo>
                    <a:pt x="34" y="35"/>
                  </a:lnTo>
                  <a:lnTo>
                    <a:pt x="33" y="32"/>
                  </a:lnTo>
                  <a:lnTo>
                    <a:pt x="33" y="27"/>
                  </a:lnTo>
                  <a:lnTo>
                    <a:pt x="32" y="30"/>
                  </a:lnTo>
                  <a:lnTo>
                    <a:pt x="30" y="31"/>
                  </a:lnTo>
                  <a:lnTo>
                    <a:pt x="29" y="32"/>
                  </a:lnTo>
                  <a:lnTo>
                    <a:pt x="27" y="34"/>
                  </a:lnTo>
                  <a:lnTo>
                    <a:pt x="26" y="35"/>
                  </a:lnTo>
                  <a:lnTo>
                    <a:pt x="24" y="37"/>
                  </a:lnTo>
                  <a:lnTo>
                    <a:pt x="22" y="38"/>
                  </a:lnTo>
                  <a:lnTo>
                    <a:pt x="20" y="39"/>
                  </a:lnTo>
                  <a:lnTo>
                    <a:pt x="13" y="39"/>
                  </a:lnTo>
                  <a:lnTo>
                    <a:pt x="11" y="38"/>
                  </a:lnTo>
                  <a:lnTo>
                    <a:pt x="10" y="38"/>
                  </a:lnTo>
                  <a:lnTo>
                    <a:pt x="8" y="37"/>
                  </a:lnTo>
                  <a:lnTo>
                    <a:pt x="6" y="35"/>
                  </a:lnTo>
                  <a:lnTo>
                    <a:pt x="3" y="34"/>
                  </a:lnTo>
                  <a:lnTo>
                    <a:pt x="2" y="32"/>
                  </a:lnTo>
                  <a:lnTo>
                    <a:pt x="1" y="31"/>
                  </a:lnTo>
                  <a:lnTo>
                    <a:pt x="0" y="27"/>
                  </a:lnTo>
                  <a:lnTo>
                    <a:pt x="2" y="27"/>
                  </a:lnTo>
                  <a:lnTo>
                    <a:pt x="4" y="24"/>
                  </a:lnTo>
                  <a:lnTo>
                    <a:pt x="6" y="23"/>
                  </a:lnTo>
                  <a:lnTo>
                    <a:pt x="7" y="20"/>
                  </a:lnTo>
                  <a:lnTo>
                    <a:pt x="8" y="18"/>
                  </a:lnTo>
                  <a:lnTo>
                    <a:pt x="9" y="15"/>
                  </a:lnTo>
                  <a:lnTo>
                    <a:pt x="10" y="12"/>
                  </a:lnTo>
                  <a:lnTo>
                    <a:pt x="10" y="7"/>
                  </a:lnTo>
                  <a:lnTo>
                    <a:pt x="17" y="5"/>
                  </a:lnTo>
                  <a:lnTo>
                    <a:pt x="22" y="5"/>
                  </a:lnTo>
                  <a:lnTo>
                    <a:pt x="28" y="4"/>
                  </a:lnTo>
                  <a:lnTo>
                    <a:pt x="35" y="3"/>
                  </a:lnTo>
                  <a:lnTo>
                    <a:pt x="41" y="3"/>
                  </a:lnTo>
                  <a:lnTo>
                    <a:pt x="48" y="1"/>
                  </a:lnTo>
                  <a:lnTo>
                    <a:pt x="56" y="0"/>
                  </a:lnTo>
                  <a:lnTo>
                    <a:pt x="63" y="0"/>
                  </a:lnTo>
                  <a:lnTo>
                    <a:pt x="55" y="13"/>
                  </a:lnTo>
                  <a:lnTo>
                    <a:pt x="55" y="15"/>
                  </a:lnTo>
                  <a:lnTo>
                    <a:pt x="55" y="16"/>
                  </a:lnTo>
                  <a:lnTo>
                    <a:pt x="54" y="18"/>
                  </a:lnTo>
                  <a:lnTo>
                    <a:pt x="54" y="19"/>
                  </a:lnTo>
                  <a:lnTo>
                    <a:pt x="55" y="20"/>
                  </a:lnTo>
                  <a:lnTo>
                    <a:pt x="60" y="20"/>
                  </a:lnTo>
                  <a:lnTo>
                    <a:pt x="66"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6" name="Freeform 315">
              <a:extLst>
                <a:ext uri="{FF2B5EF4-FFF2-40B4-BE49-F238E27FC236}">
                  <a16:creationId xmlns:a16="http://schemas.microsoft.com/office/drawing/2014/main" id="{8A574F6A-B6F7-8E02-E834-7A2AAAF637DB}"/>
                </a:ext>
              </a:extLst>
            </p:cNvPr>
            <p:cNvSpPr>
              <a:spLocks/>
            </p:cNvSpPr>
            <p:nvPr/>
          </p:nvSpPr>
          <p:spPr bwMode="gray">
            <a:xfrm>
              <a:off x="6512184" y="2173074"/>
              <a:ext cx="610673" cy="261486"/>
            </a:xfrm>
            <a:custGeom>
              <a:avLst/>
              <a:gdLst>
                <a:gd name="T0" fmla="*/ 493713 w 329"/>
                <a:gd name="T1" fmla="*/ 71459 h 149"/>
                <a:gd name="T2" fmla="*/ 487363 w 329"/>
                <a:gd name="T3" fmla="*/ 65855 h 149"/>
                <a:gd name="T4" fmla="*/ 471488 w 329"/>
                <a:gd name="T5" fmla="*/ 35029 h 149"/>
                <a:gd name="T6" fmla="*/ 447675 w 329"/>
                <a:gd name="T7" fmla="*/ 15413 h 149"/>
                <a:gd name="T8" fmla="*/ 400050 w 329"/>
                <a:gd name="T9" fmla="*/ 11209 h 149"/>
                <a:gd name="T10" fmla="*/ 366713 w 329"/>
                <a:gd name="T11" fmla="*/ 25221 h 149"/>
                <a:gd name="T12" fmla="*/ 338138 w 329"/>
                <a:gd name="T13" fmla="*/ 32227 h 149"/>
                <a:gd name="T14" fmla="*/ 320675 w 329"/>
                <a:gd name="T15" fmla="*/ 37831 h 149"/>
                <a:gd name="T16" fmla="*/ 307975 w 329"/>
                <a:gd name="T17" fmla="*/ 35029 h 149"/>
                <a:gd name="T18" fmla="*/ 293688 w 329"/>
                <a:gd name="T19" fmla="*/ 25221 h 149"/>
                <a:gd name="T20" fmla="*/ 268288 w 329"/>
                <a:gd name="T21" fmla="*/ 19616 h 149"/>
                <a:gd name="T22" fmla="*/ 255588 w 329"/>
                <a:gd name="T23" fmla="*/ 11209 h 149"/>
                <a:gd name="T24" fmla="*/ 250825 w 329"/>
                <a:gd name="T25" fmla="*/ 9808 h 149"/>
                <a:gd name="T26" fmla="*/ 241300 w 329"/>
                <a:gd name="T27" fmla="*/ 12610 h 149"/>
                <a:gd name="T28" fmla="*/ 230188 w 329"/>
                <a:gd name="T29" fmla="*/ 7006 h 149"/>
                <a:gd name="T30" fmla="*/ 203200 w 329"/>
                <a:gd name="T31" fmla="*/ 5605 h 149"/>
                <a:gd name="T32" fmla="*/ 133350 w 329"/>
                <a:gd name="T33" fmla="*/ 16814 h 149"/>
                <a:gd name="T34" fmla="*/ 68263 w 329"/>
                <a:gd name="T35" fmla="*/ 28023 h 149"/>
                <a:gd name="T36" fmla="*/ 71438 w 329"/>
                <a:gd name="T37" fmla="*/ 35029 h 149"/>
                <a:gd name="T38" fmla="*/ 84138 w 329"/>
                <a:gd name="T39" fmla="*/ 37831 h 149"/>
                <a:gd name="T40" fmla="*/ 69850 w 329"/>
                <a:gd name="T41" fmla="*/ 47639 h 149"/>
                <a:gd name="T42" fmla="*/ 50800 w 329"/>
                <a:gd name="T43" fmla="*/ 47639 h 149"/>
                <a:gd name="T44" fmla="*/ 31750 w 329"/>
                <a:gd name="T45" fmla="*/ 47639 h 149"/>
                <a:gd name="T46" fmla="*/ 7938 w 329"/>
                <a:gd name="T47" fmla="*/ 53244 h 149"/>
                <a:gd name="T48" fmla="*/ 0 w 329"/>
                <a:gd name="T49" fmla="*/ 78465 h 149"/>
                <a:gd name="T50" fmla="*/ 11113 w 329"/>
                <a:gd name="T51" fmla="*/ 96680 h 149"/>
                <a:gd name="T52" fmla="*/ 12700 w 329"/>
                <a:gd name="T53" fmla="*/ 117698 h 149"/>
                <a:gd name="T54" fmla="*/ 30163 w 329"/>
                <a:gd name="T55" fmla="*/ 131709 h 149"/>
                <a:gd name="T56" fmla="*/ 25400 w 329"/>
                <a:gd name="T57" fmla="*/ 141517 h 149"/>
                <a:gd name="T58" fmla="*/ 28575 w 329"/>
                <a:gd name="T59" fmla="*/ 147122 h 149"/>
                <a:gd name="T60" fmla="*/ 38100 w 329"/>
                <a:gd name="T61" fmla="*/ 147122 h 149"/>
                <a:gd name="T62" fmla="*/ 73025 w 329"/>
                <a:gd name="T63" fmla="*/ 177947 h 149"/>
                <a:gd name="T64" fmla="*/ 98425 w 329"/>
                <a:gd name="T65" fmla="*/ 191959 h 149"/>
                <a:gd name="T66" fmla="*/ 117475 w 329"/>
                <a:gd name="T67" fmla="*/ 201767 h 149"/>
                <a:gd name="T68" fmla="*/ 131763 w 329"/>
                <a:gd name="T69" fmla="*/ 196163 h 149"/>
                <a:gd name="T70" fmla="*/ 134938 w 329"/>
                <a:gd name="T71" fmla="*/ 182151 h 149"/>
                <a:gd name="T72" fmla="*/ 150813 w 329"/>
                <a:gd name="T73" fmla="*/ 173744 h 149"/>
                <a:gd name="T74" fmla="*/ 174625 w 329"/>
                <a:gd name="T75" fmla="*/ 193360 h 149"/>
                <a:gd name="T76" fmla="*/ 211138 w 329"/>
                <a:gd name="T77" fmla="*/ 198965 h 149"/>
                <a:gd name="T78" fmla="*/ 239713 w 329"/>
                <a:gd name="T79" fmla="*/ 182151 h 149"/>
                <a:gd name="T80" fmla="*/ 254000 w 329"/>
                <a:gd name="T81" fmla="*/ 179349 h 149"/>
                <a:gd name="T82" fmla="*/ 274638 w 329"/>
                <a:gd name="T83" fmla="*/ 177947 h 149"/>
                <a:gd name="T84" fmla="*/ 274638 w 329"/>
                <a:gd name="T85" fmla="*/ 198965 h 149"/>
                <a:gd name="T86" fmla="*/ 295275 w 329"/>
                <a:gd name="T87" fmla="*/ 203168 h 149"/>
                <a:gd name="T88" fmla="*/ 309563 w 329"/>
                <a:gd name="T89" fmla="*/ 182151 h 149"/>
                <a:gd name="T90" fmla="*/ 344488 w 329"/>
                <a:gd name="T91" fmla="*/ 183552 h 149"/>
                <a:gd name="T92" fmla="*/ 395288 w 329"/>
                <a:gd name="T93" fmla="*/ 177947 h 149"/>
                <a:gd name="T94" fmla="*/ 447675 w 329"/>
                <a:gd name="T95" fmla="*/ 152727 h 149"/>
                <a:gd name="T96" fmla="*/ 471488 w 329"/>
                <a:gd name="T97" fmla="*/ 151325 h 149"/>
                <a:gd name="T98" fmla="*/ 487363 w 329"/>
                <a:gd name="T99" fmla="*/ 155529 h 149"/>
                <a:gd name="T100" fmla="*/ 511175 w 329"/>
                <a:gd name="T101" fmla="*/ 166738 h 149"/>
                <a:gd name="T102" fmla="*/ 512763 w 329"/>
                <a:gd name="T103" fmla="*/ 137314 h 149"/>
                <a:gd name="T104" fmla="*/ 498475 w 329"/>
                <a:gd name="T105" fmla="*/ 92477 h 149"/>
                <a:gd name="T106" fmla="*/ 495300 w 329"/>
                <a:gd name="T107" fmla="*/ 81267 h 14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9"/>
                <a:gd name="T163" fmla="*/ 0 h 149"/>
                <a:gd name="T164" fmla="*/ 329 w 329"/>
                <a:gd name="T165" fmla="*/ 149 h 14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9" h="149">
                  <a:moveTo>
                    <a:pt x="311" y="56"/>
                  </a:moveTo>
                  <a:lnTo>
                    <a:pt x="311" y="55"/>
                  </a:lnTo>
                  <a:lnTo>
                    <a:pt x="311" y="54"/>
                  </a:lnTo>
                  <a:lnTo>
                    <a:pt x="311" y="52"/>
                  </a:lnTo>
                  <a:lnTo>
                    <a:pt x="311" y="51"/>
                  </a:lnTo>
                  <a:lnTo>
                    <a:pt x="311" y="49"/>
                  </a:lnTo>
                  <a:lnTo>
                    <a:pt x="311" y="48"/>
                  </a:lnTo>
                  <a:lnTo>
                    <a:pt x="311" y="47"/>
                  </a:lnTo>
                  <a:lnTo>
                    <a:pt x="311" y="45"/>
                  </a:lnTo>
                  <a:lnTo>
                    <a:pt x="307" y="47"/>
                  </a:lnTo>
                  <a:lnTo>
                    <a:pt x="303" y="44"/>
                  </a:lnTo>
                  <a:lnTo>
                    <a:pt x="301" y="41"/>
                  </a:lnTo>
                  <a:lnTo>
                    <a:pt x="299" y="34"/>
                  </a:lnTo>
                  <a:lnTo>
                    <a:pt x="298" y="29"/>
                  </a:lnTo>
                  <a:lnTo>
                    <a:pt x="297" y="25"/>
                  </a:lnTo>
                  <a:lnTo>
                    <a:pt x="297" y="20"/>
                  </a:lnTo>
                  <a:lnTo>
                    <a:pt x="295" y="18"/>
                  </a:lnTo>
                  <a:lnTo>
                    <a:pt x="291" y="14"/>
                  </a:lnTo>
                  <a:lnTo>
                    <a:pt x="286" y="12"/>
                  </a:lnTo>
                  <a:lnTo>
                    <a:pt x="282" y="11"/>
                  </a:lnTo>
                  <a:lnTo>
                    <a:pt x="277" y="9"/>
                  </a:lnTo>
                  <a:lnTo>
                    <a:pt x="271" y="9"/>
                  </a:lnTo>
                  <a:lnTo>
                    <a:pt x="265" y="8"/>
                  </a:lnTo>
                  <a:lnTo>
                    <a:pt x="258" y="8"/>
                  </a:lnTo>
                  <a:lnTo>
                    <a:pt x="252" y="8"/>
                  </a:lnTo>
                  <a:lnTo>
                    <a:pt x="249" y="8"/>
                  </a:lnTo>
                  <a:lnTo>
                    <a:pt x="245" y="11"/>
                  </a:lnTo>
                  <a:lnTo>
                    <a:pt x="241" y="14"/>
                  </a:lnTo>
                  <a:lnTo>
                    <a:pt x="236" y="16"/>
                  </a:lnTo>
                  <a:lnTo>
                    <a:pt x="231" y="18"/>
                  </a:lnTo>
                  <a:lnTo>
                    <a:pt x="226" y="20"/>
                  </a:lnTo>
                  <a:lnTo>
                    <a:pt x="221" y="22"/>
                  </a:lnTo>
                  <a:lnTo>
                    <a:pt x="216" y="22"/>
                  </a:lnTo>
                  <a:lnTo>
                    <a:pt x="215" y="22"/>
                  </a:lnTo>
                  <a:lnTo>
                    <a:pt x="213" y="23"/>
                  </a:lnTo>
                  <a:lnTo>
                    <a:pt x="211" y="23"/>
                  </a:lnTo>
                  <a:lnTo>
                    <a:pt x="209" y="25"/>
                  </a:lnTo>
                  <a:lnTo>
                    <a:pt x="207" y="26"/>
                  </a:lnTo>
                  <a:lnTo>
                    <a:pt x="204" y="26"/>
                  </a:lnTo>
                  <a:lnTo>
                    <a:pt x="202" y="27"/>
                  </a:lnTo>
                  <a:lnTo>
                    <a:pt x="200" y="27"/>
                  </a:lnTo>
                  <a:lnTo>
                    <a:pt x="198" y="27"/>
                  </a:lnTo>
                  <a:lnTo>
                    <a:pt x="196" y="26"/>
                  </a:lnTo>
                  <a:lnTo>
                    <a:pt x="195" y="26"/>
                  </a:lnTo>
                  <a:lnTo>
                    <a:pt x="194" y="25"/>
                  </a:lnTo>
                  <a:lnTo>
                    <a:pt x="192" y="23"/>
                  </a:lnTo>
                  <a:lnTo>
                    <a:pt x="191" y="20"/>
                  </a:lnTo>
                  <a:lnTo>
                    <a:pt x="190" y="19"/>
                  </a:lnTo>
                  <a:lnTo>
                    <a:pt x="189" y="18"/>
                  </a:lnTo>
                  <a:lnTo>
                    <a:pt x="185" y="18"/>
                  </a:lnTo>
                  <a:lnTo>
                    <a:pt x="182" y="18"/>
                  </a:lnTo>
                  <a:lnTo>
                    <a:pt x="178" y="16"/>
                  </a:lnTo>
                  <a:lnTo>
                    <a:pt x="175" y="16"/>
                  </a:lnTo>
                  <a:lnTo>
                    <a:pt x="172" y="15"/>
                  </a:lnTo>
                  <a:lnTo>
                    <a:pt x="169" y="14"/>
                  </a:lnTo>
                  <a:lnTo>
                    <a:pt x="165" y="12"/>
                  </a:lnTo>
                  <a:lnTo>
                    <a:pt x="161" y="12"/>
                  </a:lnTo>
                  <a:lnTo>
                    <a:pt x="161" y="11"/>
                  </a:lnTo>
                  <a:lnTo>
                    <a:pt x="161" y="9"/>
                  </a:lnTo>
                  <a:lnTo>
                    <a:pt x="161" y="8"/>
                  </a:lnTo>
                  <a:lnTo>
                    <a:pt x="161" y="7"/>
                  </a:lnTo>
                  <a:lnTo>
                    <a:pt x="161" y="5"/>
                  </a:lnTo>
                  <a:lnTo>
                    <a:pt x="160" y="5"/>
                  </a:lnTo>
                  <a:lnTo>
                    <a:pt x="159" y="5"/>
                  </a:lnTo>
                  <a:lnTo>
                    <a:pt x="158" y="7"/>
                  </a:lnTo>
                  <a:lnTo>
                    <a:pt x="157" y="8"/>
                  </a:lnTo>
                  <a:lnTo>
                    <a:pt x="156" y="8"/>
                  </a:lnTo>
                  <a:lnTo>
                    <a:pt x="154" y="9"/>
                  </a:lnTo>
                  <a:lnTo>
                    <a:pt x="153" y="9"/>
                  </a:lnTo>
                  <a:lnTo>
                    <a:pt x="152" y="9"/>
                  </a:lnTo>
                  <a:lnTo>
                    <a:pt x="151" y="9"/>
                  </a:lnTo>
                  <a:lnTo>
                    <a:pt x="150" y="9"/>
                  </a:lnTo>
                  <a:lnTo>
                    <a:pt x="148" y="8"/>
                  </a:lnTo>
                  <a:lnTo>
                    <a:pt x="146" y="7"/>
                  </a:lnTo>
                  <a:lnTo>
                    <a:pt x="145" y="5"/>
                  </a:lnTo>
                  <a:lnTo>
                    <a:pt x="144" y="4"/>
                  </a:lnTo>
                  <a:lnTo>
                    <a:pt x="142" y="1"/>
                  </a:lnTo>
                  <a:lnTo>
                    <a:pt x="142" y="0"/>
                  </a:lnTo>
                  <a:lnTo>
                    <a:pt x="137" y="2"/>
                  </a:lnTo>
                  <a:lnTo>
                    <a:pt x="128" y="4"/>
                  </a:lnTo>
                  <a:lnTo>
                    <a:pt x="120" y="5"/>
                  </a:lnTo>
                  <a:lnTo>
                    <a:pt x="110" y="5"/>
                  </a:lnTo>
                  <a:lnTo>
                    <a:pt x="101" y="7"/>
                  </a:lnTo>
                  <a:lnTo>
                    <a:pt x="92" y="8"/>
                  </a:lnTo>
                  <a:lnTo>
                    <a:pt x="84" y="12"/>
                  </a:lnTo>
                  <a:lnTo>
                    <a:pt x="77" y="18"/>
                  </a:lnTo>
                  <a:lnTo>
                    <a:pt x="45" y="18"/>
                  </a:lnTo>
                  <a:lnTo>
                    <a:pt x="44" y="19"/>
                  </a:lnTo>
                  <a:lnTo>
                    <a:pt x="44" y="20"/>
                  </a:lnTo>
                  <a:lnTo>
                    <a:pt x="43" y="20"/>
                  </a:lnTo>
                  <a:lnTo>
                    <a:pt x="41" y="22"/>
                  </a:lnTo>
                  <a:lnTo>
                    <a:pt x="40" y="22"/>
                  </a:lnTo>
                  <a:lnTo>
                    <a:pt x="43" y="23"/>
                  </a:lnTo>
                  <a:lnTo>
                    <a:pt x="44" y="23"/>
                  </a:lnTo>
                  <a:lnTo>
                    <a:pt x="45" y="25"/>
                  </a:lnTo>
                  <a:lnTo>
                    <a:pt x="47" y="25"/>
                  </a:lnTo>
                  <a:lnTo>
                    <a:pt x="49" y="25"/>
                  </a:lnTo>
                  <a:lnTo>
                    <a:pt x="50" y="26"/>
                  </a:lnTo>
                  <a:lnTo>
                    <a:pt x="52" y="26"/>
                  </a:lnTo>
                  <a:lnTo>
                    <a:pt x="53" y="27"/>
                  </a:lnTo>
                  <a:lnTo>
                    <a:pt x="52" y="30"/>
                  </a:lnTo>
                  <a:lnTo>
                    <a:pt x="51" y="33"/>
                  </a:lnTo>
                  <a:lnTo>
                    <a:pt x="49" y="34"/>
                  </a:lnTo>
                  <a:lnTo>
                    <a:pt x="46" y="34"/>
                  </a:lnTo>
                  <a:lnTo>
                    <a:pt x="44" y="34"/>
                  </a:lnTo>
                  <a:lnTo>
                    <a:pt x="40" y="34"/>
                  </a:lnTo>
                  <a:lnTo>
                    <a:pt x="37" y="34"/>
                  </a:lnTo>
                  <a:lnTo>
                    <a:pt x="34" y="34"/>
                  </a:lnTo>
                  <a:lnTo>
                    <a:pt x="33" y="34"/>
                  </a:lnTo>
                  <a:lnTo>
                    <a:pt x="32" y="34"/>
                  </a:lnTo>
                  <a:lnTo>
                    <a:pt x="31" y="34"/>
                  </a:lnTo>
                  <a:lnTo>
                    <a:pt x="28" y="34"/>
                  </a:lnTo>
                  <a:lnTo>
                    <a:pt x="25" y="34"/>
                  </a:lnTo>
                  <a:lnTo>
                    <a:pt x="22" y="34"/>
                  </a:lnTo>
                  <a:lnTo>
                    <a:pt x="20" y="34"/>
                  </a:lnTo>
                  <a:lnTo>
                    <a:pt x="16" y="34"/>
                  </a:lnTo>
                  <a:lnTo>
                    <a:pt x="13" y="34"/>
                  </a:lnTo>
                  <a:lnTo>
                    <a:pt x="9" y="36"/>
                  </a:lnTo>
                  <a:lnTo>
                    <a:pt x="7" y="36"/>
                  </a:lnTo>
                  <a:lnTo>
                    <a:pt x="5" y="38"/>
                  </a:lnTo>
                  <a:lnTo>
                    <a:pt x="2" y="41"/>
                  </a:lnTo>
                  <a:lnTo>
                    <a:pt x="1" y="44"/>
                  </a:lnTo>
                  <a:lnTo>
                    <a:pt x="0" y="48"/>
                  </a:lnTo>
                  <a:lnTo>
                    <a:pt x="0" y="54"/>
                  </a:lnTo>
                  <a:lnTo>
                    <a:pt x="0" y="56"/>
                  </a:lnTo>
                  <a:lnTo>
                    <a:pt x="1" y="59"/>
                  </a:lnTo>
                  <a:lnTo>
                    <a:pt x="3" y="62"/>
                  </a:lnTo>
                  <a:lnTo>
                    <a:pt x="5" y="63"/>
                  </a:lnTo>
                  <a:lnTo>
                    <a:pt x="6" y="66"/>
                  </a:lnTo>
                  <a:lnTo>
                    <a:pt x="7" y="69"/>
                  </a:lnTo>
                  <a:lnTo>
                    <a:pt x="7" y="72"/>
                  </a:lnTo>
                  <a:lnTo>
                    <a:pt x="6" y="76"/>
                  </a:lnTo>
                  <a:lnTo>
                    <a:pt x="6" y="79"/>
                  </a:lnTo>
                  <a:lnTo>
                    <a:pt x="7" y="80"/>
                  </a:lnTo>
                  <a:lnTo>
                    <a:pt x="8" y="84"/>
                  </a:lnTo>
                  <a:lnTo>
                    <a:pt x="9" y="87"/>
                  </a:lnTo>
                  <a:lnTo>
                    <a:pt x="12" y="88"/>
                  </a:lnTo>
                  <a:lnTo>
                    <a:pt x="14" y="91"/>
                  </a:lnTo>
                  <a:lnTo>
                    <a:pt x="16" y="93"/>
                  </a:lnTo>
                  <a:lnTo>
                    <a:pt x="19" y="94"/>
                  </a:lnTo>
                  <a:lnTo>
                    <a:pt x="19" y="95"/>
                  </a:lnTo>
                  <a:lnTo>
                    <a:pt x="18" y="97"/>
                  </a:lnTo>
                  <a:lnTo>
                    <a:pt x="18" y="98"/>
                  </a:lnTo>
                  <a:lnTo>
                    <a:pt x="16" y="100"/>
                  </a:lnTo>
                  <a:lnTo>
                    <a:pt x="16" y="101"/>
                  </a:lnTo>
                  <a:lnTo>
                    <a:pt x="16" y="102"/>
                  </a:lnTo>
                  <a:lnTo>
                    <a:pt x="15" y="104"/>
                  </a:lnTo>
                  <a:lnTo>
                    <a:pt x="15" y="105"/>
                  </a:lnTo>
                  <a:lnTo>
                    <a:pt x="16" y="105"/>
                  </a:lnTo>
                  <a:lnTo>
                    <a:pt x="18" y="105"/>
                  </a:lnTo>
                  <a:lnTo>
                    <a:pt x="19" y="105"/>
                  </a:lnTo>
                  <a:lnTo>
                    <a:pt x="20" y="105"/>
                  </a:lnTo>
                  <a:lnTo>
                    <a:pt x="21" y="105"/>
                  </a:lnTo>
                  <a:lnTo>
                    <a:pt x="22" y="105"/>
                  </a:lnTo>
                  <a:lnTo>
                    <a:pt x="24" y="105"/>
                  </a:lnTo>
                  <a:lnTo>
                    <a:pt x="25" y="109"/>
                  </a:lnTo>
                  <a:lnTo>
                    <a:pt x="28" y="114"/>
                  </a:lnTo>
                  <a:lnTo>
                    <a:pt x="33" y="119"/>
                  </a:lnTo>
                  <a:lnTo>
                    <a:pt x="39" y="123"/>
                  </a:lnTo>
                  <a:lnTo>
                    <a:pt x="46" y="127"/>
                  </a:lnTo>
                  <a:lnTo>
                    <a:pt x="51" y="131"/>
                  </a:lnTo>
                  <a:lnTo>
                    <a:pt x="56" y="134"/>
                  </a:lnTo>
                  <a:lnTo>
                    <a:pt x="58" y="134"/>
                  </a:lnTo>
                  <a:lnTo>
                    <a:pt x="59" y="135"/>
                  </a:lnTo>
                  <a:lnTo>
                    <a:pt x="62" y="137"/>
                  </a:lnTo>
                  <a:lnTo>
                    <a:pt x="64" y="138"/>
                  </a:lnTo>
                  <a:lnTo>
                    <a:pt x="66" y="140"/>
                  </a:lnTo>
                  <a:lnTo>
                    <a:pt x="69" y="142"/>
                  </a:lnTo>
                  <a:lnTo>
                    <a:pt x="71" y="144"/>
                  </a:lnTo>
                  <a:lnTo>
                    <a:pt x="74" y="144"/>
                  </a:lnTo>
                  <a:lnTo>
                    <a:pt x="77" y="144"/>
                  </a:lnTo>
                  <a:lnTo>
                    <a:pt x="78" y="144"/>
                  </a:lnTo>
                  <a:lnTo>
                    <a:pt x="80" y="142"/>
                  </a:lnTo>
                  <a:lnTo>
                    <a:pt x="81" y="141"/>
                  </a:lnTo>
                  <a:lnTo>
                    <a:pt x="83" y="140"/>
                  </a:lnTo>
                  <a:lnTo>
                    <a:pt x="85" y="138"/>
                  </a:lnTo>
                  <a:lnTo>
                    <a:pt x="87" y="137"/>
                  </a:lnTo>
                  <a:lnTo>
                    <a:pt x="85" y="134"/>
                  </a:lnTo>
                  <a:lnTo>
                    <a:pt x="85" y="131"/>
                  </a:lnTo>
                  <a:lnTo>
                    <a:pt x="85" y="130"/>
                  </a:lnTo>
                  <a:lnTo>
                    <a:pt x="87" y="128"/>
                  </a:lnTo>
                  <a:lnTo>
                    <a:pt x="88" y="126"/>
                  </a:lnTo>
                  <a:lnTo>
                    <a:pt x="90" y="126"/>
                  </a:lnTo>
                  <a:lnTo>
                    <a:pt x="92" y="124"/>
                  </a:lnTo>
                  <a:lnTo>
                    <a:pt x="95" y="124"/>
                  </a:lnTo>
                  <a:lnTo>
                    <a:pt x="101" y="126"/>
                  </a:lnTo>
                  <a:lnTo>
                    <a:pt x="104" y="127"/>
                  </a:lnTo>
                  <a:lnTo>
                    <a:pt x="107" y="131"/>
                  </a:lnTo>
                  <a:lnTo>
                    <a:pt x="109" y="134"/>
                  </a:lnTo>
                  <a:lnTo>
                    <a:pt x="110" y="138"/>
                  </a:lnTo>
                  <a:lnTo>
                    <a:pt x="114" y="141"/>
                  </a:lnTo>
                  <a:lnTo>
                    <a:pt x="117" y="144"/>
                  </a:lnTo>
                  <a:lnTo>
                    <a:pt x="122" y="144"/>
                  </a:lnTo>
                  <a:lnTo>
                    <a:pt x="128" y="144"/>
                  </a:lnTo>
                  <a:lnTo>
                    <a:pt x="133" y="142"/>
                  </a:lnTo>
                  <a:lnTo>
                    <a:pt x="137" y="140"/>
                  </a:lnTo>
                  <a:lnTo>
                    <a:pt x="140" y="137"/>
                  </a:lnTo>
                  <a:lnTo>
                    <a:pt x="144" y="134"/>
                  </a:lnTo>
                  <a:lnTo>
                    <a:pt x="147" y="131"/>
                  </a:lnTo>
                  <a:lnTo>
                    <a:pt x="151" y="130"/>
                  </a:lnTo>
                  <a:lnTo>
                    <a:pt x="154" y="130"/>
                  </a:lnTo>
                  <a:lnTo>
                    <a:pt x="156" y="130"/>
                  </a:lnTo>
                  <a:lnTo>
                    <a:pt x="157" y="128"/>
                  </a:lnTo>
                  <a:lnTo>
                    <a:pt x="158" y="128"/>
                  </a:lnTo>
                  <a:lnTo>
                    <a:pt x="160" y="128"/>
                  </a:lnTo>
                  <a:lnTo>
                    <a:pt x="161" y="127"/>
                  </a:lnTo>
                  <a:lnTo>
                    <a:pt x="163" y="126"/>
                  </a:lnTo>
                  <a:lnTo>
                    <a:pt x="163" y="124"/>
                  </a:lnTo>
                  <a:lnTo>
                    <a:pt x="173" y="124"/>
                  </a:lnTo>
                  <a:lnTo>
                    <a:pt x="173" y="127"/>
                  </a:lnTo>
                  <a:lnTo>
                    <a:pt x="173" y="130"/>
                  </a:lnTo>
                  <a:lnTo>
                    <a:pt x="173" y="133"/>
                  </a:lnTo>
                  <a:lnTo>
                    <a:pt x="173" y="135"/>
                  </a:lnTo>
                  <a:lnTo>
                    <a:pt x="173" y="140"/>
                  </a:lnTo>
                  <a:lnTo>
                    <a:pt x="173" y="142"/>
                  </a:lnTo>
                  <a:lnTo>
                    <a:pt x="173" y="147"/>
                  </a:lnTo>
                  <a:lnTo>
                    <a:pt x="173" y="149"/>
                  </a:lnTo>
                  <a:lnTo>
                    <a:pt x="179" y="148"/>
                  </a:lnTo>
                  <a:lnTo>
                    <a:pt x="184" y="147"/>
                  </a:lnTo>
                  <a:lnTo>
                    <a:pt x="186" y="145"/>
                  </a:lnTo>
                  <a:lnTo>
                    <a:pt x="189" y="142"/>
                  </a:lnTo>
                  <a:lnTo>
                    <a:pt x="190" y="140"/>
                  </a:lnTo>
                  <a:lnTo>
                    <a:pt x="191" y="137"/>
                  </a:lnTo>
                  <a:lnTo>
                    <a:pt x="194" y="133"/>
                  </a:lnTo>
                  <a:lnTo>
                    <a:pt x="195" y="130"/>
                  </a:lnTo>
                  <a:lnTo>
                    <a:pt x="198" y="131"/>
                  </a:lnTo>
                  <a:lnTo>
                    <a:pt x="202" y="133"/>
                  </a:lnTo>
                  <a:lnTo>
                    <a:pt x="207" y="133"/>
                  </a:lnTo>
                  <a:lnTo>
                    <a:pt x="211" y="133"/>
                  </a:lnTo>
                  <a:lnTo>
                    <a:pt x="217" y="131"/>
                  </a:lnTo>
                  <a:lnTo>
                    <a:pt x="222" y="130"/>
                  </a:lnTo>
                  <a:lnTo>
                    <a:pt x="227" y="130"/>
                  </a:lnTo>
                  <a:lnTo>
                    <a:pt x="232" y="130"/>
                  </a:lnTo>
                  <a:lnTo>
                    <a:pt x="240" y="128"/>
                  </a:lnTo>
                  <a:lnTo>
                    <a:pt x="249" y="127"/>
                  </a:lnTo>
                  <a:lnTo>
                    <a:pt x="255" y="124"/>
                  </a:lnTo>
                  <a:lnTo>
                    <a:pt x="262" y="121"/>
                  </a:lnTo>
                  <a:lnTo>
                    <a:pt x="268" y="117"/>
                  </a:lnTo>
                  <a:lnTo>
                    <a:pt x="274" y="113"/>
                  </a:lnTo>
                  <a:lnTo>
                    <a:pt x="282" y="109"/>
                  </a:lnTo>
                  <a:lnTo>
                    <a:pt x="290" y="105"/>
                  </a:lnTo>
                  <a:lnTo>
                    <a:pt x="292" y="106"/>
                  </a:lnTo>
                  <a:lnTo>
                    <a:pt x="293" y="106"/>
                  </a:lnTo>
                  <a:lnTo>
                    <a:pt x="295" y="108"/>
                  </a:lnTo>
                  <a:lnTo>
                    <a:pt x="297" y="108"/>
                  </a:lnTo>
                  <a:lnTo>
                    <a:pt x="298" y="109"/>
                  </a:lnTo>
                  <a:lnTo>
                    <a:pt x="299" y="111"/>
                  </a:lnTo>
                  <a:lnTo>
                    <a:pt x="302" y="111"/>
                  </a:lnTo>
                  <a:lnTo>
                    <a:pt x="303" y="111"/>
                  </a:lnTo>
                  <a:lnTo>
                    <a:pt x="307" y="111"/>
                  </a:lnTo>
                  <a:lnTo>
                    <a:pt x="310" y="113"/>
                  </a:lnTo>
                  <a:lnTo>
                    <a:pt x="312" y="114"/>
                  </a:lnTo>
                  <a:lnTo>
                    <a:pt x="316" y="116"/>
                  </a:lnTo>
                  <a:lnTo>
                    <a:pt x="318" y="117"/>
                  </a:lnTo>
                  <a:lnTo>
                    <a:pt x="322" y="119"/>
                  </a:lnTo>
                  <a:lnTo>
                    <a:pt x="326" y="119"/>
                  </a:lnTo>
                  <a:lnTo>
                    <a:pt x="329" y="119"/>
                  </a:lnTo>
                  <a:lnTo>
                    <a:pt x="328" y="111"/>
                  </a:lnTo>
                  <a:lnTo>
                    <a:pt x="326" y="104"/>
                  </a:lnTo>
                  <a:lnTo>
                    <a:pt x="323" y="98"/>
                  </a:lnTo>
                  <a:lnTo>
                    <a:pt x="321" y="93"/>
                  </a:lnTo>
                  <a:lnTo>
                    <a:pt x="318" y="88"/>
                  </a:lnTo>
                  <a:lnTo>
                    <a:pt x="316" y="81"/>
                  </a:lnTo>
                  <a:lnTo>
                    <a:pt x="315" y="74"/>
                  </a:lnTo>
                  <a:lnTo>
                    <a:pt x="314" y="66"/>
                  </a:lnTo>
                  <a:lnTo>
                    <a:pt x="314" y="63"/>
                  </a:lnTo>
                  <a:lnTo>
                    <a:pt x="314" y="62"/>
                  </a:lnTo>
                  <a:lnTo>
                    <a:pt x="314" y="61"/>
                  </a:lnTo>
                  <a:lnTo>
                    <a:pt x="312" y="59"/>
                  </a:lnTo>
                  <a:lnTo>
                    <a:pt x="312" y="58"/>
                  </a:lnTo>
                  <a:lnTo>
                    <a:pt x="312" y="56"/>
                  </a:lnTo>
                  <a:lnTo>
                    <a:pt x="311" y="5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7" name="Freeform 316">
              <a:extLst>
                <a:ext uri="{FF2B5EF4-FFF2-40B4-BE49-F238E27FC236}">
                  <a16:creationId xmlns:a16="http://schemas.microsoft.com/office/drawing/2014/main" id="{603EDD33-5485-5296-E845-0B3D43800848}"/>
                </a:ext>
              </a:extLst>
            </p:cNvPr>
            <p:cNvSpPr>
              <a:spLocks/>
            </p:cNvSpPr>
            <p:nvPr/>
          </p:nvSpPr>
          <p:spPr bwMode="gray">
            <a:xfrm>
              <a:off x="6829576" y="2478141"/>
              <a:ext cx="50220" cy="67352"/>
            </a:xfrm>
            <a:custGeom>
              <a:avLst/>
              <a:gdLst>
                <a:gd name="T0" fmla="*/ 9525 w 27"/>
                <a:gd name="T1" fmla="*/ 1401 h 38"/>
                <a:gd name="T2" fmla="*/ 15875 w 27"/>
                <a:gd name="T3" fmla="*/ 0 h 38"/>
                <a:gd name="T4" fmla="*/ 19050 w 27"/>
                <a:gd name="T5" fmla="*/ 0 h 38"/>
                <a:gd name="T6" fmla="*/ 22225 w 27"/>
                <a:gd name="T7" fmla="*/ 0 h 38"/>
                <a:gd name="T8" fmla="*/ 23813 w 27"/>
                <a:gd name="T9" fmla="*/ 1401 h 38"/>
                <a:gd name="T10" fmla="*/ 28575 w 27"/>
                <a:gd name="T11" fmla="*/ 1401 h 38"/>
                <a:gd name="T12" fmla="*/ 33338 w 27"/>
                <a:gd name="T13" fmla="*/ 1401 h 38"/>
                <a:gd name="T14" fmla="*/ 39688 w 27"/>
                <a:gd name="T15" fmla="*/ 1401 h 38"/>
                <a:gd name="T16" fmla="*/ 42863 w 27"/>
                <a:gd name="T17" fmla="*/ 1401 h 38"/>
                <a:gd name="T18" fmla="*/ 42863 w 27"/>
                <a:gd name="T19" fmla="*/ 21017 h 38"/>
                <a:gd name="T20" fmla="*/ 41275 w 27"/>
                <a:gd name="T21" fmla="*/ 22419 h 38"/>
                <a:gd name="T22" fmla="*/ 38100 w 27"/>
                <a:gd name="T23" fmla="*/ 26622 h 38"/>
                <a:gd name="T24" fmla="*/ 33338 w 27"/>
                <a:gd name="T25" fmla="*/ 32227 h 38"/>
                <a:gd name="T26" fmla="*/ 28575 w 27"/>
                <a:gd name="T27" fmla="*/ 36430 h 38"/>
                <a:gd name="T28" fmla="*/ 26988 w 27"/>
                <a:gd name="T29" fmla="*/ 43436 h 38"/>
                <a:gd name="T30" fmla="*/ 23813 w 27"/>
                <a:gd name="T31" fmla="*/ 47639 h 38"/>
                <a:gd name="T32" fmla="*/ 22225 w 27"/>
                <a:gd name="T33" fmla="*/ 51843 h 38"/>
                <a:gd name="T34" fmla="*/ 20638 w 27"/>
                <a:gd name="T35" fmla="*/ 53244 h 38"/>
                <a:gd name="T36" fmla="*/ 19050 w 27"/>
                <a:gd name="T37" fmla="*/ 51843 h 38"/>
                <a:gd name="T38" fmla="*/ 17463 w 27"/>
                <a:gd name="T39" fmla="*/ 49041 h 38"/>
                <a:gd name="T40" fmla="*/ 15875 w 27"/>
                <a:gd name="T41" fmla="*/ 47639 h 38"/>
                <a:gd name="T42" fmla="*/ 12700 w 27"/>
                <a:gd name="T43" fmla="*/ 43436 h 38"/>
                <a:gd name="T44" fmla="*/ 7938 w 27"/>
                <a:gd name="T45" fmla="*/ 37831 h 38"/>
                <a:gd name="T46" fmla="*/ 6350 w 27"/>
                <a:gd name="T47" fmla="*/ 36430 h 38"/>
                <a:gd name="T48" fmla="*/ 1588 w 27"/>
                <a:gd name="T49" fmla="*/ 32227 h 38"/>
                <a:gd name="T50" fmla="*/ 0 w 27"/>
                <a:gd name="T51" fmla="*/ 30825 h 38"/>
                <a:gd name="T52" fmla="*/ 0 w 27"/>
                <a:gd name="T53" fmla="*/ 26622 h 38"/>
                <a:gd name="T54" fmla="*/ 1588 w 27"/>
                <a:gd name="T55" fmla="*/ 22419 h 38"/>
                <a:gd name="T56" fmla="*/ 4763 w 27"/>
                <a:gd name="T57" fmla="*/ 18215 h 38"/>
                <a:gd name="T58" fmla="*/ 4763 w 27"/>
                <a:gd name="T59" fmla="*/ 15413 h 38"/>
                <a:gd name="T60" fmla="*/ 6350 w 27"/>
                <a:gd name="T61" fmla="*/ 11209 h 38"/>
                <a:gd name="T62" fmla="*/ 7938 w 27"/>
                <a:gd name="T63" fmla="*/ 7006 h 38"/>
                <a:gd name="T64" fmla="*/ 7938 w 27"/>
                <a:gd name="T65" fmla="*/ 5605 h 38"/>
                <a:gd name="T66" fmla="*/ 9525 w 27"/>
                <a:gd name="T67" fmla="*/ 1401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
                <a:gd name="T103" fmla="*/ 0 h 38"/>
                <a:gd name="T104" fmla="*/ 27 w 27"/>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 h="38">
                  <a:moveTo>
                    <a:pt x="6" y="1"/>
                  </a:moveTo>
                  <a:lnTo>
                    <a:pt x="10" y="0"/>
                  </a:lnTo>
                  <a:lnTo>
                    <a:pt x="12" y="0"/>
                  </a:lnTo>
                  <a:lnTo>
                    <a:pt x="14" y="0"/>
                  </a:lnTo>
                  <a:lnTo>
                    <a:pt x="15" y="1"/>
                  </a:lnTo>
                  <a:lnTo>
                    <a:pt x="18" y="1"/>
                  </a:lnTo>
                  <a:lnTo>
                    <a:pt x="21" y="1"/>
                  </a:lnTo>
                  <a:lnTo>
                    <a:pt x="25" y="1"/>
                  </a:lnTo>
                  <a:lnTo>
                    <a:pt x="27" y="1"/>
                  </a:lnTo>
                  <a:lnTo>
                    <a:pt x="27" y="15"/>
                  </a:lnTo>
                  <a:lnTo>
                    <a:pt x="26" y="16"/>
                  </a:lnTo>
                  <a:lnTo>
                    <a:pt x="24" y="19"/>
                  </a:lnTo>
                  <a:lnTo>
                    <a:pt x="21" y="23"/>
                  </a:lnTo>
                  <a:lnTo>
                    <a:pt x="18" y="26"/>
                  </a:lnTo>
                  <a:lnTo>
                    <a:pt x="17" y="31"/>
                  </a:lnTo>
                  <a:lnTo>
                    <a:pt x="15" y="34"/>
                  </a:lnTo>
                  <a:lnTo>
                    <a:pt x="14" y="37"/>
                  </a:lnTo>
                  <a:lnTo>
                    <a:pt x="13" y="38"/>
                  </a:lnTo>
                  <a:lnTo>
                    <a:pt x="12" y="37"/>
                  </a:lnTo>
                  <a:lnTo>
                    <a:pt x="11" y="35"/>
                  </a:lnTo>
                  <a:lnTo>
                    <a:pt x="10" y="34"/>
                  </a:lnTo>
                  <a:lnTo>
                    <a:pt x="8" y="31"/>
                  </a:lnTo>
                  <a:lnTo>
                    <a:pt x="5" y="27"/>
                  </a:lnTo>
                  <a:lnTo>
                    <a:pt x="4" y="26"/>
                  </a:lnTo>
                  <a:lnTo>
                    <a:pt x="1" y="23"/>
                  </a:lnTo>
                  <a:lnTo>
                    <a:pt x="0" y="22"/>
                  </a:lnTo>
                  <a:lnTo>
                    <a:pt x="0" y="19"/>
                  </a:lnTo>
                  <a:lnTo>
                    <a:pt x="1" y="16"/>
                  </a:lnTo>
                  <a:lnTo>
                    <a:pt x="3" y="13"/>
                  </a:lnTo>
                  <a:lnTo>
                    <a:pt x="3" y="11"/>
                  </a:lnTo>
                  <a:lnTo>
                    <a:pt x="4" y="8"/>
                  </a:lnTo>
                  <a:lnTo>
                    <a:pt x="5" y="5"/>
                  </a:lnTo>
                  <a:lnTo>
                    <a:pt x="5" y="4"/>
                  </a:lnTo>
                  <a:lnTo>
                    <a:pt x="6" y="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8" name="Freeform 317">
              <a:extLst>
                <a:ext uri="{FF2B5EF4-FFF2-40B4-BE49-F238E27FC236}">
                  <a16:creationId xmlns:a16="http://schemas.microsoft.com/office/drawing/2014/main" id="{2BE156D6-34B3-3405-B82A-A20D31CB12B9}"/>
                </a:ext>
              </a:extLst>
            </p:cNvPr>
            <p:cNvSpPr>
              <a:spLocks/>
            </p:cNvSpPr>
            <p:nvPr/>
          </p:nvSpPr>
          <p:spPr bwMode="gray">
            <a:xfrm>
              <a:off x="6825555" y="2367207"/>
              <a:ext cx="235030" cy="200075"/>
            </a:xfrm>
            <a:custGeom>
              <a:avLst/>
              <a:gdLst>
                <a:gd name="T0" fmla="*/ 12700 w 126"/>
                <a:gd name="T1" fmla="*/ 91075 h 115"/>
                <a:gd name="T2" fmla="*/ 12700 w 126"/>
                <a:gd name="T3" fmla="*/ 86872 h 115"/>
                <a:gd name="T4" fmla="*/ 12700 w 126"/>
                <a:gd name="T5" fmla="*/ 82668 h 115"/>
                <a:gd name="T6" fmla="*/ 11113 w 126"/>
                <a:gd name="T7" fmla="*/ 81267 h 115"/>
                <a:gd name="T8" fmla="*/ 7938 w 126"/>
                <a:gd name="T9" fmla="*/ 77064 h 115"/>
                <a:gd name="T10" fmla="*/ 3175 w 126"/>
                <a:gd name="T11" fmla="*/ 72860 h 115"/>
                <a:gd name="T12" fmla="*/ 1588 w 126"/>
                <a:gd name="T13" fmla="*/ 67256 h 115"/>
                <a:gd name="T14" fmla="*/ 1588 w 126"/>
                <a:gd name="T15" fmla="*/ 61651 h 115"/>
                <a:gd name="T16" fmla="*/ 3175 w 126"/>
                <a:gd name="T17" fmla="*/ 57447 h 115"/>
                <a:gd name="T18" fmla="*/ 3175 w 126"/>
                <a:gd name="T19" fmla="*/ 53244 h 115"/>
                <a:gd name="T20" fmla="*/ 19050 w 126"/>
                <a:gd name="T21" fmla="*/ 50442 h 115"/>
                <a:gd name="T22" fmla="*/ 28575 w 126"/>
                <a:gd name="T23" fmla="*/ 43436 h 115"/>
                <a:gd name="T24" fmla="*/ 33338 w 126"/>
                <a:gd name="T25" fmla="*/ 35029 h 115"/>
                <a:gd name="T26" fmla="*/ 39688 w 126"/>
                <a:gd name="T27" fmla="*/ 25221 h 115"/>
                <a:gd name="T28" fmla="*/ 52388 w 126"/>
                <a:gd name="T29" fmla="*/ 29424 h 115"/>
                <a:gd name="T30" fmla="*/ 66675 w 126"/>
                <a:gd name="T31" fmla="*/ 29424 h 115"/>
                <a:gd name="T32" fmla="*/ 84138 w 126"/>
                <a:gd name="T33" fmla="*/ 25221 h 115"/>
                <a:gd name="T34" fmla="*/ 100013 w 126"/>
                <a:gd name="T35" fmla="*/ 25221 h 115"/>
                <a:gd name="T36" fmla="*/ 125413 w 126"/>
                <a:gd name="T37" fmla="*/ 21017 h 115"/>
                <a:gd name="T38" fmla="*/ 152400 w 126"/>
                <a:gd name="T39" fmla="*/ 15413 h 115"/>
                <a:gd name="T40" fmla="*/ 173038 w 126"/>
                <a:gd name="T41" fmla="*/ 7006 h 115"/>
                <a:gd name="T42" fmla="*/ 200025 w 126"/>
                <a:gd name="T43" fmla="*/ 0 h 115"/>
                <a:gd name="T44" fmla="*/ 193675 w 126"/>
                <a:gd name="T45" fmla="*/ 2802 h 115"/>
                <a:gd name="T46" fmla="*/ 182563 w 126"/>
                <a:gd name="T47" fmla="*/ 15413 h 115"/>
                <a:gd name="T48" fmla="*/ 171450 w 126"/>
                <a:gd name="T49" fmla="*/ 26622 h 115"/>
                <a:gd name="T50" fmla="*/ 165100 w 126"/>
                <a:gd name="T51" fmla="*/ 35029 h 115"/>
                <a:gd name="T52" fmla="*/ 165100 w 126"/>
                <a:gd name="T53" fmla="*/ 51843 h 115"/>
                <a:gd name="T54" fmla="*/ 166688 w 126"/>
                <a:gd name="T55" fmla="*/ 71459 h 115"/>
                <a:gd name="T56" fmla="*/ 166688 w 126"/>
                <a:gd name="T57" fmla="*/ 88273 h 115"/>
                <a:gd name="T58" fmla="*/ 165100 w 126"/>
                <a:gd name="T59" fmla="*/ 102284 h 115"/>
                <a:gd name="T60" fmla="*/ 157163 w 126"/>
                <a:gd name="T61" fmla="*/ 110691 h 115"/>
                <a:gd name="T62" fmla="*/ 142875 w 126"/>
                <a:gd name="T63" fmla="*/ 116296 h 115"/>
                <a:gd name="T64" fmla="*/ 130175 w 126"/>
                <a:gd name="T65" fmla="*/ 124703 h 115"/>
                <a:gd name="T66" fmla="*/ 115888 w 126"/>
                <a:gd name="T67" fmla="*/ 131709 h 115"/>
                <a:gd name="T68" fmla="*/ 22225 w 126"/>
                <a:gd name="T69" fmla="*/ 147121 h 115"/>
                <a:gd name="T70" fmla="*/ 25400 w 126"/>
                <a:gd name="T71" fmla="*/ 141517 h 115"/>
                <a:gd name="T72" fmla="*/ 30163 w 126"/>
                <a:gd name="T73" fmla="*/ 128906 h 115"/>
                <a:gd name="T74" fmla="*/ 38100 w 126"/>
                <a:gd name="T75" fmla="*/ 117697 h 115"/>
                <a:gd name="T76" fmla="*/ 42863 w 126"/>
                <a:gd name="T77" fmla="*/ 110691 h 115"/>
                <a:gd name="T78" fmla="*/ 39688 w 126"/>
                <a:gd name="T79" fmla="*/ 92476 h 115"/>
                <a:gd name="T80" fmla="*/ 30163 w 126"/>
                <a:gd name="T81" fmla="*/ 92476 h 115"/>
                <a:gd name="T82" fmla="*/ 23813 w 126"/>
                <a:gd name="T83" fmla="*/ 91075 h 115"/>
                <a:gd name="T84" fmla="*/ 17463 w 126"/>
                <a:gd name="T85" fmla="*/ 91075 h 1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6"/>
                <a:gd name="T130" fmla="*/ 0 h 115"/>
                <a:gd name="T131" fmla="*/ 126 w 126"/>
                <a:gd name="T132" fmla="*/ 115 h 1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6" h="115">
                  <a:moveTo>
                    <a:pt x="8" y="66"/>
                  </a:moveTo>
                  <a:lnTo>
                    <a:pt x="8" y="65"/>
                  </a:lnTo>
                  <a:lnTo>
                    <a:pt x="8" y="63"/>
                  </a:lnTo>
                  <a:lnTo>
                    <a:pt x="8" y="62"/>
                  </a:lnTo>
                  <a:lnTo>
                    <a:pt x="8" y="61"/>
                  </a:lnTo>
                  <a:lnTo>
                    <a:pt x="8" y="59"/>
                  </a:lnTo>
                  <a:lnTo>
                    <a:pt x="8" y="58"/>
                  </a:lnTo>
                  <a:lnTo>
                    <a:pt x="7" y="58"/>
                  </a:lnTo>
                  <a:lnTo>
                    <a:pt x="6" y="56"/>
                  </a:lnTo>
                  <a:lnTo>
                    <a:pt x="5" y="55"/>
                  </a:lnTo>
                  <a:lnTo>
                    <a:pt x="3" y="54"/>
                  </a:lnTo>
                  <a:lnTo>
                    <a:pt x="2" y="52"/>
                  </a:lnTo>
                  <a:lnTo>
                    <a:pt x="1" y="49"/>
                  </a:lnTo>
                  <a:lnTo>
                    <a:pt x="1" y="48"/>
                  </a:lnTo>
                  <a:lnTo>
                    <a:pt x="0" y="45"/>
                  </a:lnTo>
                  <a:lnTo>
                    <a:pt x="1" y="44"/>
                  </a:lnTo>
                  <a:lnTo>
                    <a:pt x="1" y="42"/>
                  </a:lnTo>
                  <a:lnTo>
                    <a:pt x="2" y="41"/>
                  </a:lnTo>
                  <a:lnTo>
                    <a:pt x="2" y="40"/>
                  </a:lnTo>
                  <a:lnTo>
                    <a:pt x="2" y="38"/>
                  </a:lnTo>
                  <a:lnTo>
                    <a:pt x="7" y="37"/>
                  </a:lnTo>
                  <a:lnTo>
                    <a:pt x="12" y="36"/>
                  </a:lnTo>
                  <a:lnTo>
                    <a:pt x="15" y="34"/>
                  </a:lnTo>
                  <a:lnTo>
                    <a:pt x="18" y="31"/>
                  </a:lnTo>
                  <a:lnTo>
                    <a:pt x="20" y="28"/>
                  </a:lnTo>
                  <a:lnTo>
                    <a:pt x="21" y="25"/>
                  </a:lnTo>
                  <a:lnTo>
                    <a:pt x="24" y="21"/>
                  </a:lnTo>
                  <a:lnTo>
                    <a:pt x="25" y="18"/>
                  </a:lnTo>
                  <a:lnTo>
                    <a:pt x="28" y="19"/>
                  </a:lnTo>
                  <a:lnTo>
                    <a:pt x="33" y="21"/>
                  </a:lnTo>
                  <a:lnTo>
                    <a:pt x="38" y="21"/>
                  </a:lnTo>
                  <a:lnTo>
                    <a:pt x="42" y="21"/>
                  </a:lnTo>
                  <a:lnTo>
                    <a:pt x="48" y="19"/>
                  </a:lnTo>
                  <a:lnTo>
                    <a:pt x="53" y="18"/>
                  </a:lnTo>
                  <a:lnTo>
                    <a:pt x="58" y="18"/>
                  </a:lnTo>
                  <a:lnTo>
                    <a:pt x="63" y="18"/>
                  </a:lnTo>
                  <a:lnTo>
                    <a:pt x="71" y="16"/>
                  </a:lnTo>
                  <a:lnTo>
                    <a:pt x="79" y="15"/>
                  </a:lnTo>
                  <a:lnTo>
                    <a:pt x="88" y="14"/>
                  </a:lnTo>
                  <a:lnTo>
                    <a:pt x="96" y="11"/>
                  </a:lnTo>
                  <a:lnTo>
                    <a:pt x="102" y="8"/>
                  </a:lnTo>
                  <a:lnTo>
                    <a:pt x="109" y="5"/>
                  </a:lnTo>
                  <a:lnTo>
                    <a:pt x="117" y="2"/>
                  </a:lnTo>
                  <a:lnTo>
                    <a:pt x="126" y="0"/>
                  </a:lnTo>
                  <a:lnTo>
                    <a:pt x="124" y="1"/>
                  </a:lnTo>
                  <a:lnTo>
                    <a:pt x="122" y="2"/>
                  </a:lnTo>
                  <a:lnTo>
                    <a:pt x="118" y="7"/>
                  </a:lnTo>
                  <a:lnTo>
                    <a:pt x="115" y="11"/>
                  </a:lnTo>
                  <a:lnTo>
                    <a:pt x="111" y="15"/>
                  </a:lnTo>
                  <a:lnTo>
                    <a:pt x="108" y="19"/>
                  </a:lnTo>
                  <a:lnTo>
                    <a:pt x="105" y="22"/>
                  </a:lnTo>
                  <a:lnTo>
                    <a:pt x="104" y="25"/>
                  </a:lnTo>
                  <a:lnTo>
                    <a:pt x="104" y="31"/>
                  </a:lnTo>
                  <a:lnTo>
                    <a:pt x="104" y="37"/>
                  </a:lnTo>
                  <a:lnTo>
                    <a:pt x="104" y="44"/>
                  </a:lnTo>
                  <a:lnTo>
                    <a:pt x="105" y="51"/>
                  </a:lnTo>
                  <a:lnTo>
                    <a:pt x="105" y="58"/>
                  </a:lnTo>
                  <a:lnTo>
                    <a:pt x="105" y="63"/>
                  </a:lnTo>
                  <a:lnTo>
                    <a:pt x="104" y="69"/>
                  </a:lnTo>
                  <a:lnTo>
                    <a:pt x="104" y="73"/>
                  </a:lnTo>
                  <a:lnTo>
                    <a:pt x="102" y="76"/>
                  </a:lnTo>
                  <a:lnTo>
                    <a:pt x="99" y="79"/>
                  </a:lnTo>
                  <a:lnTo>
                    <a:pt x="96" y="81"/>
                  </a:lnTo>
                  <a:lnTo>
                    <a:pt x="90" y="83"/>
                  </a:lnTo>
                  <a:lnTo>
                    <a:pt x="87" y="87"/>
                  </a:lnTo>
                  <a:lnTo>
                    <a:pt x="82" y="89"/>
                  </a:lnTo>
                  <a:lnTo>
                    <a:pt x="77" y="92"/>
                  </a:lnTo>
                  <a:lnTo>
                    <a:pt x="73" y="94"/>
                  </a:lnTo>
                  <a:lnTo>
                    <a:pt x="33" y="115"/>
                  </a:lnTo>
                  <a:lnTo>
                    <a:pt x="14" y="105"/>
                  </a:lnTo>
                  <a:lnTo>
                    <a:pt x="15" y="103"/>
                  </a:lnTo>
                  <a:lnTo>
                    <a:pt x="16" y="101"/>
                  </a:lnTo>
                  <a:lnTo>
                    <a:pt x="18" y="96"/>
                  </a:lnTo>
                  <a:lnTo>
                    <a:pt x="19" y="92"/>
                  </a:lnTo>
                  <a:lnTo>
                    <a:pt x="21" y="88"/>
                  </a:lnTo>
                  <a:lnTo>
                    <a:pt x="24" y="84"/>
                  </a:lnTo>
                  <a:lnTo>
                    <a:pt x="26" y="80"/>
                  </a:lnTo>
                  <a:lnTo>
                    <a:pt x="27" y="79"/>
                  </a:lnTo>
                  <a:lnTo>
                    <a:pt x="27" y="66"/>
                  </a:lnTo>
                  <a:lnTo>
                    <a:pt x="25" y="66"/>
                  </a:lnTo>
                  <a:lnTo>
                    <a:pt x="21" y="66"/>
                  </a:lnTo>
                  <a:lnTo>
                    <a:pt x="19" y="66"/>
                  </a:lnTo>
                  <a:lnTo>
                    <a:pt x="16" y="66"/>
                  </a:lnTo>
                  <a:lnTo>
                    <a:pt x="15" y="65"/>
                  </a:lnTo>
                  <a:lnTo>
                    <a:pt x="13" y="65"/>
                  </a:lnTo>
                  <a:lnTo>
                    <a:pt x="11" y="65"/>
                  </a:lnTo>
                  <a:lnTo>
                    <a:pt x="8" y="6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9" name="Freeform 318">
              <a:extLst>
                <a:ext uri="{FF2B5EF4-FFF2-40B4-BE49-F238E27FC236}">
                  <a16:creationId xmlns:a16="http://schemas.microsoft.com/office/drawing/2014/main" id="{3B6F919F-AB92-DE47-9A13-F7A6F080615D}"/>
                </a:ext>
              </a:extLst>
            </p:cNvPr>
            <p:cNvSpPr>
              <a:spLocks/>
            </p:cNvSpPr>
            <p:nvPr/>
          </p:nvSpPr>
          <p:spPr bwMode="gray">
            <a:xfrm>
              <a:off x="6809487" y="2515779"/>
              <a:ext cx="46201" cy="172342"/>
            </a:xfrm>
            <a:custGeom>
              <a:avLst/>
              <a:gdLst>
                <a:gd name="T0" fmla="*/ 19050 w 25"/>
                <a:gd name="T1" fmla="*/ 0 h 99"/>
                <a:gd name="T2" fmla="*/ 20638 w 25"/>
                <a:gd name="T3" fmla="*/ 1401 h 99"/>
                <a:gd name="T4" fmla="*/ 25400 w 25"/>
                <a:gd name="T5" fmla="*/ 5605 h 99"/>
                <a:gd name="T6" fmla="*/ 26988 w 25"/>
                <a:gd name="T7" fmla="*/ 7006 h 99"/>
                <a:gd name="T8" fmla="*/ 31750 w 25"/>
                <a:gd name="T9" fmla="*/ 11209 h 99"/>
                <a:gd name="T10" fmla="*/ 34925 w 25"/>
                <a:gd name="T11" fmla="*/ 15413 h 99"/>
                <a:gd name="T12" fmla="*/ 36513 w 25"/>
                <a:gd name="T13" fmla="*/ 16814 h 99"/>
                <a:gd name="T14" fmla="*/ 38100 w 25"/>
                <a:gd name="T15" fmla="*/ 19616 h 99"/>
                <a:gd name="T16" fmla="*/ 39688 w 25"/>
                <a:gd name="T17" fmla="*/ 21017 h 99"/>
                <a:gd name="T18" fmla="*/ 39688 w 25"/>
                <a:gd name="T19" fmla="*/ 22419 h 99"/>
                <a:gd name="T20" fmla="*/ 39688 w 25"/>
                <a:gd name="T21" fmla="*/ 25221 h 99"/>
                <a:gd name="T22" fmla="*/ 39688 w 25"/>
                <a:gd name="T23" fmla="*/ 26622 h 99"/>
                <a:gd name="T24" fmla="*/ 39688 w 25"/>
                <a:gd name="T25" fmla="*/ 29424 h 99"/>
                <a:gd name="T26" fmla="*/ 39688 w 25"/>
                <a:gd name="T27" fmla="*/ 30826 h 99"/>
                <a:gd name="T28" fmla="*/ 39688 w 25"/>
                <a:gd name="T29" fmla="*/ 32227 h 99"/>
                <a:gd name="T30" fmla="*/ 39688 w 25"/>
                <a:gd name="T31" fmla="*/ 36430 h 99"/>
                <a:gd name="T32" fmla="*/ 28575 w 25"/>
                <a:gd name="T33" fmla="*/ 138715 h 99"/>
                <a:gd name="T34" fmla="*/ 0 w 25"/>
                <a:gd name="T35" fmla="*/ 50442 h 99"/>
                <a:gd name="T36" fmla="*/ 3175 w 25"/>
                <a:gd name="T37" fmla="*/ 46238 h 99"/>
                <a:gd name="T38" fmla="*/ 4763 w 25"/>
                <a:gd name="T39" fmla="*/ 40634 h 99"/>
                <a:gd name="T40" fmla="*/ 6350 w 25"/>
                <a:gd name="T41" fmla="*/ 32227 h 99"/>
                <a:gd name="T42" fmla="*/ 7938 w 25"/>
                <a:gd name="T43" fmla="*/ 25221 h 99"/>
                <a:gd name="T44" fmla="*/ 14288 w 25"/>
                <a:gd name="T45" fmla="*/ 16814 h 99"/>
                <a:gd name="T46" fmla="*/ 15875 w 25"/>
                <a:gd name="T47" fmla="*/ 7006 h 99"/>
                <a:gd name="T48" fmla="*/ 19050 w 25"/>
                <a:gd name="T49" fmla="*/ 0 h 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99"/>
                <a:gd name="T77" fmla="*/ 25 w 25"/>
                <a:gd name="T78" fmla="*/ 99 h 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99">
                  <a:moveTo>
                    <a:pt x="12" y="0"/>
                  </a:moveTo>
                  <a:lnTo>
                    <a:pt x="13" y="1"/>
                  </a:lnTo>
                  <a:lnTo>
                    <a:pt x="16" y="4"/>
                  </a:lnTo>
                  <a:lnTo>
                    <a:pt x="17" y="5"/>
                  </a:lnTo>
                  <a:lnTo>
                    <a:pt x="20" y="8"/>
                  </a:lnTo>
                  <a:lnTo>
                    <a:pt x="22" y="11"/>
                  </a:lnTo>
                  <a:lnTo>
                    <a:pt x="23" y="12"/>
                  </a:lnTo>
                  <a:lnTo>
                    <a:pt x="24" y="14"/>
                  </a:lnTo>
                  <a:lnTo>
                    <a:pt x="25" y="15"/>
                  </a:lnTo>
                  <a:lnTo>
                    <a:pt x="25" y="16"/>
                  </a:lnTo>
                  <a:lnTo>
                    <a:pt x="25" y="18"/>
                  </a:lnTo>
                  <a:lnTo>
                    <a:pt x="25" y="19"/>
                  </a:lnTo>
                  <a:lnTo>
                    <a:pt x="25" y="21"/>
                  </a:lnTo>
                  <a:lnTo>
                    <a:pt x="25" y="22"/>
                  </a:lnTo>
                  <a:lnTo>
                    <a:pt x="25" y="23"/>
                  </a:lnTo>
                  <a:lnTo>
                    <a:pt x="25" y="26"/>
                  </a:lnTo>
                  <a:lnTo>
                    <a:pt x="18" y="99"/>
                  </a:lnTo>
                  <a:lnTo>
                    <a:pt x="0" y="36"/>
                  </a:lnTo>
                  <a:lnTo>
                    <a:pt x="2" y="33"/>
                  </a:lnTo>
                  <a:lnTo>
                    <a:pt x="3" y="29"/>
                  </a:lnTo>
                  <a:lnTo>
                    <a:pt x="4" y="23"/>
                  </a:lnTo>
                  <a:lnTo>
                    <a:pt x="5" y="18"/>
                  </a:lnTo>
                  <a:lnTo>
                    <a:pt x="9" y="12"/>
                  </a:lnTo>
                  <a:lnTo>
                    <a:pt x="10" y="5"/>
                  </a:lnTo>
                  <a:lnTo>
                    <a:pt x="1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0" name="Freeform 319">
              <a:extLst>
                <a:ext uri="{FF2B5EF4-FFF2-40B4-BE49-F238E27FC236}">
                  <a16:creationId xmlns:a16="http://schemas.microsoft.com/office/drawing/2014/main" id="{6C40E9C2-F80D-61CD-B114-4D991F82005A}"/>
                </a:ext>
              </a:extLst>
            </p:cNvPr>
            <p:cNvSpPr>
              <a:spLocks/>
            </p:cNvSpPr>
            <p:nvPr/>
          </p:nvSpPr>
          <p:spPr bwMode="gray">
            <a:xfrm>
              <a:off x="6747215" y="2585114"/>
              <a:ext cx="98431" cy="178287"/>
            </a:xfrm>
            <a:custGeom>
              <a:avLst/>
              <a:gdLst>
                <a:gd name="T0" fmla="*/ 55563 w 53"/>
                <a:gd name="T1" fmla="*/ 0 h 102"/>
                <a:gd name="T2" fmla="*/ 84138 w 53"/>
                <a:gd name="T3" fmla="*/ 81267 h 102"/>
                <a:gd name="T4" fmla="*/ 58738 w 53"/>
                <a:gd name="T5" fmla="*/ 142918 h 102"/>
                <a:gd name="T6" fmla="*/ 52388 w 53"/>
                <a:gd name="T7" fmla="*/ 141517 h 102"/>
                <a:gd name="T8" fmla="*/ 47625 w 53"/>
                <a:gd name="T9" fmla="*/ 137313 h 102"/>
                <a:gd name="T10" fmla="*/ 41275 w 53"/>
                <a:gd name="T11" fmla="*/ 131709 h 102"/>
                <a:gd name="T12" fmla="*/ 38100 w 53"/>
                <a:gd name="T13" fmla="*/ 126104 h 102"/>
                <a:gd name="T14" fmla="*/ 34925 w 53"/>
                <a:gd name="T15" fmla="*/ 117697 h 102"/>
                <a:gd name="T16" fmla="*/ 33338 w 53"/>
                <a:gd name="T17" fmla="*/ 110691 h 102"/>
                <a:gd name="T18" fmla="*/ 31750 w 53"/>
                <a:gd name="T19" fmla="*/ 100883 h 102"/>
                <a:gd name="T20" fmla="*/ 31750 w 53"/>
                <a:gd name="T21" fmla="*/ 95279 h 102"/>
                <a:gd name="T22" fmla="*/ 25400 w 53"/>
                <a:gd name="T23" fmla="*/ 95279 h 102"/>
                <a:gd name="T24" fmla="*/ 22225 w 53"/>
                <a:gd name="T25" fmla="*/ 93878 h 102"/>
                <a:gd name="T26" fmla="*/ 17463 w 53"/>
                <a:gd name="T27" fmla="*/ 91075 h 102"/>
                <a:gd name="T28" fmla="*/ 15875 w 53"/>
                <a:gd name="T29" fmla="*/ 86872 h 102"/>
                <a:gd name="T30" fmla="*/ 15875 w 53"/>
                <a:gd name="T31" fmla="*/ 84069 h 102"/>
                <a:gd name="T32" fmla="*/ 12700 w 53"/>
                <a:gd name="T33" fmla="*/ 77064 h 102"/>
                <a:gd name="T34" fmla="*/ 12700 w 53"/>
                <a:gd name="T35" fmla="*/ 74261 h 102"/>
                <a:gd name="T36" fmla="*/ 12700 w 53"/>
                <a:gd name="T37" fmla="*/ 67256 h 102"/>
                <a:gd name="T38" fmla="*/ 7938 w 53"/>
                <a:gd name="T39" fmla="*/ 65854 h 102"/>
                <a:gd name="T40" fmla="*/ 3175 w 53"/>
                <a:gd name="T41" fmla="*/ 64453 h 102"/>
                <a:gd name="T42" fmla="*/ 1588 w 53"/>
                <a:gd name="T43" fmla="*/ 57447 h 102"/>
                <a:gd name="T44" fmla="*/ 0 w 53"/>
                <a:gd name="T45" fmla="*/ 51843 h 102"/>
                <a:gd name="T46" fmla="*/ 0 w 53"/>
                <a:gd name="T47" fmla="*/ 46238 h 102"/>
                <a:gd name="T48" fmla="*/ 0 w 53"/>
                <a:gd name="T49" fmla="*/ 39232 h 102"/>
                <a:gd name="T50" fmla="*/ 0 w 53"/>
                <a:gd name="T51" fmla="*/ 30825 h 102"/>
                <a:gd name="T52" fmla="*/ 0 w 53"/>
                <a:gd name="T53" fmla="*/ 23820 h 102"/>
                <a:gd name="T54" fmla="*/ 11113 w 53"/>
                <a:gd name="T55" fmla="*/ 25221 h 102"/>
                <a:gd name="T56" fmla="*/ 19050 w 53"/>
                <a:gd name="T57" fmla="*/ 25221 h 102"/>
                <a:gd name="T58" fmla="*/ 30163 w 53"/>
                <a:gd name="T59" fmla="*/ 23820 h 102"/>
                <a:gd name="T60" fmla="*/ 34925 w 53"/>
                <a:gd name="T61" fmla="*/ 21017 h 102"/>
                <a:gd name="T62" fmla="*/ 41275 w 53"/>
                <a:gd name="T63" fmla="*/ 18215 h 102"/>
                <a:gd name="T64" fmla="*/ 47625 w 53"/>
                <a:gd name="T65" fmla="*/ 11209 h 102"/>
                <a:gd name="T66" fmla="*/ 52388 w 53"/>
                <a:gd name="T67" fmla="*/ 5605 h 102"/>
                <a:gd name="T68" fmla="*/ 55563 w 53"/>
                <a:gd name="T69" fmla="*/ 0 h 1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
                <a:gd name="T106" fmla="*/ 0 h 102"/>
                <a:gd name="T107" fmla="*/ 53 w 53"/>
                <a:gd name="T108" fmla="*/ 102 h 1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 h="102">
                  <a:moveTo>
                    <a:pt x="35" y="0"/>
                  </a:moveTo>
                  <a:lnTo>
                    <a:pt x="53" y="58"/>
                  </a:lnTo>
                  <a:lnTo>
                    <a:pt x="37" y="102"/>
                  </a:lnTo>
                  <a:lnTo>
                    <a:pt x="33" y="101"/>
                  </a:lnTo>
                  <a:lnTo>
                    <a:pt x="30" y="98"/>
                  </a:lnTo>
                  <a:lnTo>
                    <a:pt x="26" y="94"/>
                  </a:lnTo>
                  <a:lnTo>
                    <a:pt x="24" y="90"/>
                  </a:lnTo>
                  <a:lnTo>
                    <a:pt x="22" y="84"/>
                  </a:lnTo>
                  <a:lnTo>
                    <a:pt x="21" y="79"/>
                  </a:lnTo>
                  <a:lnTo>
                    <a:pt x="20" y="72"/>
                  </a:lnTo>
                  <a:lnTo>
                    <a:pt x="20" y="68"/>
                  </a:lnTo>
                  <a:lnTo>
                    <a:pt x="16" y="68"/>
                  </a:lnTo>
                  <a:lnTo>
                    <a:pt x="14" y="67"/>
                  </a:lnTo>
                  <a:lnTo>
                    <a:pt x="11" y="65"/>
                  </a:lnTo>
                  <a:lnTo>
                    <a:pt x="10" y="62"/>
                  </a:lnTo>
                  <a:lnTo>
                    <a:pt x="10" y="60"/>
                  </a:lnTo>
                  <a:lnTo>
                    <a:pt x="8" y="55"/>
                  </a:lnTo>
                  <a:lnTo>
                    <a:pt x="8" y="53"/>
                  </a:lnTo>
                  <a:lnTo>
                    <a:pt x="8" y="48"/>
                  </a:lnTo>
                  <a:lnTo>
                    <a:pt x="5" y="47"/>
                  </a:lnTo>
                  <a:lnTo>
                    <a:pt x="2" y="46"/>
                  </a:lnTo>
                  <a:lnTo>
                    <a:pt x="1" y="41"/>
                  </a:lnTo>
                  <a:lnTo>
                    <a:pt x="0" y="37"/>
                  </a:lnTo>
                  <a:lnTo>
                    <a:pt x="0" y="33"/>
                  </a:lnTo>
                  <a:lnTo>
                    <a:pt x="0" y="28"/>
                  </a:lnTo>
                  <a:lnTo>
                    <a:pt x="0" y="22"/>
                  </a:lnTo>
                  <a:lnTo>
                    <a:pt x="0" y="17"/>
                  </a:lnTo>
                  <a:lnTo>
                    <a:pt x="7" y="18"/>
                  </a:lnTo>
                  <a:lnTo>
                    <a:pt x="12" y="18"/>
                  </a:lnTo>
                  <a:lnTo>
                    <a:pt x="19" y="17"/>
                  </a:lnTo>
                  <a:lnTo>
                    <a:pt x="22" y="15"/>
                  </a:lnTo>
                  <a:lnTo>
                    <a:pt x="26" y="13"/>
                  </a:lnTo>
                  <a:lnTo>
                    <a:pt x="30" y="8"/>
                  </a:lnTo>
                  <a:lnTo>
                    <a:pt x="33" y="4"/>
                  </a:lnTo>
                  <a:lnTo>
                    <a:pt x="35"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1" name="Freeform 320">
              <a:extLst>
                <a:ext uri="{FF2B5EF4-FFF2-40B4-BE49-F238E27FC236}">
                  <a16:creationId xmlns:a16="http://schemas.microsoft.com/office/drawing/2014/main" id="{DA584B64-EC81-6432-3483-2CE1443C2B12}"/>
                </a:ext>
              </a:extLst>
            </p:cNvPr>
            <p:cNvSpPr>
              <a:spLocks/>
            </p:cNvSpPr>
            <p:nvPr/>
          </p:nvSpPr>
          <p:spPr bwMode="gray">
            <a:xfrm>
              <a:off x="6050161" y="2541530"/>
              <a:ext cx="502198" cy="566553"/>
            </a:xfrm>
            <a:custGeom>
              <a:avLst/>
              <a:gdLst>
                <a:gd name="T0" fmla="*/ 14288 w 271"/>
                <a:gd name="T1" fmla="*/ 88273 h 324"/>
                <a:gd name="T2" fmla="*/ 23813 w 271"/>
                <a:gd name="T3" fmla="*/ 56046 h 324"/>
                <a:gd name="T4" fmla="*/ 33338 w 271"/>
                <a:gd name="T5" fmla="*/ 36430 h 324"/>
                <a:gd name="T6" fmla="*/ 49213 w 271"/>
                <a:gd name="T7" fmla="*/ 21017 h 324"/>
                <a:gd name="T8" fmla="*/ 82550 w 271"/>
                <a:gd name="T9" fmla="*/ 5605 h 324"/>
                <a:gd name="T10" fmla="*/ 120650 w 271"/>
                <a:gd name="T11" fmla="*/ 14012 h 324"/>
                <a:gd name="T12" fmla="*/ 139700 w 271"/>
                <a:gd name="T13" fmla="*/ 33628 h 324"/>
                <a:gd name="T14" fmla="*/ 146050 w 271"/>
                <a:gd name="T15" fmla="*/ 54645 h 324"/>
                <a:gd name="T16" fmla="*/ 161925 w 271"/>
                <a:gd name="T17" fmla="*/ 63052 h 324"/>
                <a:gd name="T18" fmla="*/ 180975 w 271"/>
                <a:gd name="T19" fmla="*/ 63052 h 324"/>
                <a:gd name="T20" fmla="*/ 207963 w 271"/>
                <a:gd name="T21" fmla="*/ 75663 h 324"/>
                <a:gd name="T22" fmla="*/ 239713 w 271"/>
                <a:gd name="T23" fmla="*/ 93878 h 324"/>
                <a:gd name="T24" fmla="*/ 254000 w 271"/>
                <a:gd name="T25" fmla="*/ 93878 h 324"/>
                <a:gd name="T26" fmla="*/ 260350 w 271"/>
                <a:gd name="T27" fmla="*/ 85471 h 324"/>
                <a:gd name="T28" fmla="*/ 265113 w 271"/>
                <a:gd name="T29" fmla="*/ 72860 h 324"/>
                <a:gd name="T30" fmla="*/ 265113 w 271"/>
                <a:gd name="T31" fmla="*/ 60250 h 324"/>
                <a:gd name="T32" fmla="*/ 260350 w 271"/>
                <a:gd name="T33" fmla="*/ 49041 h 324"/>
                <a:gd name="T34" fmla="*/ 258763 w 271"/>
                <a:gd name="T35" fmla="*/ 36430 h 324"/>
                <a:gd name="T36" fmla="*/ 258763 w 271"/>
                <a:gd name="T37" fmla="*/ 29424 h 324"/>
                <a:gd name="T38" fmla="*/ 279400 w 271"/>
                <a:gd name="T39" fmla="*/ 19616 h 324"/>
                <a:gd name="T40" fmla="*/ 303213 w 271"/>
                <a:gd name="T41" fmla="*/ 0 h 324"/>
                <a:gd name="T42" fmla="*/ 334963 w 271"/>
                <a:gd name="T43" fmla="*/ 5605 h 324"/>
                <a:gd name="T44" fmla="*/ 344488 w 271"/>
                <a:gd name="T45" fmla="*/ 25221 h 324"/>
                <a:gd name="T46" fmla="*/ 365125 w 271"/>
                <a:gd name="T47" fmla="*/ 39232 h 324"/>
                <a:gd name="T48" fmla="*/ 398463 w 271"/>
                <a:gd name="T49" fmla="*/ 40634 h 324"/>
                <a:gd name="T50" fmla="*/ 407988 w 271"/>
                <a:gd name="T51" fmla="*/ 49041 h 324"/>
                <a:gd name="T52" fmla="*/ 407988 w 271"/>
                <a:gd name="T53" fmla="*/ 56046 h 324"/>
                <a:gd name="T54" fmla="*/ 409575 w 271"/>
                <a:gd name="T55" fmla="*/ 65855 h 324"/>
                <a:gd name="T56" fmla="*/ 412750 w 271"/>
                <a:gd name="T57" fmla="*/ 78465 h 324"/>
                <a:gd name="T58" fmla="*/ 411163 w 271"/>
                <a:gd name="T59" fmla="*/ 88273 h 324"/>
                <a:gd name="T60" fmla="*/ 403225 w 271"/>
                <a:gd name="T61" fmla="*/ 95279 h 324"/>
                <a:gd name="T62" fmla="*/ 404813 w 271"/>
                <a:gd name="T63" fmla="*/ 116296 h 324"/>
                <a:gd name="T64" fmla="*/ 420688 w 271"/>
                <a:gd name="T65" fmla="*/ 134511 h 324"/>
                <a:gd name="T66" fmla="*/ 430213 w 271"/>
                <a:gd name="T67" fmla="*/ 371308 h 324"/>
                <a:gd name="T68" fmla="*/ 430213 w 271"/>
                <a:gd name="T69" fmla="*/ 383918 h 324"/>
                <a:gd name="T70" fmla="*/ 430213 w 271"/>
                <a:gd name="T71" fmla="*/ 409139 h 324"/>
                <a:gd name="T72" fmla="*/ 422275 w 271"/>
                <a:gd name="T73" fmla="*/ 428755 h 324"/>
                <a:gd name="T74" fmla="*/ 407988 w 271"/>
                <a:gd name="T75" fmla="*/ 434360 h 324"/>
                <a:gd name="T76" fmla="*/ 407988 w 271"/>
                <a:gd name="T77" fmla="*/ 448371 h 324"/>
                <a:gd name="T78" fmla="*/ 184150 w 271"/>
                <a:gd name="T79" fmla="*/ 323668 h 324"/>
                <a:gd name="T80" fmla="*/ 177800 w 271"/>
                <a:gd name="T81" fmla="*/ 325069 h 324"/>
                <a:gd name="T82" fmla="*/ 169863 w 271"/>
                <a:gd name="T83" fmla="*/ 329273 h 324"/>
                <a:gd name="T84" fmla="*/ 161925 w 271"/>
                <a:gd name="T85" fmla="*/ 334877 h 324"/>
                <a:gd name="T86" fmla="*/ 150813 w 271"/>
                <a:gd name="T87" fmla="*/ 341883 h 324"/>
                <a:gd name="T88" fmla="*/ 139700 w 271"/>
                <a:gd name="T89" fmla="*/ 346087 h 324"/>
                <a:gd name="T90" fmla="*/ 122238 w 271"/>
                <a:gd name="T91" fmla="*/ 339081 h 324"/>
                <a:gd name="T92" fmla="*/ 109538 w 271"/>
                <a:gd name="T93" fmla="*/ 325069 h 324"/>
                <a:gd name="T94" fmla="*/ 88900 w 271"/>
                <a:gd name="T95" fmla="*/ 318063 h 324"/>
                <a:gd name="T96" fmla="*/ 73025 w 271"/>
                <a:gd name="T97" fmla="*/ 318063 h 324"/>
                <a:gd name="T98" fmla="*/ 61913 w 271"/>
                <a:gd name="T99" fmla="*/ 299848 h 324"/>
                <a:gd name="T100" fmla="*/ 28575 w 271"/>
                <a:gd name="T101" fmla="*/ 280232 h 324"/>
                <a:gd name="T102" fmla="*/ 11113 w 271"/>
                <a:gd name="T103" fmla="*/ 260616 h 324"/>
                <a:gd name="T104" fmla="*/ 11113 w 271"/>
                <a:gd name="T105" fmla="*/ 235395 h 324"/>
                <a:gd name="T106" fmla="*/ 12700 w 271"/>
                <a:gd name="T107" fmla="*/ 211575 h 324"/>
                <a:gd name="T108" fmla="*/ 12700 w 271"/>
                <a:gd name="T109" fmla="*/ 169540 h 324"/>
                <a:gd name="T110" fmla="*/ 3175 w 271"/>
                <a:gd name="T111" fmla="*/ 120500 h 3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1"/>
                <a:gd name="T169" fmla="*/ 0 h 324"/>
                <a:gd name="T170" fmla="*/ 271 w 271"/>
                <a:gd name="T171" fmla="*/ 324 h 3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1" h="324">
                  <a:moveTo>
                    <a:pt x="0" y="77"/>
                  </a:moveTo>
                  <a:lnTo>
                    <a:pt x="3" y="71"/>
                  </a:lnTo>
                  <a:lnTo>
                    <a:pt x="6" y="67"/>
                  </a:lnTo>
                  <a:lnTo>
                    <a:pt x="9" y="63"/>
                  </a:lnTo>
                  <a:lnTo>
                    <a:pt x="12" y="59"/>
                  </a:lnTo>
                  <a:lnTo>
                    <a:pt x="13" y="53"/>
                  </a:lnTo>
                  <a:lnTo>
                    <a:pt x="14" y="47"/>
                  </a:lnTo>
                  <a:lnTo>
                    <a:pt x="15" y="40"/>
                  </a:lnTo>
                  <a:lnTo>
                    <a:pt x="15" y="29"/>
                  </a:lnTo>
                  <a:lnTo>
                    <a:pt x="15" y="28"/>
                  </a:lnTo>
                  <a:lnTo>
                    <a:pt x="18" y="26"/>
                  </a:lnTo>
                  <a:lnTo>
                    <a:pt x="21" y="26"/>
                  </a:lnTo>
                  <a:lnTo>
                    <a:pt x="24" y="25"/>
                  </a:lnTo>
                  <a:lnTo>
                    <a:pt x="27" y="24"/>
                  </a:lnTo>
                  <a:lnTo>
                    <a:pt x="30" y="21"/>
                  </a:lnTo>
                  <a:lnTo>
                    <a:pt x="31" y="15"/>
                  </a:lnTo>
                  <a:lnTo>
                    <a:pt x="30" y="4"/>
                  </a:lnTo>
                  <a:lnTo>
                    <a:pt x="38" y="4"/>
                  </a:lnTo>
                  <a:lnTo>
                    <a:pt x="45" y="4"/>
                  </a:lnTo>
                  <a:lnTo>
                    <a:pt x="52" y="4"/>
                  </a:lnTo>
                  <a:lnTo>
                    <a:pt x="58" y="6"/>
                  </a:lnTo>
                  <a:lnTo>
                    <a:pt x="64" y="7"/>
                  </a:lnTo>
                  <a:lnTo>
                    <a:pt x="71" y="8"/>
                  </a:lnTo>
                  <a:lnTo>
                    <a:pt x="76" y="10"/>
                  </a:lnTo>
                  <a:lnTo>
                    <a:pt x="79" y="13"/>
                  </a:lnTo>
                  <a:lnTo>
                    <a:pt x="83" y="15"/>
                  </a:lnTo>
                  <a:lnTo>
                    <a:pt x="85" y="20"/>
                  </a:lnTo>
                  <a:lnTo>
                    <a:pt x="88" y="24"/>
                  </a:lnTo>
                  <a:lnTo>
                    <a:pt x="89" y="28"/>
                  </a:lnTo>
                  <a:lnTo>
                    <a:pt x="90" y="32"/>
                  </a:lnTo>
                  <a:lnTo>
                    <a:pt x="91" y="35"/>
                  </a:lnTo>
                  <a:lnTo>
                    <a:pt x="92" y="39"/>
                  </a:lnTo>
                  <a:lnTo>
                    <a:pt x="95" y="42"/>
                  </a:lnTo>
                  <a:lnTo>
                    <a:pt x="97" y="43"/>
                  </a:lnTo>
                  <a:lnTo>
                    <a:pt x="100" y="45"/>
                  </a:lnTo>
                  <a:lnTo>
                    <a:pt x="102" y="45"/>
                  </a:lnTo>
                  <a:lnTo>
                    <a:pt x="104" y="45"/>
                  </a:lnTo>
                  <a:lnTo>
                    <a:pt x="108" y="45"/>
                  </a:lnTo>
                  <a:lnTo>
                    <a:pt x="110" y="45"/>
                  </a:lnTo>
                  <a:lnTo>
                    <a:pt x="114" y="45"/>
                  </a:lnTo>
                  <a:lnTo>
                    <a:pt x="116" y="45"/>
                  </a:lnTo>
                  <a:lnTo>
                    <a:pt x="121" y="47"/>
                  </a:lnTo>
                  <a:lnTo>
                    <a:pt x="126" y="50"/>
                  </a:lnTo>
                  <a:lnTo>
                    <a:pt x="131" y="54"/>
                  </a:lnTo>
                  <a:lnTo>
                    <a:pt x="135" y="59"/>
                  </a:lnTo>
                  <a:lnTo>
                    <a:pt x="140" y="61"/>
                  </a:lnTo>
                  <a:lnTo>
                    <a:pt x="145" y="64"/>
                  </a:lnTo>
                  <a:lnTo>
                    <a:pt x="151" y="67"/>
                  </a:lnTo>
                  <a:lnTo>
                    <a:pt x="157" y="67"/>
                  </a:lnTo>
                  <a:lnTo>
                    <a:pt x="158" y="67"/>
                  </a:lnTo>
                  <a:lnTo>
                    <a:pt x="159" y="67"/>
                  </a:lnTo>
                  <a:lnTo>
                    <a:pt x="160" y="67"/>
                  </a:lnTo>
                  <a:lnTo>
                    <a:pt x="162" y="67"/>
                  </a:lnTo>
                  <a:lnTo>
                    <a:pt x="163" y="67"/>
                  </a:lnTo>
                  <a:lnTo>
                    <a:pt x="164" y="64"/>
                  </a:lnTo>
                  <a:lnTo>
                    <a:pt x="164" y="61"/>
                  </a:lnTo>
                  <a:lnTo>
                    <a:pt x="165" y="59"/>
                  </a:lnTo>
                  <a:lnTo>
                    <a:pt x="165" y="56"/>
                  </a:lnTo>
                  <a:lnTo>
                    <a:pt x="166" y="53"/>
                  </a:lnTo>
                  <a:lnTo>
                    <a:pt x="167" y="52"/>
                  </a:lnTo>
                  <a:lnTo>
                    <a:pt x="167" y="49"/>
                  </a:lnTo>
                  <a:lnTo>
                    <a:pt x="167" y="47"/>
                  </a:lnTo>
                  <a:lnTo>
                    <a:pt x="167" y="46"/>
                  </a:lnTo>
                  <a:lnTo>
                    <a:pt x="167" y="43"/>
                  </a:lnTo>
                  <a:lnTo>
                    <a:pt x="166" y="42"/>
                  </a:lnTo>
                  <a:lnTo>
                    <a:pt x="165" y="39"/>
                  </a:lnTo>
                  <a:lnTo>
                    <a:pt x="165" y="38"/>
                  </a:lnTo>
                  <a:lnTo>
                    <a:pt x="164" y="35"/>
                  </a:lnTo>
                  <a:lnTo>
                    <a:pt x="164" y="32"/>
                  </a:lnTo>
                  <a:lnTo>
                    <a:pt x="163" y="29"/>
                  </a:lnTo>
                  <a:lnTo>
                    <a:pt x="163" y="28"/>
                  </a:lnTo>
                  <a:lnTo>
                    <a:pt x="163" y="26"/>
                  </a:lnTo>
                  <a:lnTo>
                    <a:pt x="163" y="25"/>
                  </a:lnTo>
                  <a:lnTo>
                    <a:pt x="163" y="24"/>
                  </a:lnTo>
                  <a:lnTo>
                    <a:pt x="163" y="22"/>
                  </a:lnTo>
                  <a:lnTo>
                    <a:pt x="163" y="21"/>
                  </a:lnTo>
                  <a:lnTo>
                    <a:pt x="163" y="20"/>
                  </a:lnTo>
                  <a:lnTo>
                    <a:pt x="167" y="20"/>
                  </a:lnTo>
                  <a:lnTo>
                    <a:pt x="172" y="17"/>
                  </a:lnTo>
                  <a:lnTo>
                    <a:pt x="176" y="14"/>
                  </a:lnTo>
                  <a:lnTo>
                    <a:pt x="179" y="10"/>
                  </a:lnTo>
                  <a:lnTo>
                    <a:pt x="183" y="6"/>
                  </a:lnTo>
                  <a:lnTo>
                    <a:pt x="187" y="3"/>
                  </a:lnTo>
                  <a:lnTo>
                    <a:pt x="191" y="0"/>
                  </a:lnTo>
                  <a:lnTo>
                    <a:pt x="195" y="0"/>
                  </a:lnTo>
                  <a:lnTo>
                    <a:pt x="202" y="0"/>
                  </a:lnTo>
                  <a:lnTo>
                    <a:pt x="208" y="1"/>
                  </a:lnTo>
                  <a:lnTo>
                    <a:pt x="211" y="4"/>
                  </a:lnTo>
                  <a:lnTo>
                    <a:pt x="213" y="7"/>
                  </a:lnTo>
                  <a:lnTo>
                    <a:pt x="214" y="11"/>
                  </a:lnTo>
                  <a:lnTo>
                    <a:pt x="216" y="14"/>
                  </a:lnTo>
                  <a:lnTo>
                    <a:pt x="217" y="18"/>
                  </a:lnTo>
                  <a:lnTo>
                    <a:pt x="220" y="22"/>
                  </a:lnTo>
                  <a:lnTo>
                    <a:pt x="223" y="25"/>
                  </a:lnTo>
                  <a:lnTo>
                    <a:pt x="227" y="26"/>
                  </a:lnTo>
                  <a:lnTo>
                    <a:pt x="230" y="28"/>
                  </a:lnTo>
                  <a:lnTo>
                    <a:pt x="235" y="29"/>
                  </a:lnTo>
                  <a:lnTo>
                    <a:pt x="241" y="29"/>
                  </a:lnTo>
                  <a:lnTo>
                    <a:pt x="246" y="29"/>
                  </a:lnTo>
                  <a:lnTo>
                    <a:pt x="251" y="29"/>
                  </a:lnTo>
                  <a:lnTo>
                    <a:pt x="257" y="29"/>
                  </a:lnTo>
                  <a:lnTo>
                    <a:pt x="257" y="32"/>
                  </a:lnTo>
                  <a:lnTo>
                    <a:pt x="257" y="33"/>
                  </a:lnTo>
                  <a:lnTo>
                    <a:pt x="257" y="35"/>
                  </a:lnTo>
                  <a:lnTo>
                    <a:pt x="257" y="36"/>
                  </a:lnTo>
                  <a:lnTo>
                    <a:pt x="257" y="38"/>
                  </a:lnTo>
                  <a:lnTo>
                    <a:pt x="257" y="39"/>
                  </a:lnTo>
                  <a:lnTo>
                    <a:pt x="257" y="40"/>
                  </a:lnTo>
                  <a:lnTo>
                    <a:pt x="257" y="42"/>
                  </a:lnTo>
                  <a:lnTo>
                    <a:pt x="257" y="45"/>
                  </a:lnTo>
                  <a:lnTo>
                    <a:pt x="257" y="46"/>
                  </a:lnTo>
                  <a:lnTo>
                    <a:pt x="258" y="47"/>
                  </a:lnTo>
                  <a:lnTo>
                    <a:pt x="258" y="49"/>
                  </a:lnTo>
                  <a:lnTo>
                    <a:pt x="259" y="52"/>
                  </a:lnTo>
                  <a:lnTo>
                    <a:pt x="260" y="53"/>
                  </a:lnTo>
                  <a:lnTo>
                    <a:pt x="260" y="56"/>
                  </a:lnTo>
                  <a:lnTo>
                    <a:pt x="260" y="60"/>
                  </a:lnTo>
                  <a:lnTo>
                    <a:pt x="260" y="61"/>
                  </a:lnTo>
                  <a:lnTo>
                    <a:pt x="259" y="61"/>
                  </a:lnTo>
                  <a:lnTo>
                    <a:pt x="259" y="63"/>
                  </a:lnTo>
                  <a:lnTo>
                    <a:pt x="258" y="64"/>
                  </a:lnTo>
                  <a:lnTo>
                    <a:pt x="257" y="65"/>
                  </a:lnTo>
                  <a:lnTo>
                    <a:pt x="255" y="67"/>
                  </a:lnTo>
                  <a:lnTo>
                    <a:pt x="254" y="68"/>
                  </a:lnTo>
                  <a:lnTo>
                    <a:pt x="254" y="70"/>
                  </a:lnTo>
                  <a:lnTo>
                    <a:pt x="254" y="74"/>
                  </a:lnTo>
                  <a:lnTo>
                    <a:pt x="255" y="78"/>
                  </a:lnTo>
                  <a:lnTo>
                    <a:pt x="255" y="83"/>
                  </a:lnTo>
                  <a:lnTo>
                    <a:pt x="258" y="86"/>
                  </a:lnTo>
                  <a:lnTo>
                    <a:pt x="260" y="90"/>
                  </a:lnTo>
                  <a:lnTo>
                    <a:pt x="263" y="93"/>
                  </a:lnTo>
                  <a:lnTo>
                    <a:pt x="265" y="96"/>
                  </a:lnTo>
                  <a:lnTo>
                    <a:pt x="268" y="99"/>
                  </a:lnTo>
                  <a:lnTo>
                    <a:pt x="271" y="261"/>
                  </a:lnTo>
                  <a:lnTo>
                    <a:pt x="271" y="264"/>
                  </a:lnTo>
                  <a:lnTo>
                    <a:pt x="271" y="265"/>
                  </a:lnTo>
                  <a:lnTo>
                    <a:pt x="271" y="267"/>
                  </a:lnTo>
                  <a:lnTo>
                    <a:pt x="271" y="268"/>
                  </a:lnTo>
                  <a:lnTo>
                    <a:pt x="271" y="271"/>
                  </a:lnTo>
                  <a:lnTo>
                    <a:pt x="271" y="274"/>
                  </a:lnTo>
                  <a:lnTo>
                    <a:pt x="271" y="276"/>
                  </a:lnTo>
                  <a:lnTo>
                    <a:pt x="271" y="279"/>
                  </a:lnTo>
                  <a:lnTo>
                    <a:pt x="271" y="286"/>
                  </a:lnTo>
                  <a:lnTo>
                    <a:pt x="271" y="292"/>
                  </a:lnTo>
                  <a:lnTo>
                    <a:pt x="271" y="296"/>
                  </a:lnTo>
                  <a:lnTo>
                    <a:pt x="270" y="300"/>
                  </a:lnTo>
                  <a:lnTo>
                    <a:pt x="268" y="304"/>
                  </a:lnTo>
                  <a:lnTo>
                    <a:pt x="266" y="306"/>
                  </a:lnTo>
                  <a:lnTo>
                    <a:pt x="261" y="307"/>
                  </a:lnTo>
                  <a:lnTo>
                    <a:pt x="257" y="307"/>
                  </a:lnTo>
                  <a:lnTo>
                    <a:pt x="257" y="309"/>
                  </a:lnTo>
                  <a:lnTo>
                    <a:pt x="257" y="310"/>
                  </a:lnTo>
                  <a:lnTo>
                    <a:pt x="257" y="313"/>
                  </a:lnTo>
                  <a:lnTo>
                    <a:pt x="257" y="314"/>
                  </a:lnTo>
                  <a:lnTo>
                    <a:pt x="257" y="317"/>
                  </a:lnTo>
                  <a:lnTo>
                    <a:pt x="257" y="320"/>
                  </a:lnTo>
                  <a:lnTo>
                    <a:pt x="257" y="321"/>
                  </a:lnTo>
                  <a:lnTo>
                    <a:pt x="257" y="324"/>
                  </a:lnTo>
                  <a:lnTo>
                    <a:pt x="119" y="231"/>
                  </a:lnTo>
                  <a:lnTo>
                    <a:pt x="116" y="231"/>
                  </a:lnTo>
                  <a:lnTo>
                    <a:pt x="115" y="231"/>
                  </a:lnTo>
                  <a:lnTo>
                    <a:pt x="114" y="231"/>
                  </a:lnTo>
                  <a:lnTo>
                    <a:pt x="113" y="232"/>
                  </a:lnTo>
                  <a:lnTo>
                    <a:pt x="112" y="232"/>
                  </a:lnTo>
                  <a:lnTo>
                    <a:pt x="110" y="232"/>
                  </a:lnTo>
                  <a:lnTo>
                    <a:pt x="109" y="234"/>
                  </a:lnTo>
                  <a:lnTo>
                    <a:pt x="108" y="234"/>
                  </a:lnTo>
                  <a:lnTo>
                    <a:pt x="107" y="235"/>
                  </a:lnTo>
                  <a:lnTo>
                    <a:pt x="106" y="235"/>
                  </a:lnTo>
                  <a:lnTo>
                    <a:pt x="103" y="236"/>
                  </a:lnTo>
                  <a:lnTo>
                    <a:pt x="102" y="238"/>
                  </a:lnTo>
                  <a:lnTo>
                    <a:pt x="102" y="239"/>
                  </a:lnTo>
                  <a:lnTo>
                    <a:pt x="101" y="241"/>
                  </a:lnTo>
                  <a:lnTo>
                    <a:pt x="100" y="242"/>
                  </a:lnTo>
                  <a:lnTo>
                    <a:pt x="97" y="242"/>
                  </a:lnTo>
                  <a:lnTo>
                    <a:pt x="95" y="244"/>
                  </a:lnTo>
                  <a:lnTo>
                    <a:pt x="92" y="246"/>
                  </a:lnTo>
                  <a:lnTo>
                    <a:pt x="91" y="246"/>
                  </a:lnTo>
                  <a:lnTo>
                    <a:pt x="90" y="246"/>
                  </a:lnTo>
                  <a:lnTo>
                    <a:pt x="88" y="247"/>
                  </a:lnTo>
                  <a:lnTo>
                    <a:pt x="87" y="247"/>
                  </a:lnTo>
                  <a:lnTo>
                    <a:pt x="83" y="246"/>
                  </a:lnTo>
                  <a:lnTo>
                    <a:pt x="81" y="244"/>
                  </a:lnTo>
                  <a:lnTo>
                    <a:pt x="77" y="242"/>
                  </a:lnTo>
                  <a:lnTo>
                    <a:pt x="75" y="241"/>
                  </a:lnTo>
                  <a:lnTo>
                    <a:pt x="72" y="238"/>
                  </a:lnTo>
                  <a:lnTo>
                    <a:pt x="70" y="235"/>
                  </a:lnTo>
                  <a:lnTo>
                    <a:pt x="69" y="232"/>
                  </a:lnTo>
                  <a:lnTo>
                    <a:pt x="67" y="231"/>
                  </a:lnTo>
                  <a:lnTo>
                    <a:pt x="63" y="230"/>
                  </a:lnTo>
                  <a:lnTo>
                    <a:pt x="59" y="228"/>
                  </a:lnTo>
                  <a:lnTo>
                    <a:pt x="56" y="227"/>
                  </a:lnTo>
                  <a:lnTo>
                    <a:pt x="53" y="225"/>
                  </a:lnTo>
                  <a:lnTo>
                    <a:pt x="51" y="225"/>
                  </a:lnTo>
                  <a:lnTo>
                    <a:pt x="49" y="225"/>
                  </a:lnTo>
                  <a:lnTo>
                    <a:pt x="46" y="227"/>
                  </a:lnTo>
                  <a:lnTo>
                    <a:pt x="43" y="228"/>
                  </a:lnTo>
                  <a:lnTo>
                    <a:pt x="43" y="223"/>
                  </a:lnTo>
                  <a:lnTo>
                    <a:pt x="42" y="218"/>
                  </a:lnTo>
                  <a:lnTo>
                    <a:pt x="39" y="214"/>
                  </a:lnTo>
                  <a:lnTo>
                    <a:pt x="37" y="211"/>
                  </a:lnTo>
                  <a:lnTo>
                    <a:pt x="31" y="207"/>
                  </a:lnTo>
                  <a:lnTo>
                    <a:pt x="25" y="203"/>
                  </a:lnTo>
                  <a:lnTo>
                    <a:pt x="18" y="200"/>
                  </a:lnTo>
                  <a:lnTo>
                    <a:pt x="12" y="196"/>
                  </a:lnTo>
                  <a:lnTo>
                    <a:pt x="9" y="193"/>
                  </a:lnTo>
                  <a:lnTo>
                    <a:pt x="8" y="190"/>
                  </a:lnTo>
                  <a:lnTo>
                    <a:pt x="7" y="186"/>
                  </a:lnTo>
                  <a:lnTo>
                    <a:pt x="6" y="181"/>
                  </a:lnTo>
                  <a:lnTo>
                    <a:pt x="7" y="177"/>
                  </a:lnTo>
                  <a:lnTo>
                    <a:pt x="7" y="172"/>
                  </a:lnTo>
                  <a:lnTo>
                    <a:pt x="7" y="168"/>
                  </a:lnTo>
                  <a:lnTo>
                    <a:pt x="7" y="164"/>
                  </a:lnTo>
                  <a:lnTo>
                    <a:pt x="8" y="160"/>
                  </a:lnTo>
                  <a:lnTo>
                    <a:pt x="8" y="156"/>
                  </a:lnTo>
                  <a:lnTo>
                    <a:pt x="8" y="151"/>
                  </a:lnTo>
                  <a:lnTo>
                    <a:pt x="8" y="149"/>
                  </a:lnTo>
                  <a:lnTo>
                    <a:pt x="8" y="139"/>
                  </a:lnTo>
                  <a:lnTo>
                    <a:pt x="8" y="131"/>
                  </a:lnTo>
                  <a:lnTo>
                    <a:pt x="8" y="121"/>
                  </a:lnTo>
                  <a:lnTo>
                    <a:pt x="7" y="112"/>
                  </a:lnTo>
                  <a:lnTo>
                    <a:pt x="7" y="103"/>
                  </a:lnTo>
                  <a:lnTo>
                    <a:pt x="5" y="94"/>
                  </a:lnTo>
                  <a:lnTo>
                    <a:pt x="2" y="86"/>
                  </a:lnTo>
                  <a:lnTo>
                    <a:pt x="0" y="7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2" name="Freeform 321">
              <a:extLst>
                <a:ext uri="{FF2B5EF4-FFF2-40B4-BE49-F238E27FC236}">
                  <a16:creationId xmlns:a16="http://schemas.microsoft.com/office/drawing/2014/main" id="{ACEB9C21-1AE8-2318-2347-E4E9660BA6CA}"/>
                </a:ext>
              </a:extLst>
            </p:cNvPr>
            <p:cNvSpPr>
              <a:spLocks/>
            </p:cNvSpPr>
            <p:nvPr/>
          </p:nvSpPr>
          <p:spPr bwMode="gray">
            <a:xfrm>
              <a:off x="5983872" y="2367207"/>
              <a:ext cx="126553" cy="309028"/>
            </a:xfrm>
            <a:custGeom>
              <a:avLst/>
              <a:gdLst>
                <a:gd name="T0" fmla="*/ 58737 w 68"/>
                <a:gd name="T1" fmla="*/ 240999 h 177"/>
                <a:gd name="T2" fmla="*/ 68262 w 68"/>
                <a:gd name="T3" fmla="*/ 228389 h 177"/>
                <a:gd name="T4" fmla="*/ 76200 w 68"/>
                <a:gd name="T5" fmla="*/ 217180 h 177"/>
                <a:gd name="T6" fmla="*/ 82550 w 68"/>
                <a:gd name="T7" fmla="*/ 198964 h 177"/>
                <a:gd name="T8" fmla="*/ 82550 w 68"/>
                <a:gd name="T9" fmla="*/ 180749 h 177"/>
                <a:gd name="T10" fmla="*/ 92075 w 68"/>
                <a:gd name="T11" fmla="*/ 177947 h 177"/>
                <a:gd name="T12" fmla="*/ 101600 w 68"/>
                <a:gd name="T13" fmla="*/ 175145 h 177"/>
                <a:gd name="T14" fmla="*/ 107950 w 68"/>
                <a:gd name="T15" fmla="*/ 159732 h 177"/>
                <a:gd name="T16" fmla="*/ 103188 w 68"/>
                <a:gd name="T17" fmla="*/ 142918 h 177"/>
                <a:gd name="T18" fmla="*/ 93662 w 68"/>
                <a:gd name="T19" fmla="*/ 137313 h 177"/>
                <a:gd name="T20" fmla="*/ 85725 w 68"/>
                <a:gd name="T21" fmla="*/ 130308 h 177"/>
                <a:gd name="T22" fmla="*/ 74612 w 68"/>
                <a:gd name="T23" fmla="*/ 121901 h 177"/>
                <a:gd name="T24" fmla="*/ 68262 w 68"/>
                <a:gd name="T25" fmla="*/ 120500 h 177"/>
                <a:gd name="T26" fmla="*/ 61912 w 68"/>
                <a:gd name="T27" fmla="*/ 117697 h 177"/>
                <a:gd name="T28" fmla="*/ 57150 w 68"/>
                <a:gd name="T29" fmla="*/ 113494 h 177"/>
                <a:gd name="T30" fmla="*/ 55562 w 68"/>
                <a:gd name="T31" fmla="*/ 110692 h 177"/>
                <a:gd name="T32" fmla="*/ 55562 w 68"/>
                <a:gd name="T33" fmla="*/ 106488 h 177"/>
                <a:gd name="T34" fmla="*/ 58737 w 68"/>
                <a:gd name="T35" fmla="*/ 96680 h 177"/>
                <a:gd name="T36" fmla="*/ 66675 w 68"/>
                <a:gd name="T37" fmla="*/ 85471 h 177"/>
                <a:gd name="T38" fmla="*/ 74612 w 68"/>
                <a:gd name="T39" fmla="*/ 72860 h 177"/>
                <a:gd name="T40" fmla="*/ 74612 w 68"/>
                <a:gd name="T41" fmla="*/ 68657 h 177"/>
                <a:gd name="T42" fmla="*/ 68262 w 68"/>
                <a:gd name="T43" fmla="*/ 63052 h 177"/>
                <a:gd name="T44" fmla="*/ 65087 w 68"/>
                <a:gd name="T45" fmla="*/ 56046 h 177"/>
                <a:gd name="T46" fmla="*/ 60325 w 68"/>
                <a:gd name="T47" fmla="*/ 49041 h 177"/>
                <a:gd name="T48" fmla="*/ 60325 w 68"/>
                <a:gd name="T49" fmla="*/ 42035 h 177"/>
                <a:gd name="T50" fmla="*/ 61912 w 68"/>
                <a:gd name="T51" fmla="*/ 39232 h 177"/>
                <a:gd name="T52" fmla="*/ 66675 w 68"/>
                <a:gd name="T53" fmla="*/ 35029 h 177"/>
                <a:gd name="T54" fmla="*/ 65087 w 68"/>
                <a:gd name="T55" fmla="*/ 16814 h 177"/>
                <a:gd name="T56" fmla="*/ 52388 w 68"/>
                <a:gd name="T57" fmla="*/ 12610 h 177"/>
                <a:gd name="T58" fmla="*/ 41275 w 68"/>
                <a:gd name="T59" fmla="*/ 7006 h 177"/>
                <a:gd name="T60" fmla="*/ 34925 w 68"/>
                <a:gd name="T61" fmla="*/ 1401 h 177"/>
                <a:gd name="T62" fmla="*/ 31750 w 68"/>
                <a:gd name="T63" fmla="*/ 1401 h 177"/>
                <a:gd name="T64" fmla="*/ 25400 w 68"/>
                <a:gd name="T65" fmla="*/ 12610 h 177"/>
                <a:gd name="T66" fmla="*/ 17462 w 68"/>
                <a:gd name="T67" fmla="*/ 36430 h 177"/>
                <a:gd name="T68" fmla="*/ 14287 w 68"/>
                <a:gd name="T69" fmla="*/ 71459 h 177"/>
                <a:gd name="T70" fmla="*/ 11112 w 68"/>
                <a:gd name="T71" fmla="*/ 96680 h 177"/>
                <a:gd name="T72" fmla="*/ 9525 w 68"/>
                <a:gd name="T73" fmla="*/ 106488 h 177"/>
                <a:gd name="T74" fmla="*/ 6350 w 68"/>
                <a:gd name="T75" fmla="*/ 116296 h 177"/>
                <a:gd name="T76" fmla="*/ 4762 w 68"/>
                <a:gd name="T77" fmla="*/ 123302 h 177"/>
                <a:gd name="T78" fmla="*/ 14287 w 68"/>
                <a:gd name="T79" fmla="*/ 140116 h 177"/>
                <a:gd name="T80" fmla="*/ 31750 w 68"/>
                <a:gd name="T81" fmla="*/ 165337 h 177"/>
                <a:gd name="T82" fmla="*/ 44450 w 68"/>
                <a:gd name="T83" fmla="*/ 193360 h 177"/>
                <a:gd name="T84" fmla="*/ 50800 w 68"/>
                <a:gd name="T85" fmla="*/ 226988 h 1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
                <a:gd name="T130" fmla="*/ 0 h 177"/>
                <a:gd name="T131" fmla="*/ 68 w 68"/>
                <a:gd name="T132" fmla="*/ 177 h 1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 h="177">
                  <a:moveTo>
                    <a:pt x="33" y="177"/>
                  </a:moveTo>
                  <a:lnTo>
                    <a:pt x="37" y="172"/>
                  </a:lnTo>
                  <a:lnTo>
                    <a:pt x="39" y="167"/>
                  </a:lnTo>
                  <a:lnTo>
                    <a:pt x="43" y="163"/>
                  </a:lnTo>
                  <a:lnTo>
                    <a:pt x="45" y="161"/>
                  </a:lnTo>
                  <a:lnTo>
                    <a:pt x="48" y="155"/>
                  </a:lnTo>
                  <a:lnTo>
                    <a:pt x="50" y="149"/>
                  </a:lnTo>
                  <a:lnTo>
                    <a:pt x="52" y="142"/>
                  </a:lnTo>
                  <a:lnTo>
                    <a:pt x="52" y="130"/>
                  </a:lnTo>
                  <a:lnTo>
                    <a:pt x="52" y="129"/>
                  </a:lnTo>
                  <a:lnTo>
                    <a:pt x="55" y="127"/>
                  </a:lnTo>
                  <a:lnTo>
                    <a:pt x="58" y="127"/>
                  </a:lnTo>
                  <a:lnTo>
                    <a:pt x="61" y="126"/>
                  </a:lnTo>
                  <a:lnTo>
                    <a:pt x="64" y="125"/>
                  </a:lnTo>
                  <a:lnTo>
                    <a:pt x="67" y="121"/>
                  </a:lnTo>
                  <a:lnTo>
                    <a:pt x="68" y="114"/>
                  </a:lnTo>
                  <a:lnTo>
                    <a:pt x="67" y="104"/>
                  </a:lnTo>
                  <a:lnTo>
                    <a:pt x="65" y="102"/>
                  </a:lnTo>
                  <a:lnTo>
                    <a:pt x="62" y="101"/>
                  </a:lnTo>
                  <a:lnTo>
                    <a:pt x="59" y="98"/>
                  </a:lnTo>
                  <a:lnTo>
                    <a:pt x="56" y="95"/>
                  </a:lnTo>
                  <a:lnTo>
                    <a:pt x="54" y="93"/>
                  </a:lnTo>
                  <a:lnTo>
                    <a:pt x="49" y="90"/>
                  </a:lnTo>
                  <a:lnTo>
                    <a:pt x="47" y="87"/>
                  </a:lnTo>
                  <a:lnTo>
                    <a:pt x="44" y="86"/>
                  </a:lnTo>
                  <a:lnTo>
                    <a:pt x="43" y="86"/>
                  </a:lnTo>
                  <a:lnTo>
                    <a:pt x="41" y="84"/>
                  </a:lnTo>
                  <a:lnTo>
                    <a:pt x="39" y="84"/>
                  </a:lnTo>
                  <a:lnTo>
                    <a:pt x="37" y="83"/>
                  </a:lnTo>
                  <a:lnTo>
                    <a:pt x="36" y="81"/>
                  </a:lnTo>
                  <a:lnTo>
                    <a:pt x="35" y="80"/>
                  </a:lnTo>
                  <a:lnTo>
                    <a:pt x="35" y="79"/>
                  </a:lnTo>
                  <a:lnTo>
                    <a:pt x="33" y="79"/>
                  </a:lnTo>
                  <a:lnTo>
                    <a:pt x="35" y="76"/>
                  </a:lnTo>
                  <a:lnTo>
                    <a:pt x="36" y="73"/>
                  </a:lnTo>
                  <a:lnTo>
                    <a:pt x="37" y="69"/>
                  </a:lnTo>
                  <a:lnTo>
                    <a:pt x="39" y="65"/>
                  </a:lnTo>
                  <a:lnTo>
                    <a:pt x="42" y="61"/>
                  </a:lnTo>
                  <a:lnTo>
                    <a:pt x="44" y="56"/>
                  </a:lnTo>
                  <a:lnTo>
                    <a:pt x="47" y="52"/>
                  </a:lnTo>
                  <a:lnTo>
                    <a:pt x="49" y="51"/>
                  </a:lnTo>
                  <a:lnTo>
                    <a:pt x="47" y="49"/>
                  </a:lnTo>
                  <a:lnTo>
                    <a:pt x="45" y="47"/>
                  </a:lnTo>
                  <a:lnTo>
                    <a:pt x="43" y="45"/>
                  </a:lnTo>
                  <a:lnTo>
                    <a:pt x="42" y="41"/>
                  </a:lnTo>
                  <a:lnTo>
                    <a:pt x="41" y="40"/>
                  </a:lnTo>
                  <a:lnTo>
                    <a:pt x="39" y="37"/>
                  </a:lnTo>
                  <a:lnTo>
                    <a:pt x="38" y="35"/>
                  </a:lnTo>
                  <a:lnTo>
                    <a:pt x="38" y="32"/>
                  </a:lnTo>
                  <a:lnTo>
                    <a:pt x="38" y="30"/>
                  </a:lnTo>
                  <a:lnTo>
                    <a:pt x="39" y="29"/>
                  </a:lnTo>
                  <a:lnTo>
                    <a:pt x="39" y="28"/>
                  </a:lnTo>
                  <a:lnTo>
                    <a:pt x="41" y="26"/>
                  </a:lnTo>
                  <a:lnTo>
                    <a:pt x="42" y="25"/>
                  </a:lnTo>
                  <a:lnTo>
                    <a:pt x="42" y="12"/>
                  </a:lnTo>
                  <a:lnTo>
                    <a:pt x="41" y="12"/>
                  </a:lnTo>
                  <a:lnTo>
                    <a:pt x="37" y="11"/>
                  </a:lnTo>
                  <a:lnTo>
                    <a:pt x="33" y="9"/>
                  </a:lnTo>
                  <a:lnTo>
                    <a:pt x="30" y="7"/>
                  </a:lnTo>
                  <a:lnTo>
                    <a:pt x="26" y="5"/>
                  </a:lnTo>
                  <a:lnTo>
                    <a:pt x="24" y="2"/>
                  </a:lnTo>
                  <a:lnTo>
                    <a:pt x="22" y="1"/>
                  </a:lnTo>
                  <a:lnTo>
                    <a:pt x="22" y="0"/>
                  </a:lnTo>
                  <a:lnTo>
                    <a:pt x="20" y="1"/>
                  </a:lnTo>
                  <a:lnTo>
                    <a:pt x="19" y="4"/>
                  </a:lnTo>
                  <a:lnTo>
                    <a:pt x="16" y="9"/>
                  </a:lnTo>
                  <a:lnTo>
                    <a:pt x="13" y="16"/>
                  </a:lnTo>
                  <a:lnTo>
                    <a:pt x="11" y="26"/>
                  </a:lnTo>
                  <a:lnTo>
                    <a:pt x="9" y="37"/>
                  </a:lnTo>
                  <a:lnTo>
                    <a:pt x="9" y="51"/>
                  </a:lnTo>
                  <a:lnTo>
                    <a:pt x="10" y="66"/>
                  </a:lnTo>
                  <a:lnTo>
                    <a:pt x="7" y="69"/>
                  </a:lnTo>
                  <a:lnTo>
                    <a:pt x="6" y="72"/>
                  </a:lnTo>
                  <a:lnTo>
                    <a:pt x="6" y="76"/>
                  </a:lnTo>
                  <a:lnTo>
                    <a:pt x="5" y="79"/>
                  </a:lnTo>
                  <a:lnTo>
                    <a:pt x="4" y="83"/>
                  </a:lnTo>
                  <a:lnTo>
                    <a:pt x="4" y="86"/>
                  </a:lnTo>
                  <a:lnTo>
                    <a:pt x="3" y="88"/>
                  </a:lnTo>
                  <a:lnTo>
                    <a:pt x="0" y="91"/>
                  </a:lnTo>
                  <a:lnTo>
                    <a:pt x="9" y="100"/>
                  </a:lnTo>
                  <a:lnTo>
                    <a:pt x="15" y="108"/>
                  </a:lnTo>
                  <a:lnTo>
                    <a:pt x="20" y="118"/>
                  </a:lnTo>
                  <a:lnTo>
                    <a:pt x="24" y="126"/>
                  </a:lnTo>
                  <a:lnTo>
                    <a:pt x="28" y="138"/>
                  </a:lnTo>
                  <a:lnTo>
                    <a:pt x="30" y="149"/>
                  </a:lnTo>
                  <a:lnTo>
                    <a:pt x="32" y="162"/>
                  </a:lnTo>
                  <a:lnTo>
                    <a:pt x="33" y="17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3" name="Freeform 322">
              <a:extLst>
                <a:ext uri="{FF2B5EF4-FFF2-40B4-BE49-F238E27FC236}">
                  <a16:creationId xmlns:a16="http://schemas.microsoft.com/office/drawing/2014/main" id="{6B2DE8E7-3311-53EB-B21D-F2EC2CFF66DE}"/>
                </a:ext>
              </a:extLst>
            </p:cNvPr>
            <p:cNvSpPr>
              <a:spLocks/>
            </p:cNvSpPr>
            <p:nvPr/>
          </p:nvSpPr>
          <p:spPr bwMode="gray">
            <a:xfrm>
              <a:off x="6516203" y="2596997"/>
              <a:ext cx="359575" cy="406092"/>
            </a:xfrm>
            <a:custGeom>
              <a:avLst/>
              <a:gdLst>
                <a:gd name="T0" fmla="*/ 6350 w 194"/>
                <a:gd name="T1" fmla="*/ 0 h 232"/>
                <a:gd name="T2" fmla="*/ 9525 w 194"/>
                <a:gd name="T3" fmla="*/ 0 h 232"/>
                <a:gd name="T4" fmla="*/ 14288 w 194"/>
                <a:gd name="T5" fmla="*/ 1401 h 232"/>
                <a:gd name="T6" fmla="*/ 17463 w 194"/>
                <a:gd name="T7" fmla="*/ 4203 h 232"/>
                <a:gd name="T8" fmla="*/ 39687 w 194"/>
                <a:gd name="T9" fmla="*/ 8407 h 232"/>
                <a:gd name="T10" fmla="*/ 55563 w 194"/>
                <a:gd name="T11" fmla="*/ 14012 h 232"/>
                <a:gd name="T12" fmla="*/ 66675 w 194"/>
                <a:gd name="T13" fmla="*/ 21017 h 232"/>
                <a:gd name="T14" fmla="*/ 79375 w 194"/>
                <a:gd name="T15" fmla="*/ 25221 h 232"/>
                <a:gd name="T16" fmla="*/ 103188 w 194"/>
                <a:gd name="T17" fmla="*/ 23820 h 232"/>
                <a:gd name="T18" fmla="*/ 120650 w 194"/>
                <a:gd name="T19" fmla="*/ 19616 h 232"/>
                <a:gd name="T20" fmla="*/ 136525 w 194"/>
                <a:gd name="T21" fmla="*/ 14012 h 232"/>
                <a:gd name="T22" fmla="*/ 155575 w 194"/>
                <a:gd name="T23" fmla="*/ 8407 h 232"/>
                <a:gd name="T24" fmla="*/ 196850 w 194"/>
                <a:gd name="T25" fmla="*/ 35029 h 232"/>
                <a:gd name="T26" fmla="*/ 204788 w 194"/>
                <a:gd name="T27" fmla="*/ 63052 h 232"/>
                <a:gd name="T28" fmla="*/ 215900 w 194"/>
                <a:gd name="T29" fmla="*/ 85471 h 232"/>
                <a:gd name="T30" fmla="*/ 227013 w 194"/>
                <a:gd name="T31" fmla="*/ 103686 h 232"/>
                <a:gd name="T32" fmla="*/ 236538 w 194"/>
                <a:gd name="T33" fmla="*/ 114895 h 232"/>
                <a:gd name="T34" fmla="*/ 238125 w 194"/>
                <a:gd name="T35" fmla="*/ 126104 h 232"/>
                <a:gd name="T36" fmla="*/ 239713 w 194"/>
                <a:gd name="T37" fmla="*/ 134511 h 232"/>
                <a:gd name="T38" fmla="*/ 242888 w 194"/>
                <a:gd name="T39" fmla="*/ 141517 h 232"/>
                <a:gd name="T40" fmla="*/ 250825 w 194"/>
                <a:gd name="T41" fmla="*/ 148523 h 232"/>
                <a:gd name="T42" fmla="*/ 258763 w 194"/>
                <a:gd name="T43" fmla="*/ 159732 h 232"/>
                <a:gd name="T44" fmla="*/ 263525 w 194"/>
                <a:gd name="T45" fmla="*/ 173744 h 232"/>
                <a:gd name="T46" fmla="*/ 268288 w 194"/>
                <a:gd name="T47" fmla="*/ 189157 h 232"/>
                <a:gd name="T48" fmla="*/ 269875 w 194"/>
                <a:gd name="T49" fmla="*/ 200366 h 232"/>
                <a:gd name="T50" fmla="*/ 279400 w 194"/>
                <a:gd name="T51" fmla="*/ 215779 h 232"/>
                <a:gd name="T52" fmla="*/ 293688 w 194"/>
                <a:gd name="T53" fmla="*/ 235395 h 232"/>
                <a:gd name="T54" fmla="*/ 306388 w 194"/>
                <a:gd name="T55" fmla="*/ 250808 h 232"/>
                <a:gd name="T56" fmla="*/ 307975 w 194"/>
                <a:gd name="T57" fmla="*/ 255011 h 232"/>
                <a:gd name="T58" fmla="*/ 303213 w 194"/>
                <a:gd name="T59" fmla="*/ 256412 h 232"/>
                <a:gd name="T60" fmla="*/ 301625 w 194"/>
                <a:gd name="T61" fmla="*/ 260616 h 232"/>
                <a:gd name="T62" fmla="*/ 298450 w 194"/>
                <a:gd name="T63" fmla="*/ 262017 h 232"/>
                <a:gd name="T64" fmla="*/ 303213 w 194"/>
                <a:gd name="T65" fmla="*/ 270424 h 232"/>
                <a:gd name="T66" fmla="*/ 306388 w 194"/>
                <a:gd name="T67" fmla="*/ 276028 h 232"/>
                <a:gd name="T68" fmla="*/ 306388 w 194"/>
                <a:gd name="T69" fmla="*/ 281633 h 232"/>
                <a:gd name="T70" fmla="*/ 307975 w 194"/>
                <a:gd name="T71" fmla="*/ 290040 h 232"/>
                <a:gd name="T72" fmla="*/ 303213 w 194"/>
                <a:gd name="T73" fmla="*/ 299848 h 232"/>
                <a:gd name="T74" fmla="*/ 290513 w 194"/>
                <a:gd name="T75" fmla="*/ 311057 h 232"/>
                <a:gd name="T76" fmla="*/ 279400 w 194"/>
                <a:gd name="T77" fmla="*/ 319464 h 232"/>
                <a:gd name="T78" fmla="*/ 273050 w 194"/>
                <a:gd name="T79" fmla="*/ 325069 h 232"/>
                <a:gd name="T80" fmla="*/ 22225 w 194"/>
                <a:gd name="T81" fmla="*/ 93878 h 232"/>
                <a:gd name="T82" fmla="*/ 14288 w 194"/>
                <a:gd name="T83" fmla="*/ 85471 h 232"/>
                <a:gd name="T84" fmla="*/ 6350 w 194"/>
                <a:gd name="T85" fmla="*/ 74261 h 232"/>
                <a:gd name="T86" fmla="*/ 1588 w 194"/>
                <a:gd name="T87" fmla="*/ 64453 h 232"/>
                <a:gd name="T88" fmla="*/ 0 w 194"/>
                <a:gd name="T89" fmla="*/ 53244 h 232"/>
                <a:gd name="T90" fmla="*/ 1588 w 194"/>
                <a:gd name="T91" fmla="*/ 49041 h 232"/>
                <a:gd name="T92" fmla="*/ 6350 w 194"/>
                <a:gd name="T93" fmla="*/ 44837 h 232"/>
                <a:gd name="T94" fmla="*/ 7938 w 194"/>
                <a:gd name="T95" fmla="*/ 40634 h 232"/>
                <a:gd name="T96" fmla="*/ 9525 w 194"/>
                <a:gd name="T97" fmla="*/ 39232 h 232"/>
                <a:gd name="T98" fmla="*/ 9525 w 194"/>
                <a:gd name="T99" fmla="*/ 29424 h 232"/>
                <a:gd name="T100" fmla="*/ 6350 w 194"/>
                <a:gd name="T101" fmla="*/ 23820 h 232"/>
                <a:gd name="T102" fmla="*/ 4763 w 194"/>
                <a:gd name="T103" fmla="*/ 19616 h 232"/>
                <a:gd name="T104" fmla="*/ 4763 w 194"/>
                <a:gd name="T105" fmla="*/ 14012 h 232"/>
                <a:gd name="T106" fmla="*/ 4763 w 194"/>
                <a:gd name="T107" fmla="*/ 9808 h 232"/>
                <a:gd name="T108" fmla="*/ 4763 w 194"/>
                <a:gd name="T109" fmla="*/ 5605 h 232"/>
                <a:gd name="T110" fmla="*/ 4763 w 194"/>
                <a:gd name="T111" fmla="*/ 1401 h 2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94"/>
                <a:gd name="T169" fmla="*/ 0 h 232"/>
                <a:gd name="T170" fmla="*/ 194 w 194"/>
                <a:gd name="T171" fmla="*/ 232 h 2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94" h="232">
                  <a:moveTo>
                    <a:pt x="3" y="0"/>
                  </a:moveTo>
                  <a:lnTo>
                    <a:pt x="4" y="0"/>
                  </a:lnTo>
                  <a:lnTo>
                    <a:pt x="5" y="0"/>
                  </a:lnTo>
                  <a:lnTo>
                    <a:pt x="6" y="0"/>
                  </a:lnTo>
                  <a:lnTo>
                    <a:pt x="7" y="0"/>
                  </a:lnTo>
                  <a:lnTo>
                    <a:pt x="9" y="1"/>
                  </a:lnTo>
                  <a:lnTo>
                    <a:pt x="10" y="1"/>
                  </a:lnTo>
                  <a:lnTo>
                    <a:pt x="11" y="3"/>
                  </a:lnTo>
                  <a:lnTo>
                    <a:pt x="19" y="3"/>
                  </a:lnTo>
                  <a:lnTo>
                    <a:pt x="25" y="6"/>
                  </a:lnTo>
                  <a:lnTo>
                    <a:pt x="30" y="7"/>
                  </a:lnTo>
                  <a:lnTo>
                    <a:pt x="35" y="10"/>
                  </a:lnTo>
                  <a:lnTo>
                    <a:pt x="38" y="13"/>
                  </a:lnTo>
                  <a:lnTo>
                    <a:pt x="42" y="15"/>
                  </a:lnTo>
                  <a:lnTo>
                    <a:pt x="45" y="17"/>
                  </a:lnTo>
                  <a:lnTo>
                    <a:pt x="50" y="18"/>
                  </a:lnTo>
                  <a:lnTo>
                    <a:pt x="58" y="17"/>
                  </a:lnTo>
                  <a:lnTo>
                    <a:pt x="65" y="17"/>
                  </a:lnTo>
                  <a:lnTo>
                    <a:pt x="71" y="15"/>
                  </a:lnTo>
                  <a:lnTo>
                    <a:pt x="76" y="14"/>
                  </a:lnTo>
                  <a:lnTo>
                    <a:pt x="81" y="11"/>
                  </a:lnTo>
                  <a:lnTo>
                    <a:pt x="86" y="10"/>
                  </a:lnTo>
                  <a:lnTo>
                    <a:pt x="92" y="7"/>
                  </a:lnTo>
                  <a:lnTo>
                    <a:pt x="98" y="6"/>
                  </a:lnTo>
                  <a:lnTo>
                    <a:pt x="123" y="13"/>
                  </a:lnTo>
                  <a:lnTo>
                    <a:pt x="124" y="25"/>
                  </a:lnTo>
                  <a:lnTo>
                    <a:pt x="126" y="36"/>
                  </a:lnTo>
                  <a:lnTo>
                    <a:pt x="129" y="45"/>
                  </a:lnTo>
                  <a:lnTo>
                    <a:pt x="132" y="53"/>
                  </a:lnTo>
                  <a:lnTo>
                    <a:pt x="136" y="61"/>
                  </a:lnTo>
                  <a:lnTo>
                    <a:pt x="139" y="67"/>
                  </a:lnTo>
                  <a:lnTo>
                    <a:pt x="143" y="74"/>
                  </a:lnTo>
                  <a:lnTo>
                    <a:pt x="147" y="79"/>
                  </a:lnTo>
                  <a:lnTo>
                    <a:pt x="149" y="82"/>
                  </a:lnTo>
                  <a:lnTo>
                    <a:pt x="150" y="86"/>
                  </a:lnTo>
                  <a:lnTo>
                    <a:pt x="150" y="90"/>
                  </a:lnTo>
                  <a:lnTo>
                    <a:pt x="150" y="93"/>
                  </a:lnTo>
                  <a:lnTo>
                    <a:pt x="151" y="96"/>
                  </a:lnTo>
                  <a:lnTo>
                    <a:pt x="151" y="99"/>
                  </a:lnTo>
                  <a:lnTo>
                    <a:pt x="153" y="101"/>
                  </a:lnTo>
                  <a:lnTo>
                    <a:pt x="156" y="104"/>
                  </a:lnTo>
                  <a:lnTo>
                    <a:pt x="158" y="106"/>
                  </a:lnTo>
                  <a:lnTo>
                    <a:pt x="160" y="108"/>
                  </a:lnTo>
                  <a:lnTo>
                    <a:pt x="163" y="114"/>
                  </a:lnTo>
                  <a:lnTo>
                    <a:pt x="164" y="118"/>
                  </a:lnTo>
                  <a:lnTo>
                    <a:pt x="166" y="124"/>
                  </a:lnTo>
                  <a:lnTo>
                    <a:pt x="168" y="129"/>
                  </a:lnTo>
                  <a:lnTo>
                    <a:pt x="169" y="135"/>
                  </a:lnTo>
                  <a:lnTo>
                    <a:pt x="169" y="139"/>
                  </a:lnTo>
                  <a:lnTo>
                    <a:pt x="170" y="143"/>
                  </a:lnTo>
                  <a:lnTo>
                    <a:pt x="172" y="149"/>
                  </a:lnTo>
                  <a:lnTo>
                    <a:pt x="176" y="154"/>
                  </a:lnTo>
                  <a:lnTo>
                    <a:pt x="181" y="161"/>
                  </a:lnTo>
                  <a:lnTo>
                    <a:pt x="185" y="168"/>
                  </a:lnTo>
                  <a:lnTo>
                    <a:pt x="189" y="175"/>
                  </a:lnTo>
                  <a:lnTo>
                    <a:pt x="193" y="179"/>
                  </a:lnTo>
                  <a:lnTo>
                    <a:pt x="194" y="180"/>
                  </a:lnTo>
                  <a:lnTo>
                    <a:pt x="194" y="182"/>
                  </a:lnTo>
                  <a:lnTo>
                    <a:pt x="193" y="183"/>
                  </a:lnTo>
                  <a:lnTo>
                    <a:pt x="191" y="183"/>
                  </a:lnTo>
                  <a:lnTo>
                    <a:pt x="190" y="185"/>
                  </a:lnTo>
                  <a:lnTo>
                    <a:pt x="190" y="186"/>
                  </a:lnTo>
                  <a:lnTo>
                    <a:pt x="189" y="186"/>
                  </a:lnTo>
                  <a:lnTo>
                    <a:pt x="188" y="187"/>
                  </a:lnTo>
                  <a:lnTo>
                    <a:pt x="190" y="190"/>
                  </a:lnTo>
                  <a:lnTo>
                    <a:pt x="191" y="193"/>
                  </a:lnTo>
                  <a:lnTo>
                    <a:pt x="193" y="196"/>
                  </a:lnTo>
                  <a:lnTo>
                    <a:pt x="193" y="197"/>
                  </a:lnTo>
                  <a:lnTo>
                    <a:pt x="193" y="199"/>
                  </a:lnTo>
                  <a:lnTo>
                    <a:pt x="193" y="201"/>
                  </a:lnTo>
                  <a:lnTo>
                    <a:pt x="193" y="204"/>
                  </a:lnTo>
                  <a:lnTo>
                    <a:pt x="194" y="207"/>
                  </a:lnTo>
                  <a:lnTo>
                    <a:pt x="194" y="211"/>
                  </a:lnTo>
                  <a:lnTo>
                    <a:pt x="191" y="214"/>
                  </a:lnTo>
                  <a:lnTo>
                    <a:pt x="188" y="218"/>
                  </a:lnTo>
                  <a:lnTo>
                    <a:pt x="183" y="222"/>
                  </a:lnTo>
                  <a:lnTo>
                    <a:pt x="180" y="225"/>
                  </a:lnTo>
                  <a:lnTo>
                    <a:pt x="176" y="228"/>
                  </a:lnTo>
                  <a:lnTo>
                    <a:pt x="174" y="231"/>
                  </a:lnTo>
                  <a:lnTo>
                    <a:pt x="172" y="232"/>
                  </a:lnTo>
                  <a:lnTo>
                    <a:pt x="17" y="229"/>
                  </a:lnTo>
                  <a:lnTo>
                    <a:pt x="14" y="67"/>
                  </a:lnTo>
                  <a:lnTo>
                    <a:pt x="11" y="64"/>
                  </a:lnTo>
                  <a:lnTo>
                    <a:pt x="9" y="61"/>
                  </a:lnTo>
                  <a:lnTo>
                    <a:pt x="6" y="57"/>
                  </a:lnTo>
                  <a:lnTo>
                    <a:pt x="4" y="53"/>
                  </a:lnTo>
                  <a:lnTo>
                    <a:pt x="1" y="50"/>
                  </a:lnTo>
                  <a:lnTo>
                    <a:pt x="1" y="46"/>
                  </a:lnTo>
                  <a:lnTo>
                    <a:pt x="0" y="42"/>
                  </a:lnTo>
                  <a:lnTo>
                    <a:pt x="0" y="38"/>
                  </a:lnTo>
                  <a:lnTo>
                    <a:pt x="0" y="36"/>
                  </a:lnTo>
                  <a:lnTo>
                    <a:pt x="1" y="35"/>
                  </a:lnTo>
                  <a:lnTo>
                    <a:pt x="3" y="33"/>
                  </a:lnTo>
                  <a:lnTo>
                    <a:pt x="4" y="32"/>
                  </a:lnTo>
                  <a:lnTo>
                    <a:pt x="5" y="31"/>
                  </a:lnTo>
                  <a:lnTo>
                    <a:pt x="5" y="29"/>
                  </a:lnTo>
                  <a:lnTo>
                    <a:pt x="6" y="29"/>
                  </a:lnTo>
                  <a:lnTo>
                    <a:pt x="6" y="28"/>
                  </a:lnTo>
                  <a:lnTo>
                    <a:pt x="6" y="24"/>
                  </a:lnTo>
                  <a:lnTo>
                    <a:pt x="6" y="21"/>
                  </a:lnTo>
                  <a:lnTo>
                    <a:pt x="5" y="20"/>
                  </a:lnTo>
                  <a:lnTo>
                    <a:pt x="4" y="17"/>
                  </a:lnTo>
                  <a:lnTo>
                    <a:pt x="4" y="15"/>
                  </a:lnTo>
                  <a:lnTo>
                    <a:pt x="3" y="14"/>
                  </a:lnTo>
                  <a:lnTo>
                    <a:pt x="3" y="13"/>
                  </a:lnTo>
                  <a:lnTo>
                    <a:pt x="3" y="10"/>
                  </a:lnTo>
                  <a:lnTo>
                    <a:pt x="3" y="8"/>
                  </a:lnTo>
                  <a:lnTo>
                    <a:pt x="3" y="7"/>
                  </a:lnTo>
                  <a:lnTo>
                    <a:pt x="3" y="6"/>
                  </a:lnTo>
                  <a:lnTo>
                    <a:pt x="3" y="4"/>
                  </a:lnTo>
                  <a:lnTo>
                    <a:pt x="3" y="3"/>
                  </a:lnTo>
                  <a:lnTo>
                    <a:pt x="3" y="1"/>
                  </a:lnTo>
                  <a:lnTo>
                    <a:pt x="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4" name="Freeform 324">
              <a:extLst>
                <a:ext uri="{FF2B5EF4-FFF2-40B4-BE49-F238E27FC236}">
                  <a16:creationId xmlns:a16="http://schemas.microsoft.com/office/drawing/2014/main" id="{CD46AC91-BC56-7550-F67F-2C023752713B}"/>
                </a:ext>
              </a:extLst>
            </p:cNvPr>
            <p:cNvSpPr>
              <a:spLocks/>
            </p:cNvSpPr>
            <p:nvPr/>
          </p:nvSpPr>
          <p:spPr bwMode="gray">
            <a:xfrm>
              <a:off x="5949724" y="1980922"/>
              <a:ext cx="337477" cy="360534"/>
            </a:xfrm>
            <a:custGeom>
              <a:avLst/>
              <a:gdLst>
                <a:gd name="T0" fmla="*/ 160337 w 182"/>
                <a:gd name="T1" fmla="*/ 56046 h 206"/>
                <a:gd name="T2" fmla="*/ 150812 w 182"/>
                <a:gd name="T3" fmla="*/ 42035 h 206"/>
                <a:gd name="T4" fmla="*/ 130175 w 182"/>
                <a:gd name="T5" fmla="*/ 42035 h 206"/>
                <a:gd name="T6" fmla="*/ 128588 w 182"/>
                <a:gd name="T7" fmla="*/ 60250 h 206"/>
                <a:gd name="T8" fmla="*/ 131763 w 182"/>
                <a:gd name="T9" fmla="*/ 86872 h 206"/>
                <a:gd name="T10" fmla="*/ 147637 w 182"/>
                <a:gd name="T11" fmla="*/ 102285 h 206"/>
                <a:gd name="T12" fmla="*/ 160337 w 182"/>
                <a:gd name="T13" fmla="*/ 113494 h 206"/>
                <a:gd name="T14" fmla="*/ 184150 w 182"/>
                <a:gd name="T15" fmla="*/ 128907 h 206"/>
                <a:gd name="T16" fmla="*/ 228600 w 182"/>
                <a:gd name="T17" fmla="*/ 170942 h 206"/>
                <a:gd name="T18" fmla="*/ 241300 w 182"/>
                <a:gd name="T19" fmla="*/ 180750 h 206"/>
                <a:gd name="T20" fmla="*/ 258763 w 182"/>
                <a:gd name="T21" fmla="*/ 186354 h 206"/>
                <a:gd name="T22" fmla="*/ 280988 w 182"/>
                <a:gd name="T23" fmla="*/ 203168 h 206"/>
                <a:gd name="T24" fmla="*/ 288925 w 182"/>
                <a:gd name="T25" fmla="*/ 211575 h 206"/>
                <a:gd name="T26" fmla="*/ 285750 w 182"/>
                <a:gd name="T27" fmla="*/ 222784 h 206"/>
                <a:gd name="T28" fmla="*/ 273050 w 182"/>
                <a:gd name="T29" fmla="*/ 217180 h 206"/>
                <a:gd name="T30" fmla="*/ 265113 w 182"/>
                <a:gd name="T31" fmla="*/ 211575 h 206"/>
                <a:gd name="T32" fmla="*/ 258763 w 182"/>
                <a:gd name="T33" fmla="*/ 207372 h 206"/>
                <a:gd name="T34" fmla="*/ 250825 w 182"/>
                <a:gd name="T35" fmla="*/ 207372 h 206"/>
                <a:gd name="T36" fmla="*/ 250825 w 182"/>
                <a:gd name="T37" fmla="*/ 217180 h 206"/>
                <a:gd name="T38" fmla="*/ 250825 w 182"/>
                <a:gd name="T39" fmla="*/ 226988 h 206"/>
                <a:gd name="T40" fmla="*/ 255588 w 182"/>
                <a:gd name="T41" fmla="*/ 236796 h 206"/>
                <a:gd name="T42" fmla="*/ 260350 w 182"/>
                <a:gd name="T43" fmla="*/ 243802 h 206"/>
                <a:gd name="T44" fmla="*/ 255588 w 182"/>
                <a:gd name="T45" fmla="*/ 253610 h 206"/>
                <a:gd name="T46" fmla="*/ 249238 w 182"/>
                <a:gd name="T47" fmla="*/ 263418 h 206"/>
                <a:gd name="T48" fmla="*/ 242888 w 182"/>
                <a:gd name="T49" fmla="*/ 278831 h 206"/>
                <a:gd name="T50" fmla="*/ 239713 w 182"/>
                <a:gd name="T51" fmla="*/ 288639 h 206"/>
                <a:gd name="T52" fmla="*/ 225425 w 182"/>
                <a:gd name="T53" fmla="*/ 285837 h 206"/>
                <a:gd name="T54" fmla="*/ 220663 w 182"/>
                <a:gd name="T55" fmla="*/ 278831 h 206"/>
                <a:gd name="T56" fmla="*/ 230188 w 182"/>
                <a:gd name="T57" fmla="*/ 267622 h 206"/>
                <a:gd name="T58" fmla="*/ 233363 w 182"/>
                <a:gd name="T59" fmla="*/ 246604 h 206"/>
                <a:gd name="T60" fmla="*/ 217488 w 182"/>
                <a:gd name="T61" fmla="*/ 217180 h 206"/>
                <a:gd name="T62" fmla="*/ 193675 w 182"/>
                <a:gd name="T63" fmla="*/ 201767 h 206"/>
                <a:gd name="T64" fmla="*/ 171450 w 182"/>
                <a:gd name="T65" fmla="*/ 187755 h 206"/>
                <a:gd name="T66" fmla="*/ 155575 w 182"/>
                <a:gd name="T67" fmla="*/ 180750 h 206"/>
                <a:gd name="T68" fmla="*/ 106363 w 182"/>
                <a:gd name="T69" fmla="*/ 151325 h 206"/>
                <a:gd name="T70" fmla="*/ 66675 w 182"/>
                <a:gd name="T71" fmla="*/ 92477 h 206"/>
                <a:gd name="T72" fmla="*/ 50800 w 182"/>
                <a:gd name="T73" fmla="*/ 84070 h 206"/>
                <a:gd name="T74" fmla="*/ 39687 w 182"/>
                <a:gd name="T75" fmla="*/ 84070 h 206"/>
                <a:gd name="T76" fmla="*/ 28575 w 182"/>
                <a:gd name="T77" fmla="*/ 86872 h 206"/>
                <a:gd name="T78" fmla="*/ 17463 w 182"/>
                <a:gd name="T79" fmla="*/ 92477 h 206"/>
                <a:gd name="T80" fmla="*/ 7938 w 182"/>
                <a:gd name="T81" fmla="*/ 84070 h 206"/>
                <a:gd name="T82" fmla="*/ 0 w 182"/>
                <a:gd name="T83" fmla="*/ 61651 h 206"/>
                <a:gd name="T84" fmla="*/ 1588 w 182"/>
                <a:gd name="T85" fmla="*/ 47639 h 206"/>
                <a:gd name="T86" fmla="*/ 4762 w 182"/>
                <a:gd name="T87" fmla="*/ 37831 h 206"/>
                <a:gd name="T88" fmla="*/ 17463 w 182"/>
                <a:gd name="T89" fmla="*/ 26622 h 206"/>
                <a:gd name="T90" fmla="*/ 28575 w 182"/>
                <a:gd name="T91" fmla="*/ 18215 h 206"/>
                <a:gd name="T92" fmla="*/ 34925 w 182"/>
                <a:gd name="T93" fmla="*/ 18215 h 206"/>
                <a:gd name="T94" fmla="*/ 46037 w 182"/>
                <a:gd name="T95" fmla="*/ 26622 h 206"/>
                <a:gd name="T96" fmla="*/ 57150 w 182"/>
                <a:gd name="T97" fmla="*/ 25221 h 206"/>
                <a:gd name="T98" fmla="*/ 79375 w 182"/>
                <a:gd name="T99" fmla="*/ 8407 h 206"/>
                <a:gd name="T100" fmla="*/ 125413 w 182"/>
                <a:gd name="T101" fmla="*/ 0 h 206"/>
                <a:gd name="T102" fmla="*/ 144463 w 182"/>
                <a:gd name="T103" fmla="*/ 11209 h 206"/>
                <a:gd name="T104" fmla="*/ 168275 w 182"/>
                <a:gd name="T105" fmla="*/ 12610 h 206"/>
                <a:gd name="T106" fmla="*/ 165100 w 182"/>
                <a:gd name="T107" fmla="*/ 36430 h 206"/>
                <a:gd name="T108" fmla="*/ 168275 w 182"/>
                <a:gd name="T109" fmla="*/ 56046 h 2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
                <a:gd name="T166" fmla="*/ 0 h 206"/>
                <a:gd name="T167" fmla="*/ 182 w 182"/>
                <a:gd name="T168" fmla="*/ 206 h 2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 h="206">
                  <a:moveTo>
                    <a:pt x="106" y="40"/>
                  </a:moveTo>
                  <a:lnTo>
                    <a:pt x="105" y="40"/>
                  </a:lnTo>
                  <a:lnTo>
                    <a:pt x="102" y="40"/>
                  </a:lnTo>
                  <a:lnTo>
                    <a:pt x="101" y="40"/>
                  </a:lnTo>
                  <a:lnTo>
                    <a:pt x="100" y="39"/>
                  </a:lnTo>
                  <a:lnTo>
                    <a:pt x="98" y="37"/>
                  </a:lnTo>
                  <a:lnTo>
                    <a:pt x="97" y="34"/>
                  </a:lnTo>
                  <a:lnTo>
                    <a:pt x="95" y="30"/>
                  </a:lnTo>
                  <a:lnTo>
                    <a:pt x="93" y="25"/>
                  </a:lnTo>
                  <a:lnTo>
                    <a:pt x="88" y="26"/>
                  </a:lnTo>
                  <a:lnTo>
                    <a:pt x="85" y="29"/>
                  </a:lnTo>
                  <a:lnTo>
                    <a:pt x="82" y="30"/>
                  </a:lnTo>
                  <a:lnTo>
                    <a:pt x="81" y="33"/>
                  </a:lnTo>
                  <a:lnTo>
                    <a:pt x="81" y="34"/>
                  </a:lnTo>
                  <a:lnTo>
                    <a:pt x="81" y="39"/>
                  </a:lnTo>
                  <a:lnTo>
                    <a:pt x="81" y="43"/>
                  </a:lnTo>
                  <a:lnTo>
                    <a:pt x="81" y="47"/>
                  </a:lnTo>
                  <a:lnTo>
                    <a:pt x="81" y="53"/>
                  </a:lnTo>
                  <a:lnTo>
                    <a:pt x="82" y="58"/>
                  </a:lnTo>
                  <a:lnTo>
                    <a:pt x="83" y="62"/>
                  </a:lnTo>
                  <a:lnTo>
                    <a:pt x="85" y="66"/>
                  </a:lnTo>
                  <a:lnTo>
                    <a:pt x="87" y="69"/>
                  </a:lnTo>
                  <a:lnTo>
                    <a:pt x="89" y="72"/>
                  </a:lnTo>
                  <a:lnTo>
                    <a:pt x="93" y="73"/>
                  </a:lnTo>
                  <a:lnTo>
                    <a:pt x="95" y="73"/>
                  </a:lnTo>
                  <a:lnTo>
                    <a:pt x="97" y="76"/>
                  </a:lnTo>
                  <a:lnTo>
                    <a:pt x="99" y="79"/>
                  </a:lnTo>
                  <a:lnTo>
                    <a:pt x="101" y="81"/>
                  </a:lnTo>
                  <a:lnTo>
                    <a:pt x="105" y="84"/>
                  </a:lnTo>
                  <a:lnTo>
                    <a:pt x="110" y="87"/>
                  </a:lnTo>
                  <a:lnTo>
                    <a:pt x="113" y="90"/>
                  </a:lnTo>
                  <a:lnTo>
                    <a:pt x="116" y="92"/>
                  </a:lnTo>
                  <a:lnTo>
                    <a:pt x="117" y="94"/>
                  </a:lnTo>
                  <a:lnTo>
                    <a:pt x="139" y="116"/>
                  </a:lnTo>
                  <a:lnTo>
                    <a:pt x="142" y="119"/>
                  </a:lnTo>
                  <a:lnTo>
                    <a:pt x="144" y="122"/>
                  </a:lnTo>
                  <a:lnTo>
                    <a:pt x="146" y="123"/>
                  </a:lnTo>
                  <a:lnTo>
                    <a:pt x="147" y="126"/>
                  </a:lnTo>
                  <a:lnTo>
                    <a:pt x="150" y="127"/>
                  </a:lnTo>
                  <a:lnTo>
                    <a:pt x="152" y="129"/>
                  </a:lnTo>
                  <a:lnTo>
                    <a:pt x="156" y="129"/>
                  </a:lnTo>
                  <a:lnTo>
                    <a:pt x="158" y="129"/>
                  </a:lnTo>
                  <a:lnTo>
                    <a:pt x="159" y="130"/>
                  </a:lnTo>
                  <a:lnTo>
                    <a:pt x="163" y="133"/>
                  </a:lnTo>
                  <a:lnTo>
                    <a:pt x="165" y="137"/>
                  </a:lnTo>
                  <a:lnTo>
                    <a:pt x="169" y="140"/>
                  </a:lnTo>
                  <a:lnTo>
                    <a:pt x="174" y="143"/>
                  </a:lnTo>
                  <a:lnTo>
                    <a:pt x="177" y="145"/>
                  </a:lnTo>
                  <a:lnTo>
                    <a:pt x="180" y="148"/>
                  </a:lnTo>
                  <a:lnTo>
                    <a:pt x="182" y="148"/>
                  </a:lnTo>
                  <a:lnTo>
                    <a:pt x="182" y="150"/>
                  </a:lnTo>
                  <a:lnTo>
                    <a:pt x="182" y="151"/>
                  </a:lnTo>
                  <a:lnTo>
                    <a:pt x="181" y="152"/>
                  </a:lnTo>
                  <a:lnTo>
                    <a:pt x="181" y="156"/>
                  </a:lnTo>
                  <a:lnTo>
                    <a:pt x="180" y="158"/>
                  </a:lnTo>
                  <a:lnTo>
                    <a:pt x="180" y="159"/>
                  </a:lnTo>
                  <a:lnTo>
                    <a:pt x="178" y="160"/>
                  </a:lnTo>
                  <a:lnTo>
                    <a:pt x="177" y="162"/>
                  </a:lnTo>
                  <a:lnTo>
                    <a:pt x="174" y="155"/>
                  </a:lnTo>
                  <a:lnTo>
                    <a:pt x="172" y="155"/>
                  </a:lnTo>
                  <a:lnTo>
                    <a:pt x="171" y="152"/>
                  </a:lnTo>
                  <a:lnTo>
                    <a:pt x="170" y="152"/>
                  </a:lnTo>
                  <a:lnTo>
                    <a:pt x="169" y="152"/>
                  </a:lnTo>
                  <a:lnTo>
                    <a:pt x="167" y="151"/>
                  </a:lnTo>
                  <a:lnTo>
                    <a:pt x="165" y="150"/>
                  </a:lnTo>
                  <a:lnTo>
                    <a:pt x="165" y="148"/>
                  </a:lnTo>
                  <a:lnTo>
                    <a:pt x="164" y="148"/>
                  </a:lnTo>
                  <a:lnTo>
                    <a:pt x="163" y="148"/>
                  </a:lnTo>
                  <a:lnTo>
                    <a:pt x="162" y="148"/>
                  </a:lnTo>
                  <a:lnTo>
                    <a:pt x="161" y="148"/>
                  </a:lnTo>
                  <a:lnTo>
                    <a:pt x="159" y="148"/>
                  </a:lnTo>
                  <a:lnTo>
                    <a:pt x="158" y="148"/>
                  </a:lnTo>
                  <a:lnTo>
                    <a:pt x="158" y="150"/>
                  </a:lnTo>
                  <a:lnTo>
                    <a:pt x="158" y="151"/>
                  </a:lnTo>
                  <a:lnTo>
                    <a:pt x="158" y="152"/>
                  </a:lnTo>
                  <a:lnTo>
                    <a:pt x="158" y="155"/>
                  </a:lnTo>
                  <a:lnTo>
                    <a:pt x="158" y="156"/>
                  </a:lnTo>
                  <a:lnTo>
                    <a:pt x="158" y="158"/>
                  </a:lnTo>
                  <a:lnTo>
                    <a:pt x="158" y="159"/>
                  </a:lnTo>
                  <a:lnTo>
                    <a:pt x="158" y="162"/>
                  </a:lnTo>
                  <a:lnTo>
                    <a:pt x="159" y="163"/>
                  </a:lnTo>
                  <a:lnTo>
                    <a:pt x="159" y="166"/>
                  </a:lnTo>
                  <a:lnTo>
                    <a:pt x="161" y="167"/>
                  </a:lnTo>
                  <a:lnTo>
                    <a:pt x="161" y="169"/>
                  </a:lnTo>
                  <a:lnTo>
                    <a:pt x="162" y="170"/>
                  </a:lnTo>
                  <a:lnTo>
                    <a:pt x="163" y="172"/>
                  </a:lnTo>
                  <a:lnTo>
                    <a:pt x="165" y="172"/>
                  </a:lnTo>
                  <a:lnTo>
                    <a:pt x="164" y="174"/>
                  </a:lnTo>
                  <a:lnTo>
                    <a:pt x="163" y="176"/>
                  </a:lnTo>
                  <a:lnTo>
                    <a:pt x="163" y="178"/>
                  </a:lnTo>
                  <a:lnTo>
                    <a:pt x="162" y="180"/>
                  </a:lnTo>
                  <a:lnTo>
                    <a:pt x="161" y="181"/>
                  </a:lnTo>
                  <a:lnTo>
                    <a:pt x="161" y="183"/>
                  </a:lnTo>
                  <a:lnTo>
                    <a:pt x="159" y="184"/>
                  </a:lnTo>
                  <a:lnTo>
                    <a:pt x="158" y="184"/>
                  </a:lnTo>
                  <a:lnTo>
                    <a:pt x="157" y="188"/>
                  </a:lnTo>
                  <a:lnTo>
                    <a:pt x="157" y="191"/>
                  </a:lnTo>
                  <a:lnTo>
                    <a:pt x="156" y="194"/>
                  </a:lnTo>
                  <a:lnTo>
                    <a:pt x="155" y="197"/>
                  </a:lnTo>
                  <a:lnTo>
                    <a:pt x="153" y="199"/>
                  </a:lnTo>
                  <a:lnTo>
                    <a:pt x="152" y="202"/>
                  </a:lnTo>
                  <a:lnTo>
                    <a:pt x="152" y="204"/>
                  </a:lnTo>
                  <a:lnTo>
                    <a:pt x="152" y="206"/>
                  </a:lnTo>
                  <a:lnTo>
                    <a:pt x="151" y="206"/>
                  </a:lnTo>
                  <a:lnTo>
                    <a:pt x="149" y="206"/>
                  </a:lnTo>
                  <a:lnTo>
                    <a:pt x="146" y="205"/>
                  </a:lnTo>
                  <a:lnTo>
                    <a:pt x="144" y="205"/>
                  </a:lnTo>
                  <a:lnTo>
                    <a:pt x="142" y="204"/>
                  </a:lnTo>
                  <a:lnTo>
                    <a:pt x="139" y="202"/>
                  </a:lnTo>
                  <a:lnTo>
                    <a:pt x="138" y="202"/>
                  </a:lnTo>
                  <a:lnTo>
                    <a:pt x="137" y="202"/>
                  </a:lnTo>
                  <a:lnTo>
                    <a:pt x="139" y="199"/>
                  </a:lnTo>
                  <a:lnTo>
                    <a:pt x="140" y="197"/>
                  </a:lnTo>
                  <a:lnTo>
                    <a:pt x="143" y="195"/>
                  </a:lnTo>
                  <a:lnTo>
                    <a:pt x="144" y="192"/>
                  </a:lnTo>
                  <a:lnTo>
                    <a:pt x="145" y="191"/>
                  </a:lnTo>
                  <a:lnTo>
                    <a:pt x="146" y="188"/>
                  </a:lnTo>
                  <a:lnTo>
                    <a:pt x="147" y="185"/>
                  </a:lnTo>
                  <a:lnTo>
                    <a:pt x="147" y="181"/>
                  </a:lnTo>
                  <a:lnTo>
                    <a:pt x="147" y="176"/>
                  </a:lnTo>
                  <a:lnTo>
                    <a:pt x="145" y="170"/>
                  </a:lnTo>
                  <a:lnTo>
                    <a:pt x="143" y="165"/>
                  </a:lnTo>
                  <a:lnTo>
                    <a:pt x="140" y="159"/>
                  </a:lnTo>
                  <a:lnTo>
                    <a:pt x="137" y="155"/>
                  </a:lnTo>
                  <a:lnTo>
                    <a:pt x="132" y="150"/>
                  </a:lnTo>
                  <a:lnTo>
                    <a:pt x="129" y="147"/>
                  </a:lnTo>
                  <a:lnTo>
                    <a:pt x="125" y="145"/>
                  </a:lnTo>
                  <a:lnTo>
                    <a:pt x="122" y="144"/>
                  </a:lnTo>
                  <a:lnTo>
                    <a:pt x="117" y="143"/>
                  </a:lnTo>
                  <a:lnTo>
                    <a:pt x="113" y="140"/>
                  </a:lnTo>
                  <a:lnTo>
                    <a:pt x="111" y="137"/>
                  </a:lnTo>
                  <a:lnTo>
                    <a:pt x="108" y="134"/>
                  </a:lnTo>
                  <a:lnTo>
                    <a:pt x="107" y="133"/>
                  </a:lnTo>
                  <a:lnTo>
                    <a:pt x="106" y="131"/>
                  </a:lnTo>
                  <a:lnTo>
                    <a:pt x="106" y="130"/>
                  </a:lnTo>
                  <a:lnTo>
                    <a:pt x="98" y="129"/>
                  </a:lnTo>
                  <a:lnTo>
                    <a:pt x="91" y="126"/>
                  </a:lnTo>
                  <a:lnTo>
                    <a:pt x="85" y="122"/>
                  </a:lnTo>
                  <a:lnTo>
                    <a:pt x="77" y="118"/>
                  </a:lnTo>
                  <a:lnTo>
                    <a:pt x="67" y="108"/>
                  </a:lnTo>
                  <a:lnTo>
                    <a:pt x="58" y="97"/>
                  </a:lnTo>
                  <a:lnTo>
                    <a:pt x="52" y="86"/>
                  </a:lnTo>
                  <a:lnTo>
                    <a:pt x="47" y="74"/>
                  </a:lnTo>
                  <a:lnTo>
                    <a:pt x="42" y="66"/>
                  </a:lnTo>
                  <a:lnTo>
                    <a:pt x="40" y="60"/>
                  </a:lnTo>
                  <a:lnTo>
                    <a:pt x="37" y="60"/>
                  </a:lnTo>
                  <a:lnTo>
                    <a:pt x="35" y="60"/>
                  </a:lnTo>
                  <a:lnTo>
                    <a:pt x="32" y="60"/>
                  </a:lnTo>
                  <a:lnTo>
                    <a:pt x="31" y="60"/>
                  </a:lnTo>
                  <a:lnTo>
                    <a:pt x="29" y="60"/>
                  </a:lnTo>
                  <a:lnTo>
                    <a:pt x="28" y="60"/>
                  </a:lnTo>
                  <a:lnTo>
                    <a:pt x="25" y="60"/>
                  </a:lnTo>
                  <a:lnTo>
                    <a:pt x="24" y="60"/>
                  </a:lnTo>
                  <a:lnTo>
                    <a:pt x="22" y="60"/>
                  </a:lnTo>
                  <a:lnTo>
                    <a:pt x="19" y="62"/>
                  </a:lnTo>
                  <a:lnTo>
                    <a:pt x="18" y="62"/>
                  </a:lnTo>
                  <a:lnTo>
                    <a:pt x="16" y="63"/>
                  </a:lnTo>
                  <a:lnTo>
                    <a:pt x="15" y="63"/>
                  </a:lnTo>
                  <a:lnTo>
                    <a:pt x="12" y="65"/>
                  </a:lnTo>
                  <a:lnTo>
                    <a:pt x="11" y="66"/>
                  </a:lnTo>
                  <a:lnTo>
                    <a:pt x="9" y="69"/>
                  </a:lnTo>
                  <a:lnTo>
                    <a:pt x="7" y="66"/>
                  </a:lnTo>
                  <a:lnTo>
                    <a:pt x="6" y="63"/>
                  </a:lnTo>
                  <a:lnTo>
                    <a:pt x="5" y="60"/>
                  </a:lnTo>
                  <a:lnTo>
                    <a:pt x="3" y="56"/>
                  </a:lnTo>
                  <a:lnTo>
                    <a:pt x="3" y="52"/>
                  </a:lnTo>
                  <a:lnTo>
                    <a:pt x="1" y="48"/>
                  </a:lnTo>
                  <a:lnTo>
                    <a:pt x="0" y="44"/>
                  </a:lnTo>
                  <a:lnTo>
                    <a:pt x="0" y="40"/>
                  </a:lnTo>
                  <a:lnTo>
                    <a:pt x="0" y="39"/>
                  </a:lnTo>
                  <a:lnTo>
                    <a:pt x="1" y="36"/>
                  </a:lnTo>
                  <a:lnTo>
                    <a:pt x="1" y="34"/>
                  </a:lnTo>
                  <a:lnTo>
                    <a:pt x="1" y="33"/>
                  </a:lnTo>
                  <a:lnTo>
                    <a:pt x="1" y="32"/>
                  </a:lnTo>
                  <a:lnTo>
                    <a:pt x="3" y="30"/>
                  </a:lnTo>
                  <a:lnTo>
                    <a:pt x="3" y="27"/>
                  </a:lnTo>
                  <a:lnTo>
                    <a:pt x="3" y="25"/>
                  </a:lnTo>
                  <a:lnTo>
                    <a:pt x="3" y="20"/>
                  </a:lnTo>
                  <a:lnTo>
                    <a:pt x="9" y="20"/>
                  </a:lnTo>
                  <a:lnTo>
                    <a:pt x="11" y="19"/>
                  </a:lnTo>
                  <a:lnTo>
                    <a:pt x="13" y="18"/>
                  </a:lnTo>
                  <a:lnTo>
                    <a:pt x="15" y="16"/>
                  </a:lnTo>
                  <a:lnTo>
                    <a:pt x="16" y="15"/>
                  </a:lnTo>
                  <a:lnTo>
                    <a:pt x="18" y="13"/>
                  </a:lnTo>
                  <a:lnTo>
                    <a:pt x="19" y="12"/>
                  </a:lnTo>
                  <a:lnTo>
                    <a:pt x="21" y="11"/>
                  </a:lnTo>
                  <a:lnTo>
                    <a:pt x="22" y="9"/>
                  </a:lnTo>
                  <a:lnTo>
                    <a:pt x="22" y="13"/>
                  </a:lnTo>
                  <a:lnTo>
                    <a:pt x="23" y="16"/>
                  </a:lnTo>
                  <a:lnTo>
                    <a:pt x="25" y="18"/>
                  </a:lnTo>
                  <a:lnTo>
                    <a:pt x="26" y="19"/>
                  </a:lnTo>
                  <a:lnTo>
                    <a:pt x="29" y="19"/>
                  </a:lnTo>
                  <a:lnTo>
                    <a:pt x="31" y="19"/>
                  </a:lnTo>
                  <a:lnTo>
                    <a:pt x="32" y="20"/>
                  </a:lnTo>
                  <a:lnTo>
                    <a:pt x="35" y="20"/>
                  </a:lnTo>
                  <a:lnTo>
                    <a:pt x="36" y="18"/>
                  </a:lnTo>
                  <a:lnTo>
                    <a:pt x="38" y="15"/>
                  </a:lnTo>
                  <a:lnTo>
                    <a:pt x="42" y="12"/>
                  </a:lnTo>
                  <a:lnTo>
                    <a:pt x="47" y="9"/>
                  </a:lnTo>
                  <a:lnTo>
                    <a:pt x="50" y="6"/>
                  </a:lnTo>
                  <a:lnTo>
                    <a:pt x="54" y="4"/>
                  </a:lnTo>
                  <a:lnTo>
                    <a:pt x="56" y="2"/>
                  </a:lnTo>
                  <a:lnTo>
                    <a:pt x="57" y="2"/>
                  </a:lnTo>
                  <a:lnTo>
                    <a:pt x="79" y="0"/>
                  </a:lnTo>
                  <a:lnTo>
                    <a:pt x="81" y="4"/>
                  </a:lnTo>
                  <a:lnTo>
                    <a:pt x="83" y="5"/>
                  </a:lnTo>
                  <a:lnTo>
                    <a:pt x="87" y="8"/>
                  </a:lnTo>
                  <a:lnTo>
                    <a:pt x="91" y="8"/>
                  </a:lnTo>
                  <a:lnTo>
                    <a:pt x="94" y="9"/>
                  </a:lnTo>
                  <a:lnTo>
                    <a:pt x="98" y="9"/>
                  </a:lnTo>
                  <a:lnTo>
                    <a:pt x="102" y="9"/>
                  </a:lnTo>
                  <a:lnTo>
                    <a:pt x="106" y="9"/>
                  </a:lnTo>
                  <a:lnTo>
                    <a:pt x="106" y="15"/>
                  </a:lnTo>
                  <a:lnTo>
                    <a:pt x="105" y="19"/>
                  </a:lnTo>
                  <a:lnTo>
                    <a:pt x="105" y="23"/>
                  </a:lnTo>
                  <a:lnTo>
                    <a:pt x="104" y="26"/>
                  </a:lnTo>
                  <a:lnTo>
                    <a:pt x="104" y="30"/>
                  </a:lnTo>
                  <a:lnTo>
                    <a:pt x="104" y="33"/>
                  </a:lnTo>
                  <a:lnTo>
                    <a:pt x="105" y="36"/>
                  </a:lnTo>
                  <a:lnTo>
                    <a:pt x="106" y="4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5" name="Freeform 325">
              <a:extLst>
                <a:ext uri="{FF2B5EF4-FFF2-40B4-BE49-F238E27FC236}">
                  <a16:creationId xmlns:a16="http://schemas.microsoft.com/office/drawing/2014/main" id="{96453045-E7BD-5CCA-AF8A-8956CD74850A}"/>
                </a:ext>
              </a:extLst>
            </p:cNvPr>
            <p:cNvSpPr>
              <a:spLocks/>
            </p:cNvSpPr>
            <p:nvPr/>
          </p:nvSpPr>
          <p:spPr bwMode="gray">
            <a:xfrm>
              <a:off x="6108418" y="2337492"/>
              <a:ext cx="90395" cy="63391"/>
            </a:xfrm>
            <a:custGeom>
              <a:avLst/>
              <a:gdLst>
                <a:gd name="T0" fmla="*/ 44450 w 48"/>
                <a:gd name="T1" fmla="*/ 0 h 37"/>
                <a:gd name="T2" fmla="*/ 52388 w 48"/>
                <a:gd name="T3" fmla="*/ 9808 h 37"/>
                <a:gd name="T4" fmla="*/ 53975 w 48"/>
                <a:gd name="T5" fmla="*/ 5605 h 37"/>
                <a:gd name="T6" fmla="*/ 58738 w 48"/>
                <a:gd name="T7" fmla="*/ 4203 h 37"/>
                <a:gd name="T8" fmla="*/ 60325 w 48"/>
                <a:gd name="T9" fmla="*/ 1401 h 37"/>
                <a:gd name="T10" fmla="*/ 61913 w 48"/>
                <a:gd name="T11" fmla="*/ 0 h 37"/>
                <a:gd name="T12" fmla="*/ 63500 w 48"/>
                <a:gd name="T13" fmla="*/ 0 h 37"/>
                <a:gd name="T14" fmla="*/ 66675 w 48"/>
                <a:gd name="T15" fmla="*/ 0 h 37"/>
                <a:gd name="T16" fmla="*/ 71438 w 48"/>
                <a:gd name="T17" fmla="*/ 0 h 37"/>
                <a:gd name="T18" fmla="*/ 74613 w 48"/>
                <a:gd name="T19" fmla="*/ 0 h 37"/>
                <a:gd name="T20" fmla="*/ 76200 w 48"/>
                <a:gd name="T21" fmla="*/ 0 h 37"/>
                <a:gd name="T22" fmla="*/ 76200 w 48"/>
                <a:gd name="T23" fmla="*/ 51843 h 37"/>
                <a:gd name="T24" fmla="*/ 73025 w 48"/>
                <a:gd name="T25" fmla="*/ 51843 h 37"/>
                <a:gd name="T26" fmla="*/ 66675 w 48"/>
                <a:gd name="T27" fmla="*/ 51843 h 37"/>
                <a:gd name="T28" fmla="*/ 63500 w 48"/>
                <a:gd name="T29" fmla="*/ 49041 h 37"/>
                <a:gd name="T30" fmla="*/ 58738 w 48"/>
                <a:gd name="T31" fmla="*/ 47640 h 37"/>
                <a:gd name="T32" fmla="*/ 52388 w 48"/>
                <a:gd name="T33" fmla="*/ 43436 h 37"/>
                <a:gd name="T34" fmla="*/ 50800 w 48"/>
                <a:gd name="T35" fmla="*/ 37831 h 37"/>
                <a:gd name="T36" fmla="*/ 47625 w 48"/>
                <a:gd name="T37" fmla="*/ 32227 h 37"/>
                <a:gd name="T38" fmla="*/ 44450 w 48"/>
                <a:gd name="T39" fmla="*/ 28023 h 37"/>
                <a:gd name="T40" fmla="*/ 42862 w 48"/>
                <a:gd name="T41" fmla="*/ 28023 h 37"/>
                <a:gd name="T42" fmla="*/ 41275 w 48"/>
                <a:gd name="T43" fmla="*/ 28023 h 37"/>
                <a:gd name="T44" fmla="*/ 39687 w 48"/>
                <a:gd name="T45" fmla="*/ 28023 h 37"/>
                <a:gd name="T46" fmla="*/ 38100 w 48"/>
                <a:gd name="T47" fmla="*/ 28023 h 37"/>
                <a:gd name="T48" fmla="*/ 34925 w 48"/>
                <a:gd name="T49" fmla="*/ 28023 h 37"/>
                <a:gd name="T50" fmla="*/ 31750 w 48"/>
                <a:gd name="T51" fmla="*/ 28023 h 37"/>
                <a:gd name="T52" fmla="*/ 25400 w 48"/>
                <a:gd name="T53" fmla="*/ 26622 h 37"/>
                <a:gd name="T54" fmla="*/ 20637 w 48"/>
                <a:gd name="T55" fmla="*/ 22419 h 37"/>
                <a:gd name="T56" fmla="*/ 15875 w 48"/>
                <a:gd name="T57" fmla="*/ 18215 h 37"/>
                <a:gd name="T58" fmla="*/ 9525 w 48"/>
                <a:gd name="T59" fmla="*/ 15413 h 37"/>
                <a:gd name="T60" fmla="*/ 6350 w 48"/>
                <a:gd name="T61" fmla="*/ 9808 h 37"/>
                <a:gd name="T62" fmla="*/ 1588 w 48"/>
                <a:gd name="T63" fmla="*/ 4203 h 37"/>
                <a:gd name="T64" fmla="*/ 0 w 48"/>
                <a:gd name="T65" fmla="*/ 0 h 37"/>
                <a:gd name="T66" fmla="*/ 44450 w 48"/>
                <a:gd name="T67" fmla="*/ 0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
                <a:gd name="T103" fmla="*/ 0 h 37"/>
                <a:gd name="T104" fmla="*/ 48 w 48"/>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 h="37">
                  <a:moveTo>
                    <a:pt x="28" y="0"/>
                  </a:moveTo>
                  <a:lnTo>
                    <a:pt x="33" y="7"/>
                  </a:lnTo>
                  <a:lnTo>
                    <a:pt x="34" y="4"/>
                  </a:lnTo>
                  <a:lnTo>
                    <a:pt x="37" y="3"/>
                  </a:lnTo>
                  <a:lnTo>
                    <a:pt x="38" y="1"/>
                  </a:lnTo>
                  <a:lnTo>
                    <a:pt x="39" y="0"/>
                  </a:lnTo>
                  <a:lnTo>
                    <a:pt x="40" y="0"/>
                  </a:lnTo>
                  <a:lnTo>
                    <a:pt x="42" y="0"/>
                  </a:lnTo>
                  <a:lnTo>
                    <a:pt x="45" y="0"/>
                  </a:lnTo>
                  <a:lnTo>
                    <a:pt x="47" y="0"/>
                  </a:lnTo>
                  <a:lnTo>
                    <a:pt x="48" y="0"/>
                  </a:lnTo>
                  <a:lnTo>
                    <a:pt x="48" y="37"/>
                  </a:lnTo>
                  <a:lnTo>
                    <a:pt x="46" y="37"/>
                  </a:lnTo>
                  <a:lnTo>
                    <a:pt x="42" y="37"/>
                  </a:lnTo>
                  <a:lnTo>
                    <a:pt x="40" y="35"/>
                  </a:lnTo>
                  <a:lnTo>
                    <a:pt x="37" y="34"/>
                  </a:lnTo>
                  <a:lnTo>
                    <a:pt x="33" y="31"/>
                  </a:lnTo>
                  <a:lnTo>
                    <a:pt x="32" y="27"/>
                  </a:lnTo>
                  <a:lnTo>
                    <a:pt x="30" y="23"/>
                  </a:lnTo>
                  <a:lnTo>
                    <a:pt x="28" y="20"/>
                  </a:lnTo>
                  <a:lnTo>
                    <a:pt x="27" y="20"/>
                  </a:lnTo>
                  <a:lnTo>
                    <a:pt x="26" y="20"/>
                  </a:lnTo>
                  <a:lnTo>
                    <a:pt x="25" y="20"/>
                  </a:lnTo>
                  <a:lnTo>
                    <a:pt x="24" y="20"/>
                  </a:lnTo>
                  <a:lnTo>
                    <a:pt x="22" y="20"/>
                  </a:lnTo>
                  <a:lnTo>
                    <a:pt x="20" y="20"/>
                  </a:lnTo>
                  <a:lnTo>
                    <a:pt x="16" y="19"/>
                  </a:lnTo>
                  <a:lnTo>
                    <a:pt x="13" y="16"/>
                  </a:lnTo>
                  <a:lnTo>
                    <a:pt x="10" y="13"/>
                  </a:lnTo>
                  <a:lnTo>
                    <a:pt x="6" y="11"/>
                  </a:lnTo>
                  <a:lnTo>
                    <a:pt x="4" y="7"/>
                  </a:lnTo>
                  <a:lnTo>
                    <a:pt x="1" y="3"/>
                  </a:lnTo>
                  <a:lnTo>
                    <a:pt x="0" y="0"/>
                  </a:lnTo>
                  <a:lnTo>
                    <a:pt x="2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6" name="Freeform 326">
              <a:extLst>
                <a:ext uri="{FF2B5EF4-FFF2-40B4-BE49-F238E27FC236}">
                  <a16:creationId xmlns:a16="http://schemas.microsoft.com/office/drawing/2014/main" id="{CFBC5EC6-6FB0-57B7-C2E0-4D3071500E82}"/>
                </a:ext>
              </a:extLst>
            </p:cNvPr>
            <p:cNvSpPr>
              <a:spLocks/>
            </p:cNvSpPr>
            <p:nvPr/>
          </p:nvSpPr>
          <p:spPr bwMode="gray">
            <a:xfrm>
              <a:off x="5973829" y="2204770"/>
              <a:ext cx="56247" cy="108951"/>
            </a:xfrm>
            <a:custGeom>
              <a:avLst/>
              <a:gdLst>
                <a:gd name="T0" fmla="*/ 0 w 30"/>
                <a:gd name="T1" fmla="*/ 16814 h 62"/>
                <a:gd name="T2" fmla="*/ 7938 w 30"/>
                <a:gd name="T3" fmla="*/ 15413 h 62"/>
                <a:gd name="T4" fmla="*/ 14288 w 30"/>
                <a:gd name="T5" fmla="*/ 15413 h 62"/>
                <a:gd name="T6" fmla="*/ 17463 w 30"/>
                <a:gd name="T7" fmla="*/ 11209 h 62"/>
                <a:gd name="T8" fmla="*/ 20638 w 30"/>
                <a:gd name="T9" fmla="*/ 9808 h 62"/>
                <a:gd name="T10" fmla="*/ 25400 w 30"/>
                <a:gd name="T11" fmla="*/ 5605 h 62"/>
                <a:gd name="T12" fmla="*/ 26988 w 30"/>
                <a:gd name="T13" fmla="*/ 2802 h 62"/>
                <a:gd name="T14" fmla="*/ 28575 w 30"/>
                <a:gd name="T15" fmla="*/ 1401 h 62"/>
                <a:gd name="T16" fmla="*/ 31750 w 30"/>
                <a:gd name="T17" fmla="*/ 0 h 62"/>
                <a:gd name="T18" fmla="*/ 38100 w 30"/>
                <a:gd name="T19" fmla="*/ 1401 h 62"/>
                <a:gd name="T20" fmla="*/ 41275 w 30"/>
                <a:gd name="T21" fmla="*/ 5605 h 62"/>
                <a:gd name="T22" fmla="*/ 42863 w 30"/>
                <a:gd name="T23" fmla="*/ 9808 h 62"/>
                <a:gd name="T24" fmla="*/ 42863 w 30"/>
                <a:gd name="T25" fmla="*/ 12610 h 62"/>
                <a:gd name="T26" fmla="*/ 42863 w 30"/>
                <a:gd name="T27" fmla="*/ 19616 h 62"/>
                <a:gd name="T28" fmla="*/ 46038 w 30"/>
                <a:gd name="T29" fmla="*/ 23820 h 62"/>
                <a:gd name="T30" fmla="*/ 46038 w 30"/>
                <a:gd name="T31" fmla="*/ 30826 h 62"/>
                <a:gd name="T32" fmla="*/ 47625 w 30"/>
                <a:gd name="T33" fmla="*/ 36430 h 62"/>
                <a:gd name="T34" fmla="*/ 47625 w 30"/>
                <a:gd name="T35" fmla="*/ 53244 h 62"/>
                <a:gd name="T36" fmla="*/ 46038 w 30"/>
                <a:gd name="T37" fmla="*/ 57448 h 62"/>
                <a:gd name="T38" fmla="*/ 41275 w 30"/>
                <a:gd name="T39" fmla="*/ 61651 h 62"/>
                <a:gd name="T40" fmla="*/ 39688 w 30"/>
                <a:gd name="T41" fmla="*/ 67256 h 62"/>
                <a:gd name="T42" fmla="*/ 36513 w 30"/>
                <a:gd name="T43" fmla="*/ 70058 h 62"/>
                <a:gd name="T44" fmla="*/ 31750 w 30"/>
                <a:gd name="T45" fmla="*/ 72860 h 62"/>
                <a:gd name="T46" fmla="*/ 30163 w 30"/>
                <a:gd name="T47" fmla="*/ 77064 h 62"/>
                <a:gd name="T48" fmla="*/ 30163 w 30"/>
                <a:gd name="T49" fmla="*/ 79866 h 62"/>
                <a:gd name="T50" fmla="*/ 28575 w 30"/>
                <a:gd name="T51" fmla="*/ 86872 h 62"/>
                <a:gd name="T52" fmla="*/ 20638 w 30"/>
                <a:gd name="T53" fmla="*/ 79866 h 62"/>
                <a:gd name="T54" fmla="*/ 15875 w 30"/>
                <a:gd name="T55" fmla="*/ 72860 h 62"/>
                <a:gd name="T56" fmla="*/ 7938 w 30"/>
                <a:gd name="T57" fmla="*/ 63052 h 62"/>
                <a:gd name="T58" fmla="*/ 4763 w 30"/>
                <a:gd name="T59" fmla="*/ 56046 h 62"/>
                <a:gd name="T60" fmla="*/ 3175 w 30"/>
                <a:gd name="T61" fmla="*/ 46238 h 62"/>
                <a:gd name="T62" fmla="*/ 0 w 30"/>
                <a:gd name="T63" fmla="*/ 36430 h 62"/>
                <a:gd name="T64" fmla="*/ 0 w 30"/>
                <a:gd name="T65" fmla="*/ 26622 h 62"/>
                <a:gd name="T66" fmla="*/ 0 w 30"/>
                <a:gd name="T67" fmla="*/ 16814 h 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
                <a:gd name="T103" fmla="*/ 0 h 62"/>
                <a:gd name="T104" fmla="*/ 30 w 30"/>
                <a:gd name="T105" fmla="*/ 62 h 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 h="62">
                  <a:moveTo>
                    <a:pt x="0" y="12"/>
                  </a:moveTo>
                  <a:lnTo>
                    <a:pt x="5" y="11"/>
                  </a:lnTo>
                  <a:lnTo>
                    <a:pt x="9" y="11"/>
                  </a:lnTo>
                  <a:lnTo>
                    <a:pt x="11" y="8"/>
                  </a:lnTo>
                  <a:lnTo>
                    <a:pt x="13" y="7"/>
                  </a:lnTo>
                  <a:lnTo>
                    <a:pt x="16" y="4"/>
                  </a:lnTo>
                  <a:lnTo>
                    <a:pt x="17" y="2"/>
                  </a:lnTo>
                  <a:lnTo>
                    <a:pt x="18" y="1"/>
                  </a:lnTo>
                  <a:lnTo>
                    <a:pt x="20" y="0"/>
                  </a:lnTo>
                  <a:lnTo>
                    <a:pt x="24" y="1"/>
                  </a:lnTo>
                  <a:lnTo>
                    <a:pt x="26" y="4"/>
                  </a:lnTo>
                  <a:lnTo>
                    <a:pt x="27" y="7"/>
                  </a:lnTo>
                  <a:lnTo>
                    <a:pt x="27" y="9"/>
                  </a:lnTo>
                  <a:lnTo>
                    <a:pt x="27" y="14"/>
                  </a:lnTo>
                  <a:lnTo>
                    <a:pt x="29" y="17"/>
                  </a:lnTo>
                  <a:lnTo>
                    <a:pt x="29" y="22"/>
                  </a:lnTo>
                  <a:lnTo>
                    <a:pt x="30" y="26"/>
                  </a:lnTo>
                  <a:lnTo>
                    <a:pt x="30" y="38"/>
                  </a:lnTo>
                  <a:lnTo>
                    <a:pt x="29" y="41"/>
                  </a:lnTo>
                  <a:lnTo>
                    <a:pt x="26" y="44"/>
                  </a:lnTo>
                  <a:lnTo>
                    <a:pt x="25" y="48"/>
                  </a:lnTo>
                  <a:lnTo>
                    <a:pt x="23" y="50"/>
                  </a:lnTo>
                  <a:lnTo>
                    <a:pt x="20" y="52"/>
                  </a:lnTo>
                  <a:lnTo>
                    <a:pt x="19" y="55"/>
                  </a:lnTo>
                  <a:lnTo>
                    <a:pt x="19" y="57"/>
                  </a:lnTo>
                  <a:lnTo>
                    <a:pt x="18" y="62"/>
                  </a:lnTo>
                  <a:lnTo>
                    <a:pt x="13" y="57"/>
                  </a:lnTo>
                  <a:lnTo>
                    <a:pt x="10" y="52"/>
                  </a:lnTo>
                  <a:lnTo>
                    <a:pt x="5" y="45"/>
                  </a:lnTo>
                  <a:lnTo>
                    <a:pt x="3" y="40"/>
                  </a:lnTo>
                  <a:lnTo>
                    <a:pt x="2" y="33"/>
                  </a:lnTo>
                  <a:lnTo>
                    <a:pt x="0" y="26"/>
                  </a:lnTo>
                  <a:lnTo>
                    <a:pt x="0" y="19"/>
                  </a:lnTo>
                  <a:lnTo>
                    <a:pt x="0" y="1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7" name="Freeform 328">
              <a:extLst>
                <a:ext uri="{FF2B5EF4-FFF2-40B4-BE49-F238E27FC236}">
                  <a16:creationId xmlns:a16="http://schemas.microsoft.com/office/drawing/2014/main" id="{7BDA47BD-F898-6C70-CA65-5379EAC4DC73}"/>
                </a:ext>
              </a:extLst>
            </p:cNvPr>
            <p:cNvSpPr>
              <a:spLocks/>
            </p:cNvSpPr>
            <p:nvPr/>
          </p:nvSpPr>
          <p:spPr bwMode="gray">
            <a:xfrm>
              <a:off x="5600191" y="1804619"/>
              <a:ext cx="381671" cy="360534"/>
            </a:xfrm>
            <a:custGeom>
              <a:avLst/>
              <a:gdLst>
                <a:gd name="T0" fmla="*/ 74613 w 206"/>
                <a:gd name="T1" fmla="*/ 243802 h 206"/>
                <a:gd name="T2" fmla="*/ 71438 w 206"/>
                <a:gd name="T3" fmla="*/ 233994 h 206"/>
                <a:gd name="T4" fmla="*/ 71438 w 206"/>
                <a:gd name="T5" fmla="*/ 224186 h 206"/>
                <a:gd name="T6" fmla="*/ 74613 w 206"/>
                <a:gd name="T7" fmla="*/ 205971 h 206"/>
                <a:gd name="T8" fmla="*/ 76200 w 206"/>
                <a:gd name="T9" fmla="*/ 197564 h 206"/>
                <a:gd name="T10" fmla="*/ 76200 w 206"/>
                <a:gd name="T11" fmla="*/ 183552 h 206"/>
                <a:gd name="T12" fmla="*/ 71438 w 206"/>
                <a:gd name="T13" fmla="*/ 165337 h 206"/>
                <a:gd name="T14" fmla="*/ 66675 w 206"/>
                <a:gd name="T15" fmla="*/ 144320 h 206"/>
                <a:gd name="T16" fmla="*/ 53975 w 206"/>
                <a:gd name="T17" fmla="*/ 134511 h 206"/>
                <a:gd name="T18" fmla="*/ 19050 w 206"/>
                <a:gd name="T19" fmla="*/ 116296 h 206"/>
                <a:gd name="T20" fmla="*/ 0 w 206"/>
                <a:gd name="T21" fmla="*/ 103686 h 206"/>
                <a:gd name="T22" fmla="*/ 7938 w 206"/>
                <a:gd name="T23" fmla="*/ 91075 h 206"/>
                <a:gd name="T24" fmla="*/ 17463 w 206"/>
                <a:gd name="T25" fmla="*/ 85471 h 206"/>
                <a:gd name="T26" fmla="*/ 25400 w 206"/>
                <a:gd name="T27" fmla="*/ 84070 h 206"/>
                <a:gd name="T28" fmla="*/ 53975 w 206"/>
                <a:gd name="T29" fmla="*/ 89674 h 206"/>
                <a:gd name="T30" fmla="*/ 66675 w 206"/>
                <a:gd name="T31" fmla="*/ 89674 h 206"/>
                <a:gd name="T32" fmla="*/ 76200 w 206"/>
                <a:gd name="T33" fmla="*/ 93878 h 206"/>
                <a:gd name="T34" fmla="*/ 79375 w 206"/>
                <a:gd name="T35" fmla="*/ 54645 h 206"/>
                <a:gd name="T36" fmla="*/ 88900 w 206"/>
                <a:gd name="T37" fmla="*/ 60250 h 206"/>
                <a:gd name="T38" fmla="*/ 98425 w 206"/>
                <a:gd name="T39" fmla="*/ 64453 h 206"/>
                <a:gd name="T40" fmla="*/ 125413 w 206"/>
                <a:gd name="T41" fmla="*/ 50442 h 206"/>
                <a:gd name="T42" fmla="*/ 147638 w 206"/>
                <a:gd name="T43" fmla="*/ 25221 h 206"/>
                <a:gd name="T44" fmla="*/ 160338 w 206"/>
                <a:gd name="T45" fmla="*/ 8407 h 206"/>
                <a:gd name="T46" fmla="*/ 174625 w 206"/>
                <a:gd name="T47" fmla="*/ 5605 h 206"/>
                <a:gd name="T48" fmla="*/ 185737 w 206"/>
                <a:gd name="T49" fmla="*/ 2802 h 206"/>
                <a:gd name="T50" fmla="*/ 198437 w 206"/>
                <a:gd name="T51" fmla="*/ 22419 h 206"/>
                <a:gd name="T52" fmla="*/ 227013 w 206"/>
                <a:gd name="T53" fmla="*/ 37831 h 206"/>
                <a:gd name="T54" fmla="*/ 252413 w 206"/>
                <a:gd name="T55" fmla="*/ 53244 h 206"/>
                <a:gd name="T56" fmla="*/ 268288 w 206"/>
                <a:gd name="T57" fmla="*/ 60250 h 206"/>
                <a:gd name="T58" fmla="*/ 280988 w 206"/>
                <a:gd name="T59" fmla="*/ 67256 h 206"/>
                <a:gd name="T60" fmla="*/ 290513 w 206"/>
                <a:gd name="T61" fmla="*/ 68657 h 206"/>
                <a:gd name="T62" fmla="*/ 306388 w 206"/>
                <a:gd name="T63" fmla="*/ 70058 h 206"/>
                <a:gd name="T64" fmla="*/ 320675 w 206"/>
                <a:gd name="T65" fmla="*/ 74261 h 206"/>
                <a:gd name="T66" fmla="*/ 317500 w 206"/>
                <a:gd name="T67" fmla="*/ 95279 h 206"/>
                <a:gd name="T68" fmla="*/ 303213 w 206"/>
                <a:gd name="T69" fmla="*/ 130308 h 206"/>
                <a:gd name="T70" fmla="*/ 285750 w 206"/>
                <a:gd name="T71" fmla="*/ 155529 h 206"/>
                <a:gd name="T72" fmla="*/ 290513 w 206"/>
                <a:gd name="T73" fmla="*/ 163936 h 206"/>
                <a:gd name="T74" fmla="*/ 301625 w 206"/>
                <a:gd name="T75" fmla="*/ 169540 h 206"/>
                <a:gd name="T76" fmla="*/ 306388 w 206"/>
                <a:gd name="T77" fmla="*/ 180750 h 206"/>
                <a:gd name="T78" fmla="*/ 303213 w 206"/>
                <a:gd name="T79" fmla="*/ 190558 h 206"/>
                <a:gd name="T80" fmla="*/ 301625 w 206"/>
                <a:gd name="T81" fmla="*/ 197564 h 206"/>
                <a:gd name="T82" fmla="*/ 303213 w 206"/>
                <a:gd name="T83" fmla="*/ 210174 h 206"/>
                <a:gd name="T84" fmla="*/ 309563 w 206"/>
                <a:gd name="T85" fmla="*/ 226988 h 206"/>
                <a:gd name="T86" fmla="*/ 315913 w 206"/>
                <a:gd name="T87" fmla="*/ 239598 h 206"/>
                <a:gd name="T88" fmla="*/ 295275 w 206"/>
                <a:gd name="T89" fmla="*/ 259215 h 206"/>
                <a:gd name="T90" fmla="*/ 268288 w 206"/>
                <a:gd name="T91" fmla="*/ 270424 h 206"/>
                <a:gd name="T92" fmla="*/ 246063 w 206"/>
                <a:gd name="T93" fmla="*/ 260616 h 206"/>
                <a:gd name="T94" fmla="*/ 236538 w 206"/>
                <a:gd name="T95" fmla="*/ 255011 h 206"/>
                <a:gd name="T96" fmla="*/ 227013 w 206"/>
                <a:gd name="T97" fmla="*/ 253610 h 206"/>
                <a:gd name="T98" fmla="*/ 209550 w 206"/>
                <a:gd name="T99" fmla="*/ 256412 h 206"/>
                <a:gd name="T100" fmla="*/ 195262 w 206"/>
                <a:gd name="T101" fmla="*/ 270424 h 206"/>
                <a:gd name="T102" fmla="*/ 188912 w 206"/>
                <a:gd name="T103" fmla="*/ 288639 h 206"/>
                <a:gd name="T104" fmla="*/ 174625 w 206"/>
                <a:gd name="T105" fmla="*/ 288639 h 206"/>
                <a:gd name="T106" fmla="*/ 158750 w 206"/>
                <a:gd name="T107" fmla="*/ 284436 h 206"/>
                <a:gd name="T108" fmla="*/ 150813 w 206"/>
                <a:gd name="T109" fmla="*/ 278831 h 206"/>
                <a:gd name="T110" fmla="*/ 146050 w 206"/>
                <a:gd name="T111" fmla="*/ 281633 h 206"/>
                <a:gd name="T112" fmla="*/ 139700 w 206"/>
                <a:gd name="T113" fmla="*/ 288639 h 206"/>
                <a:gd name="T114" fmla="*/ 120650 w 206"/>
                <a:gd name="T115" fmla="*/ 284436 h 206"/>
                <a:gd name="T116" fmla="*/ 92075 w 206"/>
                <a:gd name="T117" fmla="*/ 270424 h 206"/>
                <a:gd name="T118" fmla="*/ 71438 w 206"/>
                <a:gd name="T119" fmla="*/ 249407 h 2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6"/>
                <a:gd name="T181" fmla="*/ 0 h 206"/>
                <a:gd name="T182" fmla="*/ 206 w 206"/>
                <a:gd name="T183" fmla="*/ 206 h 2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6" h="206">
                  <a:moveTo>
                    <a:pt x="45" y="178"/>
                  </a:moveTo>
                  <a:lnTo>
                    <a:pt x="47" y="176"/>
                  </a:lnTo>
                  <a:lnTo>
                    <a:pt x="47" y="174"/>
                  </a:lnTo>
                  <a:lnTo>
                    <a:pt x="47" y="171"/>
                  </a:lnTo>
                  <a:lnTo>
                    <a:pt x="47" y="169"/>
                  </a:lnTo>
                  <a:lnTo>
                    <a:pt x="45" y="167"/>
                  </a:lnTo>
                  <a:lnTo>
                    <a:pt x="45" y="164"/>
                  </a:lnTo>
                  <a:lnTo>
                    <a:pt x="45" y="162"/>
                  </a:lnTo>
                  <a:lnTo>
                    <a:pt x="45" y="160"/>
                  </a:lnTo>
                  <a:lnTo>
                    <a:pt x="45" y="155"/>
                  </a:lnTo>
                  <a:lnTo>
                    <a:pt x="45" y="150"/>
                  </a:lnTo>
                  <a:lnTo>
                    <a:pt x="47" y="147"/>
                  </a:lnTo>
                  <a:lnTo>
                    <a:pt x="47" y="145"/>
                  </a:lnTo>
                  <a:lnTo>
                    <a:pt x="47" y="143"/>
                  </a:lnTo>
                  <a:lnTo>
                    <a:pt x="48" y="141"/>
                  </a:lnTo>
                  <a:lnTo>
                    <a:pt x="48" y="138"/>
                  </a:lnTo>
                  <a:lnTo>
                    <a:pt x="48" y="135"/>
                  </a:lnTo>
                  <a:lnTo>
                    <a:pt x="48" y="131"/>
                  </a:lnTo>
                  <a:lnTo>
                    <a:pt x="47" y="127"/>
                  </a:lnTo>
                  <a:lnTo>
                    <a:pt x="47" y="122"/>
                  </a:lnTo>
                  <a:lnTo>
                    <a:pt x="45" y="118"/>
                  </a:lnTo>
                  <a:lnTo>
                    <a:pt x="44" y="113"/>
                  </a:lnTo>
                  <a:lnTo>
                    <a:pt x="43" y="108"/>
                  </a:lnTo>
                  <a:lnTo>
                    <a:pt x="42" y="103"/>
                  </a:lnTo>
                  <a:lnTo>
                    <a:pt x="41" y="99"/>
                  </a:lnTo>
                  <a:lnTo>
                    <a:pt x="38" y="99"/>
                  </a:lnTo>
                  <a:lnTo>
                    <a:pt x="34" y="96"/>
                  </a:lnTo>
                  <a:lnTo>
                    <a:pt x="26" y="92"/>
                  </a:lnTo>
                  <a:lnTo>
                    <a:pt x="19" y="88"/>
                  </a:lnTo>
                  <a:lnTo>
                    <a:pt x="12" y="83"/>
                  </a:lnTo>
                  <a:lnTo>
                    <a:pt x="6" y="79"/>
                  </a:lnTo>
                  <a:lnTo>
                    <a:pt x="3" y="76"/>
                  </a:lnTo>
                  <a:lnTo>
                    <a:pt x="0" y="74"/>
                  </a:lnTo>
                  <a:lnTo>
                    <a:pt x="0" y="67"/>
                  </a:lnTo>
                  <a:lnTo>
                    <a:pt x="3" y="67"/>
                  </a:lnTo>
                  <a:lnTo>
                    <a:pt x="5" y="65"/>
                  </a:lnTo>
                  <a:lnTo>
                    <a:pt x="6" y="64"/>
                  </a:lnTo>
                  <a:lnTo>
                    <a:pt x="9" y="62"/>
                  </a:lnTo>
                  <a:lnTo>
                    <a:pt x="11" y="61"/>
                  </a:lnTo>
                  <a:lnTo>
                    <a:pt x="13" y="61"/>
                  </a:lnTo>
                  <a:lnTo>
                    <a:pt x="14" y="60"/>
                  </a:lnTo>
                  <a:lnTo>
                    <a:pt x="16" y="60"/>
                  </a:lnTo>
                  <a:lnTo>
                    <a:pt x="29" y="67"/>
                  </a:lnTo>
                  <a:lnTo>
                    <a:pt x="31" y="65"/>
                  </a:lnTo>
                  <a:lnTo>
                    <a:pt x="34" y="64"/>
                  </a:lnTo>
                  <a:lnTo>
                    <a:pt x="36" y="64"/>
                  </a:lnTo>
                  <a:lnTo>
                    <a:pt x="38" y="64"/>
                  </a:lnTo>
                  <a:lnTo>
                    <a:pt x="42" y="64"/>
                  </a:lnTo>
                  <a:lnTo>
                    <a:pt x="44" y="65"/>
                  </a:lnTo>
                  <a:lnTo>
                    <a:pt x="45" y="65"/>
                  </a:lnTo>
                  <a:lnTo>
                    <a:pt x="48" y="67"/>
                  </a:lnTo>
                  <a:lnTo>
                    <a:pt x="48" y="36"/>
                  </a:lnTo>
                  <a:lnTo>
                    <a:pt x="49" y="38"/>
                  </a:lnTo>
                  <a:lnTo>
                    <a:pt x="50" y="39"/>
                  </a:lnTo>
                  <a:lnTo>
                    <a:pt x="52" y="41"/>
                  </a:lnTo>
                  <a:lnTo>
                    <a:pt x="54" y="42"/>
                  </a:lnTo>
                  <a:lnTo>
                    <a:pt x="56" y="43"/>
                  </a:lnTo>
                  <a:lnTo>
                    <a:pt x="57" y="45"/>
                  </a:lnTo>
                  <a:lnTo>
                    <a:pt x="60" y="46"/>
                  </a:lnTo>
                  <a:lnTo>
                    <a:pt x="62" y="46"/>
                  </a:lnTo>
                  <a:lnTo>
                    <a:pt x="67" y="45"/>
                  </a:lnTo>
                  <a:lnTo>
                    <a:pt x="73" y="42"/>
                  </a:lnTo>
                  <a:lnTo>
                    <a:pt x="79" y="36"/>
                  </a:lnTo>
                  <a:lnTo>
                    <a:pt x="85" y="31"/>
                  </a:lnTo>
                  <a:lnTo>
                    <a:pt x="89" y="25"/>
                  </a:lnTo>
                  <a:lnTo>
                    <a:pt x="93" y="18"/>
                  </a:lnTo>
                  <a:lnTo>
                    <a:pt x="96" y="11"/>
                  </a:lnTo>
                  <a:lnTo>
                    <a:pt x="98" y="6"/>
                  </a:lnTo>
                  <a:lnTo>
                    <a:pt x="101" y="6"/>
                  </a:lnTo>
                  <a:lnTo>
                    <a:pt x="104" y="6"/>
                  </a:lnTo>
                  <a:lnTo>
                    <a:pt x="106" y="4"/>
                  </a:lnTo>
                  <a:lnTo>
                    <a:pt x="110" y="4"/>
                  </a:lnTo>
                  <a:lnTo>
                    <a:pt x="112" y="3"/>
                  </a:lnTo>
                  <a:lnTo>
                    <a:pt x="114" y="3"/>
                  </a:lnTo>
                  <a:lnTo>
                    <a:pt x="117" y="2"/>
                  </a:lnTo>
                  <a:lnTo>
                    <a:pt x="119" y="0"/>
                  </a:lnTo>
                  <a:lnTo>
                    <a:pt x="119" y="13"/>
                  </a:lnTo>
                  <a:lnTo>
                    <a:pt x="125" y="16"/>
                  </a:lnTo>
                  <a:lnTo>
                    <a:pt x="131" y="18"/>
                  </a:lnTo>
                  <a:lnTo>
                    <a:pt x="137" y="22"/>
                  </a:lnTo>
                  <a:lnTo>
                    <a:pt x="143" y="27"/>
                  </a:lnTo>
                  <a:lnTo>
                    <a:pt x="148" y="29"/>
                  </a:lnTo>
                  <a:lnTo>
                    <a:pt x="155" y="34"/>
                  </a:lnTo>
                  <a:lnTo>
                    <a:pt x="159" y="38"/>
                  </a:lnTo>
                  <a:lnTo>
                    <a:pt x="165" y="41"/>
                  </a:lnTo>
                  <a:lnTo>
                    <a:pt x="166" y="42"/>
                  </a:lnTo>
                  <a:lnTo>
                    <a:pt x="169" y="43"/>
                  </a:lnTo>
                  <a:lnTo>
                    <a:pt x="171" y="45"/>
                  </a:lnTo>
                  <a:lnTo>
                    <a:pt x="174" y="46"/>
                  </a:lnTo>
                  <a:lnTo>
                    <a:pt x="177" y="48"/>
                  </a:lnTo>
                  <a:lnTo>
                    <a:pt x="178" y="48"/>
                  </a:lnTo>
                  <a:lnTo>
                    <a:pt x="180" y="49"/>
                  </a:lnTo>
                  <a:lnTo>
                    <a:pt x="183" y="49"/>
                  </a:lnTo>
                  <a:lnTo>
                    <a:pt x="187" y="49"/>
                  </a:lnTo>
                  <a:lnTo>
                    <a:pt x="189" y="49"/>
                  </a:lnTo>
                  <a:lnTo>
                    <a:pt x="193" y="50"/>
                  </a:lnTo>
                  <a:lnTo>
                    <a:pt x="196" y="50"/>
                  </a:lnTo>
                  <a:lnTo>
                    <a:pt x="199" y="53"/>
                  </a:lnTo>
                  <a:lnTo>
                    <a:pt x="202" y="53"/>
                  </a:lnTo>
                  <a:lnTo>
                    <a:pt x="206" y="54"/>
                  </a:lnTo>
                  <a:lnTo>
                    <a:pt x="202" y="60"/>
                  </a:lnTo>
                  <a:lnTo>
                    <a:pt x="200" y="68"/>
                  </a:lnTo>
                  <a:lnTo>
                    <a:pt x="197" y="76"/>
                  </a:lnTo>
                  <a:lnTo>
                    <a:pt x="194" y="85"/>
                  </a:lnTo>
                  <a:lnTo>
                    <a:pt x="191" y="93"/>
                  </a:lnTo>
                  <a:lnTo>
                    <a:pt x="188" y="102"/>
                  </a:lnTo>
                  <a:lnTo>
                    <a:pt x="184" y="107"/>
                  </a:lnTo>
                  <a:lnTo>
                    <a:pt x="180" y="111"/>
                  </a:lnTo>
                  <a:lnTo>
                    <a:pt x="181" y="114"/>
                  </a:lnTo>
                  <a:lnTo>
                    <a:pt x="182" y="115"/>
                  </a:lnTo>
                  <a:lnTo>
                    <a:pt x="183" y="117"/>
                  </a:lnTo>
                  <a:lnTo>
                    <a:pt x="186" y="118"/>
                  </a:lnTo>
                  <a:lnTo>
                    <a:pt x="188" y="120"/>
                  </a:lnTo>
                  <a:lnTo>
                    <a:pt x="190" y="121"/>
                  </a:lnTo>
                  <a:lnTo>
                    <a:pt x="191" y="121"/>
                  </a:lnTo>
                  <a:lnTo>
                    <a:pt x="193" y="122"/>
                  </a:lnTo>
                  <a:lnTo>
                    <a:pt x="193" y="129"/>
                  </a:lnTo>
                  <a:lnTo>
                    <a:pt x="193" y="132"/>
                  </a:lnTo>
                  <a:lnTo>
                    <a:pt x="193" y="135"/>
                  </a:lnTo>
                  <a:lnTo>
                    <a:pt x="191" y="136"/>
                  </a:lnTo>
                  <a:lnTo>
                    <a:pt x="191" y="138"/>
                  </a:lnTo>
                  <a:lnTo>
                    <a:pt x="191" y="139"/>
                  </a:lnTo>
                  <a:lnTo>
                    <a:pt x="190" y="141"/>
                  </a:lnTo>
                  <a:lnTo>
                    <a:pt x="190" y="142"/>
                  </a:lnTo>
                  <a:lnTo>
                    <a:pt x="190" y="146"/>
                  </a:lnTo>
                  <a:lnTo>
                    <a:pt x="191" y="150"/>
                  </a:lnTo>
                  <a:lnTo>
                    <a:pt x="193" y="153"/>
                  </a:lnTo>
                  <a:lnTo>
                    <a:pt x="193" y="158"/>
                  </a:lnTo>
                  <a:lnTo>
                    <a:pt x="195" y="162"/>
                  </a:lnTo>
                  <a:lnTo>
                    <a:pt x="196" y="165"/>
                  </a:lnTo>
                  <a:lnTo>
                    <a:pt x="197" y="168"/>
                  </a:lnTo>
                  <a:lnTo>
                    <a:pt x="199" y="171"/>
                  </a:lnTo>
                  <a:lnTo>
                    <a:pt x="194" y="175"/>
                  </a:lnTo>
                  <a:lnTo>
                    <a:pt x="190" y="181"/>
                  </a:lnTo>
                  <a:lnTo>
                    <a:pt x="186" y="185"/>
                  </a:lnTo>
                  <a:lnTo>
                    <a:pt x="180" y="189"/>
                  </a:lnTo>
                  <a:lnTo>
                    <a:pt x="175" y="192"/>
                  </a:lnTo>
                  <a:lnTo>
                    <a:pt x="169" y="193"/>
                  </a:lnTo>
                  <a:lnTo>
                    <a:pt x="163" y="192"/>
                  </a:lnTo>
                  <a:lnTo>
                    <a:pt x="157" y="188"/>
                  </a:lnTo>
                  <a:lnTo>
                    <a:pt x="155" y="186"/>
                  </a:lnTo>
                  <a:lnTo>
                    <a:pt x="152" y="185"/>
                  </a:lnTo>
                  <a:lnTo>
                    <a:pt x="150" y="183"/>
                  </a:lnTo>
                  <a:lnTo>
                    <a:pt x="149" y="182"/>
                  </a:lnTo>
                  <a:lnTo>
                    <a:pt x="146" y="182"/>
                  </a:lnTo>
                  <a:lnTo>
                    <a:pt x="145" y="181"/>
                  </a:lnTo>
                  <a:lnTo>
                    <a:pt x="143" y="181"/>
                  </a:lnTo>
                  <a:lnTo>
                    <a:pt x="140" y="181"/>
                  </a:lnTo>
                  <a:lnTo>
                    <a:pt x="137" y="181"/>
                  </a:lnTo>
                  <a:lnTo>
                    <a:pt x="132" y="183"/>
                  </a:lnTo>
                  <a:lnTo>
                    <a:pt x="129" y="186"/>
                  </a:lnTo>
                  <a:lnTo>
                    <a:pt x="126" y="189"/>
                  </a:lnTo>
                  <a:lnTo>
                    <a:pt x="123" y="193"/>
                  </a:lnTo>
                  <a:lnTo>
                    <a:pt x="121" y="197"/>
                  </a:lnTo>
                  <a:lnTo>
                    <a:pt x="119" y="201"/>
                  </a:lnTo>
                  <a:lnTo>
                    <a:pt x="119" y="206"/>
                  </a:lnTo>
                  <a:lnTo>
                    <a:pt x="115" y="206"/>
                  </a:lnTo>
                  <a:lnTo>
                    <a:pt x="112" y="206"/>
                  </a:lnTo>
                  <a:lnTo>
                    <a:pt x="110" y="206"/>
                  </a:lnTo>
                  <a:lnTo>
                    <a:pt x="106" y="206"/>
                  </a:lnTo>
                  <a:lnTo>
                    <a:pt x="102" y="204"/>
                  </a:lnTo>
                  <a:lnTo>
                    <a:pt x="100" y="203"/>
                  </a:lnTo>
                  <a:lnTo>
                    <a:pt x="98" y="201"/>
                  </a:lnTo>
                  <a:lnTo>
                    <a:pt x="95" y="197"/>
                  </a:lnTo>
                  <a:lnTo>
                    <a:pt x="95" y="199"/>
                  </a:lnTo>
                  <a:lnTo>
                    <a:pt x="94" y="199"/>
                  </a:lnTo>
                  <a:lnTo>
                    <a:pt x="93" y="200"/>
                  </a:lnTo>
                  <a:lnTo>
                    <a:pt x="92" y="201"/>
                  </a:lnTo>
                  <a:lnTo>
                    <a:pt x="90" y="203"/>
                  </a:lnTo>
                  <a:lnTo>
                    <a:pt x="89" y="204"/>
                  </a:lnTo>
                  <a:lnTo>
                    <a:pt x="88" y="206"/>
                  </a:lnTo>
                  <a:lnTo>
                    <a:pt x="87" y="206"/>
                  </a:lnTo>
                  <a:lnTo>
                    <a:pt x="82" y="204"/>
                  </a:lnTo>
                  <a:lnTo>
                    <a:pt x="76" y="203"/>
                  </a:lnTo>
                  <a:lnTo>
                    <a:pt x="70" y="200"/>
                  </a:lnTo>
                  <a:lnTo>
                    <a:pt x="64" y="197"/>
                  </a:lnTo>
                  <a:lnTo>
                    <a:pt x="58" y="193"/>
                  </a:lnTo>
                  <a:lnTo>
                    <a:pt x="54" y="189"/>
                  </a:lnTo>
                  <a:lnTo>
                    <a:pt x="48" y="183"/>
                  </a:lnTo>
                  <a:lnTo>
                    <a:pt x="45" y="178"/>
                  </a:lnTo>
                  <a:close/>
                </a:path>
              </a:pathLst>
            </a:custGeom>
            <a:solidFill>
              <a:schemeClr val="accent6"/>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8" name="Freeform 329">
              <a:extLst>
                <a:ext uri="{FF2B5EF4-FFF2-40B4-BE49-F238E27FC236}">
                  <a16:creationId xmlns:a16="http://schemas.microsoft.com/office/drawing/2014/main" id="{6AD1C634-C8F4-648A-8C47-CA9F94688086}"/>
                </a:ext>
              </a:extLst>
            </p:cNvPr>
            <p:cNvSpPr>
              <a:spLocks/>
            </p:cNvSpPr>
            <p:nvPr/>
          </p:nvSpPr>
          <p:spPr bwMode="gray">
            <a:xfrm>
              <a:off x="5983872" y="2129495"/>
              <a:ext cx="34149" cy="69332"/>
            </a:xfrm>
            <a:custGeom>
              <a:avLst/>
              <a:gdLst>
                <a:gd name="T0" fmla="*/ 9525 w 18"/>
                <a:gd name="T1" fmla="*/ 18215 h 39"/>
                <a:gd name="T2" fmla="*/ 11112 w 18"/>
                <a:gd name="T3" fmla="*/ 18215 h 39"/>
                <a:gd name="T4" fmla="*/ 12700 w 18"/>
                <a:gd name="T5" fmla="*/ 16814 h 39"/>
                <a:gd name="T6" fmla="*/ 17462 w 18"/>
                <a:gd name="T7" fmla="*/ 11209 h 39"/>
                <a:gd name="T8" fmla="*/ 19050 w 18"/>
                <a:gd name="T9" fmla="*/ 8407 h 39"/>
                <a:gd name="T10" fmla="*/ 23812 w 18"/>
                <a:gd name="T11" fmla="*/ 5605 h 39"/>
                <a:gd name="T12" fmla="*/ 26988 w 18"/>
                <a:gd name="T13" fmla="*/ 2802 h 39"/>
                <a:gd name="T14" fmla="*/ 28575 w 18"/>
                <a:gd name="T15" fmla="*/ 1401 h 39"/>
                <a:gd name="T16" fmla="*/ 28575 w 18"/>
                <a:gd name="T17" fmla="*/ 0 h 39"/>
                <a:gd name="T18" fmla="*/ 28575 w 18"/>
                <a:gd name="T19" fmla="*/ 7006 h 39"/>
                <a:gd name="T20" fmla="*/ 26988 w 18"/>
                <a:gd name="T21" fmla="*/ 16814 h 39"/>
                <a:gd name="T22" fmla="*/ 26988 w 18"/>
                <a:gd name="T23" fmla="*/ 23820 h 39"/>
                <a:gd name="T24" fmla="*/ 26988 w 18"/>
                <a:gd name="T25" fmla="*/ 32227 h 39"/>
                <a:gd name="T26" fmla="*/ 23812 w 18"/>
                <a:gd name="T27" fmla="*/ 37831 h 39"/>
                <a:gd name="T28" fmla="*/ 23812 w 18"/>
                <a:gd name="T29" fmla="*/ 47639 h 39"/>
                <a:gd name="T30" fmla="*/ 26988 w 18"/>
                <a:gd name="T31" fmla="*/ 50442 h 39"/>
                <a:gd name="T32" fmla="*/ 28575 w 18"/>
                <a:gd name="T33" fmla="*/ 54645 h 39"/>
                <a:gd name="T34" fmla="*/ 26988 w 18"/>
                <a:gd name="T35" fmla="*/ 54645 h 39"/>
                <a:gd name="T36" fmla="*/ 23812 w 18"/>
                <a:gd name="T37" fmla="*/ 54645 h 39"/>
                <a:gd name="T38" fmla="*/ 22225 w 18"/>
                <a:gd name="T39" fmla="*/ 54645 h 39"/>
                <a:gd name="T40" fmla="*/ 19050 w 18"/>
                <a:gd name="T41" fmla="*/ 54645 h 39"/>
                <a:gd name="T42" fmla="*/ 17462 w 18"/>
                <a:gd name="T43" fmla="*/ 54645 h 39"/>
                <a:gd name="T44" fmla="*/ 15875 w 18"/>
                <a:gd name="T45" fmla="*/ 54645 h 39"/>
                <a:gd name="T46" fmla="*/ 12700 w 18"/>
                <a:gd name="T47" fmla="*/ 54645 h 39"/>
                <a:gd name="T48" fmla="*/ 11112 w 18"/>
                <a:gd name="T49" fmla="*/ 54645 h 39"/>
                <a:gd name="T50" fmla="*/ 7937 w 18"/>
                <a:gd name="T51" fmla="*/ 53244 h 39"/>
                <a:gd name="T52" fmla="*/ 4762 w 18"/>
                <a:gd name="T53" fmla="*/ 53244 h 39"/>
                <a:gd name="T54" fmla="*/ 4762 w 18"/>
                <a:gd name="T55" fmla="*/ 50442 h 39"/>
                <a:gd name="T56" fmla="*/ 3175 w 18"/>
                <a:gd name="T57" fmla="*/ 49040 h 39"/>
                <a:gd name="T58" fmla="*/ 3175 w 18"/>
                <a:gd name="T59" fmla="*/ 47639 h 39"/>
                <a:gd name="T60" fmla="*/ 0 w 18"/>
                <a:gd name="T61" fmla="*/ 43436 h 39"/>
                <a:gd name="T62" fmla="*/ 0 w 18"/>
                <a:gd name="T63" fmla="*/ 39232 h 39"/>
                <a:gd name="T64" fmla="*/ 3175 w 18"/>
                <a:gd name="T65" fmla="*/ 37831 h 39"/>
                <a:gd name="T66" fmla="*/ 3175 w 18"/>
                <a:gd name="T67" fmla="*/ 36430 h 39"/>
                <a:gd name="T68" fmla="*/ 4762 w 18"/>
                <a:gd name="T69" fmla="*/ 33628 h 39"/>
                <a:gd name="T70" fmla="*/ 4762 w 18"/>
                <a:gd name="T71" fmla="*/ 29424 h 39"/>
                <a:gd name="T72" fmla="*/ 7937 w 18"/>
                <a:gd name="T73" fmla="*/ 26622 h 39"/>
                <a:gd name="T74" fmla="*/ 7937 w 18"/>
                <a:gd name="T75" fmla="*/ 22418 h 39"/>
                <a:gd name="T76" fmla="*/ 9525 w 18"/>
                <a:gd name="T77" fmla="*/ 19616 h 39"/>
                <a:gd name="T78" fmla="*/ 9525 w 18"/>
                <a:gd name="T79" fmla="*/ 18215 h 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
                <a:gd name="T121" fmla="*/ 0 h 39"/>
                <a:gd name="T122" fmla="*/ 18 w 18"/>
                <a:gd name="T123" fmla="*/ 39 h 3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 h="39">
                  <a:moveTo>
                    <a:pt x="6" y="13"/>
                  </a:moveTo>
                  <a:lnTo>
                    <a:pt x="7" y="13"/>
                  </a:lnTo>
                  <a:lnTo>
                    <a:pt x="8" y="12"/>
                  </a:lnTo>
                  <a:lnTo>
                    <a:pt x="11" y="8"/>
                  </a:lnTo>
                  <a:lnTo>
                    <a:pt x="12" y="6"/>
                  </a:lnTo>
                  <a:lnTo>
                    <a:pt x="15" y="4"/>
                  </a:lnTo>
                  <a:lnTo>
                    <a:pt x="17" y="2"/>
                  </a:lnTo>
                  <a:lnTo>
                    <a:pt x="18" y="1"/>
                  </a:lnTo>
                  <a:lnTo>
                    <a:pt x="18" y="0"/>
                  </a:lnTo>
                  <a:lnTo>
                    <a:pt x="18" y="5"/>
                  </a:lnTo>
                  <a:lnTo>
                    <a:pt x="17" y="12"/>
                  </a:lnTo>
                  <a:lnTo>
                    <a:pt x="17" y="17"/>
                  </a:lnTo>
                  <a:lnTo>
                    <a:pt x="17" y="23"/>
                  </a:lnTo>
                  <a:lnTo>
                    <a:pt x="15" y="27"/>
                  </a:lnTo>
                  <a:lnTo>
                    <a:pt x="15" y="34"/>
                  </a:lnTo>
                  <a:lnTo>
                    <a:pt x="17" y="36"/>
                  </a:lnTo>
                  <a:lnTo>
                    <a:pt x="18" y="39"/>
                  </a:lnTo>
                  <a:lnTo>
                    <a:pt x="17" y="39"/>
                  </a:lnTo>
                  <a:lnTo>
                    <a:pt x="15" y="39"/>
                  </a:lnTo>
                  <a:lnTo>
                    <a:pt x="14" y="39"/>
                  </a:lnTo>
                  <a:lnTo>
                    <a:pt x="12" y="39"/>
                  </a:lnTo>
                  <a:lnTo>
                    <a:pt x="11" y="39"/>
                  </a:lnTo>
                  <a:lnTo>
                    <a:pt x="10" y="39"/>
                  </a:lnTo>
                  <a:lnTo>
                    <a:pt x="8" y="39"/>
                  </a:lnTo>
                  <a:lnTo>
                    <a:pt x="7" y="39"/>
                  </a:lnTo>
                  <a:lnTo>
                    <a:pt x="5" y="38"/>
                  </a:lnTo>
                  <a:lnTo>
                    <a:pt x="3" y="38"/>
                  </a:lnTo>
                  <a:lnTo>
                    <a:pt x="3" y="36"/>
                  </a:lnTo>
                  <a:lnTo>
                    <a:pt x="2" y="35"/>
                  </a:lnTo>
                  <a:lnTo>
                    <a:pt x="2" y="34"/>
                  </a:lnTo>
                  <a:lnTo>
                    <a:pt x="0" y="31"/>
                  </a:lnTo>
                  <a:lnTo>
                    <a:pt x="0" y="28"/>
                  </a:lnTo>
                  <a:lnTo>
                    <a:pt x="2" y="27"/>
                  </a:lnTo>
                  <a:lnTo>
                    <a:pt x="2" y="26"/>
                  </a:lnTo>
                  <a:lnTo>
                    <a:pt x="3" y="24"/>
                  </a:lnTo>
                  <a:lnTo>
                    <a:pt x="3" y="21"/>
                  </a:lnTo>
                  <a:lnTo>
                    <a:pt x="5" y="19"/>
                  </a:lnTo>
                  <a:lnTo>
                    <a:pt x="5" y="16"/>
                  </a:lnTo>
                  <a:lnTo>
                    <a:pt x="6" y="14"/>
                  </a:lnTo>
                  <a:lnTo>
                    <a:pt x="6"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9" name="Freeform 330">
              <a:extLst>
                <a:ext uri="{FF2B5EF4-FFF2-40B4-BE49-F238E27FC236}">
                  <a16:creationId xmlns:a16="http://schemas.microsoft.com/office/drawing/2014/main" id="{6DE3CAB9-CFE3-826B-AC79-C9B9F93E057C}"/>
                </a:ext>
              </a:extLst>
            </p:cNvPr>
            <p:cNvSpPr>
              <a:spLocks/>
            </p:cNvSpPr>
            <p:nvPr/>
          </p:nvSpPr>
          <p:spPr bwMode="gray">
            <a:xfrm>
              <a:off x="6731144" y="2430600"/>
              <a:ext cx="66291" cy="53486"/>
            </a:xfrm>
            <a:custGeom>
              <a:avLst/>
              <a:gdLst>
                <a:gd name="T0" fmla="*/ 0 w 35"/>
                <a:gd name="T1" fmla="*/ 26622 h 30"/>
                <a:gd name="T2" fmla="*/ 4763 w 35"/>
                <a:gd name="T3" fmla="*/ 42035 h 30"/>
                <a:gd name="T4" fmla="*/ 12700 w 35"/>
                <a:gd name="T5" fmla="*/ 37832 h 30"/>
                <a:gd name="T6" fmla="*/ 22225 w 35"/>
                <a:gd name="T7" fmla="*/ 36430 h 30"/>
                <a:gd name="T8" fmla="*/ 26988 w 35"/>
                <a:gd name="T9" fmla="*/ 32227 h 30"/>
                <a:gd name="T10" fmla="*/ 33338 w 35"/>
                <a:gd name="T11" fmla="*/ 29425 h 30"/>
                <a:gd name="T12" fmla="*/ 38100 w 35"/>
                <a:gd name="T13" fmla="*/ 25221 h 30"/>
                <a:gd name="T14" fmla="*/ 44450 w 35"/>
                <a:gd name="T15" fmla="*/ 19616 h 30"/>
                <a:gd name="T16" fmla="*/ 46038 w 35"/>
                <a:gd name="T17" fmla="*/ 15413 h 30"/>
                <a:gd name="T18" fmla="*/ 46038 w 35"/>
                <a:gd name="T19" fmla="*/ 8407 h 30"/>
                <a:gd name="T20" fmla="*/ 47625 w 35"/>
                <a:gd name="T21" fmla="*/ 8407 h 30"/>
                <a:gd name="T22" fmla="*/ 49213 w 35"/>
                <a:gd name="T23" fmla="*/ 5605 h 30"/>
                <a:gd name="T24" fmla="*/ 52388 w 35"/>
                <a:gd name="T25" fmla="*/ 5605 h 30"/>
                <a:gd name="T26" fmla="*/ 52388 w 35"/>
                <a:gd name="T27" fmla="*/ 4204 h 30"/>
                <a:gd name="T28" fmla="*/ 53975 w 35"/>
                <a:gd name="T29" fmla="*/ 4204 h 30"/>
                <a:gd name="T30" fmla="*/ 55563 w 35"/>
                <a:gd name="T31" fmla="*/ 2802 h 30"/>
                <a:gd name="T32" fmla="*/ 55563 w 35"/>
                <a:gd name="T33" fmla="*/ 0 h 30"/>
                <a:gd name="T34" fmla="*/ 47625 w 35"/>
                <a:gd name="T35" fmla="*/ 2802 h 30"/>
                <a:gd name="T36" fmla="*/ 38100 w 35"/>
                <a:gd name="T37" fmla="*/ 4204 h 30"/>
                <a:gd name="T38" fmla="*/ 31750 w 35"/>
                <a:gd name="T39" fmla="*/ 8407 h 30"/>
                <a:gd name="T40" fmla="*/ 23813 w 35"/>
                <a:gd name="T41" fmla="*/ 14012 h 30"/>
                <a:gd name="T42" fmla="*/ 15875 w 35"/>
                <a:gd name="T43" fmla="*/ 15413 h 30"/>
                <a:gd name="T44" fmla="*/ 9525 w 35"/>
                <a:gd name="T45" fmla="*/ 19616 h 30"/>
                <a:gd name="T46" fmla="*/ 3175 w 35"/>
                <a:gd name="T47" fmla="*/ 23820 h 30"/>
                <a:gd name="T48" fmla="*/ 0 w 35"/>
                <a:gd name="T49" fmla="*/ 26622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
                <a:gd name="T76" fmla="*/ 0 h 30"/>
                <a:gd name="T77" fmla="*/ 35 w 35"/>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 h="30">
                  <a:moveTo>
                    <a:pt x="0" y="19"/>
                  </a:moveTo>
                  <a:lnTo>
                    <a:pt x="3" y="30"/>
                  </a:lnTo>
                  <a:lnTo>
                    <a:pt x="8" y="27"/>
                  </a:lnTo>
                  <a:lnTo>
                    <a:pt x="14" y="26"/>
                  </a:lnTo>
                  <a:lnTo>
                    <a:pt x="17" y="23"/>
                  </a:lnTo>
                  <a:lnTo>
                    <a:pt x="21" y="21"/>
                  </a:lnTo>
                  <a:lnTo>
                    <a:pt x="24" y="18"/>
                  </a:lnTo>
                  <a:lnTo>
                    <a:pt x="28" y="14"/>
                  </a:lnTo>
                  <a:lnTo>
                    <a:pt x="29" y="11"/>
                  </a:lnTo>
                  <a:lnTo>
                    <a:pt x="29" y="6"/>
                  </a:lnTo>
                  <a:lnTo>
                    <a:pt x="30" y="6"/>
                  </a:lnTo>
                  <a:lnTo>
                    <a:pt x="31" y="4"/>
                  </a:lnTo>
                  <a:lnTo>
                    <a:pt x="33" y="4"/>
                  </a:lnTo>
                  <a:lnTo>
                    <a:pt x="33" y="3"/>
                  </a:lnTo>
                  <a:lnTo>
                    <a:pt x="34" y="3"/>
                  </a:lnTo>
                  <a:lnTo>
                    <a:pt x="35" y="2"/>
                  </a:lnTo>
                  <a:lnTo>
                    <a:pt x="35" y="0"/>
                  </a:lnTo>
                  <a:lnTo>
                    <a:pt x="30" y="2"/>
                  </a:lnTo>
                  <a:lnTo>
                    <a:pt x="24" y="3"/>
                  </a:lnTo>
                  <a:lnTo>
                    <a:pt x="20" y="6"/>
                  </a:lnTo>
                  <a:lnTo>
                    <a:pt x="15" y="10"/>
                  </a:lnTo>
                  <a:lnTo>
                    <a:pt x="10" y="11"/>
                  </a:lnTo>
                  <a:lnTo>
                    <a:pt x="6" y="14"/>
                  </a:lnTo>
                  <a:lnTo>
                    <a:pt x="2" y="17"/>
                  </a:lnTo>
                  <a:lnTo>
                    <a:pt x="0" y="1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0" name="Freeform 331">
              <a:extLst>
                <a:ext uri="{FF2B5EF4-FFF2-40B4-BE49-F238E27FC236}">
                  <a16:creationId xmlns:a16="http://schemas.microsoft.com/office/drawing/2014/main" id="{4100B482-8978-D599-87E3-8CF870199484}"/>
                </a:ext>
              </a:extLst>
            </p:cNvPr>
            <p:cNvSpPr>
              <a:spLocks/>
            </p:cNvSpPr>
            <p:nvPr/>
          </p:nvSpPr>
          <p:spPr bwMode="gray">
            <a:xfrm>
              <a:off x="6030073" y="1897723"/>
              <a:ext cx="220967" cy="103011"/>
            </a:xfrm>
            <a:custGeom>
              <a:avLst/>
              <a:gdLst>
                <a:gd name="T0" fmla="*/ 98425 w 120"/>
                <a:gd name="T1" fmla="*/ 8407 h 59"/>
                <a:gd name="T2" fmla="*/ 93663 w 120"/>
                <a:gd name="T3" fmla="*/ 9808 h 59"/>
                <a:gd name="T4" fmla="*/ 90488 w 120"/>
                <a:gd name="T5" fmla="*/ 9808 h 59"/>
                <a:gd name="T6" fmla="*/ 88900 w 120"/>
                <a:gd name="T7" fmla="*/ 15413 h 59"/>
                <a:gd name="T8" fmla="*/ 88900 w 120"/>
                <a:gd name="T9" fmla="*/ 22418 h 59"/>
                <a:gd name="T10" fmla="*/ 87313 w 120"/>
                <a:gd name="T11" fmla="*/ 29424 h 59"/>
                <a:gd name="T12" fmla="*/ 82550 w 120"/>
                <a:gd name="T13" fmla="*/ 29424 h 59"/>
                <a:gd name="T14" fmla="*/ 85725 w 120"/>
                <a:gd name="T15" fmla="*/ 35029 h 59"/>
                <a:gd name="T16" fmla="*/ 87313 w 120"/>
                <a:gd name="T17" fmla="*/ 39232 h 59"/>
                <a:gd name="T18" fmla="*/ 90488 w 120"/>
                <a:gd name="T19" fmla="*/ 40633 h 59"/>
                <a:gd name="T20" fmla="*/ 93663 w 120"/>
                <a:gd name="T21" fmla="*/ 44837 h 59"/>
                <a:gd name="T22" fmla="*/ 79375 w 120"/>
                <a:gd name="T23" fmla="*/ 49040 h 59"/>
                <a:gd name="T24" fmla="*/ 63500 w 120"/>
                <a:gd name="T25" fmla="*/ 51843 h 59"/>
                <a:gd name="T26" fmla="*/ 46038 w 120"/>
                <a:gd name="T27" fmla="*/ 54645 h 59"/>
                <a:gd name="T28" fmla="*/ 20638 w 120"/>
                <a:gd name="T29" fmla="*/ 50441 h 59"/>
                <a:gd name="T30" fmla="*/ 0 w 120"/>
                <a:gd name="T31" fmla="*/ 65854 h 59"/>
                <a:gd name="T32" fmla="*/ 0 w 120"/>
                <a:gd name="T33" fmla="*/ 70058 h 59"/>
                <a:gd name="T34" fmla="*/ 4763 w 120"/>
                <a:gd name="T35" fmla="*/ 72860 h 59"/>
                <a:gd name="T36" fmla="*/ 15875 w 120"/>
                <a:gd name="T37" fmla="*/ 71459 h 59"/>
                <a:gd name="T38" fmla="*/ 57150 w 120"/>
                <a:gd name="T39" fmla="*/ 65854 h 59"/>
                <a:gd name="T40" fmla="*/ 63500 w 120"/>
                <a:gd name="T41" fmla="*/ 75662 h 59"/>
                <a:gd name="T42" fmla="*/ 76200 w 120"/>
                <a:gd name="T43" fmla="*/ 81267 h 59"/>
                <a:gd name="T44" fmla="*/ 87313 w 120"/>
                <a:gd name="T45" fmla="*/ 82668 h 59"/>
                <a:gd name="T46" fmla="*/ 96837 w 120"/>
                <a:gd name="T47" fmla="*/ 82668 h 59"/>
                <a:gd name="T48" fmla="*/ 103188 w 120"/>
                <a:gd name="T49" fmla="*/ 82668 h 59"/>
                <a:gd name="T50" fmla="*/ 109538 w 120"/>
                <a:gd name="T51" fmla="*/ 82668 h 59"/>
                <a:gd name="T52" fmla="*/ 115888 w 120"/>
                <a:gd name="T53" fmla="*/ 82668 h 59"/>
                <a:gd name="T54" fmla="*/ 120650 w 120"/>
                <a:gd name="T55" fmla="*/ 82668 h 59"/>
                <a:gd name="T56" fmla="*/ 130175 w 120"/>
                <a:gd name="T57" fmla="*/ 82668 h 59"/>
                <a:gd name="T58" fmla="*/ 139700 w 120"/>
                <a:gd name="T59" fmla="*/ 78465 h 59"/>
                <a:gd name="T60" fmla="*/ 150813 w 120"/>
                <a:gd name="T61" fmla="*/ 75662 h 59"/>
                <a:gd name="T62" fmla="*/ 160338 w 120"/>
                <a:gd name="T63" fmla="*/ 70058 h 59"/>
                <a:gd name="T64" fmla="*/ 169863 w 120"/>
                <a:gd name="T65" fmla="*/ 63052 h 59"/>
                <a:gd name="T66" fmla="*/ 179388 w 120"/>
                <a:gd name="T67" fmla="*/ 51843 h 59"/>
                <a:gd name="T68" fmla="*/ 184150 w 120"/>
                <a:gd name="T69" fmla="*/ 42035 h 59"/>
                <a:gd name="T70" fmla="*/ 190500 w 120"/>
                <a:gd name="T71" fmla="*/ 32227 h 59"/>
                <a:gd name="T72" fmla="*/ 187325 w 120"/>
                <a:gd name="T73" fmla="*/ 30825 h 59"/>
                <a:gd name="T74" fmla="*/ 182563 w 120"/>
                <a:gd name="T75" fmla="*/ 26622 h 59"/>
                <a:gd name="T76" fmla="*/ 179388 w 120"/>
                <a:gd name="T77" fmla="*/ 19616 h 59"/>
                <a:gd name="T78" fmla="*/ 177800 w 120"/>
                <a:gd name="T79" fmla="*/ 9808 h 59"/>
                <a:gd name="T80" fmla="*/ 168275 w 120"/>
                <a:gd name="T81" fmla="*/ 9808 h 59"/>
                <a:gd name="T82" fmla="*/ 161925 w 120"/>
                <a:gd name="T83" fmla="*/ 5605 h 59"/>
                <a:gd name="T84" fmla="*/ 158750 w 120"/>
                <a:gd name="T85" fmla="*/ 4203 h 59"/>
                <a:gd name="T86" fmla="*/ 149225 w 120"/>
                <a:gd name="T87" fmla="*/ 0 h 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0"/>
                <a:gd name="T133" fmla="*/ 0 h 59"/>
                <a:gd name="T134" fmla="*/ 120 w 120"/>
                <a:gd name="T135" fmla="*/ 59 h 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0" h="59">
                  <a:moveTo>
                    <a:pt x="63" y="6"/>
                  </a:moveTo>
                  <a:lnTo>
                    <a:pt x="62" y="6"/>
                  </a:lnTo>
                  <a:lnTo>
                    <a:pt x="61" y="6"/>
                  </a:lnTo>
                  <a:lnTo>
                    <a:pt x="59" y="7"/>
                  </a:lnTo>
                  <a:lnTo>
                    <a:pt x="58" y="7"/>
                  </a:lnTo>
                  <a:lnTo>
                    <a:pt x="57" y="7"/>
                  </a:lnTo>
                  <a:lnTo>
                    <a:pt x="57" y="10"/>
                  </a:lnTo>
                  <a:lnTo>
                    <a:pt x="56" y="11"/>
                  </a:lnTo>
                  <a:lnTo>
                    <a:pt x="56" y="14"/>
                  </a:lnTo>
                  <a:lnTo>
                    <a:pt x="56" y="16"/>
                  </a:lnTo>
                  <a:lnTo>
                    <a:pt x="55" y="19"/>
                  </a:lnTo>
                  <a:lnTo>
                    <a:pt x="55" y="21"/>
                  </a:lnTo>
                  <a:lnTo>
                    <a:pt x="54" y="21"/>
                  </a:lnTo>
                  <a:lnTo>
                    <a:pt x="52" y="21"/>
                  </a:lnTo>
                  <a:lnTo>
                    <a:pt x="52" y="23"/>
                  </a:lnTo>
                  <a:lnTo>
                    <a:pt x="54" y="25"/>
                  </a:lnTo>
                  <a:lnTo>
                    <a:pt x="54" y="26"/>
                  </a:lnTo>
                  <a:lnTo>
                    <a:pt x="55" y="28"/>
                  </a:lnTo>
                  <a:lnTo>
                    <a:pt x="56" y="29"/>
                  </a:lnTo>
                  <a:lnTo>
                    <a:pt x="57" y="29"/>
                  </a:lnTo>
                  <a:lnTo>
                    <a:pt x="58" y="30"/>
                  </a:lnTo>
                  <a:lnTo>
                    <a:pt x="59" y="32"/>
                  </a:lnTo>
                  <a:lnTo>
                    <a:pt x="55" y="33"/>
                  </a:lnTo>
                  <a:lnTo>
                    <a:pt x="50" y="35"/>
                  </a:lnTo>
                  <a:lnTo>
                    <a:pt x="45" y="36"/>
                  </a:lnTo>
                  <a:lnTo>
                    <a:pt x="40" y="37"/>
                  </a:lnTo>
                  <a:lnTo>
                    <a:pt x="36" y="39"/>
                  </a:lnTo>
                  <a:lnTo>
                    <a:pt x="29" y="39"/>
                  </a:lnTo>
                  <a:lnTo>
                    <a:pt x="22" y="37"/>
                  </a:lnTo>
                  <a:lnTo>
                    <a:pt x="13" y="36"/>
                  </a:lnTo>
                  <a:lnTo>
                    <a:pt x="0" y="45"/>
                  </a:lnTo>
                  <a:lnTo>
                    <a:pt x="0" y="47"/>
                  </a:lnTo>
                  <a:lnTo>
                    <a:pt x="0" y="48"/>
                  </a:lnTo>
                  <a:lnTo>
                    <a:pt x="0" y="50"/>
                  </a:lnTo>
                  <a:lnTo>
                    <a:pt x="1" y="51"/>
                  </a:lnTo>
                  <a:lnTo>
                    <a:pt x="3" y="52"/>
                  </a:lnTo>
                  <a:lnTo>
                    <a:pt x="5" y="52"/>
                  </a:lnTo>
                  <a:lnTo>
                    <a:pt x="10" y="51"/>
                  </a:lnTo>
                  <a:lnTo>
                    <a:pt x="17" y="50"/>
                  </a:lnTo>
                  <a:lnTo>
                    <a:pt x="36" y="47"/>
                  </a:lnTo>
                  <a:lnTo>
                    <a:pt x="38" y="51"/>
                  </a:lnTo>
                  <a:lnTo>
                    <a:pt x="40" y="54"/>
                  </a:lnTo>
                  <a:lnTo>
                    <a:pt x="44" y="55"/>
                  </a:lnTo>
                  <a:lnTo>
                    <a:pt x="48" y="58"/>
                  </a:lnTo>
                  <a:lnTo>
                    <a:pt x="51" y="58"/>
                  </a:lnTo>
                  <a:lnTo>
                    <a:pt x="55" y="59"/>
                  </a:lnTo>
                  <a:lnTo>
                    <a:pt x="58" y="59"/>
                  </a:lnTo>
                  <a:lnTo>
                    <a:pt x="61" y="59"/>
                  </a:lnTo>
                  <a:lnTo>
                    <a:pt x="63" y="59"/>
                  </a:lnTo>
                  <a:lnTo>
                    <a:pt x="65" y="59"/>
                  </a:lnTo>
                  <a:lnTo>
                    <a:pt x="68" y="59"/>
                  </a:lnTo>
                  <a:lnTo>
                    <a:pt x="69" y="59"/>
                  </a:lnTo>
                  <a:lnTo>
                    <a:pt x="71" y="59"/>
                  </a:lnTo>
                  <a:lnTo>
                    <a:pt x="73" y="59"/>
                  </a:lnTo>
                  <a:lnTo>
                    <a:pt x="75" y="59"/>
                  </a:lnTo>
                  <a:lnTo>
                    <a:pt x="76" y="59"/>
                  </a:lnTo>
                  <a:lnTo>
                    <a:pt x="80" y="59"/>
                  </a:lnTo>
                  <a:lnTo>
                    <a:pt x="82" y="59"/>
                  </a:lnTo>
                  <a:lnTo>
                    <a:pt x="84" y="58"/>
                  </a:lnTo>
                  <a:lnTo>
                    <a:pt x="88" y="56"/>
                  </a:lnTo>
                  <a:lnTo>
                    <a:pt x="91" y="55"/>
                  </a:lnTo>
                  <a:lnTo>
                    <a:pt x="95" y="54"/>
                  </a:lnTo>
                  <a:lnTo>
                    <a:pt x="97" y="52"/>
                  </a:lnTo>
                  <a:lnTo>
                    <a:pt x="101" y="50"/>
                  </a:lnTo>
                  <a:lnTo>
                    <a:pt x="104" y="48"/>
                  </a:lnTo>
                  <a:lnTo>
                    <a:pt x="107" y="45"/>
                  </a:lnTo>
                  <a:lnTo>
                    <a:pt x="110" y="40"/>
                  </a:lnTo>
                  <a:lnTo>
                    <a:pt x="113" y="37"/>
                  </a:lnTo>
                  <a:lnTo>
                    <a:pt x="115" y="33"/>
                  </a:lnTo>
                  <a:lnTo>
                    <a:pt x="116" y="30"/>
                  </a:lnTo>
                  <a:lnTo>
                    <a:pt x="118" y="26"/>
                  </a:lnTo>
                  <a:lnTo>
                    <a:pt x="120" y="23"/>
                  </a:lnTo>
                  <a:lnTo>
                    <a:pt x="119" y="23"/>
                  </a:lnTo>
                  <a:lnTo>
                    <a:pt x="118" y="22"/>
                  </a:lnTo>
                  <a:lnTo>
                    <a:pt x="116" y="21"/>
                  </a:lnTo>
                  <a:lnTo>
                    <a:pt x="115" y="19"/>
                  </a:lnTo>
                  <a:lnTo>
                    <a:pt x="113" y="18"/>
                  </a:lnTo>
                  <a:lnTo>
                    <a:pt x="113" y="14"/>
                  </a:lnTo>
                  <a:lnTo>
                    <a:pt x="112" y="11"/>
                  </a:lnTo>
                  <a:lnTo>
                    <a:pt x="112" y="7"/>
                  </a:lnTo>
                  <a:lnTo>
                    <a:pt x="108" y="7"/>
                  </a:lnTo>
                  <a:lnTo>
                    <a:pt x="106" y="7"/>
                  </a:lnTo>
                  <a:lnTo>
                    <a:pt x="104" y="6"/>
                  </a:lnTo>
                  <a:lnTo>
                    <a:pt x="102" y="4"/>
                  </a:lnTo>
                  <a:lnTo>
                    <a:pt x="101" y="4"/>
                  </a:lnTo>
                  <a:lnTo>
                    <a:pt x="100" y="3"/>
                  </a:lnTo>
                  <a:lnTo>
                    <a:pt x="97" y="2"/>
                  </a:lnTo>
                  <a:lnTo>
                    <a:pt x="94" y="0"/>
                  </a:lnTo>
                  <a:lnTo>
                    <a:pt x="63"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1" name="Freeform 332">
              <a:extLst>
                <a:ext uri="{FF2B5EF4-FFF2-40B4-BE49-F238E27FC236}">
                  <a16:creationId xmlns:a16="http://schemas.microsoft.com/office/drawing/2014/main" id="{E32083C1-48E5-E189-755D-0BDE352957AD}"/>
                </a:ext>
              </a:extLst>
            </p:cNvPr>
            <p:cNvSpPr>
              <a:spLocks/>
            </p:cNvSpPr>
            <p:nvPr/>
          </p:nvSpPr>
          <p:spPr bwMode="gray">
            <a:xfrm>
              <a:off x="6212876" y="3456732"/>
              <a:ext cx="425862" cy="326854"/>
            </a:xfrm>
            <a:custGeom>
              <a:avLst/>
              <a:gdLst>
                <a:gd name="T0" fmla="*/ 42863 w 230"/>
                <a:gd name="T1" fmla="*/ 249407 h 187"/>
                <a:gd name="T2" fmla="*/ 26988 w 230"/>
                <a:gd name="T3" fmla="*/ 243802 h 187"/>
                <a:gd name="T4" fmla="*/ 9525 w 230"/>
                <a:gd name="T5" fmla="*/ 236796 h 187"/>
                <a:gd name="T6" fmla="*/ 1588 w 230"/>
                <a:gd name="T7" fmla="*/ 221383 h 187"/>
                <a:gd name="T8" fmla="*/ 0 w 230"/>
                <a:gd name="T9" fmla="*/ 203168 h 187"/>
                <a:gd name="T10" fmla="*/ 0 w 230"/>
                <a:gd name="T11" fmla="*/ 177947 h 187"/>
                <a:gd name="T12" fmla="*/ 14288 w 230"/>
                <a:gd name="T13" fmla="*/ 147122 h 187"/>
                <a:gd name="T14" fmla="*/ 30163 w 230"/>
                <a:gd name="T15" fmla="*/ 120500 h 187"/>
                <a:gd name="T16" fmla="*/ 68263 w 230"/>
                <a:gd name="T17" fmla="*/ 103686 h 187"/>
                <a:gd name="T18" fmla="*/ 103188 w 230"/>
                <a:gd name="T19" fmla="*/ 98081 h 187"/>
                <a:gd name="T20" fmla="*/ 122238 w 230"/>
                <a:gd name="T21" fmla="*/ 88273 h 187"/>
                <a:gd name="T22" fmla="*/ 125413 w 230"/>
                <a:gd name="T23" fmla="*/ 74261 h 187"/>
                <a:gd name="T24" fmla="*/ 125413 w 230"/>
                <a:gd name="T25" fmla="*/ 68657 h 187"/>
                <a:gd name="T26" fmla="*/ 125413 w 230"/>
                <a:gd name="T27" fmla="*/ 61651 h 187"/>
                <a:gd name="T28" fmla="*/ 160338 w 230"/>
                <a:gd name="T29" fmla="*/ 61651 h 187"/>
                <a:gd name="T30" fmla="*/ 179388 w 230"/>
                <a:gd name="T31" fmla="*/ 47639 h 187"/>
                <a:gd name="T32" fmla="*/ 196850 w 230"/>
                <a:gd name="T33" fmla="*/ 22419 h 187"/>
                <a:gd name="T34" fmla="*/ 217488 w 230"/>
                <a:gd name="T35" fmla="*/ 2802 h 187"/>
                <a:gd name="T36" fmla="*/ 238125 w 230"/>
                <a:gd name="T37" fmla="*/ 2802 h 187"/>
                <a:gd name="T38" fmla="*/ 247650 w 230"/>
                <a:gd name="T39" fmla="*/ 15413 h 187"/>
                <a:gd name="T40" fmla="*/ 257175 w 230"/>
                <a:gd name="T41" fmla="*/ 22419 h 187"/>
                <a:gd name="T42" fmla="*/ 266700 w 230"/>
                <a:gd name="T43" fmla="*/ 46238 h 187"/>
                <a:gd name="T44" fmla="*/ 274638 w 230"/>
                <a:gd name="T45" fmla="*/ 77064 h 187"/>
                <a:gd name="T46" fmla="*/ 293688 w 230"/>
                <a:gd name="T47" fmla="*/ 93878 h 187"/>
                <a:gd name="T48" fmla="*/ 307975 w 230"/>
                <a:gd name="T49" fmla="*/ 107889 h 187"/>
                <a:gd name="T50" fmla="*/ 320675 w 230"/>
                <a:gd name="T51" fmla="*/ 133110 h 187"/>
                <a:gd name="T52" fmla="*/ 350838 w 230"/>
                <a:gd name="T53" fmla="*/ 165337 h 187"/>
                <a:gd name="T54" fmla="*/ 361950 w 230"/>
                <a:gd name="T55" fmla="*/ 193360 h 187"/>
                <a:gd name="T56" fmla="*/ 357188 w 230"/>
                <a:gd name="T57" fmla="*/ 191959 h 187"/>
                <a:gd name="T58" fmla="*/ 350838 w 230"/>
                <a:gd name="T59" fmla="*/ 191959 h 187"/>
                <a:gd name="T60" fmla="*/ 344488 w 230"/>
                <a:gd name="T61" fmla="*/ 191959 h 187"/>
                <a:gd name="T62" fmla="*/ 334963 w 230"/>
                <a:gd name="T63" fmla="*/ 190558 h 187"/>
                <a:gd name="T64" fmla="*/ 331788 w 230"/>
                <a:gd name="T65" fmla="*/ 182151 h 187"/>
                <a:gd name="T66" fmla="*/ 328613 w 230"/>
                <a:gd name="T67" fmla="*/ 177947 h 187"/>
                <a:gd name="T68" fmla="*/ 322263 w 230"/>
                <a:gd name="T69" fmla="*/ 177947 h 187"/>
                <a:gd name="T70" fmla="*/ 317500 w 230"/>
                <a:gd name="T71" fmla="*/ 180750 h 187"/>
                <a:gd name="T72" fmla="*/ 314325 w 230"/>
                <a:gd name="T73" fmla="*/ 187756 h 187"/>
                <a:gd name="T74" fmla="*/ 311150 w 230"/>
                <a:gd name="T75" fmla="*/ 193360 h 187"/>
                <a:gd name="T76" fmla="*/ 285750 w 230"/>
                <a:gd name="T77" fmla="*/ 197564 h 187"/>
                <a:gd name="T78" fmla="*/ 260350 w 230"/>
                <a:gd name="T79" fmla="*/ 198965 h 187"/>
                <a:gd name="T80" fmla="*/ 242888 w 230"/>
                <a:gd name="T81" fmla="*/ 208773 h 187"/>
                <a:gd name="T82" fmla="*/ 239713 w 230"/>
                <a:gd name="T83" fmla="*/ 214378 h 187"/>
                <a:gd name="T84" fmla="*/ 236538 w 230"/>
                <a:gd name="T85" fmla="*/ 218581 h 187"/>
                <a:gd name="T86" fmla="*/ 222250 w 230"/>
                <a:gd name="T87" fmla="*/ 221383 h 187"/>
                <a:gd name="T88" fmla="*/ 212725 w 230"/>
                <a:gd name="T89" fmla="*/ 222785 h 187"/>
                <a:gd name="T90" fmla="*/ 198437 w 230"/>
                <a:gd name="T91" fmla="*/ 221383 h 187"/>
                <a:gd name="T92" fmla="*/ 180975 w 230"/>
                <a:gd name="T93" fmla="*/ 208773 h 187"/>
                <a:gd name="T94" fmla="*/ 161925 w 230"/>
                <a:gd name="T95" fmla="*/ 193360 h 187"/>
                <a:gd name="T96" fmla="*/ 139700 w 230"/>
                <a:gd name="T97" fmla="*/ 198965 h 187"/>
                <a:gd name="T98" fmla="*/ 122238 w 230"/>
                <a:gd name="T99" fmla="*/ 218581 h 187"/>
                <a:gd name="T100" fmla="*/ 109538 w 230"/>
                <a:gd name="T101" fmla="*/ 243802 h 187"/>
                <a:gd name="T102" fmla="*/ 76200 w 230"/>
                <a:gd name="T103" fmla="*/ 243802 h 187"/>
                <a:gd name="T104" fmla="*/ 61913 w 230"/>
                <a:gd name="T105" fmla="*/ 249407 h 1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0"/>
                <a:gd name="T160" fmla="*/ 0 h 187"/>
                <a:gd name="T161" fmla="*/ 230 w 230"/>
                <a:gd name="T162" fmla="*/ 187 h 1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0" h="187">
                  <a:moveTo>
                    <a:pt x="33" y="187"/>
                  </a:moveTo>
                  <a:lnTo>
                    <a:pt x="31" y="181"/>
                  </a:lnTo>
                  <a:lnTo>
                    <a:pt x="27" y="178"/>
                  </a:lnTo>
                  <a:lnTo>
                    <a:pt x="25" y="177"/>
                  </a:lnTo>
                  <a:lnTo>
                    <a:pt x="20" y="176"/>
                  </a:lnTo>
                  <a:lnTo>
                    <a:pt x="17" y="174"/>
                  </a:lnTo>
                  <a:lnTo>
                    <a:pt x="13" y="174"/>
                  </a:lnTo>
                  <a:lnTo>
                    <a:pt x="9" y="172"/>
                  </a:lnTo>
                  <a:lnTo>
                    <a:pt x="6" y="169"/>
                  </a:lnTo>
                  <a:lnTo>
                    <a:pt x="3" y="166"/>
                  </a:lnTo>
                  <a:lnTo>
                    <a:pt x="2" y="162"/>
                  </a:lnTo>
                  <a:lnTo>
                    <a:pt x="1" y="158"/>
                  </a:lnTo>
                  <a:lnTo>
                    <a:pt x="0" y="153"/>
                  </a:lnTo>
                  <a:lnTo>
                    <a:pt x="0" y="148"/>
                  </a:lnTo>
                  <a:lnTo>
                    <a:pt x="0" y="145"/>
                  </a:lnTo>
                  <a:lnTo>
                    <a:pt x="0" y="141"/>
                  </a:lnTo>
                  <a:lnTo>
                    <a:pt x="0" y="138"/>
                  </a:lnTo>
                  <a:lnTo>
                    <a:pt x="0" y="127"/>
                  </a:lnTo>
                  <a:lnTo>
                    <a:pt x="2" y="119"/>
                  </a:lnTo>
                  <a:lnTo>
                    <a:pt x="6" y="112"/>
                  </a:lnTo>
                  <a:lnTo>
                    <a:pt x="9" y="105"/>
                  </a:lnTo>
                  <a:lnTo>
                    <a:pt x="13" y="98"/>
                  </a:lnTo>
                  <a:lnTo>
                    <a:pt x="17" y="92"/>
                  </a:lnTo>
                  <a:lnTo>
                    <a:pt x="19" y="86"/>
                  </a:lnTo>
                  <a:lnTo>
                    <a:pt x="21" y="77"/>
                  </a:lnTo>
                  <a:lnTo>
                    <a:pt x="36" y="77"/>
                  </a:lnTo>
                  <a:lnTo>
                    <a:pt x="43" y="74"/>
                  </a:lnTo>
                  <a:lnTo>
                    <a:pt x="50" y="73"/>
                  </a:lnTo>
                  <a:lnTo>
                    <a:pt x="58" y="72"/>
                  </a:lnTo>
                  <a:lnTo>
                    <a:pt x="65" y="70"/>
                  </a:lnTo>
                  <a:lnTo>
                    <a:pt x="71" y="67"/>
                  </a:lnTo>
                  <a:lnTo>
                    <a:pt x="75" y="65"/>
                  </a:lnTo>
                  <a:lnTo>
                    <a:pt x="77" y="63"/>
                  </a:lnTo>
                  <a:lnTo>
                    <a:pt x="78" y="60"/>
                  </a:lnTo>
                  <a:lnTo>
                    <a:pt x="79" y="56"/>
                  </a:lnTo>
                  <a:lnTo>
                    <a:pt x="79" y="53"/>
                  </a:lnTo>
                  <a:lnTo>
                    <a:pt x="79" y="52"/>
                  </a:lnTo>
                  <a:lnTo>
                    <a:pt x="79" y="51"/>
                  </a:lnTo>
                  <a:lnTo>
                    <a:pt x="79" y="49"/>
                  </a:lnTo>
                  <a:lnTo>
                    <a:pt x="79" y="48"/>
                  </a:lnTo>
                  <a:lnTo>
                    <a:pt x="79" y="46"/>
                  </a:lnTo>
                  <a:lnTo>
                    <a:pt x="79" y="44"/>
                  </a:lnTo>
                  <a:lnTo>
                    <a:pt x="88" y="46"/>
                  </a:lnTo>
                  <a:lnTo>
                    <a:pt x="95" y="46"/>
                  </a:lnTo>
                  <a:lnTo>
                    <a:pt x="101" y="44"/>
                  </a:lnTo>
                  <a:lnTo>
                    <a:pt x="106" y="41"/>
                  </a:lnTo>
                  <a:lnTo>
                    <a:pt x="109" y="39"/>
                  </a:lnTo>
                  <a:lnTo>
                    <a:pt x="113" y="34"/>
                  </a:lnTo>
                  <a:lnTo>
                    <a:pt x="116" y="30"/>
                  </a:lnTo>
                  <a:lnTo>
                    <a:pt x="119" y="26"/>
                  </a:lnTo>
                  <a:lnTo>
                    <a:pt x="124" y="16"/>
                  </a:lnTo>
                  <a:lnTo>
                    <a:pt x="129" y="8"/>
                  </a:lnTo>
                  <a:lnTo>
                    <a:pt x="133" y="4"/>
                  </a:lnTo>
                  <a:lnTo>
                    <a:pt x="137" y="2"/>
                  </a:lnTo>
                  <a:lnTo>
                    <a:pt x="143" y="0"/>
                  </a:lnTo>
                  <a:lnTo>
                    <a:pt x="149" y="0"/>
                  </a:lnTo>
                  <a:lnTo>
                    <a:pt x="150" y="2"/>
                  </a:lnTo>
                  <a:lnTo>
                    <a:pt x="151" y="5"/>
                  </a:lnTo>
                  <a:lnTo>
                    <a:pt x="153" y="8"/>
                  </a:lnTo>
                  <a:lnTo>
                    <a:pt x="156" y="11"/>
                  </a:lnTo>
                  <a:lnTo>
                    <a:pt x="158" y="12"/>
                  </a:lnTo>
                  <a:lnTo>
                    <a:pt x="160" y="15"/>
                  </a:lnTo>
                  <a:lnTo>
                    <a:pt x="162" y="16"/>
                  </a:lnTo>
                  <a:lnTo>
                    <a:pt x="164" y="20"/>
                  </a:lnTo>
                  <a:lnTo>
                    <a:pt x="165" y="25"/>
                  </a:lnTo>
                  <a:lnTo>
                    <a:pt x="168" y="33"/>
                  </a:lnTo>
                  <a:lnTo>
                    <a:pt x="169" y="40"/>
                  </a:lnTo>
                  <a:lnTo>
                    <a:pt x="170" y="49"/>
                  </a:lnTo>
                  <a:lnTo>
                    <a:pt x="173" y="55"/>
                  </a:lnTo>
                  <a:lnTo>
                    <a:pt x="176" y="60"/>
                  </a:lnTo>
                  <a:lnTo>
                    <a:pt x="179" y="65"/>
                  </a:lnTo>
                  <a:lnTo>
                    <a:pt x="185" y="67"/>
                  </a:lnTo>
                  <a:lnTo>
                    <a:pt x="191" y="67"/>
                  </a:lnTo>
                  <a:lnTo>
                    <a:pt x="192" y="73"/>
                  </a:lnTo>
                  <a:lnTo>
                    <a:pt x="194" y="77"/>
                  </a:lnTo>
                  <a:lnTo>
                    <a:pt x="195" y="83"/>
                  </a:lnTo>
                  <a:lnTo>
                    <a:pt x="197" y="87"/>
                  </a:lnTo>
                  <a:lnTo>
                    <a:pt x="202" y="95"/>
                  </a:lnTo>
                  <a:lnTo>
                    <a:pt x="209" y="104"/>
                  </a:lnTo>
                  <a:lnTo>
                    <a:pt x="215" y="111"/>
                  </a:lnTo>
                  <a:lnTo>
                    <a:pt x="221" y="118"/>
                  </a:lnTo>
                  <a:lnTo>
                    <a:pt x="227" y="123"/>
                  </a:lnTo>
                  <a:lnTo>
                    <a:pt x="230" y="127"/>
                  </a:lnTo>
                  <a:lnTo>
                    <a:pt x="228" y="138"/>
                  </a:lnTo>
                  <a:lnTo>
                    <a:pt x="227" y="137"/>
                  </a:lnTo>
                  <a:lnTo>
                    <a:pt x="226" y="137"/>
                  </a:lnTo>
                  <a:lnTo>
                    <a:pt x="225" y="137"/>
                  </a:lnTo>
                  <a:lnTo>
                    <a:pt x="223" y="137"/>
                  </a:lnTo>
                  <a:lnTo>
                    <a:pt x="222" y="137"/>
                  </a:lnTo>
                  <a:lnTo>
                    <a:pt x="221" y="137"/>
                  </a:lnTo>
                  <a:lnTo>
                    <a:pt x="220" y="137"/>
                  </a:lnTo>
                  <a:lnTo>
                    <a:pt x="220" y="138"/>
                  </a:lnTo>
                  <a:lnTo>
                    <a:pt x="217" y="137"/>
                  </a:lnTo>
                  <a:lnTo>
                    <a:pt x="215" y="137"/>
                  </a:lnTo>
                  <a:lnTo>
                    <a:pt x="214" y="137"/>
                  </a:lnTo>
                  <a:lnTo>
                    <a:pt x="211" y="136"/>
                  </a:lnTo>
                  <a:lnTo>
                    <a:pt x="210" y="134"/>
                  </a:lnTo>
                  <a:lnTo>
                    <a:pt x="209" y="133"/>
                  </a:lnTo>
                  <a:lnTo>
                    <a:pt x="209" y="130"/>
                  </a:lnTo>
                  <a:lnTo>
                    <a:pt x="209" y="127"/>
                  </a:lnTo>
                  <a:lnTo>
                    <a:pt x="208" y="127"/>
                  </a:lnTo>
                  <a:lnTo>
                    <a:pt x="207" y="127"/>
                  </a:lnTo>
                  <a:lnTo>
                    <a:pt x="205" y="127"/>
                  </a:lnTo>
                  <a:lnTo>
                    <a:pt x="204" y="127"/>
                  </a:lnTo>
                  <a:lnTo>
                    <a:pt x="203" y="127"/>
                  </a:lnTo>
                  <a:lnTo>
                    <a:pt x="202" y="127"/>
                  </a:lnTo>
                  <a:lnTo>
                    <a:pt x="201" y="127"/>
                  </a:lnTo>
                  <a:lnTo>
                    <a:pt x="200" y="129"/>
                  </a:lnTo>
                  <a:lnTo>
                    <a:pt x="200" y="130"/>
                  </a:lnTo>
                  <a:lnTo>
                    <a:pt x="198" y="132"/>
                  </a:lnTo>
                  <a:lnTo>
                    <a:pt x="198" y="134"/>
                  </a:lnTo>
                  <a:lnTo>
                    <a:pt x="197" y="136"/>
                  </a:lnTo>
                  <a:lnTo>
                    <a:pt x="197" y="137"/>
                  </a:lnTo>
                  <a:lnTo>
                    <a:pt x="196" y="138"/>
                  </a:lnTo>
                  <a:lnTo>
                    <a:pt x="190" y="138"/>
                  </a:lnTo>
                  <a:lnTo>
                    <a:pt x="185" y="141"/>
                  </a:lnTo>
                  <a:lnTo>
                    <a:pt x="180" y="141"/>
                  </a:lnTo>
                  <a:lnTo>
                    <a:pt x="175" y="138"/>
                  </a:lnTo>
                  <a:lnTo>
                    <a:pt x="169" y="141"/>
                  </a:lnTo>
                  <a:lnTo>
                    <a:pt x="164" y="142"/>
                  </a:lnTo>
                  <a:lnTo>
                    <a:pt x="159" y="144"/>
                  </a:lnTo>
                  <a:lnTo>
                    <a:pt x="154" y="149"/>
                  </a:lnTo>
                  <a:lnTo>
                    <a:pt x="153" y="149"/>
                  </a:lnTo>
                  <a:lnTo>
                    <a:pt x="153" y="151"/>
                  </a:lnTo>
                  <a:lnTo>
                    <a:pt x="152" y="152"/>
                  </a:lnTo>
                  <a:lnTo>
                    <a:pt x="151" y="153"/>
                  </a:lnTo>
                  <a:lnTo>
                    <a:pt x="151" y="155"/>
                  </a:lnTo>
                  <a:lnTo>
                    <a:pt x="150" y="155"/>
                  </a:lnTo>
                  <a:lnTo>
                    <a:pt x="149" y="156"/>
                  </a:lnTo>
                  <a:lnTo>
                    <a:pt x="145" y="156"/>
                  </a:lnTo>
                  <a:lnTo>
                    <a:pt x="143" y="156"/>
                  </a:lnTo>
                  <a:lnTo>
                    <a:pt x="140" y="158"/>
                  </a:lnTo>
                  <a:lnTo>
                    <a:pt x="138" y="158"/>
                  </a:lnTo>
                  <a:lnTo>
                    <a:pt x="137" y="158"/>
                  </a:lnTo>
                  <a:lnTo>
                    <a:pt x="134" y="159"/>
                  </a:lnTo>
                  <a:lnTo>
                    <a:pt x="132" y="159"/>
                  </a:lnTo>
                  <a:lnTo>
                    <a:pt x="128" y="159"/>
                  </a:lnTo>
                  <a:lnTo>
                    <a:pt x="125" y="158"/>
                  </a:lnTo>
                  <a:lnTo>
                    <a:pt x="120" y="156"/>
                  </a:lnTo>
                  <a:lnTo>
                    <a:pt x="116" y="152"/>
                  </a:lnTo>
                  <a:lnTo>
                    <a:pt x="114" y="149"/>
                  </a:lnTo>
                  <a:lnTo>
                    <a:pt x="110" y="145"/>
                  </a:lnTo>
                  <a:lnTo>
                    <a:pt x="106" y="142"/>
                  </a:lnTo>
                  <a:lnTo>
                    <a:pt x="102" y="138"/>
                  </a:lnTo>
                  <a:lnTo>
                    <a:pt x="96" y="138"/>
                  </a:lnTo>
                  <a:lnTo>
                    <a:pt x="93" y="138"/>
                  </a:lnTo>
                  <a:lnTo>
                    <a:pt x="88" y="142"/>
                  </a:lnTo>
                  <a:lnTo>
                    <a:pt x="84" y="146"/>
                  </a:lnTo>
                  <a:lnTo>
                    <a:pt x="81" y="151"/>
                  </a:lnTo>
                  <a:lnTo>
                    <a:pt x="77" y="156"/>
                  </a:lnTo>
                  <a:lnTo>
                    <a:pt x="75" y="162"/>
                  </a:lnTo>
                  <a:lnTo>
                    <a:pt x="71" y="167"/>
                  </a:lnTo>
                  <a:lnTo>
                    <a:pt x="69" y="174"/>
                  </a:lnTo>
                  <a:lnTo>
                    <a:pt x="60" y="174"/>
                  </a:lnTo>
                  <a:lnTo>
                    <a:pt x="52" y="174"/>
                  </a:lnTo>
                  <a:lnTo>
                    <a:pt x="48" y="174"/>
                  </a:lnTo>
                  <a:lnTo>
                    <a:pt x="44" y="174"/>
                  </a:lnTo>
                  <a:lnTo>
                    <a:pt x="42" y="176"/>
                  </a:lnTo>
                  <a:lnTo>
                    <a:pt x="39" y="178"/>
                  </a:lnTo>
                  <a:lnTo>
                    <a:pt x="37" y="181"/>
                  </a:lnTo>
                  <a:lnTo>
                    <a:pt x="33" y="18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2" name="Freeform 333">
              <a:extLst>
                <a:ext uri="{FF2B5EF4-FFF2-40B4-BE49-F238E27FC236}">
                  <a16:creationId xmlns:a16="http://schemas.microsoft.com/office/drawing/2014/main" id="{6642A71E-9E10-5A6D-6394-9DD82518415D}"/>
                </a:ext>
              </a:extLst>
            </p:cNvPr>
            <p:cNvSpPr>
              <a:spLocks/>
            </p:cNvSpPr>
            <p:nvPr/>
          </p:nvSpPr>
          <p:spPr bwMode="gray">
            <a:xfrm>
              <a:off x="6044137" y="3809339"/>
              <a:ext cx="80352" cy="51503"/>
            </a:xfrm>
            <a:custGeom>
              <a:avLst/>
              <a:gdLst>
                <a:gd name="T0" fmla="*/ 66675 w 43"/>
                <a:gd name="T1" fmla="*/ 0 h 29"/>
                <a:gd name="T2" fmla="*/ 66675 w 43"/>
                <a:gd name="T3" fmla="*/ 14012 h 29"/>
                <a:gd name="T4" fmla="*/ 68263 w 43"/>
                <a:gd name="T5" fmla="*/ 22419 h 29"/>
                <a:gd name="T6" fmla="*/ 68263 w 43"/>
                <a:gd name="T7" fmla="*/ 29425 h 29"/>
                <a:gd name="T8" fmla="*/ 66675 w 43"/>
                <a:gd name="T9" fmla="*/ 35029 h 29"/>
                <a:gd name="T10" fmla="*/ 60325 w 43"/>
                <a:gd name="T11" fmla="*/ 37832 h 29"/>
                <a:gd name="T12" fmla="*/ 49213 w 43"/>
                <a:gd name="T13" fmla="*/ 39233 h 29"/>
                <a:gd name="T14" fmla="*/ 33338 w 43"/>
                <a:gd name="T15" fmla="*/ 39233 h 29"/>
                <a:gd name="T16" fmla="*/ 7938 w 43"/>
                <a:gd name="T17" fmla="*/ 40634 h 29"/>
                <a:gd name="T18" fmla="*/ 6350 w 43"/>
                <a:gd name="T19" fmla="*/ 39233 h 29"/>
                <a:gd name="T20" fmla="*/ 6350 w 43"/>
                <a:gd name="T21" fmla="*/ 37832 h 29"/>
                <a:gd name="T22" fmla="*/ 4763 w 43"/>
                <a:gd name="T23" fmla="*/ 35029 h 29"/>
                <a:gd name="T24" fmla="*/ 3175 w 43"/>
                <a:gd name="T25" fmla="*/ 33628 h 29"/>
                <a:gd name="T26" fmla="*/ 3175 w 43"/>
                <a:gd name="T27" fmla="*/ 29425 h 29"/>
                <a:gd name="T28" fmla="*/ 0 w 43"/>
                <a:gd name="T29" fmla="*/ 26622 h 29"/>
                <a:gd name="T30" fmla="*/ 0 w 43"/>
                <a:gd name="T31" fmla="*/ 22419 h 29"/>
                <a:gd name="T32" fmla="*/ 0 w 43"/>
                <a:gd name="T33" fmla="*/ 18215 h 29"/>
                <a:gd name="T34" fmla="*/ 3175 w 43"/>
                <a:gd name="T35" fmla="*/ 14012 h 29"/>
                <a:gd name="T36" fmla="*/ 3175 w 43"/>
                <a:gd name="T37" fmla="*/ 12611 h 29"/>
                <a:gd name="T38" fmla="*/ 4763 w 43"/>
                <a:gd name="T39" fmla="*/ 11209 h 29"/>
                <a:gd name="T40" fmla="*/ 4763 w 43"/>
                <a:gd name="T41" fmla="*/ 7006 h 29"/>
                <a:gd name="T42" fmla="*/ 6350 w 43"/>
                <a:gd name="T43" fmla="*/ 5605 h 29"/>
                <a:gd name="T44" fmla="*/ 7938 w 43"/>
                <a:gd name="T45" fmla="*/ 1401 h 29"/>
                <a:gd name="T46" fmla="*/ 12700 w 43"/>
                <a:gd name="T47" fmla="*/ 0 h 29"/>
                <a:gd name="T48" fmla="*/ 66675 w 43"/>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3"/>
                <a:gd name="T76" fmla="*/ 0 h 29"/>
                <a:gd name="T77" fmla="*/ 43 w 43"/>
                <a:gd name="T78" fmla="*/ 29 h 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3" h="29">
                  <a:moveTo>
                    <a:pt x="42" y="0"/>
                  </a:moveTo>
                  <a:lnTo>
                    <a:pt x="42" y="10"/>
                  </a:lnTo>
                  <a:lnTo>
                    <a:pt x="43" y="16"/>
                  </a:lnTo>
                  <a:lnTo>
                    <a:pt x="43" y="21"/>
                  </a:lnTo>
                  <a:lnTo>
                    <a:pt x="42" y="25"/>
                  </a:lnTo>
                  <a:lnTo>
                    <a:pt x="38" y="27"/>
                  </a:lnTo>
                  <a:lnTo>
                    <a:pt x="31" y="28"/>
                  </a:lnTo>
                  <a:lnTo>
                    <a:pt x="21" y="28"/>
                  </a:lnTo>
                  <a:lnTo>
                    <a:pt x="5" y="29"/>
                  </a:lnTo>
                  <a:lnTo>
                    <a:pt x="4" y="28"/>
                  </a:lnTo>
                  <a:lnTo>
                    <a:pt x="4" y="27"/>
                  </a:lnTo>
                  <a:lnTo>
                    <a:pt x="3" y="25"/>
                  </a:lnTo>
                  <a:lnTo>
                    <a:pt x="2" y="24"/>
                  </a:lnTo>
                  <a:lnTo>
                    <a:pt x="2" y="21"/>
                  </a:lnTo>
                  <a:lnTo>
                    <a:pt x="0" y="19"/>
                  </a:lnTo>
                  <a:lnTo>
                    <a:pt x="0" y="16"/>
                  </a:lnTo>
                  <a:lnTo>
                    <a:pt x="0" y="13"/>
                  </a:lnTo>
                  <a:lnTo>
                    <a:pt x="2" y="10"/>
                  </a:lnTo>
                  <a:lnTo>
                    <a:pt x="2" y="9"/>
                  </a:lnTo>
                  <a:lnTo>
                    <a:pt x="3" y="8"/>
                  </a:lnTo>
                  <a:lnTo>
                    <a:pt x="3" y="5"/>
                  </a:lnTo>
                  <a:lnTo>
                    <a:pt x="4" y="4"/>
                  </a:lnTo>
                  <a:lnTo>
                    <a:pt x="5" y="1"/>
                  </a:lnTo>
                  <a:lnTo>
                    <a:pt x="8" y="0"/>
                  </a:lnTo>
                  <a:lnTo>
                    <a:pt x="4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3" name="Freeform 334">
              <a:extLst>
                <a:ext uri="{FF2B5EF4-FFF2-40B4-BE49-F238E27FC236}">
                  <a16:creationId xmlns:a16="http://schemas.microsoft.com/office/drawing/2014/main" id="{D5D9CF6B-CDF0-36C0-74AD-61360BD82C2A}"/>
                </a:ext>
              </a:extLst>
            </p:cNvPr>
            <p:cNvSpPr>
              <a:spLocks/>
            </p:cNvSpPr>
            <p:nvPr/>
          </p:nvSpPr>
          <p:spPr bwMode="gray">
            <a:xfrm>
              <a:off x="6026055" y="3367584"/>
              <a:ext cx="251099" cy="461563"/>
            </a:xfrm>
            <a:custGeom>
              <a:avLst/>
              <a:gdLst>
                <a:gd name="T0" fmla="*/ 160337 w 136"/>
                <a:gd name="T1" fmla="*/ 12610 h 264"/>
                <a:gd name="T2" fmla="*/ 163512 w 136"/>
                <a:gd name="T3" fmla="*/ 25221 h 264"/>
                <a:gd name="T4" fmla="*/ 168275 w 136"/>
                <a:gd name="T5" fmla="*/ 39232 h 264"/>
                <a:gd name="T6" fmla="*/ 150812 w 136"/>
                <a:gd name="T7" fmla="*/ 64453 h 264"/>
                <a:gd name="T8" fmla="*/ 134937 w 136"/>
                <a:gd name="T9" fmla="*/ 93878 h 264"/>
                <a:gd name="T10" fmla="*/ 123825 w 136"/>
                <a:gd name="T11" fmla="*/ 127505 h 264"/>
                <a:gd name="T12" fmla="*/ 112712 w 136"/>
                <a:gd name="T13" fmla="*/ 154127 h 264"/>
                <a:gd name="T14" fmla="*/ 101600 w 136"/>
                <a:gd name="T15" fmla="*/ 184953 h 264"/>
                <a:gd name="T16" fmla="*/ 93662 w 136"/>
                <a:gd name="T17" fmla="*/ 203168 h 264"/>
                <a:gd name="T18" fmla="*/ 88900 w 136"/>
                <a:gd name="T19" fmla="*/ 212976 h 264"/>
                <a:gd name="T20" fmla="*/ 82550 w 136"/>
                <a:gd name="T21" fmla="*/ 218581 h 264"/>
                <a:gd name="T22" fmla="*/ 71437 w 136"/>
                <a:gd name="T23" fmla="*/ 214377 h 264"/>
                <a:gd name="T24" fmla="*/ 60325 w 136"/>
                <a:gd name="T25" fmla="*/ 207372 h 264"/>
                <a:gd name="T26" fmla="*/ 44450 w 136"/>
                <a:gd name="T27" fmla="*/ 204569 h 264"/>
                <a:gd name="T28" fmla="*/ 30162 w 136"/>
                <a:gd name="T29" fmla="*/ 212976 h 264"/>
                <a:gd name="T30" fmla="*/ 14287 w 136"/>
                <a:gd name="T31" fmla="*/ 243802 h 264"/>
                <a:gd name="T32" fmla="*/ 0 w 136"/>
                <a:gd name="T33" fmla="*/ 274627 h 264"/>
                <a:gd name="T34" fmla="*/ 1588 w 136"/>
                <a:gd name="T35" fmla="*/ 285836 h 264"/>
                <a:gd name="T36" fmla="*/ 4762 w 136"/>
                <a:gd name="T37" fmla="*/ 294243 h 264"/>
                <a:gd name="T38" fmla="*/ 9525 w 136"/>
                <a:gd name="T39" fmla="*/ 298447 h 264"/>
                <a:gd name="T40" fmla="*/ 19050 w 136"/>
                <a:gd name="T41" fmla="*/ 298447 h 264"/>
                <a:gd name="T42" fmla="*/ 30162 w 136"/>
                <a:gd name="T43" fmla="*/ 298447 h 264"/>
                <a:gd name="T44" fmla="*/ 33337 w 136"/>
                <a:gd name="T45" fmla="*/ 309656 h 264"/>
                <a:gd name="T46" fmla="*/ 33337 w 136"/>
                <a:gd name="T47" fmla="*/ 325069 h 264"/>
                <a:gd name="T48" fmla="*/ 33337 w 136"/>
                <a:gd name="T49" fmla="*/ 343284 h 264"/>
                <a:gd name="T50" fmla="*/ 33337 w 136"/>
                <a:gd name="T51" fmla="*/ 348889 h 264"/>
                <a:gd name="T52" fmla="*/ 33337 w 136"/>
                <a:gd name="T53" fmla="*/ 354493 h 264"/>
                <a:gd name="T54" fmla="*/ 80962 w 136"/>
                <a:gd name="T55" fmla="*/ 353092 h 264"/>
                <a:gd name="T56" fmla="*/ 215900 w 136"/>
                <a:gd name="T57" fmla="*/ 334877 h 264"/>
                <a:gd name="T58" fmla="*/ 203200 w 136"/>
                <a:gd name="T59" fmla="*/ 320865 h 264"/>
                <a:gd name="T60" fmla="*/ 184150 w 136"/>
                <a:gd name="T61" fmla="*/ 315261 h 264"/>
                <a:gd name="T62" fmla="*/ 168275 w 136"/>
                <a:gd name="T63" fmla="*/ 304051 h 264"/>
                <a:gd name="T64" fmla="*/ 163512 w 136"/>
                <a:gd name="T65" fmla="*/ 285836 h 264"/>
                <a:gd name="T66" fmla="*/ 163512 w 136"/>
                <a:gd name="T67" fmla="*/ 267621 h 264"/>
                <a:gd name="T68" fmla="*/ 166687 w 136"/>
                <a:gd name="T69" fmla="*/ 238197 h 264"/>
                <a:gd name="T70" fmla="*/ 182562 w 136"/>
                <a:gd name="T71" fmla="*/ 207372 h 264"/>
                <a:gd name="T72" fmla="*/ 196850 w 136"/>
                <a:gd name="T73" fmla="*/ 177947 h 264"/>
                <a:gd name="T74" fmla="*/ 185737 w 136"/>
                <a:gd name="T75" fmla="*/ 144319 h 264"/>
                <a:gd name="T76" fmla="*/ 166687 w 136"/>
                <a:gd name="T77" fmla="*/ 123302 h 264"/>
                <a:gd name="T78" fmla="*/ 163512 w 136"/>
                <a:gd name="T79" fmla="*/ 99482 h 264"/>
                <a:gd name="T80" fmla="*/ 177800 w 136"/>
                <a:gd name="T81" fmla="*/ 93878 h 264"/>
                <a:gd name="T82" fmla="*/ 196850 w 136"/>
                <a:gd name="T83" fmla="*/ 95279 h 264"/>
                <a:gd name="T84" fmla="*/ 193675 w 136"/>
                <a:gd name="T85" fmla="*/ 86872 h 264"/>
                <a:gd name="T86" fmla="*/ 185737 w 136"/>
                <a:gd name="T87" fmla="*/ 58849 h 264"/>
                <a:gd name="T88" fmla="*/ 182562 w 136"/>
                <a:gd name="T89" fmla="*/ 28023 h 264"/>
                <a:gd name="T90" fmla="*/ 182562 w 136"/>
                <a:gd name="T91" fmla="*/ 18215 h 264"/>
                <a:gd name="T92" fmla="*/ 182562 w 136"/>
                <a:gd name="T93" fmla="*/ 9808 h 264"/>
                <a:gd name="T94" fmla="*/ 173037 w 136"/>
                <a:gd name="T95" fmla="*/ 7006 h 264"/>
                <a:gd name="T96" fmla="*/ 163512 w 136"/>
                <a:gd name="T97" fmla="*/ 2802 h 2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6"/>
                <a:gd name="T148" fmla="*/ 0 h 264"/>
                <a:gd name="T149" fmla="*/ 136 w 136"/>
                <a:gd name="T150" fmla="*/ 264 h 26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6" h="264">
                  <a:moveTo>
                    <a:pt x="100" y="0"/>
                  </a:moveTo>
                  <a:lnTo>
                    <a:pt x="100" y="5"/>
                  </a:lnTo>
                  <a:lnTo>
                    <a:pt x="101" y="9"/>
                  </a:lnTo>
                  <a:lnTo>
                    <a:pt x="101" y="12"/>
                  </a:lnTo>
                  <a:lnTo>
                    <a:pt x="103" y="14"/>
                  </a:lnTo>
                  <a:lnTo>
                    <a:pt x="103" y="18"/>
                  </a:lnTo>
                  <a:lnTo>
                    <a:pt x="104" y="21"/>
                  </a:lnTo>
                  <a:lnTo>
                    <a:pt x="105" y="24"/>
                  </a:lnTo>
                  <a:lnTo>
                    <a:pt x="106" y="28"/>
                  </a:lnTo>
                  <a:lnTo>
                    <a:pt x="103" y="34"/>
                  </a:lnTo>
                  <a:lnTo>
                    <a:pt x="98" y="41"/>
                  </a:lnTo>
                  <a:lnTo>
                    <a:pt x="95" y="46"/>
                  </a:lnTo>
                  <a:lnTo>
                    <a:pt x="91" y="52"/>
                  </a:lnTo>
                  <a:lnTo>
                    <a:pt x="89" y="59"/>
                  </a:lnTo>
                  <a:lnTo>
                    <a:pt x="85" y="67"/>
                  </a:lnTo>
                  <a:lnTo>
                    <a:pt x="83" y="75"/>
                  </a:lnTo>
                  <a:lnTo>
                    <a:pt x="81" y="84"/>
                  </a:lnTo>
                  <a:lnTo>
                    <a:pt x="78" y="91"/>
                  </a:lnTo>
                  <a:lnTo>
                    <a:pt x="76" y="98"/>
                  </a:lnTo>
                  <a:lnTo>
                    <a:pt x="73" y="104"/>
                  </a:lnTo>
                  <a:lnTo>
                    <a:pt x="71" y="110"/>
                  </a:lnTo>
                  <a:lnTo>
                    <a:pt x="69" y="117"/>
                  </a:lnTo>
                  <a:lnTo>
                    <a:pt x="66" y="124"/>
                  </a:lnTo>
                  <a:lnTo>
                    <a:pt x="64" y="132"/>
                  </a:lnTo>
                  <a:lnTo>
                    <a:pt x="61" y="141"/>
                  </a:lnTo>
                  <a:lnTo>
                    <a:pt x="60" y="142"/>
                  </a:lnTo>
                  <a:lnTo>
                    <a:pt x="59" y="145"/>
                  </a:lnTo>
                  <a:lnTo>
                    <a:pt x="58" y="148"/>
                  </a:lnTo>
                  <a:lnTo>
                    <a:pt x="57" y="149"/>
                  </a:lnTo>
                  <a:lnTo>
                    <a:pt x="56" y="152"/>
                  </a:lnTo>
                  <a:lnTo>
                    <a:pt x="54" y="155"/>
                  </a:lnTo>
                  <a:lnTo>
                    <a:pt x="53" y="156"/>
                  </a:lnTo>
                  <a:lnTo>
                    <a:pt x="52" y="156"/>
                  </a:lnTo>
                  <a:lnTo>
                    <a:pt x="50" y="156"/>
                  </a:lnTo>
                  <a:lnTo>
                    <a:pt x="47" y="155"/>
                  </a:lnTo>
                  <a:lnTo>
                    <a:pt x="45" y="153"/>
                  </a:lnTo>
                  <a:lnTo>
                    <a:pt x="42" y="152"/>
                  </a:lnTo>
                  <a:lnTo>
                    <a:pt x="40" y="149"/>
                  </a:lnTo>
                  <a:lnTo>
                    <a:pt x="38" y="148"/>
                  </a:lnTo>
                  <a:lnTo>
                    <a:pt x="35" y="146"/>
                  </a:lnTo>
                  <a:lnTo>
                    <a:pt x="32" y="146"/>
                  </a:lnTo>
                  <a:lnTo>
                    <a:pt x="28" y="146"/>
                  </a:lnTo>
                  <a:lnTo>
                    <a:pt x="25" y="148"/>
                  </a:lnTo>
                  <a:lnTo>
                    <a:pt x="21" y="149"/>
                  </a:lnTo>
                  <a:lnTo>
                    <a:pt x="19" y="152"/>
                  </a:lnTo>
                  <a:lnTo>
                    <a:pt x="14" y="159"/>
                  </a:lnTo>
                  <a:lnTo>
                    <a:pt x="12" y="166"/>
                  </a:lnTo>
                  <a:lnTo>
                    <a:pt x="9" y="174"/>
                  </a:lnTo>
                  <a:lnTo>
                    <a:pt x="7" y="183"/>
                  </a:lnTo>
                  <a:lnTo>
                    <a:pt x="3" y="189"/>
                  </a:lnTo>
                  <a:lnTo>
                    <a:pt x="0" y="196"/>
                  </a:lnTo>
                  <a:lnTo>
                    <a:pt x="0" y="199"/>
                  </a:lnTo>
                  <a:lnTo>
                    <a:pt x="1" y="202"/>
                  </a:lnTo>
                  <a:lnTo>
                    <a:pt x="1" y="204"/>
                  </a:lnTo>
                  <a:lnTo>
                    <a:pt x="1" y="207"/>
                  </a:lnTo>
                  <a:lnTo>
                    <a:pt x="2" y="209"/>
                  </a:lnTo>
                  <a:lnTo>
                    <a:pt x="3" y="210"/>
                  </a:lnTo>
                  <a:lnTo>
                    <a:pt x="3" y="211"/>
                  </a:lnTo>
                  <a:lnTo>
                    <a:pt x="5" y="213"/>
                  </a:lnTo>
                  <a:lnTo>
                    <a:pt x="6" y="213"/>
                  </a:lnTo>
                  <a:lnTo>
                    <a:pt x="8" y="213"/>
                  </a:lnTo>
                  <a:lnTo>
                    <a:pt x="9" y="213"/>
                  </a:lnTo>
                  <a:lnTo>
                    <a:pt x="12" y="213"/>
                  </a:lnTo>
                  <a:lnTo>
                    <a:pt x="14" y="213"/>
                  </a:lnTo>
                  <a:lnTo>
                    <a:pt x="16" y="213"/>
                  </a:lnTo>
                  <a:lnTo>
                    <a:pt x="19" y="213"/>
                  </a:lnTo>
                  <a:lnTo>
                    <a:pt x="21" y="213"/>
                  </a:lnTo>
                  <a:lnTo>
                    <a:pt x="21" y="217"/>
                  </a:lnTo>
                  <a:lnTo>
                    <a:pt x="21" y="221"/>
                  </a:lnTo>
                  <a:lnTo>
                    <a:pt x="20" y="225"/>
                  </a:lnTo>
                  <a:lnTo>
                    <a:pt x="21" y="228"/>
                  </a:lnTo>
                  <a:lnTo>
                    <a:pt x="21" y="232"/>
                  </a:lnTo>
                  <a:lnTo>
                    <a:pt x="21" y="236"/>
                  </a:lnTo>
                  <a:lnTo>
                    <a:pt x="21" y="241"/>
                  </a:lnTo>
                  <a:lnTo>
                    <a:pt x="21" y="245"/>
                  </a:lnTo>
                  <a:lnTo>
                    <a:pt x="21" y="246"/>
                  </a:lnTo>
                  <a:lnTo>
                    <a:pt x="21" y="248"/>
                  </a:lnTo>
                  <a:lnTo>
                    <a:pt x="21" y="249"/>
                  </a:lnTo>
                  <a:lnTo>
                    <a:pt x="21" y="250"/>
                  </a:lnTo>
                  <a:lnTo>
                    <a:pt x="21" y="252"/>
                  </a:lnTo>
                  <a:lnTo>
                    <a:pt x="21" y="253"/>
                  </a:lnTo>
                  <a:lnTo>
                    <a:pt x="20" y="253"/>
                  </a:lnTo>
                  <a:lnTo>
                    <a:pt x="19" y="255"/>
                  </a:lnTo>
                  <a:lnTo>
                    <a:pt x="51" y="252"/>
                  </a:lnTo>
                  <a:lnTo>
                    <a:pt x="84" y="255"/>
                  </a:lnTo>
                  <a:lnTo>
                    <a:pt x="133" y="264"/>
                  </a:lnTo>
                  <a:lnTo>
                    <a:pt x="136" y="239"/>
                  </a:lnTo>
                  <a:lnTo>
                    <a:pt x="135" y="235"/>
                  </a:lnTo>
                  <a:lnTo>
                    <a:pt x="131" y="232"/>
                  </a:lnTo>
                  <a:lnTo>
                    <a:pt x="128" y="229"/>
                  </a:lnTo>
                  <a:lnTo>
                    <a:pt x="124" y="228"/>
                  </a:lnTo>
                  <a:lnTo>
                    <a:pt x="121" y="227"/>
                  </a:lnTo>
                  <a:lnTo>
                    <a:pt x="116" y="225"/>
                  </a:lnTo>
                  <a:lnTo>
                    <a:pt x="112" y="223"/>
                  </a:lnTo>
                  <a:lnTo>
                    <a:pt x="109" y="220"/>
                  </a:lnTo>
                  <a:lnTo>
                    <a:pt x="106" y="217"/>
                  </a:lnTo>
                  <a:lnTo>
                    <a:pt x="105" y="213"/>
                  </a:lnTo>
                  <a:lnTo>
                    <a:pt x="104" y="209"/>
                  </a:lnTo>
                  <a:lnTo>
                    <a:pt x="103" y="204"/>
                  </a:lnTo>
                  <a:lnTo>
                    <a:pt x="103" y="199"/>
                  </a:lnTo>
                  <a:lnTo>
                    <a:pt x="103" y="195"/>
                  </a:lnTo>
                  <a:lnTo>
                    <a:pt x="103" y="191"/>
                  </a:lnTo>
                  <a:lnTo>
                    <a:pt x="103" y="189"/>
                  </a:lnTo>
                  <a:lnTo>
                    <a:pt x="103" y="178"/>
                  </a:lnTo>
                  <a:lnTo>
                    <a:pt x="105" y="170"/>
                  </a:lnTo>
                  <a:lnTo>
                    <a:pt x="108" y="162"/>
                  </a:lnTo>
                  <a:lnTo>
                    <a:pt x="111" y="155"/>
                  </a:lnTo>
                  <a:lnTo>
                    <a:pt x="115" y="148"/>
                  </a:lnTo>
                  <a:lnTo>
                    <a:pt x="118" y="141"/>
                  </a:lnTo>
                  <a:lnTo>
                    <a:pt x="122" y="134"/>
                  </a:lnTo>
                  <a:lnTo>
                    <a:pt x="124" y="127"/>
                  </a:lnTo>
                  <a:lnTo>
                    <a:pt x="123" y="117"/>
                  </a:lnTo>
                  <a:lnTo>
                    <a:pt x="121" y="109"/>
                  </a:lnTo>
                  <a:lnTo>
                    <a:pt x="117" y="103"/>
                  </a:lnTo>
                  <a:lnTo>
                    <a:pt x="114" y="98"/>
                  </a:lnTo>
                  <a:lnTo>
                    <a:pt x="109" y="93"/>
                  </a:lnTo>
                  <a:lnTo>
                    <a:pt x="105" y="88"/>
                  </a:lnTo>
                  <a:lnTo>
                    <a:pt x="103" y="82"/>
                  </a:lnTo>
                  <a:lnTo>
                    <a:pt x="103" y="74"/>
                  </a:lnTo>
                  <a:lnTo>
                    <a:pt x="103" y="71"/>
                  </a:lnTo>
                  <a:lnTo>
                    <a:pt x="105" y="68"/>
                  </a:lnTo>
                  <a:lnTo>
                    <a:pt x="109" y="68"/>
                  </a:lnTo>
                  <a:lnTo>
                    <a:pt x="112" y="67"/>
                  </a:lnTo>
                  <a:lnTo>
                    <a:pt x="117" y="68"/>
                  </a:lnTo>
                  <a:lnTo>
                    <a:pt x="121" y="68"/>
                  </a:lnTo>
                  <a:lnTo>
                    <a:pt x="124" y="68"/>
                  </a:lnTo>
                  <a:lnTo>
                    <a:pt x="126" y="68"/>
                  </a:lnTo>
                  <a:lnTo>
                    <a:pt x="123" y="64"/>
                  </a:lnTo>
                  <a:lnTo>
                    <a:pt x="122" y="62"/>
                  </a:lnTo>
                  <a:lnTo>
                    <a:pt x="120" y="56"/>
                  </a:lnTo>
                  <a:lnTo>
                    <a:pt x="118" y="49"/>
                  </a:lnTo>
                  <a:lnTo>
                    <a:pt x="117" y="42"/>
                  </a:lnTo>
                  <a:lnTo>
                    <a:pt x="116" y="35"/>
                  </a:lnTo>
                  <a:lnTo>
                    <a:pt x="116" y="28"/>
                  </a:lnTo>
                  <a:lnTo>
                    <a:pt x="115" y="20"/>
                  </a:lnTo>
                  <a:lnTo>
                    <a:pt x="115" y="17"/>
                  </a:lnTo>
                  <a:lnTo>
                    <a:pt x="115" y="16"/>
                  </a:lnTo>
                  <a:lnTo>
                    <a:pt x="115" y="13"/>
                  </a:lnTo>
                  <a:lnTo>
                    <a:pt x="115" y="12"/>
                  </a:lnTo>
                  <a:lnTo>
                    <a:pt x="115" y="9"/>
                  </a:lnTo>
                  <a:lnTo>
                    <a:pt x="115" y="7"/>
                  </a:lnTo>
                  <a:lnTo>
                    <a:pt x="115" y="6"/>
                  </a:lnTo>
                  <a:lnTo>
                    <a:pt x="112" y="5"/>
                  </a:lnTo>
                  <a:lnTo>
                    <a:pt x="109" y="5"/>
                  </a:lnTo>
                  <a:lnTo>
                    <a:pt x="106" y="3"/>
                  </a:lnTo>
                  <a:lnTo>
                    <a:pt x="104" y="3"/>
                  </a:lnTo>
                  <a:lnTo>
                    <a:pt x="103" y="2"/>
                  </a:lnTo>
                  <a:lnTo>
                    <a:pt x="101" y="2"/>
                  </a:lnTo>
                  <a:lnTo>
                    <a:pt x="10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4" name="Freeform 335">
              <a:extLst>
                <a:ext uri="{FF2B5EF4-FFF2-40B4-BE49-F238E27FC236}">
                  <a16:creationId xmlns:a16="http://schemas.microsoft.com/office/drawing/2014/main" id="{581C94F0-7B62-9715-56C3-D9B4B31BEE1B}"/>
                </a:ext>
              </a:extLst>
            </p:cNvPr>
            <p:cNvSpPr>
              <a:spLocks/>
            </p:cNvSpPr>
            <p:nvPr/>
          </p:nvSpPr>
          <p:spPr bwMode="gray">
            <a:xfrm>
              <a:off x="7090717" y="2262217"/>
              <a:ext cx="660893" cy="610131"/>
            </a:xfrm>
            <a:custGeom>
              <a:avLst/>
              <a:gdLst>
                <a:gd name="T0" fmla="*/ 463550 w 356"/>
                <a:gd name="T1" fmla="*/ 127506 h 349"/>
                <a:gd name="T2" fmla="*/ 452438 w 356"/>
                <a:gd name="T3" fmla="*/ 105087 h 349"/>
                <a:gd name="T4" fmla="*/ 409575 w 356"/>
                <a:gd name="T5" fmla="*/ 79866 h 349"/>
                <a:gd name="T6" fmla="*/ 358775 w 356"/>
                <a:gd name="T7" fmla="*/ 56046 h 349"/>
                <a:gd name="T8" fmla="*/ 292100 w 356"/>
                <a:gd name="T9" fmla="*/ 64453 h 349"/>
                <a:gd name="T10" fmla="*/ 269875 w 356"/>
                <a:gd name="T11" fmla="*/ 84070 h 349"/>
                <a:gd name="T12" fmla="*/ 258763 w 356"/>
                <a:gd name="T13" fmla="*/ 84070 h 349"/>
                <a:gd name="T14" fmla="*/ 249238 w 356"/>
                <a:gd name="T15" fmla="*/ 95279 h 349"/>
                <a:gd name="T16" fmla="*/ 214313 w 356"/>
                <a:gd name="T17" fmla="*/ 106488 h 349"/>
                <a:gd name="T18" fmla="*/ 195262 w 356"/>
                <a:gd name="T19" fmla="*/ 109291 h 349"/>
                <a:gd name="T20" fmla="*/ 184150 w 356"/>
                <a:gd name="T21" fmla="*/ 106488 h 349"/>
                <a:gd name="T22" fmla="*/ 171450 w 356"/>
                <a:gd name="T23" fmla="*/ 89674 h 349"/>
                <a:gd name="T24" fmla="*/ 144462 w 356"/>
                <a:gd name="T25" fmla="*/ 77064 h 349"/>
                <a:gd name="T26" fmla="*/ 109538 w 356"/>
                <a:gd name="T27" fmla="*/ 60250 h 349"/>
                <a:gd name="T28" fmla="*/ 103188 w 356"/>
                <a:gd name="T29" fmla="*/ 7006 h 349"/>
                <a:gd name="T30" fmla="*/ 79375 w 356"/>
                <a:gd name="T31" fmla="*/ 5605 h 349"/>
                <a:gd name="T32" fmla="*/ 68263 w 356"/>
                <a:gd name="T33" fmla="*/ 32227 h 349"/>
                <a:gd name="T34" fmla="*/ 28575 w 356"/>
                <a:gd name="T35" fmla="*/ 22419 h 349"/>
                <a:gd name="T36" fmla="*/ 0 w 356"/>
                <a:gd name="T37" fmla="*/ 5605 h 349"/>
                <a:gd name="T38" fmla="*/ 0 w 356"/>
                <a:gd name="T39" fmla="*/ 15413 h 349"/>
                <a:gd name="T40" fmla="*/ 6350 w 356"/>
                <a:gd name="T41" fmla="*/ 51843 h 349"/>
                <a:gd name="T42" fmla="*/ 25400 w 356"/>
                <a:gd name="T43" fmla="*/ 93878 h 349"/>
                <a:gd name="T44" fmla="*/ 46037 w 356"/>
                <a:gd name="T45" fmla="*/ 130308 h 349"/>
                <a:gd name="T46" fmla="*/ 69850 w 356"/>
                <a:gd name="T47" fmla="*/ 156930 h 349"/>
                <a:gd name="T48" fmla="*/ 58738 w 356"/>
                <a:gd name="T49" fmla="*/ 170942 h 349"/>
                <a:gd name="T50" fmla="*/ 71437 w 356"/>
                <a:gd name="T51" fmla="*/ 211575 h 349"/>
                <a:gd name="T52" fmla="*/ 123825 w 356"/>
                <a:gd name="T53" fmla="*/ 246604 h 349"/>
                <a:gd name="T54" fmla="*/ 128588 w 356"/>
                <a:gd name="T55" fmla="*/ 266220 h 349"/>
                <a:gd name="T56" fmla="*/ 150812 w 356"/>
                <a:gd name="T57" fmla="*/ 313860 h 349"/>
                <a:gd name="T58" fmla="*/ 169862 w 356"/>
                <a:gd name="T59" fmla="*/ 315261 h 349"/>
                <a:gd name="T60" fmla="*/ 190500 w 356"/>
                <a:gd name="T61" fmla="*/ 334877 h 349"/>
                <a:gd name="T62" fmla="*/ 228600 w 356"/>
                <a:gd name="T63" fmla="*/ 386720 h 349"/>
                <a:gd name="T64" fmla="*/ 234950 w 356"/>
                <a:gd name="T65" fmla="*/ 399331 h 349"/>
                <a:gd name="T66" fmla="*/ 246063 w 356"/>
                <a:gd name="T67" fmla="*/ 402133 h 349"/>
                <a:gd name="T68" fmla="*/ 258763 w 356"/>
                <a:gd name="T69" fmla="*/ 402133 h 349"/>
                <a:gd name="T70" fmla="*/ 292100 w 356"/>
                <a:gd name="T71" fmla="*/ 428755 h 349"/>
                <a:gd name="T72" fmla="*/ 323850 w 356"/>
                <a:gd name="T73" fmla="*/ 434360 h 349"/>
                <a:gd name="T74" fmla="*/ 341312 w 356"/>
                <a:gd name="T75" fmla="*/ 431557 h 349"/>
                <a:gd name="T76" fmla="*/ 355600 w 356"/>
                <a:gd name="T77" fmla="*/ 424552 h 349"/>
                <a:gd name="T78" fmla="*/ 373062 w 356"/>
                <a:gd name="T79" fmla="*/ 416145 h 349"/>
                <a:gd name="T80" fmla="*/ 392112 w 356"/>
                <a:gd name="T81" fmla="*/ 435761 h 349"/>
                <a:gd name="T82" fmla="*/ 403225 w 356"/>
                <a:gd name="T83" fmla="*/ 469389 h 349"/>
                <a:gd name="T84" fmla="*/ 427038 w 356"/>
                <a:gd name="T85" fmla="*/ 474993 h 349"/>
                <a:gd name="T86" fmla="*/ 474663 w 356"/>
                <a:gd name="T87" fmla="*/ 480598 h 349"/>
                <a:gd name="T88" fmla="*/ 534988 w 356"/>
                <a:gd name="T89" fmla="*/ 489005 h 349"/>
                <a:gd name="T90" fmla="*/ 534988 w 356"/>
                <a:gd name="T91" fmla="*/ 466586 h 349"/>
                <a:gd name="T92" fmla="*/ 539750 w 356"/>
                <a:gd name="T93" fmla="*/ 451174 h 349"/>
                <a:gd name="T94" fmla="*/ 561975 w 356"/>
                <a:gd name="T95" fmla="*/ 434360 h 349"/>
                <a:gd name="T96" fmla="*/ 555625 w 356"/>
                <a:gd name="T97" fmla="*/ 411941 h 349"/>
                <a:gd name="T98" fmla="*/ 552450 w 356"/>
                <a:gd name="T99" fmla="*/ 390924 h 349"/>
                <a:gd name="T100" fmla="*/ 512763 w 356"/>
                <a:gd name="T101" fmla="*/ 358697 h 349"/>
                <a:gd name="T102" fmla="*/ 500063 w 356"/>
                <a:gd name="T103" fmla="*/ 323668 h 349"/>
                <a:gd name="T104" fmla="*/ 511175 w 356"/>
                <a:gd name="T105" fmla="*/ 298447 h 349"/>
                <a:gd name="T106" fmla="*/ 503238 w 356"/>
                <a:gd name="T107" fmla="*/ 278831 h 349"/>
                <a:gd name="T108" fmla="*/ 484188 w 356"/>
                <a:gd name="T109" fmla="*/ 276029 h 349"/>
                <a:gd name="T110" fmla="*/ 466725 w 356"/>
                <a:gd name="T111" fmla="*/ 245203 h 349"/>
                <a:gd name="T112" fmla="*/ 461963 w 356"/>
                <a:gd name="T113" fmla="*/ 204569 h 349"/>
                <a:gd name="T114" fmla="*/ 454025 w 356"/>
                <a:gd name="T115" fmla="*/ 196162 h 349"/>
                <a:gd name="T116" fmla="*/ 460375 w 356"/>
                <a:gd name="T117" fmla="*/ 180750 h 349"/>
                <a:gd name="T118" fmla="*/ 469900 w 356"/>
                <a:gd name="T119" fmla="*/ 165337 h 349"/>
                <a:gd name="T120" fmla="*/ 471488 w 356"/>
                <a:gd name="T121" fmla="*/ 155529 h 34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6"/>
                <a:gd name="T184" fmla="*/ 0 h 349"/>
                <a:gd name="T185" fmla="*/ 356 w 356"/>
                <a:gd name="T186" fmla="*/ 349 h 34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6" h="349">
                  <a:moveTo>
                    <a:pt x="297" y="105"/>
                  </a:moveTo>
                  <a:lnTo>
                    <a:pt x="296" y="102"/>
                  </a:lnTo>
                  <a:lnTo>
                    <a:pt x="294" y="98"/>
                  </a:lnTo>
                  <a:lnTo>
                    <a:pt x="293" y="94"/>
                  </a:lnTo>
                  <a:lnTo>
                    <a:pt x="292" y="91"/>
                  </a:lnTo>
                  <a:lnTo>
                    <a:pt x="292" y="86"/>
                  </a:lnTo>
                  <a:lnTo>
                    <a:pt x="291" y="82"/>
                  </a:lnTo>
                  <a:lnTo>
                    <a:pt x="291" y="79"/>
                  </a:lnTo>
                  <a:lnTo>
                    <a:pt x="290" y="75"/>
                  </a:lnTo>
                  <a:lnTo>
                    <a:pt x="285" y="75"/>
                  </a:lnTo>
                  <a:lnTo>
                    <a:pt x="280" y="74"/>
                  </a:lnTo>
                  <a:lnTo>
                    <a:pt x="275" y="71"/>
                  </a:lnTo>
                  <a:lnTo>
                    <a:pt x="272" y="69"/>
                  </a:lnTo>
                  <a:lnTo>
                    <a:pt x="265" y="62"/>
                  </a:lnTo>
                  <a:lnTo>
                    <a:pt x="258" y="57"/>
                  </a:lnTo>
                  <a:lnTo>
                    <a:pt x="251" y="50"/>
                  </a:lnTo>
                  <a:lnTo>
                    <a:pt x="242" y="44"/>
                  </a:lnTo>
                  <a:lnTo>
                    <a:pt x="238" y="42"/>
                  </a:lnTo>
                  <a:lnTo>
                    <a:pt x="232" y="40"/>
                  </a:lnTo>
                  <a:lnTo>
                    <a:pt x="226" y="40"/>
                  </a:lnTo>
                  <a:lnTo>
                    <a:pt x="218" y="40"/>
                  </a:lnTo>
                  <a:lnTo>
                    <a:pt x="191" y="40"/>
                  </a:lnTo>
                  <a:lnTo>
                    <a:pt x="190" y="40"/>
                  </a:lnTo>
                  <a:lnTo>
                    <a:pt x="186" y="43"/>
                  </a:lnTo>
                  <a:lnTo>
                    <a:pt x="184" y="46"/>
                  </a:lnTo>
                  <a:lnTo>
                    <a:pt x="180" y="50"/>
                  </a:lnTo>
                  <a:lnTo>
                    <a:pt x="177" y="54"/>
                  </a:lnTo>
                  <a:lnTo>
                    <a:pt x="173" y="57"/>
                  </a:lnTo>
                  <a:lnTo>
                    <a:pt x="171" y="58"/>
                  </a:lnTo>
                  <a:lnTo>
                    <a:pt x="170" y="60"/>
                  </a:lnTo>
                  <a:lnTo>
                    <a:pt x="168" y="60"/>
                  </a:lnTo>
                  <a:lnTo>
                    <a:pt x="166" y="60"/>
                  </a:lnTo>
                  <a:lnTo>
                    <a:pt x="165" y="60"/>
                  </a:lnTo>
                  <a:lnTo>
                    <a:pt x="164" y="60"/>
                  </a:lnTo>
                  <a:lnTo>
                    <a:pt x="163" y="60"/>
                  </a:lnTo>
                  <a:lnTo>
                    <a:pt x="161" y="60"/>
                  </a:lnTo>
                  <a:lnTo>
                    <a:pt x="160" y="60"/>
                  </a:lnTo>
                  <a:lnTo>
                    <a:pt x="159" y="60"/>
                  </a:lnTo>
                  <a:lnTo>
                    <a:pt x="161" y="65"/>
                  </a:lnTo>
                  <a:lnTo>
                    <a:pt x="157" y="68"/>
                  </a:lnTo>
                  <a:lnTo>
                    <a:pt x="152" y="69"/>
                  </a:lnTo>
                  <a:lnTo>
                    <a:pt x="148" y="72"/>
                  </a:lnTo>
                  <a:lnTo>
                    <a:pt x="144" y="74"/>
                  </a:lnTo>
                  <a:lnTo>
                    <a:pt x="140" y="75"/>
                  </a:lnTo>
                  <a:lnTo>
                    <a:pt x="135" y="76"/>
                  </a:lnTo>
                  <a:lnTo>
                    <a:pt x="132" y="76"/>
                  </a:lnTo>
                  <a:lnTo>
                    <a:pt x="127" y="78"/>
                  </a:lnTo>
                  <a:lnTo>
                    <a:pt x="126" y="78"/>
                  </a:lnTo>
                  <a:lnTo>
                    <a:pt x="124" y="78"/>
                  </a:lnTo>
                  <a:lnTo>
                    <a:pt x="123" y="78"/>
                  </a:lnTo>
                  <a:lnTo>
                    <a:pt x="122" y="78"/>
                  </a:lnTo>
                  <a:lnTo>
                    <a:pt x="121" y="78"/>
                  </a:lnTo>
                  <a:lnTo>
                    <a:pt x="120" y="78"/>
                  </a:lnTo>
                  <a:lnTo>
                    <a:pt x="119" y="78"/>
                  </a:lnTo>
                  <a:lnTo>
                    <a:pt x="116" y="76"/>
                  </a:lnTo>
                  <a:lnTo>
                    <a:pt x="114" y="74"/>
                  </a:lnTo>
                  <a:lnTo>
                    <a:pt x="113" y="72"/>
                  </a:lnTo>
                  <a:lnTo>
                    <a:pt x="111" y="69"/>
                  </a:lnTo>
                  <a:lnTo>
                    <a:pt x="109" y="67"/>
                  </a:lnTo>
                  <a:lnTo>
                    <a:pt x="108" y="64"/>
                  </a:lnTo>
                  <a:lnTo>
                    <a:pt x="105" y="62"/>
                  </a:lnTo>
                  <a:lnTo>
                    <a:pt x="103" y="60"/>
                  </a:lnTo>
                  <a:lnTo>
                    <a:pt x="101" y="58"/>
                  </a:lnTo>
                  <a:lnTo>
                    <a:pt x="96" y="57"/>
                  </a:lnTo>
                  <a:lnTo>
                    <a:pt x="91" y="55"/>
                  </a:lnTo>
                  <a:lnTo>
                    <a:pt x="84" y="54"/>
                  </a:lnTo>
                  <a:lnTo>
                    <a:pt x="78" y="51"/>
                  </a:lnTo>
                  <a:lnTo>
                    <a:pt x="73" y="49"/>
                  </a:lnTo>
                  <a:lnTo>
                    <a:pt x="70" y="46"/>
                  </a:lnTo>
                  <a:lnTo>
                    <a:pt x="69" y="43"/>
                  </a:lnTo>
                  <a:lnTo>
                    <a:pt x="69" y="33"/>
                  </a:lnTo>
                  <a:lnTo>
                    <a:pt x="69" y="23"/>
                  </a:lnTo>
                  <a:lnTo>
                    <a:pt x="69" y="16"/>
                  </a:lnTo>
                  <a:lnTo>
                    <a:pt x="68" y="11"/>
                  </a:lnTo>
                  <a:lnTo>
                    <a:pt x="65" y="5"/>
                  </a:lnTo>
                  <a:lnTo>
                    <a:pt x="63" y="3"/>
                  </a:lnTo>
                  <a:lnTo>
                    <a:pt x="59" y="1"/>
                  </a:lnTo>
                  <a:lnTo>
                    <a:pt x="56" y="0"/>
                  </a:lnTo>
                  <a:lnTo>
                    <a:pt x="52" y="1"/>
                  </a:lnTo>
                  <a:lnTo>
                    <a:pt x="50" y="4"/>
                  </a:lnTo>
                  <a:lnTo>
                    <a:pt x="47" y="8"/>
                  </a:lnTo>
                  <a:lnTo>
                    <a:pt x="46" y="12"/>
                  </a:lnTo>
                  <a:lnTo>
                    <a:pt x="45" y="16"/>
                  </a:lnTo>
                  <a:lnTo>
                    <a:pt x="44" y="21"/>
                  </a:lnTo>
                  <a:lnTo>
                    <a:pt x="43" y="23"/>
                  </a:lnTo>
                  <a:lnTo>
                    <a:pt x="40" y="25"/>
                  </a:lnTo>
                  <a:lnTo>
                    <a:pt x="35" y="23"/>
                  </a:lnTo>
                  <a:lnTo>
                    <a:pt x="31" y="22"/>
                  </a:lnTo>
                  <a:lnTo>
                    <a:pt x="23" y="19"/>
                  </a:lnTo>
                  <a:lnTo>
                    <a:pt x="18" y="16"/>
                  </a:lnTo>
                  <a:lnTo>
                    <a:pt x="12" y="12"/>
                  </a:lnTo>
                  <a:lnTo>
                    <a:pt x="7" y="10"/>
                  </a:lnTo>
                  <a:lnTo>
                    <a:pt x="2" y="5"/>
                  </a:lnTo>
                  <a:lnTo>
                    <a:pt x="0" y="3"/>
                  </a:lnTo>
                  <a:lnTo>
                    <a:pt x="0" y="4"/>
                  </a:lnTo>
                  <a:lnTo>
                    <a:pt x="0" y="5"/>
                  </a:lnTo>
                  <a:lnTo>
                    <a:pt x="0" y="7"/>
                  </a:lnTo>
                  <a:lnTo>
                    <a:pt x="0" y="8"/>
                  </a:lnTo>
                  <a:lnTo>
                    <a:pt x="0" y="10"/>
                  </a:lnTo>
                  <a:lnTo>
                    <a:pt x="0" y="11"/>
                  </a:lnTo>
                  <a:lnTo>
                    <a:pt x="0" y="14"/>
                  </a:lnTo>
                  <a:lnTo>
                    <a:pt x="0" y="15"/>
                  </a:lnTo>
                  <a:lnTo>
                    <a:pt x="1" y="23"/>
                  </a:lnTo>
                  <a:lnTo>
                    <a:pt x="2" y="30"/>
                  </a:lnTo>
                  <a:lnTo>
                    <a:pt x="4" y="37"/>
                  </a:lnTo>
                  <a:lnTo>
                    <a:pt x="7" y="42"/>
                  </a:lnTo>
                  <a:lnTo>
                    <a:pt x="9" y="47"/>
                  </a:lnTo>
                  <a:lnTo>
                    <a:pt x="13" y="53"/>
                  </a:lnTo>
                  <a:lnTo>
                    <a:pt x="15" y="60"/>
                  </a:lnTo>
                  <a:lnTo>
                    <a:pt x="16" y="67"/>
                  </a:lnTo>
                  <a:lnTo>
                    <a:pt x="19" y="67"/>
                  </a:lnTo>
                  <a:lnTo>
                    <a:pt x="20" y="72"/>
                  </a:lnTo>
                  <a:lnTo>
                    <a:pt x="22" y="78"/>
                  </a:lnTo>
                  <a:lnTo>
                    <a:pt x="26" y="85"/>
                  </a:lnTo>
                  <a:lnTo>
                    <a:pt x="29" y="93"/>
                  </a:lnTo>
                  <a:lnTo>
                    <a:pt x="33" y="98"/>
                  </a:lnTo>
                  <a:lnTo>
                    <a:pt x="38" y="104"/>
                  </a:lnTo>
                  <a:lnTo>
                    <a:pt x="41" y="108"/>
                  </a:lnTo>
                  <a:lnTo>
                    <a:pt x="45" y="111"/>
                  </a:lnTo>
                  <a:lnTo>
                    <a:pt x="44" y="112"/>
                  </a:lnTo>
                  <a:lnTo>
                    <a:pt x="43" y="114"/>
                  </a:lnTo>
                  <a:lnTo>
                    <a:pt x="41" y="116"/>
                  </a:lnTo>
                  <a:lnTo>
                    <a:pt x="40" y="118"/>
                  </a:lnTo>
                  <a:lnTo>
                    <a:pt x="38" y="119"/>
                  </a:lnTo>
                  <a:lnTo>
                    <a:pt x="37" y="122"/>
                  </a:lnTo>
                  <a:lnTo>
                    <a:pt x="37" y="125"/>
                  </a:lnTo>
                  <a:lnTo>
                    <a:pt x="37" y="129"/>
                  </a:lnTo>
                  <a:lnTo>
                    <a:pt x="37" y="136"/>
                  </a:lnTo>
                  <a:lnTo>
                    <a:pt x="40" y="143"/>
                  </a:lnTo>
                  <a:lnTo>
                    <a:pt x="45" y="151"/>
                  </a:lnTo>
                  <a:lnTo>
                    <a:pt x="50" y="158"/>
                  </a:lnTo>
                  <a:lnTo>
                    <a:pt x="57" y="165"/>
                  </a:lnTo>
                  <a:lnTo>
                    <a:pt x="64" y="171"/>
                  </a:lnTo>
                  <a:lnTo>
                    <a:pt x="71" y="175"/>
                  </a:lnTo>
                  <a:lnTo>
                    <a:pt x="78" y="176"/>
                  </a:lnTo>
                  <a:lnTo>
                    <a:pt x="79" y="179"/>
                  </a:lnTo>
                  <a:lnTo>
                    <a:pt x="79" y="181"/>
                  </a:lnTo>
                  <a:lnTo>
                    <a:pt x="79" y="183"/>
                  </a:lnTo>
                  <a:lnTo>
                    <a:pt x="81" y="186"/>
                  </a:lnTo>
                  <a:lnTo>
                    <a:pt x="81" y="190"/>
                  </a:lnTo>
                  <a:lnTo>
                    <a:pt x="81" y="193"/>
                  </a:lnTo>
                  <a:lnTo>
                    <a:pt x="81" y="199"/>
                  </a:lnTo>
                  <a:lnTo>
                    <a:pt x="78" y="203"/>
                  </a:lnTo>
                  <a:lnTo>
                    <a:pt x="92" y="224"/>
                  </a:lnTo>
                  <a:lnTo>
                    <a:pt x="95" y="224"/>
                  </a:lnTo>
                  <a:lnTo>
                    <a:pt x="97" y="224"/>
                  </a:lnTo>
                  <a:lnTo>
                    <a:pt x="99" y="225"/>
                  </a:lnTo>
                  <a:lnTo>
                    <a:pt x="102" y="225"/>
                  </a:lnTo>
                  <a:lnTo>
                    <a:pt x="104" y="225"/>
                  </a:lnTo>
                  <a:lnTo>
                    <a:pt x="107" y="225"/>
                  </a:lnTo>
                  <a:lnTo>
                    <a:pt x="109" y="225"/>
                  </a:lnTo>
                  <a:lnTo>
                    <a:pt x="111" y="224"/>
                  </a:lnTo>
                  <a:lnTo>
                    <a:pt x="113" y="225"/>
                  </a:lnTo>
                  <a:lnTo>
                    <a:pt x="116" y="231"/>
                  </a:lnTo>
                  <a:lnTo>
                    <a:pt x="120" y="239"/>
                  </a:lnTo>
                  <a:lnTo>
                    <a:pt x="126" y="249"/>
                  </a:lnTo>
                  <a:lnTo>
                    <a:pt x="130" y="259"/>
                  </a:lnTo>
                  <a:lnTo>
                    <a:pt x="136" y="268"/>
                  </a:lnTo>
                  <a:lnTo>
                    <a:pt x="141" y="273"/>
                  </a:lnTo>
                  <a:lnTo>
                    <a:pt x="144" y="276"/>
                  </a:lnTo>
                  <a:lnTo>
                    <a:pt x="145" y="278"/>
                  </a:lnTo>
                  <a:lnTo>
                    <a:pt x="146" y="279"/>
                  </a:lnTo>
                  <a:lnTo>
                    <a:pt x="146" y="280"/>
                  </a:lnTo>
                  <a:lnTo>
                    <a:pt x="147" y="283"/>
                  </a:lnTo>
                  <a:lnTo>
                    <a:pt x="148" y="285"/>
                  </a:lnTo>
                  <a:lnTo>
                    <a:pt x="149" y="286"/>
                  </a:lnTo>
                  <a:lnTo>
                    <a:pt x="151" y="286"/>
                  </a:lnTo>
                  <a:lnTo>
                    <a:pt x="152" y="287"/>
                  </a:lnTo>
                  <a:lnTo>
                    <a:pt x="154" y="287"/>
                  </a:lnTo>
                  <a:lnTo>
                    <a:pt x="155" y="287"/>
                  </a:lnTo>
                  <a:lnTo>
                    <a:pt x="157" y="287"/>
                  </a:lnTo>
                  <a:lnTo>
                    <a:pt x="159" y="287"/>
                  </a:lnTo>
                  <a:lnTo>
                    <a:pt x="160" y="287"/>
                  </a:lnTo>
                  <a:lnTo>
                    <a:pt x="161" y="287"/>
                  </a:lnTo>
                  <a:lnTo>
                    <a:pt x="163" y="287"/>
                  </a:lnTo>
                  <a:lnTo>
                    <a:pt x="165" y="292"/>
                  </a:lnTo>
                  <a:lnTo>
                    <a:pt x="168" y="297"/>
                  </a:lnTo>
                  <a:lnTo>
                    <a:pt x="173" y="300"/>
                  </a:lnTo>
                  <a:lnTo>
                    <a:pt x="178" y="304"/>
                  </a:lnTo>
                  <a:lnTo>
                    <a:pt x="184" y="306"/>
                  </a:lnTo>
                  <a:lnTo>
                    <a:pt x="190" y="308"/>
                  </a:lnTo>
                  <a:lnTo>
                    <a:pt x="196" y="308"/>
                  </a:lnTo>
                  <a:lnTo>
                    <a:pt x="202" y="310"/>
                  </a:lnTo>
                  <a:lnTo>
                    <a:pt x="203" y="310"/>
                  </a:lnTo>
                  <a:lnTo>
                    <a:pt x="204" y="310"/>
                  </a:lnTo>
                  <a:lnTo>
                    <a:pt x="205" y="310"/>
                  </a:lnTo>
                  <a:lnTo>
                    <a:pt x="208" y="310"/>
                  </a:lnTo>
                  <a:lnTo>
                    <a:pt x="210" y="310"/>
                  </a:lnTo>
                  <a:lnTo>
                    <a:pt x="213" y="310"/>
                  </a:lnTo>
                  <a:lnTo>
                    <a:pt x="215" y="308"/>
                  </a:lnTo>
                  <a:lnTo>
                    <a:pt x="217" y="308"/>
                  </a:lnTo>
                  <a:lnTo>
                    <a:pt x="220" y="307"/>
                  </a:lnTo>
                  <a:lnTo>
                    <a:pt x="221" y="306"/>
                  </a:lnTo>
                  <a:lnTo>
                    <a:pt x="223" y="304"/>
                  </a:lnTo>
                  <a:lnTo>
                    <a:pt x="224" y="303"/>
                  </a:lnTo>
                  <a:lnTo>
                    <a:pt x="227" y="301"/>
                  </a:lnTo>
                  <a:lnTo>
                    <a:pt x="228" y="300"/>
                  </a:lnTo>
                  <a:lnTo>
                    <a:pt x="230" y="299"/>
                  </a:lnTo>
                  <a:lnTo>
                    <a:pt x="233" y="299"/>
                  </a:lnTo>
                  <a:lnTo>
                    <a:pt x="235" y="297"/>
                  </a:lnTo>
                  <a:lnTo>
                    <a:pt x="238" y="297"/>
                  </a:lnTo>
                  <a:lnTo>
                    <a:pt x="242" y="299"/>
                  </a:lnTo>
                  <a:lnTo>
                    <a:pt x="245" y="301"/>
                  </a:lnTo>
                  <a:lnTo>
                    <a:pt x="246" y="306"/>
                  </a:lnTo>
                  <a:lnTo>
                    <a:pt x="247" y="311"/>
                  </a:lnTo>
                  <a:lnTo>
                    <a:pt x="248" y="318"/>
                  </a:lnTo>
                  <a:lnTo>
                    <a:pt x="248" y="324"/>
                  </a:lnTo>
                  <a:lnTo>
                    <a:pt x="251" y="329"/>
                  </a:lnTo>
                  <a:lnTo>
                    <a:pt x="253" y="335"/>
                  </a:lnTo>
                  <a:lnTo>
                    <a:pt x="254" y="335"/>
                  </a:lnTo>
                  <a:lnTo>
                    <a:pt x="257" y="336"/>
                  </a:lnTo>
                  <a:lnTo>
                    <a:pt x="259" y="338"/>
                  </a:lnTo>
                  <a:lnTo>
                    <a:pt x="261" y="338"/>
                  </a:lnTo>
                  <a:lnTo>
                    <a:pt x="265" y="339"/>
                  </a:lnTo>
                  <a:lnTo>
                    <a:pt x="269" y="339"/>
                  </a:lnTo>
                  <a:lnTo>
                    <a:pt x="273" y="339"/>
                  </a:lnTo>
                  <a:lnTo>
                    <a:pt x="275" y="339"/>
                  </a:lnTo>
                  <a:lnTo>
                    <a:pt x="284" y="340"/>
                  </a:lnTo>
                  <a:lnTo>
                    <a:pt x="292" y="340"/>
                  </a:lnTo>
                  <a:lnTo>
                    <a:pt x="299" y="343"/>
                  </a:lnTo>
                  <a:lnTo>
                    <a:pt x="305" y="345"/>
                  </a:lnTo>
                  <a:lnTo>
                    <a:pt x="312" y="346"/>
                  </a:lnTo>
                  <a:lnTo>
                    <a:pt x="319" y="347"/>
                  </a:lnTo>
                  <a:lnTo>
                    <a:pt x="328" y="349"/>
                  </a:lnTo>
                  <a:lnTo>
                    <a:pt x="337" y="349"/>
                  </a:lnTo>
                  <a:lnTo>
                    <a:pt x="337" y="345"/>
                  </a:lnTo>
                  <a:lnTo>
                    <a:pt x="337" y="342"/>
                  </a:lnTo>
                  <a:lnTo>
                    <a:pt x="337" y="338"/>
                  </a:lnTo>
                  <a:lnTo>
                    <a:pt x="337" y="336"/>
                  </a:lnTo>
                  <a:lnTo>
                    <a:pt x="337" y="333"/>
                  </a:lnTo>
                  <a:lnTo>
                    <a:pt x="337" y="332"/>
                  </a:lnTo>
                  <a:lnTo>
                    <a:pt x="337" y="331"/>
                  </a:lnTo>
                  <a:lnTo>
                    <a:pt x="337" y="329"/>
                  </a:lnTo>
                  <a:lnTo>
                    <a:pt x="337" y="325"/>
                  </a:lnTo>
                  <a:lnTo>
                    <a:pt x="340" y="322"/>
                  </a:lnTo>
                  <a:lnTo>
                    <a:pt x="342" y="318"/>
                  </a:lnTo>
                  <a:lnTo>
                    <a:pt x="344" y="317"/>
                  </a:lnTo>
                  <a:lnTo>
                    <a:pt x="348" y="314"/>
                  </a:lnTo>
                  <a:lnTo>
                    <a:pt x="350" y="311"/>
                  </a:lnTo>
                  <a:lnTo>
                    <a:pt x="354" y="310"/>
                  </a:lnTo>
                  <a:lnTo>
                    <a:pt x="356" y="307"/>
                  </a:lnTo>
                  <a:lnTo>
                    <a:pt x="356" y="300"/>
                  </a:lnTo>
                  <a:lnTo>
                    <a:pt x="354" y="299"/>
                  </a:lnTo>
                  <a:lnTo>
                    <a:pt x="352" y="297"/>
                  </a:lnTo>
                  <a:lnTo>
                    <a:pt x="350" y="294"/>
                  </a:lnTo>
                  <a:lnTo>
                    <a:pt x="349" y="292"/>
                  </a:lnTo>
                  <a:lnTo>
                    <a:pt x="348" y="289"/>
                  </a:lnTo>
                  <a:lnTo>
                    <a:pt x="348" y="286"/>
                  </a:lnTo>
                  <a:lnTo>
                    <a:pt x="348" y="282"/>
                  </a:lnTo>
                  <a:lnTo>
                    <a:pt x="348" y="279"/>
                  </a:lnTo>
                  <a:lnTo>
                    <a:pt x="343" y="278"/>
                  </a:lnTo>
                  <a:lnTo>
                    <a:pt x="339" y="275"/>
                  </a:lnTo>
                  <a:lnTo>
                    <a:pt x="333" y="269"/>
                  </a:lnTo>
                  <a:lnTo>
                    <a:pt x="328" y="264"/>
                  </a:lnTo>
                  <a:lnTo>
                    <a:pt x="323" y="256"/>
                  </a:lnTo>
                  <a:lnTo>
                    <a:pt x="318" y="249"/>
                  </a:lnTo>
                  <a:lnTo>
                    <a:pt x="315" y="243"/>
                  </a:lnTo>
                  <a:lnTo>
                    <a:pt x="314" y="238"/>
                  </a:lnTo>
                  <a:lnTo>
                    <a:pt x="314" y="233"/>
                  </a:lnTo>
                  <a:lnTo>
                    <a:pt x="315" y="231"/>
                  </a:lnTo>
                  <a:lnTo>
                    <a:pt x="316" y="226"/>
                  </a:lnTo>
                  <a:lnTo>
                    <a:pt x="318" y="224"/>
                  </a:lnTo>
                  <a:lnTo>
                    <a:pt x="319" y="220"/>
                  </a:lnTo>
                  <a:lnTo>
                    <a:pt x="321" y="217"/>
                  </a:lnTo>
                  <a:lnTo>
                    <a:pt x="322" y="213"/>
                  </a:lnTo>
                  <a:lnTo>
                    <a:pt x="322" y="208"/>
                  </a:lnTo>
                  <a:lnTo>
                    <a:pt x="322" y="204"/>
                  </a:lnTo>
                  <a:lnTo>
                    <a:pt x="321" y="201"/>
                  </a:lnTo>
                  <a:lnTo>
                    <a:pt x="319" y="200"/>
                  </a:lnTo>
                  <a:lnTo>
                    <a:pt x="317" y="199"/>
                  </a:lnTo>
                  <a:lnTo>
                    <a:pt x="315" y="199"/>
                  </a:lnTo>
                  <a:lnTo>
                    <a:pt x="312" y="199"/>
                  </a:lnTo>
                  <a:lnTo>
                    <a:pt x="310" y="199"/>
                  </a:lnTo>
                  <a:lnTo>
                    <a:pt x="308" y="199"/>
                  </a:lnTo>
                  <a:lnTo>
                    <a:pt x="305" y="197"/>
                  </a:lnTo>
                  <a:lnTo>
                    <a:pt x="303" y="196"/>
                  </a:lnTo>
                  <a:lnTo>
                    <a:pt x="302" y="194"/>
                  </a:lnTo>
                  <a:lnTo>
                    <a:pt x="299" y="192"/>
                  </a:lnTo>
                  <a:lnTo>
                    <a:pt x="297" y="183"/>
                  </a:lnTo>
                  <a:lnTo>
                    <a:pt x="294" y="175"/>
                  </a:lnTo>
                  <a:lnTo>
                    <a:pt x="293" y="165"/>
                  </a:lnTo>
                  <a:lnTo>
                    <a:pt x="293" y="157"/>
                  </a:lnTo>
                  <a:lnTo>
                    <a:pt x="292" y="150"/>
                  </a:lnTo>
                  <a:lnTo>
                    <a:pt x="292" y="146"/>
                  </a:lnTo>
                  <a:lnTo>
                    <a:pt x="291" y="146"/>
                  </a:lnTo>
                  <a:lnTo>
                    <a:pt x="291" y="144"/>
                  </a:lnTo>
                  <a:lnTo>
                    <a:pt x="290" y="144"/>
                  </a:lnTo>
                  <a:lnTo>
                    <a:pt x="289" y="143"/>
                  </a:lnTo>
                  <a:lnTo>
                    <a:pt x="287" y="141"/>
                  </a:lnTo>
                  <a:lnTo>
                    <a:pt x="286" y="140"/>
                  </a:lnTo>
                  <a:lnTo>
                    <a:pt x="286" y="139"/>
                  </a:lnTo>
                  <a:lnTo>
                    <a:pt x="286" y="136"/>
                  </a:lnTo>
                  <a:lnTo>
                    <a:pt x="287" y="133"/>
                  </a:lnTo>
                  <a:lnTo>
                    <a:pt x="289" y="130"/>
                  </a:lnTo>
                  <a:lnTo>
                    <a:pt x="290" y="129"/>
                  </a:lnTo>
                  <a:lnTo>
                    <a:pt x="292" y="126"/>
                  </a:lnTo>
                  <a:lnTo>
                    <a:pt x="293" y="125"/>
                  </a:lnTo>
                  <a:lnTo>
                    <a:pt x="294" y="122"/>
                  </a:lnTo>
                  <a:lnTo>
                    <a:pt x="294" y="121"/>
                  </a:lnTo>
                  <a:lnTo>
                    <a:pt x="296" y="118"/>
                  </a:lnTo>
                  <a:lnTo>
                    <a:pt x="296" y="115"/>
                  </a:lnTo>
                  <a:lnTo>
                    <a:pt x="296" y="114"/>
                  </a:lnTo>
                  <a:lnTo>
                    <a:pt x="297" y="114"/>
                  </a:lnTo>
                  <a:lnTo>
                    <a:pt x="297" y="112"/>
                  </a:lnTo>
                  <a:lnTo>
                    <a:pt x="297" y="111"/>
                  </a:lnTo>
                  <a:lnTo>
                    <a:pt x="297" y="109"/>
                  </a:lnTo>
                  <a:lnTo>
                    <a:pt x="297" y="10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5" name="Freeform 336">
              <a:extLst>
                <a:ext uri="{FF2B5EF4-FFF2-40B4-BE49-F238E27FC236}">
                  <a16:creationId xmlns:a16="http://schemas.microsoft.com/office/drawing/2014/main" id="{2D531543-12F8-8F33-6B3C-CC617AF2E62A}"/>
                </a:ext>
              </a:extLst>
            </p:cNvPr>
            <p:cNvSpPr>
              <a:spLocks/>
            </p:cNvSpPr>
            <p:nvPr/>
          </p:nvSpPr>
          <p:spPr bwMode="gray">
            <a:xfrm>
              <a:off x="6841626" y="2531624"/>
              <a:ext cx="128563" cy="168383"/>
            </a:xfrm>
            <a:custGeom>
              <a:avLst/>
              <a:gdLst>
                <a:gd name="T0" fmla="*/ 1588 w 70"/>
                <a:gd name="T1" fmla="*/ 124704 h 97"/>
                <a:gd name="T2" fmla="*/ 9525 w 70"/>
                <a:gd name="T3" fmla="*/ 128907 h 97"/>
                <a:gd name="T4" fmla="*/ 17462 w 70"/>
                <a:gd name="T5" fmla="*/ 134512 h 97"/>
                <a:gd name="T6" fmla="*/ 28575 w 70"/>
                <a:gd name="T7" fmla="*/ 135913 h 97"/>
                <a:gd name="T8" fmla="*/ 39687 w 70"/>
                <a:gd name="T9" fmla="*/ 135913 h 97"/>
                <a:gd name="T10" fmla="*/ 53975 w 70"/>
                <a:gd name="T11" fmla="*/ 128907 h 97"/>
                <a:gd name="T12" fmla="*/ 69850 w 70"/>
                <a:gd name="T13" fmla="*/ 114896 h 97"/>
                <a:gd name="T14" fmla="*/ 80962 w 70"/>
                <a:gd name="T15" fmla="*/ 100884 h 97"/>
                <a:gd name="T16" fmla="*/ 79375 w 70"/>
                <a:gd name="T17" fmla="*/ 95279 h 97"/>
                <a:gd name="T18" fmla="*/ 73025 w 70"/>
                <a:gd name="T19" fmla="*/ 89675 h 97"/>
                <a:gd name="T20" fmla="*/ 71437 w 70"/>
                <a:gd name="T21" fmla="*/ 82669 h 97"/>
                <a:gd name="T22" fmla="*/ 69850 w 70"/>
                <a:gd name="T23" fmla="*/ 72861 h 97"/>
                <a:gd name="T24" fmla="*/ 71437 w 70"/>
                <a:gd name="T25" fmla="*/ 63052 h 97"/>
                <a:gd name="T26" fmla="*/ 80962 w 70"/>
                <a:gd name="T27" fmla="*/ 50442 h 97"/>
                <a:gd name="T28" fmla="*/ 95250 w 70"/>
                <a:gd name="T29" fmla="*/ 43436 h 97"/>
                <a:gd name="T30" fmla="*/ 107950 w 70"/>
                <a:gd name="T31" fmla="*/ 37831 h 97"/>
                <a:gd name="T32" fmla="*/ 111125 w 70"/>
                <a:gd name="T33" fmla="*/ 26622 h 97"/>
                <a:gd name="T34" fmla="*/ 109538 w 70"/>
                <a:gd name="T35" fmla="*/ 18215 h 97"/>
                <a:gd name="T36" fmla="*/ 107950 w 70"/>
                <a:gd name="T37" fmla="*/ 9808 h 97"/>
                <a:gd name="T38" fmla="*/ 107950 w 70"/>
                <a:gd name="T39" fmla="*/ 4203 h 97"/>
                <a:gd name="T40" fmla="*/ 98425 w 70"/>
                <a:gd name="T41" fmla="*/ 2802 h 97"/>
                <a:gd name="T42" fmla="*/ 77787 w 70"/>
                <a:gd name="T43" fmla="*/ 12610 h 97"/>
                <a:gd name="T44" fmla="*/ 60325 w 70"/>
                <a:gd name="T45" fmla="*/ 23820 h 97"/>
                <a:gd name="T46" fmla="*/ 46037 w 70"/>
                <a:gd name="T47" fmla="*/ 32227 h 97"/>
                <a:gd name="T48" fmla="*/ 36512 w 70"/>
                <a:gd name="T49" fmla="*/ 32227 h 97"/>
                <a:gd name="T50" fmla="*/ 30162 w 70"/>
                <a:gd name="T51" fmla="*/ 28023 h 97"/>
                <a:gd name="T52" fmla="*/ 20637 w 70"/>
                <a:gd name="T53" fmla="*/ 22419 h 97"/>
                <a:gd name="T54" fmla="*/ 15875 w 70"/>
                <a:gd name="T55" fmla="*/ 16814 h 97"/>
                <a:gd name="T56" fmla="*/ 11112 w 70"/>
                <a:gd name="T57" fmla="*/ 22419 h 97"/>
                <a:gd name="T58" fmla="*/ 7937 w 70"/>
                <a:gd name="T59" fmla="*/ 53244 h 97"/>
                <a:gd name="T60" fmla="*/ 4762 w 70"/>
                <a:gd name="T61" fmla="*/ 89675 h 97"/>
                <a:gd name="T62" fmla="*/ 0 w 70"/>
                <a:gd name="T63" fmla="*/ 119099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97"/>
                <a:gd name="T98" fmla="*/ 70 w 70"/>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97">
                  <a:moveTo>
                    <a:pt x="0" y="87"/>
                  </a:moveTo>
                  <a:lnTo>
                    <a:pt x="1" y="89"/>
                  </a:lnTo>
                  <a:lnTo>
                    <a:pt x="4" y="90"/>
                  </a:lnTo>
                  <a:lnTo>
                    <a:pt x="6" y="92"/>
                  </a:lnTo>
                  <a:lnTo>
                    <a:pt x="8" y="94"/>
                  </a:lnTo>
                  <a:lnTo>
                    <a:pt x="11" y="96"/>
                  </a:lnTo>
                  <a:lnTo>
                    <a:pt x="13" y="97"/>
                  </a:lnTo>
                  <a:lnTo>
                    <a:pt x="18" y="97"/>
                  </a:lnTo>
                  <a:lnTo>
                    <a:pt x="20" y="97"/>
                  </a:lnTo>
                  <a:lnTo>
                    <a:pt x="25" y="97"/>
                  </a:lnTo>
                  <a:lnTo>
                    <a:pt x="30" y="94"/>
                  </a:lnTo>
                  <a:lnTo>
                    <a:pt x="34" y="92"/>
                  </a:lnTo>
                  <a:lnTo>
                    <a:pt x="39" y="87"/>
                  </a:lnTo>
                  <a:lnTo>
                    <a:pt x="44" y="82"/>
                  </a:lnTo>
                  <a:lnTo>
                    <a:pt x="48" y="78"/>
                  </a:lnTo>
                  <a:lnTo>
                    <a:pt x="51" y="72"/>
                  </a:lnTo>
                  <a:lnTo>
                    <a:pt x="53" y="70"/>
                  </a:lnTo>
                  <a:lnTo>
                    <a:pt x="50" y="68"/>
                  </a:lnTo>
                  <a:lnTo>
                    <a:pt x="49" y="66"/>
                  </a:lnTo>
                  <a:lnTo>
                    <a:pt x="46" y="64"/>
                  </a:lnTo>
                  <a:lnTo>
                    <a:pt x="45" y="61"/>
                  </a:lnTo>
                  <a:lnTo>
                    <a:pt x="45" y="59"/>
                  </a:lnTo>
                  <a:lnTo>
                    <a:pt x="44" y="56"/>
                  </a:lnTo>
                  <a:lnTo>
                    <a:pt x="44" y="52"/>
                  </a:lnTo>
                  <a:lnTo>
                    <a:pt x="44" y="49"/>
                  </a:lnTo>
                  <a:lnTo>
                    <a:pt x="45" y="45"/>
                  </a:lnTo>
                  <a:lnTo>
                    <a:pt x="48" y="40"/>
                  </a:lnTo>
                  <a:lnTo>
                    <a:pt x="51" y="36"/>
                  </a:lnTo>
                  <a:lnTo>
                    <a:pt x="56" y="33"/>
                  </a:lnTo>
                  <a:lnTo>
                    <a:pt x="60" y="31"/>
                  </a:lnTo>
                  <a:lnTo>
                    <a:pt x="65" y="28"/>
                  </a:lnTo>
                  <a:lnTo>
                    <a:pt x="68" y="27"/>
                  </a:lnTo>
                  <a:lnTo>
                    <a:pt x="70" y="23"/>
                  </a:lnTo>
                  <a:lnTo>
                    <a:pt x="70" y="19"/>
                  </a:lnTo>
                  <a:lnTo>
                    <a:pt x="70" y="16"/>
                  </a:lnTo>
                  <a:lnTo>
                    <a:pt x="69" y="13"/>
                  </a:lnTo>
                  <a:lnTo>
                    <a:pt x="69" y="10"/>
                  </a:lnTo>
                  <a:lnTo>
                    <a:pt x="68" y="7"/>
                  </a:lnTo>
                  <a:lnTo>
                    <a:pt x="68" y="6"/>
                  </a:lnTo>
                  <a:lnTo>
                    <a:pt x="68" y="3"/>
                  </a:lnTo>
                  <a:lnTo>
                    <a:pt x="69" y="0"/>
                  </a:lnTo>
                  <a:lnTo>
                    <a:pt x="62" y="2"/>
                  </a:lnTo>
                  <a:lnTo>
                    <a:pt x="55" y="6"/>
                  </a:lnTo>
                  <a:lnTo>
                    <a:pt x="49" y="9"/>
                  </a:lnTo>
                  <a:lnTo>
                    <a:pt x="43" y="13"/>
                  </a:lnTo>
                  <a:lnTo>
                    <a:pt x="38" y="17"/>
                  </a:lnTo>
                  <a:lnTo>
                    <a:pt x="33" y="20"/>
                  </a:lnTo>
                  <a:lnTo>
                    <a:pt x="29" y="23"/>
                  </a:lnTo>
                  <a:lnTo>
                    <a:pt x="25" y="23"/>
                  </a:lnTo>
                  <a:lnTo>
                    <a:pt x="23" y="23"/>
                  </a:lnTo>
                  <a:lnTo>
                    <a:pt x="21" y="21"/>
                  </a:lnTo>
                  <a:lnTo>
                    <a:pt x="19" y="20"/>
                  </a:lnTo>
                  <a:lnTo>
                    <a:pt x="16" y="19"/>
                  </a:lnTo>
                  <a:lnTo>
                    <a:pt x="13" y="16"/>
                  </a:lnTo>
                  <a:lnTo>
                    <a:pt x="11" y="14"/>
                  </a:lnTo>
                  <a:lnTo>
                    <a:pt x="10" y="12"/>
                  </a:lnTo>
                  <a:lnTo>
                    <a:pt x="8" y="10"/>
                  </a:lnTo>
                  <a:lnTo>
                    <a:pt x="7" y="16"/>
                  </a:lnTo>
                  <a:lnTo>
                    <a:pt x="6" y="27"/>
                  </a:lnTo>
                  <a:lnTo>
                    <a:pt x="5" y="38"/>
                  </a:lnTo>
                  <a:lnTo>
                    <a:pt x="4" y="52"/>
                  </a:lnTo>
                  <a:lnTo>
                    <a:pt x="3" y="64"/>
                  </a:lnTo>
                  <a:lnTo>
                    <a:pt x="1" y="76"/>
                  </a:lnTo>
                  <a:lnTo>
                    <a:pt x="0" y="85"/>
                  </a:lnTo>
                  <a:lnTo>
                    <a:pt x="0" y="8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6" name="Freeform 337">
              <a:extLst>
                <a:ext uri="{FF2B5EF4-FFF2-40B4-BE49-F238E27FC236}">
                  <a16:creationId xmlns:a16="http://schemas.microsoft.com/office/drawing/2014/main" id="{33DB47D8-7347-EDF2-8927-EC357E60D7EB}"/>
                </a:ext>
              </a:extLst>
            </p:cNvPr>
            <p:cNvSpPr>
              <a:spLocks/>
            </p:cNvSpPr>
            <p:nvPr/>
          </p:nvSpPr>
          <p:spPr bwMode="gray">
            <a:xfrm>
              <a:off x="6835601" y="2577190"/>
              <a:ext cx="703078" cy="655694"/>
            </a:xfrm>
            <a:custGeom>
              <a:avLst/>
              <a:gdLst>
                <a:gd name="T0" fmla="*/ 457200 w 379"/>
                <a:gd name="T1" fmla="*/ 246604 h 376"/>
                <a:gd name="T2" fmla="*/ 460375 w 379"/>
                <a:gd name="T3" fmla="*/ 231191 h 376"/>
                <a:gd name="T4" fmla="*/ 452438 w 379"/>
                <a:gd name="T5" fmla="*/ 211575 h 376"/>
                <a:gd name="T6" fmla="*/ 439738 w 379"/>
                <a:gd name="T7" fmla="*/ 196162 h 376"/>
                <a:gd name="T8" fmla="*/ 398463 w 379"/>
                <a:gd name="T9" fmla="*/ 165337 h 376"/>
                <a:gd name="T10" fmla="*/ 374650 w 379"/>
                <a:gd name="T11" fmla="*/ 141517 h 376"/>
                <a:gd name="T12" fmla="*/ 369888 w 379"/>
                <a:gd name="T13" fmla="*/ 126104 h 376"/>
                <a:gd name="T14" fmla="*/ 365125 w 379"/>
                <a:gd name="T15" fmla="*/ 112093 h 376"/>
                <a:gd name="T16" fmla="*/ 350838 w 379"/>
                <a:gd name="T17" fmla="*/ 112093 h 376"/>
                <a:gd name="T18" fmla="*/ 334963 w 379"/>
                <a:gd name="T19" fmla="*/ 105087 h 376"/>
                <a:gd name="T20" fmla="*/ 309563 w 379"/>
                <a:gd name="T21" fmla="*/ 100883 h 376"/>
                <a:gd name="T22" fmla="*/ 295275 w 379"/>
                <a:gd name="T23" fmla="*/ 105087 h 376"/>
                <a:gd name="T24" fmla="*/ 282575 w 379"/>
                <a:gd name="T25" fmla="*/ 102285 h 376"/>
                <a:gd name="T26" fmla="*/ 266700 w 379"/>
                <a:gd name="T27" fmla="*/ 105087 h 376"/>
                <a:gd name="T28" fmla="*/ 254000 w 379"/>
                <a:gd name="T29" fmla="*/ 96680 h 376"/>
                <a:gd name="T30" fmla="*/ 246063 w 379"/>
                <a:gd name="T31" fmla="*/ 86872 h 376"/>
                <a:gd name="T32" fmla="*/ 231775 w 379"/>
                <a:gd name="T33" fmla="*/ 54645 h 376"/>
                <a:gd name="T34" fmla="*/ 190500 w 379"/>
                <a:gd name="T35" fmla="*/ 35029 h 376"/>
                <a:gd name="T36" fmla="*/ 155575 w 379"/>
                <a:gd name="T37" fmla="*/ 21017 h 376"/>
                <a:gd name="T38" fmla="*/ 112713 w 379"/>
                <a:gd name="T39" fmla="*/ 0 h 376"/>
                <a:gd name="T40" fmla="*/ 90488 w 379"/>
                <a:gd name="T41" fmla="*/ 11209 h 376"/>
                <a:gd name="T42" fmla="*/ 73025 w 379"/>
                <a:gd name="T43" fmla="*/ 30826 h 376"/>
                <a:gd name="T44" fmla="*/ 74613 w 379"/>
                <a:gd name="T45" fmla="*/ 47639 h 376"/>
                <a:gd name="T46" fmla="*/ 85725 w 379"/>
                <a:gd name="T47" fmla="*/ 60250 h 376"/>
                <a:gd name="T48" fmla="*/ 65088 w 379"/>
                <a:gd name="T49" fmla="*/ 82668 h 376"/>
                <a:gd name="T50" fmla="*/ 34925 w 379"/>
                <a:gd name="T51" fmla="*/ 96680 h 376"/>
                <a:gd name="T52" fmla="*/ 17463 w 379"/>
                <a:gd name="T53" fmla="*/ 95279 h 376"/>
                <a:gd name="T54" fmla="*/ 4763 w 379"/>
                <a:gd name="T55" fmla="*/ 91075 h 376"/>
                <a:gd name="T56" fmla="*/ 0 w 379"/>
                <a:gd name="T57" fmla="*/ 116296 h 376"/>
                <a:gd name="T58" fmla="*/ 4763 w 379"/>
                <a:gd name="T59" fmla="*/ 142918 h 376"/>
                <a:gd name="T60" fmla="*/ 20638 w 379"/>
                <a:gd name="T61" fmla="*/ 166738 h 376"/>
                <a:gd name="T62" fmla="*/ 44450 w 379"/>
                <a:gd name="T63" fmla="*/ 203168 h 376"/>
                <a:gd name="T64" fmla="*/ 60325 w 379"/>
                <a:gd name="T65" fmla="*/ 226988 h 376"/>
                <a:gd name="T66" fmla="*/ 69850 w 379"/>
                <a:gd name="T67" fmla="*/ 245203 h 376"/>
                <a:gd name="T68" fmla="*/ 90488 w 379"/>
                <a:gd name="T69" fmla="*/ 267621 h 376"/>
                <a:gd name="T70" fmla="*/ 119063 w 379"/>
                <a:gd name="T71" fmla="*/ 305453 h 376"/>
                <a:gd name="T72" fmla="*/ 125413 w 379"/>
                <a:gd name="T73" fmla="*/ 344685 h 376"/>
                <a:gd name="T74" fmla="*/ 149225 w 379"/>
                <a:gd name="T75" fmla="*/ 381115 h 376"/>
                <a:gd name="T76" fmla="*/ 185738 w 379"/>
                <a:gd name="T77" fmla="*/ 430156 h 376"/>
                <a:gd name="T78" fmla="*/ 214313 w 379"/>
                <a:gd name="T79" fmla="*/ 477795 h 376"/>
                <a:gd name="T80" fmla="*/ 244475 w 379"/>
                <a:gd name="T81" fmla="*/ 526836 h 376"/>
                <a:gd name="T82" fmla="*/ 265113 w 379"/>
                <a:gd name="T83" fmla="*/ 517028 h 376"/>
                <a:gd name="T84" fmla="*/ 266700 w 379"/>
                <a:gd name="T85" fmla="*/ 501615 h 376"/>
                <a:gd name="T86" fmla="*/ 271463 w 379"/>
                <a:gd name="T87" fmla="*/ 487604 h 376"/>
                <a:gd name="T88" fmla="*/ 282575 w 379"/>
                <a:gd name="T89" fmla="*/ 481999 h 376"/>
                <a:gd name="T90" fmla="*/ 314325 w 379"/>
                <a:gd name="T91" fmla="*/ 486202 h 376"/>
                <a:gd name="T92" fmla="*/ 341313 w 379"/>
                <a:gd name="T93" fmla="*/ 501615 h 376"/>
                <a:gd name="T94" fmla="*/ 363538 w 379"/>
                <a:gd name="T95" fmla="*/ 481999 h 376"/>
                <a:gd name="T96" fmla="*/ 384175 w 379"/>
                <a:gd name="T97" fmla="*/ 452575 h 376"/>
                <a:gd name="T98" fmla="*/ 601663 w 379"/>
                <a:gd name="T99" fmla="*/ 326470 h 376"/>
                <a:gd name="T100" fmla="*/ 461963 w 379"/>
                <a:gd name="T101" fmla="*/ 256412 h 3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9"/>
                <a:gd name="T154" fmla="*/ 0 h 376"/>
                <a:gd name="T155" fmla="*/ 379 w 379"/>
                <a:gd name="T156" fmla="*/ 376 h 3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9" h="376">
                  <a:moveTo>
                    <a:pt x="291" y="179"/>
                  </a:moveTo>
                  <a:lnTo>
                    <a:pt x="290" y="177"/>
                  </a:lnTo>
                  <a:lnTo>
                    <a:pt x="288" y="177"/>
                  </a:lnTo>
                  <a:lnTo>
                    <a:pt x="288" y="176"/>
                  </a:lnTo>
                  <a:lnTo>
                    <a:pt x="288" y="173"/>
                  </a:lnTo>
                  <a:lnTo>
                    <a:pt x="288" y="170"/>
                  </a:lnTo>
                  <a:lnTo>
                    <a:pt x="288" y="168"/>
                  </a:lnTo>
                  <a:lnTo>
                    <a:pt x="290" y="165"/>
                  </a:lnTo>
                  <a:lnTo>
                    <a:pt x="290" y="161"/>
                  </a:lnTo>
                  <a:lnTo>
                    <a:pt x="288" y="157"/>
                  </a:lnTo>
                  <a:lnTo>
                    <a:pt x="287" y="154"/>
                  </a:lnTo>
                  <a:lnTo>
                    <a:pt x="285" y="151"/>
                  </a:lnTo>
                  <a:lnTo>
                    <a:pt x="282" y="148"/>
                  </a:lnTo>
                  <a:lnTo>
                    <a:pt x="279" y="145"/>
                  </a:lnTo>
                  <a:lnTo>
                    <a:pt x="278" y="143"/>
                  </a:lnTo>
                  <a:lnTo>
                    <a:pt x="277" y="140"/>
                  </a:lnTo>
                  <a:lnTo>
                    <a:pt x="278" y="138"/>
                  </a:lnTo>
                  <a:lnTo>
                    <a:pt x="266" y="130"/>
                  </a:lnTo>
                  <a:lnTo>
                    <a:pt x="258" y="123"/>
                  </a:lnTo>
                  <a:lnTo>
                    <a:pt x="251" y="118"/>
                  </a:lnTo>
                  <a:lnTo>
                    <a:pt x="246" y="112"/>
                  </a:lnTo>
                  <a:lnTo>
                    <a:pt x="242" y="108"/>
                  </a:lnTo>
                  <a:lnTo>
                    <a:pt x="239" y="105"/>
                  </a:lnTo>
                  <a:lnTo>
                    <a:pt x="236" y="101"/>
                  </a:lnTo>
                  <a:lnTo>
                    <a:pt x="233" y="98"/>
                  </a:lnTo>
                  <a:lnTo>
                    <a:pt x="233" y="97"/>
                  </a:lnTo>
                  <a:lnTo>
                    <a:pt x="233" y="93"/>
                  </a:lnTo>
                  <a:lnTo>
                    <a:pt x="233" y="90"/>
                  </a:lnTo>
                  <a:lnTo>
                    <a:pt x="233" y="87"/>
                  </a:lnTo>
                  <a:lnTo>
                    <a:pt x="232" y="85"/>
                  </a:lnTo>
                  <a:lnTo>
                    <a:pt x="232" y="82"/>
                  </a:lnTo>
                  <a:lnTo>
                    <a:pt x="230" y="80"/>
                  </a:lnTo>
                  <a:lnTo>
                    <a:pt x="228" y="80"/>
                  </a:lnTo>
                  <a:lnTo>
                    <a:pt x="226" y="80"/>
                  </a:lnTo>
                  <a:lnTo>
                    <a:pt x="223" y="80"/>
                  </a:lnTo>
                  <a:lnTo>
                    <a:pt x="221" y="80"/>
                  </a:lnTo>
                  <a:lnTo>
                    <a:pt x="218" y="79"/>
                  </a:lnTo>
                  <a:lnTo>
                    <a:pt x="216" y="78"/>
                  </a:lnTo>
                  <a:lnTo>
                    <a:pt x="214" y="76"/>
                  </a:lnTo>
                  <a:lnTo>
                    <a:pt x="211" y="75"/>
                  </a:lnTo>
                  <a:lnTo>
                    <a:pt x="205" y="73"/>
                  </a:lnTo>
                  <a:lnTo>
                    <a:pt x="201" y="72"/>
                  </a:lnTo>
                  <a:lnTo>
                    <a:pt x="197" y="72"/>
                  </a:lnTo>
                  <a:lnTo>
                    <a:pt x="195" y="72"/>
                  </a:lnTo>
                  <a:lnTo>
                    <a:pt x="192" y="72"/>
                  </a:lnTo>
                  <a:lnTo>
                    <a:pt x="191" y="73"/>
                  </a:lnTo>
                  <a:lnTo>
                    <a:pt x="189" y="73"/>
                  </a:lnTo>
                  <a:lnTo>
                    <a:pt x="186" y="75"/>
                  </a:lnTo>
                  <a:lnTo>
                    <a:pt x="184" y="75"/>
                  </a:lnTo>
                  <a:lnTo>
                    <a:pt x="183" y="73"/>
                  </a:lnTo>
                  <a:lnTo>
                    <a:pt x="180" y="73"/>
                  </a:lnTo>
                  <a:lnTo>
                    <a:pt x="178" y="73"/>
                  </a:lnTo>
                  <a:lnTo>
                    <a:pt x="176" y="75"/>
                  </a:lnTo>
                  <a:lnTo>
                    <a:pt x="173" y="75"/>
                  </a:lnTo>
                  <a:lnTo>
                    <a:pt x="171" y="75"/>
                  </a:lnTo>
                  <a:lnTo>
                    <a:pt x="168" y="75"/>
                  </a:lnTo>
                  <a:lnTo>
                    <a:pt x="166" y="73"/>
                  </a:lnTo>
                  <a:lnTo>
                    <a:pt x="164" y="72"/>
                  </a:lnTo>
                  <a:lnTo>
                    <a:pt x="161" y="71"/>
                  </a:lnTo>
                  <a:lnTo>
                    <a:pt x="160" y="69"/>
                  </a:lnTo>
                  <a:lnTo>
                    <a:pt x="159" y="68"/>
                  </a:lnTo>
                  <a:lnTo>
                    <a:pt x="158" y="66"/>
                  </a:lnTo>
                  <a:lnTo>
                    <a:pt x="157" y="65"/>
                  </a:lnTo>
                  <a:lnTo>
                    <a:pt x="155" y="62"/>
                  </a:lnTo>
                  <a:lnTo>
                    <a:pt x="153" y="55"/>
                  </a:lnTo>
                  <a:lnTo>
                    <a:pt x="151" y="48"/>
                  </a:lnTo>
                  <a:lnTo>
                    <a:pt x="148" y="43"/>
                  </a:lnTo>
                  <a:lnTo>
                    <a:pt x="146" y="39"/>
                  </a:lnTo>
                  <a:lnTo>
                    <a:pt x="142" y="33"/>
                  </a:lnTo>
                  <a:lnTo>
                    <a:pt x="136" y="30"/>
                  </a:lnTo>
                  <a:lnTo>
                    <a:pt x="129" y="27"/>
                  </a:lnTo>
                  <a:lnTo>
                    <a:pt x="120" y="25"/>
                  </a:lnTo>
                  <a:lnTo>
                    <a:pt x="112" y="23"/>
                  </a:lnTo>
                  <a:lnTo>
                    <a:pt x="107" y="20"/>
                  </a:lnTo>
                  <a:lnTo>
                    <a:pt x="103" y="18"/>
                  </a:lnTo>
                  <a:lnTo>
                    <a:pt x="98" y="15"/>
                  </a:lnTo>
                  <a:lnTo>
                    <a:pt x="92" y="12"/>
                  </a:lnTo>
                  <a:lnTo>
                    <a:pt x="88" y="8"/>
                  </a:lnTo>
                  <a:lnTo>
                    <a:pt x="81" y="4"/>
                  </a:lnTo>
                  <a:lnTo>
                    <a:pt x="71" y="0"/>
                  </a:lnTo>
                  <a:lnTo>
                    <a:pt x="69" y="1"/>
                  </a:lnTo>
                  <a:lnTo>
                    <a:pt x="66" y="4"/>
                  </a:lnTo>
                  <a:lnTo>
                    <a:pt x="61" y="5"/>
                  </a:lnTo>
                  <a:lnTo>
                    <a:pt x="57" y="8"/>
                  </a:lnTo>
                  <a:lnTo>
                    <a:pt x="53" y="9"/>
                  </a:lnTo>
                  <a:lnTo>
                    <a:pt x="50" y="13"/>
                  </a:lnTo>
                  <a:lnTo>
                    <a:pt x="47" y="18"/>
                  </a:lnTo>
                  <a:lnTo>
                    <a:pt x="46" y="22"/>
                  </a:lnTo>
                  <a:lnTo>
                    <a:pt x="46" y="25"/>
                  </a:lnTo>
                  <a:lnTo>
                    <a:pt x="46" y="29"/>
                  </a:lnTo>
                  <a:lnTo>
                    <a:pt x="47" y="32"/>
                  </a:lnTo>
                  <a:lnTo>
                    <a:pt x="47" y="34"/>
                  </a:lnTo>
                  <a:lnTo>
                    <a:pt x="48" y="37"/>
                  </a:lnTo>
                  <a:lnTo>
                    <a:pt x="51" y="39"/>
                  </a:lnTo>
                  <a:lnTo>
                    <a:pt x="52" y="41"/>
                  </a:lnTo>
                  <a:lnTo>
                    <a:pt x="54" y="43"/>
                  </a:lnTo>
                  <a:lnTo>
                    <a:pt x="53" y="45"/>
                  </a:lnTo>
                  <a:lnTo>
                    <a:pt x="50" y="50"/>
                  </a:lnTo>
                  <a:lnTo>
                    <a:pt x="46" y="54"/>
                  </a:lnTo>
                  <a:lnTo>
                    <a:pt x="41" y="59"/>
                  </a:lnTo>
                  <a:lnTo>
                    <a:pt x="36" y="64"/>
                  </a:lnTo>
                  <a:lnTo>
                    <a:pt x="32" y="66"/>
                  </a:lnTo>
                  <a:lnTo>
                    <a:pt x="27" y="69"/>
                  </a:lnTo>
                  <a:lnTo>
                    <a:pt x="22" y="69"/>
                  </a:lnTo>
                  <a:lnTo>
                    <a:pt x="20" y="69"/>
                  </a:lnTo>
                  <a:lnTo>
                    <a:pt x="16" y="69"/>
                  </a:lnTo>
                  <a:lnTo>
                    <a:pt x="14" y="69"/>
                  </a:lnTo>
                  <a:lnTo>
                    <a:pt x="11" y="68"/>
                  </a:lnTo>
                  <a:lnTo>
                    <a:pt x="9" y="68"/>
                  </a:lnTo>
                  <a:lnTo>
                    <a:pt x="7" y="66"/>
                  </a:lnTo>
                  <a:lnTo>
                    <a:pt x="4" y="66"/>
                  </a:lnTo>
                  <a:lnTo>
                    <a:pt x="3" y="65"/>
                  </a:lnTo>
                  <a:lnTo>
                    <a:pt x="3" y="66"/>
                  </a:lnTo>
                  <a:lnTo>
                    <a:pt x="2" y="71"/>
                  </a:lnTo>
                  <a:lnTo>
                    <a:pt x="1" y="76"/>
                  </a:lnTo>
                  <a:lnTo>
                    <a:pt x="0" y="83"/>
                  </a:lnTo>
                  <a:lnTo>
                    <a:pt x="0" y="90"/>
                  </a:lnTo>
                  <a:lnTo>
                    <a:pt x="1" y="98"/>
                  </a:lnTo>
                  <a:lnTo>
                    <a:pt x="2" y="101"/>
                  </a:lnTo>
                  <a:lnTo>
                    <a:pt x="3" y="102"/>
                  </a:lnTo>
                  <a:lnTo>
                    <a:pt x="4" y="105"/>
                  </a:lnTo>
                  <a:lnTo>
                    <a:pt x="8" y="106"/>
                  </a:lnTo>
                  <a:lnTo>
                    <a:pt x="9" y="112"/>
                  </a:lnTo>
                  <a:lnTo>
                    <a:pt x="13" y="119"/>
                  </a:lnTo>
                  <a:lnTo>
                    <a:pt x="16" y="125"/>
                  </a:lnTo>
                  <a:lnTo>
                    <a:pt x="21" y="131"/>
                  </a:lnTo>
                  <a:lnTo>
                    <a:pt x="25" y="138"/>
                  </a:lnTo>
                  <a:lnTo>
                    <a:pt x="28" y="145"/>
                  </a:lnTo>
                  <a:lnTo>
                    <a:pt x="31" y="152"/>
                  </a:lnTo>
                  <a:lnTo>
                    <a:pt x="31" y="161"/>
                  </a:lnTo>
                  <a:lnTo>
                    <a:pt x="35" y="161"/>
                  </a:lnTo>
                  <a:lnTo>
                    <a:pt x="38" y="162"/>
                  </a:lnTo>
                  <a:lnTo>
                    <a:pt x="40" y="165"/>
                  </a:lnTo>
                  <a:lnTo>
                    <a:pt x="41" y="168"/>
                  </a:lnTo>
                  <a:lnTo>
                    <a:pt x="42" y="170"/>
                  </a:lnTo>
                  <a:lnTo>
                    <a:pt x="44" y="175"/>
                  </a:lnTo>
                  <a:lnTo>
                    <a:pt x="45" y="179"/>
                  </a:lnTo>
                  <a:lnTo>
                    <a:pt x="48" y="183"/>
                  </a:lnTo>
                  <a:lnTo>
                    <a:pt x="52" y="187"/>
                  </a:lnTo>
                  <a:lnTo>
                    <a:pt x="57" y="191"/>
                  </a:lnTo>
                  <a:lnTo>
                    <a:pt x="61" y="197"/>
                  </a:lnTo>
                  <a:lnTo>
                    <a:pt x="66" y="204"/>
                  </a:lnTo>
                  <a:lnTo>
                    <a:pt x="71" y="211"/>
                  </a:lnTo>
                  <a:lnTo>
                    <a:pt x="75" y="218"/>
                  </a:lnTo>
                  <a:lnTo>
                    <a:pt x="77" y="226"/>
                  </a:lnTo>
                  <a:lnTo>
                    <a:pt x="78" y="233"/>
                  </a:lnTo>
                  <a:lnTo>
                    <a:pt x="78" y="240"/>
                  </a:lnTo>
                  <a:lnTo>
                    <a:pt x="79" y="246"/>
                  </a:lnTo>
                  <a:lnTo>
                    <a:pt x="81" y="251"/>
                  </a:lnTo>
                  <a:lnTo>
                    <a:pt x="83" y="257"/>
                  </a:lnTo>
                  <a:lnTo>
                    <a:pt x="88" y="265"/>
                  </a:lnTo>
                  <a:lnTo>
                    <a:pt x="94" y="272"/>
                  </a:lnTo>
                  <a:lnTo>
                    <a:pt x="102" y="279"/>
                  </a:lnTo>
                  <a:lnTo>
                    <a:pt x="108" y="289"/>
                  </a:lnTo>
                  <a:lnTo>
                    <a:pt x="114" y="297"/>
                  </a:lnTo>
                  <a:lnTo>
                    <a:pt x="117" y="307"/>
                  </a:lnTo>
                  <a:lnTo>
                    <a:pt x="121" y="316"/>
                  </a:lnTo>
                  <a:lnTo>
                    <a:pt x="126" y="326"/>
                  </a:lnTo>
                  <a:lnTo>
                    <a:pt x="130" y="333"/>
                  </a:lnTo>
                  <a:lnTo>
                    <a:pt x="135" y="341"/>
                  </a:lnTo>
                  <a:lnTo>
                    <a:pt x="141" y="348"/>
                  </a:lnTo>
                  <a:lnTo>
                    <a:pt x="146" y="357"/>
                  </a:lnTo>
                  <a:lnTo>
                    <a:pt x="151" y="365"/>
                  </a:lnTo>
                  <a:lnTo>
                    <a:pt x="154" y="376"/>
                  </a:lnTo>
                  <a:lnTo>
                    <a:pt x="162" y="376"/>
                  </a:lnTo>
                  <a:lnTo>
                    <a:pt x="165" y="374"/>
                  </a:lnTo>
                  <a:lnTo>
                    <a:pt x="166" y="372"/>
                  </a:lnTo>
                  <a:lnTo>
                    <a:pt x="167" y="369"/>
                  </a:lnTo>
                  <a:lnTo>
                    <a:pt x="168" y="368"/>
                  </a:lnTo>
                  <a:lnTo>
                    <a:pt x="168" y="365"/>
                  </a:lnTo>
                  <a:lnTo>
                    <a:pt x="168" y="362"/>
                  </a:lnTo>
                  <a:lnTo>
                    <a:pt x="168" y="358"/>
                  </a:lnTo>
                  <a:lnTo>
                    <a:pt x="168" y="354"/>
                  </a:lnTo>
                  <a:lnTo>
                    <a:pt x="168" y="351"/>
                  </a:lnTo>
                  <a:lnTo>
                    <a:pt x="170" y="350"/>
                  </a:lnTo>
                  <a:lnTo>
                    <a:pt x="171" y="348"/>
                  </a:lnTo>
                  <a:lnTo>
                    <a:pt x="172" y="347"/>
                  </a:lnTo>
                  <a:lnTo>
                    <a:pt x="174" y="346"/>
                  </a:lnTo>
                  <a:lnTo>
                    <a:pt x="176" y="344"/>
                  </a:lnTo>
                  <a:lnTo>
                    <a:pt x="178" y="344"/>
                  </a:lnTo>
                  <a:lnTo>
                    <a:pt x="179" y="344"/>
                  </a:lnTo>
                  <a:lnTo>
                    <a:pt x="186" y="344"/>
                  </a:lnTo>
                  <a:lnTo>
                    <a:pt x="192" y="346"/>
                  </a:lnTo>
                  <a:lnTo>
                    <a:pt x="198" y="347"/>
                  </a:lnTo>
                  <a:lnTo>
                    <a:pt x="203" y="350"/>
                  </a:lnTo>
                  <a:lnTo>
                    <a:pt x="207" y="351"/>
                  </a:lnTo>
                  <a:lnTo>
                    <a:pt x="211" y="355"/>
                  </a:lnTo>
                  <a:lnTo>
                    <a:pt x="215" y="358"/>
                  </a:lnTo>
                  <a:lnTo>
                    <a:pt x="217" y="362"/>
                  </a:lnTo>
                  <a:lnTo>
                    <a:pt x="221" y="357"/>
                  </a:lnTo>
                  <a:lnTo>
                    <a:pt x="224" y="351"/>
                  </a:lnTo>
                  <a:lnTo>
                    <a:pt x="229" y="344"/>
                  </a:lnTo>
                  <a:lnTo>
                    <a:pt x="233" y="339"/>
                  </a:lnTo>
                  <a:lnTo>
                    <a:pt x="237" y="332"/>
                  </a:lnTo>
                  <a:lnTo>
                    <a:pt x="240" y="326"/>
                  </a:lnTo>
                  <a:lnTo>
                    <a:pt x="242" y="323"/>
                  </a:lnTo>
                  <a:lnTo>
                    <a:pt x="243" y="322"/>
                  </a:lnTo>
                  <a:lnTo>
                    <a:pt x="319" y="304"/>
                  </a:lnTo>
                  <a:lnTo>
                    <a:pt x="354" y="294"/>
                  </a:lnTo>
                  <a:lnTo>
                    <a:pt x="379" y="233"/>
                  </a:lnTo>
                  <a:lnTo>
                    <a:pt x="371" y="215"/>
                  </a:lnTo>
                  <a:lnTo>
                    <a:pt x="362" y="226"/>
                  </a:lnTo>
                  <a:lnTo>
                    <a:pt x="309" y="218"/>
                  </a:lnTo>
                  <a:lnTo>
                    <a:pt x="291" y="183"/>
                  </a:lnTo>
                  <a:lnTo>
                    <a:pt x="291" y="17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7" name="Freeform 338">
              <a:extLst>
                <a:ext uri="{FF2B5EF4-FFF2-40B4-BE49-F238E27FC236}">
                  <a16:creationId xmlns:a16="http://schemas.microsoft.com/office/drawing/2014/main" id="{4CA40019-4FCA-0078-3CC9-19ABE216DAA0}"/>
                </a:ext>
              </a:extLst>
            </p:cNvPr>
            <p:cNvSpPr>
              <a:spLocks/>
            </p:cNvSpPr>
            <p:nvPr/>
          </p:nvSpPr>
          <p:spPr bwMode="gray">
            <a:xfrm>
              <a:off x="7424177" y="2860464"/>
              <a:ext cx="229003" cy="352611"/>
            </a:xfrm>
            <a:custGeom>
              <a:avLst/>
              <a:gdLst>
                <a:gd name="T0" fmla="*/ 100012 w 124"/>
                <a:gd name="T1" fmla="*/ 5605 h 201"/>
                <a:gd name="T2" fmla="*/ 104775 w 124"/>
                <a:gd name="T3" fmla="*/ 21017 h 201"/>
                <a:gd name="T4" fmla="*/ 114300 w 124"/>
                <a:gd name="T5" fmla="*/ 36430 h 201"/>
                <a:gd name="T6" fmla="*/ 125413 w 124"/>
                <a:gd name="T7" fmla="*/ 47639 h 201"/>
                <a:gd name="T8" fmla="*/ 144463 w 124"/>
                <a:gd name="T9" fmla="*/ 54645 h 201"/>
                <a:gd name="T10" fmla="*/ 166688 w 124"/>
                <a:gd name="T11" fmla="*/ 57448 h 201"/>
                <a:gd name="T12" fmla="*/ 182563 w 124"/>
                <a:gd name="T13" fmla="*/ 65854 h 201"/>
                <a:gd name="T14" fmla="*/ 195263 w 124"/>
                <a:gd name="T15" fmla="*/ 78465 h 201"/>
                <a:gd name="T16" fmla="*/ 195263 w 124"/>
                <a:gd name="T17" fmla="*/ 102285 h 201"/>
                <a:gd name="T18" fmla="*/ 182563 w 124"/>
                <a:gd name="T19" fmla="*/ 131709 h 201"/>
                <a:gd name="T20" fmla="*/ 166688 w 124"/>
                <a:gd name="T21" fmla="*/ 158331 h 201"/>
                <a:gd name="T22" fmla="*/ 155575 w 124"/>
                <a:gd name="T23" fmla="*/ 187755 h 201"/>
                <a:gd name="T24" fmla="*/ 146050 w 124"/>
                <a:gd name="T25" fmla="*/ 205970 h 201"/>
                <a:gd name="T26" fmla="*/ 133350 w 124"/>
                <a:gd name="T27" fmla="*/ 212976 h 201"/>
                <a:gd name="T28" fmla="*/ 119063 w 124"/>
                <a:gd name="T29" fmla="*/ 221383 h 201"/>
                <a:gd name="T30" fmla="*/ 114300 w 124"/>
                <a:gd name="T31" fmla="*/ 231191 h 201"/>
                <a:gd name="T32" fmla="*/ 109538 w 124"/>
                <a:gd name="T33" fmla="*/ 238197 h 201"/>
                <a:gd name="T34" fmla="*/ 101600 w 124"/>
                <a:gd name="T35" fmla="*/ 242401 h 201"/>
                <a:gd name="T36" fmla="*/ 95250 w 124"/>
                <a:gd name="T37" fmla="*/ 243802 h 201"/>
                <a:gd name="T38" fmla="*/ 85725 w 124"/>
                <a:gd name="T39" fmla="*/ 246604 h 201"/>
                <a:gd name="T40" fmla="*/ 84138 w 124"/>
                <a:gd name="T41" fmla="*/ 252209 h 201"/>
                <a:gd name="T42" fmla="*/ 79375 w 124"/>
                <a:gd name="T43" fmla="*/ 262017 h 201"/>
                <a:gd name="T44" fmla="*/ 69850 w 124"/>
                <a:gd name="T45" fmla="*/ 269023 h 201"/>
                <a:gd name="T46" fmla="*/ 50800 w 124"/>
                <a:gd name="T47" fmla="*/ 271825 h 201"/>
                <a:gd name="T48" fmla="*/ 30163 w 124"/>
                <a:gd name="T49" fmla="*/ 277430 h 201"/>
                <a:gd name="T50" fmla="*/ 23813 w 124"/>
                <a:gd name="T51" fmla="*/ 278831 h 201"/>
                <a:gd name="T52" fmla="*/ 20638 w 124"/>
                <a:gd name="T53" fmla="*/ 276028 h 201"/>
                <a:gd name="T54" fmla="*/ 17463 w 124"/>
                <a:gd name="T55" fmla="*/ 271825 h 201"/>
                <a:gd name="T56" fmla="*/ 14288 w 124"/>
                <a:gd name="T57" fmla="*/ 267621 h 201"/>
                <a:gd name="T58" fmla="*/ 14288 w 124"/>
                <a:gd name="T59" fmla="*/ 257813 h 201"/>
                <a:gd name="T60" fmla="*/ 12700 w 124"/>
                <a:gd name="T61" fmla="*/ 243802 h 201"/>
                <a:gd name="T62" fmla="*/ 7938 w 124"/>
                <a:gd name="T63" fmla="*/ 233994 h 201"/>
                <a:gd name="T64" fmla="*/ 4763 w 124"/>
                <a:gd name="T65" fmla="*/ 224185 h 201"/>
                <a:gd name="T66" fmla="*/ 0 w 124"/>
                <a:gd name="T67" fmla="*/ 196162 h 201"/>
                <a:gd name="T68" fmla="*/ 96838 w 124"/>
                <a:gd name="T69" fmla="*/ 98081 h 201"/>
                <a:gd name="T70" fmla="*/ 100012 w 124"/>
                <a:gd name="T71" fmla="*/ 0 h 20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4"/>
                <a:gd name="T109" fmla="*/ 0 h 201"/>
                <a:gd name="T110" fmla="*/ 124 w 124"/>
                <a:gd name="T111" fmla="*/ 201 h 20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4" h="201">
                  <a:moveTo>
                    <a:pt x="63" y="0"/>
                  </a:moveTo>
                  <a:lnTo>
                    <a:pt x="63" y="4"/>
                  </a:lnTo>
                  <a:lnTo>
                    <a:pt x="64" y="9"/>
                  </a:lnTo>
                  <a:lnTo>
                    <a:pt x="66" y="15"/>
                  </a:lnTo>
                  <a:lnTo>
                    <a:pt x="68" y="20"/>
                  </a:lnTo>
                  <a:lnTo>
                    <a:pt x="72" y="26"/>
                  </a:lnTo>
                  <a:lnTo>
                    <a:pt x="75" y="30"/>
                  </a:lnTo>
                  <a:lnTo>
                    <a:pt x="79" y="34"/>
                  </a:lnTo>
                  <a:lnTo>
                    <a:pt x="85" y="37"/>
                  </a:lnTo>
                  <a:lnTo>
                    <a:pt x="91" y="39"/>
                  </a:lnTo>
                  <a:lnTo>
                    <a:pt x="98" y="40"/>
                  </a:lnTo>
                  <a:lnTo>
                    <a:pt x="105" y="41"/>
                  </a:lnTo>
                  <a:lnTo>
                    <a:pt x="111" y="44"/>
                  </a:lnTo>
                  <a:lnTo>
                    <a:pt x="115" y="47"/>
                  </a:lnTo>
                  <a:lnTo>
                    <a:pt x="120" y="51"/>
                  </a:lnTo>
                  <a:lnTo>
                    <a:pt x="123" y="56"/>
                  </a:lnTo>
                  <a:lnTo>
                    <a:pt x="124" y="63"/>
                  </a:lnTo>
                  <a:lnTo>
                    <a:pt x="123" y="73"/>
                  </a:lnTo>
                  <a:lnTo>
                    <a:pt x="119" y="84"/>
                  </a:lnTo>
                  <a:lnTo>
                    <a:pt x="115" y="94"/>
                  </a:lnTo>
                  <a:lnTo>
                    <a:pt x="110" y="104"/>
                  </a:lnTo>
                  <a:lnTo>
                    <a:pt x="105" y="113"/>
                  </a:lnTo>
                  <a:lnTo>
                    <a:pt x="100" y="123"/>
                  </a:lnTo>
                  <a:lnTo>
                    <a:pt x="98" y="134"/>
                  </a:lnTo>
                  <a:lnTo>
                    <a:pt x="96" y="145"/>
                  </a:lnTo>
                  <a:lnTo>
                    <a:pt x="92" y="147"/>
                  </a:lnTo>
                  <a:lnTo>
                    <a:pt x="88" y="148"/>
                  </a:lnTo>
                  <a:lnTo>
                    <a:pt x="84" y="152"/>
                  </a:lnTo>
                  <a:lnTo>
                    <a:pt x="80" y="155"/>
                  </a:lnTo>
                  <a:lnTo>
                    <a:pt x="75" y="158"/>
                  </a:lnTo>
                  <a:lnTo>
                    <a:pt x="73" y="162"/>
                  </a:lnTo>
                  <a:lnTo>
                    <a:pt x="72" y="165"/>
                  </a:lnTo>
                  <a:lnTo>
                    <a:pt x="72" y="169"/>
                  </a:lnTo>
                  <a:lnTo>
                    <a:pt x="69" y="170"/>
                  </a:lnTo>
                  <a:lnTo>
                    <a:pt x="68" y="172"/>
                  </a:lnTo>
                  <a:lnTo>
                    <a:pt x="64" y="173"/>
                  </a:lnTo>
                  <a:lnTo>
                    <a:pt x="62" y="173"/>
                  </a:lnTo>
                  <a:lnTo>
                    <a:pt x="60" y="174"/>
                  </a:lnTo>
                  <a:lnTo>
                    <a:pt x="56" y="176"/>
                  </a:lnTo>
                  <a:lnTo>
                    <a:pt x="54" y="176"/>
                  </a:lnTo>
                  <a:lnTo>
                    <a:pt x="53" y="176"/>
                  </a:lnTo>
                  <a:lnTo>
                    <a:pt x="53" y="180"/>
                  </a:lnTo>
                  <a:lnTo>
                    <a:pt x="51" y="184"/>
                  </a:lnTo>
                  <a:lnTo>
                    <a:pt x="50" y="187"/>
                  </a:lnTo>
                  <a:lnTo>
                    <a:pt x="48" y="190"/>
                  </a:lnTo>
                  <a:lnTo>
                    <a:pt x="44" y="192"/>
                  </a:lnTo>
                  <a:lnTo>
                    <a:pt x="38" y="194"/>
                  </a:lnTo>
                  <a:lnTo>
                    <a:pt x="32" y="194"/>
                  </a:lnTo>
                  <a:lnTo>
                    <a:pt x="25" y="195"/>
                  </a:lnTo>
                  <a:lnTo>
                    <a:pt x="19" y="198"/>
                  </a:lnTo>
                  <a:lnTo>
                    <a:pt x="15" y="201"/>
                  </a:lnTo>
                  <a:lnTo>
                    <a:pt x="15" y="199"/>
                  </a:lnTo>
                  <a:lnTo>
                    <a:pt x="15" y="198"/>
                  </a:lnTo>
                  <a:lnTo>
                    <a:pt x="13" y="197"/>
                  </a:lnTo>
                  <a:lnTo>
                    <a:pt x="12" y="195"/>
                  </a:lnTo>
                  <a:lnTo>
                    <a:pt x="11" y="194"/>
                  </a:lnTo>
                  <a:lnTo>
                    <a:pt x="10" y="192"/>
                  </a:lnTo>
                  <a:lnTo>
                    <a:pt x="9" y="191"/>
                  </a:lnTo>
                  <a:lnTo>
                    <a:pt x="9" y="188"/>
                  </a:lnTo>
                  <a:lnTo>
                    <a:pt x="9" y="184"/>
                  </a:lnTo>
                  <a:lnTo>
                    <a:pt x="9" y="178"/>
                  </a:lnTo>
                  <a:lnTo>
                    <a:pt x="8" y="174"/>
                  </a:lnTo>
                  <a:lnTo>
                    <a:pt x="6" y="170"/>
                  </a:lnTo>
                  <a:lnTo>
                    <a:pt x="5" y="167"/>
                  </a:lnTo>
                  <a:lnTo>
                    <a:pt x="4" y="163"/>
                  </a:lnTo>
                  <a:lnTo>
                    <a:pt x="3" y="160"/>
                  </a:lnTo>
                  <a:lnTo>
                    <a:pt x="0" y="156"/>
                  </a:lnTo>
                  <a:lnTo>
                    <a:pt x="0" y="140"/>
                  </a:lnTo>
                  <a:lnTo>
                    <a:pt x="36" y="130"/>
                  </a:lnTo>
                  <a:lnTo>
                    <a:pt x="61" y="70"/>
                  </a:lnTo>
                  <a:lnTo>
                    <a:pt x="53" y="52"/>
                  </a:lnTo>
                  <a:lnTo>
                    <a:pt x="6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8" name="Freeform 339">
              <a:extLst>
                <a:ext uri="{FF2B5EF4-FFF2-40B4-BE49-F238E27FC236}">
                  <a16:creationId xmlns:a16="http://schemas.microsoft.com/office/drawing/2014/main" id="{71940982-8CD6-BEDD-E074-5509A765F42B}"/>
                </a:ext>
              </a:extLst>
            </p:cNvPr>
            <p:cNvSpPr>
              <a:spLocks/>
            </p:cNvSpPr>
            <p:nvPr/>
          </p:nvSpPr>
          <p:spPr bwMode="gray">
            <a:xfrm>
              <a:off x="7118840" y="3100160"/>
              <a:ext cx="329442" cy="305067"/>
            </a:xfrm>
            <a:custGeom>
              <a:avLst/>
              <a:gdLst>
                <a:gd name="T0" fmla="*/ 12700 w 177"/>
                <a:gd name="T1" fmla="*/ 105087 h 174"/>
                <a:gd name="T2" fmla="*/ 19050 w 177"/>
                <a:gd name="T3" fmla="*/ 99482 h 174"/>
                <a:gd name="T4" fmla="*/ 22225 w 177"/>
                <a:gd name="T5" fmla="*/ 93878 h 174"/>
                <a:gd name="T6" fmla="*/ 22225 w 177"/>
                <a:gd name="T7" fmla="*/ 85471 h 174"/>
                <a:gd name="T8" fmla="*/ 22225 w 177"/>
                <a:gd name="T9" fmla="*/ 74262 h 174"/>
                <a:gd name="T10" fmla="*/ 25400 w 177"/>
                <a:gd name="T11" fmla="*/ 68657 h 174"/>
                <a:gd name="T12" fmla="*/ 28575 w 177"/>
                <a:gd name="T13" fmla="*/ 64453 h 174"/>
                <a:gd name="T14" fmla="*/ 34925 w 177"/>
                <a:gd name="T15" fmla="*/ 58849 h 174"/>
                <a:gd name="T16" fmla="*/ 39688 w 177"/>
                <a:gd name="T17" fmla="*/ 58849 h 174"/>
                <a:gd name="T18" fmla="*/ 60325 w 177"/>
                <a:gd name="T19" fmla="*/ 63052 h 174"/>
                <a:gd name="T20" fmla="*/ 79375 w 177"/>
                <a:gd name="T21" fmla="*/ 68657 h 174"/>
                <a:gd name="T22" fmla="*/ 92075 w 177"/>
                <a:gd name="T23" fmla="*/ 75663 h 174"/>
                <a:gd name="T24" fmla="*/ 101600 w 177"/>
                <a:gd name="T25" fmla="*/ 85471 h 174"/>
                <a:gd name="T26" fmla="*/ 112713 w 177"/>
                <a:gd name="T27" fmla="*/ 70058 h 174"/>
                <a:gd name="T28" fmla="*/ 127000 w 177"/>
                <a:gd name="T29" fmla="*/ 51843 h 174"/>
                <a:gd name="T30" fmla="*/ 138113 w 177"/>
                <a:gd name="T31" fmla="*/ 33628 h 174"/>
                <a:gd name="T32" fmla="*/ 142875 w 177"/>
                <a:gd name="T33" fmla="*/ 28023 h 174"/>
                <a:gd name="T34" fmla="*/ 263525 w 177"/>
                <a:gd name="T35" fmla="*/ 23820 h 174"/>
                <a:gd name="T36" fmla="*/ 269875 w 177"/>
                <a:gd name="T37" fmla="*/ 33628 h 174"/>
                <a:gd name="T38" fmla="*/ 273050 w 177"/>
                <a:gd name="T39" fmla="*/ 43436 h 174"/>
                <a:gd name="T40" fmla="*/ 277813 w 177"/>
                <a:gd name="T41" fmla="*/ 54645 h 174"/>
                <a:gd name="T42" fmla="*/ 277813 w 177"/>
                <a:gd name="T43" fmla="*/ 70058 h 174"/>
                <a:gd name="T44" fmla="*/ 277813 w 177"/>
                <a:gd name="T45" fmla="*/ 78465 h 174"/>
                <a:gd name="T46" fmla="*/ 279400 w 177"/>
                <a:gd name="T47" fmla="*/ 85471 h 174"/>
                <a:gd name="T48" fmla="*/ 280988 w 177"/>
                <a:gd name="T49" fmla="*/ 92477 h 174"/>
                <a:gd name="T50" fmla="*/ 280988 w 177"/>
                <a:gd name="T51" fmla="*/ 99482 h 174"/>
                <a:gd name="T52" fmla="*/ 279400 w 177"/>
                <a:gd name="T53" fmla="*/ 102285 h 174"/>
                <a:gd name="T54" fmla="*/ 277813 w 177"/>
                <a:gd name="T55" fmla="*/ 103686 h 174"/>
                <a:gd name="T56" fmla="*/ 263525 w 177"/>
                <a:gd name="T57" fmla="*/ 124703 h 174"/>
                <a:gd name="T58" fmla="*/ 242888 w 177"/>
                <a:gd name="T59" fmla="*/ 138715 h 174"/>
                <a:gd name="T60" fmla="*/ 222250 w 177"/>
                <a:gd name="T61" fmla="*/ 148523 h 174"/>
                <a:gd name="T62" fmla="*/ 201613 w 177"/>
                <a:gd name="T63" fmla="*/ 154128 h 174"/>
                <a:gd name="T64" fmla="*/ 173038 w 177"/>
                <a:gd name="T65" fmla="*/ 169540 h 174"/>
                <a:gd name="T66" fmla="*/ 147638 w 177"/>
                <a:gd name="T67" fmla="*/ 179349 h 174"/>
                <a:gd name="T68" fmla="*/ 122238 w 177"/>
                <a:gd name="T69" fmla="*/ 193360 h 174"/>
                <a:gd name="T70" fmla="*/ 92075 w 177"/>
                <a:gd name="T71" fmla="*/ 203168 h 174"/>
                <a:gd name="T72" fmla="*/ 76200 w 177"/>
                <a:gd name="T73" fmla="*/ 210174 h 174"/>
                <a:gd name="T74" fmla="*/ 58738 w 177"/>
                <a:gd name="T75" fmla="*/ 222785 h 174"/>
                <a:gd name="T76" fmla="*/ 47625 w 177"/>
                <a:gd name="T77" fmla="*/ 233994 h 174"/>
                <a:gd name="T78" fmla="*/ 36513 w 177"/>
                <a:gd name="T79" fmla="*/ 243802 h 174"/>
                <a:gd name="T80" fmla="*/ 22225 w 177"/>
                <a:gd name="T81" fmla="*/ 214378 h 174"/>
                <a:gd name="T82" fmla="*/ 12700 w 177"/>
                <a:gd name="T83" fmla="*/ 177947 h 174"/>
                <a:gd name="T84" fmla="*/ 7938 w 177"/>
                <a:gd name="T85" fmla="*/ 142918 h 174"/>
                <a:gd name="T86" fmla="*/ 0 w 177"/>
                <a:gd name="T87" fmla="*/ 109291 h 1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7"/>
                <a:gd name="T133" fmla="*/ 0 h 174"/>
                <a:gd name="T134" fmla="*/ 177 w 177"/>
                <a:gd name="T135" fmla="*/ 174 h 1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7" h="174">
                  <a:moveTo>
                    <a:pt x="0" y="78"/>
                  </a:moveTo>
                  <a:lnTo>
                    <a:pt x="8" y="75"/>
                  </a:lnTo>
                  <a:lnTo>
                    <a:pt x="11" y="73"/>
                  </a:lnTo>
                  <a:lnTo>
                    <a:pt x="12" y="71"/>
                  </a:lnTo>
                  <a:lnTo>
                    <a:pt x="13" y="68"/>
                  </a:lnTo>
                  <a:lnTo>
                    <a:pt x="14" y="67"/>
                  </a:lnTo>
                  <a:lnTo>
                    <a:pt x="14" y="64"/>
                  </a:lnTo>
                  <a:lnTo>
                    <a:pt x="14" y="61"/>
                  </a:lnTo>
                  <a:lnTo>
                    <a:pt x="14" y="57"/>
                  </a:lnTo>
                  <a:lnTo>
                    <a:pt x="14" y="53"/>
                  </a:lnTo>
                  <a:lnTo>
                    <a:pt x="14" y="50"/>
                  </a:lnTo>
                  <a:lnTo>
                    <a:pt x="16" y="49"/>
                  </a:lnTo>
                  <a:lnTo>
                    <a:pt x="17" y="47"/>
                  </a:lnTo>
                  <a:lnTo>
                    <a:pt x="18" y="46"/>
                  </a:lnTo>
                  <a:lnTo>
                    <a:pt x="20" y="45"/>
                  </a:lnTo>
                  <a:lnTo>
                    <a:pt x="22" y="42"/>
                  </a:lnTo>
                  <a:lnTo>
                    <a:pt x="24" y="42"/>
                  </a:lnTo>
                  <a:lnTo>
                    <a:pt x="25" y="42"/>
                  </a:lnTo>
                  <a:lnTo>
                    <a:pt x="32" y="42"/>
                  </a:lnTo>
                  <a:lnTo>
                    <a:pt x="38" y="45"/>
                  </a:lnTo>
                  <a:lnTo>
                    <a:pt x="45" y="46"/>
                  </a:lnTo>
                  <a:lnTo>
                    <a:pt x="50" y="49"/>
                  </a:lnTo>
                  <a:lnTo>
                    <a:pt x="54" y="50"/>
                  </a:lnTo>
                  <a:lnTo>
                    <a:pt x="58" y="54"/>
                  </a:lnTo>
                  <a:lnTo>
                    <a:pt x="62" y="57"/>
                  </a:lnTo>
                  <a:lnTo>
                    <a:pt x="64" y="61"/>
                  </a:lnTo>
                  <a:lnTo>
                    <a:pt x="68" y="56"/>
                  </a:lnTo>
                  <a:lnTo>
                    <a:pt x="71" y="50"/>
                  </a:lnTo>
                  <a:lnTo>
                    <a:pt x="76" y="42"/>
                  </a:lnTo>
                  <a:lnTo>
                    <a:pt x="80" y="37"/>
                  </a:lnTo>
                  <a:lnTo>
                    <a:pt x="84" y="30"/>
                  </a:lnTo>
                  <a:lnTo>
                    <a:pt x="87" y="24"/>
                  </a:lnTo>
                  <a:lnTo>
                    <a:pt x="89" y="21"/>
                  </a:lnTo>
                  <a:lnTo>
                    <a:pt x="90" y="20"/>
                  </a:lnTo>
                  <a:lnTo>
                    <a:pt x="166" y="0"/>
                  </a:lnTo>
                  <a:lnTo>
                    <a:pt x="166" y="17"/>
                  </a:lnTo>
                  <a:lnTo>
                    <a:pt x="169" y="21"/>
                  </a:lnTo>
                  <a:lnTo>
                    <a:pt x="170" y="24"/>
                  </a:lnTo>
                  <a:lnTo>
                    <a:pt x="171" y="28"/>
                  </a:lnTo>
                  <a:lnTo>
                    <a:pt x="172" y="31"/>
                  </a:lnTo>
                  <a:lnTo>
                    <a:pt x="174" y="35"/>
                  </a:lnTo>
                  <a:lnTo>
                    <a:pt x="175" y="39"/>
                  </a:lnTo>
                  <a:lnTo>
                    <a:pt x="175" y="46"/>
                  </a:lnTo>
                  <a:lnTo>
                    <a:pt x="175" y="50"/>
                  </a:lnTo>
                  <a:lnTo>
                    <a:pt x="175" y="53"/>
                  </a:lnTo>
                  <a:lnTo>
                    <a:pt x="175" y="56"/>
                  </a:lnTo>
                  <a:lnTo>
                    <a:pt x="176" y="59"/>
                  </a:lnTo>
                  <a:lnTo>
                    <a:pt x="176" y="61"/>
                  </a:lnTo>
                  <a:lnTo>
                    <a:pt x="176" y="64"/>
                  </a:lnTo>
                  <a:lnTo>
                    <a:pt x="177" y="66"/>
                  </a:lnTo>
                  <a:lnTo>
                    <a:pt x="177" y="68"/>
                  </a:lnTo>
                  <a:lnTo>
                    <a:pt x="177" y="71"/>
                  </a:lnTo>
                  <a:lnTo>
                    <a:pt x="176" y="71"/>
                  </a:lnTo>
                  <a:lnTo>
                    <a:pt x="176" y="73"/>
                  </a:lnTo>
                  <a:lnTo>
                    <a:pt x="175" y="73"/>
                  </a:lnTo>
                  <a:lnTo>
                    <a:pt x="175" y="74"/>
                  </a:lnTo>
                  <a:lnTo>
                    <a:pt x="171" y="82"/>
                  </a:lnTo>
                  <a:lnTo>
                    <a:pt x="166" y="89"/>
                  </a:lnTo>
                  <a:lnTo>
                    <a:pt x="160" y="95"/>
                  </a:lnTo>
                  <a:lnTo>
                    <a:pt x="153" y="99"/>
                  </a:lnTo>
                  <a:lnTo>
                    <a:pt x="147" y="103"/>
                  </a:lnTo>
                  <a:lnTo>
                    <a:pt x="140" y="106"/>
                  </a:lnTo>
                  <a:lnTo>
                    <a:pt x="134" y="109"/>
                  </a:lnTo>
                  <a:lnTo>
                    <a:pt x="127" y="110"/>
                  </a:lnTo>
                  <a:lnTo>
                    <a:pt x="118" y="116"/>
                  </a:lnTo>
                  <a:lnTo>
                    <a:pt x="109" y="121"/>
                  </a:lnTo>
                  <a:lnTo>
                    <a:pt x="101" y="125"/>
                  </a:lnTo>
                  <a:lnTo>
                    <a:pt x="93" y="128"/>
                  </a:lnTo>
                  <a:lnTo>
                    <a:pt x="86" y="133"/>
                  </a:lnTo>
                  <a:lnTo>
                    <a:pt x="77" y="138"/>
                  </a:lnTo>
                  <a:lnTo>
                    <a:pt x="68" y="140"/>
                  </a:lnTo>
                  <a:lnTo>
                    <a:pt x="58" y="145"/>
                  </a:lnTo>
                  <a:lnTo>
                    <a:pt x="52" y="147"/>
                  </a:lnTo>
                  <a:lnTo>
                    <a:pt x="48" y="150"/>
                  </a:lnTo>
                  <a:lnTo>
                    <a:pt x="42" y="154"/>
                  </a:lnTo>
                  <a:lnTo>
                    <a:pt x="37" y="159"/>
                  </a:lnTo>
                  <a:lnTo>
                    <a:pt x="33" y="163"/>
                  </a:lnTo>
                  <a:lnTo>
                    <a:pt x="30" y="167"/>
                  </a:lnTo>
                  <a:lnTo>
                    <a:pt x="26" y="171"/>
                  </a:lnTo>
                  <a:lnTo>
                    <a:pt x="23" y="174"/>
                  </a:lnTo>
                  <a:lnTo>
                    <a:pt x="18" y="164"/>
                  </a:lnTo>
                  <a:lnTo>
                    <a:pt x="14" y="153"/>
                  </a:lnTo>
                  <a:lnTo>
                    <a:pt x="12" y="140"/>
                  </a:lnTo>
                  <a:lnTo>
                    <a:pt x="8" y="127"/>
                  </a:lnTo>
                  <a:lnTo>
                    <a:pt x="7" y="114"/>
                  </a:lnTo>
                  <a:lnTo>
                    <a:pt x="5" y="102"/>
                  </a:lnTo>
                  <a:lnTo>
                    <a:pt x="3" y="89"/>
                  </a:lnTo>
                  <a:lnTo>
                    <a:pt x="0" y="7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9" name="Freeform 340">
              <a:extLst>
                <a:ext uri="{FF2B5EF4-FFF2-40B4-BE49-F238E27FC236}">
                  <a16:creationId xmlns:a16="http://schemas.microsoft.com/office/drawing/2014/main" id="{806E9439-6725-DC1F-1FC8-2B7808478618}"/>
                </a:ext>
              </a:extLst>
            </p:cNvPr>
            <p:cNvSpPr>
              <a:spLocks/>
            </p:cNvSpPr>
            <p:nvPr/>
          </p:nvSpPr>
          <p:spPr bwMode="gray">
            <a:xfrm>
              <a:off x="7371947" y="2814903"/>
              <a:ext cx="170747" cy="158478"/>
            </a:xfrm>
            <a:custGeom>
              <a:avLst/>
              <a:gdLst>
                <a:gd name="T0" fmla="*/ 0 w 92"/>
                <a:gd name="T1" fmla="*/ 60250 h 90"/>
                <a:gd name="T2" fmla="*/ 3175 w 92"/>
                <a:gd name="T3" fmla="*/ 60250 h 90"/>
                <a:gd name="T4" fmla="*/ 4762 w 92"/>
                <a:gd name="T5" fmla="*/ 60250 h 90"/>
                <a:gd name="T6" fmla="*/ 7938 w 92"/>
                <a:gd name="T7" fmla="*/ 63052 h 90"/>
                <a:gd name="T8" fmla="*/ 7938 w 92"/>
                <a:gd name="T9" fmla="*/ 65854 h 90"/>
                <a:gd name="T10" fmla="*/ 9525 w 92"/>
                <a:gd name="T11" fmla="*/ 70058 h 90"/>
                <a:gd name="T12" fmla="*/ 12700 w 92"/>
                <a:gd name="T13" fmla="*/ 72860 h 90"/>
                <a:gd name="T14" fmla="*/ 20637 w 92"/>
                <a:gd name="T15" fmla="*/ 72860 h 90"/>
                <a:gd name="T16" fmla="*/ 31750 w 92"/>
                <a:gd name="T17" fmla="*/ 72860 h 90"/>
                <a:gd name="T18" fmla="*/ 50800 w 92"/>
                <a:gd name="T19" fmla="*/ 68657 h 90"/>
                <a:gd name="T20" fmla="*/ 65088 w 92"/>
                <a:gd name="T21" fmla="*/ 65854 h 90"/>
                <a:gd name="T22" fmla="*/ 79375 w 92"/>
                <a:gd name="T23" fmla="*/ 63052 h 90"/>
                <a:gd name="T24" fmla="*/ 90487 w 92"/>
                <a:gd name="T25" fmla="*/ 56046 h 90"/>
                <a:gd name="T26" fmla="*/ 100012 w 92"/>
                <a:gd name="T27" fmla="*/ 49040 h 90"/>
                <a:gd name="T28" fmla="*/ 112713 w 92"/>
                <a:gd name="T29" fmla="*/ 37831 h 90"/>
                <a:gd name="T30" fmla="*/ 123825 w 92"/>
                <a:gd name="T31" fmla="*/ 19616 h 90"/>
                <a:gd name="T32" fmla="*/ 134938 w 92"/>
                <a:gd name="T33" fmla="*/ 0 h 90"/>
                <a:gd name="T34" fmla="*/ 136525 w 92"/>
                <a:gd name="T35" fmla="*/ 2802 h 90"/>
                <a:gd name="T36" fmla="*/ 139700 w 92"/>
                <a:gd name="T37" fmla="*/ 7006 h 90"/>
                <a:gd name="T38" fmla="*/ 141288 w 92"/>
                <a:gd name="T39" fmla="*/ 9808 h 90"/>
                <a:gd name="T40" fmla="*/ 141288 w 92"/>
                <a:gd name="T41" fmla="*/ 14012 h 90"/>
                <a:gd name="T42" fmla="*/ 142875 w 92"/>
                <a:gd name="T43" fmla="*/ 18215 h 90"/>
                <a:gd name="T44" fmla="*/ 144463 w 92"/>
                <a:gd name="T45" fmla="*/ 22418 h 90"/>
                <a:gd name="T46" fmla="*/ 144463 w 92"/>
                <a:gd name="T47" fmla="*/ 26622 h 90"/>
                <a:gd name="T48" fmla="*/ 146050 w 92"/>
                <a:gd name="T49" fmla="*/ 33628 h 90"/>
                <a:gd name="T50" fmla="*/ 125413 w 92"/>
                <a:gd name="T51" fmla="*/ 109290 h 90"/>
                <a:gd name="T52" fmla="*/ 115888 w 92"/>
                <a:gd name="T53" fmla="*/ 126104 h 90"/>
                <a:gd name="T54" fmla="*/ 28575 w 92"/>
                <a:gd name="T55" fmla="*/ 114895 h 90"/>
                <a:gd name="T56" fmla="*/ 0 w 92"/>
                <a:gd name="T57" fmla="*/ 60250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2"/>
                <a:gd name="T88" fmla="*/ 0 h 90"/>
                <a:gd name="T89" fmla="*/ 92 w 92"/>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2" h="90">
                  <a:moveTo>
                    <a:pt x="0" y="43"/>
                  </a:moveTo>
                  <a:lnTo>
                    <a:pt x="2" y="43"/>
                  </a:lnTo>
                  <a:lnTo>
                    <a:pt x="3" y="43"/>
                  </a:lnTo>
                  <a:lnTo>
                    <a:pt x="5" y="45"/>
                  </a:lnTo>
                  <a:lnTo>
                    <a:pt x="5" y="47"/>
                  </a:lnTo>
                  <a:lnTo>
                    <a:pt x="6" y="50"/>
                  </a:lnTo>
                  <a:lnTo>
                    <a:pt x="8" y="52"/>
                  </a:lnTo>
                  <a:lnTo>
                    <a:pt x="13" y="52"/>
                  </a:lnTo>
                  <a:lnTo>
                    <a:pt x="20" y="52"/>
                  </a:lnTo>
                  <a:lnTo>
                    <a:pt x="32" y="49"/>
                  </a:lnTo>
                  <a:lnTo>
                    <a:pt x="41" y="47"/>
                  </a:lnTo>
                  <a:lnTo>
                    <a:pt x="50" y="45"/>
                  </a:lnTo>
                  <a:lnTo>
                    <a:pt x="57" y="40"/>
                  </a:lnTo>
                  <a:lnTo>
                    <a:pt x="63" y="35"/>
                  </a:lnTo>
                  <a:lnTo>
                    <a:pt x="71" y="27"/>
                  </a:lnTo>
                  <a:lnTo>
                    <a:pt x="78" y="14"/>
                  </a:lnTo>
                  <a:lnTo>
                    <a:pt x="85" y="0"/>
                  </a:lnTo>
                  <a:lnTo>
                    <a:pt x="86" y="2"/>
                  </a:lnTo>
                  <a:lnTo>
                    <a:pt x="88" y="5"/>
                  </a:lnTo>
                  <a:lnTo>
                    <a:pt x="89" y="7"/>
                  </a:lnTo>
                  <a:lnTo>
                    <a:pt x="89" y="10"/>
                  </a:lnTo>
                  <a:lnTo>
                    <a:pt x="90" y="13"/>
                  </a:lnTo>
                  <a:lnTo>
                    <a:pt x="91" y="16"/>
                  </a:lnTo>
                  <a:lnTo>
                    <a:pt x="91" y="19"/>
                  </a:lnTo>
                  <a:lnTo>
                    <a:pt x="92" y="24"/>
                  </a:lnTo>
                  <a:lnTo>
                    <a:pt x="79" y="78"/>
                  </a:lnTo>
                  <a:lnTo>
                    <a:pt x="73" y="90"/>
                  </a:lnTo>
                  <a:lnTo>
                    <a:pt x="18" y="82"/>
                  </a:lnTo>
                  <a:lnTo>
                    <a:pt x="0" y="4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0" name="Freeform 341">
              <a:extLst>
                <a:ext uri="{FF2B5EF4-FFF2-40B4-BE49-F238E27FC236}">
                  <a16:creationId xmlns:a16="http://schemas.microsoft.com/office/drawing/2014/main" id="{DE98D35D-5E56-BB1E-3F85-61DA84512FFF}"/>
                </a:ext>
              </a:extLst>
            </p:cNvPr>
            <p:cNvSpPr>
              <a:spLocks/>
            </p:cNvSpPr>
            <p:nvPr/>
          </p:nvSpPr>
          <p:spPr bwMode="gray">
            <a:xfrm>
              <a:off x="6964163" y="2367207"/>
              <a:ext cx="299311" cy="342704"/>
            </a:xfrm>
            <a:custGeom>
              <a:avLst/>
              <a:gdLst>
                <a:gd name="T0" fmla="*/ 236538 w 162"/>
                <a:gd name="T1" fmla="*/ 200366 h 197"/>
                <a:gd name="T2" fmla="*/ 241300 w 162"/>
                <a:gd name="T3" fmla="*/ 186355 h 197"/>
                <a:gd name="T4" fmla="*/ 241300 w 162"/>
                <a:gd name="T5" fmla="*/ 176546 h 197"/>
                <a:gd name="T6" fmla="*/ 238125 w 162"/>
                <a:gd name="T7" fmla="*/ 169541 h 197"/>
                <a:gd name="T8" fmla="*/ 236538 w 162"/>
                <a:gd name="T9" fmla="*/ 162535 h 197"/>
                <a:gd name="T10" fmla="*/ 214313 w 162"/>
                <a:gd name="T11" fmla="*/ 155529 h 197"/>
                <a:gd name="T12" fmla="*/ 190500 w 162"/>
                <a:gd name="T13" fmla="*/ 137314 h 197"/>
                <a:gd name="T14" fmla="*/ 174625 w 162"/>
                <a:gd name="T15" fmla="*/ 116296 h 197"/>
                <a:gd name="T16" fmla="*/ 169862 w 162"/>
                <a:gd name="T17" fmla="*/ 96680 h 197"/>
                <a:gd name="T18" fmla="*/ 169862 w 162"/>
                <a:gd name="T19" fmla="*/ 86872 h 197"/>
                <a:gd name="T20" fmla="*/ 174625 w 162"/>
                <a:gd name="T21" fmla="*/ 81267 h 197"/>
                <a:gd name="T22" fmla="*/ 179387 w 162"/>
                <a:gd name="T23" fmla="*/ 75663 h 197"/>
                <a:gd name="T24" fmla="*/ 182562 w 162"/>
                <a:gd name="T25" fmla="*/ 71459 h 197"/>
                <a:gd name="T26" fmla="*/ 171450 w 162"/>
                <a:gd name="T27" fmla="*/ 60250 h 197"/>
                <a:gd name="T28" fmla="*/ 157162 w 162"/>
                <a:gd name="T29" fmla="*/ 44837 h 197"/>
                <a:gd name="T30" fmla="*/ 146050 w 162"/>
                <a:gd name="T31" fmla="*/ 25221 h 197"/>
                <a:gd name="T32" fmla="*/ 141287 w 162"/>
                <a:gd name="T33" fmla="*/ 9808 h 197"/>
                <a:gd name="T34" fmla="*/ 131762 w 162"/>
                <a:gd name="T35" fmla="*/ 9808 h 197"/>
                <a:gd name="T36" fmla="*/ 120650 w 162"/>
                <a:gd name="T37" fmla="*/ 7006 h 197"/>
                <a:gd name="T38" fmla="*/ 111125 w 162"/>
                <a:gd name="T39" fmla="*/ 2802 h 197"/>
                <a:gd name="T40" fmla="*/ 100012 w 162"/>
                <a:gd name="T41" fmla="*/ 0 h 197"/>
                <a:gd name="T42" fmla="*/ 92075 w 162"/>
                <a:gd name="T43" fmla="*/ 0 h 197"/>
                <a:gd name="T44" fmla="*/ 87312 w 162"/>
                <a:gd name="T45" fmla="*/ 0 h 197"/>
                <a:gd name="T46" fmla="*/ 84137 w 162"/>
                <a:gd name="T47" fmla="*/ 0 h 197"/>
                <a:gd name="T48" fmla="*/ 80962 w 162"/>
                <a:gd name="T49" fmla="*/ 0 h 197"/>
                <a:gd name="T50" fmla="*/ 74612 w 162"/>
                <a:gd name="T51" fmla="*/ 2802 h 197"/>
                <a:gd name="T52" fmla="*/ 61913 w 162"/>
                <a:gd name="T53" fmla="*/ 15413 h 197"/>
                <a:gd name="T54" fmla="*/ 50800 w 162"/>
                <a:gd name="T55" fmla="*/ 26622 h 197"/>
                <a:gd name="T56" fmla="*/ 44450 w 162"/>
                <a:gd name="T57" fmla="*/ 35029 h 197"/>
                <a:gd name="T58" fmla="*/ 44450 w 162"/>
                <a:gd name="T59" fmla="*/ 50442 h 197"/>
                <a:gd name="T60" fmla="*/ 46037 w 162"/>
                <a:gd name="T61" fmla="*/ 65855 h 197"/>
                <a:gd name="T62" fmla="*/ 46037 w 162"/>
                <a:gd name="T63" fmla="*/ 81267 h 197"/>
                <a:gd name="T64" fmla="*/ 44450 w 162"/>
                <a:gd name="T65" fmla="*/ 92477 h 197"/>
                <a:gd name="T66" fmla="*/ 39687 w 162"/>
                <a:gd name="T67" fmla="*/ 100884 h 197"/>
                <a:gd name="T68" fmla="*/ 26988 w 162"/>
                <a:gd name="T69" fmla="*/ 110692 h 197"/>
                <a:gd name="T70" fmla="*/ 14288 w 162"/>
                <a:gd name="T71" fmla="*/ 120500 h 197"/>
                <a:gd name="T72" fmla="*/ 1588 w 162"/>
                <a:gd name="T73" fmla="*/ 127506 h 197"/>
                <a:gd name="T74" fmla="*/ 1588 w 162"/>
                <a:gd name="T75" fmla="*/ 147122 h 197"/>
                <a:gd name="T76" fmla="*/ 1588 w 162"/>
                <a:gd name="T77" fmla="*/ 159733 h 197"/>
                <a:gd name="T78" fmla="*/ 20637 w 162"/>
                <a:gd name="T79" fmla="*/ 172343 h 197"/>
                <a:gd name="T80" fmla="*/ 80962 w 162"/>
                <a:gd name="T81" fmla="*/ 200366 h 197"/>
                <a:gd name="T82" fmla="*/ 114300 w 162"/>
                <a:gd name="T83" fmla="*/ 215779 h 197"/>
                <a:gd name="T84" fmla="*/ 131762 w 162"/>
                <a:gd name="T85" fmla="*/ 232593 h 197"/>
                <a:gd name="T86" fmla="*/ 134937 w 162"/>
                <a:gd name="T87" fmla="*/ 250808 h 197"/>
                <a:gd name="T88" fmla="*/ 136525 w 162"/>
                <a:gd name="T89" fmla="*/ 257814 h 197"/>
                <a:gd name="T90" fmla="*/ 141287 w 162"/>
                <a:gd name="T91" fmla="*/ 263419 h 197"/>
                <a:gd name="T92" fmla="*/ 146050 w 162"/>
                <a:gd name="T93" fmla="*/ 267622 h 197"/>
                <a:gd name="T94" fmla="*/ 152400 w 162"/>
                <a:gd name="T95" fmla="*/ 271826 h 197"/>
                <a:gd name="T96" fmla="*/ 161925 w 162"/>
                <a:gd name="T97" fmla="*/ 276029 h 197"/>
                <a:gd name="T98" fmla="*/ 166687 w 162"/>
                <a:gd name="T99" fmla="*/ 273227 h 197"/>
                <a:gd name="T100" fmla="*/ 176212 w 162"/>
                <a:gd name="T101" fmla="*/ 273227 h 197"/>
                <a:gd name="T102" fmla="*/ 182562 w 162"/>
                <a:gd name="T103" fmla="*/ 276029 h 197"/>
                <a:gd name="T104" fmla="*/ 185737 w 162"/>
                <a:gd name="T105" fmla="*/ 276029 h 197"/>
                <a:gd name="T106" fmla="*/ 196850 w 162"/>
                <a:gd name="T107" fmla="*/ 276029 h 197"/>
                <a:gd name="T108" fmla="*/ 211138 w 162"/>
                <a:gd name="T109" fmla="*/ 276029 h 197"/>
                <a:gd name="T110" fmla="*/ 223838 w 162"/>
                <a:gd name="T111" fmla="*/ 276029 h 197"/>
                <a:gd name="T112" fmla="*/ 231775 w 162"/>
                <a:gd name="T113" fmla="*/ 243802 h 197"/>
                <a:gd name="T114" fmla="*/ 234950 w 162"/>
                <a:gd name="T115" fmla="*/ 243802 h 197"/>
                <a:gd name="T116" fmla="*/ 236538 w 162"/>
                <a:gd name="T117" fmla="*/ 242401 h 197"/>
                <a:gd name="T118" fmla="*/ 241300 w 162"/>
                <a:gd name="T119" fmla="*/ 241000 h 197"/>
                <a:gd name="T120" fmla="*/ 244475 w 162"/>
                <a:gd name="T121" fmla="*/ 236796 h 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197"/>
                <a:gd name="T185" fmla="*/ 162 w 162"/>
                <a:gd name="T186" fmla="*/ 197 h 19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197">
                  <a:moveTo>
                    <a:pt x="162" y="165"/>
                  </a:moveTo>
                  <a:lnTo>
                    <a:pt x="149" y="143"/>
                  </a:lnTo>
                  <a:lnTo>
                    <a:pt x="152" y="139"/>
                  </a:lnTo>
                  <a:lnTo>
                    <a:pt x="152" y="133"/>
                  </a:lnTo>
                  <a:lnTo>
                    <a:pt x="152" y="130"/>
                  </a:lnTo>
                  <a:lnTo>
                    <a:pt x="152" y="126"/>
                  </a:lnTo>
                  <a:lnTo>
                    <a:pt x="150" y="123"/>
                  </a:lnTo>
                  <a:lnTo>
                    <a:pt x="150" y="121"/>
                  </a:lnTo>
                  <a:lnTo>
                    <a:pt x="150" y="119"/>
                  </a:lnTo>
                  <a:lnTo>
                    <a:pt x="149" y="116"/>
                  </a:lnTo>
                  <a:lnTo>
                    <a:pt x="142" y="115"/>
                  </a:lnTo>
                  <a:lnTo>
                    <a:pt x="135" y="111"/>
                  </a:lnTo>
                  <a:lnTo>
                    <a:pt x="128" y="105"/>
                  </a:lnTo>
                  <a:lnTo>
                    <a:pt x="120" y="98"/>
                  </a:lnTo>
                  <a:lnTo>
                    <a:pt x="115" y="91"/>
                  </a:lnTo>
                  <a:lnTo>
                    <a:pt x="110" y="83"/>
                  </a:lnTo>
                  <a:lnTo>
                    <a:pt x="107" y="76"/>
                  </a:lnTo>
                  <a:lnTo>
                    <a:pt x="107" y="69"/>
                  </a:lnTo>
                  <a:lnTo>
                    <a:pt x="107" y="65"/>
                  </a:lnTo>
                  <a:lnTo>
                    <a:pt x="107" y="62"/>
                  </a:lnTo>
                  <a:lnTo>
                    <a:pt x="108" y="59"/>
                  </a:lnTo>
                  <a:lnTo>
                    <a:pt x="110" y="58"/>
                  </a:lnTo>
                  <a:lnTo>
                    <a:pt x="111" y="56"/>
                  </a:lnTo>
                  <a:lnTo>
                    <a:pt x="113" y="54"/>
                  </a:lnTo>
                  <a:lnTo>
                    <a:pt x="114" y="52"/>
                  </a:lnTo>
                  <a:lnTo>
                    <a:pt x="115" y="51"/>
                  </a:lnTo>
                  <a:lnTo>
                    <a:pt x="111" y="47"/>
                  </a:lnTo>
                  <a:lnTo>
                    <a:pt x="108" y="43"/>
                  </a:lnTo>
                  <a:lnTo>
                    <a:pt x="103" y="37"/>
                  </a:lnTo>
                  <a:lnTo>
                    <a:pt x="99" y="32"/>
                  </a:lnTo>
                  <a:lnTo>
                    <a:pt x="96" y="25"/>
                  </a:lnTo>
                  <a:lnTo>
                    <a:pt x="92" y="18"/>
                  </a:lnTo>
                  <a:lnTo>
                    <a:pt x="90" y="12"/>
                  </a:lnTo>
                  <a:lnTo>
                    <a:pt x="89" y="7"/>
                  </a:lnTo>
                  <a:lnTo>
                    <a:pt x="86" y="7"/>
                  </a:lnTo>
                  <a:lnTo>
                    <a:pt x="83" y="7"/>
                  </a:lnTo>
                  <a:lnTo>
                    <a:pt x="79" y="7"/>
                  </a:lnTo>
                  <a:lnTo>
                    <a:pt x="76" y="5"/>
                  </a:lnTo>
                  <a:lnTo>
                    <a:pt x="73" y="4"/>
                  </a:lnTo>
                  <a:lnTo>
                    <a:pt x="70" y="2"/>
                  </a:lnTo>
                  <a:lnTo>
                    <a:pt x="66" y="1"/>
                  </a:lnTo>
                  <a:lnTo>
                    <a:pt x="63" y="0"/>
                  </a:lnTo>
                  <a:lnTo>
                    <a:pt x="59" y="0"/>
                  </a:lnTo>
                  <a:lnTo>
                    <a:pt x="58" y="0"/>
                  </a:lnTo>
                  <a:lnTo>
                    <a:pt x="57" y="0"/>
                  </a:lnTo>
                  <a:lnTo>
                    <a:pt x="55" y="0"/>
                  </a:lnTo>
                  <a:lnTo>
                    <a:pt x="54" y="0"/>
                  </a:lnTo>
                  <a:lnTo>
                    <a:pt x="53" y="0"/>
                  </a:lnTo>
                  <a:lnTo>
                    <a:pt x="52" y="0"/>
                  </a:lnTo>
                  <a:lnTo>
                    <a:pt x="51" y="0"/>
                  </a:lnTo>
                  <a:lnTo>
                    <a:pt x="49" y="1"/>
                  </a:lnTo>
                  <a:lnTo>
                    <a:pt x="47" y="2"/>
                  </a:lnTo>
                  <a:lnTo>
                    <a:pt x="43" y="7"/>
                  </a:lnTo>
                  <a:lnTo>
                    <a:pt x="39" y="11"/>
                  </a:lnTo>
                  <a:lnTo>
                    <a:pt x="35" y="15"/>
                  </a:lnTo>
                  <a:lnTo>
                    <a:pt x="32" y="19"/>
                  </a:lnTo>
                  <a:lnTo>
                    <a:pt x="29" y="22"/>
                  </a:lnTo>
                  <a:lnTo>
                    <a:pt x="28" y="25"/>
                  </a:lnTo>
                  <a:lnTo>
                    <a:pt x="28" y="30"/>
                  </a:lnTo>
                  <a:lnTo>
                    <a:pt x="28" y="36"/>
                  </a:lnTo>
                  <a:lnTo>
                    <a:pt x="29" y="41"/>
                  </a:lnTo>
                  <a:lnTo>
                    <a:pt x="29" y="47"/>
                  </a:lnTo>
                  <a:lnTo>
                    <a:pt x="31" y="54"/>
                  </a:lnTo>
                  <a:lnTo>
                    <a:pt x="29" y="58"/>
                  </a:lnTo>
                  <a:lnTo>
                    <a:pt x="29" y="62"/>
                  </a:lnTo>
                  <a:lnTo>
                    <a:pt x="28" y="66"/>
                  </a:lnTo>
                  <a:lnTo>
                    <a:pt x="27" y="69"/>
                  </a:lnTo>
                  <a:lnTo>
                    <a:pt x="25" y="72"/>
                  </a:lnTo>
                  <a:lnTo>
                    <a:pt x="21" y="76"/>
                  </a:lnTo>
                  <a:lnTo>
                    <a:pt x="17" y="79"/>
                  </a:lnTo>
                  <a:lnTo>
                    <a:pt x="14" y="83"/>
                  </a:lnTo>
                  <a:lnTo>
                    <a:pt x="9" y="86"/>
                  </a:lnTo>
                  <a:lnTo>
                    <a:pt x="4" y="88"/>
                  </a:lnTo>
                  <a:lnTo>
                    <a:pt x="1" y="91"/>
                  </a:lnTo>
                  <a:lnTo>
                    <a:pt x="2" y="98"/>
                  </a:lnTo>
                  <a:lnTo>
                    <a:pt x="1" y="105"/>
                  </a:lnTo>
                  <a:lnTo>
                    <a:pt x="0" y="109"/>
                  </a:lnTo>
                  <a:lnTo>
                    <a:pt x="1" y="114"/>
                  </a:lnTo>
                  <a:lnTo>
                    <a:pt x="4" y="118"/>
                  </a:lnTo>
                  <a:lnTo>
                    <a:pt x="13" y="123"/>
                  </a:lnTo>
                  <a:lnTo>
                    <a:pt x="27" y="132"/>
                  </a:lnTo>
                  <a:lnTo>
                    <a:pt x="51" y="143"/>
                  </a:lnTo>
                  <a:lnTo>
                    <a:pt x="63" y="147"/>
                  </a:lnTo>
                  <a:lnTo>
                    <a:pt x="72" y="154"/>
                  </a:lnTo>
                  <a:lnTo>
                    <a:pt x="78" y="159"/>
                  </a:lnTo>
                  <a:lnTo>
                    <a:pt x="83" y="166"/>
                  </a:lnTo>
                  <a:lnTo>
                    <a:pt x="85" y="173"/>
                  </a:lnTo>
                  <a:lnTo>
                    <a:pt x="85" y="179"/>
                  </a:lnTo>
                  <a:lnTo>
                    <a:pt x="86" y="183"/>
                  </a:lnTo>
                  <a:lnTo>
                    <a:pt x="86" y="184"/>
                  </a:lnTo>
                  <a:lnTo>
                    <a:pt x="88" y="187"/>
                  </a:lnTo>
                  <a:lnTo>
                    <a:pt x="89" y="188"/>
                  </a:lnTo>
                  <a:lnTo>
                    <a:pt x="90" y="190"/>
                  </a:lnTo>
                  <a:lnTo>
                    <a:pt x="92" y="191"/>
                  </a:lnTo>
                  <a:lnTo>
                    <a:pt x="93" y="193"/>
                  </a:lnTo>
                  <a:lnTo>
                    <a:pt x="96" y="194"/>
                  </a:lnTo>
                  <a:lnTo>
                    <a:pt x="98" y="195"/>
                  </a:lnTo>
                  <a:lnTo>
                    <a:pt x="102" y="197"/>
                  </a:lnTo>
                  <a:lnTo>
                    <a:pt x="104" y="195"/>
                  </a:lnTo>
                  <a:lnTo>
                    <a:pt x="105" y="195"/>
                  </a:lnTo>
                  <a:lnTo>
                    <a:pt x="109" y="194"/>
                  </a:lnTo>
                  <a:lnTo>
                    <a:pt x="111" y="195"/>
                  </a:lnTo>
                  <a:lnTo>
                    <a:pt x="114" y="195"/>
                  </a:lnTo>
                  <a:lnTo>
                    <a:pt x="115" y="197"/>
                  </a:lnTo>
                  <a:lnTo>
                    <a:pt x="116" y="197"/>
                  </a:lnTo>
                  <a:lnTo>
                    <a:pt x="117" y="197"/>
                  </a:lnTo>
                  <a:lnTo>
                    <a:pt x="120" y="197"/>
                  </a:lnTo>
                  <a:lnTo>
                    <a:pt x="124" y="197"/>
                  </a:lnTo>
                  <a:lnTo>
                    <a:pt x="128" y="197"/>
                  </a:lnTo>
                  <a:lnTo>
                    <a:pt x="133" y="197"/>
                  </a:lnTo>
                  <a:lnTo>
                    <a:pt x="136" y="197"/>
                  </a:lnTo>
                  <a:lnTo>
                    <a:pt x="141" y="197"/>
                  </a:lnTo>
                  <a:lnTo>
                    <a:pt x="143" y="197"/>
                  </a:lnTo>
                  <a:lnTo>
                    <a:pt x="146" y="174"/>
                  </a:lnTo>
                  <a:lnTo>
                    <a:pt x="147" y="174"/>
                  </a:lnTo>
                  <a:lnTo>
                    <a:pt x="148" y="174"/>
                  </a:lnTo>
                  <a:lnTo>
                    <a:pt x="148" y="173"/>
                  </a:lnTo>
                  <a:lnTo>
                    <a:pt x="149" y="173"/>
                  </a:lnTo>
                  <a:lnTo>
                    <a:pt x="150" y="172"/>
                  </a:lnTo>
                  <a:lnTo>
                    <a:pt x="152" y="172"/>
                  </a:lnTo>
                  <a:lnTo>
                    <a:pt x="153" y="170"/>
                  </a:lnTo>
                  <a:lnTo>
                    <a:pt x="154" y="169"/>
                  </a:lnTo>
                  <a:lnTo>
                    <a:pt x="162" y="16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1" name="Freeform 342">
              <a:extLst>
                <a:ext uri="{FF2B5EF4-FFF2-40B4-BE49-F238E27FC236}">
                  <a16:creationId xmlns:a16="http://schemas.microsoft.com/office/drawing/2014/main" id="{BCCC7768-8E6F-5A47-D9B5-702CFBA67455}"/>
                </a:ext>
              </a:extLst>
            </p:cNvPr>
            <p:cNvSpPr>
              <a:spLocks/>
            </p:cNvSpPr>
            <p:nvPr/>
          </p:nvSpPr>
          <p:spPr bwMode="gray">
            <a:xfrm>
              <a:off x="5756876" y="2929986"/>
              <a:ext cx="498181" cy="500990"/>
            </a:xfrm>
            <a:custGeom>
              <a:avLst/>
              <a:gdLst>
                <a:gd name="T0" fmla="*/ 120650 w 269"/>
                <a:gd name="T1" fmla="*/ 145721 h 287"/>
                <a:gd name="T2" fmla="*/ 128588 w 269"/>
                <a:gd name="T3" fmla="*/ 142918 h 287"/>
                <a:gd name="T4" fmla="*/ 141288 w 269"/>
                <a:gd name="T5" fmla="*/ 152726 h 287"/>
                <a:gd name="T6" fmla="*/ 331788 w 269"/>
                <a:gd name="T7" fmla="*/ 0 h 287"/>
                <a:gd name="T8" fmla="*/ 342900 w 269"/>
                <a:gd name="T9" fmla="*/ 5605 h 287"/>
                <a:gd name="T10" fmla="*/ 360363 w 269"/>
                <a:gd name="T11" fmla="*/ 11209 h 287"/>
                <a:gd name="T12" fmla="*/ 366713 w 269"/>
                <a:gd name="T13" fmla="*/ 21017 h 287"/>
                <a:gd name="T14" fmla="*/ 381000 w 269"/>
                <a:gd name="T15" fmla="*/ 28023 h 287"/>
                <a:gd name="T16" fmla="*/ 392113 w 269"/>
                <a:gd name="T17" fmla="*/ 32227 h 287"/>
                <a:gd name="T18" fmla="*/ 401638 w 269"/>
                <a:gd name="T19" fmla="*/ 28023 h 287"/>
                <a:gd name="T20" fmla="*/ 411163 w 269"/>
                <a:gd name="T21" fmla="*/ 25221 h 287"/>
                <a:gd name="T22" fmla="*/ 420688 w 269"/>
                <a:gd name="T23" fmla="*/ 82668 h 287"/>
                <a:gd name="T24" fmla="*/ 427038 w 269"/>
                <a:gd name="T25" fmla="*/ 116296 h 287"/>
                <a:gd name="T26" fmla="*/ 423863 w 269"/>
                <a:gd name="T27" fmla="*/ 135913 h 287"/>
                <a:gd name="T28" fmla="*/ 423863 w 269"/>
                <a:gd name="T29" fmla="*/ 182151 h 287"/>
                <a:gd name="T30" fmla="*/ 417513 w 269"/>
                <a:gd name="T31" fmla="*/ 222784 h 287"/>
                <a:gd name="T32" fmla="*/ 393700 w 269"/>
                <a:gd name="T33" fmla="*/ 260616 h 287"/>
                <a:gd name="T34" fmla="*/ 377825 w 269"/>
                <a:gd name="T35" fmla="*/ 291441 h 287"/>
                <a:gd name="T36" fmla="*/ 376238 w 269"/>
                <a:gd name="T37" fmla="*/ 323668 h 287"/>
                <a:gd name="T38" fmla="*/ 363538 w 269"/>
                <a:gd name="T39" fmla="*/ 343284 h 287"/>
                <a:gd name="T40" fmla="*/ 341313 w 269"/>
                <a:gd name="T41" fmla="*/ 353092 h 287"/>
                <a:gd name="T42" fmla="*/ 312738 w 269"/>
                <a:gd name="T43" fmla="*/ 343284 h 287"/>
                <a:gd name="T44" fmla="*/ 292100 w 269"/>
                <a:gd name="T45" fmla="*/ 341883 h 287"/>
                <a:gd name="T46" fmla="*/ 271463 w 269"/>
                <a:gd name="T47" fmla="*/ 353092 h 287"/>
                <a:gd name="T48" fmla="*/ 261938 w 269"/>
                <a:gd name="T49" fmla="*/ 362901 h 287"/>
                <a:gd name="T50" fmla="*/ 254000 w 269"/>
                <a:gd name="T51" fmla="*/ 371307 h 287"/>
                <a:gd name="T52" fmla="*/ 239713 w 269"/>
                <a:gd name="T53" fmla="*/ 367104 h 287"/>
                <a:gd name="T54" fmla="*/ 231775 w 269"/>
                <a:gd name="T55" fmla="*/ 353092 h 287"/>
                <a:gd name="T56" fmla="*/ 214313 w 269"/>
                <a:gd name="T57" fmla="*/ 346087 h 287"/>
                <a:gd name="T58" fmla="*/ 206375 w 269"/>
                <a:gd name="T59" fmla="*/ 347488 h 287"/>
                <a:gd name="T60" fmla="*/ 200025 w 269"/>
                <a:gd name="T61" fmla="*/ 351691 h 287"/>
                <a:gd name="T62" fmla="*/ 185738 w 269"/>
                <a:gd name="T63" fmla="*/ 351691 h 287"/>
                <a:gd name="T64" fmla="*/ 168275 w 269"/>
                <a:gd name="T65" fmla="*/ 341883 h 287"/>
                <a:gd name="T66" fmla="*/ 150813 w 269"/>
                <a:gd name="T67" fmla="*/ 330674 h 287"/>
                <a:gd name="T68" fmla="*/ 123825 w 269"/>
                <a:gd name="T69" fmla="*/ 336278 h 287"/>
                <a:gd name="T70" fmla="*/ 103188 w 269"/>
                <a:gd name="T71" fmla="*/ 361499 h 287"/>
                <a:gd name="T72" fmla="*/ 95250 w 269"/>
                <a:gd name="T73" fmla="*/ 392325 h 287"/>
                <a:gd name="T74" fmla="*/ 82550 w 269"/>
                <a:gd name="T75" fmla="*/ 386720 h 287"/>
                <a:gd name="T76" fmla="*/ 71438 w 269"/>
                <a:gd name="T77" fmla="*/ 378313 h 287"/>
                <a:gd name="T78" fmla="*/ 50800 w 269"/>
                <a:gd name="T79" fmla="*/ 402133 h 287"/>
                <a:gd name="T80" fmla="*/ 33338 w 269"/>
                <a:gd name="T81" fmla="*/ 386720 h 287"/>
                <a:gd name="T82" fmla="*/ 33338 w 269"/>
                <a:gd name="T83" fmla="*/ 365703 h 287"/>
                <a:gd name="T84" fmla="*/ 30163 w 269"/>
                <a:gd name="T85" fmla="*/ 343284 h 287"/>
                <a:gd name="T86" fmla="*/ 17463 w 269"/>
                <a:gd name="T87" fmla="*/ 327871 h 287"/>
                <a:gd name="T88" fmla="*/ 3175 w 269"/>
                <a:gd name="T89" fmla="*/ 308255 h 287"/>
                <a:gd name="T90" fmla="*/ 26988 w 269"/>
                <a:gd name="T91" fmla="*/ 285837 h 287"/>
                <a:gd name="T92" fmla="*/ 46038 w 269"/>
                <a:gd name="T93" fmla="*/ 276029 h 287"/>
                <a:gd name="T94" fmla="*/ 69850 w 269"/>
                <a:gd name="T95" fmla="*/ 274627 h 287"/>
                <a:gd name="T96" fmla="*/ 90488 w 269"/>
                <a:gd name="T97" fmla="*/ 270424 h 287"/>
                <a:gd name="T98" fmla="*/ 101600 w 269"/>
                <a:gd name="T99" fmla="*/ 256412 h 287"/>
                <a:gd name="T100" fmla="*/ 112713 w 269"/>
                <a:gd name="T101" fmla="*/ 215779 h 287"/>
                <a:gd name="T102" fmla="*/ 111125 w 269"/>
                <a:gd name="T103" fmla="*/ 172343 h 2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9"/>
                <a:gd name="T157" fmla="*/ 0 h 287"/>
                <a:gd name="T158" fmla="*/ 269 w 269"/>
                <a:gd name="T159" fmla="*/ 287 h 28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9" h="287">
                  <a:moveTo>
                    <a:pt x="72" y="109"/>
                  </a:moveTo>
                  <a:lnTo>
                    <a:pt x="73" y="105"/>
                  </a:lnTo>
                  <a:lnTo>
                    <a:pt x="76" y="104"/>
                  </a:lnTo>
                  <a:lnTo>
                    <a:pt x="77" y="102"/>
                  </a:lnTo>
                  <a:lnTo>
                    <a:pt x="79" y="102"/>
                  </a:lnTo>
                  <a:lnTo>
                    <a:pt x="81" y="102"/>
                  </a:lnTo>
                  <a:lnTo>
                    <a:pt x="84" y="104"/>
                  </a:lnTo>
                  <a:lnTo>
                    <a:pt x="86" y="106"/>
                  </a:lnTo>
                  <a:lnTo>
                    <a:pt x="89" y="109"/>
                  </a:lnTo>
                  <a:lnTo>
                    <a:pt x="203" y="2"/>
                  </a:lnTo>
                  <a:lnTo>
                    <a:pt x="206" y="1"/>
                  </a:lnTo>
                  <a:lnTo>
                    <a:pt x="209" y="0"/>
                  </a:lnTo>
                  <a:lnTo>
                    <a:pt x="211" y="1"/>
                  </a:lnTo>
                  <a:lnTo>
                    <a:pt x="213" y="1"/>
                  </a:lnTo>
                  <a:lnTo>
                    <a:pt x="216" y="4"/>
                  </a:lnTo>
                  <a:lnTo>
                    <a:pt x="219" y="5"/>
                  </a:lnTo>
                  <a:lnTo>
                    <a:pt x="223" y="7"/>
                  </a:lnTo>
                  <a:lnTo>
                    <a:pt x="227" y="8"/>
                  </a:lnTo>
                  <a:lnTo>
                    <a:pt x="228" y="9"/>
                  </a:lnTo>
                  <a:lnTo>
                    <a:pt x="229" y="12"/>
                  </a:lnTo>
                  <a:lnTo>
                    <a:pt x="231" y="15"/>
                  </a:lnTo>
                  <a:lnTo>
                    <a:pt x="234" y="18"/>
                  </a:lnTo>
                  <a:lnTo>
                    <a:pt x="236" y="19"/>
                  </a:lnTo>
                  <a:lnTo>
                    <a:pt x="240" y="20"/>
                  </a:lnTo>
                  <a:lnTo>
                    <a:pt x="242" y="22"/>
                  </a:lnTo>
                  <a:lnTo>
                    <a:pt x="246" y="23"/>
                  </a:lnTo>
                  <a:lnTo>
                    <a:pt x="247" y="23"/>
                  </a:lnTo>
                  <a:lnTo>
                    <a:pt x="249" y="22"/>
                  </a:lnTo>
                  <a:lnTo>
                    <a:pt x="250" y="22"/>
                  </a:lnTo>
                  <a:lnTo>
                    <a:pt x="253" y="20"/>
                  </a:lnTo>
                  <a:lnTo>
                    <a:pt x="255" y="20"/>
                  </a:lnTo>
                  <a:lnTo>
                    <a:pt x="256" y="19"/>
                  </a:lnTo>
                  <a:lnTo>
                    <a:pt x="259" y="18"/>
                  </a:lnTo>
                  <a:lnTo>
                    <a:pt x="260" y="15"/>
                  </a:lnTo>
                  <a:lnTo>
                    <a:pt x="259" y="48"/>
                  </a:lnTo>
                  <a:lnTo>
                    <a:pt x="265" y="59"/>
                  </a:lnTo>
                  <a:lnTo>
                    <a:pt x="268" y="69"/>
                  </a:lnTo>
                  <a:lnTo>
                    <a:pt x="269" y="77"/>
                  </a:lnTo>
                  <a:lnTo>
                    <a:pt x="269" y="83"/>
                  </a:lnTo>
                  <a:lnTo>
                    <a:pt x="269" y="87"/>
                  </a:lnTo>
                  <a:lnTo>
                    <a:pt x="268" y="91"/>
                  </a:lnTo>
                  <a:lnTo>
                    <a:pt x="267" y="97"/>
                  </a:lnTo>
                  <a:lnTo>
                    <a:pt x="267" y="101"/>
                  </a:lnTo>
                  <a:lnTo>
                    <a:pt x="267" y="118"/>
                  </a:lnTo>
                  <a:lnTo>
                    <a:pt x="267" y="130"/>
                  </a:lnTo>
                  <a:lnTo>
                    <a:pt x="266" y="141"/>
                  </a:lnTo>
                  <a:lnTo>
                    <a:pt x="265" y="151"/>
                  </a:lnTo>
                  <a:lnTo>
                    <a:pt x="263" y="159"/>
                  </a:lnTo>
                  <a:lnTo>
                    <a:pt x="260" y="166"/>
                  </a:lnTo>
                  <a:lnTo>
                    <a:pt x="255" y="176"/>
                  </a:lnTo>
                  <a:lnTo>
                    <a:pt x="248" y="186"/>
                  </a:lnTo>
                  <a:lnTo>
                    <a:pt x="243" y="193"/>
                  </a:lnTo>
                  <a:lnTo>
                    <a:pt x="241" y="200"/>
                  </a:lnTo>
                  <a:lnTo>
                    <a:pt x="238" y="208"/>
                  </a:lnTo>
                  <a:lnTo>
                    <a:pt x="238" y="218"/>
                  </a:lnTo>
                  <a:lnTo>
                    <a:pt x="237" y="224"/>
                  </a:lnTo>
                  <a:lnTo>
                    <a:pt x="237" y="231"/>
                  </a:lnTo>
                  <a:lnTo>
                    <a:pt x="236" y="237"/>
                  </a:lnTo>
                  <a:lnTo>
                    <a:pt x="235" y="240"/>
                  </a:lnTo>
                  <a:lnTo>
                    <a:pt x="229" y="245"/>
                  </a:lnTo>
                  <a:lnTo>
                    <a:pt x="224" y="248"/>
                  </a:lnTo>
                  <a:lnTo>
                    <a:pt x="219" y="251"/>
                  </a:lnTo>
                  <a:lnTo>
                    <a:pt x="215" y="252"/>
                  </a:lnTo>
                  <a:lnTo>
                    <a:pt x="209" y="251"/>
                  </a:lnTo>
                  <a:lnTo>
                    <a:pt x="203" y="248"/>
                  </a:lnTo>
                  <a:lnTo>
                    <a:pt x="197" y="245"/>
                  </a:lnTo>
                  <a:lnTo>
                    <a:pt x="191" y="243"/>
                  </a:lnTo>
                  <a:lnTo>
                    <a:pt x="187" y="243"/>
                  </a:lnTo>
                  <a:lnTo>
                    <a:pt x="184" y="244"/>
                  </a:lnTo>
                  <a:lnTo>
                    <a:pt x="179" y="247"/>
                  </a:lnTo>
                  <a:lnTo>
                    <a:pt x="174" y="250"/>
                  </a:lnTo>
                  <a:lnTo>
                    <a:pt x="171" y="252"/>
                  </a:lnTo>
                  <a:lnTo>
                    <a:pt x="168" y="254"/>
                  </a:lnTo>
                  <a:lnTo>
                    <a:pt x="167" y="257"/>
                  </a:lnTo>
                  <a:lnTo>
                    <a:pt x="165" y="259"/>
                  </a:lnTo>
                  <a:lnTo>
                    <a:pt x="164" y="261"/>
                  </a:lnTo>
                  <a:lnTo>
                    <a:pt x="162" y="264"/>
                  </a:lnTo>
                  <a:lnTo>
                    <a:pt x="160" y="265"/>
                  </a:lnTo>
                  <a:lnTo>
                    <a:pt x="156" y="265"/>
                  </a:lnTo>
                  <a:lnTo>
                    <a:pt x="153" y="264"/>
                  </a:lnTo>
                  <a:lnTo>
                    <a:pt x="151" y="262"/>
                  </a:lnTo>
                  <a:lnTo>
                    <a:pt x="149" y="259"/>
                  </a:lnTo>
                  <a:lnTo>
                    <a:pt x="148" y="257"/>
                  </a:lnTo>
                  <a:lnTo>
                    <a:pt x="146" y="252"/>
                  </a:lnTo>
                  <a:lnTo>
                    <a:pt x="143" y="250"/>
                  </a:lnTo>
                  <a:lnTo>
                    <a:pt x="140" y="248"/>
                  </a:lnTo>
                  <a:lnTo>
                    <a:pt x="135" y="247"/>
                  </a:lnTo>
                  <a:lnTo>
                    <a:pt x="134" y="248"/>
                  </a:lnTo>
                  <a:lnTo>
                    <a:pt x="133" y="248"/>
                  </a:lnTo>
                  <a:lnTo>
                    <a:pt x="130" y="248"/>
                  </a:lnTo>
                  <a:lnTo>
                    <a:pt x="129" y="250"/>
                  </a:lnTo>
                  <a:lnTo>
                    <a:pt x="128" y="251"/>
                  </a:lnTo>
                  <a:lnTo>
                    <a:pt x="126" y="251"/>
                  </a:lnTo>
                  <a:lnTo>
                    <a:pt x="124" y="252"/>
                  </a:lnTo>
                  <a:lnTo>
                    <a:pt x="123" y="252"/>
                  </a:lnTo>
                  <a:lnTo>
                    <a:pt x="117" y="251"/>
                  </a:lnTo>
                  <a:lnTo>
                    <a:pt x="114" y="250"/>
                  </a:lnTo>
                  <a:lnTo>
                    <a:pt x="110" y="247"/>
                  </a:lnTo>
                  <a:lnTo>
                    <a:pt x="106" y="244"/>
                  </a:lnTo>
                  <a:lnTo>
                    <a:pt x="103" y="240"/>
                  </a:lnTo>
                  <a:lnTo>
                    <a:pt x="99" y="237"/>
                  </a:lnTo>
                  <a:lnTo>
                    <a:pt x="95" y="236"/>
                  </a:lnTo>
                  <a:lnTo>
                    <a:pt x="89" y="234"/>
                  </a:lnTo>
                  <a:lnTo>
                    <a:pt x="83" y="236"/>
                  </a:lnTo>
                  <a:lnTo>
                    <a:pt x="78" y="240"/>
                  </a:lnTo>
                  <a:lnTo>
                    <a:pt x="73" y="244"/>
                  </a:lnTo>
                  <a:lnTo>
                    <a:pt x="70" y="251"/>
                  </a:lnTo>
                  <a:lnTo>
                    <a:pt x="65" y="258"/>
                  </a:lnTo>
                  <a:lnTo>
                    <a:pt x="61" y="265"/>
                  </a:lnTo>
                  <a:lnTo>
                    <a:pt x="60" y="273"/>
                  </a:lnTo>
                  <a:lnTo>
                    <a:pt x="60" y="280"/>
                  </a:lnTo>
                  <a:lnTo>
                    <a:pt x="58" y="279"/>
                  </a:lnTo>
                  <a:lnTo>
                    <a:pt x="55" y="279"/>
                  </a:lnTo>
                  <a:lnTo>
                    <a:pt x="52" y="276"/>
                  </a:lnTo>
                  <a:lnTo>
                    <a:pt x="50" y="275"/>
                  </a:lnTo>
                  <a:lnTo>
                    <a:pt x="47" y="272"/>
                  </a:lnTo>
                  <a:lnTo>
                    <a:pt x="45" y="270"/>
                  </a:lnTo>
                  <a:lnTo>
                    <a:pt x="42" y="269"/>
                  </a:lnTo>
                  <a:lnTo>
                    <a:pt x="40" y="268"/>
                  </a:lnTo>
                  <a:lnTo>
                    <a:pt x="32" y="287"/>
                  </a:lnTo>
                  <a:lnTo>
                    <a:pt x="23" y="287"/>
                  </a:lnTo>
                  <a:lnTo>
                    <a:pt x="22" y="282"/>
                  </a:lnTo>
                  <a:lnTo>
                    <a:pt x="21" y="276"/>
                  </a:lnTo>
                  <a:lnTo>
                    <a:pt x="21" y="272"/>
                  </a:lnTo>
                  <a:lnTo>
                    <a:pt x="21" y="266"/>
                  </a:lnTo>
                  <a:lnTo>
                    <a:pt x="21" y="261"/>
                  </a:lnTo>
                  <a:lnTo>
                    <a:pt x="21" y="255"/>
                  </a:lnTo>
                  <a:lnTo>
                    <a:pt x="20" y="251"/>
                  </a:lnTo>
                  <a:lnTo>
                    <a:pt x="19" y="245"/>
                  </a:lnTo>
                  <a:lnTo>
                    <a:pt x="17" y="241"/>
                  </a:lnTo>
                  <a:lnTo>
                    <a:pt x="14" y="237"/>
                  </a:lnTo>
                  <a:lnTo>
                    <a:pt x="11" y="234"/>
                  </a:lnTo>
                  <a:lnTo>
                    <a:pt x="8" y="230"/>
                  </a:lnTo>
                  <a:lnTo>
                    <a:pt x="4" y="226"/>
                  </a:lnTo>
                  <a:lnTo>
                    <a:pt x="2" y="220"/>
                  </a:lnTo>
                  <a:lnTo>
                    <a:pt x="1" y="212"/>
                  </a:lnTo>
                  <a:lnTo>
                    <a:pt x="0" y="204"/>
                  </a:lnTo>
                  <a:lnTo>
                    <a:pt x="17" y="204"/>
                  </a:lnTo>
                  <a:lnTo>
                    <a:pt x="21" y="201"/>
                  </a:lnTo>
                  <a:lnTo>
                    <a:pt x="25" y="198"/>
                  </a:lnTo>
                  <a:lnTo>
                    <a:pt x="29" y="197"/>
                  </a:lnTo>
                  <a:lnTo>
                    <a:pt x="34" y="197"/>
                  </a:lnTo>
                  <a:lnTo>
                    <a:pt x="39" y="197"/>
                  </a:lnTo>
                  <a:lnTo>
                    <a:pt x="44" y="196"/>
                  </a:lnTo>
                  <a:lnTo>
                    <a:pt x="48" y="196"/>
                  </a:lnTo>
                  <a:lnTo>
                    <a:pt x="53" y="194"/>
                  </a:lnTo>
                  <a:lnTo>
                    <a:pt x="57" y="193"/>
                  </a:lnTo>
                  <a:lnTo>
                    <a:pt x="59" y="190"/>
                  </a:lnTo>
                  <a:lnTo>
                    <a:pt x="61" y="187"/>
                  </a:lnTo>
                  <a:lnTo>
                    <a:pt x="64" y="183"/>
                  </a:lnTo>
                  <a:lnTo>
                    <a:pt x="66" y="175"/>
                  </a:lnTo>
                  <a:lnTo>
                    <a:pt x="70" y="165"/>
                  </a:lnTo>
                  <a:lnTo>
                    <a:pt x="71" y="154"/>
                  </a:lnTo>
                  <a:lnTo>
                    <a:pt x="71" y="143"/>
                  </a:lnTo>
                  <a:lnTo>
                    <a:pt x="71" y="133"/>
                  </a:lnTo>
                  <a:lnTo>
                    <a:pt x="70" y="123"/>
                  </a:lnTo>
                  <a:lnTo>
                    <a:pt x="72" y="10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2" name="Freeform 343">
              <a:extLst>
                <a:ext uri="{FF2B5EF4-FFF2-40B4-BE49-F238E27FC236}">
                  <a16:creationId xmlns:a16="http://schemas.microsoft.com/office/drawing/2014/main" id="{5E051482-B013-3DC6-A256-7A08695A551C}"/>
                </a:ext>
              </a:extLst>
            </p:cNvPr>
            <p:cNvSpPr>
              <a:spLocks/>
            </p:cNvSpPr>
            <p:nvPr/>
          </p:nvSpPr>
          <p:spPr bwMode="gray">
            <a:xfrm>
              <a:off x="6188771" y="2943661"/>
              <a:ext cx="337477" cy="649751"/>
            </a:xfrm>
            <a:custGeom>
              <a:avLst/>
              <a:gdLst>
                <a:gd name="T0" fmla="*/ 47625 w 182"/>
                <a:gd name="T1" fmla="*/ 71459 h 371"/>
                <a:gd name="T2" fmla="*/ 53975 w 182"/>
                <a:gd name="T3" fmla="*/ 103686 h 371"/>
                <a:gd name="T4" fmla="*/ 50800 w 182"/>
                <a:gd name="T5" fmla="*/ 123302 h 371"/>
                <a:gd name="T6" fmla="*/ 50800 w 182"/>
                <a:gd name="T7" fmla="*/ 170941 h 371"/>
                <a:gd name="T8" fmla="*/ 47625 w 182"/>
                <a:gd name="T9" fmla="*/ 211575 h 371"/>
                <a:gd name="T10" fmla="*/ 22225 w 182"/>
                <a:gd name="T11" fmla="*/ 249406 h 371"/>
                <a:gd name="T12" fmla="*/ 9525 w 182"/>
                <a:gd name="T13" fmla="*/ 280232 h 371"/>
                <a:gd name="T14" fmla="*/ 3175 w 182"/>
                <a:gd name="T15" fmla="*/ 309656 h 371"/>
                <a:gd name="T16" fmla="*/ 1588 w 182"/>
                <a:gd name="T17" fmla="*/ 323668 h 371"/>
                <a:gd name="T18" fmla="*/ 9525 w 182"/>
                <a:gd name="T19" fmla="*/ 330674 h 371"/>
                <a:gd name="T20" fmla="*/ 12700 w 182"/>
                <a:gd name="T21" fmla="*/ 339080 h 371"/>
                <a:gd name="T22" fmla="*/ 19050 w 182"/>
                <a:gd name="T23" fmla="*/ 343284 h 371"/>
                <a:gd name="T24" fmla="*/ 30163 w 182"/>
                <a:gd name="T25" fmla="*/ 347487 h 371"/>
                <a:gd name="T26" fmla="*/ 39687 w 182"/>
                <a:gd name="T27" fmla="*/ 350290 h 371"/>
                <a:gd name="T28" fmla="*/ 39687 w 182"/>
                <a:gd name="T29" fmla="*/ 358697 h 371"/>
                <a:gd name="T30" fmla="*/ 39687 w 182"/>
                <a:gd name="T31" fmla="*/ 368505 h 371"/>
                <a:gd name="T32" fmla="*/ 42862 w 182"/>
                <a:gd name="T33" fmla="*/ 400732 h 371"/>
                <a:gd name="T34" fmla="*/ 50800 w 182"/>
                <a:gd name="T35" fmla="*/ 428755 h 371"/>
                <a:gd name="T36" fmla="*/ 53975 w 182"/>
                <a:gd name="T37" fmla="*/ 435760 h 371"/>
                <a:gd name="T38" fmla="*/ 34925 w 182"/>
                <a:gd name="T39" fmla="*/ 434359 h 371"/>
                <a:gd name="T40" fmla="*/ 20637 w 182"/>
                <a:gd name="T41" fmla="*/ 439964 h 371"/>
                <a:gd name="T42" fmla="*/ 23812 w 182"/>
                <a:gd name="T43" fmla="*/ 465185 h 371"/>
                <a:gd name="T44" fmla="*/ 42862 w 182"/>
                <a:gd name="T45" fmla="*/ 486202 h 371"/>
                <a:gd name="T46" fmla="*/ 53975 w 182"/>
                <a:gd name="T47" fmla="*/ 519830 h 371"/>
                <a:gd name="T48" fmla="*/ 101600 w 182"/>
                <a:gd name="T49" fmla="*/ 514225 h 371"/>
                <a:gd name="T50" fmla="*/ 133350 w 182"/>
                <a:gd name="T51" fmla="*/ 505818 h 371"/>
                <a:gd name="T52" fmla="*/ 144463 w 182"/>
                <a:gd name="T53" fmla="*/ 496010 h 371"/>
                <a:gd name="T54" fmla="*/ 146050 w 182"/>
                <a:gd name="T55" fmla="*/ 484801 h 371"/>
                <a:gd name="T56" fmla="*/ 146050 w 182"/>
                <a:gd name="T57" fmla="*/ 479196 h 371"/>
                <a:gd name="T58" fmla="*/ 160337 w 182"/>
                <a:gd name="T59" fmla="*/ 477795 h 371"/>
                <a:gd name="T60" fmla="*/ 188912 w 182"/>
                <a:gd name="T61" fmla="*/ 470789 h 371"/>
                <a:gd name="T62" fmla="*/ 204788 w 182"/>
                <a:gd name="T63" fmla="*/ 455377 h 371"/>
                <a:gd name="T64" fmla="*/ 227013 w 182"/>
                <a:gd name="T65" fmla="*/ 424551 h 371"/>
                <a:gd name="T66" fmla="*/ 249238 w 182"/>
                <a:gd name="T67" fmla="*/ 413342 h 371"/>
                <a:gd name="T68" fmla="*/ 252413 w 182"/>
                <a:gd name="T69" fmla="*/ 399330 h 371"/>
                <a:gd name="T70" fmla="*/ 244475 w 182"/>
                <a:gd name="T71" fmla="*/ 372708 h 371"/>
                <a:gd name="T72" fmla="*/ 234950 w 182"/>
                <a:gd name="T73" fmla="*/ 350290 h 371"/>
                <a:gd name="T74" fmla="*/ 236538 w 182"/>
                <a:gd name="T75" fmla="*/ 333476 h 371"/>
                <a:gd name="T76" fmla="*/ 241300 w 182"/>
                <a:gd name="T77" fmla="*/ 315261 h 371"/>
                <a:gd name="T78" fmla="*/ 242888 w 182"/>
                <a:gd name="T79" fmla="*/ 295645 h 371"/>
                <a:gd name="T80" fmla="*/ 255588 w 182"/>
                <a:gd name="T81" fmla="*/ 273226 h 371"/>
                <a:gd name="T82" fmla="*/ 274638 w 182"/>
                <a:gd name="T83" fmla="*/ 256412 h 371"/>
                <a:gd name="T84" fmla="*/ 288925 w 182"/>
                <a:gd name="T85" fmla="*/ 128907 h 371"/>
                <a:gd name="T86" fmla="*/ 60325 w 182"/>
                <a:gd name="T87" fmla="*/ 0 h 371"/>
                <a:gd name="T88" fmla="*/ 53975 w 182"/>
                <a:gd name="T89" fmla="*/ 1401 h 371"/>
                <a:gd name="T90" fmla="*/ 47625 w 182"/>
                <a:gd name="T91" fmla="*/ 4203 h 371"/>
                <a:gd name="T92" fmla="*/ 42862 w 182"/>
                <a:gd name="T93" fmla="*/ 7006 h 371"/>
                <a:gd name="T94" fmla="*/ 39687 w 182"/>
                <a:gd name="T95" fmla="*/ 14012 h 3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82"/>
                <a:gd name="T145" fmla="*/ 0 h 371"/>
                <a:gd name="T146" fmla="*/ 182 w 182"/>
                <a:gd name="T147" fmla="*/ 371 h 3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82" h="371">
                  <a:moveTo>
                    <a:pt x="25" y="10"/>
                  </a:moveTo>
                  <a:lnTo>
                    <a:pt x="24" y="40"/>
                  </a:lnTo>
                  <a:lnTo>
                    <a:pt x="30" y="51"/>
                  </a:lnTo>
                  <a:lnTo>
                    <a:pt x="33" y="61"/>
                  </a:lnTo>
                  <a:lnTo>
                    <a:pt x="34" y="68"/>
                  </a:lnTo>
                  <a:lnTo>
                    <a:pt x="34" y="74"/>
                  </a:lnTo>
                  <a:lnTo>
                    <a:pt x="34" y="78"/>
                  </a:lnTo>
                  <a:lnTo>
                    <a:pt x="33" y="82"/>
                  </a:lnTo>
                  <a:lnTo>
                    <a:pt x="32" y="88"/>
                  </a:lnTo>
                  <a:lnTo>
                    <a:pt x="32" y="92"/>
                  </a:lnTo>
                  <a:lnTo>
                    <a:pt x="32" y="110"/>
                  </a:lnTo>
                  <a:lnTo>
                    <a:pt x="32" y="122"/>
                  </a:lnTo>
                  <a:lnTo>
                    <a:pt x="32" y="133"/>
                  </a:lnTo>
                  <a:lnTo>
                    <a:pt x="31" y="143"/>
                  </a:lnTo>
                  <a:lnTo>
                    <a:pt x="30" y="151"/>
                  </a:lnTo>
                  <a:lnTo>
                    <a:pt x="26" y="160"/>
                  </a:lnTo>
                  <a:lnTo>
                    <a:pt x="21" y="168"/>
                  </a:lnTo>
                  <a:lnTo>
                    <a:pt x="14" y="178"/>
                  </a:lnTo>
                  <a:lnTo>
                    <a:pt x="11" y="185"/>
                  </a:lnTo>
                  <a:lnTo>
                    <a:pt x="7" y="192"/>
                  </a:lnTo>
                  <a:lnTo>
                    <a:pt x="6" y="200"/>
                  </a:lnTo>
                  <a:lnTo>
                    <a:pt x="3" y="209"/>
                  </a:lnTo>
                  <a:lnTo>
                    <a:pt x="3" y="215"/>
                  </a:lnTo>
                  <a:lnTo>
                    <a:pt x="2" y="221"/>
                  </a:lnTo>
                  <a:lnTo>
                    <a:pt x="1" y="227"/>
                  </a:lnTo>
                  <a:lnTo>
                    <a:pt x="0" y="228"/>
                  </a:lnTo>
                  <a:lnTo>
                    <a:pt x="1" y="231"/>
                  </a:lnTo>
                  <a:lnTo>
                    <a:pt x="3" y="234"/>
                  </a:lnTo>
                  <a:lnTo>
                    <a:pt x="5" y="235"/>
                  </a:lnTo>
                  <a:lnTo>
                    <a:pt x="6" y="236"/>
                  </a:lnTo>
                  <a:lnTo>
                    <a:pt x="7" y="238"/>
                  </a:lnTo>
                  <a:lnTo>
                    <a:pt x="7" y="241"/>
                  </a:lnTo>
                  <a:lnTo>
                    <a:pt x="8" y="242"/>
                  </a:lnTo>
                  <a:lnTo>
                    <a:pt x="8" y="243"/>
                  </a:lnTo>
                  <a:lnTo>
                    <a:pt x="9" y="245"/>
                  </a:lnTo>
                  <a:lnTo>
                    <a:pt x="12" y="245"/>
                  </a:lnTo>
                  <a:lnTo>
                    <a:pt x="14" y="246"/>
                  </a:lnTo>
                  <a:lnTo>
                    <a:pt x="16" y="246"/>
                  </a:lnTo>
                  <a:lnTo>
                    <a:pt x="19" y="248"/>
                  </a:lnTo>
                  <a:lnTo>
                    <a:pt x="22" y="248"/>
                  </a:lnTo>
                  <a:lnTo>
                    <a:pt x="25" y="249"/>
                  </a:lnTo>
                  <a:lnTo>
                    <a:pt x="25" y="250"/>
                  </a:lnTo>
                  <a:lnTo>
                    <a:pt x="25" y="252"/>
                  </a:lnTo>
                  <a:lnTo>
                    <a:pt x="25" y="255"/>
                  </a:lnTo>
                  <a:lnTo>
                    <a:pt x="25" y="256"/>
                  </a:lnTo>
                  <a:lnTo>
                    <a:pt x="25" y="259"/>
                  </a:lnTo>
                  <a:lnTo>
                    <a:pt x="25" y="260"/>
                  </a:lnTo>
                  <a:lnTo>
                    <a:pt x="25" y="263"/>
                  </a:lnTo>
                  <a:lnTo>
                    <a:pt x="26" y="271"/>
                  </a:lnTo>
                  <a:lnTo>
                    <a:pt x="26" y="279"/>
                  </a:lnTo>
                  <a:lnTo>
                    <a:pt x="27" y="286"/>
                  </a:lnTo>
                  <a:lnTo>
                    <a:pt x="28" y="293"/>
                  </a:lnTo>
                  <a:lnTo>
                    <a:pt x="30" y="300"/>
                  </a:lnTo>
                  <a:lnTo>
                    <a:pt x="32" y="306"/>
                  </a:lnTo>
                  <a:lnTo>
                    <a:pt x="33" y="308"/>
                  </a:lnTo>
                  <a:lnTo>
                    <a:pt x="36" y="311"/>
                  </a:lnTo>
                  <a:lnTo>
                    <a:pt x="34" y="311"/>
                  </a:lnTo>
                  <a:lnTo>
                    <a:pt x="31" y="311"/>
                  </a:lnTo>
                  <a:lnTo>
                    <a:pt x="27" y="311"/>
                  </a:lnTo>
                  <a:lnTo>
                    <a:pt x="22" y="310"/>
                  </a:lnTo>
                  <a:lnTo>
                    <a:pt x="19" y="311"/>
                  </a:lnTo>
                  <a:lnTo>
                    <a:pt x="15" y="311"/>
                  </a:lnTo>
                  <a:lnTo>
                    <a:pt x="13" y="314"/>
                  </a:lnTo>
                  <a:lnTo>
                    <a:pt x="13" y="317"/>
                  </a:lnTo>
                  <a:lnTo>
                    <a:pt x="13" y="325"/>
                  </a:lnTo>
                  <a:lnTo>
                    <a:pt x="15" y="332"/>
                  </a:lnTo>
                  <a:lnTo>
                    <a:pt x="19" y="338"/>
                  </a:lnTo>
                  <a:lnTo>
                    <a:pt x="24" y="342"/>
                  </a:lnTo>
                  <a:lnTo>
                    <a:pt x="27" y="347"/>
                  </a:lnTo>
                  <a:lnTo>
                    <a:pt x="31" y="354"/>
                  </a:lnTo>
                  <a:lnTo>
                    <a:pt x="33" y="361"/>
                  </a:lnTo>
                  <a:lnTo>
                    <a:pt x="34" y="371"/>
                  </a:lnTo>
                  <a:lnTo>
                    <a:pt x="50" y="371"/>
                  </a:lnTo>
                  <a:lnTo>
                    <a:pt x="57" y="368"/>
                  </a:lnTo>
                  <a:lnTo>
                    <a:pt x="64" y="367"/>
                  </a:lnTo>
                  <a:lnTo>
                    <a:pt x="71" y="366"/>
                  </a:lnTo>
                  <a:lnTo>
                    <a:pt x="78" y="364"/>
                  </a:lnTo>
                  <a:lnTo>
                    <a:pt x="84" y="361"/>
                  </a:lnTo>
                  <a:lnTo>
                    <a:pt x="88" y="359"/>
                  </a:lnTo>
                  <a:lnTo>
                    <a:pt x="90" y="357"/>
                  </a:lnTo>
                  <a:lnTo>
                    <a:pt x="91" y="354"/>
                  </a:lnTo>
                  <a:lnTo>
                    <a:pt x="92" y="350"/>
                  </a:lnTo>
                  <a:lnTo>
                    <a:pt x="92" y="347"/>
                  </a:lnTo>
                  <a:lnTo>
                    <a:pt x="92" y="346"/>
                  </a:lnTo>
                  <a:lnTo>
                    <a:pt x="92" y="345"/>
                  </a:lnTo>
                  <a:lnTo>
                    <a:pt x="92" y="343"/>
                  </a:lnTo>
                  <a:lnTo>
                    <a:pt x="92" y="342"/>
                  </a:lnTo>
                  <a:lnTo>
                    <a:pt x="92" y="341"/>
                  </a:lnTo>
                  <a:lnTo>
                    <a:pt x="92" y="339"/>
                  </a:lnTo>
                  <a:lnTo>
                    <a:pt x="101" y="341"/>
                  </a:lnTo>
                  <a:lnTo>
                    <a:pt x="108" y="341"/>
                  </a:lnTo>
                  <a:lnTo>
                    <a:pt x="114" y="339"/>
                  </a:lnTo>
                  <a:lnTo>
                    <a:pt x="119" y="336"/>
                  </a:lnTo>
                  <a:lnTo>
                    <a:pt x="122" y="334"/>
                  </a:lnTo>
                  <a:lnTo>
                    <a:pt x="126" y="329"/>
                  </a:lnTo>
                  <a:lnTo>
                    <a:pt x="129" y="325"/>
                  </a:lnTo>
                  <a:lnTo>
                    <a:pt x="132" y="321"/>
                  </a:lnTo>
                  <a:lnTo>
                    <a:pt x="138" y="311"/>
                  </a:lnTo>
                  <a:lnTo>
                    <a:pt x="143" y="303"/>
                  </a:lnTo>
                  <a:lnTo>
                    <a:pt x="147" y="299"/>
                  </a:lnTo>
                  <a:lnTo>
                    <a:pt x="151" y="297"/>
                  </a:lnTo>
                  <a:lnTo>
                    <a:pt x="157" y="295"/>
                  </a:lnTo>
                  <a:lnTo>
                    <a:pt x="163" y="295"/>
                  </a:lnTo>
                  <a:lnTo>
                    <a:pt x="163" y="292"/>
                  </a:lnTo>
                  <a:lnTo>
                    <a:pt x="159" y="285"/>
                  </a:lnTo>
                  <a:lnTo>
                    <a:pt x="157" y="279"/>
                  </a:lnTo>
                  <a:lnTo>
                    <a:pt x="155" y="271"/>
                  </a:lnTo>
                  <a:lnTo>
                    <a:pt x="154" y="266"/>
                  </a:lnTo>
                  <a:lnTo>
                    <a:pt x="153" y="260"/>
                  </a:lnTo>
                  <a:lnTo>
                    <a:pt x="151" y="255"/>
                  </a:lnTo>
                  <a:lnTo>
                    <a:pt x="148" y="250"/>
                  </a:lnTo>
                  <a:lnTo>
                    <a:pt x="145" y="246"/>
                  </a:lnTo>
                  <a:lnTo>
                    <a:pt x="147" y="242"/>
                  </a:lnTo>
                  <a:lnTo>
                    <a:pt x="149" y="238"/>
                  </a:lnTo>
                  <a:lnTo>
                    <a:pt x="151" y="234"/>
                  </a:lnTo>
                  <a:lnTo>
                    <a:pt x="152" y="231"/>
                  </a:lnTo>
                  <a:lnTo>
                    <a:pt x="152" y="225"/>
                  </a:lnTo>
                  <a:lnTo>
                    <a:pt x="152" y="221"/>
                  </a:lnTo>
                  <a:lnTo>
                    <a:pt x="153" y="215"/>
                  </a:lnTo>
                  <a:lnTo>
                    <a:pt x="153" y="211"/>
                  </a:lnTo>
                  <a:lnTo>
                    <a:pt x="155" y="204"/>
                  </a:lnTo>
                  <a:lnTo>
                    <a:pt x="158" y="199"/>
                  </a:lnTo>
                  <a:lnTo>
                    <a:pt x="161" y="195"/>
                  </a:lnTo>
                  <a:lnTo>
                    <a:pt x="166" y="190"/>
                  </a:lnTo>
                  <a:lnTo>
                    <a:pt x="170" y="186"/>
                  </a:lnTo>
                  <a:lnTo>
                    <a:pt x="173" y="183"/>
                  </a:lnTo>
                  <a:lnTo>
                    <a:pt x="178" y="181"/>
                  </a:lnTo>
                  <a:lnTo>
                    <a:pt x="182" y="178"/>
                  </a:lnTo>
                  <a:lnTo>
                    <a:pt x="182" y="92"/>
                  </a:lnTo>
                  <a:lnTo>
                    <a:pt x="43" y="0"/>
                  </a:lnTo>
                  <a:lnTo>
                    <a:pt x="40" y="0"/>
                  </a:lnTo>
                  <a:lnTo>
                    <a:pt x="38" y="0"/>
                  </a:lnTo>
                  <a:lnTo>
                    <a:pt x="37" y="0"/>
                  </a:lnTo>
                  <a:lnTo>
                    <a:pt x="36" y="1"/>
                  </a:lnTo>
                  <a:lnTo>
                    <a:pt x="34" y="1"/>
                  </a:lnTo>
                  <a:lnTo>
                    <a:pt x="32" y="1"/>
                  </a:lnTo>
                  <a:lnTo>
                    <a:pt x="31" y="3"/>
                  </a:lnTo>
                  <a:lnTo>
                    <a:pt x="30" y="3"/>
                  </a:lnTo>
                  <a:lnTo>
                    <a:pt x="28" y="4"/>
                  </a:lnTo>
                  <a:lnTo>
                    <a:pt x="27" y="4"/>
                  </a:lnTo>
                  <a:lnTo>
                    <a:pt x="27" y="5"/>
                  </a:lnTo>
                  <a:lnTo>
                    <a:pt x="26" y="7"/>
                  </a:lnTo>
                  <a:lnTo>
                    <a:pt x="25" y="8"/>
                  </a:lnTo>
                  <a:lnTo>
                    <a:pt x="25"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3" name="Freeform 344">
              <a:extLst>
                <a:ext uri="{FF2B5EF4-FFF2-40B4-BE49-F238E27FC236}">
                  <a16:creationId xmlns:a16="http://schemas.microsoft.com/office/drawing/2014/main" id="{4B3ECABC-7025-EEEF-A670-BAE6BC583EBC}"/>
                </a:ext>
              </a:extLst>
            </p:cNvPr>
            <p:cNvSpPr>
              <a:spLocks/>
            </p:cNvSpPr>
            <p:nvPr/>
          </p:nvSpPr>
          <p:spPr bwMode="gray">
            <a:xfrm>
              <a:off x="5642373" y="3444844"/>
              <a:ext cx="142623" cy="269407"/>
            </a:xfrm>
            <a:custGeom>
              <a:avLst/>
              <a:gdLst>
                <a:gd name="T0" fmla="*/ 6350 w 77"/>
                <a:gd name="T1" fmla="*/ 212977 h 154"/>
                <a:gd name="T2" fmla="*/ 6350 w 77"/>
                <a:gd name="T3" fmla="*/ 207372 h 154"/>
                <a:gd name="T4" fmla="*/ 6350 w 77"/>
                <a:gd name="T5" fmla="*/ 203169 h 154"/>
                <a:gd name="T6" fmla="*/ 9525 w 77"/>
                <a:gd name="T7" fmla="*/ 200366 h 154"/>
                <a:gd name="T8" fmla="*/ 11113 w 77"/>
                <a:gd name="T9" fmla="*/ 196163 h 154"/>
                <a:gd name="T10" fmla="*/ 11113 w 77"/>
                <a:gd name="T11" fmla="*/ 194762 h 154"/>
                <a:gd name="T12" fmla="*/ 12700 w 77"/>
                <a:gd name="T13" fmla="*/ 190558 h 154"/>
                <a:gd name="T14" fmla="*/ 12700 w 77"/>
                <a:gd name="T15" fmla="*/ 187756 h 154"/>
                <a:gd name="T16" fmla="*/ 12700 w 77"/>
                <a:gd name="T17" fmla="*/ 186355 h 154"/>
                <a:gd name="T18" fmla="*/ 12700 w 77"/>
                <a:gd name="T19" fmla="*/ 182151 h 154"/>
                <a:gd name="T20" fmla="*/ 11113 w 77"/>
                <a:gd name="T21" fmla="*/ 177948 h 154"/>
                <a:gd name="T22" fmla="*/ 9525 w 77"/>
                <a:gd name="T23" fmla="*/ 175145 h 154"/>
                <a:gd name="T24" fmla="*/ 6350 w 77"/>
                <a:gd name="T25" fmla="*/ 168139 h 154"/>
                <a:gd name="T26" fmla="*/ 4763 w 77"/>
                <a:gd name="T27" fmla="*/ 165337 h 154"/>
                <a:gd name="T28" fmla="*/ 1588 w 77"/>
                <a:gd name="T29" fmla="*/ 156930 h 154"/>
                <a:gd name="T30" fmla="*/ 1588 w 77"/>
                <a:gd name="T31" fmla="*/ 154128 h 154"/>
                <a:gd name="T32" fmla="*/ 0 w 77"/>
                <a:gd name="T33" fmla="*/ 149924 h 154"/>
                <a:gd name="T34" fmla="*/ 1588 w 77"/>
                <a:gd name="T35" fmla="*/ 140116 h 154"/>
                <a:gd name="T36" fmla="*/ 3175 w 77"/>
                <a:gd name="T37" fmla="*/ 131709 h 154"/>
                <a:gd name="T38" fmla="*/ 4763 w 77"/>
                <a:gd name="T39" fmla="*/ 124703 h 154"/>
                <a:gd name="T40" fmla="*/ 9525 w 77"/>
                <a:gd name="T41" fmla="*/ 119099 h 154"/>
                <a:gd name="T42" fmla="*/ 12700 w 77"/>
                <a:gd name="T43" fmla="*/ 112093 h 154"/>
                <a:gd name="T44" fmla="*/ 15875 w 77"/>
                <a:gd name="T45" fmla="*/ 106488 h 154"/>
                <a:gd name="T46" fmla="*/ 20638 w 77"/>
                <a:gd name="T47" fmla="*/ 100884 h 154"/>
                <a:gd name="T48" fmla="*/ 23813 w 77"/>
                <a:gd name="T49" fmla="*/ 92477 h 154"/>
                <a:gd name="T50" fmla="*/ 12700 w 77"/>
                <a:gd name="T51" fmla="*/ 43436 h 154"/>
                <a:gd name="T52" fmla="*/ 12700 w 77"/>
                <a:gd name="T53" fmla="*/ 36430 h 154"/>
                <a:gd name="T54" fmla="*/ 12700 w 77"/>
                <a:gd name="T55" fmla="*/ 30826 h 154"/>
                <a:gd name="T56" fmla="*/ 12700 w 77"/>
                <a:gd name="T57" fmla="*/ 25221 h 154"/>
                <a:gd name="T58" fmla="*/ 12700 w 77"/>
                <a:gd name="T59" fmla="*/ 21017 h 154"/>
                <a:gd name="T60" fmla="*/ 12700 w 77"/>
                <a:gd name="T61" fmla="*/ 16814 h 154"/>
                <a:gd name="T62" fmla="*/ 12700 w 77"/>
                <a:gd name="T63" fmla="*/ 11209 h 154"/>
                <a:gd name="T64" fmla="*/ 12700 w 77"/>
                <a:gd name="T65" fmla="*/ 5605 h 154"/>
                <a:gd name="T66" fmla="*/ 12700 w 77"/>
                <a:gd name="T67" fmla="*/ 0 h 154"/>
                <a:gd name="T68" fmla="*/ 85725 w 77"/>
                <a:gd name="T69" fmla="*/ 0 h 154"/>
                <a:gd name="T70" fmla="*/ 107950 w 77"/>
                <a:gd name="T71" fmla="*/ 75663 h 154"/>
                <a:gd name="T72" fmla="*/ 107950 w 77"/>
                <a:gd name="T73" fmla="*/ 116296 h 154"/>
                <a:gd name="T74" fmla="*/ 109538 w 77"/>
                <a:gd name="T75" fmla="*/ 124703 h 154"/>
                <a:gd name="T76" fmla="*/ 109538 w 77"/>
                <a:gd name="T77" fmla="*/ 130308 h 154"/>
                <a:gd name="T78" fmla="*/ 112713 w 77"/>
                <a:gd name="T79" fmla="*/ 135913 h 154"/>
                <a:gd name="T80" fmla="*/ 114300 w 77"/>
                <a:gd name="T81" fmla="*/ 141517 h 154"/>
                <a:gd name="T82" fmla="*/ 115888 w 77"/>
                <a:gd name="T83" fmla="*/ 147122 h 154"/>
                <a:gd name="T84" fmla="*/ 117475 w 77"/>
                <a:gd name="T85" fmla="*/ 151326 h 154"/>
                <a:gd name="T86" fmla="*/ 119063 w 77"/>
                <a:gd name="T87" fmla="*/ 156930 h 154"/>
                <a:gd name="T88" fmla="*/ 122238 w 77"/>
                <a:gd name="T89" fmla="*/ 165337 h 154"/>
                <a:gd name="T90" fmla="*/ 109538 w 77"/>
                <a:gd name="T91" fmla="*/ 168139 h 154"/>
                <a:gd name="T92" fmla="*/ 101600 w 77"/>
                <a:gd name="T93" fmla="*/ 172343 h 154"/>
                <a:gd name="T94" fmla="*/ 87313 w 77"/>
                <a:gd name="T95" fmla="*/ 177948 h 154"/>
                <a:gd name="T96" fmla="*/ 77788 w 77"/>
                <a:gd name="T97" fmla="*/ 184953 h 154"/>
                <a:gd name="T98" fmla="*/ 68263 w 77"/>
                <a:gd name="T99" fmla="*/ 187756 h 154"/>
                <a:gd name="T100" fmla="*/ 60325 w 77"/>
                <a:gd name="T101" fmla="*/ 194762 h 154"/>
                <a:gd name="T102" fmla="*/ 52388 w 77"/>
                <a:gd name="T103" fmla="*/ 197564 h 154"/>
                <a:gd name="T104" fmla="*/ 42863 w 77"/>
                <a:gd name="T105" fmla="*/ 203169 h 154"/>
                <a:gd name="T106" fmla="*/ 38100 w 77"/>
                <a:gd name="T107" fmla="*/ 205971 h 154"/>
                <a:gd name="T108" fmla="*/ 34925 w 77"/>
                <a:gd name="T109" fmla="*/ 207372 h 154"/>
                <a:gd name="T110" fmla="*/ 31750 w 77"/>
                <a:gd name="T111" fmla="*/ 211576 h 154"/>
                <a:gd name="T112" fmla="*/ 25400 w 77"/>
                <a:gd name="T113" fmla="*/ 212977 h 154"/>
                <a:gd name="T114" fmla="*/ 22225 w 77"/>
                <a:gd name="T115" fmla="*/ 215779 h 154"/>
                <a:gd name="T116" fmla="*/ 15875 w 77"/>
                <a:gd name="T117" fmla="*/ 215779 h 154"/>
                <a:gd name="T118" fmla="*/ 12700 w 77"/>
                <a:gd name="T119" fmla="*/ 215779 h 154"/>
                <a:gd name="T120" fmla="*/ 6350 w 77"/>
                <a:gd name="T121" fmla="*/ 212977 h 1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
                <a:gd name="T184" fmla="*/ 0 h 154"/>
                <a:gd name="T185" fmla="*/ 77 w 77"/>
                <a:gd name="T186" fmla="*/ 154 h 15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 h="154">
                  <a:moveTo>
                    <a:pt x="4" y="152"/>
                  </a:moveTo>
                  <a:lnTo>
                    <a:pt x="4" y="148"/>
                  </a:lnTo>
                  <a:lnTo>
                    <a:pt x="4" y="145"/>
                  </a:lnTo>
                  <a:lnTo>
                    <a:pt x="6" y="143"/>
                  </a:lnTo>
                  <a:lnTo>
                    <a:pt x="7" y="140"/>
                  </a:lnTo>
                  <a:lnTo>
                    <a:pt x="7" y="139"/>
                  </a:lnTo>
                  <a:lnTo>
                    <a:pt x="8" y="136"/>
                  </a:lnTo>
                  <a:lnTo>
                    <a:pt x="8" y="134"/>
                  </a:lnTo>
                  <a:lnTo>
                    <a:pt x="8" y="133"/>
                  </a:lnTo>
                  <a:lnTo>
                    <a:pt x="8" y="130"/>
                  </a:lnTo>
                  <a:lnTo>
                    <a:pt x="7" y="127"/>
                  </a:lnTo>
                  <a:lnTo>
                    <a:pt x="6" y="125"/>
                  </a:lnTo>
                  <a:lnTo>
                    <a:pt x="4" y="120"/>
                  </a:lnTo>
                  <a:lnTo>
                    <a:pt x="3" y="118"/>
                  </a:lnTo>
                  <a:lnTo>
                    <a:pt x="1" y="112"/>
                  </a:lnTo>
                  <a:lnTo>
                    <a:pt x="1" y="110"/>
                  </a:lnTo>
                  <a:lnTo>
                    <a:pt x="0" y="107"/>
                  </a:lnTo>
                  <a:lnTo>
                    <a:pt x="1" y="100"/>
                  </a:lnTo>
                  <a:lnTo>
                    <a:pt x="2" y="94"/>
                  </a:lnTo>
                  <a:lnTo>
                    <a:pt x="3" y="89"/>
                  </a:lnTo>
                  <a:lnTo>
                    <a:pt x="6" y="85"/>
                  </a:lnTo>
                  <a:lnTo>
                    <a:pt x="8" y="80"/>
                  </a:lnTo>
                  <a:lnTo>
                    <a:pt x="10" y="76"/>
                  </a:lnTo>
                  <a:lnTo>
                    <a:pt x="13" y="72"/>
                  </a:lnTo>
                  <a:lnTo>
                    <a:pt x="15" y="66"/>
                  </a:lnTo>
                  <a:lnTo>
                    <a:pt x="8" y="31"/>
                  </a:lnTo>
                  <a:lnTo>
                    <a:pt x="8" y="26"/>
                  </a:lnTo>
                  <a:lnTo>
                    <a:pt x="8" y="22"/>
                  </a:lnTo>
                  <a:lnTo>
                    <a:pt x="8" y="18"/>
                  </a:lnTo>
                  <a:lnTo>
                    <a:pt x="8" y="15"/>
                  </a:lnTo>
                  <a:lnTo>
                    <a:pt x="8" y="12"/>
                  </a:lnTo>
                  <a:lnTo>
                    <a:pt x="8" y="8"/>
                  </a:lnTo>
                  <a:lnTo>
                    <a:pt x="8" y="4"/>
                  </a:lnTo>
                  <a:lnTo>
                    <a:pt x="8" y="0"/>
                  </a:lnTo>
                  <a:lnTo>
                    <a:pt x="54" y="0"/>
                  </a:lnTo>
                  <a:lnTo>
                    <a:pt x="68" y="54"/>
                  </a:lnTo>
                  <a:lnTo>
                    <a:pt x="68" y="83"/>
                  </a:lnTo>
                  <a:lnTo>
                    <a:pt x="69" y="89"/>
                  </a:lnTo>
                  <a:lnTo>
                    <a:pt x="69" y="93"/>
                  </a:lnTo>
                  <a:lnTo>
                    <a:pt x="71" y="97"/>
                  </a:lnTo>
                  <a:lnTo>
                    <a:pt x="72" y="101"/>
                  </a:lnTo>
                  <a:lnTo>
                    <a:pt x="73" y="105"/>
                  </a:lnTo>
                  <a:lnTo>
                    <a:pt x="74" y="108"/>
                  </a:lnTo>
                  <a:lnTo>
                    <a:pt x="75" y="112"/>
                  </a:lnTo>
                  <a:lnTo>
                    <a:pt x="77" y="118"/>
                  </a:lnTo>
                  <a:lnTo>
                    <a:pt x="69" y="120"/>
                  </a:lnTo>
                  <a:lnTo>
                    <a:pt x="64" y="123"/>
                  </a:lnTo>
                  <a:lnTo>
                    <a:pt x="55" y="127"/>
                  </a:lnTo>
                  <a:lnTo>
                    <a:pt x="49" y="132"/>
                  </a:lnTo>
                  <a:lnTo>
                    <a:pt x="43" y="134"/>
                  </a:lnTo>
                  <a:lnTo>
                    <a:pt x="38" y="139"/>
                  </a:lnTo>
                  <a:lnTo>
                    <a:pt x="33" y="141"/>
                  </a:lnTo>
                  <a:lnTo>
                    <a:pt x="27" y="145"/>
                  </a:lnTo>
                  <a:lnTo>
                    <a:pt x="24" y="147"/>
                  </a:lnTo>
                  <a:lnTo>
                    <a:pt x="22" y="148"/>
                  </a:lnTo>
                  <a:lnTo>
                    <a:pt x="20" y="151"/>
                  </a:lnTo>
                  <a:lnTo>
                    <a:pt x="16" y="152"/>
                  </a:lnTo>
                  <a:lnTo>
                    <a:pt x="14" y="154"/>
                  </a:lnTo>
                  <a:lnTo>
                    <a:pt x="10" y="154"/>
                  </a:lnTo>
                  <a:lnTo>
                    <a:pt x="8" y="154"/>
                  </a:lnTo>
                  <a:lnTo>
                    <a:pt x="4" y="15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4" name="Freeform 345">
              <a:extLst>
                <a:ext uri="{FF2B5EF4-FFF2-40B4-BE49-F238E27FC236}">
                  <a16:creationId xmlns:a16="http://schemas.microsoft.com/office/drawing/2014/main" id="{698C59A0-661F-41FD-F64A-AF735514BE10}"/>
                </a:ext>
              </a:extLst>
            </p:cNvPr>
            <p:cNvSpPr>
              <a:spLocks/>
            </p:cNvSpPr>
            <p:nvPr/>
          </p:nvSpPr>
          <p:spPr bwMode="gray">
            <a:xfrm>
              <a:off x="5744826" y="3438901"/>
              <a:ext cx="64280" cy="213942"/>
            </a:xfrm>
            <a:custGeom>
              <a:avLst/>
              <a:gdLst>
                <a:gd name="T0" fmla="*/ 26988 w 34"/>
                <a:gd name="T1" fmla="*/ 9808 h 122"/>
                <a:gd name="T2" fmla="*/ 28575 w 34"/>
                <a:gd name="T3" fmla="*/ 16814 h 122"/>
                <a:gd name="T4" fmla="*/ 31750 w 34"/>
                <a:gd name="T5" fmla="*/ 25221 h 122"/>
                <a:gd name="T6" fmla="*/ 34925 w 34"/>
                <a:gd name="T7" fmla="*/ 32227 h 122"/>
                <a:gd name="T8" fmla="*/ 38100 w 34"/>
                <a:gd name="T9" fmla="*/ 43436 h 122"/>
                <a:gd name="T10" fmla="*/ 44450 w 34"/>
                <a:gd name="T11" fmla="*/ 53244 h 122"/>
                <a:gd name="T12" fmla="*/ 46037 w 34"/>
                <a:gd name="T13" fmla="*/ 63052 h 122"/>
                <a:gd name="T14" fmla="*/ 49212 w 34"/>
                <a:gd name="T15" fmla="*/ 72861 h 122"/>
                <a:gd name="T16" fmla="*/ 49212 w 34"/>
                <a:gd name="T17" fmla="*/ 85471 h 122"/>
                <a:gd name="T18" fmla="*/ 53975 w 34"/>
                <a:gd name="T19" fmla="*/ 166739 h 122"/>
                <a:gd name="T20" fmla="*/ 49212 w 34"/>
                <a:gd name="T21" fmla="*/ 166739 h 122"/>
                <a:gd name="T22" fmla="*/ 47625 w 34"/>
                <a:gd name="T23" fmla="*/ 166739 h 122"/>
                <a:gd name="T24" fmla="*/ 46037 w 34"/>
                <a:gd name="T25" fmla="*/ 168140 h 122"/>
                <a:gd name="T26" fmla="*/ 42862 w 34"/>
                <a:gd name="T27" fmla="*/ 168140 h 122"/>
                <a:gd name="T28" fmla="*/ 38100 w 34"/>
                <a:gd name="T29" fmla="*/ 168140 h 122"/>
                <a:gd name="T30" fmla="*/ 36512 w 34"/>
                <a:gd name="T31" fmla="*/ 168140 h 122"/>
                <a:gd name="T32" fmla="*/ 33337 w 34"/>
                <a:gd name="T33" fmla="*/ 170942 h 122"/>
                <a:gd name="T34" fmla="*/ 31750 w 34"/>
                <a:gd name="T35" fmla="*/ 170942 h 122"/>
                <a:gd name="T36" fmla="*/ 28575 w 34"/>
                <a:gd name="T37" fmla="*/ 163936 h 122"/>
                <a:gd name="T38" fmla="*/ 26988 w 34"/>
                <a:gd name="T39" fmla="*/ 158332 h 122"/>
                <a:gd name="T40" fmla="*/ 25400 w 34"/>
                <a:gd name="T41" fmla="*/ 154128 h 122"/>
                <a:gd name="T42" fmla="*/ 23812 w 34"/>
                <a:gd name="T43" fmla="*/ 148523 h 122"/>
                <a:gd name="T44" fmla="*/ 22225 w 34"/>
                <a:gd name="T45" fmla="*/ 142919 h 122"/>
                <a:gd name="T46" fmla="*/ 19050 w 34"/>
                <a:gd name="T47" fmla="*/ 137314 h 122"/>
                <a:gd name="T48" fmla="*/ 19050 w 34"/>
                <a:gd name="T49" fmla="*/ 131709 h 122"/>
                <a:gd name="T50" fmla="*/ 17462 w 34"/>
                <a:gd name="T51" fmla="*/ 121901 h 122"/>
                <a:gd name="T52" fmla="*/ 17462 w 34"/>
                <a:gd name="T53" fmla="*/ 81268 h 122"/>
                <a:gd name="T54" fmla="*/ 0 w 34"/>
                <a:gd name="T55" fmla="*/ 5605 h 122"/>
                <a:gd name="T56" fmla="*/ 1588 w 34"/>
                <a:gd name="T57" fmla="*/ 5605 h 122"/>
                <a:gd name="T58" fmla="*/ 1588 w 34"/>
                <a:gd name="T59" fmla="*/ 4203 h 122"/>
                <a:gd name="T60" fmla="*/ 1588 w 34"/>
                <a:gd name="T61" fmla="*/ 1401 h 122"/>
                <a:gd name="T62" fmla="*/ 3175 w 34"/>
                <a:gd name="T63" fmla="*/ 1401 h 122"/>
                <a:gd name="T64" fmla="*/ 3175 w 34"/>
                <a:gd name="T65" fmla="*/ 0 h 122"/>
                <a:gd name="T66" fmla="*/ 4762 w 34"/>
                <a:gd name="T67" fmla="*/ 0 h 122"/>
                <a:gd name="T68" fmla="*/ 6350 w 34"/>
                <a:gd name="T69" fmla="*/ 0 h 122"/>
                <a:gd name="T70" fmla="*/ 9525 w 34"/>
                <a:gd name="T71" fmla="*/ 0 h 122"/>
                <a:gd name="T72" fmla="*/ 14287 w 34"/>
                <a:gd name="T73" fmla="*/ 0 h 122"/>
                <a:gd name="T74" fmla="*/ 15875 w 34"/>
                <a:gd name="T75" fmla="*/ 0 h 122"/>
                <a:gd name="T76" fmla="*/ 19050 w 34"/>
                <a:gd name="T77" fmla="*/ 1401 h 122"/>
                <a:gd name="T78" fmla="*/ 19050 w 34"/>
                <a:gd name="T79" fmla="*/ 4203 h 122"/>
                <a:gd name="T80" fmla="*/ 22225 w 34"/>
                <a:gd name="T81" fmla="*/ 5605 h 122"/>
                <a:gd name="T82" fmla="*/ 23812 w 34"/>
                <a:gd name="T83" fmla="*/ 7006 h 122"/>
                <a:gd name="T84" fmla="*/ 25400 w 34"/>
                <a:gd name="T85" fmla="*/ 9808 h 122"/>
                <a:gd name="T86" fmla="*/ 26988 w 34"/>
                <a:gd name="T87" fmla="*/ 9808 h 1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
                <a:gd name="T133" fmla="*/ 0 h 122"/>
                <a:gd name="T134" fmla="*/ 34 w 34"/>
                <a:gd name="T135" fmla="*/ 122 h 1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 h="122">
                  <a:moveTo>
                    <a:pt x="17" y="7"/>
                  </a:moveTo>
                  <a:lnTo>
                    <a:pt x="18" y="12"/>
                  </a:lnTo>
                  <a:lnTo>
                    <a:pt x="20" y="18"/>
                  </a:lnTo>
                  <a:lnTo>
                    <a:pt x="22" y="23"/>
                  </a:lnTo>
                  <a:lnTo>
                    <a:pt x="24" y="31"/>
                  </a:lnTo>
                  <a:lnTo>
                    <a:pt x="28" y="38"/>
                  </a:lnTo>
                  <a:lnTo>
                    <a:pt x="29" y="45"/>
                  </a:lnTo>
                  <a:lnTo>
                    <a:pt x="31" y="52"/>
                  </a:lnTo>
                  <a:lnTo>
                    <a:pt x="31" y="61"/>
                  </a:lnTo>
                  <a:lnTo>
                    <a:pt x="34" y="119"/>
                  </a:lnTo>
                  <a:lnTo>
                    <a:pt x="31" y="119"/>
                  </a:lnTo>
                  <a:lnTo>
                    <a:pt x="30" y="119"/>
                  </a:lnTo>
                  <a:lnTo>
                    <a:pt x="29" y="120"/>
                  </a:lnTo>
                  <a:lnTo>
                    <a:pt x="27" y="120"/>
                  </a:lnTo>
                  <a:lnTo>
                    <a:pt x="24" y="120"/>
                  </a:lnTo>
                  <a:lnTo>
                    <a:pt x="23" y="120"/>
                  </a:lnTo>
                  <a:lnTo>
                    <a:pt x="21" y="122"/>
                  </a:lnTo>
                  <a:lnTo>
                    <a:pt x="20" y="122"/>
                  </a:lnTo>
                  <a:lnTo>
                    <a:pt x="18" y="117"/>
                  </a:lnTo>
                  <a:lnTo>
                    <a:pt x="17" y="113"/>
                  </a:lnTo>
                  <a:lnTo>
                    <a:pt x="16" y="110"/>
                  </a:lnTo>
                  <a:lnTo>
                    <a:pt x="15" y="106"/>
                  </a:lnTo>
                  <a:lnTo>
                    <a:pt x="14" y="102"/>
                  </a:lnTo>
                  <a:lnTo>
                    <a:pt x="12" y="98"/>
                  </a:lnTo>
                  <a:lnTo>
                    <a:pt x="12" y="94"/>
                  </a:lnTo>
                  <a:lnTo>
                    <a:pt x="11" y="87"/>
                  </a:lnTo>
                  <a:lnTo>
                    <a:pt x="11" y="58"/>
                  </a:lnTo>
                  <a:lnTo>
                    <a:pt x="0" y="4"/>
                  </a:lnTo>
                  <a:lnTo>
                    <a:pt x="1" y="4"/>
                  </a:lnTo>
                  <a:lnTo>
                    <a:pt x="1" y="3"/>
                  </a:lnTo>
                  <a:lnTo>
                    <a:pt x="1" y="1"/>
                  </a:lnTo>
                  <a:lnTo>
                    <a:pt x="2" y="1"/>
                  </a:lnTo>
                  <a:lnTo>
                    <a:pt x="2" y="0"/>
                  </a:lnTo>
                  <a:lnTo>
                    <a:pt x="3" y="0"/>
                  </a:lnTo>
                  <a:lnTo>
                    <a:pt x="4" y="0"/>
                  </a:lnTo>
                  <a:lnTo>
                    <a:pt x="6" y="0"/>
                  </a:lnTo>
                  <a:lnTo>
                    <a:pt x="9" y="0"/>
                  </a:lnTo>
                  <a:lnTo>
                    <a:pt x="10" y="0"/>
                  </a:lnTo>
                  <a:lnTo>
                    <a:pt x="12" y="1"/>
                  </a:lnTo>
                  <a:lnTo>
                    <a:pt x="12" y="3"/>
                  </a:lnTo>
                  <a:lnTo>
                    <a:pt x="14" y="4"/>
                  </a:lnTo>
                  <a:lnTo>
                    <a:pt x="15" y="5"/>
                  </a:lnTo>
                  <a:lnTo>
                    <a:pt x="16" y="7"/>
                  </a:lnTo>
                  <a:lnTo>
                    <a:pt x="17"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5" name="Freeform 346">
              <a:extLst>
                <a:ext uri="{FF2B5EF4-FFF2-40B4-BE49-F238E27FC236}">
                  <a16:creationId xmlns:a16="http://schemas.microsoft.com/office/drawing/2014/main" id="{2B496AC2-69F2-4883-C52E-76BDCAE89EE6}"/>
                </a:ext>
              </a:extLst>
            </p:cNvPr>
            <p:cNvSpPr>
              <a:spLocks/>
            </p:cNvSpPr>
            <p:nvPr/>
          </p:nvSpPr>
          <p:spPr bwMode="gray">
            <a:xfrm>
              <a:off x="5774959" y="3395321"/>
              <a:ext cx="104457" cy="251580"/>
            </a:xfrm>
            <a:custGeom>
              <a:avLst/>
              <a:gdLst>
                <a:gd name="T0" fmla="*/ 4763 w 56"/>
                <a:gd name="T1" fmla="*/ 42035 h 144"/>
                <a:gd name="T2" fmla="*/ 7938 w 56"/>
                <a:gd name="T3" fmla="*/ 39232 h 144"/>
                <a:gd name="T4" fmla="*/ 11113 w 56"/>
                <a:gd name="T5" fmla="*/ 35029 h 144"/>
                <a:gd name="T6" fmla="*/ 15875 w 56"/>
                <a:gd name="T7" fmla="*/ 32227 h 144"/>
                <a:gd name="T8" fmla="*/ 20638 w 56"/>
                <a:gd name="T9" fmla="*/ 26622 h 144"/>
                <a:gd name="T10" fmla="*/ 49212 w 56"/>
                <a:gd name="T11" fmla="*/ 0 h 144"/>
                <a:gd name="T12" fmla="*/ 57150 w 56"/>
                <a:gd name="T13" fmla="*/ 2802 h 144"/>
                <a:gd name="T14" fmla="*/ 65088 w 56"/>
                <a:gd name="T15" fmla="*/ 9808 h 144"/>
                <a:gd name="T16" fmla="*/ 74613 w 56"/>
                <a:gd name="T17" fmla="*/ 15413 h 144"/>
                <a:gd name="T18" fmla="*/ 82550 w 56"/>
                <a:gd name="T19" fmla="*/ 16814 h 144"/>
                <a:gd name="T20" fmla="*/ 84138 w 56"/>
                <a:gd name="T21" fmla="*/ 21017 h 144"/>
                <a:gd name="T22" fmla="*/ 88900 w 56"/>
                <a:gd name="T23" fmla="*/ 25221 h 144"/>
                <a:gd name="T24" fmla="*/ 88900 w 56"/>
                <a:gd name="T25" fmla="*/ 30826 h 144"/>
                <a:gd name="T26" fmla="*/ 88900 w 56"/>
                <a:gd name="T27" fmla="*/ 36430 h 144"/>
                <a:gd name="T28" fmla="*/ 88900 w 56"/>
                <a:gd name="T29" fmla="*/ 40634 h 144"/>
                <a:gd name="T30" fmla="*/ 88900 w 56"/>
                <a:gd name="T31" fmla="*/ 46238 h 144"/>
                <a:gd name="T32" fmla="*/ 87313 w 56"/>
                <a:gd name="T33" fmla="*/ 65855 h 144"/>
                <a:gd name="T34" fmla="*/ 77788 w 56"/>
                <a:gd name="T35" fmla="*/ 85471 h 144"/>
                <a:gd name="T36" fmla="*/ 65088 w 56"/>
                <a:gd name="T37" fmla="*/ 102285 h 144"/>
                <a:gd name="T38" fmla="*/ 55563 w 56"/>
                <a:gd name="T39" fmla="*/ 121901 h 144"/>
                <a:gd name="T40" fmla="*/ 52388 w 56"/>
                <a:gd name="T41" fmla="*/ 142918 h 144"/>
                <a:gd name="T42" fmla="*/ 55563 w 56"/>
                <a:gd name="T43" fmla="*/ 156930 h 144"/>
                <a:gd name="T44" fmla="*/ 57150 w 56"/>
                <a:gd name="T45" fmla="*/ 168139 h 144"/>
                <a:gd name="T46" fmla="*/ 55563 w 56"/>
                <a:gd name="T47" fmla="*/ 183552 h 144"/>
                <a:gd name="T48" fmla="*/ 49212 w 56"/>
                <a:gd name="T49" fmla="*/ 193360 h 144"/>
                <a:gd name="T50" fmla="*/ 41275 w 56"/>
                <a:gd name="T51" fmla="*/ 196162 h 144"/>
                <a:gd name="T52" fmla="*/ 36513 w 56"/>
                <a:gd name="T53" fmla="*/ 197564 h 144"/>
                <a:gd name="T54" fmla="*/ 28575 w 56"/>
                <a:gd name="T55" fmla="*/ 198965 h 144"/>
                <a:gd name="T56" fmla="*/ 20638 w 56"/>
                <a:gd name="T57" fmla="*/ 120500 h 144"/>
                <a:gd name="T58" fmla="*/ 17463 w 56"/>
                <a:gd name="T59" fmla="*/ 98081 h 144"/>
                <a:gd name="T60" fmla="*/ 11113 w 56"/>
                <a:gd name="T61" fmla="*/ 78465 h 144"/>
                <a:gd name="T62" fmla="*/ 4763 w 56"/>
                <a:gd name="T63" fmla="*/ 61651 h 144"/>
                <a:gd name="T64" fmla="*/ 0 w 56"/>
                <a:gd name="T65" fmla="*/ 44837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
                <a:gd name="T100" fmla="*/ 0 h 144"/>
                <a:gd name="T101" fmla="*/ 56 w 56"/>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 h="144">
                  <a:moveTo>
                    <a:pt x="0" y="32"/>
                  </a:moveTo>
                  <a:lnTo>
                    <a:pt x="3" y="30"/>
                  </a:lnTo>
                  <a:lnTo>
                    <a:pt x="4" y="29"/>
                  </a:lnTo>
                  <a:lnTo>
                    <a:pt x="5" y="28"/>
                  </a:lnTo>
                  <a:lnTo>
                    <a:pt x="6" y="26"/>
                  </a:lnTo>
                  <a:lnTo>
                    <a:pt x="7" y="25"/>
                  </a:lnTo>
                  <a:lnTo>
                    <a:pt x="9" y="23"/>
                  </a:lnTo>
                  <a:lnTo>
                    <a:pt x="10" y="23"/>
                  </a:lnTo>
                  <a:lnTo>
                    <a:pt x="11" y="22"/>
                  </a:lnTo>
                  <a:lnTo>
                    <a:pt x="13" y="19"/>
                  </a:lnTo>
                  <a:lnTo>
                    <a:pt x="23" y="19"/>
                  </a:lnTo>
                  <a:lnTo>
                    <a:pt x="31" y="0"/>
                  </a:lnTo>
                  <a:lnTo>
                    <a:pt x="33" y="1"/>
                  </a:lnTo>
                  <a:lnTo>
                    <a:pt x="36" y="2"/>
                  </a:lnTo>
                  <a:lnTo>
                    <a:pt x="38" y="4"/>
                  </a:lnTo>
                  <a:lnTo>
                    <a:pt x="41" y="7"/>
                  </a:lnTo>
                  <a:lnTo>
                    <a:pt x="44" y="8"/>
                  </a:lnTo>
                  <a:lnTo>
                    <a:pt x="47" y="11"/>
                  </a:lnTo>
                  <a:lnTo>
                    <a:pt x="50" y="11"/>
                  </a:lnTo>
                  <a:lnTo>
                    <a:pt x="52" y="12"/>
                  </a:lnTo>
                  <a:lnTo>
                    <a:pt x="52" y="14"/>
                  </a:lnTo>
                  <a:lnTo>
                    <a:pt x="53" y="15"/>
                  </a:lnTo>
                  <a:lnTo>
                    <a:pt x="55" y="16"/>
                  </a:lnTo>
                  <a:lnTo>
                    <a:pt x="56" y="18"/>
                  </a:lnTo>
                  <a:lnTo>
                    <a:pt x="56" y="19"/>
                  </a:lnTo>
                  <a:lnTo>
                    <a:pt x="56" y="22"/>
                  </a:lnTo>
                  <a:lnTo>
                    <a:pt x="56" y="23"/>
                  </a:lnTo>
                  <a:lnTo>
                    <a:pt x="56" y="26"/>
                  </a:lnTo>
                  <a:lnTo>
                    <a:pt x="56" y="28"/>
                  </a:lnTo>
                  <a:lnTo>
                    <a:pt x="56" y="29"/>
                  </a:lnTo>
                  <a:lnTo>
                    <a:pt x="56" y="30"/>
                  </a:lnTo>
                  <a:lnTo>
                    <a:pt x="56" y="33"/>
                  </a:lnTo>
                  <a:lnTo>
                    <a:pt x="56" y="38"/>
                  </a:lnTo>
                  <a:lnTo>
                    <a:pt x="55" y="47"/>
                  </a:lnTo>
                  <a:lnTo>
                    <a:pt x="52" y="54"/>
                  </a:lnTo>
                  <a:lnTo>
                    <a:pt x="49" y="61"/>
                  </a:lnTo>
                  <a:lnTo>
                    <a:pt x="45" y="68"/>
                  </a:lnTo>
                  <a:lnTo>
                    <a:pt x="41" y="73"/>
                  </a:lnTo>
                  <a:lnTo>
                    <a:pt x="37" y="80"/>
                  </a:lnTo>
                  <a:lnTo>
                    <a:pt x="35" y="87"/>
                  </a:lnTo>
                  <a:lnTo>
                    <a:pt x="33" y="95"/>
                  </a:lnTo>
                  <a:lnTo>
                    <a:pt x="33" y="102"/>
                  </a:lnTo>
                  <a:lnTo>
                    <a:pt x="35" y="107"/>
                  </a:lnTo>
                  <a:lnTo>
                    <a:pt x="35" y="112"/>
                  </a:lnTo>
                  <a:lnTo>
                    <a:pt x="36" y="116"/>
                  </a:lnTo>
                  <a:lnTo>
                    <a:pt x="36" y="120"/>
                  </a:lnTo>
                  <a:lnTo>
                    <a:pt x="36" y="124"/>
                  </a:lnTo>
                  <a:lnTo>
                    <a:pt x="35" y="131"/>
                  </a:lnTo>
                  <a:lnTo>
                    <a:pt x="33" y="138"/>
                  </a:lnTo>
                  <a:lnTo>
                    <a:pt x="31" y="138"/>
                  </a:lnTo>
                  <a:lnTo>
                    <a:pt x="29" y="140"/>
                  </a:lnTo>
                  <a:lnTo>
                    <a:pt x="26" y="140"/>
                  </a:lnTo>
                  <a:lnTo>
                    <a:pt x="24" y="141"/>
                  </a:lnTo>
                  <a:lnTo>
                    <a:pt x="23" y="141"/>
                  </a:lnTo>
                  <a:lnTo>
                    <a:pt x="20" y="142"/>
                  </a:lnTo>
                  <a:lnTo>
                    <a:pt x="18" y="142"/>
                  </a:lnTo>
                  <a:lnTo>
                    <a:pt x="17" y="144"/>
                  </a:lnTo>
                  <a:lnTo>
                    <a:pt x="13" y="86"/>
                  </a:lnTo>
                  <a:lnTo>
                    <a:pt x="13" y="77"/>
                  </a:lnTo>
                  <a:lnTo>
                    <a:pt x="11" y="70"/>
                  </a:lnTo>
                  <a:lnTo>
                    <a:pt x="10" y="63"/>
                  </a:lnTo>
                  <a:lnTo>
                    <a:pt x="7" y="56"/>
                  </a:lnTo>
                  <a:lnTo>
                    <a:pt x="5" y="49"/>
                  </a:lnTo>
                  <a:lnTo>
                    <a:pt x="3" y="44"/>
                  </a:lnTo>
                  <a:lnTo>
                    <a:pt x="1" y="38"/>
                  </a:lnTo>
                  <a:lnTo>
                    <a:pt x="0" y="3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6" name="Freeform 347">
              <a:extLst>
                <a:ext uri="{FF2B5EF4-FFF2-40B4-BE49-F238E27FC236}">
                  <a16:creationId xmlns:a16="http://schemas.microsoft.com/office/drawing/2014/main" id="{C6EBD796-2CDA-DFD7-4012-F7CE7349BC1F}"/>
                </a:ext>
              </a:extLst>
            </p:cNvPr>
            <p:cNvSpPr>
              <a:spLocks/>
            </p:cNvSpPr>
            <p:nvPr/>
          </p:nvSpPr>
          <p:spPr bwMode="gray">
            <a:xfrm>
              <a:off x="5835219" y="3335889"/>
              <a:ext cx="385688" cy="380341"/>
            </a:xfrm>
            <a:custGeom>
              <a:avLst/>
              <a:gdLst>
                <a:gd name="T0" fmla="*/ 3175 w 209"/>
                <a:gd name="T1" fmla="*/ 224186 h 218"/>
                <a:gd name="T2" fmla="*/ 3175 w 209"/>
                <a:gd name="T3" fmla="*/ 204569 h 218"/>
                <a:gd name="T4" fmla="*/ 0 w 209"/>
                <a:gd name="T5" fmla="*/ 180750 h 218"/>
                <a:gd name="T6" fmla="*/ 12700 w 209"/>
                <a:gd name="T7" fmla="*/ 149924 h 218"/>
                <a:gd name="T8" fmla="*/ 28575 w 209"/>
                <a:gd name="T9" fmla="*/ 123302 h 218"/>
                <a:gd name="T10" fmla="*/ 34925 w 209"/>
                <a:gd name="T11" fmla="*/ 95279 h 218"/>
                <a:gd name="T12" fmla="*/ 34925 w 209"/>
                <a:gd name="T13" fmla="*/ 88273 h 218"/>
                <a:gd name="T14" fmla="*/ 34925 w 209"/>
                <a:gd name="T15" fmla="*/ 79866 h 218"/>
                <a:gd name="T16" fmla="*/ 33338 w 209"/>
                <a:gd name="T17" fmla="*/ 70058 h 218"/>
                <a:gd name="T18" fmla="*/ 28575 w 209"/>
                <a:gd name="T19" fmla="*/ 64453 h 218"/>
                <a:gd name="T20" fmla="*/ 36513 w 209"/>
                <a:gd name="T21" fmla="*/ 33628 h 218"/>
                <a:gd name="T22" fmla="*/ 55563 w 209"/>
                <a:gd name="T23" fmla="*/ 8407 h 218"/>
                <a:gd name="T24" fmla="*/ 84138 w 209"/>
                <a:gd name="T25" fmla="*/ 2802 h 218"/>
                <a:gd name="T26" fmla="*/ 101600 w 209"/>
                <a:gd name="T27" fmla="*/ 14012 h 218"/>
                <a:gd name="T28" fmla="*/ 119063 w 209"/>
                <a:gd name="T29" fmla="*/ 23820 h 218"/>
                <a:gd name="T30" fmla="*/ 133350 w 209"/>
                <a:gd name="T31" fmla="*/ 23820 h 218"/>
                <a:gd name="T32" fmla="*/ 139700 w 209"/>
                <a:gd name="T33" fmla="*/ 19616 h 218"/>
                <a:gd name="T34" fmla="*/ 147638 w 209"/>
                <a:gd name="T35" fmla="*/ 18215 h 218"/>
                <a:gd name="T36" fmla="*/ 165100 w 209"/>
                <a:gd name="T37" fmla="*/ 25221 h 218"/>
                <a:gd name="T38" fmla="*/ 173038 w 209"/>
                <a:gd name="T39" fmla="*/ 39232 h 218"/>
                <a:gd name="T40" fmla="*/ 187325 w 209"/>
                <a:gd name="T41" fmla="*/ 43436 h 218"/>
                <a:gd name="T42" fmla="*/ 195263 w 209"/>
                <a:gd name="T43" fmla="*/ 35029 h 218"/>
                <a:gd name="T44" fmla="*/ 204788 w 209"/>
                <a:gd name="T45" fmla="*/ 25221 h 218"/>
                <a:gd name="T46" fmla="*/ 225425 w 209"/>
                <a:gd name="T47" fmla="*/ 14012 h 218"/>
                <a:gd name="T48" fmla="*/ 246063 w 209"/>
                <a:gd name="T49" fmla="*/ 15413 h 218"/>
                <a:gd name="T50" fmla="*/ 274638 w 209"/>
                <a:gd name="T51" fmla="*/ 25221 h 218"/>
                <a:gd name="T52" fmla="*/ 296863 w 209"/>
                <a:gd name="T53" fmla="*/ 15413 h 218"/>
                <a:gd name="T54" fmla="*/ 309563 w 209"/>
                <a:gd name="T55" fmla="*/ 12610 h 218"/>
                <a:gd name="T56" fmla="*/ 315913 w 209"/>
                <a:gd name="T57" fmla="*/ 18215 h 218"/>
                <a:gd name="T58" fmla="*/ 320675 w 209"/>
                <a:gd name="T59" fmla="*/ 28023 h 218"/>
                <a:gd name="T60" fmla="*/ 325438 w 209"/>
                <a:gd name="T61" fmla="*/ 44837 h 218"/>
                <a:gd name="T62" fmla="*/ 330200 w 209"/>
                <a:gd name="T63" fmla="*/ 58849 h 218"/>
                <a:gd name="T64" fmla="*/ 320675 w 209"/>
                <a:gd name="T65" fmla="*/ 84070 h 218"/>
                <a:gd name="T66" fmla="*/ 306388 w 209"/>
                <a:gd name="T67" fmla="*/ 109291 h 218"/>
                <a:gd name="T68" fmla="*/ 293688 w 209"/>
                <a:gd name="T69" fmla="*/ 142918 h 218"/>
                <a:gd name="T70" fmla="*/ 280988 w 209"/>
                <a:gd name="T71" fmla="*/ 170942 h 218"/>
                <a:gd name="T72" fmla="*/ 269875 w 209"/>
                <a:gd name="T73" fmla="*/ 198965 h 218"/>
                <a:gd name="T74" fmla="*/ 260350 w 209"/>
                <a:gd name="T75" fmla="*/ 224186 h 218"/>
                <a:gd name="T76" fmla="*/ 255588 w 209"/>
                <a:gd name="T77" fmla="*/ 235395 h 218"/>
                <a:gd name="T78" fmla="*/ 247650 w 209"/>
                <a:gd name="T79" fmla="*/ 245203 h 218"/>
                <a:gd name="T80" fmla="*/ 238125 w 209"/>
                <a:gd name="T81" fmla="*/ 243802 h 218"/>
                <a:gd name="T82" fmla="*/ 227013 w 209"/>
                <a:gd name="T83" fmla="*/ 235395 h 218"/>
                <a:gd name="T84" fmla="*/ 215900 w 209"/>
                <a:gd name="T85" fmla="*/ 231192 h 218"/>
                <a:gd name="T86" fmla="*/ 198438 w 209"/>
                <a:gd name="T87" fmla="*/ 236796 h 218"/>
                <a:gd name="T88" fmla="*/ 184150 w 209"/>
                <a:gd name="T89" fmla="*/ 260616 h 218"/>
                <a:gd name="T90" fmla="*/ 169863 w 209"/>
                <a:gd name="T91" fmla="*/ 295645 h 218"/>
                <a:gd name="T92" fmla="*/ 111125 w 209"/>
                <a:gd name="T93" fmla="*/ 304052 h 218"/>
                <a:gd name="T94" fmla="*/ 101600 w 209"/>
                <a:gd name="T95" fmla="*/ 304052 h 218"/>
                <a:gd name="T96" fmla="*/ 93663 w 209"/>
                <a:gd name="T97" fmla="*/ 301250 h 218"/>
                <a:gd name="T98" fmla="*/ 76200 w 209"/>
                <a:gd name="T99" fmla="*/ 298447 h 218"/>
                <a:gd name="T100" fmla="*/ 60325 w 209"/>
                <a:gd name="T101" fmla="*/ 283034 h 218"/>
                <a:gd name="T102" fmla="*/ 55563 w 209"/>
                <a:gd name="T103" fmla="*/ 256412 h 218"/>
                <a:gd name="T104" fmla="*/ 39688 w 209"/>
                <a:gd name="T105" fmla="*/ 246604 h 218"/>
                <a:gd name="T106" fmla="*/ 23813 w 209"/>
                <a:gd name="T107" fmla="*/ 239598 h 2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9"/>
                <a:gd name="T163" fmla="*/ 0 h 218"/>
                <a:gd name="T164" fmla="*/ 209 w 209"/>
                <a:gd name="T165" fmla="*/ 218 h 2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9" h="218">
                  <a:moveTo>
                    <a:pt x="0" y="175"/>
                  </a:moveTo>
                  <a:lnTo>
                    <a:pt x="2" y="168"/>
                  </a:lnTo>
                  <a:lnTo>
                    <a:pt x="2" y="160"/>
                  </a:lnTo>
                  <a:lnTo>
                    <a:pt x="2" y="156"/>
                  </a:lnTo>
                  <a:lnTo>
                    <a:pt x="2" y="150"/>
                  </a:lnTo>
                  <a:lnTo>
                    <a:pt x="2" y="146"/>
                  </a:lnTo>
                  <a:lnTo>
                    <a:pt x="0" y="142"/>
                  </a:lnTo>
                  <a:lnTo>
                    <a:pt x="0" y="136"/>
                  </a:lnTo>
                  <a:lnTo>
                    <a:pt x="0" y="129"/>
                  </a:lnTo>
                  <a:lnTo>
                    <a:pt x="2" y="121"/>
                  </a:lnTo>
                  <a:lnTo>
                    <a:pt x="4" y="114"/>
                  </a:lnTo>
                  <a:lnTo>
                    <a:pt x="8" y="107"/>
                  </a:lnTo>
                  <a:lnTo>
                    <a:pt x="11" y="102"/>
                  </a:lnTo>
                  <a:lnTo>
                    <a:pt x="15" y="95"/>
                  </a:lnTo>
                  <a:lnTo>
                    <a:pt x="18" y="88"/>
                  </a:lnTo>
                  <a:lnTo>
                    <a:pt x="21" y="81"/>
                  </a:lnTo>
                  <a:lnTo>
                    <a:pt x="22" y="72"/>
                  </a:lnTo>
                  <a:lnTo>
                    <a:pt x="22" y="68"/>
                  </a:lnTo>
                  <a:lnTo>
                    <a:pt x="22" y="65"/>
                  </a:lnTo>
                  <a:lnTo>
                    <a:pt x="22" y="64"/>
                  </a:lnTo>
                  <a:lnTo>
                    <a:pt x="22" y="63"/>
                  </a:lnTo>
                  <a:lnTo>
                    <a:pt x="22" y="61"/>
                  </a:lnTo>
                  <a:lnTo>
                    <a:pt x="22" y="58"/>
                  </a:lnTo>
                  <a:lnTo>
                    <a:pt x="22" y="57"/>
                  </a:lnTo>
                  <a:lnTo>
                    <a:pt x="22" y="53"/>
                  </a:lnTo>
                  <a:lnTo>
                    <a:pt x="22" y="52"/>
                  </a:lnTo>
                  <a:lnTo>
                    <a:pt x="21" y="50"/>
                  </a:lnTo>
                  <a:lnTo>
                    <a:pt x="19" y="49"/>
                  </a:lnTo>
                  <a:lnTo>
                    <a:pt x="18" y="48"/>
                  </a:lnTo>
                  <a:lnTo>
                    <a:pt x="18" y="46"/>
                  </a:lnTo>
                  <a:lnTo>
                    <a:pt x="18" y="39"/>
                  </a:lnTo>
                  <a:lnTo>
                    <a:pt x="19" y="31"/>
                  </a:lnTo>
                  <a:lnTo>
                    <a:pt x="23" y="24"/>
                  </a:lnTo>
                  <a:lnTo>
                    <a:pt x="27" y="17"/>
                  </a:lnTo>
                  <a:lnTo>
                    <a:pt x="30" y="10"/>
                  </a:lnTo>
                  <a:lnTo>
                    <a:pt x="35" y="6"/>
                  </a:lnTo>
                  <a:lnTo>
                    <a:pt x="40" y="2"/>
                  </a:lnTo>
                  <a:lnTo>
                    <a:pt x="46" y="0"/>
                  </a:lnTo>
                  <a:lnTo>
                    <a:pt x="53" y="2"/>
                  </a:lnTo>
                  <a:lnTo>
                    <a:pt x="57" y="3"/>
                  </a:lnTo>
                  <a:lnTo>
                    <a:pt x="61" y="6"/>
                  </a:lnTo>
                  <a:lnTo>
                    <a:pt x="64" y="10"/>
                  </a:lnTo>
                  <a:lnTo>
                    <a:pt x="68" y="13"/>
                  </a:lnTo>
                  <a:lnTo>
                    <a:pt x="72" y="16"/>
                  </a:lnTo>
                  <a:lnTo>
                    <a:pt x="75" y="17"/>
                  </a:lnTo>
                  <a:lnTo>
                    <a:pt x="81" y="18"/>
                  </a:lnTo>
                  <a:lnTo>
                    <a:pt x="82" y="18"/>
                  </a:lnTo>
                  <a:lnTo>
                    <a:pt x="84" y="17"/>
                  </a:lnTo>
                  <a:lnTo>
                    <a:pt x="86" y="17"/>
                  </a:lnTo>
                  <a:lnTo>
                    <a:pt x="87" y="16"/>
                  </a:lnTo>
                  <a:lnTo>
                    <a:pt x="88" y="14"/>
                  </a:lnTo>
                  <a:lnTo>
                    <a:pt x="91" y="14"/>
                  </a:lnTo>
                  <a:lnTo>
                    <a:pt x="92" y="14"/>
                  </a:lnTo>
                  <a:lnTo>
                    <a:pt x="93" y="13"/>
                  </a:lnTo>
                  <a:lnTo>
                    <a:pt x="98" y="14"/>
                  </a:lnTo>
                  <a:lnTo>
                    <a:pt x="101" y="16"/>
                  </a:lnTo>
                  <a:lnTo>
                    <a:pt x="104" y="18"/>
                  </a:lnTo>
                  <a:lnTo>
                    <a:pt x="106" y="23"/>
                  </a:lnTo>
                  <a:lnTo>
                    <a:pt x="107" y="25"/>
                  </a:lnTo>
                  <a:lnTo>
                    <a:pt x="109" y="28"/>
                  </a:lnTo>
                  <a:lnTo>
                    <a:pt x="111" y="30"/>
                  </a:lnTo>
                  <a:lnTo>
                    <a:pt x="114" y="31"/>
                  </a:lnTo>
                  <a:lnTo>
                    <a:pt x="118" y="31"/>
                  </a:lnTo>
                  <a:lnTo>
                    <a:pt x="120" y="30"/>
                  </a:lnTo>
                  <a:lnTo>
                    <a:pt x="122" y="27"/>
                  </a:lnTo>
                  <a:lnTo>
                    <a:pt x="123" y="25"/>
                  </a:lnTo>
                  <a:lnTo>
                    <a:pt x="125" y="23"/>
                  </a:lnTo>
                  <a:lnTo>
                    <a:pt x="126" y="20"/>
                  </a:lnTo>
                  <a:lnTo>
                    <a:pt x="129" y="18"/>
                  </a:lnTo>
                  <a:lnTo>
                    <a:pt x="132" y="16"/>
                  </a:lnTo>
                  <a:lnTo>
                    <a:pt x="137" y="13"/>
                  </a:lnTo>
                  <a:lnTo>
                    <a:pt x="142" y="10"/>
                  </a:lnTo>
                  <a:lnTo>
                    <a:pt x="145" y="9"/>
                  </a:lnTo>
                  <a:lnTo>
                    <a:pt x="149" y="9"/>
                  </a:lnTo>
                  <a:lnTo>
                    <a:pt x="155" y="11"/>
                  </a:lnTo>
                  <a:lnTo>
                    <a:pt x="161" y="14"/>
                  </a:lnTo>
                  <a:lnTo>
                    <a:pt x="167" y="17"/>
                  </a:lnTo>
                  <a:lnTo>
                    <a:pt x="173" y="18"/>
                  </a:lnTo>
                  <a:lnTo>
                    <a:pt x="177" y="17"/>
                  </a:lnTo>
                  <a:lnTo>
                    <a:pt x="182" y="14"/>
                  </a:lnTo>
                  <a:lnTo>
                    <a:pt x="187" y="11"/>
                  </a:lnTo>
                  <a:lnTo>
                    <a:pt x="193" y="6"/>
                  </a:lnTo>
                  <a:lnTo>
                    <a:pt x="194" y="7"/>
                  </a:lnTo>
                  <a:lnTo>
                    <a:pt x="195" y="9"/>
                  </a:lnTo>
                  <a:lnTo>
                    <a:pt x="196" y="10"/>
                  </a:lnTo>
                  <a:lnTo>
                    <a:pt x="198" y="11"/>
                  </a:lnTo>
                  <a:lnTo>
                    <a:pt x="199" y="13"/>
                  </a:lnTo>
                  <a:lnTo>
                    <a:pt x="200" y="14"/>
                  </a:lnTo>
                  <a:lnTo>
                    <a:pt x="201" y="16"/>
                  </a:lnTo>
                  <a:lnTo>
                    <a:pt x="202" y="20"/>
                  </a:lnTo>
                  <a:lnTo>
                    <a:pt x="202" y="24"/>
                  </a:lnTo>
                  <a:lnTo>
                    <a:pt x="204" y="28"/>
                  </a:lnTo>
                  <a:lnTo>
                    <a:pt x="205" y="32"/>
                  </a:lnTo>
                  <a:lnTo>
                    <a:pt x="206" y="35"/>
                  </a:lnTo>
                  <a:lnTo>
                    <a:pt x="207" y="39"/>
                  </a:lnTo>
                  <a:lnTo>
                    <a:pt x="208" y="42"/>
                  </a:lnTo>
                  <a:lnTo>
                    <a:pt x="209" y="46"/>
                  </a:lnTo>
                  <a:lnTo>
                    <a:pt x="206" y="52"/>
                  </a:lnTo>
                  <a:lnTo>
                    <a:pt x="202" y="60"/>
                  </a:lnTo>
                  <a:lnTo>
                    <a:pt x="199" y="65"/>
                  </a:lnTo>
                  <a:lnTo>
                    <a:pt x="195" y="71"/>
                  </a:lnTo>
                  <a:lnTo>
                    <a:pt x="193" y="78"/>
                  </a:lnTo>
                  <a:lnTo>
                    <a:pt x="189" y="85"/>
                  </a:lnTo>
                  <a:lnTo>
                    <a:pt x="187" y="93"/>
                  </a:lnTo>
                  <a:lnTo>
                    <a:pt x="185" y="102"/>
                  </a:lnTo>
                  <a:lnTo>
                    <a:pt x="182" y="109"/>
                  </a:lnTo>
                  <a:lnTo>
                    <a:pt x="180" y="116"/>
                  </a:lnTo>
                  <a:lnTo>
                    <a:pt x="177" y="122"/>
                  </a:lnTo>
                  <a:lnTo>
                    <a:pt x="175" y="128"/>
                  </a:lnTo>
                  <a:lnTo>
                    <a:pt x="173" y="135"/>
                  </a:lnTo>
                  <a:lnTo>
                    <a:pt x="170" y="142"/>
                  </a:lnTo>
                  <a:lnTo>
                    <a:pt x="168" y="150"/>
                  </a:lnTo>
                  <a:lnTo>
                    <a:pt x="165" y="159"/>
                  </a:lnTo>
                  <a:lnTo>
                    <a:pt x="164" y="160"/>
                  </a:lnTo>
                  <a:lnTo>
                    <a:pt x="163" y="164"/>
                  </a:lnTo>
                  <a:lnTo>
                    <a:pt x="162" y="167"/>
                  </a:lnTo>
                  <a:lnTo>
                    <a:pt x="161" y="168"/>
                  </a:lnTo>
                  <a:lnTo>
                    <a:pt x="160" y="171"/>
                  </a:lnTo>
                  <a:lnTo>
                    <a:pt x="158" y="174"/>
                  </a:lnTo>
                  <a:lnTo>
                    <a:pt x="156" y="175"/>
                  </a:lnTo>
                  <a:lnTo>
                    <a:pt x="155" y="175"/>
                  </a:lnTo>
                  <a:lnTo>
                    <a:pt x="153" y="175"/>
                  </a:lnTo>
                  <a:lnTo>
                    <a:pt x="150" y="174"/>
                  </a:lnTo>
                  <a:lnTo>
                    <a:pt x="148" y="172"/>
                  </a:lnTo>
                  <a:lnTo>
                    <a:pt x="145" y="171"/>
                  </a:lnTo>
                  <a:lnTo>
                    <a:pt x="143" y="168"/>
                  </a:lnTo>
                  <a:lnTo>
                    <a:pt x="141" y="167"/>
                  </a:lnTo>
                  <a:lnTo>
                    <a:pt x="138" y="165"/>
                  </a:lnTo>
                  <a:lnTo>
                    <a:pt x="136" y="165"/>
                  </a:lnTo>
                  <a:lnTo>
                    <a:pt x="132" y="165"/>
                  </a:lnTo>
                  <a:lnTo>
                    <a:pt x="129" y="167"/>
                  </a:lnTo>
                  <a:lnTo>
                    <a:pt x="125" y="169"/>
                  </a:lnTo>
                  <a:lnTo>
                    <a:pt x="123" y="171"/>
                  </a:lnTo>
                  <a:lnTo>
                    <a:pt x="118" y="178"/>
                  </a:lnTo>
                  <a:lnTo>
                    <a:pt x="116" y="186"/>
                  </a:lnTo>
                  <a:lnTo>
                    <a:pt x="113" y="195"/>
                  </a:lnTo>
                  <a:lnTo>
                    <a:pt x="111" y="203"/>
                  </a:lnTo>
                  <a:lnTo>
                    <a:pt x="107" y="211"/>
                  </a:lnTo>
                  <a:lnTo>
                    <a:pt x="104" y="218"/>
                  </a:lnTo>
                  <a:lnTo>
                    <a:pt x="72" y="215"/>
                  </a:lnTo>
                  <a:lnTo>
                    <a:pt x="70" y="217"/>
                  </a:lnTo>
                  <a:lnTo>
                    <a:pt x="69" y="217"/>
                  </a:lnTo>
                  <a:lnTo>
                    <a:pt x="67" y="217"/>
                  </a:lnTo>
                  <a:lnTo>
                    <a:pt x="64" y="217"/>
                  </a:lnTo>
                  <a:lnTo>
                    <a:pt x="62" y="217"/>
                  </a:lnTo>
                  <a:lnTo>
                    <a:pt x="60" y="215"/>
                  </a:lnTo>
                  <a:lnTo>
                    <a:pt x="59" y="215"/>
                  </a:lnTo>
                  <a:lnTo>
                    <a:pt x="57" y="215"/>
                  </a:lnTo>
                  <a:lnTo>
                    <a:pt x="54" y="214"/>
                  </a:lnTo>
                  <a:lnTo>
                    <a:pt x="48" y="213"/>
                  </a:lnTo>
                  <a:lnTo>
                    <a:pt x="44" y="210"/>
                  </a:lnTo>
                  <a:lnTo>
                    <a:pt x="42" y="207"/>
                  </a:lnTo>
                  <a:lnTo>
                    <a:pt x="38" y="202"/>
                  </a:lnTo>
                  <a:lnTo>
                    <a:pt x="36" y="196"/>
                  </a:lnTo>
                  <a:lnTo>
                    <a:pt x="35" y="190"/>
                  </a:lnTo>
                  <a:lnTo>
                    <a:pt x="35" y="183"/>
                  </a:lnTo>
                  <a:lnTo>
                    <a:pt x="30" y="182"/>
                  </a:lnTo>
                  <a:lnTo>
                    <a:pt x="28" y="179"/>
                  </a:lnTo>
                  <a:lnTo>
                    <a:pt x="25" y="176"/>
                  </a:lnTo>
                  <a:lnTo>
                    <a:pt x="23" y="175"/>
                  </a:lnTo>
                  <a:lnTo>
                    <a:pt x="19" y="172"/>
                  </a:lnTo>
                  <a:lnTo>
                    <a:pt x="15" y="171"/>
                  </a:lnTo>
                  <a:lnTo>
                    <a:pt x="9" y="172"/>
                  </a:lnTo>
                  <a:lnTo>
                    <a:pt x="0" y="17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7" name="Freeform 348">
              <a:extLst>
                <a:ext uri="{FF2B5EF4-FFF2-40B4-BE49-F238E27FC236}">
                  <a16:creationId xmlns:a16="http://schemas.microsoft.com/office/drawing/2014/main" id="{DE14ED49-D73B-8F2D-845F-1D673B5BD700}"/>
                </a:ext>
              </a:extLst>
            </p:cNvPr>
            <p:cNvSpPr>
              <a:spLocks/>
            </p:cNvSpPr>
            <p:nvPr/>
          </p:nvSpPr>
          <p:spPr bwMode="gray">
            <a:xfrm>
              <a:off x="6295235" y="1545114"/>
              <a:ext cx="214942" cy="93106"/>
            </a:xfrm>
            <a:custGeom>
              <a:avLst/>
              <a:gdLst>
                <a:gd name="T0" fmla="*/ 125413 w 116"/>
                <a:gd name="T1" fmla="*/ 68657 h 54"/>
                <a:gd name="T2" fmla="*/ 131763 w 116"/>
                <a:gd name="T3" fmla="*/ 71460 h 54"/>
                <a:gd name="T4" fmla="*/ 144463 w 116"/>
                <a:gd name="T5" fmla="*/ 72861 h 54"/>
                <a:gd name="T6" fmla="*/ 152400 w 116"/>
                <a:gd name="T7" fmla="*/ 75663 h 54"/>
                <a:gd name="T8" fmla="*/ 184150 w 116"/>
                <a:gd name="T9" fmla="*/ 57448 h 54"/>
                <a:gd name="T10" fmla="*/ 179388 w 116"/>
                <a:gd name="T11" fmla="*/ 44837 h 54"/>
                <a:gd name="T12" fmla="*/ 173038 w 116"/>
                <a:gd name="T13" fmla="*/ 30826 h 54"/>
                <a:gd name="T14" fmla="*/ 169863 w 116"/>
                <a:gd name="T15" fmla="*/ 19616 h 54"/>
                <a:gd name="T16" fmla="*/ 168275 w 116"/>
                <a:gd name="T17" fmla="*/ 14012 h 54"/>
                <a:gd name="T18" fmla="*/ 152400 w 116"/>
                <a:gd name="T19" fmla="*/ 11209 h 54"/>
                <a:gd name="T20" fmla="*/ 130175 w 116"/>
                <a:gd name="T21" fmla="*/ 5605 h 54"/>
                <a:gd name="T22" fmla="*/ 107950 w 116"/>
                <a:gd name="T23" fmla="*/ 1401 h 54"/>
                <a:gd name="T24" fmla="*/ 92075 w 116"/>
                <a:gd name="T25" fmla="*/ 0 h 54"/>
                <a:gd name="T26" fmla="*/ 88900 w 116"/>
                <a:gd name="T27" fmla="*/ 0 h 54"/>
                <a:gd name="T28" fmla="*/ 85725 w 116"/>
                <a:gd name="T29" fmla="*/ 4204 h 54"/>
                <a:gd name="T30" fmla="*/ 80963 w 116"/>
                <a:gd name="T31" fmla="*/ 5605 h 54"/>
                <a:gd name="T32" fmla="*/ 76200 w 116"/>
                <a:gd name="T33" fmla="*/ 5605 h 54"/>
                <a:gd name="T34" fmla="*/ 73025 w 116"/>
                <a:gd name="T35" fmla="*/ 11209 h 54"/>
                <a:gd name="T36" fmla="*/ 71438 w 116"/>
                <a:gd name="T37" fmla="*/ 21017 h 54"/>
                <a:gd name="T38" fmla="*/ 68263 w 116"/>
                <a:gd name="T39" fmla="*/ 29425 h 54"/>
                <a:gd name="T40" fmla="*/ 63500 w 116"/>
                <a:gd name="T41" fmla="*/ 32227 h 54"/>
                <a:gd name="T42" fmla="*/ 53975 w 116"/>
                <a:gd name="T43" fmla="*/ 29425 h 54"/>
                <a:gd name="T44" fmla="*/ 41275 w 116"/>
                <a:gd name="T45" fmla="*/ 22419 h 54"/>
                <a:gd name="T46" fmla="*/ 31750 w 116"/>
                <a:gd name="T47" fmla="*/ 15413 h 54"/>
                <a:gd name="T48" fmla="*/ 26988 w 116"/>
                <a:gd name="T49" fmla="*/ 9808 h 54"/>
                <a:gd name="T50" fmla="*/ 12700 w 116"/>
                <a:gd name="T51" fmla="*/ 21017 h 54"/>
                <a:gd name="T52" fmla="*/ 4763 w 116"/>
                <a:gd name="T53" fmla="*/ 30826 h 54"/>
                <a:gd name="T54" fmla="*/ 0 w 116"/>
                <a:gd name="T55" fmla="*/ 44837 h 54"/>
                <a:gd name="T56" fmla="*/ 6350 w 116"/>
                <a:gd name="T57" fmla="*/ 61651 h 54"/>
                <a:gd name="T58" fmla="*/ 17463 w 116"/>
                <a:gd name="T59" fmla="*/ 58849 h 54"/>
                <a:gd name="T60" fmla="*/ 34925 w 116"/>
                <a:gd name="T61" fmla="*/ 57448 h 54"/>
                <a:gd name="T62" fmla="*/ 52388 w 116"/>
                <a:gd name="T63" fmla="*/ 54646 h 54"/>
                <a:gd name="T64" fmla="*/ 61913 w 116"/>
                <a:gd name="T65" fmla="*/ 54646 h 54"/>
                <a:gd name="T66" fmla="*/ 77788 w 116"/>
                <a:gd name="T67" fmla="*/ 57448 h 54"/>
                <a:gd name="T68" fmla="*/ 88900 w 116"/>
                <a:gd name="T69" fmla="*/ 58849 h 54"/>
                <a:gd name="T70" fmla="*/ 101600 w 116"/>
                <a:gd name="T71" fmla="*/ 63053 h 54"/>
                <a:gd name="T72" fmla="*/ 119063 w 116"/>
                <a:gd name="T73" fmla="*/ 65855 h 54"/>
                <a:gd name="T74" fmla="*/ 122238 w 116"/>
                <a:gd name="T75" fmla="*/ 6865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6"/>
                <a:gd name="T115" fmla="*/ 0 h 54"/>
                <a:gd name="T116" fmla="*/ 116 w 116"/>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6" h="54">
                  <a:moveTo>
                    <a:pt x="77" y="49"/>
                  </a:moveTo>
                  <a:lnTo>
                    <a:pt x="79" y="49"/>
                  </a:lnTo>
                  <a:lnTo>
                    <a:pt x="81" y="49"/>
                  </a:lnTo>
                  <a:lnTo>
                    <a:pt x="83" y="51"/>
                  </a:lnTo>
                  <a:lnTo>
                    <a:pt x="88" y="52"/>
                  </a:lnTo>
                  <a:lnTo>
                    <a:pt x="91" y="52"/>
                  </a:lnTo>
                  <a:lnTo>
                    <a:pt x="94" y="54"/>
                  </a:lnTo>
                  <a:lnTo>
                    <a:pt x="96" y="54"/>
                  </a:lnTo>
                  <a:lnTo>
                    <a:pt x="97" y="54"/>
                  </a:lnTo>
                  <a:lnTo>
                    <a:pt x="116" y="41"/>
                  </a:lnTo>
                  <a:lnTo>
                    <a:pt x="115" y="37"/>
                  </a:lnTo>
                  <a:lnTo>
                    <a:pt x="113" y="32"/>
                  </a:lnTo>
                  <a:lnTo>
                    <a:pt x="112" y="28"/>
                  </a:lnTo>
                  <a:lnTo>
                    <a:pt x="109" y="22"/>
                  </a:lnTo>
                  <a:lnTo>
                    <a:pt x="108" y="18"/>
                  </a:lnTo>
                  <a:lnTo>
                    <a:pt x="107" y="14"/>
                  </a:lnTo>
                  <a:lnTo>
                    <a:pt x="107" y="11"/>
                  </a:lnTo>
                  <a:lnTo>
                    <a:pt x="106" y="10"/>
                  </a:lnTo>
                  <a:lnTo>
                    <a:pt x="102" y="10"/>
                  </a:lnTo>
                  <a:lnTo>
                    <a:pt x="96" y="8"/>
                  </a:lnTo>
                  <a:lnTo>
                    <a:pt x="90" y="7"/>
                  </a:lnTo>
                  <a:lnTo>
                    <a:pt x="82" y="4"/>
                  </a:lnTo>
                  <a:lnTo>
                    <a:pt x="75" y="3"/>
                  </a:lnTo>
                  <a:lnTo>
                    <a:pt x="68" y="1"/>
                  </a:lnTo>
                  <a:lnTo>
                    <a:pt x="62" y="0"/>
                  </a:lnTo>
                  <a:lnTo>
                    <a:pt x="58" y="0"/>
                  </a:lnTo>
                  <a:lnTo>
                    <a:pt x="57" y="0"/>
                  </a:lnTo>
                  <a:lnTo>
                    <a:pt x="56" y="0"/>
                  </a:lnTo>
                  <a:lnTo>
                    <a:pt x="55" y="1"/>
                  </a:lnTo>
                  <a:lnTo>
                    <a:pt x="54" y="3"/>
                  </a:lnTo>
                  <a:lnTo>
                    <a:pt x="52" y="3"/>
                  </a:lnTo>
                  <a:lnTo>
                    <a:pt x="51" y="4"/>
                  </a:lnTo>
                  <a:lnTo>
                    <a:pt x="50" y="4"/>
                  </a:lnTo>
                  <a:lnTo>
                    <a:pt x="48" y="4"/>
                  </a:lnTo>
                  <a:lnTo>
                    <a:pt x="48" y="6"/>
                  </a:lnTo>
                  <a:lnTo>
                    <a:pt x="46" y="8"/>
                  </a:lnTo>
                  <a:lnTo>
                    <a:pt x="46" y="11"/>
                  </a:lnTo>
                  <a:lnTo>
                    <a:pt x="45" y="15"/>
                  </a:lnTo>
                  <a:lnTo>
                    <a:pt x="44" y="18"/>
                  </a:lnTo>
                  <a:lnTo>
                    <a:pt x="43" y="21"/>
                  </a:lnTo>
                  <a:lnTo>
                    <a:pt x="42" y="22"/>
                  </a:lnTo>
                  <a:lnTo>
                    <a:pt x="40" y="23"/>
                  </a:lnTo>
                  <a:lnTo>
                    <a:pt x="38" y="23"/>
                  </a:lnTo>
                  <a:lnTo>
                    <a:pt x="34" y="21"/>
                  </a:lnTo>
                  <a:lnTo>
                    <a:pt x="31" y="19"/>
                  </a:lnTo>
                  <a:lnTo>
                    <a:pt x="26" y="16"/>
                  </a:lnTo>
                  <a:lnTo>
                    <a:pt x="23" y="14"/>
                  </a:lnTo>
                  <a:lnTo>
                    <a:pt x="20" y="11"/>
                  </a:lnTo>
                  <a:lnTo>
                    <a:pt x="18" y="8"/>
                  </a:lnTo>
                  <a:lnTo>
                    <a:pt x="17" y="7"/>
                  </a:lnTo>
                  <a:lnTo>
                    <a:pt x="12" y="10"/>
                  </a:lnTo>
                  <a:lnTo>
                    <a:pt x="8" y="15"/>
                  </a:lnTo>
                  <a:lnTo>
                    <a:pt x="5" y="18"/>
                  </a:lnTo>
                  <a:lnTo>
                    <a:pt x="3" y="22"/>
                  </a:lnTo>
                  <a:lnTo>
                    <a:pt x="1" y="26"/>
                  </a:lnTo>
                  <a:lnTo>
                    <a:pt x="0" y="32"/>
                  </a:lnTo>
                  <a:lnTo>
                    <a:pt x="1" y="37"/>
                  </a:lnTo>
                  <a:lnTo>
                    <a:pt x="4" y="44"/>
                  </a:lnTo>
                  <a:lnTo>
                    <a:pt x="6" y="44"/>
                  </a:lnTo>
                  <a:lnTo>
                    <a:pt x="11" y="42"/>
                  </a:lnTo>
                  <a:lnTo>
                    <a:pt x="16" y="41"/>
                  </a:lnTo>
                  <a:lnTo>
                    <a:pt x="22" y="41"/>
                  </a:lnTo>
                  <a:lnTo>
                    <a:pt x="28" y="39"/>
                  </a:lnTo>
                  <a:lnTo>
                    <a:pt x="33" y="39"/>
                  </a:lnTo>
                  <a:lnTo>
                    <a:pt x="37" y="39"/>
                  </a:lnTo>
                  <a:lnTo>
                    <a:pt x="39" y="39"/>
                  </a:lnTo>
                  <a:lnTo>
                    <a:pt x="44" y="39"/>
                  </a:lnTo>
                  <a:lnTo>
                    <a:pt x="49" y="41"/>
                  </a:lnTo>
                  <a:lnTo>
                    <a:pt x="52" y="41"/>
                  </a:lnTo>
                  <a:lnTo>
                    <a:pt x="56" y="42"/>
                  </a:lnTo>
                  <a:lnTo>
                    <a:pt x="59" y="44"/>
                  </a:lnTo>
                  <a:lnTo>
                    <a:pt x="64" y="45"/>
                  </a:lnTo>
                  <a:lnTo>
                    <a:pt x="69" y="47"/>
                  </a:lnTo>
                  <a:lnTo>
                    <a:pt x="75" y="47"/>
                  </a:lnTo>
                  <a:lnTo>
                    <a:pt x="75" y="49"/>
                  </a:lnTo>
                  <a:lnTo>
                    <a:pt x="77" y="4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8" name="Freeform 349">
              <a:extLst>
                <a:ext uri="{FF2B5EF4-FFF2-40B4-BE49-F238E27FC236}">
                  <a16:creationId xmlns:a16="http://schemas.microsoft.com/office/drawing/2014/main" id="{944F706A-3216-C62D-27AD-16FFCA2CE4F4}"/>
                </a:ext>
              </a:extLst>
            </p:cNvPr>
            <p:cNvSpPr>
              <a:spLocks/>
            </p:cNvSpPr>
            <p:nvPr/>
          </p:nvSpPr>
          <p:spPr bwMode="gray">
            <a:xfrm>
              <a:off x="6293228" y="1610485"/>
              <a:ext cx="178780" cy="108951"/>
            </a:xfrm>
            <a:custGeom>
              <a:avLst/>
              <a:gdLst>
                <a:gd name="T0" fmla="*/ 93662 w 96"/>
                <a:gd name="T1" fmla="*/ 86872 h 62"/>
                <a:gd name="T2" fmla="*/ 95250 w 96"/>
                <a:gd name="T3" fmla="*/ 79866 h 62"/>
                <a:gd name="T4" fmla="*/ 100012 w 96"/>
                <a:gd name="T5" fmla="*/ 77064 h 62"/>
                <a:gd name="T6" fmla="*/ 103188 w 96"/>
                <a:gd name="T7" fmla="*/ 72860 h 62"/>
                <a:gd name="T8" fmla="*/ 107950 w 96"/>
                <a:gd name="T9" fmla="*/ 70058 h 62"/>
                <a:gd name="T10" fmla="*/ 112713 w 96"/>
                <a:gd name="T11" fmla="*/ 68657 h 62"/>
                <a:gd name="T12" fmla="*/ 119063 w 96"/>
                <a:gd name="T13" fmla="*/ 67256 h 62"/>
                <a:gd name="T14" fmla="*/ 122238 w 96"/>
                <a:gd name="T15" fmla="*/ 63052 h 62"/>
                <a:gd name="T16" fmla="*/ 125413 w 96"/>
                <a:gd name="T17" fmla="*/ 63052 h 62"/>
                <a:gd name="T18" fmla="*/ 125413 w 96"/>
                <a:gd name="T19" fmla="*/ 61651 h 62"/>
                <a:gd name="T20" fmla="*/ 128588 w 96"/>
                <a:gd name="T21" fmla="*/ 60250 h 62"/>
                <a:gd name="T22" fmla="*/ 128588 w 96"/>
                <a:gd name="T23" fmla="*/ 56046 h 62"/>
                <a:gd name="T24" fmla="*/ 130175 w 96"/>
                <a:gd name="T25" fmla="*/ 51843 h 62"/>
                <a:gd name="T26" fmla="*/ 131763 w 96"/>
                <a:gd name="T27" fmla="*/ 47639 h 62"/>
                <a:gd name="T28" fmla="*/ 133350 w 96"/>
                <a:gd name="T29" fmla="*/ 46238 h 62"/>
                <a:gd name="T30" fmla="*/ 134938 w 96"/>
                <a:gd name="T31" fmla="*/ 43436 h 62"/>
                <a:gd name="T32" fmla="*/ 134938 w 96"/>
                <a:gd name="T33" fmla="*/ 42035 h 62"/>
                <a:gd name="T34" fmla="*/ 152400 w 96"/>
                <a:gd name="T35" fmla="*/ 23820 h 62"/>
                <a:gd name="T36" fmla="*/ 152400 w 96"/>
                <a:gd name="T37" fmla="*/ 19616 h 62"/>
                <a:gd name="T38" fmla="*/ 149225 w 96"/>
                <a:gd name="T39" fmla="*/ 15413 h 62"/>
                <a:gd name="T40" fmla="*/ 142875 w 96"/>
                <a:gd name="T41" fmla="*/ 12610 h 62"/>
                <a:gd name="T42" fmla="*/ 136525 w 96"/>
                <a:gd name="T43" fmla="*/ 12610 h 62"/>
                <a:gd name="T44" fmla="*/ 133350 w 96"/>
                <a:gd name="T45" fmla="*/ 12610 h 62"/>
                <a:gd name="T46" fmla="*/ 128588 w 96"/>
                <a:gd name="T47" fmla="*/ 11209 h 62"/>
                <a:gd name="T48" fmla="*/ 125413 w 96"/>
                <a:gd name="T49" fmla="*/ 11209 h 62"/>
                <a:gd name="T50" fmla="*/ 125413 w 96"/>
                <a:gd name="T51" fmla="*/ 9808 h 62"/>
                <a:gd name="T52" fmla="*/ 115888 w 96"/>
                <a:gd name="T53" fmla="*/ 9808 h 62"/>
                <a:gd name="T54" fmla="*/ 104775 w 96"/>
                <a:gd name="T55" fmla="*/ 7006 h 62"/>
                <a:gd name="T56" fmla="*/ 98425 w 96"/>
                <a:gd name="T57" fmla="*/ 5605 h 62"/>
                <a:gd name="T58" fmla="*/ 92075 w 96"/>
                <a:gd name="T59" fmla="*/ 2802 h 62"/>
                <a:gd name="T60" fmla="*/ 87312 w 96"/>
                <a:gd name="T61" fmla="*/ 1401 h 62"/>
                <a:gd name="T62" fmla="*/ 80962 w 96"/>
                <a:gd name="T63" fmla="*/ 1401 h 62"/>
                <a:gd name="T64" fmla="*/ 73025 w 96"/>
                <a:gd name="T65" fmla="*/ 0 h 62"/>
                <a:gd name="T66" fmla="*/ 63500 w 96"/>
                <a:gd name="T67" fmla="*/ 0 h 62"/>
                <a:gd name="T68" fmla="*/ 60325 w 96"/>
                <a:gd name="T69" fmla="*/ 0 h 62"/>
                <a:gd name="T70" fmla="*/ 53975 w 96"/>
                <a:gd name="T71" fmla="*/ 0 h 62"/>
                <a:gd name="T72" fmla="*/ 44450 w 96"/>
                <a:gd name="T73" fmla="*/ 0 h 62"/>
                <a:gd name="T74" fmla="*/ 33338 w 96"/>
                <a:gd name="T75" fmla="*/ 1401 h 62"/>
                <a:gd name="T76" fmla="*/ 23812 w 96"/>
                <a:gd name="T77" fmla="*/ 1401 h 62"/>
                <a:gd name="T78" fmla="*/ 14288 w 96"/>
                <a:gd name="T79" fmla="*/ 2802 h 62"/>
                <a:gd name="T80" fmla="*/ 7938 w 96"/>
                <a:gd name="T81" fmla="*/ 5605 h 62"/>
                <a:gd name="T82" fmla="*/ 3175 w 96"/>
                <a:gd name="T83" fmla="*/ 5605 h 62"/>
                <a:gd name="T84" fmla="*/ 3175 w 96"/>
                <a:gd name="T85" fmla="*/ 7006 h 62"/>
                <a:gd name="T86" fmla="*/ 3175 w 96"/>
                <a:gd name="T87" fmla="*/ 9808 h 62"/>
                <a:gd name="T88" fmla="*/ 6350 w 96"/>
                <a:gd name="T89" fmla="*/ 9808 h 62"/>
                <a:gd name="T90" fmla="*/ 6350 w 96"/>
                <a:gd name="T91" fmla="*/ 7006 h 62"/>
                <a:gd name="T92" fmla="*/ 7938 w 96"/>
                <a:gd name="T93" fmla="*/ 9808 h 62"/>
                <a:gd name="T94" fmla="*/ 7938 w 96"/>
                <a:gd name="T95" fmla="*/ 12610 h 62"/>
                <a:gd name="T96" fmla="*/ 7938 w 96"/>
                <a:gd name="T97" fmla="*/ 15413 h 62"/>
                <a:gd name="T98" fmla="*/ 6350 w 96"/>
                <a:gd name="T99" fmla="*/ 16814 h 62"/>
                <a:gd name="T100" fmla="*/ 6350 w 96"/>
                <a:gd name="T101" fmla="*/ 19616 h 62"/>
                <a:gd name="T102" fmla="*/ 3175 w 96"/>
                <a:gd name="T103" fmla="*/ 22419 h 62"/>
                <a:gd name="T104" fmla="*/ 3175 w 96"/>
                <a:gd name="T105" fmla="*/ 23820 h 62"/>
                <a:gd name="T106" fmla="*/ 1588 w 96"/>
                <a:gd name="T107" fmla="*/ 26622 h 62"/>
                <a:gd name="T108" fmla="*/ 0 w 96"/>
                <a:gd name="T109" fmla="*/ 28023 h 62"/>
                <a:gd name="T110" fmla="*/ 39687 w 96"/>
                <a:gd name="T111" fmla="*/ 36430 h 62"/>
                <a:gd name="T112" fmla="*/ 42862 w 96"/>
                <a:gd name="T113" fmla="*/ 60250 h 62"/>
                <a:gd name="T114" fmla="*/ 80962 w 96"/>
                <a:gd name="T115" fmla="*/ 68657 h 62"/>
                <a:gd name="T116" fmla="*/ 93662 w 96"/>
                <a:gd name="T117" fmla="*/ 86872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6"/>
                <a:gd name="T178" fmla="*/ 0 h 62"/>
                <a:gd name="T179" fmla="*/ 96 w 96"/>
                <a:gd name="T180" fmla="*/ 62 h 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6" h="62">
                  <a:moveTo>
                    <a:pt x="59" y="62"/>
                  </a:moveTo>
                  <a:lnTo>
                    <a:pt x="60" y="57"/>
                  </a:lnTo>
                  <a:lnTo>
                    <a:pt x="63" y="55"/>
                  </a:lnTo>
                  <a:lnTo>
                    <a:pt x="65" y="52"/>
                  </a:lnTo>
                  <a:lnTo>
                    <a:pt x="68" y="50"/>
                  </a:lnTo>
                  <a:lnTo>
                    <a:pt x="71" y="49"/>
                  </a:lnTo>
                  <a:lnTo>
                    <a:pt x="75" y="48"/>
                  </a:lnTo>
                  <a:lnTo>
                    <a:pt x="77" y="45"/>
                  </a:lnTo>
                  <a:lnTo>
                    <a:pt x="79" y="45"/>
                  </a:lnTo>
                  <a:lnTo>
                    <a:pt x="79" y="44"/>
                  </a:lnTo>
                  <a:lnTo>
                    <a:pt x="81" y="43"/>
                  </a:lnTo>
                  <a:lnTo>
                    <a:pt x="81" y="40"/>
                  </a:lnTo>
                  <a:lnTo>
                    <a:pt x="82" y="37"/>
                  </a:lnTo>
                  <a:lnTo>
                    <a:pt x="83" y="34"/>
                  </a:lnTo>
                  <a:lnTo>
                    <a:pt x="84" y="33"/>
                  </a:lnTo>
                  <a:lnTo>
                    <a:pt x="85" y="31"/>
                  </a:lnTo>
                  <a:lnTo>
                    <a:pt x="85" y="30"/>
                  </a:lnTo>
                  <a:lnTo>
                    <a:pt x="96" y="17"/>
                  </a:lnTo>
                  <a:lnTo>
                    <a:pt x="96" y="14"/>
                  </a:lnTo>
                  <a:lnTo>
                    <a:pt x="94" y="11"/>
                  </a:lnTo>
                  <a:lnTo>
                    <a:pt x="90" y="9"/>
                  </a:lnTo>
                  <a:lnTo>
                    <a:pt x="86" y="9"/>
                  </a:lnTo>
                  <a:lnTo>
                    <a:pt x="84" y="9"/>
                  </a:lnTo>
                  <a:lnTo>
                    <a:pt x="81" y="8"/>
                  </a:lnTo>
                  <a:lnTo>
                    <a:pt x="79" y="8"/>
                  </a:lnTo>
                  <a:lnTo>
                    <a:pt x="79" y="7"/>
                  </a:lnTo>
                  <a:lnTo>
                    <a:pt x="73" y="7"/>
                  </a:lnTo>
                  <a:lnTo>
                    <a:pt x="66" y="5"/>
                  </a:lnTo>
                  <a:lnTo>
                    <a:pt x="62" y="4"/>
                  </a:lnTo>
                  <a:lnTo>
                    <a:pt x="58" y="2"/>
                  </a:lnTo>
                  <a:lnTo>
                    <a:pt x="55" y="1"/>
                  </a:lnTo>
                  <a:lnTo>
                    <a:pt x="51" y="1"/>
                  </a:lnTo>
                  <a:lnTo>
                    <a:pt x="46" y="0"/>
                  </a:lnTo>
                  <a:lnTo>
                    <a:pt x="40" y="0"/>
                  </a:lnTo>
                  <a:lnTo>
                    <a:pt x="38" y="0"/>
                  </a:lnTo>
                  <a:lnTo>
                    <a:pt x="34" y="0"/>
                  </a:lnTo>
                  <a:lnTo>
                    <a:pt x="28" y="0"/>
                  </a:lnTo>
                  <a:lnTo>
                    <a:pt x="21" y="1"/>
                  </a:lnTo>
                  <a:lnTo>
                    <a:pt x="15" y="1"/>
                  </a:lnTo>
                  <a:lnTo>
                    <a:pt x="9" y="2"/>
                  </a:lnTo>
                  <a:lnTo>
                    <a:pt x="5" y="4"/>
                  </a:lnTo>
                  <a:lnTo>
                    <a:pt x="2" y="4"/>
                  </a:lnTo>
                  <a:lnTo>
                    <a:pt x="2" y="5"/>
                  </a:lnTo>
                  <a:lnTo>
                    <a:pt x="2" y="7"/>
                  </a:lnTo>
                  <a:lnTo>
                    <a:pt x="4" y="7"/>
                  </a:lnTo>
                  <a:lnTo>
                    <a:pt x="4" y="5"/>
                  </a:lnTo>
                  <a:lnTo>
                    <a:pt x="5" y="7"/>
                  </a:lnTo>
                  <a:lnTo>
                    <a:pt x="5" y="9"/>
                  </a:lnTo>
                  <a:lnTo>
                    <a:pt x="5" y="11"/>
                  </a:lnTo>
                  <a:lnTo>
                    <a:pt x="4" y="12"/>
                  </a:lnTo>
                  <a:lnTo>
                    <a:pt x="4" y="14"/>
                  </a:lnTo>
                  <a:lnTo>
                    <a:pt x="2" y="16"/>
                  </a:lnTo>
                  <a:lnTo>
                    <a:pt x="2" y="17"/>
                  </a:lnTo>
                  <a:lnTo>
                    <a:pt x="1" y="19"/>
                  </a:lnTo>
                  <a:lnTo>
                    <a:pt x="0" y="20"/>
                  </a:lnTo>
                  <a:lnTo>
                    <a:pt x="25" y="26"/>
                  </a:lnTo>
                  <a:lnTo>
                    <a:pt x="27" y="43"/>
                  </a:lnTo>
                  <a:lnTo>
                    <a:pt x="51" y="49"/>
                  </a:lnTo>
                  <a:lnTo>
                    <a:pt x="59" y="6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9" name="Freeform 350">
              <a:extLst>
                <a:ext uri="{FF2B5EF4-FFF2-40B4-BE49-F238E27FC236}">
                  <a16:creationId xmlns:a16="http://schemas.microsoft.com/office/drawing/2014/main" id="{71C874EC-513E-F46F-A615-937E4D11A88C}"/>
                </a:ext>
              </a:extLst>
            </p:cNvPr>
            <p:cNvSpPr>
              <a:spLocks/>
            </p:cNvSpPr>
            <p:nvPr/>
          </p:nvSpPr>
          <p:spPr bwMode="gray">
            <a:xfrm>
              <a:off x="6132521" y="1656046"/>
              <a:ext cx="289265" cy="237715"/>
            </a:xfrm>
            <a:custGeom>
              <a:avLst/>
              <a:gdLst>
                <a:gd name="T0" fmla="*/ 133350 w 156"/>
                <a:gd name="T1" fmla="*/ 22419 h 136"/>
                <a:gd name="T2" fmla="*/ 238125 w 156"/>
                <a:gd name="T3" fmla="*/ 51843 h 136"/>
                <a:gd name="T4" fmla="*/ 233363 w 156"/>
                <a:gd name="T5" fmla="*/ 61651 h 136"/>
                <a:gd name="T6" fmla="*/ 230188 w 156"/>
                <a:gd name="T7" fmla="*/ 74262 h 136"/>
                <a:gd name="T8" fmla="*/ 223838 w 156"/>
                <a:gd name="T9" fmla="*/ 81267 h 136"/>
                <a:gd name="T10" fmla="*/ 220663 w 156"/>
                <a:gd name="T11" fmla="*/ 85471 h 136"/>
                <a:gd name="T12" fmla="*/ 223838 w 156"/>
                <a:gd name="T13" fmla="*/ 103686 h 136"/>
                <a:gd name="T14" fmla="*/ 233363 w 156"/>
                <a:gd name="T15" fmla="*/ 120500 h 136"/>
                <a:gd name="T16" fmla="*/ 241300 w 156"/>
                <a:gd name="T17" fmla="*/ 134512 h 136"/>
                <a:gd name="T18" fmla="*/ 247650 w 156"/>
                <a:gd name="T19" fmla="*/ 144320 h 136"/>
                <a:gd name="T20" fmla="*/ 241300 w 156"/>
                <a:gd name="T21" fmla="*/ 152727 h 136"/>
                <a:gd name="T22" fmla="*/ 233363 w 156"/>
                <a:gd name="T23" fmla="*/ 165337 h 136"/>
                <a:gd name="T24" fmla="*/ 228600 w 156"/>
                <a:gd name="T25" fmla="*/ 176546 h 136"/>
                <a:gd name="T26" fmla="*/ 227013 w 156"/>
                <a:gd name="T27" fmla="*/ 190558 h 136"/>
                <a:gd name="T28" fmla="*/ 217488 w 156"/>
                <a:gd name="T29" fmla="*/ 189157 h 136"/>
                <a:gd name="T30" fmla="*/ 203200 w 156"/>
                <a:gd name="T31" fmla="*/ 186355 h 136"/>
                <a:gd name="T32" fmla="*/ 188912 w 156"/>
                <a:gd name="T33" fmla="*/ 184953 h 136"/>
                <a:gd name="T34" fmla="*/ 173037 w 156"/>
                <a:gd name="T35" fmla="*/ 182151 h 136"/>
                <a:gd name="T36" fmla="*/ 149225 w 156"/>
                <a:gd name="T37" fmla="*/ 182151 h 136"/>
                <a:gd name="T38" fmla="*/ 127000 w 156"/>
                <a:gd name="T39" fmla="*/ 179349 h 136"/>
                <a:gd name="T40" fmla="*/ 114300 w 156"/>
                <a:gd name="T41" fmla="*/ 172343 h 136"/>
                <a:gd name="T42" fmla="*/ 106363 w 156"/>
                <a:gd name="T43" fmla="*/ 166738 h 136"/>
                <a:gd name="T44" fmla="*/ 90487 w 156"/>
                <a:gd name="T45" fmla="*/ 161134 h 136"/>
                <a:gd name="T46" fmla="*/ 73025 w 156"/>
                <a:gd name="T47" fmla="*/ 152727 h 136"/>
                <a:gd name="T48" fmla="*/ 57150 w 156"/>
                <a:gd name="T49" fmla="*/ 144320 h 136"/>
                <a:gd name="T50" fmla="*/ 41275 w 156"/>
                <a:gd name="T51" fmla="*/ 130308 h 136"/>
                <a:gd name="T52" fmla="*/ 28575 w 156"/>
                <a:gd name="T53" fmla="*/ 103686 h 136"/>
                <a:gd name="T54" fmla="*/ 19050 w 156"/>
                <a:gd name="T55" fmla="*/ 68657 h 136"/>
                <a:gd name="T56" fmla="*/ 7937 w 156"/>
                <a:gd name="T57" fmla="*/ 44837 h 136"/>
                <a:gd name="T58" fmla="*/ 0 w 156"/>
                <a:gd name="T59" fmla="*/ 33628 h 136"/>
                <a:gd name="T60" fmla="*/ 3175 w 156"/>
                <a:gd name="T61" fmla="*/ 30826 h 136"/>
                <a:gd name="T62" fmla="*/ 6350 w 156"/>
                <a:gd name="T63" fmla="*/ 28023 h 136"/>
                <a:gd name="T64" fmla="*/ 17462 w 156"/>
                <a:gd name="T65" fmla="*/ 22419 h 136"/>
                <a:gd name="T66" fmla="*/ 38100 w 156"/>
                <a:gd name="T67" fmla="*/ 14012 h 136"/>
                <a:gd name="T68" fmla="*/ 55563 w 156"/>
                <a:gd name="T69" fmla="*/ 8407 h 136"/>
                <a:gd name="T70" fmla="*/ 73025 w 156"/>
                <a:gd name="T71" fmla="*/ 4203 h 136"/>
                <a:gd name="T72" fmla="*/ 84137 w 156"/>
                <a:gd name="T73" fmla="*/ 4203 h 136"/>
                <a:gd name="T74" fmla="*/ 88900 w 156"/>
                <a:gd name="T75" fmla="*/ 9808 h 136"/>
                <a:gd name="T76" fmla="*/ 93662 w 156"/>
                <a:gd name="T77" fmla="*/ 18215 h 136"/>
                <a:gd name="T78" fmla="*/ 100012 w 156"/>
                <a:gd name="T79" fmla="*/ 22419 h 136"/>
                <a:gd name="T80" fmla="*/ 106363 w 156"/>
                <a:gd name="T81" fmla="*/ 22419 h 136"/>
                <a:gd name="T82" fmla="*/ 111125 w 156"/>
                <a:gd name="T83" fmla="*/ 22419 h 136"/>
                <a:gd name="T84" fmla="*/ 114300 w 156"/>
                <a:gd name="T85" fmla="*/ 22419 h 136"/>
                <a:gd name="T86" fmla="*/ 119063 w 156"/>
                <a:gd name="T87" fmla="*/ 22419 h 136"/>
                <a:gd name="T88" fmla="*/ 127000 w 156"/>
                <a:gd name="T89" fmla="*/ 15413 h 1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36"/>
                <a:gd name="T137" fmla="*/ 156 w 156"/>
                <a:gd name="T138" fmla="*/ 136 h 1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36">
                  <a:moveTo>
                    <a:pt x="80" y="11"/>
                  </a:moveTo>
                  <a:lnTo>
                    <a:pt x="84" y="16"/>
                  </a:lnTo>
                  <a:lnTo>
                    <a:pt x="139" y="21"/>
                  </a:lnTo>
                  <a:lnTo>
                    <a:pt x="150" y="37"/>
                  </a:lnTo>
                  <a:lnTo>
                    <a:pt x="148" y="40"/>
                  </a:lnTo>
                  <a:lnTo>
                    <a:pt x="147" y="44"/>
                  </a:lnTo>
                  <a:lnTo>
                    <a:pt x="146" y="49"/>
                  </a:lnTo>
                  <a:lnTo>
                    <a:pt x="145" y="53"/>
                  </a:lnTo>
                  <a:lnTo>
                    <a:pt x="144" y="56"/>
                  </a:lnTo>
                  <a:lnTo>
                    <a:pt x="141" y="58"/>
                  </a:lnTo>
                  <a:lnTo>
                    <a:pt x="140" y="60"/>
                  </a:lnTo>
                  <a:lnTo>
                    <a:pt x="139" y="61"/>
                  </a:lnTo>
                  <a:lnTo>
                    <a:pt x="140" y="68"/>
                  </a:lnTo>
                  <a:lnTo>
                    <a:pt x="141" y="74"/>
                  </a:lnTo>
                  <a:lnTo>
                    <a:pt x="144" y="81"/>
                  </a:lnTo>
                  <a:lnTo>
                    <a:pt x="147" y="86"/>
                  </a:lnTo>
                  <a:lnTo>
                    <a:pt x="150" y="92"/>
                  </a:lnTo>
                  <a:lnTo>
                    <a:pt x="152" y="96"/>
                  </a:lnTo>
                  <a:lnTo>
                    <a:pt x="154" y="100"/>
                  </a:lnTo>
                  <a:lnTo>
                    <a:pt x="156" y="103"/>
                  </a:lnTo>
                  <a:lnTo>
                    <a:pt x="154" y="105"/>
                  </a:lnTo>
                  <a:lnTo>
                    <a:pt x="152" y="109"/>
                  </a:lnTo>
                  <a:lnTo>
                    <a:pt x="150" y="114"/>
                  </a:lnTo>
                  <a:lnTo>
                    <a:pt x="147" y="118"/>
                  </a:lnTo>
                  <a:lnTo>
                    <a:pt x="146" y="122"/>
                  </a:lnTo>
                  <a:lnTo>
                    <a:pt x="144" y="126"/>
                  </a:lnTo>
                  <a:lnTo>
                    <a:pt x="144" y="130"/>
                  </a:lnTo>
                  <a:lnTo>
                    <a:pt x="143" y="136"/>
                  </a:lnTo>
                  <a:lnTo>
                    <a:pt x="140" y="136"/>
                  </a:lnTo>
                  <a:lnTo>
                    <a:pt x="137" y="135"/>
                  </a:lnTo>
                  <a:lnTo>
                    <a:pt x="132" y="135"/>
                  </a:lnTo>
                  <a:lnTo>
                    <a:pt x="128" y="133"/>
                  </a:lnTo>
                  <a:lnTo>
                    <a:pt x="123" y="133"/>
                  </a:lnTo>
                  <a:lnTo>
                    <a:pt x="119" y="132"/>
                  </a:lnTo>
                  <a:lnTo>
                    <a:pt x="114" y="130"/>
                  </a:lnTo>
                  <a:lnTo>
                    <a:pt x="109" y="130"/>
                  </a:lnTo>
                  <a:lnTo>
                    <a:pt x="106" y="130"/>
                  </a:lnTo>
                  <a:lnTo>
                    <a:pt x="94" y="130"/>
                  </a:lnTo>
                  <a:lnTo>
                    <a:pt x="86" y="129"/>
                  </a:lnTo>
                  <a:lnTo>
                    <a:pt x="80" y="128"/>
                  </a:lnTo>
                  <a:lnTo>
                    <a:pt x="75" y="126"/>
                  </a:lnTo>
                  <a:lnTo>
                    <a:pt x="72" y="123"/>
                  </a:lnTo>
                  <a:lnTo>
                    <a:pt x="70" y="122"/>
                  </a:lnTo>
                  <a:lnTo>
                    <a:pt x="67" y="119"/>
                  </a:lnTo>
                  <a:lnTo>
                    <a:pt x="63" y="118"/>
                  </a:lnTo>
                  <a:lnTo>
                    <a:pt x="57" y="115"/>
                  </a:lnTo>
                  <a:lnTo>
                    <a:pt x="51" y="112"/>
                  </a:lnTo>
                  <a:lnTo>
                    <a:pt x="46" y="109"/>
                  </a:lnTo>
                  <a:lnTo>
                    <a:pt x="42" y="105"/>
                  </a:lnTo>
                  <a:lnTo>
                    <a:pt x="36" y="103"/>
                  </a:lnTo>
                  <a:lnTo>
                    <a:pt x="31" y="97"/>
                  </a:lnTo>
                  <a:lnTo>
                    <a:pt x="26" y="93"/>
                  </a:lnTo>
                  <a:lnTo>
                    <a:pt x="22" y="89"/>
                  </a:lnTo>
                  <a:lnTo>
                    <a:pt x="18" y="74"/>
                  </a:lnTo>
                  <a:lnTo>
                    <a:pt x="16" y="60"/>
                  </a:lnTo>
                  <a:lnTo>
                    <a:pt x="12" y="49"/>
                  </a:lnTo>
                  <a:lnTo>
                    <a:pt x="8" y="40"/>
                  </a:lnTo>
                  <a:lnTo>
                    <a:pt x="5" y="32"/>
                  </a:lnTo>
                  <a:lnTo>
                    <a:pt x="2" y="27"/>
                  </a:lnTo>
                  <a:lnTo>
                    <a:pt x="0" y="24"/>
                  </a:lnTo>
                  <a:lnTo>
                    <a:pt x="1" y="22"/>
                  </a:lnTo>
                  <a:lnTo>
                    <a:pt x="2" y="22"/>
                  </a:lnTo>
                  <a:lnTo>
                    <a:pt x="4" y="21"/>
                  </a:lnTo>
                  <a:lnTo>
                    <a:pt x="4" y="20"/>
                  </a:lnTo>
                  <a:lnTo>
                    <a:pt x="4" y="18"/>
                  </a:lnTo>
                  <a:lnTo>
                    <a:pt x="11" y="16"/>
                  </a:lnTo>
                  <a:lnTo>
                    <a:pt x="18" y="13"/>
                  </a:lnTo>
                  <a:lnTo>
                    <a:pt x="24" y="10"/>
                  </a:lnTo>
                  <a:lnTo>
                    <a:pt x="29" y="7"/>
                  </a:lnTo>
                  <a:lnTo>
                    <a:pt x="35" y="6"/>
                  </a:lnTo>
                  <a:lnTo>
                    <a:pt x="42" y="4"/>
                  </a:lnTo>
                  <a:lnTo>
                    <a:pt x="46" y="3"/>
                  </a:lnTo>
                  <a:lnTo>
                    <a:pt x="52" y="0"/>
                  </a:lnTo>
                  <a:lnTo>
                    <a:pt x="53" y="3"/>
                  </a:lnTo>
                  <a:lnTo>
                    <a:pt x="55" y="6"/>
                  </a:lnTo>
                  <a:lnTo>
                    <a:pt x="56" y="7"/>
                  </a:lnTo>
                  <a:lnTo>
                    <a:pt x="58" y="10"/>
                  </a:lnTo>
                  <a:lnTo>
                    <a:pt x="59" y="13"/>
                  </a:lnTo>
                  <a:lnTo>
                    <a:pt x="62" y="14"/>
                  </a:lnTo>
                  <a:lnTo>
                    <a:pt x="63" y="16"/>
                  </a:lnTo>
                  <a:lnTo>
                    <a:pt x="65" y="16"/>
                  </a:lnTo>
                  <a:lnTo>
                    <a:pt x="67" y="16"/>
                  </a:lnTo>
                  <a:lnTo>
                    <a:pt x="69" y="16"/>
                  </a:lnTo>
                  <a:lnTo>
                    <a:pt x="70" y="16"/>
                  </a:lnTo>
                  <a:lnTo>
                    <a:pt x="71" y="16"/>
                  </a:lnTo>
                  <a:lnTo>
                    <a:pt x="72" y="16"/>
                  </a:lnTo>
                  <a:lnTo>
                    <a:pt x="74" y="16"/>
                  </a:lnTo>
                  <a:lnTo>
                    <a:pt x="75" y="16"/>
                  </a:lnTo>
                  <a:lnTo>
                    <a:pt x="76" y="16"/>
                  </a:lnTo>
                  <a:lnTo>
                    <a:pt x="80" y="1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0" name="Freeform 351">
              <a:extLst>
                <a:ext uri="{FF2B5EF4-FFF2-40B4-BE49-F238E27FC236}">
                  <a16:creationId xmlns:a16="http://schemas.microsoft.com/office/drawing/2014/main" id="{27356D00-D544-DF84-FCC7-08B1F808F049}"/>
                </a:ext>
              </a:extLst>
            </p:cNvPr>
            <p:cNvSpPr>
              <a:spLocks/>
            </p:cNvSpPr>
            <p:nvPr/>
          </p:nvSpPr>
          <p:spPr bwMode="gray">
            <a:xfrm>
              <a:off x="6212876" y="1919512"/>
              <a:ext cx="192842" cy="101028"/>
            </a:xfrm>
            <a:custGeom>
              <a:avLst/>
              <a:gdLst>
                <a:gd name="T0" fmla="*/ 153988 w 104"/>
                <a:gd name="T1" fmla="*/ 0 h 57"/>
                <a:gd name="T2" fmla="*/ 88900 w 104"/>
                <a:gd name="T3" fmla="*/ 0 h 57"/>
                <a:gd name="T4" fmla="*/ 84137 w 104"/>
                <a:gd name="T5" fmla="*/ 1401 h 57"/>
                <a:gd name="T6" fmla="*/ 80963 w 104"/>
                <a:gd name="T7" fmla="*/ 5605 h 57"/>
                <a:gd name="T8" fmla="*/ 74613 w 104"/>
                <a:gd name="T9" fmla="*/ 7006 h 57"/>
                <a:gd name="T10" fmla="*/ 69850 w 104"/>
                <a:gd name="T11" fmla="*/ 11209 h 57"/>
                <a:gd name="T12" fmla="*/ 63500 w 104"/>
                <a:gd name="T13" fmla="*/ 15413 h 57"/>
                <a:gd name="T14" fmla="*/ 58738 w 104"/>
                <a:gd name="T15" fmla="*/ 16814 h 57"/>
                <a:gd name="T16" fmla="*/ 53975 w 104"/>
                <a:gd name="T17" fmla="*/ 21017 h 57"/>
                <a:gd name="T18" fmla="*/ 49212 w 104"/>
                <a:gd name="T19" fmla="*/ 22419 h 57"/>
                <a:gd name="T20" fmla="*/ 44450 w 104"/>
                <a:gd name="T21" fmla="*/ 22419 h 57"/>
                <a:gd name="T22" fmla="*/ 42862 w 104"/>
                <a:gd name="T23" fmla="*/ 22419 h 57"/>
                <a:gd name="T24" fmla="*/ 39688 w 104"/>
                <a:gd name="T25" fmla="*/ 21017 h 57"/>
                <a:gd name="T26" fmla="*/ 38100 w 104"/>
                <a:gd name="T27" fmla="*/ 21017 h 57"/>
                <a:gd name="T28" fmla="*/ 36513 w 104"/>
                <a:gd name="T29" fmla="*/ 16814 h 57"/>
                <a:gd name="T30" fmla="*/ 31750 w 104"/>
                <a:gd name="T31" fmla="*/ 16814 h 57"/>
                <a:gd name="T32" fmla="*/ 31750 w 104"/>
                <a:gd name="T33" fmla="*/ 15413 h 57"/>
                <a:gd name="T34" fmla="*/ 30163 w 104"/>
                <a:gd name="T35" fmla="*/ 12610 h 57"/>
                <a:gd name="T36" fmla="*/ 26988 w 104"/>
                <a:gd name="T37" fmla="*/ 16814 h 57"/>
                <a:gd name="T38" fmla="*/ 23812 w 104"/>
                <a:gd name="T39" fmla="*/ 23820 h 57"/>
                <a:gd name="T40" fmla="*/ 22225 w 104"/>
                <a:gd name="T41" fmla="*/ 28023 h 57"/>
                <a:gd name="T42" fmla="*/ 19050 w 104"/>
                <a:gd name="T43" fmla="*/ 32227 h 57"/>
                <a:gd name="T44" fmla="*/ 14288 w 104"/>
                <a:gd name="T45" fmla="*/ 36430 h 57"/>
                <a:gd name="T46" fmla="*/ 9525 w 104"/>
                <a:gd name="T47" fmla="*/ 40634 h 57"/>
                <a:gd name="T48" fmla="*/ 4763 w 104"/>
                <a:gd name="T49" fmla="*/ 43436 h 57"/>
                <a:gd name="T50" fmla="*/ 0 w 104"/>
                <a:gd name="T51" fmla="*/ 46238 h 57"/>
                <a:gd name="T52" fmla="*/ 4763 w 104"/>
                <a:gd name="T53" fmla="*/ 51843 h 57"/>
                <a:gd name="T54" fmla="*/ 11112 w 104"/>
                <a:gd name="T55" fmla="*/ 56046 h 57"/>
                <a:gd name="T56" fmla="*/ 17463 w 104"/>
                <a:gd name="T57" fmla="*/ 63052 h 57"/>
                <a:gd name="T58" fmla="*/ 22225 w 104"/>
                <a:gd name="T59" fmla="*/ 67256 h 57"/>
                <a:gd name="T60" fmla="*/ 26988 w 104"/>
                <a:gd name="T61" fmla="*/ 70058 h 57"/>
                <a:gd name="T62" fmla="*/ 33338 w 104"/>
                <a:gd name="T63" fmla="*/ 74261 h 57"/>
                <a:gd name="T64" fmla="*/ 39688 w 104"/>
                <a:gd name="T65" fmla="*/ 77064 h 57"/>
                <a:gd name="T66" fmla="*/ 49212 w 104"/>
                <a:gd name="T67" fmla="*/ 79866 h 57"/>
                <a:gd name="T68" fmla="*/ 122238 w 104"/>
                <a:gd name="T69" fmla="*/ 79866 h 57"/>
                <a:gd name="T70" fmla="*/ 131763 w 104"/>
                <a:gd name="T71" fmla="*/ 68657 h 57"/>
                <a:gd name="T72" fmla="*/ 136525 w 104"/>
                <a:gd name="T73" fmla="*/ 58849 h 57"/>
                <a:gd name="T74" fmla="*/ 142875 w 104"/>
                <a:gd name="T75" fmla="*/ 51843 h 57"/>
                <a:gd name="T76" fmla="*/ 149225 w 104"/>
                <a:gd name="T77" fmla="*/ 43436 h 57"/>
                <a:gd name="T78" fmla="*/ 153988 w 104"/>
                <a:gd name="T79" fmla="*/ 36430 h 57"/>
                <a:gd name="T80" fmla="*/ 158750 w 104"/>
                <a:gd name="T81" fmla="*/ 28023 h 57"/>
                <a:gd name="T82" fmla="*/ 161925 w 104"/>
                <a:gd name="T83" fmla="*/ 21017 h 57"/>
                <a:gd name="T84" fmla="*/ 165100 w 104"/>
                <a:gd name="T85" fmla="*/ 9808 h 57"/>
                <a:gd name="T86" fmla="*/ 153988 w 104"/>
                <a:gd name="T87" fmla="*/ 0 h 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4"/>
                <a:gd name="T133" fmla="*/ 0 h 57"/>
                <a:gd name="T134" fmla="*/ 104 w 104"/>
                <a:gd name="T135" fmla="*/ 57 h 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4" h="57">
                  <a:moveTo>
                    <a:pt x="97" y="0"/>
                  </a:moveTo>
                  <a:lnTo>
                    <a:pt x="56" y="0"/>
                  </a:lnTo>
                  <a:lnTo>
                    <a:pt x="53" y="1"/>
                  </a:lnTo>
                  <a:lnTo>
                    <a:pt x="51" y="4"/>
                  </a:lnTo>
                  <a:lnTo>
                    <a:pt x="47" y="5"/>
                  </a:lnTo>
                  <a:lnTo>
                    <a:pt x="44" y="8"/>
                  </a:lnTo>
                  <a:lnTo>
                    <a:pt x="40" y="11"/>
                  </a:lnTo>
                  <a:lnTo>
                    <a:pt x="37" y="12"/>
                  </a:lnTo>
                  <a:lnTo>
                    <a:pt x="34" y="15"/>
                  </a:lnTo>
                  <a:lnTo>
                    <a:pt x="31" y="16"/>
                  </a:lnTo>
                  <a:lnTo>
                    <a:pt x="28" y="16"/>
                  </a:lnTo>
                  <a:lnTo>
                    <a:pt x="27" y="16"/>
                  </a:lnTo>
                  <a:lnTo>
                    <a:pt x="25" y="15"/>
                  </a:lnTo>
                  <a:lnTo>
                    <a:pt x="24" y="15"/>
                  </a:lnTo>
                  <a:lnTo>
                    <a:pt x="23" y="12"/>
                  </a:lnTo>
                  <a:lnTo>
                    <a:pt x="20" y="12"/>
                  </a:lnTo>
                  <a:lnTo>
                    <a:pt x="20" y="11"/>
                  </a:lnTo>
                  <a:lnTo>
                    <a:pt x="19" y="9"/>
                  </a:lnTo>
                  <a:lnTo>
                    <a:pt x="17" y="12"/>
                  </a:lnTo>
                  <a:lnTo>
                    <a:pt x="15" y="17"/>
                  </a:lnTo>
                  <a:lnTo>
                    <a:pt x="14" y="20"/>
                  </a:lnTo>
                  <a:lnTo>
                    <a:pt x="12" y="23"/>
                  </a:lnTo>
                  <a:lnTo>
                    <a:pt x="9" y="26"/>
                  </a:lnTo>
                  <a:lnTo>
                    <a:pt x="6" y="29"/>
                  </a:lnTo>
                  <a:lnTo>
                    <a:pt x="3" y="31"/>
                  </a:lnTo>
                  <a:lnTo>
                    <a:pt x="0" y="33"/>
                  </a:lnTo>
                  <a:lnTo>
                    <a:pt x="3" y="37"/>
                  </a:lnTo>
                  <a:lnTo>
                    <a:pt x="7" y="40"/>
                  </a:lnTo>
                  <a:lnTo>
                    <a:pt x="11" y="45"/>
                  </a:lnTo>
                  <a:lnTo>
                    <a:pt x="14" y="48"/>
                  </a:lnTo>
                  <a:lnTo>
                    <a:pt x="17" y="50"/>
                  </a:lnTo>
                  <a:lnTo>
                    <a:pt x="21" y="53"/>
                  </a:lnTo>
                  <a:lnTo>
                    <a:pt x="25" y="55"/>
                  </a:lnTo>
                  <a:lnTo>
                    <a:pt x="31" y="57"/>
                  </a:lnTo>
                  <a:lnTo>
                    <a:pt x="77" y="57"/>
                  </a:lnTo>
                  <a:lnTo>
                    <a:pt x="83" y="49"/>
                  </a:lnTo>
                  <a:lnTo>
                    <a:pt x="86" y="42"/>
                  </a:lnTo>
                  <a:lnTo>
                    <a:pt x="90" y="37"/>
                  </a:lnTo>
                  <a:lnTo>
                    <a:pt x="94" y="31"/>
                  </a:lnTo>
                  <a:lnTo>
                    <a:pt x="97" y="26"/>
                  </a:lnTo>
                  <a:lnTo>
                    <a:pt x="100" y="20"/>
                  </a:lnTo>
                  <a:lnTo>
                    <a:pt x="102" y="15"/>
                  </a:lnTo>
                  <a:lnTo>
                    <a:pt x="104" y="7"/>
                  </a:lnTo>
                  <a:lnTo>
                    <a:pt x="9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1" name="Freeform 352">
              <a:extLst>
                <a:ext uri="{FF2B5EF4-FFF2-40B4-BE49-F238E27FC236}">
                  <a16:creationId xmlns:a16="http://schemas.microsoft.com/office/drawing/2014/main" id="{A6444E23-3418-C2EA-11D1-3E621E61AF21}"/>
                </a:ext>
              </a:extLst>
            </p:cNvPr>
            <p:cNvSpPr>
              <a:spLocks/>
            </p:cNvSpPr>
            <p:nvPr/>
          </p:nvSpPr>
          <p:spPr bwMode="gray">
            <a:xfrm>
              <a:off x="6341438" y="1473799"/>
              <a:ext cx="150658" cy="91125"/>
            </a:xfrm>
            <a:custGeom>
              <a:avLst/>
              <a:gdLst>
                <a:gd name="T0" fmla="*/ 128588 w 81"/>
                <a:gd name="T1" fmla="*/ 72860 h 52"/>
                <a:gd name="T2" fmla="*/ 127000 w 81"/>
                <a:gd name="T3" fmla="*/ 58848 h 52"/>
                <a:gd name="T4" fmla="*/ 127000 w 81"/>
                <a:gd name="T5" fmla="*/ 46238 h 52"/>
                <a:gd name="T6" fmla="*/ 127000 w 81"/>
                <a:gd name="T7" fmla="*/ 36430 h 52"/>
                <a:gd name="T8" fmla="*/ 127000 w 81"/>
                <a:gd name="T9" fmla="*/ 28023 h 52"/>
                <a:gd name="T10" fmla="*/ 127000 w 81"/>
                <a:gd name="T11" fmla="*/ 22418 h 52"/>
                <a:gd name="T12" fmla="*/ 128588 w 81"/>
                <a:gd name="T13" fmla="*/ 16814 h 52"/>
                <a:gd name="T14" fmla="*/ 128588 w 81"/>
                <a:gd name="T15" fmla="*/ 11209 h 52"/>
                <a:gd name="T16" fmla="*/ 128588 w 81"/>
                <a:gd name="T17" fmla="*/ 7006 h 52"/>
                <a:gd name="T18" fmla="*/ 128588 w 81"/>
                <a:gd name="T19" fmla="*/ 9808 h 52"/>
                <a:gd name="T20" fmla="*/ 123825 w 81"/>
                <a:gd name="T21" fmla="*/ 11209 h 52"/>
                <a:gd name="T22" fmla="*/ 120650 w 81"/>
                <a:gd name="T23" fmla="*/ 11209 h 52"/>
                <a:gd name="T24" fmla="*/ 114300 w 81"/>
                <a:gd name="T25" fmla="*/ 12610 h 52"/>
                <a:gd name="T26" fmla="*/ 109538 w 81"/>
                <a:gd name="T27" fmla="*/ 12610 h 52"/>
                <a:gd name="T28" fmla="*/ 103188 w 81"/>
                <a:gd name="T29" fmla="*/ 12610 h 52"/>
                <a:gd name="T30" fmla="*/ 98425 w 81"/>
                <a:gd name="T31" fmla="*/ 12610 h 52"/>
                <a:gd name="T32" fmla="*/ 92075 w 81"/>
                <a:gd name="T33" fmla="*/ 12610 h 52"/>
                <a:gd name="T34" fmla="*/ 88900 w 81"/>
                <a:gd name="T35" fmla="*/ 12610 h 52"/>
                <a:gd name="T36" fmla="*/ 85725 w 81"/>
                <a:gd name="T37" fmla="*/ 11209 h 52"/>
                <a:gd name="T38" fmla="*/ 80963 w 81"/>
                <a:gd name="T39" fmla="*/ 9808 h 52"/>
                <a:gd name="T40" fmla="*/ 76200 w 81"/>
                <a:gd name="T41" fmla="*/ 7006 h 52"/>
                <a:gd name="T42" fmla="*/ 71438 w 81"/>
                <a:gd name="T43" fmla="*/ 2802 h 52"/>
                <a:gd name="T44" fmla="*/ 66675 w 81"/>
                <a:gd name="T45" fmla="*/ 1401 h 52"/>
                <a:gd name="T46" fmla="*/ 58738 w 81"/>
                <a:gd name="T47" fmla="*/ 0 h 52"/>
                <a:gd name="T48" fmla="*/ 49213 w 81"/>
                <a:gd name="T49" fmla="*/ 0 h 52"/>
                <a:gd name="T50" fmla="*/ 41275 w 81"/>
                <a:gd name="T51" fmla="*/ 0 h 52"/>
                <a:gd name="T52" fmla="*/ 33338 w 81"/>
                <a:gd name="T53" fmla="*/ 0 h 52"/>
                <a:gd name="T54" fmla="*/ 22225 w 81"/>
                <a:gd name="T55" fmla="*/ 0 h 52"/>
                <a:gd name="T56" fmla="*/ 15875 w 81"/>
                <a:gd name="T57" fmla="*/ 1401 h 52"/>
                <a:gd name="T58" fmla="*/ 9525 w 81"/>
                <a:gd name="T59" fmla="*/ 2802 h 52"/>
                <a:gd name="T60" fmla="*/ 4763 w 81"/>
                <a:gd name="T61" fmla="*/ 9808 h 52"/>
                <a:gd name="T62" fmla="*/ 1588 w 81"/>
                <a:gd name="T63" fmla="*/ 15413 h 52"/>
                <a:gd name="T64" fmla="*/ 0 w 81"/>
                <a:gd name="T65" fmla="*/ 26622 h 52"/>
                <a:gd name="T66" fmla="*/ 0 w 81"/>
                <a:gd name="T67" fmla="*/ 32227 h 52"/>
                <a:gd name="T68" fmla="*/ 0 w 81"/>
                <a:gd name="T69" fmla="*/ 36430 h 52"/>
                <a:gd name="T70" fmla="*/ 1588 w 81"/>
                <a:gd name="T71" fmla="*/ 40633 h 52"/>
                <a:gd name="T72" fmla="*/ 4763 w 81"/>
                <a:gd name="T73" fmla="*/ 43436 h 52"/>
                <a:gd name="T74" fmla="*/ 11113 w 81"/>
                <a:gd name="T75" fmla="*/ 47639 h 52"/>
                <a:gd name="T76" fmla="*/ 19050 w 81"/>
                <a:gd name="T77" fmla="*/ 50442 h 52"/>
                <a:gd name="T78" fmla="*/ 25400 w 81"/>
                <a:gd name="T79" fmla="*/ 51843 h 52"/>
                <a:gd name="T80" fmla="*/ 30163 w 81"/>
                <a:gd name="T81" fmla="*/ 53244 h 52"/>
                <a:gd name="T82" fmla="*/ 33338 w 81"/>
                <a:gd name="T83" fmla="*/ 57447 h 52"/>
                <a:gd name="T84" fmla="*/ 36513 w 81"/>
                <a:gd name="T85" fmla="*/ 58848 h 52"/>
                <a:gd name="T86" fmla="*/ 36513 w 81"/>
                <a:gd name="T87" fmla="*/ 63052 h 52"/>
                <a:gd name="T88" fmla="*/ 36513 w 81"/>
                <a:gd name="T89" fmla="*/ 64453 h 52"/>
                <a:gd name="T90" fmla="*/ 39688 w 81"/>
                <a:gd name="T91" fmla="*/ 64453 h 52"/>
                <a:gd name="T92" fmla="*/ 41275 w 81"/>
                <a:gd name="T93" fmla="*/ 63052 h 52"/>
                <a:gd name="T94" fmla="*/ 42863 w 81"/>
                <a:gd name="T95" fmla="*/ 60250 h 52"/>
                <a:gd name="T96" fmla="*/ 46038 w 81"/>
                <a:gd name="T97" fmla="*/ 60250 h 52"/>
                <a:gd name="T98" fmla="*/ 47625 w 81"/>
                <a:gd name="T99" fmla="*/ 58848 h 52"/>
                <a:gd name="T100" fmla="*/ 49213 w 81"/>
                <a:gd name="T101" fmla="*/ 58848 h 52"/>
                <a:gd name="T102" fmla="*/ 50800 w 81"/>
                <a:gd name="T103" fmla="*/ 58848 h 52"/>
                <a:gd name="T104" fmla="*/ 52388 w 81"/>
                <a:gd name="T105" fmla="*/ 58848 h 52"/>
                <a:gd name="T106" fmla="*/ 60325 w 81"/>
                <a:gd name="T107" fmla="*/ 58848 h 52"/>
                <a:gd name="T108" fmla="*/ 69850 w 81"/>
                <a:gd name="T109" fmla="*/ 60250 h 52"/>
                <a:gd name="T110" fmla="*/ 80963 w 81"/>
                <a:gd name="T111" fmla="*/ 63052 h 52"/>
                <a:gd name="T112" fmla="*/ 93663 w 81"/>
                <a:gd name="T113" fmla="*/ 64453 h 52"/>
                <a:gd name="T114" fmla="*/ 109538 w 81"/>
                <a:gd name="T115" fmla="*/ 68657 h 52"/>
                <a:gd name="T116" fmla="*/ 119063 w 81"/>
                <a:gd name="T117" fmla="*/ 70058 h 52"/>
                <a:gd name="T118" fmla="*/ 127000 w 81"/>
                <a:gd name="T119" fmla="*/ 72860 h 52"/>
                <a:gd name="T120" fmla="*/ 128588 w 81"/>
                <a:gd name="T121" fmla="*/ 72860 h 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1"/>
                <a:gd name="T184" fmla="*/ 0 h 52"/>
                <a:gd name="T185" fmla="*/ 81 w 81"/>
                <a:gd name="T186" fmla="*/ 52 h 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1" h="52">
                  <a:moveTo>
                    <a:pt x="81" y="52"/>
                  </a:moveTo>
                  <a:lnTo>
                    <a:pt x="80" y="42"/>
                  </a:lnTo>
                  <a:lnTo>
                    <a:pt x="80" y="33"/>
                  </a:lnTo>
                  <a:lnTo>
                    <a:pt x="80" y="26"/>
                  </a:lnTo>
                  <a:lnTo>
                    <a:pt x="80" y="20"/>
                  </a:lnTo>
                  <a:lnTo>
                    <a:pt x="80" y="16"/>
                  </a:lnTo>
                  <a:lnTo>
                    <a:pt x="81" y="12"/>
                  </a:lnTo>
                  <a:lnTo>
                    <a:pt x="81" y="8"/>
                  </a:lnTo>
                  <a:lnTo>
                    <a:pt x="81" y="5"/>
                  </a:lnTo>
                  <a:lnTo>
                    <a:pt x="81" y="7"/>
                  </a:lnTo>
                  <a:lnTo>
                    <a:pt x="78" y="8"/>
                  </a:lnTo>
                  <a:lnTo>
                    <a:pt x="76" y="8"/>
                  </a:lnTo>
                  <a:lnTo>
                    <a:pt x="72" y="9"/>
                  </a:lnTo>
                  <a:lnTo>
                    <a:pt x="69" y="9"/>
                  </a:lnTo>
                  <a:lnTo>
                    <a:pt x="65" y="9"/>
                  </a:lnTo>
                  <a:lnTo>
                    <a:pt x="62" y="9"/>
                  </a:lnTo>
                  <a:lnTo>
                    <a:pt x="58" y="9"/>
                  </a:lnTo>
                  <a:lnTo>
                    <a:pt x="56" y="9"/>
                  </a:lnTo>
                  <a:lnTo>
                    <a:pt x="54" y="8"/>
                  </a:lnTo>
                  <a:lnTo>
                    <a:pt x="51" y="7"/>
                  </a:lnTo>
                  <a:lnTo>
                    <a:pt x="48" y="5"/>
                  </a:lnTo>
                  <a:lnTo>
                    <a:pt x="45" y="2"/>
                  </a:lnTo>
                  <a:lnTo>
                    <a:pt x="42" y="1"/>
                  </a:lnTo>
                  <a:lnTo>
                    <a:pt x="37" y="0"/>
                  </a:lnTo>
                  <a:lnTo>
                    <a:pt x="31" y="0"/>
                  </a:lnTo>
                  <a:lnTo>
                    <a:pt x="26" y="0"/>
                  </a:lnTo>
                  <a:lnTo>
                    <a:pt x="21" y="0"/>
                  </a:lnTo>
                  <a:lnTo>
                    <a:pt x="14" y="0"/>
                  </a:lnTo>
                  <a:lnTo>
                    <a:pt x="10" y="1"/>
                  </a:lnTo>
                  <a:lnTo>
                    <a:pt x="6" y="2"/>
                  </a:lnTo>
                  <a:lnTo>
                    <a:pt x="3" y="7"/>
                  </a:lnTo>
                  <a:lnTo>
                    <a:pt x="1" y="11"/>
                  </a:lnTo>
                  <a:lnTo>
                    <a:pt x="0" y="19"/>
                  </a:lnTo>
                  <a:lnTo>
                    <a:pt x="0" y="23"/>
                  </a:lnTo>
                  <a:lnTo>
                    <a:pt x="0" y="26"/>
                  </a:lnTo>
                  <a:lnTo>
                    <a:pt x="1" y="29"/>
                  </a:lnTo>
                  <a:lnTo>
                    <a:pt x="3" y="31"/>
                  </a:lnTo>
                  <a:lnTo>
                    <a:pt x="7" y="34"/>
                  </a:lnTo>
                  <a:lnTo>
                    <a:pt x="12" y="36"/>
                  </a:lnTo>
                  <a:lnTo>
                    <a:pt x="16" y="37"/>
                  </a:lnTo>
                  <a:lnTo>
                    <a:pt x="19" y="38"/>
                  </a:lnTo>
                  <a:lnTo>
                    <a:pt x="21" y="41"/>
                  </a:lnTo>
                  <a:lnTo>
                    <a:pt x="23" y="42"/>
                  </a:lnTo>
                  <a:lnTo>
                    <a:pt x="23" y="45"/>
                  </a:lnTo>
                  <a:lnTo>
                    <a:pt x="23" y="46"/>
                  </a:lnTo>
                  <a:lnTo>
                    <a:pt x="25" y="46"/>
                  </a:lnTo>
                  <a:lnTo>
                    <a:pt x="26" y="45"/>
                  </a:lnTo>
                  <a:lnTo>
                    <a:pt x="27" y="43"/>
                  </a:lnTo>
                  <a:lnTo>
                    <a:pt x="29" y="43"/>
                  </a:lnTo>
                  <a:lnTo>
                    <a:pt x="30" y="42"/>
                  </a:lnTo>
                  <a:lnTo>
                    <a:pt x="31" y="42"/>
                  </a:lnTo>
                  <a:lnTo>
                    <a:pt x="32" y="42"/>
                  </a:lnTo>
                  <a:lnTo>
                    <a:pt x="33" y="42"/>
                  </a:lnTo>
                  <a:lnTo>
                    <a:pt x="38" y="42"/>
                  </a:lnTo>
                  <a:lnTo>
                    <a:pt x="44" y="43"/>
                  </a:lnTo>
                  <a:lnTo>
                    <a:pt x="51" y="45"/>
                  </a:lnTo>
                  <a:lnTo>
                    <a:pt x="59" y="46"/>
                  </a:lnTo>
                  <a:lnTo>
                    <a:pt x="69" y="49"/>
                  </a:lnTo>
                  <a:lnTo>
                    <a:pt x="75" y="50"/>
                  </a:lnTo>
                  <a:lnTo>
                    <a:pt x="80" y="52"/>
                  </a:lnTo>
                  <a:lnTo>
                    <a:pt x="81" y="5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2" name="Freeform 353">
              <a:extLst>
                <a:ext uri="{FF2B5EF4-FFF2-40B4-BE49-F238E27FC236}">
                  <a16:creationId xmlns:a16="http://schemas.microsoft.com/office/drawing/2014/main" id="{A9D2149D-70D1-C5E9-7124-4B86BE962AE3}"/>
                </a:ext>
              </a:extLst>
            </p:cNvPr>
            <p:cNvSpPr>
              <a:spLocks/>
            </p:cNvSpPr>
            <p:nvPr/>
          </p:nvSpPr>
          <p:spPr bwMode="gray">
            <a:xfrm>
              <a:off x="6353491" y="1933381"/>
              <a:ext cx="247082" cy="182246"/>
            </a:xfrm>
            <a:custGeom>
              <a:avLst/>
              <a:gdLst>
                <a:gd name="T0" fmla="*/ 209550 w 133"/>
                <a:gd name="T1" fmla="*/ 88273 h 105"/>
                <a:gd name="T2" fmla="*/ 204788 w 133"/>
                <a:gd name="T3" fmla="*/ 92477 h 105"/>
                <a:gd name="T4" fmla="*/ 200025 w 133"/>
                <a:gd name="T5" fmla="*/ 98081 h 105"/>
                <a:gd name="T6" fmla="*/ 193675 w 133"/>
                <a:gd name="T7" fmla="*/ 102285 h 105"/>
                <a:gd name="T8" fmla="*/ 190500 w 133"/>
                <a:gd name="T9" fmla="*/ 112093 h 105"/>
                <a:gd name="T10" fmla="*/ 190500 w 133"/>
                <a:gd name="T11" fmla="*/ 119099 h 105"/>
                <a:gd name="T12" fmla="*/ 192088 w 133"/>
                <a:gd name="T13" fmla="*/ 127506 h 105"/>
                <a:gd name="T14" fmla="*/ 193675 w 133"/>
                <a:gd name="T15" fmla="*/ 133110 h 105"/>
                <a:gd name="T16" fmla="*/ 190500 w 133"/>
                <a:gd name="T17" fmla="*/ 134512 h 105"/>
                <a:gd name="T18" fmla="*/ 180975 w 133"/>
                <a:gd name="T19" fmla="*/ 133110 h 105"/>
                <a:gd name="T20" fmla="*/ 171450 w 133"/>
                <a:gd name="T21" fmla="*/ 128907 h 105"/>
                <a:gd name="T22" fmla="*/ 161925 w 133"/>
                <a:gd name="T23" fmla="*/ 124703 h 105"/>
                <a:gd name="T24" fmla="*/ 146050 w 133"/>
                <a:gd name="T25" fmla="*/ 127506 h 105"/>
                <a:gd name="T26" fmla="*/ 130175 w 133"/>
                <a:gd name="T27" fmla="*/ 131709 h 105"/>
                <a:gd name="T28" fmla="*/ 115888 w 133"/>
                <a:gd name="T29" fmla="*/ 138715 h 105"/>
                <a:gd name="T30" fmla="*/ 96838 w 133"/>
                <a:gd name="T31" fmla="*/ 144320 h 105"/>
                <a:gd name="T32" fmla="*/ 47625 w 133"/>
                <a:gd name="T33" fmla="*/ 133110 h 105"/>
                <a:gd name="T34" fmla="*/ 31750 w 133"/>
                <a:gd name="T35" fmla="*/ 117698 h 105"/>
                <a:gd name="T36" fmla="*/ 17463 w 133"/>
                <a:gd name="T37" fmla="*/ 103686 h 105"/>
                <a:gd name="T38" fmla="*/ 3175 w 133"/>
                <a:gd name="T39" fmla="*/ 88273 h 105"/>
                <a:gd name="T40" fmla="*/ 0 w 133"/>
                <a:gd name="T41" fmla="*/ 68657 h 105"/>
                <a:gd name="T42" fmla="*/ 12700 w 133"/>
                <a:gd name="T43" fmla="*/ 51843 h 105"/>
                <a:gd name="T44" fmla="*/ 25400 w 133"/>
                <a:gd name="T45" fmla="*/ 35029 h 105"/>
                <a:gd name="T46" fmla="*/ 34925 w 133"/>
                <a:gd name="T47" fmla="*/ 16814 h 105"/>
                <a:gd name="T48" fmla="*/ 41275 w 133"/>
                <a:gd name="T49" fmla="*/ 0 h 105"/>
                <a:gd name="T50" fmla="*/ 60325 w 133"/>
                <a:gd name="T51" fmla="*/ 2802 h 105"/>
                <a:gd name="T52" fmla="*/ 76200 w 133"/>
                <a:gd name="T53" fmla="*/ 7006 h 105"/>
                <a:gd name="T54" fmla="*/ 88900 w 133"/>
                <a:gd name="T55" fmla="*/ 12610 h 105"/>
                <a:gd name="T56" fmla="*/ 100013 w 133"/>
                <a:gd name="T57" fmla="*/ 15413 h 105"/>
                <a:gd name="T58" fmla="*/ 109538 w 133"/>
                <a:gd name="T59" fmla="*/ 12610 h 105"/>
                <a:gd name="T60" fmla="*/ 115888 w 133"/>
                <a:gd name="T61" fmla="*/ 7006 h 105"/>
                <a:gd name="T62" fmla="*/ 120650 w 133"/>
                <a:gd name="T63" fmla="*/ 2802 h 105"/>
                <a:gd name="T64" fmla="*/ 128588 w 133"/>
                <a:gd name="T65" fmla="*/ 0 h 105"/>
                <a:gd name="T66" fmla="*/ 141288 w 133"/>
                <a:gd name="T67" fmla="*/ 2802 h 105"/>
                <a:gd name="T68" fmla="*/ 152400 w 133"/>
                <a:gd name="T69" fmla="*/ 12610 h 105"/>
                <a:gd name="T70" fmla="*/ 165100 w 133"/>
                <a:gd name="T71" fmla="*/ 46238 h 105"/>
                <a:gd name="T72" fmla="*/ 180975 w 133"/>
                <a:gd name="T73" fmla="*/ 75663 h 105"/>
                <a:gd name="T74" fmla="*/ 192088 w 133"/>
                <a:gd name="T75" fmla="*/ 82669 h 105"/>
                <a:gd name="T76" fmla="*/ 211138 w 133"/>
                <a:gd name="T77" fmla="*/ 86872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3"/>
                <a:gd name="T118" fmla="*/ 0 h 105"/>
                <a:gd name="T119" fmla="*/ 133 w 133"/>
                <a:gd name="T120" fmla="*/ 105 h 10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3" h="105">
                  <a:moveTo>
                    <a:pt x="133" y="62"/>
                  </a:moveTo>
                  <a:lnTo>
                    <a:pt x="132" y="63"/>
                  </a:lnTo>
                  <a:lnTo>
                    <a:pt x="131" y="65"/>
                  </a:lnTo>
                  <a:lnTo>
                    <a:pt x="129" y="66"/>
                  </a:lnTo>
                  <a:lnTo>
                    <a:pt x="128" y="69"/>
                  </a:lnTo>
                  <a:lnTo>
                    <a:pt x="126" y="70"/>
                  </a:lnTo>
                  <a:lnTo>
                    <a:pt x="125" y="72"/>
                  </a:lnTo>
                  <a:lnTo>
                    <a:pt x="122" y="73"/>
                  </a:lnTo>
                  <a:lnTo>
                    <a:pt x="120" y="73"/>
                  </a:lnTo>
                  <a:lnTo>
                    <a:pt x="120" y="80"/>
                  </a:lnTo>
                  <a:lnTo>
                    <a:pt x="120" y="82"/>
                  </a:lnTo>
                  <a:lnTo>
                    <a:pt x="120" y="85"/>
                  </a:lnTo>
                  <a:lnTo>
                    <a:pt x="120" y="88"/>
                  </a:lnTo>
                  <a:lnTo>
                    <a:pt x="121" y="91"/>
                  </a:lnTo>
                  <a:lnTo>
                    <a:pt x="121" y="92"/>
                  </a:lnTo>
                  <a:lnTo>
                    <a:pt x="122" y="95"/>
                  </a:lnTo>
                  <a:lnTo>
                    <a:pt x="122" y="98"/>
                  </a:lnTo>
                  <a:lnTo>
                    <a:pt x="120" y="96"/>
                  </a:lnTo>
                  <a:lnTo>
                    <a:pt x="116" y="96"/>
                  </a:lnTo>
                  <a:lnTo>
                    <a:pt x="114" y="95"/>
                  </a:lnTo>
                  <a:lnTo>
                    <a:pt x="112" y="94"/>
                  </a:lnTo>
                  <a:lnTo>
                    <a:pt x="108" y="92"/>
                  </a:lnTo>
                  <a:lnTo>
                    <a:pt x="104" y="91"/>
                  </a:lnTo>
                  <a:lnTo>
                    <a:pt x="102" y="89"/>
                  </a:lnTo>
                  <a:lnTo>
                    <a:pt x="98" y="89"/>
                  </a:lnTo>
                  <a:lnTo>
                    <a:pt x="92" y="91"/>
                  </a:lnTo>
                  <a:lnTo>
                    <a:pt x="87" y="92"/>
                  </a:lnTo>
                  <a:lnTo>
                    <a:pt x="82" y="94"/>
                  </a:lnTo>
                  <a:lnTo>
                    <a:pt x="77" y="96"/>
                  </a:lnTo>
                  <a:lnTo>
                    <a:pt x="73" y="99"/>
                  </a:lnTo>
                  <a:lnTo>
                    <a:pt x="67" y="102"/>
                  </a:lnTo>
                  <a:lnTo>
                    <a:pt x="61" y="103"/>
                  </a:lnTo>
                  <a:lnTo>
                    <a:pt x="55" y="105"/>
                  </a:lnTo>
                  <a:lnTo>
                    <a:pt x="30" y="95"/>
                  </a:lnTo>
                  <a:lnTo>
                    <a:pt x="26" y="89"/>
                  </a:lnTo>
                  <a:lnTo>
                    <a:pt x="20" y="84"/>
                  </a:lnTo>
                  <a:lnTo>
                    <a:pt x="16" y="80"/>
                  </a:lnTo>
                  <a:lnTo>
                    <a:pt x="11" y="74"/>
                  </a:lnTo>
                  <a:lnTo>
                    <a:pt x="6" y="69"/>
                  </a:lnTo>
                  <a:lnTo>
                    <a:pt x="2" y="63"/>
                  </a:lnTo>
                  <a:lnTo>
                    <a:pt x="0" y="58"/>
                  </a:lnTo>
                  <a:lnTo>
                    <a:pt x="0" y="49"/>
                  </a:lnTo>
                  <a:lnTo>
                    <a:pt x="5" y="42"/>
                  </a:lnTo>
                  <a:lnTo>
                    <a:pt x="8" y="37"/>
                  </a:lnTo>
                  <a:lnTo>
                    <a:pt x="12" y="31"/>
                  </a:lnTo>
                  <a:lnTo>
                    <a:pt x="16" y="25"/>
                  </a:lnTo>
                  <a:lnTo>
                    <a:pt x="19" y="18"/>
                  </a:lnTo>
                  <a:lnTo>
                    <a:pt x="22" y="12"/>
                  </a:lnTo>
                  <a:lnTo>
                    <a:pt x="24" y="7"/>
                  </a:lnTo>
                  <a:lnTo>
                    <a:pt x="26" y="0"/>
                  </a:lnTo>
                  <a:lnTo>
                    <a:pt x="32" y="1"/>
                  </a:lnTo>
                  <a:lnTo>
                    <a:pt x="38" y="2"/>
                  </a:lnTo>
                  <a:lnTo>
                    <a:pt x="43" y="4"/>
                  </a:lnTo>
                  <a:lnTo>
                    <a:pt x="48" y="5"/>
                  </a:lnTo>
                  <a:lnTo>
                    <a:pt x="52" y="7"/>
                  </a:lnTo>
                  <a:lnTo>
                    <a:pt x="56" y="9"/>
                  </a:lnTo>
                  <a:lnTo>
                    <a:pt x="59" y="9"/>
                  </a:lnTo>
                  <a:lnTo>
                    <a:pt x="63" y="11"/>
                  </a:lnTo>
                  <a:lnTo>
                    <a:pt x="67" y="9"/>
                  </a:lnTo>
                  <a:lnTo>
                    <a:pt x="69" y="9"/>
                  </a:lnTo>
                  <a:lnTo>
                    <a:pt x="71" y="7"/>
                  </a:lnTo>
                  <a:lnTo>
                    <a:pt x="73" y="5"/>
                  </a:lnTo>
                  <a:lnTo>
                    <a:pt x="75" y="4"/>
                  </a:lnTo>
                  <a:lnTo>
                    <a:pt x="76" y="2"/>
                  </a:lnTo>
                  <a:lnTo>
                    <a:pt x="78" y="1"/>
                  </a:lnTo>
                  <a:lnTo>
                    <a:pt x="81" y="0"/>
                  </a:lnTo>
                  <a:lnTo>
                    <a:pt x="86" y="1"/>
                  </a:lnTo>
                  <a:lnTo>
                    <a:pt x="89" y="2"/>
                  </a:lnTo>
                  <a:lnTo>
                    <a:pt x="93" y="7"/>
                  </a:lnTo>
                  <a:lnTo>
                    <a:pt x="96" y="9"/>
                  </a:lnTo>
                  <a:lnTo>
                    <a:pt x="101" y="21"/>
                  </a:lnTo>
                  <a:lnTo>
                    <a:pt x="104" y="33"/>
                  </a:lnTo>
                  <a:lnTo>
                    <a:pt x="108" y="44"/>
                  </a:lnTo>
                  <a:lnTo>
                    <a:pt x="114" y="54"/>
                  </a:lnTo>
                  <a:lnTo>
                    <a:pt x="118" y="56"/>
                  </a:lnTo>
                  <a:lnTo>
                    <a:pt x="121" y="59"/>
                  </a:lnTo>
                  <a:lnTo>
                    <a:pt x="127" y="61"/>
                  </a:lnTo>
                  <a:lnTo>
                    <a:pt x="133" y="6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3" name="Freeform 354">
              <a:extLst>
                <a:ext uri="{FF2B5EF4-FFF2-40B4-BE49-F238E27FC236}">
                  <a16:creationId xmlns:a16="http://schemas.microsoft.com/office/drawing/2014/main" id="{AFEF52E6-9A32-BF58-B302-0F3D67F1CA0B}"/>
                </a:ext>
              </a:extLst>
            </p:cNvPr>
            <p:cNvSpPr>
              <a:spLocks/>
            </p:cNvSpPr>
            <p:nvPr/>
          </p:nvSpPr>
          <p:spPr bwMode="gray">
            <a:xfrm>
              <a:off x="6387639" y="1612465"/>
              <a:ext cx="279222" cy="196113"/>
            </a:xfrm>
            <a:custGeom>
              <a:avLst/>
              <a:gdLst>
                <a:gd name="T0" fmla="*/ 127000 w 151"/>
                <a:gd name="T1" fmla="*/ 8407 h 112"/>
                <a:gd name="T2" fmla="*/ 150813 w 151"/>
                <a:gd name="T3" fmla="*/ 21017 h 112"/>
                <a:gd name="T4" fmla="*/ 185738 w 151"/>
                <a:gd name="T5" fmla="*/ 21017 h 112"/>
                <a:gd name="T6" fmla="*/ 209550 w 151"/>
                <a:gd name="T7" fmla="*/ 70058 h 112"/>
                <a:gd name="T8" fmla="*/ 239713 w 151"/>
                <a:gd name="T9" fmla="*/ 89674 h 112"/>
                <a:gd name="T10" fmla="*/ 204788 w 151"/>
                <a:gd name="T11" fmla="*/ 93878 h 112"/>
                <a:gd name="T12" fmla="*/ 215900 w 151"/>
                <a:gd name="T13" fmla="*/ 114895 h 112"/>
                <a:gd name="T14" fmla="*/ 195263 w 151"/>
                <a:gd name="T15" fmla="*/ 133110 h 112"/>
                <a:gd name="T16" fmla="*/ 192088 w 151"/>
                <a:gd name="T17" fmla="*/ 156930 h 112"/>
                <a:gd name="T18" fmla="*/ 142875 w 151"/>
                <a:gd name="T19" fmla="*/ 147122 h 112"/>
                <a:gd name="T20" fmla="*/ 88900 w 151"/>
                <a:gd name="T21" fmla="*/ 140116 h 112"/>
                <a:gd name="T22" fmla="*/ 30163 w 151"/>
                <a:gd name="T23" fmla="*/ 142918 h 112"/>
                <a:gd name="T24" fmla="*/ 7938 w 151"/>
                <a:gd name="T25" fmla="*/ 151325 h 112"/>
                <a:gd name="T26" fmla="*/ 6350 w 151"/>
                <a:gd name="T27" fmla="*/ 142918 h 112"/>
                <a:gd name="T28" fmla="*/ 3175 w 151"/>
                <a:gd name="T29" fmla="*/ 135913 h 112"/>
                <a:gd name="T30" fmla="*/ 0 w 151"/>
                <a:gd name="T31" fmla="*/ 127506 h 112"/>
                <a:gd name="T32" fmla="*/ 1588 w 151"/>
                <a:gd name="T33" fmla="*/ 120500 h 112"/>
                <a:gd name="T34" fmla="*/ 7938 w 151"/>
                <a:gd name="T35" fmla="*/ 113494 h 112"/>
                <a:gd name="T36" fmla="*/ 11113 w 151"/>
                <a:gd name="T37" fmla="*/ 103686 h 112"/>
                <a:gd name="T38" fmla="*/ 14288 w 151"/>
                <a:gd name="T39" fmla="*/ 91075 h 112"/>
                <a:gd name="T40" fmla="*/ 19050 w 151"/>
                <a:gd name="T41" fmla="*/ 75663 h 112"/>
                <a:gd name="T42" fmla="*/ 23813 w 151"/>
                <a:gd name="T43" fmla="*/ 67256 h 112"/>
                <a:gd name="T44" fmla="*/ 30163 w 151"/>
                <a:gd name="T45" fmla="*/ 64453 h 112"/>
                <a:gd name="T46" fmla="*/ 38100 w 151"/>
                <a:gd name="T47" fmla="*/ 61651 h 112"/>
                <a:gd name="T48" fmla="*/ 42863 w 151"/>
                <a:gd name="T49" fmla="*/ 61651 h 112"/>
                <a:gd name="T50" fmla="*/ 42863 w 151"/>
                <a:gd name="T51" fmla="*/ 58849 h 112"/>
                <a:gd name="T52" fmla="*/ 47625 w 151"/>
                <a:gd name="T53" fmla="*/ 54645 h 112"/>
                <a:gd name="T54" fmla="*/ 49213 w 151"/>
                <a:gd name="T55" fmla="*/ 51843 h 112"/>
                <a:gd name="T56" fmla="*/ 50800 w 151"/>
                <a:gd name="T57" fmla="*/ 44837 h 112"/>
                <a:gd name="T58" fmla="*/ 50800 w 151"/>
                <a:gd name="T59" fmla="*/ 35029 h 112"/>
                <a:gd name="T60" fmla="*/ 53975 w 151"/>
                <a:gd name="T61" fmla="*/ 35029 h 112"/>
                <a:gd name="T62" fmla="*/ 61913 w 151"/>
                <a:gd name="T63" fmla="*/ 35029 h 112"/>
                <a:gd name="T64" fmla="*/ 65088 w 151"/>
                <a:gd name="T65" fmla="*/ 33628 h 112"/>
                <a:gd name="T66" fmla="*/ 68263 w 151"/>
                <a:gd name="T67" fmla="*/ 30826 h 112"/>
                <a:gd name="T68" fmla="*/ 69850 w 151"/>
                <a:gd name="T69" fmla="*/ 28023 h 112"/>
                <a:gd name="T70" fmla="*/ 71438 w 151"/>
                <a:gd name="T71" fmla="*/ 23820 h 112"/>
                <a:gd name="T72" fmla="*/ 104775 w 151"/>
                <a:gd name="T73" fmla="*/ 0 h 1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1"/>
                <a:gd name="T112" fmla="*/ 0 h 112"/>
                <a:gd name="T113" fmla="*/ 151 w 151"/>
                <a:gd name="T114" fmla="*/ 112 h 1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1" h="112">
                  <a:moveTo>
                    <a:pt x="64" y="3"/>
                  </a:moveTo>
                  <a:lnTo>
                    <a:pt x="80" y="6"/>
                  </a:lnTo>
                  <a:lnTo>
                    <a:pt x="90" y="6"/>
                  </a:lnTo>
                  <a:lnTo>
                    <a:pt x="95" y="15"/>
                  </a:lnTo>
                  <a:lnTo>
                    <a:pt x="106" y="11"/>
                  </a:lnTo>
                  <a:lnTo>
                    <a:pt x="117" y="15"/>
                  </a:lnTo>
                  <a:lnTo>
                    <a:pt x="119" y="37"/>
                  </a:lnTo>
                  <a:lnTo>
                    <a:pt x="132" y="50"/>
                  </a:lnTo>
                  <a:lnTo>
                    <a:pt x="142" y="60"/>
                  </a:lnTo>
                  <a:lnTo>
                    <a:pt x="151" y="64"/>
                  </a:lnTo>
                  <a:lnTo>
                    <a:pt x="142" y="72"/>
                  </a:lnTo>
                  <a:lnTo>
                    <a:pt x="129" y="67"/>
                  </a:lnTo>
                  <a:lnTo>
                    <a:pt x="132" y="76"/>
                  </a:lnTo>
                  <a:lnTo>
                    <a:pt x="136" y="82"/>
                  </a:lnTo>
                  <a:lnTo>
                    <a:pt x="136" y="95"/>
                  </a:lnTo>
                  <a:lnTo>
                    <a:pt x="123" y="95"/>
                  </a:lnTo>
                  <a:lnTo>
                    <a:pt x="121" y="105"/>
                  </a:lnTo>
                  <a:lnTo>
                    <a:pt x="121" y="112"/>
                  </a:lnTo>
                  <a:lnTo>
                    <a:pt x="106" y="108"/>
                  </a:lnTo>
                  <a:lnTo>
                    <a:pt x="90" y="105"/>
                  </a:lnTo>
                  <a:lnTo>
                    <a:pt x="75" y="105"/>
                  </a:lnTo>
                  <a:lnTo>
                    <a:pt x="56" y="100"/>
                  </a:lnTo>
                  <a:lnTo>
                    <a:pt x="33" y="98"/>
                  </a:lnTo>
                  <a:lnTo>
                    <a:pt x="19" y="102"/>
                  </a:lnTo>
                  <a:lnTo>
                    <a:pt x="6" y="111"/>
                  </a:lnTo>
                  <a:lnTo>
                    <a:pt x="5" y="108"/>
                  </a:lnTo>
                  <a:lnTo>
                    <a:pt x="5" y="105"/>
                  </a:lnTo>
                  <a:lnTo>
                    <a:pt x="4" y="102"/>
                  </a:lnTo>
                  <a:lnTo>
                    <a:pt x="2" y="100"/>
                  </a:lnTo>
                  <a:lnTo>
                    <a:pt x="2" y="97"/>
                  </a:lnTo>
                  <a:lnTo>
                    <a:pt x="1" y="94"/>
                  </a:lnTo>
                  <a:lnTo>
                    <a:pt x="0" y="91"/>
                  </a:lnTo>
                  <a:lnTo>
                    <a:pt x="0" y="87"/>
                  </a:lnTo>
                  <a:lnTo>
                    <a:pt x="1" y="86"/>
                  </a:lnTo>
                  <a:lnTo>
                    <a:pt x="2" y="83"/>
                  </a:lnTo>
                  <a:lnTo>
                    <a:pt x="5" y="81"/>
                  </a:lnTo>
                  <a:lnTo>
                    <a:pt x="6" y="78"/>
                  </a:lnTo>
                  <a:lnTo>
                    <a:pt x="7" y="74"/>
                  </a:lnTo>
                  <a:lnTo>
                    <a:pt x="8" y="69"/>
                  </a:lnTo>
                  <a:lnTo>
                    <a:pt x="9" y="65"/>
                  </a:lnTo>
                  <a:lnTo>
                    <a:pt x="11" y="62"/>
                  </a:lnTo>
                  <a:lnTo>
                    <a:pt x="12" y="54"/>
                  </a:lnTo>
                  <a:lnTo>
                    <a:pt x="13" y="51"/>
                  </a:lnTo>
                  <a:lnTo>
                    <a:pt x="15" y="48"/>
                  </a:lnTo>
                  <a:lnTo>
                    <a:pt x="17" y="47"/>
                  </a:lnTo>
                  <a:lnTo>
                    <a:pt x="19" y="46"/>
                  </a:lnTo>
                  <a:lnTo>
                    <a:pt x="21" y="44"/>
                  </a:lnTo>
                  <a:lnTo>
                    <a:pt x="24" y="44"/>
                  </a:lnTo>
                  <a:lnTo>
                    <a:pt x="25" y="44"/>
                  </a:lnTo>
                  <a:lnTo>
                    <a:pt x="27" y="44"/>
                  </a:lnTo>
                  <a:lnTo>
                    <a:pt x="27" y="43"/>
                  </a:lnTo>
                  <a:lnTo>
                    <a:pt x="27" y="42"/>
                  </a:lnTo>
                  <a:lnTo>
                    <a:pt x="29" y="40"/>
                  </a:lnTo>
                  <a:lnTo>
                    <a:pt x="30" y="39"/>
                  </a:lnTo>
                  <a:lnTo>
                    <a:pt x="30" y="37"/>
                  </a:lnTo>
                  <a:lnTo>
                    <a:pt x="31" y="37"/>
                  </a:lnTo>
                  <a:lnTo>
                    <a:pt x="32" y="37"/>
                  </a:lnTo>
                  <a:lnTo>
                    <a:pt x="32" y="32"/>
                  </a:lnTo>
                  <a:lnTo>
                    <a:pt x="32" y="27"/>
                  </a:lnTo>
                  <a:lnTo>
                    <a:pt x="32" y="25"/>
                  </a:lnTo>
                  <a:lnTo>
                    <a:pt x="33" y="25"/>
                  </a:lnTo>
                  <a:lnTo>
                    <a:pt x="34" y="25"/>
                  </a:lnTo>
                  <a:lnTo>
                    <a:pt x="37" y="25"/>
                  </a:lnTo>
                  <a:lnTo>
                    <a:pt x="39" y="25"/>
                  </a:lnTo>
                  <a:lnTo>
                    <a:pt x="40" y="25"/>
                  </a:lnTo>
                  <a:lnTo>
                    <a:pt x="41" y="24"/>
                  </a:lnTo>
                  <a:lnTo>
                    <a:pt x="41" y="22"/>
                  </a:lnTo>
                  <a:lnTo>
                    <a:pt x="43" y="22"/>
                  </a:lnTo>
                  <a:lnTo>
                    <a:pt x="44" y="21"/>
                  </a:lnTo>
                  <a:lnTo>
                    <a:pt x="44" y="20"/>
                  </a:lnTo>
                  <a:lnTo>
                    <a:pt x="45" y="18"/>
                  </a:lnTo>
                  <a:lnTo>
                    <a:pt x="45" y="17"/>
                  </a:lnTo>
                  <a:lnTo>
                    <a:pt x="45" y="15"/>
                  </a:lnTo>
                  <a:lnTo>
                    <a:pt x="66" y="0"/>
                  </a:lnTo>
                  <a:lnTo>
                    <a:pt x="64"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4" name="Freeform 355">
              <a:extLst>
                <a:ext uri="{FF2B5EF4-FFF2-40B4-BE49-F238E27FC236}">
                  <a16:creationId xmlns:a16="http://schemas.microsoft.com/office/drawing/2014/main" id="{61654E4D-EC1A-AB3A-6BEF-E64A3F2BF78E}"/>
                </a:ext>
              </a:extLst>
            </p:cNvPr>
            <p:cNvSpPr>
              <a:spLocks/>
            </p:cNvSpPr>
            <p:nvPr/>
          </p:nvSpPr>
          <p:spPr bwMode="gray">
            <a:xfrm>
              <a:off x="6502140" y="1915551"/>
              <a:ext cx="112492" cy="108951"/>
            </a:xfrm>
            <a:custGeom>
              <a:avLst/>
              <a:gdLst>
                <a:gd name="T0" fmla="*/ 1588 w 61"/>
                <a:gd name="T1" fmla="*/ 11209 h 62"/>
                <a:gd name="T2" fmla="*/ 22225 w 61"/>
                <a:gd name="T3" fmla="*/ 0 h 62"/>
                <a:gd name="T4" fmla="*/ 44450 w 61"/>
                <a:gd name="T5" fmla="*/ 11209 h 62"/>
                <a:gd name="T6" fmla="*/ 61913 w 61"/>
                <a:gd name="T7" fmla="*/ 16814 h 62"/>
                <a:gd name="T8" fmla="*/ 71438 w 61"/>
                <a:gd name="T9" fmla="*/ 36430 h 62"/>
                <a:gd name="T10" fmla="*/ 84138 w 61"/>
                <a:gd name="T11" fmla="*/ 54645 h 62"/>
                <a:gd name="T12" fmla="*/ 96838 w 61"/>
                <a:gd name="T13" fmla="*/ 68657 h 62"/>
                <a:gd name="T14" fmla="*/ 76200 w 61"/>
                <a:gd name="T15" fmla="*/ 72860 h 62"/>
                <a:gd name="T16" fmla="*/ 61913 w 61"/>
                <a:gd name="T17" fmla="*/ 72860 h 62"/>
                <a:gd name="T18" fmla="*/ 61913 w 61"/>
                <a:gd name="T19" fmla="*/ 86872 h 62"/>
                <a:gd name="T20" fmla="*/ 53975 w 61"/>
                <a:gd name="T21" fmla="*/ 86872 h 62"/>
                <a:gd name="T22" fmla="*/ 49213 w 61"/>
                <a:gd name="T23" fmla="*/ 78465 h 62"/>
                <a:gd name="T24" fmla="*/ 42863 w 61"/>
                <a:gd name="T25" fmla="*/ 67256 h 62"/>
                <a:gd name="T26" fmla="*/ 36513 w 61"/>
                <a:gd name="T27" fmla="*/ 54645 h 62"/>
                <a:gd name="T28" fmla="*/ 33338 w 61"/>
                <a:gd name="T29" fmla="*/ 42035 h 62"/>
                <a:gd name="T30" fmla="*/ 28575 w 61"/>
                <a:gd name="T31" fmla="*/ 32227 h 62"/>
                <a:gd name="T32" fmla="*/ 19050 w 61"/>
                <a:gd name="T33" fmla="*/ 25221 h 62"/>
                <a:gd name="T34" fmla="*/ 14288 w 61"/>
                <a:gd name="T35" fmla="*/ 19616 h 62"/>
                <a:gd name="T36" fmla="*/ 11113 w 61"/>
                <a:gd name="T37" fmla="*/ 16814 h 62"/>
                <a:gd name="T38" fmla="*/ 4763 w 61"/>
                <a:gd name="T39" fmla="*/ 15413 h 62"/>
                <a:gd name="T40" fmla="*/ 0 w 61"/>
                <a:gd name="T41" fmla="*/ 14012 h 62"/>
                <a:gd name="T42" fmla="*/ 1588 w 61"/>
                <a:gd name="T43" fmla="*/ 11209 h 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1"/>
                <a:gd name="T67" fmla="*/ 0 h 62"/>
                <a:gd name="T68" fmla="*/ 61 w 61"/>
                <a:gd name="T69" fmla="*/ 62 h 6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1" h="62">
                  <a:moveTo>
                    <a:pt x="1" y="8"/>
                  </a:moveTo>
                  <a:lnTo>
                    <a:pt x="14" y="0"/>
                  </a:lnTo>
                  <a:lnTo>
                    <a:pt x="28" y="8"/>
                  </a:lnTo>
                  <a:lnTo>
                    <a:pt x="39" y="12"/>
                  </a:lnTo>
                  <a:lnTo>
                    <a:pt x="45" y="26"/>
                  </a:lnTo>
                  <a:lnTo>
                    <a:pt x="53" y="39"/>
                  </a:lnTo>
                  <a:lnTo>
                    <a:pt x="61" y="49"/>
                  </a:lnTo>
                  <a:lnTo>
                    <a:pt x="48" y="52"/>
                  </a:lnTo>
                  <a:lnTo>
                    <a:pt x="39" y="52"/>
                  </a:lnTo>
                  <a:lnTo>
                    <a:pt x="39" y="62"/>
                  </a:lnTo>
                  <a:lnTo>
                    <a:pt x="34" y="62"/>
                  </a:lnTo>
                  <a:lnTo>
                    <a:pt x="31" y="56"/>
                  </a:lnTo>
                  <a:lnTo>
                    <a:pt x="27" y="48"/>
                  </a:lnTo>
                  <a:lnTo>
                    <a:pt x="23" y="39"/>
                  </a:lnTo>
                  <a:lnTo>
                    <a:pt x="21" y="30"/>
                  </a:lnTo>
                  <a:lnTo>
                    <a:pt x="18" y="23"/>
                  </a:lnTo>
                  <a:lnTo>
                    <a:pt x="12" y="18"/>
                  </a:lnTo>
                  <a:lnTo>
                    <a:pt x="9" y="14"/>
                  </a:lnTo>
                  <a:lnTo>
                    <a:pt x="7" y="12"/>
                  </a:lnTo>
                  <a:lnTo>
                    <a:pt x="3" y="11"/>
                  </a:lnTo>
                  <a:lnTo>
                    <a:pt x="0" y="10"/>
                  </a:lnTo>
                  <a:lnTo>
                    <a:pt x="1" y="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5" name="Freeform 356">
              <a:extLst>
                <a:ext uri="{FF2B5EF4-FFF2-40B4-BE49-F238E27FC236}">
                  <a16:creationId xmlns:a16="http://schemas.microsoft.com/office/drawing/2014/main" id="{22AD99C1-30D2-DAB6-02FC-6BEE412638E5}"/>
                </a:ext>
              </a:extLst>
            </p:cNvPr>
            <p:cNvSpPr>
              <a:spLocks/>
            </p:cNvSpPr>
            <p:nvPr/>
          </p:nvSpPr>
          <p:spPr bwMode="gray">
            <a:xfrm>
              <a:off x="6389648" y="1766978"/>
              <a:ext cx="500188" cy="316952"/>
            </a:xfrm>
            <a:custGeom>
              <a:avLst/>
              <a:gdLst>
                <a:gd name="T0" fmla="*/ 192087 w 270"/>
                <a:gd name="T1" fmla="*/ 186354 h 182"/>
                <a:gd name="T2" fmla="*/ 158750 w 270"/>
                <a:gd name="T3" fmla="*/ 137314 h 182"/>
                <a:gd name="T4" fmla="*/ 98425 w 270"/>
                <a:gd name="T5" fmla="*/ 131709 h 182"/>
                <a:gd name="T6" fmla="*/ 88900 w 270"/>
                <a:gd name="T7" fmla="*/ 137314 h 182"/>
                <a:gd name="T8" fmla="*/ 80962 w 270"/>
                <a:gd name="T9" fmla="*/ 144319 h 182"/>
                <a:gd name="T10" fmla="*/ 68262 w 270"/>
                <a:gd name="T11" fmla="*/ 149924 h 182"/>
                <a:gd name="T12" fmla="*/ 50800 w 270"/>
                <a:gd name="T13" fmla="*/ 144319 h 182"/>
                <a:gd name="T14" fmla="*/ 28575 w 270"/>
                <a:gd name="T15" fmla="*/ 137314 h 182"/>
                <a:gd name="T16" fmla="*/ 0 w 270"/>
                <a:gd name="T17" fmla="*/ 124703 h 182"/>
                <a:gd name="T18" fmla="*/ 4762 w 270"/>
                <a:gd name="T19" fmla="*/ 114895 h 182"/>
                <a:gd name="T20" fmla="*/ 4762 w 270"/>
                <a:gd name="T21" fmla="*/ 105087 h 182"/>
                <a:gd name="T22" fmla="*/ 0 w 270"/>
                <a:gd name="T23" fmla="*/ 96680 h 182"/>
                <a:gd name="T24" fmla="*/ 6350 w 270"/>
                <a:gd name="T25" fmla="*/ 86872 h 182"/>
                <a:gd name="T26" fmla="*/ 15875 w 270"/>
                <a:gd name="T27" fmla="*/ 70058 h 182"/>
                <a:gd name="T28" fmla="*/ 28575 w 270"/>
                <a:gd name="T29" fmla="*/ 53244 h 182"/>
                <a:gd name="T30" fmla="*/ 22225 w 270"/>
                <a:gd name="T31" fmla="*/ 46238 h 182"/>
                <a:gd name="T32" fmla="*/ 15875 w 270"/>
                <a:gd name="T33" fmla="*/ 36430 h 182"/>
                <a:gd name="T34" fmla="*/ 28575 w 270"/>
                <a:gd name="T35" fmla="*/ 16814 h 182"/>
                <a:gd name="T36" fmla="*/ 117475 w 270"/>
                <a:gd name="T37" fmla="*/ 21017 h 182"/>
                <a:gd name="T38" fmla="*/ 188912 w 270"/>
                <a:gd name="T39" fmla="*/ 30826 h 182"/>
                <a:gd name="T40" fmla="*/ 209550 w 270"/>
                <a:gd name="T41" fmla="*/ 7006 h 182"/>
                <a:gd name="T42" fmla="*/ 257175 w 270"/>
                <a:gd name="T43" fmla="*/ 0 h 182"/>
                <a:gd name="T44" fmla="*/ 277812 w 270"/>
                <a:gd name="T45" fmla="*/ 30826 h 182"/>
                <a:gd name="T46" fmla="*/ 327025 w 270"/>
                <a:gd name="T47" fmla="*/ 56046 h 182"/>
                <a:gd name="T48" fmla="*/ 369887 w 270"/>
                <a:gd name="T49" fmla="*/ 75663 h 182"/>
                <a:gd name="T50" fmla="*/ 428625 w 270"/>
                <a:gd name="T51" fmla="*/ 92477 h 182"/>
                <a:gd name="T52" fmla="*/ 428625 w 270"/>
                <a:gd name="T53" fmla="*/ 145721 h 182"/>
                <a:gd name="T54" fmla="*/ 390525 w 270"/>
                <a:gd name="T55" fmla="*/ 166738 h 182"/>
                <a:gd name="T56" fmla="*/ 358775 w 270"/>
                <a:gd name="T57" fmla="*/ 173744 h 182"/>
                <a:gd name="T58" fmla="*/ 330200 w 270"/>
                <a:gd name="T59" fmla="*/ 182151 h 182"/>
                <a:gd name="T60" fmla="*/ 315912 w 270"/>
                <a:gd name="T61" fmla="*/ 203168 h 182"/>
                <a:gd name="T62" fmla="*/ 315912 w 270"/>
                <a:gd name="T63" fmla="*/ 211575 h 182"/>
                <a:gd name="T64" fmla="*/ 322262 w 270"/>
                <a:gd name="T65" fmla="*/ 219982 h 182"/>
                <a:gd name="T66" fmla="*/ 331787 w 270"/>
                <a:gd name="T67" fmla="*/ 219982 h 182"/>
                <a:gd name="T68" fmla="*/ 347662 w 270"/>
                <a:gd name="T69" fmla="*/ 217180 h 182"/>
                <a:gd name="T70" fmla="*/ 361950 w 270"/>
                <a:gd name="T71" fmla="*/ 215779 h 182"/>
                <a:gd name="T72" fmla="*/ 358775 w 270"/>
                <a:gd name="T73" fmla="*/ 221383 h 182"/>
                <a:gd name="T74" fmla="*/ 350837 w 270"/>
                <a:gd name="T75" fmla="*/ 231191 h 182"/>
                <a:gd name="T76" fmla="*/ 342900 w 270"/>
                <a:gd name="T77" fmla="*/ 240999 h 182"/>
                <a:gd name="T78" fmla="*/ 338137 w 270"/>
                <a:gd name="T79" fmla="*/ 231191 h 182"/>
                <a:gd name="T80" fmla="*/ 331787 w 270"/>
                <a:gd name="T81" fmla="*/ 225587 h 182"/>
                <a:gd name="T82" fmla="*/ 325437 w 270"/>
                <a:gd name="T83" fmla="*/ 229790 h 182"/>
                <a:gd name="T84" fmla="*/ 311150 w 270"/>
                <a:gd name="T85" fmla="*/ 242401 h 182"/>
                <a:gd name="T86" fmla="*/ 300037 w 270"/>
                <a:gd name="T87" fmla="*/ 252209 h 182"/>
                <a:gd name="T88" fmla="*/ 287337 w 270"/>
                <a:gd name="T89" fmla="*/ 250808 h 182"/>
                <a:gd name="T90" fmla="*/ 280987 w 270"/>
                <a:gd name="T91" fmla="*/ 238197 h 182"/>
                <a:gd name="T92" fmla="*/ 280987 w 270"/>
                <a:gd name="T93" fmla="*/ 222784 h 182"/>
                <a:gd name="T94" fmla="*/ 268287 w 270"/>
                <a:gd name="T95" fmla="*/ 221383 h 182"/>
                <a:gd name="T96" fmla="*/ 257175 w 270"/>
                <a:gd name="T97" fmla="*/ 217180 h 182"/>
                <a:gd name="T98" fmla="*/ 260350 w 270"/>
                <a:gd name="T99" fmla="*/ 211575 h 182"/>
                <a:gd name="T100" fmla="*/ 279400 w 270"/>
                <a:gd name="T101" fmla="*/ 207372 h 182"/>
                <a:gd name="T102" fmla="*/ 298450 w 270"/>
                <a:gd name="T103" fmla="*/ 203168 h 182"/>
                <a:gd name="T104" fmla="*/ 246062 w 270"/>
                <a:gd name="T105" fmla="*/ 197563 h 182"/>
                <a:gd name="T106" fmla="*/ 228600 w 270"/>
                <a:gd name="T107" fmla="*/ 186354 h 182"/>
                <a:gd name="T108" fmla="*/ 209550 w 270"/>
                <a:gd name="T109" fmla="*/ 180750 h 182"/>
                <a:gd name="T110" fmla="*/ 200025 w 270"/>
                <a:gd name="T111" fmla="*/ 191959 h 182"/>
                <a:gd name="T112" fmla="*/ 192087 w 270"/>
                <a:gd name="T113" fmla="*/ 207372 h 182"/>
                <a:gd name="T114" fmla="*/ 182562 w 270"/>
                <a:gd name="T115" fmla="*/ 221383 h 182"/>
                <a:gd name="T116" fmla="*/ 168275 w 270"/>
                <a:gd name="T117" fmla="*/ 219982 h 182"/>
                <a:gd name="T118" fmla="*/ 157162 w 270"/>
                <a:gd name="T119" fmla="*/ 212976 h 182"/>
                <a:gd name="T120" fmla="*/ 158750 w 270"/>
                <a:gd name="T121" fmla="*/ 191959 h 18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0"/>
                <a:gd name="T184" fmla="*/ 0 h 182"/>
                <a:gd name="T185" fmla="*/ 270 w 270"/>
                <a:gd name="T186" fmla="*/ 182 h 18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0" h="182">
                  <a:moveTo>
                    <a:pt x="100" y="137"/>
                  </a:moveTo>
                  <a:lnTo>
                    <a:pt x="108" y="137"/>
                  </a:lnTo>
                  <a:lnTo>
                    <a:pt x="121" y="133"/>
                  </a:lnTo>
                  <a:lnTo>
                    <a:pt x="113" y="124"/>
                  </a:lnTo>
                  <a:lnTo>
                    <a:pt x="106" y="111"/>
                  </a:lnTo>
                  <a:lnTo>
                    <a:pt x="100" y="98"/>
                  </a:lnTo>
                  <a:lnTo>
                    <a:pt x="89" y="94"/>
                  </a:lnTo>
                  <a:lnTo>
                    <a:pt x="76" y="86"/>
                  </a:lnTo>
                  <a:lnTo>
                    <a:pt x="62" y="94"/>
                  </a:lnTo>
                  <a:lnTo>
                    <a:pt x="61" y="96"/>
                  </a:lnTo>
                  <a:lnTo>
                    <a:pt x="58" y="97"/>
                  </a:lnTo>
                  <a:lnTo>
                    <a:pt x="56" y="98"/>
                  </a:lnTo>
                  <a:lnTo>
                    <a:pt x="55" y="100"/>
                  </a:lnTo>
                  <a:lnTo>
                    <a:pt x="53" y="101"/>
                  </a:lnTo>
                  <a:lnTo>
                    <a:pt x="51" y="103"/>
                  </a:lnTo>
                  <a:lnTo>
                    <a:pt x="49" y="105"/>
                  </a:lnTo>
                  <a:lnTo>
                    <a:pt x="47" y="105"/>
                  </a:lnTo>
                  <a:lnTo>
                    <a:pt x="43" y="107"/>
                  </a:lnTo>
                  <a:lnTo>
                    <a:pt x="39" y="105"/>
                  </a:lnTo>
                  <a:lnTo>
                    <a:pt x="36" y="105"/>
                  </a:lnTo>
                  <a:lnTo>
                    <a:pt x="32" y="103"/>
                  </a:lnTo>
                  <a:lnTo>
                    <a:pt x="28" y="101"/>
                  </a:lnTo>
                  <a:lnTo>
                    <a:pt x="23" y="100"/>
                  </a:lnTo>
                  <a:lnTo>
                    <a:pt x="18" y="98"/>
                  </a:lnTo>
                  <a:lnTo>
                    <a:pt x="13" y="97"/>
                  </a:lnTo>
                  <a:lnTo>
                    <a:pt x="7" y="96"/>
                  </a:lnTo>
                  <a:lnTo>
                    <a:pt x="0" y="89"/>
                  </a:lnTo>
                  <a:lnTo>
                    <a:pt x="1" y="87"/>
                  </a:lnTo>
                  <a:lnTo>
                    <a:pt x="1" y="84"/>
                  </a:lnTo>
                  <a:lnTo>
                    <a:pt x="3" y="82"/>
                  </a:lnTo>
                  <a:lnTo>
                    <a:pt x="3" y="80"/>
                  </a:lnTo>
                  <a:lnTo>
                    <a:pt x="3" y="78"/>
                  </a:lnTo>
                  <a:lnTo>
                    <a:pt x="3" y="75"/>
                  </a:lnTo>
                  <a:lnTo>
                    <a:pt x="3" y="72"/>
                  </a:lnTo>
                  <a:lnTo>
                    <a:pt x="3" y="69"/>
                  </a:lnTo>
                  <a:lnTo>
                    <a:pt x="0" y="69"/>
                  </a:lnTo>
                  <a:lnTo>
                    <a:pt x="3" y="72"/>
                  </a:lnTo>
                  <a:lnTo>
                    <a:pt x="4" y="66"/>
                  </a:lnTo>
                  <a:lnTo>
                    <a:pt x="4" y="62"/>
                  </a:lnTo>
                  <a:lnTo>
                    <a:pt x="6" y="58"/>
                  </a:lnTo>
                  <a:lnTo>
                    <a:pt x="7" y="54"/>
                  </a:lnTo>
                  <a:lnTo>
                    <a:pt x="10" y="50"/>
                  </a:lnTo>
                  <a:lnTo>
                    <a:pt x="13" y="44"/>
                  </a:lnTo>
                  <a:lnTo>
                    <a:pt x="16" y="40"/>
                  </a:lnTo>
                  <a:lnTo>
                    <a:pt x="18" y="38"/>
                  </a:lnTo>
                  <a:lnTo>
                    <a:pt x="17" y="36"/>
                  </a:lnTo>
                  <a:lnTo>
                    <a:pt x="16" y="35"/>
                  </a:lnTo>
                  <a:lnTo>
                    <a:pt x="14" y="33"/>
                  </a:lnTo>
                  <a:lnTo>
                    <a:pt x="13" y="31"/>
                  </a:lnTo>
                  <a:lnTo>
                    <a:pt x="12" y="29"/>
                  </a:lnTo>
                  <a:lnTo>
                    <a:pt x="10" y="26"/>
                  </a:lnTo>
                  <a:lnTo>
                    <a:pt x="8" y="24"/>
                  </a:lnTo>
                  <a:lnTo>
                    <a:pt x="7" y="21"/>
                  </a:lnTo>
                  <a:lnTo>
                    <a:pt x="18" y="12"/>
                  </a:lnTo>
                  <a:lnTo>
                    <a:pt x="32" y="8"/>
                  </a:lnTo>
                  <a:lnTo>
                    <a:pt x="54" y="10"/>
                  </a:lnTo>
                  <a:lnTo>
                    <a:pt x="74" y="15"/>
                  </a:lnTo>
                  <a:lnTo>
                    <a:pt x="89" y="15"/>
                  </a:lnTo>
                  <a:lnTo>
                    <a:pt x="105" y="18"/>
                  </a:lnTo>
                  <a:lnTo>
                    <a:pt x="119" y="22"/>
                  </a:lnTo>
                  <a:lnTo>
                    <a:pt x="119" y="15"/>
                  </a:lnTo>
                  <a:lnTo>
                    <a:pt x="121" y="5"/>
                  </a:lnTo>
                  <a:lnTo>
                    <a:pt x="132" y="5"/>
                  </a:lnTo>
                  <a:lnTo>
                    <a:pt x="143" y="5"/>
                  </a:lnTo>
                  <a:lnTo>
                    <a:pt x="149" y="0"/>
                  </a:lnTo>
                  <a:lnTo>
                    <a:pt x="162" y="0"/>
                  </a:lnTo>
                  <a:lnTo>
                    <a:pt x="170" y="5"/>
                  </a:lnTo>
                  <a:lnTo>
                    <a:pt x="177" y="12"/>
                  </a:lnTo>
                  <a:lnTo>
                    <a:pt x="175" y="22"/>
                  </a:lnTo>
                  <a:lnTo>
                    <a:pt x="189" y="25"/>
                  </a:lnTo>
                  <a:lnTo>
                    <a:pt x="196" y="43"/>
                  </a:lnTo>
                  <a:lnTo>
                    <a:pt x="206" y="40"/>
                  </a:lnTo>
                  <a:lnTo>
                    <a:pt x="212" y="48"/>
                  </a:lnTo>
                  <a:lnTo>
                    <a:pt x="222" y="47"/>
                  </a:lnTo>
                  <a:lnTo>
                    <a:pt x="233" y="54"/>
                  </a:lnTo>
                  <a:lnTo>
                    <a:pt x="246" y="54"/>
                  </a:lnTo>
                  <a:lnTo>
                    <a:pt x="259" y="61"/>
                  </a:lnTo>
                  <a:lnTo>
                    <a:pt x="270" y="66"/>
                  </a:lnTo>
                  <a:lnTo>
                    <a:pt x="268" y="79"/>
                  </a:lnTo>
                  <a:lnTo>
                    <a:pt x="268" y="91"/>
                  </a:lnTo>
                  <a:lnTo>
                    <a:pt x="270" y="104"/>
                  </a:lnTo>
                  <a:lnTo>
                    <a:pt x="262" y="104"/>
                  </a:lnTo>
                  <a:lnTo>
                    <a:pt x="249" y="107"/>
                  </a:lnTo>
                  <a:lnTo>
                    <a:pt x="246" y="119"/>
                  </a:lnTo>
                  <a:lnTo>
                    <a:pt x="240" y="121"/>
                  </a:lnTo>
                  <a:lnTo>
                    <a:pt x="233" y="122"/>
                  </a:lnTo>
                  <a:lnTo>
                    <a:pt x="226" y="124"/>
                  </a:lnTo>
                  <a:lnTo>
                    <a:pt x="220" y="125"/>
                  </a:lnTo>
                  <a:lnTo>
                    <a:pt x="213" y="128"/>
                  </a:lnTo>
                  <a:lnTo>
                    <a:pt x="208" y="130"/>
                  </a:lnTo>
                  <a:lnTo>
                    <a:pt x="203" y="135"/>
                  </a:lnTo>
                  <a:lnTo>
                    <a:pt x="199" y="140"/>
                  </a:lnTo>
                  <a:lnTo>
                    <a:pt x="199" y="145"/>
                  </a:lnTo>
                  <a:lnTo>
                    <a:pt x="199" y="147"/>
                  </a:lnTo>
                  <a:lnTo>
                    <a:pt x="199" y="148"/>
                  </a:lnTo>
                  <a:lnTo>
                    <a:pt x="199" y="151"/>
                  </a:lnTo>
                  <a:lnTo>
                    <a:pt x="200" y="152"/>
                  </a:lnTo>
                  <a:lnTo>
                    <a:pt x="201" y="155"/>
                  </a:lnTo>
                  <a:lnTo>
                    <a:pt x="203" y="157"/>
                  </a:lnTo>
                  <a:lnTo>
                    <a:pt x="205" y="157"/>
                  </a:lnTo>
                  <a:lnTo>
                    <a:pt x="206" y="158"/>
                  </a:lnTo>
                  <a:lnTo>
                    <a:pt x="209" y="157"/>
                  </a:lnTo>
                  <a:lnTo>
                    <a:pt x="212" y="157"/>
                  </a:lnTo>
                  <a:lnTo>
                    <a:pt x="215" y="155"/>
                  </a:lnTo>
                  <a:lnTo>
                    <a:pt x="219" y="155"/>
                  </a:lnTo>
                  <a:lnTo>
                    <a:pt x="221" y="155"/>
                  </a:lnTo>
                  <a:lnTo>
                    <a:pt x="225" y="154"/>
                  </a:lnTo>
                  <a:lnTo>
                    <a:pt x="228" y="154"/>
                  </a:lnTo>
                  <a:lnTo>
                    <a:pt x="231" y="155"/>
                  </a:lnTo>
                  <a:lnTo>
                    <a:pt x="228" y="157"/>
                  </a:lnTo>
                  <a:lnTo>
                    <a:pt x="226" y="158"/>
                  </a:lnTo>
                  <a:lnTo>
                    <a:pt x="224" y="161"/>
                  </a:lnTo>
                  <a:lnTo>
                    <a:pt x="222" y="162"/>
                  </a:lnTo>
                  <a:lnTo>
                    <a:pt x="221" y="165"/>
                  </a:lnTo>
                  <a:lnTo>
                    <a:pt x="219" y="168"/>
                  </a:lnTo>
                  <a:lnTo>
                    <a:pt x="218" y="170"/>
                  </a:lnTo>
                  <a:lnTo>
                    <a:pt x="216" y="172"/>
                  </a:lnTo>
                  <a:lnTo>
                    <a:pt x="215" y="169"/>
                  </a:lnTo>
                  <a:lnTo>
                    <a:pt x="214" y="166"/>
                  </a:lnTo>
                  <a:lnTo>
                    <a:pt x="213" y="165"/>
                  </a:lnTo>
                  <a:lnTo>
                    <a:pt x="212" y="164"/>
                  </a:lnTo>
                  <a:lnTo>
                    <a:pt x="210" y="162"/>
                  </a:lnTo>
                  <a:lnTo>
                    <a:pt x="209" y="161"/>
                  </a:lnTo>
                  <a:lnTo>
                    <a:pt x="207" y="161"/>
                  </a:lnTo>
                  <a:lnTo>
                    <a:pt x="206" y="159"/>
                  </a:lnTo>
                  <a:lnTo>
                    <a:pt x="205" y="164"/>
                  </a:lnTo>
                  <a:lnTo>
                    <a:pt x="203" y="166"/>
                  </a:lnTo>
                  <a:lnTo>
                    <a:pt x="200" y="170"/>
                  </a:lnTo>
                  <a:lnTo>
                    <a:pt x="196" y="173"/>
                  </a:lnTo>
                  <a:lnTo>
                    <a:pt x="194" y="176"/>
                  </a:lnTo>
                  <a:lnTo>
                    <a:pt x="192" y="177"/>
                  </a:lnTo>
                  <a:lnTo>
                    <a:pt x="189" y="180"/>
                  </a:lnTo>
                  <a:lnTo>
                    <a:pt x="188" y="182"/>
                  </a:lnTo>
                  <a:lnTo>
                    <a:pt x="184" y="182"/>
                  </a:lnTo>
                  <a:lnTo>
                    <a:pt x="181" y="179"/>
                  </a:lnTo>
                  <a:lnTo>
                    <a:pt x="180" y="176"/>
                  </a:lnTo>
                  <a:lnTo>
                    <a:pt x="179" y="173"/>
                  </a:lnTo>
                  <a:lnTo>
                    <a:pt x="177" y="170"/>
                  </a:lnTo>
                  <a:lnTo>
                    <a:pt x="177" y="168"/>
                  </a:lnTo>
                  <a:lnTo>
                    <a:pt x="177" y="164"/>
                  </a:lnTo>
                  <a:lnTo>
                    <a:pt x="177" y="159"/>
                  </a:lnTo>
                  <a:lnTo>
                    <a:pt x="175" y="159"/>
                  </a:lnTo>
                  <a:lnTo>
                    <a:pt x="171" y="159"/>
                  </a:lnTo>
                  <a:lnTo>
                    <a:pt x="169" y="158"/>
                  </a:lnTo>
                  <a:lnTo>
                    <a:pt x="167" y="157"/>
                  </a:lnTo>
                  <a:lnTo>
                    <a:pt x="164" y="155"/>
                  </a:lnTo>
                  <a:lnTo>
                    <a:pt x="162" y="155"/>
                  </a:lnTo>
                  <a:lnTo>
                    <a:pt x="161" y="154"/>
                  </a:lnTo>
                  <a:lnTo>
                    <a:pt x="159" y="152"/>
                  </a:lnTo>
                  <a:lnTo>
                    <a:pt x="164" y="151"/>
                  </a:lnTo>
                  <a:lnTo>
                    <a:pt x="169" y="150"/>
                  </a:lnTo>
                  <a:lnTo>
                    <a:pt x="173" y="148"/>
                  </a:lnTo>
                  <a:lnTo>
                    <a:pt x="176" y="148"/>
                  </a:lnTo>
                  <a:lnTo>
                    <a:pt x="181" y="147"/>
                  </a:lnTo>
                  <a:lnTo>
                    <a:pt x="184" y="147"/>
                  </a:lnTo>
                  <a:lnTo>
                    <a:pt x="188" y="145"/>
                  </a:lnTo>
                  <a:lnTo>
                    <a:pt x="192" y="145"/>
                  </a:lnTo>
                  <a:lnTo>
                    <a:pt x="157" y="145"/>
                  </a:lnTo>
                  <a:lnTo>
                    <a:pt x="155" y="141"/>
                  </a:lnTo>
                  <a:lnTo>
                    <a:pt x="151" y="138"/>
                  </a:lnTo>
                  <a:lnTo>
                    <a:pt x="148" y="135"/>
                  </a:lnTo>
                  <a:lnTo>
                    <a:pt x="144" y="133"/>
                  </a:lnTo>
                  <a:lnTo>
                    <a:pt x="139" y="132"/>
                  </a:lnTo>
                  <a:lnTo>
                    <a:pt x="136" y="130"/>
                  </a:lnTo>
                  <a:lnTo>
                    <a:pt x="132" y="129"/>
                  </a:lnTo>
                  <a:lnTo>
                    <a:pt x="130" y="129"/>
                  </a:lnTo>
                  <a:lnTo>
                    <a:pt x="129" y="132"/>
                  </a:lnTo>
                  <a:lnTo>
                    <a:pt x="126" y="137"/>
                  </a:lnTo>
                  <a:lnTo>
                    <a:pt x="125" y="141"/>
                  </a:lnTo>
                  <a:lnTo>
                    <a:pt x="124" y="144"/>
                  </a:lnTo>
                  <a:lnTo>
                    <a:pt x="121" y="148"/>
                  </a:lnTo>
                  <a:lnTo>
                    <a:pt x="119" y="151"/>
                  </a:lnTo>
                  <a:lnTo>
                    <a:pt x="117" y="154"/>
                  </a:lnTo>
                  <a:lnTo>
                    <a:pt x="115" y="158"/>
                  </a:lnTo>
                  <a:lnTo>
                    <a:pt x="112" y="157"/>
                  </a:lnTo>
                  <a:lnTo>
                    <a:pt x="108" y="157"/>
                  </a:lnTo>
                  <a:lnTo>
                    <a:pt x="106" y="157"/>
                  </a:lnTo>
                  <a:lnTo>
                    <a:pt x="104" y="155"/>
                  </a:lnTo>
                  <a:lnTo>
                    <a:pt x="101" y="154"/>
                  </a:lnTo>
                  <a:lnTo>
                    <a:pt x="99" y="152"/>
                  </a:lnTo>
                  <a:lnTo>
                    <a:pt x="98" y="150"/>
                  </a:lnTo>
                  <a:lnTo>
                    <a:pt x="95" y="147"/>
                  </a:lnTo>
                  <a:lnTo>
                    <a:pt x="100" y="13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6" name="Freeform 357">
              <a:extLst>
                <a:ext uri="{FF2B5EF4-FFF2-40B4-BE49-F238E27FC236}">
                  <a16:creationId xmlns:a16="http://schemas.microsoft.com/office/drawing/2014/main" id="{655C3D55-3183-EAA2-EBFC-4034921BFDEE}"/>
                </a:ext>
              </a:extLst>
            </p:cNvPr>
            <p:cNvSpPr>
              <a:spLocks/>
            </p:cNvSpPr>
            <p:nvPr/>
          </p:nvSpPr>
          <p:spPr bwMode="gray">
            <a:xfrm>
              <a:off x="6923987" y="2113647"/>
              <a:ext cx="210923" cy="106970"/>
            </a:xfrm>
            <a:custGeom>
              <a:avLst/>
              <a:gdLst>
                <a:gd name="T0" fmla="*/ 169863 w 113"/>
                <a:gd name="T1" fmla="*/ 50442 h 62"/>
                <a:gd name="T2" fmla="*/ 179388 w 113"/>
                <a:gd name="T3" fmla="*/ 86872 h 62"/>
                <a:gd name="T4" fmla="*/ 161925 w 113"/>
                <a:gd name="T5" fmla="*/ 78465 h 62"/>
                <a:gd name="T6" fmla="*/ 152400 w 113"/>
                <a:gd name="T7" fmla="*/ 72860 h 62"/>
                <a:gd name="T8" fmla="*/ 136525 w 113"/>
                <a:gd name="T9" fmla="*/ 78465 h 62"/>
                <a:gd name="T10" fmla="*/ 117475 w 113"/>
                <a:gd name="T11" fmla="*/ 78465 h 62"/>
                <a:gd name="T12" fmla="*/ 117475 w 113"/>
                <a:gd name="T13" fmla="*/ 77064 h 62"/>
                <a:gd name="T14" fmla="*/ 115888 w 113"/>
                <a:gd name="T15" fmla="*/ 77064 h 62"/>
                <a:gd name="T16" fmla="*/ 114300 w 113"/>
                <a:gd name="T17" fmla="*/ 77064 h 62"/>
                <a:gd name="T18" fmla="*/ 107950 w 113"/>
                <a:gd name="T19" fmla="*/ 71459 h 62"/>
                <a:gd name="T20" fmla="*/ 100013 w 113"/>
                <a:gd name="T21" fmla="*/ 68657 h 62"/>
                <a:gd name="T22" fmla="*/ 93663 w 113"/>
                <a:gd name="T23" fmla="*/ 67256 h 62"/>
                <a:gd name="T24" fmla="*/ 85725 w 113"/>
                <a:gd name="T25" fmla="*/ 63052 h 62"/>
                <a:gd name="T26" fmla="*/ 76200 w 113"/>
                <a:gd name="T27" fmla="*/ 63052 h 62"/>
                <a:gd name="T28" fmla="*/ 66675 w 113"/>
                <a:gd name="T29" fmla="*/ 61651 h 62"/>
                <a:gd name="T30" fmla="*/ 55563 w 113"/>
                <a:gd name="T31" fmla="*/ 61651 h 62"/>
                <a:gd name="T32" fmla="*/ 46038 w 113"/>
                <a:gd name="T33" fmla="*/ 61651 h 62"/>
                <a:gd name="T34" fmla="*/ 42863 w 113"/>
                <a:gd name="T35" fmla="*/ 50442 h 62"/>
                <a:gd name="T36" fmla="*/ 38100 w 113"/>
                <a:gd name="T37" fmla="*/ 40634 h 62"/>
                <a:gd name="T38" fmla="*/ 34925 w 113"/>
                <a:gd name="T39" fmla="*/ 30826 h 62"/>
                <a:gd name="T40" fmla="*/ 28575 w 113"/>
                <a:gd name="T41" fmla="*/ 22419 h 62"/>
                <a:gd name="T42" fmla="*/ 23813 w 113"/>
                <a:gd name="T43" fmla="*/ 15413 h 62"/>
                <a:gd name="T44" fmla="*/ 15875 w 113"/>
                <a:gd name="T45" fmla="*/ 9808 h 62"/>
                <a:gd name="T46" fmla="*/ 7938 w 113"/>
                <a:gd name="T47" fmla="*/ 4203 h 62"/>
                <a:gd name="T48" fmla="*/ 0 w 113"/>
                <a:gd name="T49" fmla="*/ 0 h 62"/>
                <a:gd name="T50" fmla="*/ 6350 w 113"/>
                <a:gd name="T51" fmla="*/ 4203 h 62"/>
                <a:gd name="T52" fmla="*/ 30163 w 113"/>
                <a:gd name="T53" fmla="*/ 9808 h 62"/>
                <a:gd name="T54" fmla="*/ 55563 w 113"/>
                <a:gd name="T55" fmla="*/ 16814 h 62"/>
                <a:gd name="T56" fmla="*/ 69850 w 113"/>
                <a:gd name="T57" fmla="*/ 9808 h 62"/>
                <a:gd name="T58" fmla="*/ 88900 w 113"/>
                <a:gd name="T59" fmla="*/ 22419 h 62"/>
                <a:gd name="T60" fmla="*/ 106363 w 113"/>
                <a:gd name="T61" fmla="*/ 32227 h 62"/>
                <a:gd name="T62" fmla="*/ 123825 w 113"/>
                <a:gd name="T63" fmla="*/ 26622 h 62"/>
                <a:gd name="T64" fmla="*/ 146050 w 113"/>
                <a:gd name="T65" fmla="*/ 32227 h 62"/>
                <a:gd name="T66" fmla="*/ 158750 w 113"/>
                <a:gd name="T67" fmla="*/ 46238 h 62"/>
                <a:gd name="T68" fmla="*/ 169863 w 113"/>
                <a:gd name="T69" fmla="*/ 50442 h 6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
                <a:gd name="T106" fmla="*/ 0 h 62"/>
                <a:gd name="T107" fmla="*/ 113 w 113"/>
                <a:gd name="T108" fmla="*/ 62 h 6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 h="62">
                  <a:moveTo>
                    <a:pt x="107" y="36"/>
                  </a:moveTo>
                  <a:lnTo>
                    <a:pt x="113" y="62"/>
                  </a:lnTo>
                  <a:lnTo>
                    <a:pt x="102" y="56"/>
                  </a:lnTo>
                  <a:lnTo>
                    <a:pt x="96" y="52"/>
                  </a:lnTo>
                  <a:lnTo>
                    <a:pt x="86" y="56"/>
                  </a:lnTo>
                  <a:lnTo>
                    <a:pt x="74" y="56"/>
                  </a:lnTo>
                  <a:lnTo>
                    <a:pt x="74" y="55"/>
                  </a:lnTo>
                  <a:lnTo>
                    <a:pt x="73" y="55"/>
                  </a:lnTo>
                  <a:lnTo>
                    <a:pt x="72" y="55"/>
                  </a:lnTo>
                  <a:lnTo>
                    <a:pt x="68" y="51"/>
                  </a:lnTo>
                  <a:lnTo>
                    <a:pt x="63" y="49"/>
                  </a:lnTo>
                  <a:lnTo>
                    <a:pt x="59" y="48"/>
                  </a:lnTo>
                  <a:lnTo>
                    <a:pt x="54" y="45"/>
                  </a:lnTo>
                  <a:lnTo>
                    <a:pt x="48" y="45"/>
                  </a:lnTo>
                  <a:lnTo>
                    <a:pt x="42" y="44"/>
                  </a:lnTo>
                  <a:lnTo>
                    <a:pt x="35" y="44"/>
                  </a:lnTo>
                  <a:lnTo>
                    <a:pt x="29" y="44"/>
                  </a:lnTo>
                  <a:lnTo>
                    <a:pt x="27" y="36"/>
                  </a:lnTo>
                  <a:lnTo>
                    <a:pt x="24" y="29"/>
                  </a:lnTo>
                  <a:lnTo>
                    <a:pt x="22" y="22"/>
                  </a:lnTo>
                  <a:lnTo>
                    <a:pt x="18" y="16"/>
                  </a:lnTo>
                  <a:lnTo>
                    <a:pt x="15" y="11"/>
                  </a:lnTo>
                  <a:lnTo>
                    <a:pt x="10" y="7"/>
                  </a:lnTo>
                  <a:lnTo>
                    <a:pt x="5" y="3"/>
                  </a:lnTo>
                  <a:lnTo>
                    <a:pt x="0" y="0"/>
                  </a:lnTo>
                  <a:lnTo>
                    <a:pt x="4" y="3"/>
                  </a:lnTo>
                  <a:lnTo>
                    <a:pt x="19" y="7"/>
                  </a:lnTo>
                  <a:lnTo>
                    <a:pt x="35" y="12"/>
                  </a:lnTo>
                  <a:lnTo>
                    <a:pt x="44" y="7"/>
                  </a:lnTo>
                  <a:lnTo>
                    <a:pt x="56" y="16"/>
                  </a:lnTo>
                  <a:lnTo>
                    <a:pt x="67" y="23"/>
                  </a:lnTo>
                  <a:lnTo>
                    <a:pt x="78" y="19"/>
                  </a:lnTo>
                  <a:lnTo>
                    <a:pt x="92" y="23"/>
                  </a:lnTo>
                  <a:lnTo>
                    <a:pt x="100" y="33"/>
                  </a:lnTo>
                  <a:lnTo>
                    <a:pt x="107" y="3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7" name="Freeform 358">
              <a:extLst>
                <a:ext uri="{FF2B5EF4-FFF2-40B4-BE49-F238E27FC236}">
                  <a16:creationId xmlns:a16="http://schemas.microsoft.com/office/drawing/2014/main" id="{A178F964-DD97-BB41-C5EA-C670477C63D3}"/>
                </a:ext>
              </a:extLst>
            </p:cNvPr>
            <p:cNvSpPr>
              <a:spLocks/>
            </p:cNvSpPr>
            <p:nvPr/>
          </p:nvSpPr>
          <p:spPr bwMode="gray">
            <a:xfrm>
              <a:off x="7086697" y="2169112"/>
              <a:ext cx="162714" cy="138666"/>
            </a:xfrm>
            <a:custGeom>
              <a:avLst/>
              <a:gdLst>
                <a:gd name="T0" fmla="*/ 0 w 88"/>
                <a:gd name="T1" fmla="*/ 30826 h 80"/>
                <a:gd name="T2" fmla="*/ 17463 w 88"/>
                <a:gd name="T3" fmla="*/ 50442 h 80"/>
                <a:gd name="T4" fmla="*/ 20637 w 88"/>
                <a:gd name="T5" fmla="*/ 67256 h 80"/>
                <a:gd name="T6" fmla="*/ 28575 w 88"/>
                <a:gd name="T7" fmla="*/ 79866 h 80"/>
                <a:gd name="T8" fmla="*/ 30163 w 88"/>
                <a:gd name="T9" fmla="*/ 93878 h 80"/>
                <a:gd name="T10" fmla="*/ 30163 w 88"/>
                <a:gd name="T11" fmla="*/ 98081 h 80"/>
                <a:gd name="T12" fmla="*/ 38100 w 88"/>
                <a:gd name="T13" fmla="*/ 99483 h 80"/>
                <a:gd name="T14" fmla="*/ 42862 w 88"/>
                <a:gd name="T15" fmla="*/ 102285 h 80"/>
                <a:gd name="T16" fmla="*/ 47625 w 88"/>
                <a:gd name="T17" fmla="*/ 106488 h 80"/>
                <a:gd name="T18" fmla="*/ 52388 w 88"/>
                <a:gd name="T19" fmla="*/ 107890 h 80"/>
                <a:gd name="T20" fmla="*/ 57150 w 88"/>
                <a:gd name="T21" fmla="*/ 109291 h 80"/>
                <a:gd name="T22" fmla="*/ 61913 w 88"/>
                <a:gd name="T23" fmla="*/ 109291 h 80"/>
                <a:gd name="T24" fmla="*/ 66675 w 88"/>
                <a:gd name="T25" fmla="*/ 112093 h 80"/>
                <a:gd name="T26" fmla="*/ 69850 w 88"/>
                <a:gd name="T27" fmla="*/ 112093 h 80"/>
                <a:gd name="T28" fmla="*/ 74612 w 88"/>
                <a:gd name="T29" fmla="*/ 109291 h 80"/>
                <a:gd name="T30" fmla="*/ 76200 w 88"/>
                <a:gd name="T31" fmla="*/ 106488 h 80"/>
                <a:gd name="T32" fmla="*/ 79375 w 88"/>
                <a:gd name="T33" fmla="*/ 99483 h 80"/>
                <a:gd name="T34" fmla="*/ 80962 w 88"/>
                <a:gd name="T35" fmla="*/ 93878 h 80"/>
                <a:gd name="T36" fmla="*/ 82550 w 88"/>
                <a:gd name="T37" fmla="*/ 88273 h 80"/>
                <a:gd name="T38" fmla="*/ 87312 w 88"/>
                <a:gd name="T39" fmla="*/ 81267 h 80"/>
                <a:gd name="T40" fmla="*/ 88900 w 88"/>
                <a:gd name="T41" fmla="*/ 77064 h 80"/>
                <a:gd name="T42" fmla="*/ 95250 w 88"/>
                <a:gd name="T43" fmla="*/ 75663 h 80"/>
                <a:gd name="T44" fmla="*/ 106363 w 88"/>
                <a:gd name="T45" fmla="*/ 75663 h 80"/>
                <a:gd name="T46" fmla="*/ 111125 w 88"/>
                <a:gd name="T47" fmla="*/ 77064 h 80"/>
                <a:gd name="T48" fmla="*/ 115888 w 88"/>
                <a:gd name="T49" fmla="*/ 79866 h 80"/>
                <a:gd name="T50" fmla="*/ 117475 w 88"/>
                <a:gd name="T51" fmla="*/ 82669 h 80"/>
                <a:gd name="T52" fmla="*/ 117475 w 88"/>
                <a:gd name="T53" fmla="*/ 86872 h 80"/>
                <a:gd name="T54" fmla="*/ 117475 w 88"/>
                <a:gd name="T55" fmla="*/ 91076 h 80"/>
                <a:gd name="T56" fmla="*/ 117475 w 88"/>
                <a:gd name="T57" fmla="*/ 88273 h 80"/>
                <a:gd name="T58" fmla="*/ 117475 w 88"/>
                <a:gd name="T59" fmla="*/ 82669 h 80"/>
                <a:gd name="T60" fmla="*/ 119063 w 88"/>
                <a:gd name="T61" fmla="*/ 79866 h 80"/>
                <a:gd name="T62" fmla="*/ 119063 w 88"/>
                <a:gd name="T63" fmla="*/ 75663 h 80"/>
                <a:gd name="T64" fmla="*/ 120650 w 88"/>
                <a:gd name="T65" fmla="*/ 71459 h 80"/>
                <a:gd name="T66" fmla="*/ 122238 w 88"/>
                <a:gd name="T67" fmla="*/ 70058 h 80"/>
                <a:gd name="T68" fmla="*/ 122238 w 88"/>
                <a:gd name="T69" fmla="*/ 67256 h 80"/>
                <a:gd name="T70" fmla="*/ 122238 w 88"/>
                <a:gd name="T71" fmla="*/ 65855 h 80"/>
                <a:gd name="T72" fmla="*/ 123825 w 88"/>
                <a:gd name="T73" fmla="*/ 63052 h 80"/>
                <a:gd name="T74" fmla="*/ 128588 w 88"/>
                <a:gd name="T75" fmla="*/ 63052 h 80"/>
                <a:gd name="T76" fmla="*/ 130175 w 88"/>
                <a:gd name="T77" fmla="*/ 61651 h 80"/>
                <a:gd name="T78" fmla="*/ 131763 w 88"/>
                <a:gd name="T79" fmla="*/ 61651 h 80"/>
                <a:gd name="T80" fmla="*/ 133350 w 88"/>
                <a:gd name="T81" fmla="*/ 60250 h 80"/>
                <a:gd name="T82" fmla="*/ 136525 w 88"/>
                <a:gd name="T83" fmla="*/ 57448 h 80"/>
                <a:gd name="T84" fmla="*/ 138113 w 88"/>
                <a:gd name="T85" fmla="*/ 56047 h 80"/>
                <a:gd name="T86" fmla="*/ 139700 w 88"/>
                <a:gd name="T87" fmla="*/ 53244 h 80"/>
                <a:gd name="T88" fmla="*/ 133350 w 88"/>
                <a:gd name="T89" fmla="*/ 47640 h 80"/>
                <a:gd name="T90" fmla="*/ 128588 w 88"/>
                <a:gd name="T91" fmla="*/ 40634 h 80"/>
                <a:gd name="T92" fmla="*/ 122238 w 88"/>
                <a:gd name="T93" fmla="*/ 36430 h 80"/>
                <a:gd name="T94" fmla="*/ 117475 w 88"/>
                <a:gd name="T95" fmla="*/ 32227 h 80"/>
                <a:gd name="T96" fmla="*/ 109538 w 88"/>
                <a:gd name="T97" fmla="*/ 26622 h 80"/>
                <a:gd name="T98" fmla="*/ 101600 w 88"/>
                <a:gd name="T99" fmla="*/ 23820 h 80"/>
                <a:gd name="T100" fmla="*/ 96837 w 88"/>
                <a:gd name="T101" fmla="*/ 21017 h 80"/>
                <a:gd name="T102" fmla="*/ 90487 w 88"/>
                <a:gd name="T103" fmla="*/ 16814 h 80"/>
                <a:gd name="T104" fmla="*/ 87312 w 88"/>
                <a:gd name="T105" fmla="*/ 16814 h 80"/>
                <a:gd name="T106" fmla="*/ 74612 w 88"/>
                <a:gd name="T107" fmla="*/ 36430 h 80"/>
                <a:gd name="T108" fmla="*/ 57150 w 88"/>
                <a:gd name="T109" fmla="*/ 25221 h 80"/>
                <a:gd name="T110" fmla="*/ 39687 w 88"/>
                <a:gd name="T111" fmla="*/ 11209 h 80"/>
                <a:gd name="T112" fmla="*/ 17463 w 88"/>
                <a:gd name="T113" fmla="*/ 0 h 80"/>
                <a:gd name="T114" fmla="*/ 28575 w 88"/>
                <a:gd name="T115" fmla="*/ 4203 h 80"/>
                <a:gd name="T116" fmla="*/ 39687 w 88"/>
                <a:gd name="T117" fmla="*/ 40634 h 80"/>
                <a:gd name="T118" fmla="*/ 20637 w 88"/>
                <a:gd name="T119" fmla="*/ 32227 h 80"/>
                <a:gd name="T120" fmla="*/ 11112 w 88"/>
                <a:gd name="T121" fmla="*/ 25221 h 80"/>
                <a:gd name="T122" fmla="*/ 0 w 88"/>
                <a:gd name="T123" fmla="*/ 30826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8"/>
                <a:gd name="T187" fmla="*/ 0 h 80"/>
                <a:gd name="T188" fmla="*/ 88 w 88"/>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8" h="80">
                  <a:moveTo>
                    <a:pt x="0" y="22"/>
                  </a:moveTo>
                  <a:lnTo>
                    <a:pt x="11" y="36"/>
                  </a:lnTo>
                  <a:lnTo>
                    <a:pt x="13" y="48"/>
                  </a:lnTo>
                  <a:lnTo>
                    <a:pt x="18" y="57"/>
                  </a:lnTo>
                  <a:lnTo>
                    <a:pt x="19" y="67"/>
                  </a:lnTo>
                  <a:lnTo>
                    <a:pt x="19" y="70"/>
                  </a:lnTo>
                  <a:lnTo>
                    <a:pt x="24" y="71"/>
                  </a:lnTo>
                  <a:lnTo>
                    <a:pt x="27" y="73"/>
                  </a:lnTo>
                  <a:lnTo>
                    <a:pt x="30" y="76"/>
                  </a:lnTo>
                  <a:lnTo>
                    <a:pt x="33" y="77"/>
                  </a:lnTo>
                  <a:lnTo>
                    <a:pt x="36" y="78"/>
                  </a:lnTo>
                  <a:lnTo>
                    <a:pt x="39" y="78"/>
                  </a:lnTo>
                  <a:lnTo>
                    <a:pt x="42" y="80"/>
                  </a:lnTo>
                  <a:lnTo>
                    <a:pt x="44" y="80"/>
                  </a:lnTo>
                  <a:lnTo>
                    <a:pt x="47" y="78"/>
                  </a:lnTo>
                  <a:lnTo>
                    <a:pt x="48" y="76"/>
                  </a:lnTo>
                  <a:lnTo>
                    <a:pt x="50" y="71"/>
                  </a:lnTo>
                  <a:lnTo>
                    <a:pt x="51" y="67"/>
                  </a:lnTo>
                  <a:lnTo>
                    <a:pt x="52" y="63"/>
                  </a:lnTo>
                  <a:lnTo>
                    <a:pt x="55" y="58"/>
                  </a:lnTo>
                  <a:lnTo>
                    <a:pt x="56" y="55"/>
                  </a:lnTo>
                  <a:lnTo>
                    <a:pt x="60" y="54"/>
                  </a:lnTo>
                  <a:lnTo>
                    <a:pt x="67" y="54"/>
                  </a:lnTo>
                  <a:lnTo>
                    <a:pt x="70" y="55"/>
                  </a:lnTo>
                  <a:lnTo>
                    <a:pt x="73" y="57"/>
                  </a:lnTo>
                  <a:lnTo>
                    <a:pt x="74" y="59"/>
                  </a:lnTo>
                  <a:lnTo>
                    <a:pt x="74" y="62"/>
                  </a:lnTo>
                  <a:lnTo>
                    <a:pt x="74" y="65"/>
                  </a:lnTo>
                  <a:lnTo>
                    <a:pt x="74" y="63"/>
                  </a:lnTo>
                  <a:lnTo>
                    <a:pt x="74" y="59"/>
                  </a:lnTo>
                  <a:lnTo>
                    <a:pt x="75" y="57"/>
                  </a:lnTo>
                  <a:lnTo>
                    <a:pt x="75" y="54"/>
                  </a:lnTo>
                  <a:lnTo>
                    <a:pt x="76" y="51"/>
                  </a:lnTo>
                  <a:lnTo>
                    <a:pt x="77" y="50"/>
                  </a:lnTo>
                  <a:lnTo>
                    <a:pt x="77" y="48"/>
                  </a:lnTo>
                  <a:lnTo>
                    <a:pt x="77" y="47"/>
                  </a:lnTo>
                  <a:lnTo>
                    <a:pt x="78" y="45"/>
                  </a:lnTo>
                  <a:lnTo>
                    <a:pt x="81" y="45"/>
                  </a:lnTo>
                  <a:lnTo>
                    <a:pt x="82" y="44"/>
                  </a:lnTo>
                  <a:lnTo>
                    <a:pt x="83" y="44"/>
                  </a:lnTo>
                  <a:lnTo>
                    <a:pt x="84" y="43"/>
                  </a:lnTo>
                  <a:lnTo>
                    <a:pt x="86" y="41"/>
                  </a:lnTo>
                  <a:lnTo>
                    <a:pt x="87" y="40"/>
                  </a:lnTo>
                  <a:lnTo>
                    <a:pt x="88" y="38"/>
                  </a:lnTo>
                  <a:lnTo>
                    <a:pt x="84" y="34"/>
                  </a:lnTo>
                  <a:lnTo>
                    <a:pt x="81" y="29"/>
                  </a:lnTo>
                  <a:lnTo>
                    <a:pt x="77" y="26"/>
                  </a:lnTo>
                  <a:lnTo>
                    <a:pt x="74" y="23"/>
                  </a:lnTo>
                  <a:lnTo>
                    <a:pt x="69" y="19"/>
                  </a:lnTo>
                  <a:lnTo>
                    <a:pt x="64" y="17"/>
                  </a:lnTo>
                  <a:lnTo>
                    <a:pt x="61" y="15"/>
                  </a:lnTo>
                  <a:lnTo>
                    <a:pt x="57" y="12"/>
                  </a:lnTo>
                  <a:lnTo>
                    <a:pt x="55" y="12"/>
                  </a:lnTo>
                  <a:lnTo>
                    <a:pt x="47" y="26"/>
                  </a:lnTo>
                  <a:lnTo>
                    <a:pt x="36" y="18"/>
                  </a:lnTo>
                  <a:lnTo>
                    <a:pt x="25" y="8"/>
                  </a:lnTo>
                  <a:lnTo>
                    <a:pt x="11" y="0"/>
                  </a:lnTo>
                  <a:lnTo>
                    <a:pt x="18" y="3"/>
                  </a:lnTo>
                  <a:lnTo>
                    <a:pt x="25" y="29"/>
                  </a:lnTo>
                  <a:lnTo>
                    <a:pt x="13" y="23"/>
                  </a:lnTo>
                  <a:lnTo>
                    <a:pt x="7" y="18"/>
                  </a:lnTo>
                  <a:lnTo>
                    <a:pt x="0" y="2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8" name="Freeform 359">
              <a:extLst>
                <a:ext uri="{FF2B5EF4-FFF2-40B4-BE49-F238E27FC236}">
                  <a16:creationId xmlns:a16="http://schemas.microsoft.com/office/drawing/2014/main" id="{6DD979A0-93A8-E3BA-1B63-E05B51CCAC4F}"/>
                </a:ext>
              </a:extLst>
            </p:cNvPr>
            <p:cNvSpPr>
              <a:spLocks/>
            </p:cNvSpPr>
            <p:nvPr/>
          </p:nvSpPr>
          <p:spPr bwMode="gray">
            <a:xfrm>
              <a:off x="7060585" y="2204770"/>
              <a:ext cx="64280" cy="87162"/>
            </a:xfrm>
            <a:custGeom>
              <a:avLst/>
              <a:gdLst>
                <a:gd name="T0" fmla="*/ 23813 w 35"/>
                <a:gd name="T1" fmla="*/ 0 h 49"/>
                <a:gd name="T2" fmla="*/ 42863 w 35"/>
                <a:gd name="T3" fmla="*/ 21017 h 49"/>
                <a:gd name="T4" fmla="*/ 46038 w 35"/>
                <a:gd name="T5" fmla="*/ 37831 h 49"/>
                <a:gd name="T6" fmla="*/ 53975 w 35"/>
                <a:gd name="T7" fmla="*/ 50442 h 49"/>
                <a:gd name="T8" fmla="*/ 55563 w 35"/>
                <a:gd name="T9" fmla="*/ 64454 h 49"/>
                <a:gd name="T10" fmla="*/ 55563 w 35"/>
                <a:gd name="T11" fmla="*/ 68657 h 49"/>
                <a:gd name="T12" fmla="*/ 52388 w 35"/>
                <a:gd name="T13" fmla="*/ 67256 h 49"/>
                <a:gd name="T14" fmla="*/ 46038 w 35"/>
                <a:gd name="T15" fmla="*/ 64454 h 49"/>
                <a:gd name="T16" fmla="*/ 42863 w 35"/>
                <a:gd name="T17" fmla="*/ 63052 h 49"/>
                <a:gd name="T18" fmla="*/ 38100 w 35"/>
                <a:gd name="T19" fmla="*/ 61651 h 49"/>
                <a:gd name="T20" fmla="*/ 34925 w 35"/>
                <a:gd name="T21" fmla="*/ 58849 h 49"/>
                <a:gd name="T22" fmla="*/ 31750 w 35"/>
                <a:gd name="T23" fmla="*/ 54645 h 49"/>
                <a:gd name="T24" fmla="*/ 30163 w 35"/>
                <a:gd name="T25" fmla="*/ 53244 h 49"/>
                <a:gd name="T26" fmla="*/ 28575 w 35"/>
                <a:gd name="T27" fmla="*/ 50442 h 49"/>
                <a:gd name="T28" fmla="*/ 28575 w 35"/>
                <a:gd name="T29" fmla="*/ 47640 h 49"/>
                <a:gd name="T30" fmla="*/ 25400 w 35"/>
                <a:gd name="T31" fmla="*/ 46238 h 49"/>
                <a:gd name="T32" fmla="*/ 25400 w 35"/>
                <a:gd name="T33" fmla="*/ 43436 h 49"/>
                <a:gd name="T34" fmla="*/ 25400 w 35"/>
                <a:gd name="T35" fmla="*/ 42035 h 49"/>
                <a:gd name="T36" fmla="*/ 23813 w 35"/>
                <a:gd name="T37" fmla="*/ 40634 h 49"/>
                <a:gd name="T38" fmla="*/ 23813 w 35"/>
                <a:gd name="T39" fmla="*/ 37831 h 49"/>
                <a:gd name="T40" fmla="*/ 17463 w 35"/>
                <a:gd name="T41" fmla="*/ 40634 h 49"/>
                <a:gd name="T42" fmla="*/ 9525 w 35"/>
                <a:gd name="T43" fmla="*/ 37831 h 49"/>
                <a:gd name="T44" fmla="*/ 6350 w 35"/>
                <a:gd name="T45" fmla="*/ 36430 h 49"/>
                <a:gd name="T46" fmla="*/ 3175 w 35"/>
                <a:gd name="T47" fmla="*/ 30826 h 49"/>
                <a:gd name="T48" fmla="*/ 1588 w 35"/>
                <a:gd name="T49" fmla="*/ 23820 h 49"/>
                <a:gd name="T50" fmla="*/ 1588 w 35"/>
                <a:gd name="T51" fmla="*/ 18215 h 49"/>
                <a:gd name="T52" fmla="*/ 0 w 35"/>
                <a:gd name="T53" fmla="*/ 11209 h 49"/>
                <a:gd name="T54" fmla="*/ 0 w 35"/>
                <a:gd name="T55" fmla="*/ 5605 h 49"/>
                <a:gd name="T56" fmla="*/ 19050 w 35"/>
                <a:gd name="T57" fmla="*/ 1401 h 49"/>
                <a:gd name="T58" fmla="*/ 23813 w 35"/>
                <a:gd name="T59" fmla="*/ 0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5"/>
                <a:gd name="T91" fmla="*/ 0 h 49"/>
                <a:gd name="T92" fmla="*/ 35 w 35"/>
                <a:gd name="T93" fmla="*/ 49 h 4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5" h="49">
                  <a:moveTo>
                    <a:pt x="15" y="0"/>
                  </a:moveTo>
                  <a:lnTo>
                    <a:pt x="27" y="15"/>
                  </a:lnTo>
                  <a:lnTo>
                    <a:pt x="29" y="27"/>
                  </a:lnTo>
                  <a:lnTo>
                    <a:pt x="34" y="36"/>
                  </a:lnTo>
                  <a:lnTo>
                    <a:pt x="35" y="46"/>
                  </a:lnTo>
                  <a:lnTo>
                    <a:pt x="35" y="49"/>
                  </a:lnTo>
                  <a:lnTo>
                    <a:pt x="33" y="48"/>
                  </a:lnTo>
                  <a:lnTo>
                    <a:pt x="29" y="46"/>
                  </a:lnTo>
                  <a:lnTo>
                    <a:pt x="27" y="45"/>
                  </a:lnTo>
                  <a:lnTo>
                    <a:pt x="24" y="44"/>
                  </a:lnTo>
                  <a:lnTo>
                    <a:pt x="22" y="42"/>
                  </a:lnTo>
                  <a:lnTo>
                    <a:pt x="20" y="39"/>
                  </a:lnTo>
                  <a:lnTo>
                    <a:pt x="19" y="38"/>
                  </a:lnTo>
                  <a:lnTo>
                    <a:pt x="18" y="36"/>
                  </a:lnTo>
                  <a:lnTo>
                    <a:pt x="18" y="34"/>
                  </a:lnTo>
                  <a:lnTo>
                    <a:pt x="16" y="33"/>
                  </a:lnTo>
                  <a:lnTo>
                    <a:pt x="16" y="31"/>
                  </a:lnTo>
                  <a:lnTo>
                    <a:pt x="16" y="30"/>
                  </a:lnTo>
                  <a:lnTo>
                    <a:pt x="15" y="29"/>
                  </a:lnTo>
                  <a:lnTo>
                    <a:pt x="15" y="27"/>
                  </a:lnTo>
                  <a:lnTo>
                    <a:pt x="11" y="29"/>
                  </a:lnTo>
                  <a:lnTo>
                    <a:pt x="6" y="27"/>
                  </a:lnTo>
                  <a:lnTo>
                    <a:pt x="4" y="26"/>
                  </a:lnTo>
                  <a:lnTo>
                    <a:pt x="2" y="22"/>
                  </a:lnTo>
                  <a:lnTo>
                    <a:pt x="1" y="17"/>
                  </a:lnTo>
                  <a:lnTo>
                    <a:pt x="1" y="13"/>
                  </a:lnTo>
                  <a:lnTo>
                    <a:pt x="0" y="8"/>
                  </a:lnTo>
                  <a:lnTo>
                    <a:pt x="0" y="4"/>
                  </a:lnTo>
                  <a:lnTo>
                    <a:pt x="12" y="1"/>
                  </a:lnTo>
                  <a:lnTo>
                    <a:pt x="15"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9" name="Freeform 360">
              <a:extLst>
                <a:ext uri="{FF2B5EF4-FFF2-40B4-BE49-F238E27FC236}">
                  <a16:creationId xmlns:a16="http://schemas.microsoft.com/office/drawing/2014/main" id="{1AAF175F-233C-0369-482A-B5FE1B4415CA}"/>
                </a:ext>
              </a:extLst>
            </p:cNvPr>
            <p:cNvSpPr>
              <a:spLocks/>
            </p:cNvSpPr>
            <p:nvPr/>
          </p:nvSpPr>
          <p:spPr bwMode="gray">
            <a:xfrm>
              <a:off x="7388016" y="2038371"/>
              <a:ext cx="546390" cy="326854"/>
            </a:xfrm>
            <a:custGeom>
              <a:avLst/>
              <a:gdLst>
                <a:gd name="T0" fmla="*/ 314325 w 295"/>
                <a:gd name="T1" fmla="*/ 246604 h 186"/>
                <a:gd name="T2" fmla="*/ 276225 w 295"/>
                <a:gd name="T3" fmla="*/ 232593 h 186"/>
                <a:gd name="T4" fmla="*/ 236538 w 295"/>
                <a:gd name="T5" fmla="*/ 207372 h 186"/>
                <a:gd name="T6" fmla="*/ 190500 w 295"/>
                <a:gd name="T7" fmla="*/ 170942 h 186"/>
                <a:gd name="T8" fmla="*/ 150813 w 295"/>
                <a:gd name="T9" fmla="*/ 147122 h 186"/>
                <a:gd name="T10" fmla="*/ 123825 w 295"/>
                <a:gd name="T11" fmla="*/ 120500 h 186"/>
                <a:gd name="T12" fmla="*/ 90488 w 295"/>
                <a:gd name="T13" fmla="*/ 95279 h 186"/>
                <a:gd name="T14" fmla="*/ 65088 w 295"/>
                <a:gd name="T15" fmla="*/ 109291 h 186"/>
                <a:gd name="T16" fmla="*/ 50800 w 295"/>
                <a:gd name="T17" fmla="*/ 135913 h 186"/>
                <a:gd name="T18" fmla="*/ 23813 w 295"/>
                <a:gd name="T19" fmla="*/ 140116 h 186"/>
                <a:gd name="T20" fmla="*/ 0 w 295"/>
                <a:gd name="T21" fmla="*/ 15413 h 186"/>
                <a:gd name="T22" fmla="*/ 103188 w 295"/>
                <a:gd name="T23" fmla="*/ 19616 h 186"/>
                <a:gd name="T24" fmla="*/ 195263 w 295"/>
                <a:gd name="T25" fmla="*/ 63052 h 186"/>
                <a:gd name="T26" fmla="*/ 236538 w 295"/>
                <a:gd name="T27" fmla="*/ 63052 h 186"/>
                <a:gd name="T28" fmla="*/ 276225 w 295"/>
                <a:gd name="T29" fmla="*/ 95279 h 186"/>
                <a:gd name="T30" fmla="*/ 306388 w 295"/>
                <a:gd name="T31" fmla="*/ 147122 h 186"/>
                <a:gd name="T32" fmla="*/ 347663 w 295"/>
                <a:gd name="T33" fmla="*/ 156930 h 186"/>
                <a:gd name="T34" fmla="*/ 371475 w 295"/>
                <a:gd name="T35" fmla="*/ 130308 h 186"/>
                <a:gd name="T36" fmla="*/ 400050 w 295"/>
                <a:gd name="T37" fmla="*/ 109291 h 186"/>
                <a:gd name="T38" fmla="*/ 400050 w 295"/>
                <a:gd name="T39" fmla="*/ 126105 h 186"/>
                <a:gd name="T40" fmla="*/ 417513 w 295"/>
                <a:gd name="T41" fmla="*/ 147122 h 186"/>
                <a:gd name="T42" fmla="*/ 447675 w 295"/>
                <a:gd name="T43" fmla="*/ 147122 h 186"/>
                <a:gd name="T44" fmla="*/ 450850 w 295"/>
                <a:gd name="T45" fmla="*/ 175145 h 186"/>
                <a:gd name="T46" fmla="*/ 414338 w 295"/>
                <a:gd name="T47" fmla="*/ 175145 h 186"/>
                <a:gd name="T48" fmla="*/ 396875 w 295"/>
                <a:gd name="T49" fmla="*/ 151325 h 186"/>
                <a:gd name="T50" fmla="*/ 371475 w 295"/>
                <a:gd name="T51" fmla="*/ 169541 h 186"/>
                <a:gd name="T52" fmla="*/ 355600 w 295"/>
                <a:gd name="T53" fmla="*/ 193360 h 186"/>
                <a:gd name="T54" fmla="*/ 330200 w 295"/>
                <a:gd name="T55" fmla="*/ 205971 h 186"/>
                <a:gd name="T56" fmla="*/ 363538 w 295"/>
                <a:gd name="T57" fmla="*/ 225587 h 186"/>
                <a:gd name="T58" fmla="*/ 358775 w 295"/>
                <a:gd name="T59" fmla="*/ 260616 h 186"/>
                <a:gd name="T60" fmla="*/ 354013 w 295"/>
                <a:gd name="T61" fmla="*/ 260616 h 186"/>
                <a:gd name="T62" fmla="*/ 347663 w 295"/>
                <a:gd name="T63" fmla="*/ 257814 h 186"/>
                <a:gd name="T64" fmla="*/ 344488 w 295"/>
                <a:gd name="T65" fmla="*/ 257814 h 186"/>
                <a:gd name="T66" fmla="*/ 339725 w 295"/>
                <a:gd name="T67" fmla="*/ 256413 h 186"/>
                <a:gd name="T68" fmla="*/ 334963 w 295"/>
                <a:gd name="T69" fmla="*/ 256413 h 186"/>
                <a:gd name="T70" fmla="*/ 330200 w 295"/>
                <a:gd name="T71" fmla="*/ 256413 h 186"/>
                <a:gd name="T72" fmla="*/ 327025 w 295"/>
                <a:gd name="T73" fmla="*/ 255011 h 186"/>
                <a:gd name="T74" fmla="*/ 323850 w 295"/>
                <a:gd name="T75" fmla="*/ 255011 h 186"/>
                <a:gd name="T76" fmla="*/ 327025 w 295"/>
                <a:gd name="T77" fmla="*/ 250808 h 1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5"/>
                <a:gd name="T118" fmla="*/ 0 h 186"/>
                <a:gd name="T119" fmla="*/ 295 w 295"/>
                <a:gd name="T120" fmla="*/ 186 h 18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5" h="186">
                  <a:moveTo>
                    <a:pt x="206" y="179"/>
                  </a:moveTo>
                  <a:lnTo>
                    <a:pt x="198" y="176"/>
                  </a:lnTo>
                  <a:lnTo>
                    <a:pt x="187" y="172"/>
                  </a:lnTo>
                  <a:lnTo>
                    <a:pt x="174" y="166"/>
                  </a:lnTo>
                  <a:lnTo>
                    <a:pt x="157" y="157"/>
                  </a:lnTo>
                  <a:lnTo>
                    <a:pt x="149" y="148"/>
                  </a:lnTo>
                  <a:lnTo>
                    <a:pt x="131" y="135"/>
                  </a:lnTo>
                  <a:lnTo>
                    <a:pt x="120" y="122"/>
                  </a:lnTo>
                  <a:lnTo>
                    <a:pt x="107" y="105"/>
                  </a:lnTo>
                  <a:lnTo>
                    <a:pt x="95" y="105"/>
                  </a:lnTo>
                  <a:lnTo>
                    <a:pt x="82" y="97"/>
                  </a:lnTo>
                  <a:lnTo>
                    <a:pt x="78" y="86"/>
                  </a:lnTo>
                  <a:lnTo>
                    <a:pt x="68" y="78"/>
                  </a:lnTo>
                  <a:lnTo>
                    <a:pt x="57" y="68"/>
                  </a:lnTo>
                  <a:lnTo>
                    <a:pt x="47" y="65"/>
                  </a:lnTo>
                  <a:lnTo>
                    <a:pt x="41" y="78"/>
                  </a:lnTo>
                  <a:lnTo>
                    <a:pt x="30" y="83"/>
                  </a:lnTo>
                  <a:lnTo>
                    <a:pt x="32" y="97"/>
                  </a:lnTo>
                  <a:lnTo>
                    <a:pt x="19" y="100"/>
                  </a:lnTo>
                  <a:lnTo>
                    <a:pt x="15" y="100"/>
                  </a:lnTo>
                  <a:lnTo>
                    <a:pt x="15" y="97"/>
                  </a:lnTo>
                  <a:lnTo>
                    <a:pt x="0" y="11"/>
                  </a:lnTo>
                  <a:lnTo>
                    <a:pt x="34" y="0"/>
                  </a:lnTo>
                  <a:lnTo>
                    <a:pt x="65" y="14"/>
                  </a:lnTo>
                  <a:lnTo>
                    <a:pt x="101" y="48"/>
                  </a:lnTo>
                  <a:lnTo>
                    <a:pt x="123" y="45"/>
                  </a:lnTo>
                  <a:lnTo>
                    <a:pt x="138" y="48"/>
                  </a:lnTo>
                  <a:lnTo>
                    <a:pt x="149" y="45"/>
                  </a:lnTo>
                  <a:lnTo>
                    <a:pt x="161" y="55"/>
                  </a:lnTo>
                  <a:lnTo>
                    <a:pt x="174" y="68"/>
                  </a:lnTo>
                  <a:lnTo>
                    <a:pt x="185" y="90"/>
                  </a:lnTo>
                  <a:lnTo>
                    <a:pt x="193" y="105"/>
                  </a:lnTo>
                  <a:lnTo>
                    <a:pt x="208" y="100"/>
                  </a:lnTo>
                  <a:lnTo>
                    <a:pt x="219" y="112"/>
                  </a:lnTo>
                  <a:lnTo>
                    <a:pt x="226" y="105"/>
                  </a:lnTo>
                  <a:lnTo>
                    <a:pt x="234" y="93"/>
                  </a:lnTo>
                  <a:lnTo>
                    <a:pt x="245" y="86"/>
                  </a:lnTo>
                  <a:lnTo>
                    <a:pt x="252" y="78"/>
                  </a:lnTo>
                  <a:lnTo>
                    <a:pt x="261" y="80"/>
                  </a:lnTo>
                  <a:lnTo>
                    <a:pt x="252" y="90"/>
                  </a:lnTo>
                  <a:lnTo>
                    <a:pt x="256" y="100"/>
                  </a:lnTo>
                  <a:lnTo>
                    <a:pt x="263" y="105"/>
                  </a:lnTo>
                  <a:lnTo>
                    <a:pt x="269" y="97"/>
                  </a:lnTo>
                  <a:lnTo>
                    <a:pt x="282" y="105"/>
                  </a:lnTo>
                  <a:lnTo>
                    <a:pt x="295" y="112"/>
                  </a:lnTo>
                  <a:lnTo>
                    <a:pt x="284" y="125"/>
                  </a:lnTo>
                  <a:lnTo>
                    <a:pt x="274" y="128"/>
                  </a:lnTo>
                  <a:lnTo>
                    <a:pt x="261" y="125"/>
                  </a:lnTo>
                  <a:lnTo>
                    <a:pt x="256" y="112"/>
                  </a:lnTo>
                  <a:lnTo>
                    <a:pt x="250" y="108"/>
                  </a:lnTo>
                  <a:lnTo>
                    <a:pt x="237" y="110"/>
                  </a:lnTo>
                  <a:lnTo>
                    <a:pt x="234" y="121"/>
                  </a:lnTo>
                  <a:lnTo>
                    <a:pt x="229" y="128"/>
                  </a:lnTo>
                  <a:lnTo>
                    <a:pt x="224" y="138"/>
                  </a:lnTo>
                  <a:lnTo>
                    <a:pt x="211" y="141"/>
                  </a:lnTo>
                  <a:lnTo>
                    <a:pt x="208" y="147"/>
                  </a:lnTo>
                  <a:lnTo>
                    <a:pt x="219" y="154"/>
                  </a:lnTo>
                  <a:lnTo>
                    <a:pt x="229" y="161"/>
                  </a:lnTo>
                  <a:lnTo>
                    <a:pt x="232" y="173"/>
                  </a:lnTo>
                  <a:lnTo>
                    <a:pt x="226" y="186"/>
                  </a:lnTo>
                  <a:lnTo>
                    <a:pt x="224" y="186"/>
                  </a:lnTo>
                  <a:lnTo>
                    <a:pt x="223" y="186"/>
                  </a:lnTo>
                  <a:lnTo>
                    <a:pt x="220" y="184"/>
                  </a:lnTo>
                  <a:lnTo>
                    <a:pt x="219" y="184"/>
                  </a:lnTo>
                  <a:lnTo>
                    <a:pt x="218" y="184"/>
                  </a:lnTo>
                  <a:lnTo>
                    <a:pt x="217" y="184"/>
                  </a:lnTo>
                  <a:lnTo>
                    <a:pt x="216" y="184"/>
                  </a:lnTo>
                  <a:lnTo>
                    <a:pt x="214" y="183"/>
                  </a:lnTo>
                  <a:lnTo>
                    <a:pt x="212" y="183"/>
                  </a:lnTo>
                  <a:lnTo>
                    <a:pt x="211" y="183"/>
                  </a:lnTo>
                  <a:lnTo>
                    <a:pt x="210" y="183"/>
                  </a:lnTo>
                  <a:lnTo>
                    <a:pt x="208" y="183"/>
                  </a:lnTo>
                  <a:lnTo>
                    <a:pt x="207" y="183"/>
                  </a:lnTo>
                  <a:lnTo>
                    <a:pt x="206" y="182"/>
                  </a:lnTo>
                  <a:lnTo>
                    <a:pt x="205" y="182"/>
                  </a:lnTo>
                  <a:lnTo>
                    <a:pt x="204" y="182"/>
                  </a:lnTo>
                  <a:lnTo>
                    <a:pt x="201" y="182"/>
                  </a:lnTo>
                  <a:lnTo>
                    <a:pt x="206" y="17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0" name="Freeform 361">
              <a:extLst>
                <a:ext uri="{FF2B5EF4-FFF2-40B4-BE49-F238E27FC236}">
                  <a16:creationId xmlns:a16="http://schemas.microsoft.com/office/drawing/2014/main" id="{0A7E534D-061A-A1F6-E13F-70BA053ECBC9}"/>
                </a:ext>
              </a:extLst>
            </p:cNvPr>
            <p:cNvSpPr>
              <a:spLocks/>
            </p:cNvSpPr>
            <p:nvPr/>
          </p:nvSpPr>
          <p:spPr bwMode="gray">
            <a:xfrm>
              <a:off x="7325747" y="2151281"/>
              <a:ext cx="445953" cy="299125"/>
            </a:xfrm>
            <a:custGeom>
              <a:avLst/>
              <a:gdLst>
                <a:gd name="T0" fmla="*/ 371475 w 241"/>
                <a:gd name="T1" fmla="*/ 163935 h 171"/>
                <a:gd name="T2" fmla="*/ 363538 w 241"/>
                <a:gd name="T3" fmla="*/ 163935 h 171"/>
                <a:gd name="T4" fmla="*/ 355600 w 241"/>
                <a:gd name="T5" fmla="*/ 165337 h 171"/>
                <a:gd name="T6" fmla="*/ 352425 w 241"/>
                <a:gd name="T7" fmla="*/ 180749 h 171"/>
                <a:gd name="T8" fmla="*/ 350838 w 241"/>
                <a:gd name="T9" fmla="*/ 200366 h 171"/>
                <a:gd name="T10" fmla="*/ 339725 w 241"/>
                <a:gd name="T11" fmla="*/ 215778 h 171"/>
                <a:gd name="T12" fmla="*/ 322263 w 241"/>
                <a:gd name="T13" fmla="*/ 229790 h 171"/>
                <a:gd name="T14" fmla="*/ 301625 w 241"/>
                <a:gd name="T15" fmla="*/ 236796 h 171"/>
                <a:gd name="T16" fmla="*/ 290513 w 241"/>
                <a:gd name="T17" fmla="*/ 239598 h 171"/>
                <a:gd name="T18" fmla="*/ 280988 w 241"/>
                <a:gd name="T19" fmla="*/ 239598 h 171"/>
                <a:gd name="T20" fmla="*/ 269875 w 241"/>
                <a:gd name="T21" fmla="*/ 236796 h 171"/>
                <a:gd name="T22" fmla="*/ 265113 w 241"/>
                <a:gd name="T23" fmla="*/ 221383 h 171"/>
                <a:gd name="T24" fmla="*/ 261938 w 241"/>
                <a:gd name="T25" fmla="*/ 205970 h 171"/>
                <a:gd name="T26" fmla="*/ 242888 w 241"/>
                <a:gd name="T27" fmla="*/ 194761 h 171"/>
                <a:gd name="T28" fmla="*/ 211138 w 241"/>
                <a:gd name="T29" fmla="*/ 173744 h 171"/>
                <a:gd name="T30" fmla="*/ 169863 w 241"/>
                <a:gd name="T31" fmla="*/ 149924 h 171"/>
                <a:gd name="T32" fmla="*/ 101600 w 241"/>
                <a:gd name="T33" fmla="*/ 145720 h 171"/>
                <a:gd name="T34" fmla="*/ 84138 w 241"/>
                <a:gd name="T35" fmla="*/ 159732 h 171"/>
                <a:gd name="T36" fmla="*/ 69850 w 241"/>
                <a:gd name="T37" fmla="*/ 170941 h 171"/>
                <a:gd name="T38" fmla="*/ 61913 w 241"/>
                <a:gd name="T39" fmla="*/ 173744 h 171"/>
                <a:gd name="T40" fmla="*/ 57150 w 241"/>
                <a:gd name="T41" fmla="*/ 173744 h 171"/>
                <a:gd name="T42" fmla="*/ 50800 w 241"/>
                <a:gd name="T43" fmla="*/ 173744 h 171"/>
                <a:gd name="T44" fmla="*/ 30163 w 241"/>
                <a:gd name="T45" fmla="*/ 131709 h 171"/>
                <a:gd name="T46" fmla="*/ 30163 w 241"/>
                <a:gd name="T47" fmla="*/ 120500 h 171"/>
                <a:gd name="T48" fmla="*/ 30163 w 241"/>
                <a:gd name="T49" fmla="*/ 103686 h 171"/>
                <a:gd name="T50" fmla="*/ 23813 w 241"/>
                <a:gd name="T51" fmla="*/ 103686 h 171"/>
                <a:gd name="T52" fmla="*/ 19050 w 241"/>
                <a:gd name="T53" fmla="*/ 103686 h 171"/>
                <a:gd name="T54" fmla="*/ 19050 w 241"/>
                <a:gd name="T55" fmla="*/ 109290 h 171"/>
                <a:gd name="T56" fmla="*/ 17463 w 241"/>
                <a:gd name="T57" fmla="*/ 119098 h 171"/>
                <a:gd name="T58" fmla="*/ 9525 w 241"/>
                <a:gd name="T59" fmla="*/ 128907 h 171"/>
                <a:gd name="T60" fmla="*/ 12700 w 241"/>
                <a:gd name="T61" fmla="*/ 116296 h 171"/>
                <a:gd name="T62" fmla="*/ 11113 w 241"/>
                <a:gd name="T63" fmla="*/ 109290 h 171"/>
                <a:gd name="T64" fmla="*/ 9525 w 241"/>
                <a:gd name="T65" fmla="*/ 100883 h 171"/>
                <a:gd name="T66" fmla="*/ 12700 w 241"/>
                <a:gd name="T67" fmla="*/ 93878 h 171"/>
                <a:gd name="T68" fmla="*/ 17463 w 241"/>
                <a:gd name="T69" fmla="*/ 85471 h 171"/>
                <a:gd name="T70" fmla="*/ 12700 w 241"/>
                <a:gd name="T71" fmla="*/ 79866 h 171"/>
                <a:gd name="T72" fmla="*/ 11113 w 241"/>
                <a:gd name="T73" fmla="*/ 75663 h 171"/>
                <a:gd name="T74" fmla="*/ 4763 w 241"/>
                <a:gd name="T75" fmla="*/ 74261 h 171"/>
                <a:gd name="T76" fmla="*/ 0 w 241"/>
                <a:gd name="T77" fmla="*/ 70058 h 171"/>
                <a:gd name="T78" fmla="*/ 0 w 241"/>
                <a:gd name="T79" fmla="*/ 64453 h 171"/>
                <a:gd name="T80" fmla="*/ 1588 w 241"/>
                <a:gd name="T81" fmla="*/ 54645 h 171"/>
                <a:gd name="T82" fmla="*/ 9525 w 241"/>
                <a:gd name="T83" fmla="*/ 53244 h 171"/>
                <a:gd name="T84" fmla="*/ 17463 w 241"/>
                <a:gd name="T85" fmla="*/ 56046 h 171"/>
                <a:gd name="T86" fmla="*/ 26988 w 241"/>
                <a:gd name="T87" fmla="*/ 61651 h 171"/>
                <a:gd name="T88" fmla="*/ 31750 w 241"/>
                <a:gd name="T89" fmla="*/ 53244 h 171"/>
                <a:gd name="T90" fmla="*/ 38100 w 241"/>
                <a:gd name="T91" fmla="*/ 44837 h 171"/>
                <a:gd name="T92" fmla="*/ 39688 w 241"/>
                <a:gd name="T93" fmla="*/ 35029 h 171"/>
                <a:gd name="T94" fmla="*/ 28575 w 241"/>
                <a:gd name="T95" fmla="*/ 33628 h 171"/>
                <a:gd name="T96" fmla="*/ 19050 w 241"/>
                <a:gd name="T97" fmla="*/ 25221 h 171"/>
                <a:gd name="T98" fmla="*/ 47625 w 241"/>
                <a:gd name="T99" fmla="*/ 29424 h 171"/>
                <a:gd name="T100" fmla="*/ 106363 w 241"/>
                <a:gd name="T101" fmla="*/ 44837 h 171"/>
                <a:gd name="T102" fmla="*/ 130175 w 241"/>
                <a:gd name="T103" fmla="*/ 0 h 171"/>
                <a:gd name="T104" fmla="*/ 177800 w 241"/>
                <a:gd name="T105" fmla="*/ 29424 h 171"/>
                <a:gd name="T106" fmla="*/ 223838 w 241"/>
                <a:gd name="T107" fmla="*/ 56046 h 171"/>
                <a:gd name="T108" fmla="*/ 292100 w 241"/>
                <a:gd name="T109" fmla="*/ 116296 h 171"/>
                <a:gd name="T110" fmla="*/ 352425 w 241"/>
                <a:gd name="T111" fmla="*/ 149924 h 171"/>
                <a:gd name="T112" fmla="*/ 374650 w 241"/>
                <a:gd name="T113" fmla="*/ 163935 h 1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171"/>
                <a:gd name="T173" fmla="*/ 241 w 241"/>
                <a:gd name="T174" fmla="*/ 171 h 17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171">
                  <a:moveTo>
                    <a:pt x="236" y="117"/>
                  </a:moveTo>
                  <a:lnTo>
                    <a:pt x="235" y="117"/>
                  </a:lnTo>
                  <a:lnTo>
                    <a:pt x="234" y="117"/>
                  </a:lnTo>
                  <a:lnTo>
                    <a:pt x="233" y="117"/>
                  </a:lnTo>
                  <a:lnTo>
                    <a:pt x="232" y="117"/>
                  </a:lnTo>
                  <a:lnTo>
                    <a:pt x="229" y="117"/>
                  </a:lnTo>
                  <a:lnTo>
                    <a:pt x="228" y="117"/>
                  </a:lnTo>
                  <a:lnTo>
                    <a:pt x="226" y="118"/>
                  </a:lnTo>
                  <a:lnTo>
                    <a:pt x="224" y="118"/>
                  </a:lnTo>
                  <a:lnTo>
                    <a:pt x="223" y="121"/>
                  </a:lnTo>
                  <a:lnTo>
                    <a:pt x="222" y="124"/>
                  </a:lnTo>
                  <a:lnTo>
                    <a:pt x="222" y="129"/>
                  </a:lnTo>
                  <a:lnTo>
                    <a:pt x="222" y="133"/>
                  </a:lnTo>
                  <a:lnTo>
                    <a:pt x="221" y="137"/>
                  </a:lnTo>
                  <a:lnTo>
                    <a:pt x="221" y="143"/>
                  </a:lnTo>
                  <a:lnTo>
                    <a:pt x="220" y="147"/>
                  </a:lnTo>
                  <a:lnTo>
                    <a:pt x="217" y="150"/>
                  </a:lnTo>
                  <a:lnTo>
                    <a:pt x="214" y="154"/>
                  </a:lnTo>
                  <a:lnTo>
                    <a:pt x="210" y="157"/>
                  </a:lnTo>
                  <a:lnTo>
                    <a:pt x="207" y="161"/>
                  </a:lnTo>
                  <a:lnTo>
                    <a:pt x="203" y="164"/>
                  </a:lnTo>
                  <a:lnTo>
                    <a:pt x="199" y="166"/>
                  </a:lnTo>
                  <a:lnTo>
                    <a:pt x="195" y="168"/>
                  </a:lnTo>
                  <a:lnTo>
                    <a:pt x="190" y="169"/>
                  </a:lnTo>
                  <a:lnTo>
                    <a:pt x="185" y="169"/>
                  </a:lnTo>
                  <a:lnTo>
                    <a:pt x="184" y="169"/>
                  </a:lnTo>
                  <a:lnTo>
                    <a:pt x="183" y="171"/>
                  </a:lnTo>
                  <a:lnTo>
                    <a:pt x="182" y="171"/>
                  </a:lnTo>
                  <a:lnTo>
                    <a:pt x="178" y="171"/>
                  </a:lnTo>
                  <a:lnTo>
                    <a:pt x="177" y="171"/>
                  </a:lnTo>
                  <a:lnTo>
                    <a:pt x="175" y="171"/>
                  </a:lnTo>
                  <a:lnTo>
                    <a:pt x="172" y="171"/>
                  </a:lnTo>
                  <a:lnTo>
                    <a:pt x="170" y="169"/>
                  </a:lnTo>
                  <a:lnTo>
                    <a:pt x="169" y="166"/>
                  </a:lnTo>
                  <a:lnTo>
                    <a:pt x="167" y="162"/>
                  </a:lnTo>
                  <a:lnTo>
                    <a:pt x="167" y="158"/>
                  </a:lnTo>
                  <a:lnTo>
                    <a:pt x="166" y="155"/>
                  </a:lnTo>
                  <a:lnTo>
                    <a:pt x="165" y="151"/>
                  </a:lnTo>
                  <a:lnTo>
                    <a:pt x="165" y="147"/>
                  </a:lnTo>
                  <a:lnTo>
                    <a:pt x="164" y="144"/>
                  </a:lnTo>
                  <a:lnTo>
                    <a:pt x="163" y="140"/>
                  </a:lnTo>
                  <a:lnTo>
                    <a:pt x="153" y="139"/>
                  </a:lnTo>
                  <a:lnTo>
                    <a:pt x="146" y="136"/>
                  </a:lnTo>
                  <a:lnTo>
                    <a:pt x="140" y="130"/>
                  </a:lnTo>
                  <a:lnTo>
                    <a:pt x="133" y="124"/>
                  </a:lnTo>
                  <a:lnTo>
                    <a:pt x="127" y="118"/>
                  </a:lnTo>
                  <a:lnTo>
                    <a:pt x="119" y="113"/>
                  </a:lnTo>
                  <a:lnTo>
                    <a:pt x="107" y="107"/>
                  </a:lnTo>
                  <a:lnTo>
                    <a:pt x="92" y="104"/>
                  </a:lnTo>
                  <a:lnTo>
                    <a:pt x="65" y="104"/>
                  </a:lnTo>
                  <a:lnTo>
                    <a:pt x="64" y="104"/>
                  </a:lnTo>
                  <a:lnTo>
                    <a:pt x="59" y="107"/>
                  </a:lnTo>
                  <a:lnTo>
                    <a:pt x="57" y="110"/>
                  </a:lnTo>
                  <a:lnTo>
                    <a:pt x="53" y="114"/>
                  </a:lnTo>
                  <a:lnTo>
                    <a:pt x="50" y="118"/>
                  </a:lnTo>
                  <a:lnTo>
                    <a:pt x="46" y="121"/>
                  </a:lnTo>
                  <a:lnTo>
                    <a:pt x="44" y="122"/>
                  </a:lnTo>
                  <a:lnTo>
                    <a:pt x="43" y="124"/>
                  </a:lnTo>
                  <a:lnTo>
                    <a:pt x="41" y="124"/>
                  </a:lnTo>
                  <a:lnTo>
                    <a:pt x="39" y="124"/>
                  </a:lnTo>
                  <a:lnTo>
                    <a:pt x="38" y="124"/>
                  </a:lnTo>
                  <a:lnTo>
                    <a:pt x="37" y="124"/>
                  </a:lnTo>
                  <a:lnTo>
                    <a:pt x="36" y="124"/>
                  </a:lnTo>
                  <a:lnTo>
                    <a:pt x="34" y="124"/>
                  </a:lnTo>
                  <a:lnTo>
                    <a:pt x="33" y="124"/>
                  </a:lnTo>
                  <a:lnTo>
                    <a:pt x="32" y="124"/>
                  </a:lnTo>
                  <a:lnTo>
                    <a:pt x="19" y="101"/>
                  </a:lnTo>
                  <a:lnTo>
                    <a:pt x="19" y="97"/>
                  </a:lnTo>
                  <a:lnTo>
                    <a:pt x="19" y="94"/>
                  </a:lnTo>
                  <a:lnTo>
                    <a:pt x="19" y="92"/>
                  </a:lnTo>
                  <a:lnTo>
                    <a:pt x="19" y="89"/>
                  </a:lnTo>
                  <a:lnTo>
                    <a:pt x="19" y="86"/>
                  </a:lnTo>
                  <a:lnTo>
                    <a:pt x="19" y="83"/>
                  </a:lnTo>
                  <a:lnTo>
                    <a:pt x="19" y="79"/>
                  </a:lnTo>
                  <a:lnTo>
                    <a:pt x="19" y="74"/>
                  </a:lnTo>
                  <a:lnTo>
                    <a:pt x="18" y="74"/>
                  </a:lnTo>
                  <a:lnTo>
                    <a:pt x="17" y="74"/>
                  </a:lnTo>
                  <a:lnTo>
                    <a:pt x="15" y="74"/>
                  </a:lnTo>
                  <a:lnTo>
                    <a:pt x="14" y="74"/>
                  </a:lnTo>
                  <a:lnTo>
                    <a:pt x="13" y="74"/>
                  </a:lnTo>
                  <a:lnTo>
                    <a:pt x="12" y="74"/>
                  </a:lnTo>
                  <a:lnTo>
                    <a:pt x="11" y="74"/>
                  </a:lnTo>
                  <a:lnTo>
                    <a:pt x="11" y="76"/>
                  </a:lnTo>
                  <a:lnTo>
                    <a:pt x="12" y="78"/>
                  </a:lnTo>
                  <a:lnTo>
                    <a:pt x="12" y="80"/>
                  </a:lnTo>
                  <a:lnTo>
                    <a:pt x="11" y="82"/>
                  </a:lnTo>
                  <a:lnTo>
                    <a:pt x="11" y="85"/>
                  </a:lnTo>
                  <a:lnTo>
                    <a:pt x="9" y="87"/>
                  </a:lnTo>
                  <a:lnTo>
                    <a:pt x="8" y="89"/>
                  </a:lnTo>
                  <a:lnTo>
                    <a:pt x="6" y="92"/>
                  </a:lnTo>
                  <a:lnTo>
                    <a:pt x="7" y="89"/>
                  </a:lnTo>
                  <a:lnTo>
                    <a:pt x="8" y="86"/>
                  </a:lnTo>
                  <a:lnTo>
                    <a:pt x="8" y="83"/>
                  </a:lnTo>
                  <a:lnTo>
                    <a:pt x="8" y="82"/>
                  </a:lnTo>
                  <a:lnTo>
                    <a:pt x="7" y="79"/>
                  </a:lnTo>
                  <a:lnTo>
                    <a:pt x="7" y="78"/>
                  </a:lnTo>
                  <a:lnTo>
                    <a:pt x="6" y="76"/>
                  </a:lnTo>
                  <a:lnTo>
                    <a:pt x="6" y="74"/>
                  </a:lnTo>
                  <a:lnTo>
                    <a:pt x="6" y="72"/>
                  </a:lnTo>
                  <a:lnTo>
                    <a:pt x="7" y="71"/>
                  </a:lnTo>
                  <a:lnTo>
                    <a:pt x="7" y="68"/>
                  </a:lnTo>
                  <a:lnTo>
                    <a:pt x="8" y="67"/>
                  </a:lnTo>
                  <a:lnTo>
                    <a:pt x="9" y="64"/>
                  </a:lnTo>
                  <a:lnTo>
                    <a:pt x="9" y="62"/>
                  </a:lnTo>
                  <a:lnTo>
                    <a:pt x="11" y="61"/>
                  </a:lnTo>
                  <a:lnTo>
                    <a:pt x="11" y="58"/>
                  </a:lnTo>
                  <a:lnTo>
                    <a:pt x="9" y="58"/>
                  </a:lnTo>
                  <a:lnTo>
                    <a:pt x="8" y="57"/>
                  </a:lnTo>
                  <a:lnTo>
                    <a:pt x="7" y="57"/>
                  </a:lnTo>
                  <a:lnTo>
                    <a:pt x="7" y="55"/>
                  </a:lnTo>
                  <a:lnTo>
                    <a:pt x="7" y="54"/>
                  </a:lnTo>
                  <a:lnTo>
                    <a:pt x="6" y="54"/>
                  </a:lnTo>
                  <a:lnTo>
                    <a:pt x="5" y="54"/>
                  </a:lnTo>
                  <a:lnTo>
                    <a:pt x="3" y="53"/>
                  </a:lnTo>
                  <a:lnTo>
                    <a:pt x="2" y="53"/>
                  </a:lnTo>
                  <a:lnTo>
                    <a:pt x="1" y="51"/>
                  </a:lnTo>
                  <a:lnTo>
                    <a:pt x="0" y="50"/>
                  </a:lnTo>
                  <a:lnTo>
                    <a:pt x="0" y="48"/>
                  </a:lnTo>
                  <a:lnTo>
                    <a:pt x="0" y="47"/>
                  </a:lnTo>
                  <a:lnTo>
                    <a:pt x="0" y="46"/>
                  </a:lnTo>
                  <a:lnTo>
                    <a:pt x="0" y="42"/>
                  </a:lnTo>
                  <a:lnTo>
                    <a:pt x="0" y="40"/>
                  </a:lnTo>
                  <a:lnTo>
                    <a:pt x="1" y="39"/>
                  </a:lnTo>
                  <a:lnTo>
                    <a:pt x="2" y="38"/>
                  </a:lnTo>
                  <a:lnTo>
                    <a:pt x="5" y="38"/>
                  </a:lnTo>
                  <a:lnTo>
                    <a:pt x="6" y="38"/>
                  </a:lnTo>
                  <a:lnTo>
                    <a:pt x="8" y="39"/>
                  </a:lnTo>
                  <a:lnTo>
                    <a:pt x="9" y="39"/>
                  </a:lnTo>
                  <a:lnTo>
                    <a:pt x="11" y="40"/>
                  </a:lnTo>
                  <a:lnTo>
                    <a:pt x="12" y="42"/>
                  </a:lnTo>
                  <a:lnTo>
                    <a:pt x="14" y="42"/>
                  </a:lnTo>
                  <a:lnTo>
                    <a:pt x="17" y="44"/>
                  </a:lnTo>
                  <a:lnTo>
                    <a:pt x="19" y="44"/>
                  </a:lnTo>
                  <a:lnTo>
                    <a:pt x="19" y="40"/>
                  </a:lnTo>
                  <a:lnTo>
                    <a:pt x="20" y="38"/>
                  </a:lnTo>
                  <a:lnTo>
                    <a:pt x="21" y="36"/>
                  </a:lnTo>
                  <a:lnTo>
                    <a:pt x="22" y="33"/>
                  </a:lnTo>
                  <a:lnTo>
                    <a:pt x="24" y="32"/>
                  </a:lnTo>
                  <a:lnTo>
                    <a:pt x="25" y="31"/>
                  </a:lnTo>
                  <a:lnTo>
                    <a:pt x="25" y="28"/>
                  </a:lnTo>
                  <a:lnTo>
                    <a:pt x="25" y="25"/>
                  </a:lnTo>
                  <a:lnTo>
                    <a:pt x="22" y="25"/>
                  </a:lnTo>
                  <a:lnTo>
                    <a:pt x="20" y="25"/>
                  </a:lnTo>
                  <a:lnTo>
                    <a:pt x="18" y="24"/>
                  </a:lnTo>
                  <a:lnTo>
                    <a:pt x="15" y="22"/>
                  </a:lnTo>
                  <a:lnTo>
                    <a:pt x="13" y="21"/>
                  </a:lnTo>
                  <a:lnTo>
                    <a:pt x="12" y="18"/>
                  </a:lnTo>
                  <a:lnTo>
                    <a:pt x="11" y="14"/>
                  </a:lnTo>
                  <a:lnTo>
                    <a:pt x="11" y="10"/>
                  </a:lnTo>
                  <a:lnTo>
                    <a:pt x="30" y="21"/>
                  </a:lnTo>
                  <a:lnTo>
                    <a:pt x="38" y="32"/>
                  </a:lnTo>
                  <a:lnTo>
                    <a:pt x="53" y="35"/>
                  </a:lnTo>
                  <a:lnTo>
                    <a:pt x="67" y="32"/>
                  </a:lnTo>
                  <a:lnTo>
                    <a:pt x="65" y="18"/>
                  </a:lnTo>
                  <a:lnTo>
                    <a:pt x="76" y="13"/>
                  </a:lnTo>
                  <a:lnTo>
                    <a:pt x="82" y="0"/>
                  </a:lnTo>
                  <a:lnTo>
                    <a:pt x="92" y="3"/>
                  </a:lnTo>
                  <a:lnTo>
                    <a:pt x="103" y="13"/>
                  </a:lnTo>
                  <a:lnTo>
                    <a:pt x="112" y="21"/>
                  </a:lnTo>
                  <a:lnTo>
                    <a:pt x="116" y="32"/>
                  </a:lnTo>
                  <a:lnTo>
                    <a:pt x="129" y="40"/>
                  </a:lnTo>
                  <a:lnTo>
                    <a:pt x="141" y="40"/>
                  </a:lnTo>
                  <a:lnTo>
                    <a:pt x="154" y="58"/>
                  </a:lnTo>
                  <a:lnTo>
                    <a:pt x="165" y="71"/>
                  </a:lnTo>
                  <a:lnTo>
                    <a:pt x="184" y="83"/>
                  </a:lnTo>
                  <a:lnTo>
                    <a:pt x="192" y="92"/>
                  </a:lnTo>
                  <a:lnTo>
                    <a:pt x="209" y="101"/>
                  </a:lnTo>
                  <a:lnTo>
                    <a:pt x="222" y="107"/>
                  </a:lnTo>
                  <a:lnTo>
                    <a:pt x="233" y="111"/>
                  </a:lnTo>
                  <a:lnTo>
                    <a:pt x="241" y="114"/>
                  </a:lnTo>
                  <a:lnTo>
                    <a:pt x="236" y="1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1" name="Freeform 362">
              <a:extLst>
                <a:ext uri="{FF2B5EF4-FFF2-40B4-BE49-F238E27FC236}">
                  <a16:creationId xmlns:a16="http://schemas.microsoft.com/office/drawing/2014/main" id="{32EB8CD1-81AA-C2DA-B5B5-B1AB39BF36BB}"/>
                </a:ext>
              </a:extLst>
            </p:cNvPr>
            <p:cNvSpPr>
              <a:spLocks/>
            </p:cNvSpPr>
            <p:nvPr/>
          </p:nvSpPr>
          <p:spPr bwMode="gray">
            <a:xfrm>
              <a:off x="7090715" y="1654064"/>
              <a:ext cx="1145012" cy="582398"/>
            </a:xfrm>
            <a:custGeom>
              <a:avLst/>
              <a:gdLst>
                <a:gd name="T0" fmla="*/ 211138 w 617"/>
                <a:gd name="T1" fmla="*/ 414743 h 333"/>
                <a:gd name="T2" fmla="*/ 201613 w 617"/>
                <a:gd name="T3" fmla="*/ 414743 h 333"/>
                <a:gd name="T4" fmla="*/ 192088 w 617"/>
                <a:gd name="T5" fmla="*/ 421749 h 333"/>
                <a:gd name="T6" fmla="*/ 184150 w 617"/>
                <a:gd name="T7" fmla="*/ 434359 h 333"/>
                <a:gd name="T8" fmla="*/ 179388 w 617"/>
                <a:gd name="T9" fmla="*/ 406336 h 333"/>
                <a:gd name="T10" fmla="*/ 163513 w 617"/>
                <a:gd name="T11" fmla="*/ 395127 h 333"/>
                <a:gd name="T12" fmla="*/ 152400 w 617"/>
                <a:gd name="T13" fmla="*/ 379714 h 333"/>
                <a:gd name="T14" fmla="*/ 128588 w 617"/>
                <a:gd name="T15" fmla="*/ 355894 h 333"/>
                <a:gd name="T16" fmla="*/ 111125 w 617"/>
                <a:gd name="T17" fmla="*/ 339080 h 333"/>
                <a:gd name="T18" fmla="*/ 111125 w 617"/>
                <a:gd name="T19" fmla="*/ 329272 h 333"/>
                <a:gd name="T20" fmla="*/ 119063 w 617"/>
                <a:gd name="T21" fmla="*/ 323668 h 333"/>
                <a:gd name="T22" fmla="*/ 125413 w 617"/>
                <a:gd name="T23" fmla="*/ 313860 h 333"/>
                <a:gd name="T24" fmla="*/ 155575 w 617"/>
                <a:gd name="T25" fmla="*/ 301249 h 333"/>
                <a:gd name="T26" fmla="*/ 160338 w 617"/>
                <a:gd name="T27" fmla="*/ 284435 h 333"/>
                <a:gd name="T28" fmla="*/ 149225 w 617"/>
                <a:gd name="T29" fmla="*/ 263418 h 333"/>
                <a:gd name="T30" fmla="*/ 119063 w 617"/>
                <a:gd name="T31" fmla="*/ 255011 h 333"/>
                <a:gd name="T32" fmla="*/ 88900 w 617"/>
                <a:gd name="T33" fmla="*/ 256412 h 333"/>
                <a:gd name="T34" fmla="*/ 60325 w 617"/>
                <a:gd name="T35" fmla="*/ 280232 h 333"/>
                <a:gd name="T36" fmla="*/ 41275 w 617"/>
                <a:gd name="T37" fmla="*/ 235395 h 333"/>
                <a:gd name="T38" fmla="*/ 0 w 617"/>
                <a:gd name="T39" fmla="*/ 179348 h 333"/>
                <a:gd name="T40" fmla="*/ 50800 w 617"/>
                <a:gd name="T41" fmla="*/ 165337 h 333"/>
                <a:gd name="T42" fmla="*/ 104775 w 617"/>
                <a:gd name="T43" fmla="*/ 114895 h 333"/>
                <a:gd name="T44" fmla="*/ 207963 w 617"/>
                <a:gd name="T45" fmla="*/ 144319 h 333"/>
                <a:gd name="T46" fmla="*/ 306388 w 617"/>
                <a:gd name="T47" fmla="*/ 147122 h 333"/>
                <a:gd name="T48" fmla="*/ 315913 w 617"/>
                <a:gd name="T49" fmla="*/ 110692 h 333"/>
                <a:gd name="T50" fmla="*/ 312738 w 617"/>
                <a:gd name="T51" fmla="*/ 49041 h 333"/>
                <a:gd name="T52" fmla="*/ 469900 w 617"/>
                <a:gd name="T53" fmla="*/ 9808 h 333"/>
                <a:gd name="T54" fmla="*/ 547688 w 617"/>
                <a:gd name="T55" fmla="*/ 35029 h 333"/>
                <a:gd name="T56" fmla="*/ 615950 w 617"/>
                <a:gd name="T57" fmla="*/ 36430 h 333"/>
                <a:gd name="T58" fmla="*/ 682625 w 617"/>
                <a:gd name="T59" fmla="*/ 23820 h 333"/>
                <a:gd name="T60" fmla="*/ 771525 w 617"/>
                <a:gd name="T61" fmla="*/ 106488 h 333"/>
                <a:gd name="T62" fmla="*/ 838200 w 617"/>
                <a:gd name="T63" fmla="*/ 137314 h 333"/>
                <a:gd name="T64" fmla="*/ 931863 w 617"/>
                <a:gd name="T65" fmla="*/ 165337 h 333"/>
                <a:gd name="T66" fmla="*/ 979488 w 617"/>
                <a:gd name="T67" fmla="*/ 191959 h 333"/>
                <a:gd name="T68" fmla="*/ 969963 w 617"/>
                <a:gd name="T69" fmla="*/ 214377 h 333"/>
                <a:gd name="T70" fmla="*/ 957263 w 617"/>
                <a:gd name="T71" fmla="*/ 224185 h 333"/>
                <a:gd name="T72" fmla="*/ 968375 w 617"/>
                <a:gd name="T73" fmla="*/ 255011 h 333"/>
                <a:gd name="T74" fmla="*/ 955675 w 617"/>
                <a:gd name="T75" fmla="*/ 259214 h 333"/>
                <a:gd name="T76" fmla="*/ 939800 w 617"/>
                <a:gd name="T77" fmla="*/ 259214 h 333"/>
                <a:gd name="T78" fmla="*/ 917575 w 617"/>
                <a:gd name="T79" fmla="*/ 250807 h 333"/>
                <a:gd name="T80" fmla="*/ 917575 w 617"/>
                <a:gd name="T81" fmla="*/ 284435 h 333"/>
                <a:gd name="T82" fmla="*/ 912813 w 617"/>
                <a:gd name="T83" fmla="*/ 313860 h 333"/>
                <a:gd name="T84" fmla="*/ 871538 w 617"/>
                <a:gd name="T85" fmla="*/ 319464 h 333"/>
                <a:gd name="T86" fmla="*/ 873125 w 617"/>
                <a:gd name="T87" fmla="*/ 333476 h 333"/>
                <a:gd name="T88" fmla="*/ 890588 w 617"/>
                <a:gd name="T89" fmla="*/ 365703 h 333"/>
                <a:gd name="T90" fmla="*/ 898525 w 617"/>
                <a:gd name="T91" fmla="*/ 379714 h 333"/>
                <a:gd name="T92" fmla="*/ 898525 w 617"/>
                <a:gd name="T93" fmla="*/ 390923 h 333"/>
                <a:gd name="T94" fmla="*/ 896938 w 617"/>
                <a:gd name="T95" fmla="*/ 406336 h 333"/>
                <a:gd name="T96" fmla="*/ 850900 w 617"/>
                <a:gd name="T97" fmla="*/ 400732 h 333"/>
                <a:gd name="T98" fmla="*/ 720725 w 617"/>
                <a:gd name="T99" fmla="*/ 411941 h 333"/>
                <a:gd name="T100" fmla="*/ 641350 w 617"/>
                <a:gd name="T101" fmla="*/ 430156 h 333"/>
                <a:gd name="T102" fmla="*/ 560388 w 617"/>
                <a:gd name="T103" fmla="*/ 456778 h 333"/>
                <a:gd name="T104" fmla="*/ 473075 w 617"/>
                <a:gd name="T105" fmla="*/ 376912 h 333"/>
                <a:gd name="T106" fmla="*/ 255588 w 617"/>
                <a:gd name="T107" fmla="*/ 325069 h 3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17"/>
                <a:gd name="T163" fmla="*/ 0 h 333"/>
                <a:gd name="T164" fmla="*/ 617 w 617"/>
                <a:gd name="T165" fmla="*/ 333 h 33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17" h="333">
                  <a:moveTo>
                    <a:pt x="176" y="321"/>
                  </a:moveTo>
                  <a:lnTo>
                    <a:pt x="165" y="318"/>
                  </a:lnTo>
                  <a:lnTo>
                    <a:pt x="157" y="307"/>
                  </a:lnTo>
                  <a:lnTo>
                    <a:pt x="134" y="296"/>
                  </a:lnTo>
                  <a:lnTo>
                    <a:pt x="133" y="296"/>
                  </a:lnTo>
                  <a:lnTo>
                    <a:pt x="132" y="296"/>
                  </a:lnTo>
                  <a:lnTo>
                    <a:pt x="131" y="296"/>
                  </a:lnTo>
                  <a:lnTo>
                    <a:pt x="129" y="296"/>
                  </a:lnTo>
                  <a:lnTo>
                    <a:pt x="128" y="296"/>
                  </a:lnTo>
                  <a:lnTo>
                    <a:pt x="127" y="296"/>
                  </a:lnTo>
                  <a:lnTo>
                    <a:pt x="126" y="296"/>
                  </a:lnTo>
                  <a:lnTo>
                    <a:pt x="125" y="299"/>
                  </a:lnTo>
                  <a:lnTo>
                    <a:pt x="123" y="300"/>
                  </a:lnTo>
                  <a:lnTo>
                    <a:pt x="122" y="300"/>
                  </a:lnTo>
                  <a:lnTo>
                    <a:pt x="121" y="301"/>
                  </a:lnTo>
                  <a:lnTo>
                    <a:pt x="120" y="303"/>
                  </a:lnTo>
                  <a:lnTo>
                    <a:pt x="119" y="306"/>
                  </a:lnTo>
                  <a:lnTo>
                    <a:pt x="119" y="308"/>
                  </a:lnTo>
                  <a:lnTo>
                    <a:pt x="120" y="311"/>
                  </a:lnTo>
                  <a:lnTo>
                    <a:pt x="116" y="310"/>
                  </a:lnTo>
                  <a:lnTo>
                    <a:pt x="115" y="307"/>
                  </a:lnTo>
                  <a:lnTo>
                    <a:pt x="114" y="304"/>
                  </a:lnTo>
                  <a:lnTo>
                    <a:pt x="113" y="300"/>
                  </a:lnTo>
                  <a:lnTo>
                    <a:pt x="113" y="296"/>
                  </a:lnTo>
                  <a:lnTo>
                    <a:pt x="113" y="290"/>
                  </a:lnTo>
                  <a:lnTo>
                    <a:pt x="113" y="286"/>
                  </a:lnTo>
                  <a:lnTo>
                    <a:pt x="113" y="282"/>
                  </a:lnTo>
                  <a:lnTo>
                    <a:pt x="110" y="282"/>
                  </a:lnTo>
                  <a:lnTo>
                    <a:pt x="107" y="282"/>
                  </a:lnTo>
                  <a:lnTo>
                    <a:pt x="103" y="282"/>
                  </a:lnTo>
                  <a:lnTo>
                    <a:pt x="101" y="280"/>
                  </a:lnTo>
                  <a:lnTo>
                    <a:pt x="98" y="280"/>
                  </a:lnTo>
                  <a:lnTo>
                    <a:pt x="97" y="278"/>
                  </a:lnTo>
                  <a:lnTo>
                    <a:pt x="96" y="275"/>
                  </a:lnTo>
                  <a:lnTo>
                    <a:pt x="96" y="271"/>
                  </a:lnTo>
                  <a:lnTo>
                    <a:pt x="91" y="271"/>
                  </a:lnTo>
                  <a:lnTo>
                    <a:pt x="88" y="268"/>
                  </a:lnTo>
                  <a:lnTo>
                    <a:pt x="85" y="264"/>
                  </a:lnTo>
                  <a:lnTo>
                    <a:pt x="83" y="258"/>
                  </a:lnTo>
                  <a:lnTo>
                    <a:pt x="81" y="254"/>
                  </a:lnTo>
                  <a:lnTo>
                    <a:pt x="78" y="249"/>
                  </a:lnTo>
                  <a:lnTo>
                    <a:pt x="75" y="246"/>
                  </a:lnTo>
                  <a:lnTo>
                    <a:pt x="70" y="245"/>
                  </a:lnTo>
                  <a:lnTo>
                    <a:pt x="70" y="243"/>
                  </a:lnTo>
                  <a:lnTo>
                    <a:pt x="70" y="242"/>
                  </a:lnTo>
                  <a:lnTo>
                    <a:pt x="70" y="240"/>
                  </a:lnTo>
                  <a:lnTo>
                    <a:pt x="70" y="239"/>
                  </a:lnTo>
                  <a:lnTo>
                    <a:pt x="70" y="238"/>
                  </a:lnTo>
                  <a:lnTo>
                    <a:pt x="70" y="236"/>
                  </a:lnTo>
                  <a:lnTo>
                    <a:pt x="70" y="235"/>
                  </a:lnTo>
                  <a:lnTo>
                    <a:pt x="70" y="232"/>
                  </a:lnTo>
                  <a:lnTo>
                    <a:pt x="71" y="232"/>
                  </a:lnTo>
                  <a:lnTo>
                    <a:pt x="72" y="232"/>
                  </a:lnTo>
                  <a:lnTo>
                    <a:pt x="73" y="232"/>
                  </a:lnTo>
                  <a:lnTo>
                    <a:pt x="75" y="231"/>
                  </a:lnTo>
                  <a:lnTo>
                    <a:pt x="76" y="229"/>
                  </a:lnTo>
                  <a:lnTo>
                    <a:pt x="77" y="229"/>
                  </a:lnTo>
                  <a:lnTo>
                    <a:pt x="77" y="228"/>
                  </a:lnTo>
                  <a:lnTo>
                    <a:pt x="77" y="225"/>
                  </a:lnTo>
                  <a:lnTo>
                    <a:pt x="79" y="224"/>
                  </a:lnTo>
                  <a:lnTo>
                    <a:pt x="82" y="221"/>
                  </a:lnTo>
                  <a:lnTo>
                    <a:pt x="85" y="220"/>
                  </a:lnTo>
                  <a:lnTo>
                    <a:pt x="89" y="218"/>
                  </a:lnTo>
                  <a:lnTo>
                    <a:pt x="94" y="217"/>
                  </a:lnTo>
                  <a:lnTo>
                    <a:pt x="98" y="215"/>
                  </a:lnTo>
                  <a:lnTo>
                    <a:pt x="104" y="215"/>
                  </a:lnTo>
                  <a:lnTo>
                    <a:pt x="103" y="211"/>
                  </a:lnTo>
                  <a:lnTo>
                    <a:pt x="102" y="208"/>
                  </a:lnTo>
                  <a:lnTo>
                    <a:pt x="102" y="206"/>
                  </a:lnTo>
                  <a:lnTo>
                    <a:pt x="101" y="203"/>
                  </a:lnTo>
                  <a:lnTo>
                    <a:pt x="100" y="199"/>
                  </a:lnTo>
                  <a:lnTo>
                    <a:pt x="98" y="196"/>
                  </a:lnTo>
                  <a:lnTo>
                    <a:pt x="98" y="192"/>
                  </a:lnTo>
                  <a:lnTo>
                    <a:pt x="98" y="188"/>
                  </a:lnTo>
                  <a:lnTo>
                    <a:pt x="94" y="188"/>
                  </a:lnTo>
                  <a:lnTo>
                    <a:pt x="90" y="186"/>
                  </a:lnTo>
                  <a:lnTo>
                    <a:pt x="87" y="185"/>
                  </a:lnTo>
                  <a:lnTo>
                    <a:pt x="82" y="185"/>
                  </a:lnTo>
                  <a:lnTo>
                    <a:pt x="78" y="183"/>
                  </a:lnTo>
                  <a:lnTo>
                    <a:pt x="75" y="182"/>
                  </a:lnTo>
                  <a:lnTo>
                    <a:pt x="71" y="181"/>
                  </a:lnTo>
                  <a:lnTo>
                    <a:pt x="69" y="181"/>
                  </a:lnTo>
                  <a:lnTo>
                    <a:pt x="64" y="181"/>
                  </a:lnTo>
                  <a:lnTo>
                    <a:pt x="59" y="182"/>
                  </a:lnTo>
                  <a:lnTo>
                    <a:pt x="56" y="183"/>
                  </a:lnTo>
                  <a:lnTo>
                    <a:pt x="52" y="186"/>
                  </a:lnTo>
                  <a:lnTo>
                    <a:pt x="48" y="189"/>
                  </a:lnTo>
                  <a:lnTo>
                    <a:pt x="45" y="193"/>
                  </a:lnTo>
                  <a:lnTo>
                    <a:pt x="41" y="196"/>
                  </a:lnTo>
                  <a:lnTo>
                    <a:pt x="38" y="200"/>
                  </a:lnTo>
                  <a:lnTo>
                    <a:pt x="38" y="197"/>
                  </a:lnTo>
                  <a:lnTo>
                    <a:pt x="32" y="196"/>
                  </a:lnTo>
                  <a:lnTo>
                    <a:pt x="38" y="188"/>
                  </a:lnTo>
                  <a:lnTo>
                    <a:pt x="32" y="178"/>
                  </a:lnTo>
                  <a:lnTo>
                    <a:pt x="26" y="168"/>
                  </a:lnTo>
                  <a:lnTo>
                    <a:pt x="13" y="168"/>
                  </a:lnTo>
                  <a:lnTo>
                    <a:pt x="8" y="158"/>
                  </a:lnTo>
                  <a:lnTo>
                    <a:pt x="2" y="155"/>
                  </a:lnTo>
                  <a:lnTo>
                    <a:pt x="0" y="143"/>
                  </a:lnTo>
                  <a:lnTo>
                    <a:pt x="0" y="128"/>
                  </a:lnTo>
                  <a:lnTo>
                    <a:pt x="4" y="118"/>
                  </a:lnTo>
                  <a:lnTo>
                    <a:pt x="4" y="111"/>
                  </a:lnTo>
                  <a:lnTo>
                    <a:pt x="15" y="115"/>
                  </a:lnTo>
                  <a:lnTo>
                    <a:pt x="26" y="121"/>
                  </a:lnTo>
                  <a:lnTo>
                    <a:pt x="32" y="118"/>
                  </a:lnTo>
                  <a:lnTo>
                    <a:pt x="23" y="105"/>
                  </a:lnTo>
                  <a:lnTo>
                    <a:pt x="34" y="98"/>
                  </a:lnTo>
                  <a:lnTo>
                    <a:pt x="45" y="86"/>
                  </a:lnTo>
                  <a:lnTo>
                    <a:pt x="56" y="82"/>
                  </a:lnTo>
                  <a:lnTo>
                    <a:pt x="66" y="82"/>
                  </a:lnTo>
                  <a:lnTo>
                    <a:pt x="75" y="79"/>
                  </a:lnTo>
                  <a:lnTo>
                    <a:pt x="88" y="86"/>
                  </a:lnTo>
                  <a:lnTo>
                    <a:pt x="102" y="93"/>
                  </a:lnTo>
                  <a:lnTo>
                    <a:pt x="115" y="105"/>
                  </a:lnTo>
                  <a:lnTo>
                    <a:pt x="131" y="103"/>
                  </a:lnTo>
                  <a:lnTo>
                    <a:pt x="143" y="98"/>
                  </a:lnTo>
                  <a:lnTo>
                    <a:pt x="153" y="96"/>
                  </a:lnTo>
                  <a:lnTo>
                    <a:pt x="165" y="93"/>
                  </a:lnTo>
                  <a:lnTo>
                    <a:pt x="178" y="100"/>
                  </a:lnTo>
                  <a:lnTo>
                    <a:pt x="193" y="105"/>
                  </a:lnTo>
                  <a:lnTo>
                    <a:pt x="205" y="103"/>
                  </a:lnTo>
                  <a:lnTo>
                    <a:pt x="221" y="98"/>
                  </a:lnTo>
                  <a:lnTo>
                    <a:pt x="221" y="86"/>
                  </a:lnTo>
                  <a:lnTo>
                    <a:pt x="210" y="86"/>
                  </a:lnTo>
                  <a:lnTo>
                    <a:pt x="199" y="79"/>
                  </a:lnTo>
                  <a:lnTo>
                    <a:pt x="191" y="72"/>
                  </a:lnTo>
                  <a:lnTo>
                    <a:pt x="202" y="69"/>
                  </a:lnTo>
                  <a:lnTo>
                    <a:pt x="199" y="54"/>
                  </a:lnTo>
                  <a:lnTo>
                    <a:pt x="216" y="51"/>
                  </a:lnTo>
                  <a:lnTo>
                    <a:pt x="197" y="35"/>
                  </a:lnTo>
                  <a:lnTo>
                    <a:pt x="227" y="26"/>
                  </a:lnTo>
                  <a:lnTo>
                    <a:pt x="255" y="25"/>
                  </a:lnTo>
                  <a:lnTo>
                    <a:pt x="259" y="14"/>
                  </a:lnTo>
                  <a:lnTo>
                    <a:pt x="278" y="12"/>
                  </a:lnTo>
                  <a:lnTo>
                    <a:pt x="296" y="7"/>
                  </a:lnTo>
                  <a:lnTo>
                    <a:pt x="304" y="0"/>
                  </a:lnTo>
                  <a:lnTo>
                    <a:pt x="323" y="4"/>
                  </a:lnTo>
                  <a:lnTo>
                    <a:pt x="336" y="0"/>
                  </a:lnTo>
                  <a:lnTo>
                    <a:pt x="342" y="7"/>
                  </a:lnTo>
                  <a:lnTo>
                    <a:pt x="345" y="25"/>
                  </a:lnTo>
                  <a:lnTo>
                    <a:pt x="358" y="26"/>
                  </a:lnTo>
                  <a:lnTo>
                    <a:pt x="361" y="19"/>
                  </a:lnTo>
                  <a:lnTo>
                    <a:pt x="368" y="26"/>
                  </a:lnTo>
                  <a:lnTo>
                    <a:pt x="379" y="29"/>
                  </a:lnTo>
                  <a:lnTo>
                    <a:pt x="388" y="26"/>
                  </a:lnTo>
                  <a:lnTo>
                    <a:pt x="388" y="42"/>
                  </a:lnTo>
                  <a:lnTo>
                    <a:pt x="398" y="39"/>
                  </a:lnTo>
                  <a:lnTo>
                    <a:pt x="411" y="32"/>
                  </a:lnTo>
                  <a:lnTo>
                    <a:pt x="422" y="22"/>
                  </a:lnTo>
                  <a:lnTo>
                    <a:pt x="430" y="17"/>
                  </a:lnTo>
                  <a:lnTo>
                    <a:pt x="430" y="29"/>
                  </a:lnTo>
                  <a:lnTo>
                    <a:pt x="443" y="37"/>
                  </a:lnTo>
                  <a:lnTo>
                    <a:pt x="455" y="44"/>
                  </a:lnTo>
                  <a:lnTo>
                    <a:pt x="472" y="60"/>
                  </a:lnTo>
                  <a:lnTo>
                    <a:pt x="486" y="76"/>
                  </a:lnTo>
                  <a:lnTo>
                    <a:pt x="502" y="90"/>
                  </a:lnTo>
                  <a:lnTo>
                    <a:pt x="508" y="103"/>
                  </a:lnTo>
                  <a:lnTo>
                    <a:pt x="512" y="90"/>
                  </a:lnTo>
                  <a:lnTo>
                    <a:pt x="518" y="90"/>
                  </a:lnTo>
                  <a:lnTo>
                    <a:pt x="528" y="98"/>
                  </a:lnTo>
                  <a:lnTo>
                    <a:pt x="538" y="103"/>
                  </a:lnTo>
                  <a:lnTo>
                    <a:pt x="550" y="103"/>
                  </a:lnTo>
                  <a:lnTo>
                    <a:pt x="561" y="96"/>
                  </a:lnTo>
                  <a:lnTo>
                    <a:pt x="572" y="108"/>
                  </a:lnTo>
                  <a:lnTo>
                    <a:pt x="587" y="118"/>
                  </a:lnTo>
                  <a:lnTo>
                    <a:pt x="600" y="128"/>
                  </a:lnTo>
                  <a:lnTo>
                    <a:pt x="615" y="130"/>
                  </a:lnTo>
                  <a:lnTo>
                    <a:pt x="617" y="133"/>
                  </a:lnTo>
                  <a:lnTo>
                    <a:pt x="617" y="135"/>
                  </a:lnTo>
                  <a:lnTo>
                    <a:pt x="617" y="137"/>
                  </a:lnTo>
                  <a:lnTo>
                    <a:pt x="617" y="140"/>
                  </a:lnTo>
                  <a:lnTo>
                    <a:pt x="616" y="144"/>
                  </a:lnTo>
                  <a:lnTo>
                    <a:pt x="616" y="147"/>
                  </a:lnTo>
                  <a:lnTo>
                    <a:pt x="613" y="150"/>
                  </a:lnTo>
                  <a:lnTo>
                    <a:pt x="611" y="153"/>
                  </a:lnTo>
                  <a:lnTo>
                    <a:pt x="606" y="155"/>
                  </a:lnTo>
                  <a:lnTo>
                    <a:pt x="604" y="155"/>
                  </a:lnTo>
                  <a:lnTo>
                    <a:pt x="603" y="157"/>
                  </a:lnTo>
                  <a:lnTo>
                    <a:pt x="603" y="158"/>
                  </a:lnTo>
                  <a:lnTo>
                    <a:pt x="603" y="160"/>
                  </a:lnTo>
                  <a:lnTo>
                    <a:pt x="604" y="164"/>
                  </a:lnTo>
                  <a:lnTo>
                    <a:pt x="606" y="169"/>
                  </a:lnTo>
                  <a:lnTo>
                    <a:pt x="610" y="175"/>
                  </a:lnTo>
                  <a:lnTo>
                    <a:pt x="610" y="179"/>
                  </a:lnTo>
                  <a:lnTo>
                    <a:pt x="610" y="182"/>
                  </a:lnTo>
                  <a:lnTo>
                    <a:pt x="609" y="183"/>
                  </a:lnTo>
                  <a:lnTo>
                    <a:pt x="608" y="185"/>
                  </a:lnTo>
                  <a:lnTo>
                    <a:pt x="604" y="185"/>
                  </a:lnTo>
                  <a:lnTo>
                    <a:pt x="603" y="185"/>
                  </a:lnTo>
                  <a:lnTo>
                    <a:pt x="602" y="185"/>
                  </a:lnTo>
                  <a:lnTo>
                    <a:pt x="600" y="185"/>
                  </a:lnTo>
                  <a:lnTo>
                    <a:pt x="599" y="185"/>
                  </a:lnTo>
                  <a:lnTo>
                    <a:pt x="598" y="185"/>
                  </a:lnTo>
                  <a:lnTo>
                    <a:pt x="596" y="185"/>
                  </a:lnTo>
                  <a:lnTo>
                    <a:pt x="592" y="185"/>
                  </a:lnTo>
                  <a:lnTo>
                    <a:pt x="590" y="183"/>
                  </a:lnTo>
                  <a:lnTo>
                    <a:pt x="586" y="182"/>
                  </a:lnTo>
                  <a:lnTo>
                    <a:pt x="584" y="182"/>
                  </a:lnTo>
                  <a:lnTo>
                    <a:pt x="580" y="181"/>
                  </a:lnTo>
                  <a:lnTo>
                    <a:pt x="578" y="179"/>
                  </a:lnTo>
                  <a:lnTo>
                    <a:pt x="577" y="178"/>
                  </a:lnTo>
                  <a:lnTo>
                    <a:pt x="575" y="182"/>
                  </a:lnTo>
                  <a:lnTo>
                    <a:pt x="575" y="189"/>
                  </a:lnTo>
                  <a:lnTo>
                    <a:pt x="577" y="196"/>
                  </a:lnTo>
                  <a:lnTo>
                    <a:pt x="578" y="203"/>
                  </a:lnTo>
                  <a:lnTo>
                    <a:pt x="579" y="210"/>
                  </a:lnTo>
                  <a:lnTo>
                    <a:pt x="579" y="217"/>
                  </a:lnTo>
                  <a:lnTo>
                    <a:pt x="579" y="221"/>
                  </a:lnTo>
                  <a:lnTo>
                    <a:pt x="579" y="222"/>
                  </a:lnTo>
                  <a:lnTo>
                    <a:pt x="575" y="224"/>
                  </a:lnTo>
                  <a:lnTo>
                    <a:pt x="571" y="224"/>
                  </a:lnTo>
                  <a:lnTo>
                    <a:pt x="565" y="224"/>
                  </a:lnTo>
                  <a:lnTo>
                    <a:pt x="559" y="224"/>
                  </a:lnTo>
                  <a:lnTo>
                    <a:pt x="554" y="225"/>
                  </a:lnTo>
                  <a:lnTo>
                    <a:pt x="549" y="228"/>
                  </a:lnTo>
                  <a:lnTo>
                    <a:pt x="547" y="229"/>
                  </a:lnTo>
                  <a:lnTo>
                    <a:pt x="546" y="231"/>
                  </a:lnTo>
                  <a:lnTo>
                    <a:pt x="544" y="232"/>
                  </a:lnTo>
                  <a:lnTo>
                    <a:pt x="544" y="235"/>
                  </a:lnTo>
                  <a:lnTo>
                    <a:pt x="550" y="238"/>
                  </a:lnTo>
                  <a:lnTo>
                    <a:pt x="555" y="240"/>
                  </a:lnTo>
                  <a:lnTo>
                    <a:pt x="558" y="245"/>
                  </a:lnTo>
                  <a:lnTo>
                    <a:pt x="559" y="251"/>
                  </a:lnTo>
                  <a:lnTo>
                    <a:pt x="560" y="257"/>
                  </a:lnTo>
                  <a:lnTo>
                    <a:pt x="561" y="261"/>
                  </a:lnTo>
                  <a:lnTo>
                    <a:pt x="562" y="264"/>
                  </a:lnTo>
                  <a:lnTo>
                    <a:pt x="566" y="267"/>
                  </a:lnTo>
                  <a:lnTo>
                    <a:pt x="566" y="268"/>
                  </a:lnTo>
                  <a:lnTo>
                    <a:pt x="566" y="269"/>
                  </a:lnTo>
                  <a:lnTo>
                    <a:pt x="566" y="271"/>
                  </a:lnTo>
                  <a:lnTo>
                    <a:pt x="566" y="272"/>
                  </a:lnTo>
                  <a:lnTo>
                    <a:pt x="566" y="274"/>
                  </a:lnTo>
                  <a:lnTo>
                    <a:pt x="566" y="275"/>
                  </a:lnTo>
                  <a:lnTo>
                    <a:pt x="566" y="278"/>
                  </a:lnTo>
                  <a:lnTo>
                    <a:pt x="566" y="279"/>
                  </a:lnTo>
                  <a:lnTo>
                    <a:pt x="566" y="282"/>
                  </a:lnTo>
                  <a:lnTo>
                    <a:pt x="566" y="285"/>
                  </a:lnTo>
                  <a:lnTo>
                    <a:pt x="566" y="286"/>
                  </a:lnTo>
                  <a:lnTo>
                    <a:pt x="566" y="289"/>
                  </a:lnTo>
                  <a:lnTo>
                    <a:pt x="565" y="290"/>
                  </a:lnTo>
                  <a:lnTo>
                    <a:pt x="565" y="293"/>
                  </a:lnTo>
                  <a:lnTo>
                    <a:pt x="565" y="294"/>
                  </a:lnTo>
                  <a:lnTo>
                    <a:pt x="563" y="296"/>
                  </a:lnTo>
                  <a:lnTo>
                    <a:pt x="559" y="294"/>
                  </a:lnTo>
                  <a:lnTo>
                    <a:pt x="536" y="286"/>
                  </a:lnTo>
                  <a:lnTo>
                    <a:pt x="515" y="286"/>
                  </a:lnTo>
                  <a:lnTo>
                    <a:pt x="496" y="282"/>
                  </a:lnTo>
                  <a:lnTo>
                    <a:pt x="474" y="282"/>
                  </a:lnTo>
                  <a:lnTo>
                    <a:pt x="458" y="276"/>
                  </a:lnTo>
                  <a:lnTo>
                    <a:pt x="454" y="294"/>
                  </a:lnTo>
                  <a:lnTo>
                    <a:pt x="434" y="286"/>
                  </a:lnTo>
                  <a:lnTo>
                    <a:pt x="422" y="282"/>
                  </a:lnTo>
                  <a:lnTo>
                    <a:pt x="413" y="294"/>
                  </a:lnTo>
                  <a:lnTo>
                    <a:pt x="411" y="299"/>
                  </a:lnTo>
                  <a:lnTo>
                    <a:pt x="404" y="307"/>
                  </a:lnTo>
                  <a:lnTo>
                    <a:pt x="393" y="314"/>
                  </a:lnTo>
                  <a:lnTo>
                    <a:pt x="385" y="326"/>
                  </a:lnTo>
                  <a:lnTo>
                    <a:pt x="379" y="333"/>
                  </a:lnTo>
                  <a:lnTo>
                    <a:pt x="368" y="321"/>
                  </a:lnTo>
                  <a:lnTo>
                    <a:pt x="353" y="326"/>
                  </a:lnTo>
                  <a:lnTo>
                    <a:pt x="345" y="311"/>
                  </a:lnTo>
                  <a:lnTo>
                    <a:pt x="334" y="289"/>
                  </a:lnTo>
                  <a:lnTo>
                    <a:pt x="321" y="276"/>
                  </a:lnTo>
                  <a:lnTo>
                    <a:pt x="309" y="267"/>
                  </a:lnTo>
                  <a:lnTo>
                    <a:pt x="298" y="269"/>
                  </a:lnTo>
                  <a:lnTo>
                    <a:pt x="283" y="267"/>
                  </a:lnTo>
                  <a:lnTo>
                    <a:pt x="261" y="269"/>
                  </a:lnTo>
                  <a:lnTo>
                    <a:pt x="226" y="235"/>
                  </a:lnTo>
                  <a:lnTo>
                    <a:pt x="195" y="221"/>
                  </a:lnTo>
                  <a:lnTo>
                    <a:pt x="161" y="232"/>
                  </a:lnTo>
                  <a:lnTo>
                    <a:pt x="176" y="321"/>
                  </a:lnTo>
                  <a:lnTo>
                    <a:pt x="180" y="321"/>
                  </a:lnTo>
                  <a:lnTo>
                    <a:pt x="176" y="32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2" name="Freeform 363">
              <a:extLst>
                <a:ext uri="{FF2B5EF4-FFF2-40B4-BE49-F238E27FC236}">
                  <a16:creationId xmlns:a16="http://schemas.microsoft.com/office/drawing/2014/main" id="{52050064-FBC9-5592-A5BD-605350D7F08E}"/>
                </a:ext>
              </a:extLst>
            </p:cNvPr>
            <p:cNvSpPr>
              <a:spLocks/>
            </p:cNvSpPr>
            <p:nvPr/>
          </p:nvSpPr>
          <p:spPr bwMode="gray">
            <a:xfrm>
              <a:off x="6144575" y="1976961"/>
              <a:ext cx="86378" cy="61409"/>
            </a:xfrm>
            <a:custGeom>
              <a:avLst/>
              <a:gdLst>
                <a:gd name="T0" fmla="*/ 74613 w 47"/>
                <a:gd name="T1" fmla="*/ 16814 h 35"/>
                <a:gd name="T2" fmla="*/ 66675 w 47"/>
                <a:gd name="T3" fmla="*/ 21018 h 35"/>
                <a:gd name="T4" fmla="*/ 61913 w 47"/>
                <a:gd name="T5" fmla="*/ 26622 h 35"/>
                <a:gd name="T6" fmla="*/ 58738 w 47"/>
                <a:gd name="T7" fmla="*/ 32227 h 35"/>
                <a:gd name="T8" fmla="*/ 50800 w 47"/>
                <a:gd name="T9" fmla="*/ 39233 h 35"/>
                <a:gd name="T10" fmla="*/ 44450 w 47"/>
                <a:gd name="T11" fmla="*/ 44837 h 35"/>
                <a:gd name="T12" fmla="*/ 34925 w 47"/>
                <a:gd name="T13" fmla="*/ 47640 h 35"/>
                <a:gd name="T14" fmla="*/ 22225 w 47"/>
                <a:gd name="T15" fmla="*/ 49041 h 35"/>
                <a:gd name="T16" fmla="*/ 0 w 47"/>
                <a:gd name="T17" fmla="*/ 44837 h 35"/>
                <a:gd name="T18" fmla="*/ 0 w 47"/>
                <a:gd name="T19" fmla="*/ 43436 h 35"/>
                <a:gd name="T20" fmla="*/ 0 w 47"/>
                <a:gd name="T21" fmla="*/ 39233 h 35"/>
                <a:gd name="T22" fmla="*/ 0 w 47"/>
                <a:gd name="T23" fmla="*/ 33628 h 35"/>
                <a:gd name="T24" fmla="*/ 0 w 47"/>
                <a:gd name="T25" fmla="*/ 30826 h 35"/>
                <a:gd name="T26" fmla="*/ 0 w 47"/>
                <a:gd name="T27" fmla="*/ 28023 h 35"/>
                <a:gd name="T28" fmla="*/ 0 w 47"/>
                <a:gd name="T29" fmla="*/ 23820 h 35"/>
                <a:gd name="T30" fmla="*/ 0 w 47"/>
                <a:gd name="T31" fmla="*/ 21018 h 35"/>
                <a:gd name="T32" fmla="*/ 0 w 47"/>
                <a:gd name="T33" fmla="*/ 16814 h 35"/>
                <a:gd name="T34" fmla="*/ 3175 w 47"/>
                <a:gd name="T35" fmla="*/ 16814 h 35"/>
                <a:gd name="T36" fmla="*/ 7938 w 47"/>
                <a:gd name="T37" fmla="*/ 16814 h 35"/>
                <a:gd name="T38" fmla="*/ 9525 w 47"/>
                <a:gd name="T39" fmla="*/ 16814 h 35"/>
                <a:gd name="T40" fmla="*/ 11113 w 47"/>
                <a:gd name="T41" fmla="*/ 16814 h 35"/>
                <a:gd name="T42" fmla="*/ 12700 w 47"/>
                <a:gd name="T43" fmla="*/ 16814 h 35"/>
                <a:gd name="T44" fmla="*/ 15875 w 47"/>
                <a:gd name="T45" fmla="*/ 16814 h 35"/>
                <a:gd name="T46" fmla="*/ 20638 w 47"/>
                <a:gd name="T47" fmla="*/ 16814 h 35"/>
                <a:gd name="T48" fmla="*/ 22225 w 47"/>
                <a:gd name="T49" fmla="*/ 16814 h 35"/>
                <a:gd name="T50" fmla="*/ 28575 w 47"/>
                <a:gd name="T51" fmla="*/ 14012 h 35"/>
                <a:gd name="T52" fmla="*/ 33338 w 47"/>
                <a:gd name="T53" fmla="*/ 14012 h 35"/>
                <a:gd name="T54" fmla="*/ 38100 w 47"/>
                <a:gd name="T55" fmla="*/ 11209 h 35"/>
                <a:gd name="T56" fmla="*/ 42863 w 47"/>
                <a:gd name="T57" fmla="*/ 9808 h 35"/>
                <a:gd name="T58" fmla="*/ 47625 w 47"/>
                <a:gd name="T59" fmla="*/ 7006 h 35"/>
                <a:gd name="T60" fmla="*/ 52388 w 47"/>
                <a:gd name="T61" fmla="*/ 5605 h 35"/>
                <a:gd name="T62" fmla="*/ 58738 w 47"/>
                <a:gd name="T63" fmla="*/ 4204 h 35"/>
                <a:gd name="T64" fmla="*/ 63500 w 47"/>
                <a:gd name="T65" fmla="*/ 0 h 35"/>
                <a:gd name="T66" fmla="*/ 65088 w 47"/>
                <a:gd name="T67" fmla="*/ 1401 h 35"/>
                <a:gd name="T68" fmla="*/ 66675 w 47"/>
                <a:gd name="T69" fmla="*/ 4204 h 35"/>
                <a:gd name="T70" fmla="*/ 69850 w 47"/>
                <a:gd name="T71" fmla="*/ 5605 h 35"/>
                <a:gd name="T72" fmla="*/ 71438 w 47"/>
                <a:gd name="T73" fmla="*/ 7006 h 35"/>
                <a:gd name="T74" fmla="*/ 73025 w 47"/>
                <a:gd name="T75" fmla="*/ 7006 h 35"/>
                <a:gd name="T76" fmla="*/ 73025 w 47"/>
                <a:gd name="T77" fmla="*/ 9808 h 35"/>
                <a:gd name="T78" fmla="*/ 74613 w 47"/>
                <a:gd name="T79" fmla="*/ 11209 h 35"/>
                <a:gd name="T80" fmla="*/ 74613 w 47"/>
                <a:gd name="T81" fmla="*/ 16814 h 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7"/>
                <a:gd name="T124" fmla="*/ 0 h 35"/>
                <a:gd name="T125" fmla="*/ 47 w 47"/>
                <a:gd name="T126" fmla="*/ 35 h 3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7" h="35">
                  <a:moveTo>
                    <a:pt x="47" y="12"/>
                  </a:moveTo>
                  <a:lnTo>
                    <a:pt x="42" y="15"/>
                  </a:lnTo>
                  <a:lnTo>
                    <a:pt x="39" y="19"/>
                  </a:lnTo>
                  <a:lnTo>
                    <a:pt x="37" y="23"/>
                  </a:lnTo>
                  <a:lnTo>
                    <a:pt x="32" y="28"/>
                  </a:lnTo>
                  <a:lnTo>
                    <a:pt x="28" y="32"/>
                  </a:lnTo>
                  <a:lnTo>
                    <a:pt x="22" y="34"/>
                  </a:lnTo>
                  <a:lnTo>
                    <a:pt x="14" y="35"/>
                  </a:lnTo>
                  <a:lnTo>
                    <a:pt x="0" y="32"/>
                  </a:lnTo>
                  <a:lnTo>
                    <a:pt x="0" y="31"/>
                  </a:lnTo>
                  <a:lnTo>
                    <a:pt x="0" y="28"/>
                  </a:lnTo>
                  <a:lnTo>
                    <a:pt x="0" y="24"/>
                  </a:lnTo>
                  <a:lnTo>
                    <a:pt x="0" y="22"/>
                  </a:lnTo>
                  <a:lnTo>
                    <a:pt x="0" y="20"/>
                  </a:lnTo>
                  <a:lnTo>
                    <a:pt x="0" y="17"/>
                  </a:lnTo>
                  <a:lnTo>
                    <a:pt x="0" y="15"/>
                  </a:lnTo>
                  <a:lnTo>
                    <a:pt x="0" y="12"/>
                  </a:lnTo>
                  <a:lnTo>
                    <a:pt x="2" y="12"/>
                  </a:lnTo>
                  <a:lnTo>
                    <a:pt x="5" y="12"/>
                  </a:lnTo>
                  <a:lnTo>
                    <a:pt x="6" y="12"/>
                  </a:lnTo>
                  <a:lnTo>
                    <a:pt x="7" y="12"/>
                  </a:lnTo>
                  <a:lnTo>
                    <a:pt x="8" y="12"/>
                  </a:lnTo>
                  <a:lnTo>
                    <a:pt x="10" y="12"/>
                  </a:lnTo>
                  <a:lnTo>
                    <a:pt x="13" y="12"/>
                  </a:lnTo>
                  <a:lnTo>
                    <a:pt x="14" y="12"/>
                  </a:lnTo>
                  <a:lnTo>
                    <a:pt x="18" y="10"/>
                  </a:lnTo>
                  <a:lnTo>
                    <a:pt x="21" y="10"/>
                  </a:lnTo>
                  <a:lnTo>
                    <a:pt x="24" y="8"/>
                  </a:lnTo>
                  <a:lnTo>
                    <a:pt x="27" y="7"/>
                  </a:lnTo>
                  <a:lnTo>
                    <a:pt x="30" y="5"/>
                  </a:lnTo>
                  <a:lnTo>
                    <a:pt x="33" y="4"/>
                  </a:lnTo>
                  <a:lnTo>
                    <a:pt x="37" y="3"/>
                  </a:lnTo>
                  <a:lnTo>
                    <a:pt x="40" y="0"/>
                  </a:lnTo>
                  <a:lnTo>
                    <a:pt x="41" y="1"/>
                  </a:lnTo>
                  <a:lnTo>
                    <a:pt x="42" y="3"/>
                  </a:lnTo>
                  <a:lnTo>
                    <a:pt x="44" y="4"/>
                  </a:lnTo>
                  <a:lnTo>
                    <a:pt x="45" y="5"/>
                  </a:lnTo>
                  <a:lnTo>
                    <a:pt x="46" y="5"/>
                  </a:lnTo>
                  <a:lnTo>
                    <a:pt x="46" y="7"/>
                  </a:lnTo>
                  <a:lnTo>
                    <a:pt x="47" y="8"/>
                  </a:lnTo>
                  <a:lnTo>
                    <a:pt x="47"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3" name="Freeform 364">
              <a:extLst>
                <a:ext uri="{FF2B5EF4-FFF2-40B4-BE49-F238E27FC236}">
                  <a16:creationId xmlns:a16="http://schemas.microsoft.com/office/drawing/2014/main" id="{0FF3714F-F67A-A236-6DC9-2E9C0DE378C5}"/>
                </a:ext>
              </a:extLst>
            </p:cNvPr>
            <p:cNvSpPr>
              <a:spLocks/>
            </p:cNvSpPr>
            <p:nvPr/>
          </p:nvSpPr>
          <p:spPr bwMode="gray">
            <a:xfrm>
              <a:off x="6140558" y="1990829"/>
              <a:ext cx="166729" cy="156494"/>
            </a:xfrm>
            <a:custGeom>
              <a:avLst/>
              <a:gdLst>
                <a:gd name="T0" fmla="*/ 125413 w 90"/>
                <a:gd name="T1" fmla="*/ 54645 h 90"/>
                <a:gd name="T2" fmla="*/ 82550 w 90"/>
                <a:gd name="T3" fmla="*/ 44837 h 90"/>
                <a:gd name="T4" fmla="*/ 76200 w 90"/>
                <a:gd name="T5" fmla="*/ 46238 h 90"/>
                <a:gd name="T6" fmla="*/ 71438 w 90"/>
                <a:gd name="T7" fmla="*/ 46238 h 90"/>
                <a:gd name="T8" fmla="*/ 65088 w 90"/>
                <a:gd name="T9" fmla="*/ 44837 h 90"/>
                <a:gd name="T10" fmla="*/ 63500 w 90"/>
                <a:gd name="T11" fmla="*/ 54645 h 90"/>
                <a:gd name="T12" fmla="*/ 73025 w 90"/>
                <a:gd name="T13" fmla="*/ 74261 h 90"/>
                <a:gd name="T14" fmla="*/ 84137 w 90"/>
                <a:gd name="T15" fmla="*/ 89674 h 90"/>
                <a:gd name="T16" fmla="*/ 95250 w 90"/>
                <a:gd name="T17" fmla="*/ 105087 h 90"/>
                <a:gd name="T18" fmla="*/ 103188 w 90"/>
                <a:gd name="T19" fmla="*/ 126104 h 90"/>
                <a:gd name="T20" fmla="*/ 95250 w 90"/>
                <a:gd name="T21" fmla="*/ 126104 h 90"/>
                <a:gd name="T22" fmla="*/ 87312 w 90"/>
                <a:gd name="T23" fmla="*/ 123302 h 90"/>
                <a:gd name="T24" fmla="*/ 80962 w 90"/>
                <a:gd name="T25" fmla="*/ 123302 h 90"/>
                <a:gd name="T26" fmla="*/ 73025 w 90"/>
                <a:gd name="T27" fmla="*/ 121901 h 90"/>
                <a:gd name="T28" fmla="*/ 68263 w 90"/>
                <a:gd name="T29" fmla="*/ 117697 h 90"/>
                <a:gd name="T30" fmla="*/ 65088 w 90"/>
                <a:gd name="T31" fmla="*/ 110691 h 90"/>
                <a:gd name="T32" fmla="*/ 61913 w 90"/>
                <a:gd name="T33" fmla="*/ 105087 h 90"/>
                <a:gd name="T34" fmla="*/ 60325 w 90"/>
                <a:gd name="T35" fmla="*/ 100883 h 90"/>
                <a:gd name="T36" fmla="*/ 47625 w 90"/>
                <a:gd name="T37" fmla="*/ 84069 h 90"/>
                <a:gd name="T38" fmla="*/ 36512 w 90"/>
                <a:gd name="T39" fmla="*/ 67255 h 90"/>
                <a:gd name="T40" fmla="*/ 22225 w 90"/>
                <a:gd name="T41" fmla="*/ 56046 h 90"/>
                <a:gd name="T42" fmla="*/ 6350 w 90"/>
                <a:gd name="T43" fmla="*/ 50442 h 90"/>
                <a:gd name="T44" fmla="*/ 4762 w 90"/>
                <a:gd name="T45" fmla="*/ 46238 h 90"/>
                <a:gd name="T46" fmla="*/ 1588 w 90"/>
                <a:gd name="T47" fmla="*/ 40634 h 90"/>
                <a:gd name="T48" fmla="*/ 1588 w 90"/>
                <a:gd name="T49" fmla="*/ 35029 h 90"/>
                <a:gd name="T50" fmla="*/ 0 w 90"/>
                <a:gd name="T51" fmla="*/ 28023 h 90"/>
                <a:gd name="T52" fmla="*/ 36512 w 90"/>
                <a:gd name="T53" fmla="*/ 32227 h 90"/>
                <a:gd name="T54" fmla="*/ 53975 w 90"/>
                <a:gd name="T55" fmla="*/ 23820 h 90"/>
                <a:gd name="T56" fmla="*/ 65088 w 90"/>
                <a:gd name="T57" fmla="*/ 9808 h 90"/>
                <a:gd name="T58" fmla="*/ 76200 w 90"/>
                <a:gd name="T59" fmla="*/ 0 h 90"/>
                <a:gd name="T60" fmla="*/ 85725 w 90"/>
                <a:gd name="T61" fmla="*/ 8407 h 90"/>
                <a:gd name="T62" fmla="*/ 96837 w 90"/>
                <a:gd name="T63" fmla="*/ 14012 h 90"/>
                <a:gd name="T64" fmla="*/ 107950 w 90"/>
                <a:gd name="T65" fmla="*/ 19616 h 90"/>
                <a:gd name="T66" fmla="*/ 117475 w 90"/>
                <a:gd name="T67" fmla="*/ 21017 h 90"/>
                <a:gd name="T68" fmla="*/ 123825 w 90"/>
                <a:gd name="T69" fmla="*/ 21017 h 90"/>
                <a:gd name="T70" fmla="*/ 128588 w 90"/>
                <a:gd name="T71" fmla="*/ 21017 h 90"/>
                <a:gd name="T72" fmla="*/ 133350 w 90"/>
                <a:gd name="T73" fmla="*/ 21017 h 90"/>
                <a:gd name="T74" fmla="*/ 138113 w 90"/>
                <a:gd name="T75" fmla="*/ 25221 h 90"/>
                <a:gd name="T76" fmla="*/ 141288 w 90"/>
                <a:gd name="T77" fmla="*/ 29424 h 90"/>
                <a:gd name="T78" fmla="*/ 142875 w 90"/>
                <a:gd name="T79" fmla="*/ 32227 h 90"/>
                <a:gd name="T80" fmla="*/ 142875 w 90"/>
                <a:gd name="T81" fmla="*/ 40634 h 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0"/>
                <a:gd name="T124" fmla="*/ 0 h 90"/>
                <a:gd name="T125" fmla="*/ 90 w 90"/>
                <a:gd name="T126" fmla="*/ 90 h 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0" h="90">
                  <a:moveTo>
                    <a:pt x="90" y="29"/>
                  </a:moveTo>
                  <a:lnTo>
                    <a:pt x="79" y="39"/>
                  </a:lnTo>
                  <a:lnTo>
                    <a:pt x="54" y="30"/>
                  </a:lnTo>
                  <a:lnTo>
                    <a:pt x="52" y="32"/>
                  </a:lnTo>
                  <a:lnTo>
                    <a:pt x="51" y="32"/>
                  </a:lnTo>
                  <a:lnTo>
                    <a:pt x="48" y="33"/>
                  </a:lnTo>
                  <a:lnTo>
                    <a:pt x="46" y="33"/>
                  </a:lnTo>
                  <a:lnTo>
                    <a:pt x="45" y="33"/>
                  </a:lnTo>
                  <a:lnTo>
                    <a:pt x="42" y="32"/>
                  </a:lnTo>
                  <a:lnTo>
                    <a:pt x="41" y="32"/>
                  </a:lnTo>
                  <a:lnTo>
                    <a:pt x="40" y="30"/>
                  </a:lnTo>
                  <a:lnTo>
                    <a:pt x="40" y="39"/>
                  </a:lnTo>
                  <a:lnTo>
                    <a:pt x="42" y="46"/>
                  </a:lnTo>
                  <a:lnTo>
                    <a:pt x="46" y="53"/>
                  </a:lnTo>
                  <a:lnTo>
                    <a:pt x="49" y="58"/>
                  </a:lnTo>
                  <a:lnTo>
                    <a:pt x="53" y="64"/>
                  </a:lnTo>
                  <a:lnTo>
                    <a:pt x="57" y="69"/>
                  </a:lnTo>
                  <a:lnTo>
                    <a:pt x="60" y="75"/>
                  </a:lnTo>
                  <a:lnTo>
                    <a:pt x="63" y="82"/>
                  </a:lnTo>
                  <a:lnTo>
                    <a:pt x="65" y="90"/>
                  </a:lnTo>
                  <a:lnTo>
                    <a:pt x="63" y="90"/>
                  </a:lnTo>
                  <a:lnTo>
                    <a:pt x="60" y="90"/>
                  </a:lnTo>
                  <a:lnTo>
                    <a:pt x="58" y="88"/>
                  </a:lnTo>
                  <a:lnTo>
                    <a:pt x="55" y="88"/>
                  </a:lnTo>
                  <a:lnTo>
                    <a:pt x="53" y="88"/>
                  </a:lnTo>
                  <a:lnTo>
                    <a:pt x="51" y="88"/>
                  </a:lnTo>
                  <a:lnTo>
                    <a:pt x="48" y="87"/>
                  </a:lnTo>
                  <a:lnTo>
                    <a:pt x="46" y="87"/>
                  </a:lnTo>
                  <a:lnTo>
                    <a:pt x="45" y="86"/>
                  </a:lnTo>
                  <a:lnTo>
                    <a:pt x="43" y="84"/>
                  </a:lnTo>
                  <a:lnTo>
                    <a:pt x="42" y="82"/>
                  </a:lnTo>
                  <a:lnTo>
                    <a:pt x="41" y="79"/>
                  </a:lnTo>
                  <a:lnTo>
                    <a:pt x="40" y="77"/>
                  </a:lnTo>
                  <a:lnTo>
                    <a:pt x="39" y="75"/>
                  </a:lnTo>
                  <a:lnTo>
                    <a:pt x="39" y="73"/>
                  </a:lnTo>
                  <a:lnTo>
                    <a:pt x="38" y="72"/>
                  </a:lnTo>
                  <a:lnTo>
                    <a:pt x="34" y="65"/>
                  </a:lnTo>
                  <a:lnTo>
                    <a:pt x="30" y="60"/>
                  </a:lnTo>
                  <a:lnTo>
                    <a:pt x="27" y="54"/>
                  </a:lnTo>
                  <a:lnTo>
                    <a:pt x="23" y="48"/>
                  </a:lnTo>
                  <a:lnTo>
                    <a:pt x="18" y="44"/>
                  </a:lnTo>
                  <a:lnTo>
                    <a:pt x="14" y="40"/>
                  </a:lnTo>
                  <a:lnTo>
                    <a:pt x="9" y="37"/>
                  </a:lnTo>
                  <a:lnTo>
                    <a:pt x="4" y="36"/>
                  </a:lnTo>
                  <a:lnTo>
                    <a:pt x="3" y="35"/>
                  </a:lnTo>
                  <a:lnTo>
                    <a:pt x="3" y="33"/>
                  </a:lnTo>
                  <a:lnTo>
                    <a:pt x="2" y="32"/>
                  </a:lnTo>
                  <a:lnTo>
                    <a:pt x="1" y="29"/>
                  </a:lnTo>
                  <a:lnTo>
                    <a:pt x="1" y="28"/>
                  </a:lnTo>
                  <a:lnTo>
                    <a:pt x="1" y="25"/>
                  </a:lnTo>
                  <a:lnTo>
                    <a:pt x="0" y="23"/>
                  </a:lnTo>
                  <a:lnTo>
                    <a:pt x="0" y="20"/>
                  </a:lnTo>
                  <a:lnTo>
                    <a:pt x="13" y="23"/>
                  </a:lnTo>
                  <a:lnTo>
                    <a:pt x="23" y="23"/>
                  </a:lnTo>
                  <a:lnTo>
                    <a:pt x="29" y="20"/>
                  </a:lnTo>
                  <a:lnTo>
                    <a:pt x="34" y="17"/>
                  </a:lnTo>
                  <a:lnTo>
                    <a:pt x="38" y="13"/>
                  </a:lnTo>
                  <a:lnTo>
                    <a:pt x="41" y="7"/>
                  </a:lnTo>
                  <a:lnTo>
                    <a:pt x="43" y="3"/>
                  </a:lnTo>
                  <a:lnTo>
                    <a:pt x="48" y="0"/>
                  </a:lnTo>
                  <a:lnTo>
                    <a:pt x="52" y="3"/>
                  </a:lnTo>
                  <a:lnTo>
                    <a:pt x="54" y="6"/>
                  </a:lnTo>
                  <a:lnTo>
                    <a:pt x="58" y="8"/>
                  </a:lnTo>
                  <a:lnTo>
                    <a:pt x="61" y="10"/>
                  </a:lnTo>
                  <a:lnTo>
                    <a:pt x="64" y="13"/>
                  </a:lnTo>
                  <a:lnTo>
                    <a:pt x="68" y="14"/>
                  </a:lnTo>
                  <a:lnTo>
                    <a:pt x="72" y="14"/>
                  </a:lnTo>
                  <a:lnTo>
                    <a:pt x="74" y="15"/>
                  </a:lnTo>
                  <a:lnTo>
                    <a:pt x="77" y="15"/>
                  </a:lnTo>
                  <a:lnTo>
                    <a:pt x="78" y="15"/>
                  </a:lnTo>
                  <a:lnTo>
                    <a:pt x="79" y="15"/>
                  </a:lnTo>
                  <a:lnTo>
                    <a:pt x="81" y="15"/>
                  </a:lnTo>
                  <a:lnTo>
                    <a:pt x="83" y="15"/>
                  </a:lnTo>
                  <a:lnTo>
                    <a:pt x="84" y="15"/>
                  </a:lnTo>
                  <a:lnTo>
                    <a:pt x="85" y="15"/>
                  </a:lnTo>
                  <a:lnTo>
                    <a:pt x="87" y="18"/>
                  </a:lnTo>
                  <a:lnTo>
                    <a:pt x="87" y="20"/>
                  </a:lnTo>
                  <a:lnTo>
                    <a:pt x="89" y="21"/>
                  </a:lnTo>
                  <a:lnTo>
                    <a:pt x="90" y="21"/>
                  </a:lnTo>
                  <a:lnTo>
                    <a:pt x="90" y="23"/>
                  </a:lnTo>
                  <a:lnTo>
                    <a:pt x="90" y="25"/>
                  </a:lnTo>
                  <a:lnTo>
                    <a:pt x="90" y="2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4" name="Freeform 365">
              <a:extLst>
                <a:ext uri="{FF2B5EF4-FFF2-40B4-BE49-F238E27FC236}">
                  <a16:creationId xmlns:a16="http://schemas.microsoft.com/office/drawing/2014/main" id="{9435DAD8-E8D6-A83C-361C-5ADD6350E070}"/>
                </a:ext>
              </a:extLst>
            </p:cNvPr>
            <p:cNvSpPr>
              <a:spLocks/>
            </p:cNvSpPr>
            <p:nvPr/>
          </p:nvSpPr>
          <p:spPr bwMode="gray">
            <a:xfrm>
              <a:off x="6212876" y="2040348"/>
              <a:ext cx="102449" cy="118856"/>
            </a:xfrm>
            <a:custGeom>
              <a:avLst/>
              <a:gdLst>
                <a:gd name="T0" fmla="*/ 41275 w 55"/>
                <a:gd name="T1" fmla="*/ 85471 h 68"/>
                <a:gd name="T2" fmla="*/ 38100 w 55"/>
                <a:gd name="T3" fmla="*/ 74262 h 68"/>
                <a:gd name="T4" fmla="*/ 33338 w 55"/>
                <a:gd name="T5" fmla="*/ 63052 h 68"/>
                <a:gd name="T6" fmla="*/ 28575 w 55"/>
                <a:gd name="T7" fmla="*/ 54645 h 68"/>
                <a:gd name="T8" fmla="*/ 20638 w 55"/>
                <a:gd name="T9" fmla="*/ 49041 h 68"/>
                <a:gd name="T10" fmla="*/ 14288 w 55"/>
                <a:gd name="T11" fmla="*/ 40634 h 68"/>
                <a:gd name="T12" fmla="*/ 9525 w 55"/>
                <a:gd name="T13" fmla="*/ 33628 h 68"/>
                <a:gd name="T14" fmla="*/ 3175 w 55"/>
                <a:gd name="T15" fmla="*/ 22419 h 68"/>
                <a:gd name="T16" fmla="*/ 0 w 55"/>
                <a:gd name="T17" fmla="*/ 12610 h 68"/>
                <a:gd name="T18" fmla="*/ 0 w 55"/>
                <a:gd name="T19" fmla="*/ 0 h 68"/>
                <a:gd name="T20" fmla="*/ 1588 w 55"/>
                <a:gd name="T21" fmla="*/ 2802 h 68"/>
                <a:gd name="T22" fmla="*/ 3175 w 55"/>
                <a:gd name="T23" fmla="*/ 2802 h 68"/>
                <a:gd name="T24" fmla="*/ 7938 w 55"/>
                <a:gd name="T25" fmla="*/ 4203 h 68"/>
                <a:gd name="T26" fmla="*/ 9525 w 55"/>
                <a:gd name="T27" fmla="*/ 4203 h 68"/>
                <a:gd name="T28" fmla="*/ 12700 w 55"/>
                <a:gd name="T29" fmla="*/ 4203 h 68"/>
                <a:gd name="T30" fmla="*/ 17463 w 55"/>
                <a:gd name="T31" fmla="*/ 2802 h 68"/>
                <a:gd name="T32" fmla="*/ 19050 w 55"/>
                <a:gd name="T33" fmla="*/ 2802 h 68"/>
                <a:gd name="T34" fmla="*/ 23813 w 55"/>
                <a:gd name="T35" fmla="*/ 0 h 68"/>
                <a:gd name="T36" fmla="*/ 66675 w 55"/>
                <a:gd name="T37" fmla="*/ 8407 h 68"/>
                <a:gd name="T38" fmla="*/ 87313 w 55"/>
                <a:gd name="T39" fmla="*/ 50442 h 68"/>
                <a:gd name="T40" fmla="*/ 84138 w 55"/>
                <a:gd name="T41" fmla="*/ 58849 h 68"/>
                <a:gd name="T42" fmla="*/ 80963 w 55"/>
                <a:gd name="T43" fmla="*/ 63052 h 68"/>
                <a:gd name="T44" fmla="*/ 76200 w 55"/>
                <a:gd name="T45" fmla="*/ 68657 h 68"/>
                <a:gd name="T46" fmla="*/ 74613 w 55"/>
                <a:gd name="T47" fmla="*/ 74262 h 68"/>
                <a:gd name="T48" fmla="*/ 71438 w 55"/>
                <a:gd name="T49" fmla="*/ 79866 h 68"/>
                <a:gd name="T50" fmla="*/ 66675 w 55"/>
                <a:gd name="T51" fmla="*/ 82669 h 68"/>
                <a:gd name="T52" fmla="*/ 63500 w 55"/>
                <a:gd name="T53" fmla="*/ 89674 h 68"/>
                <a:gd name="T54" fmla="*/ 61913 w 55"/>
                <a:gd name="T55" fmla="*/ 95279 h 68"/>
                <a:gd name="T56" fmla="*/ 41275 w 55"/>
                <a:gd name="T57" fmla="*/ 85471 h 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5"/>
                <a:gd name="T88" fmla="*/ 0 h 68"/>
                <a:gd name="T89" fmla="*/ 55 w 55"/>
                <a:gd name="T90" fmla="*/ 68 h 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5" h="68">
                  <a:moveTo>
                    <a:pt x="26" y="61"/>
                  </a:moveTo>
                  <a:lnTo>
                    <a:pt x="24" y="53"/>
                  </a:lnTo>
                  <a:lnTo>
                    <a:pt x="21" y="45"/>
                  </a:lnTo>
                  <a:lnTo>
                    <a:pt x="18" y="39"/>
                  </a:lnTo>
                  <a:lnTo>
                    <a:pt x="13" y="35"/>
                  </a:lnTo>
                  <a:lnTo>
                    <a:pt x="9" y="29"/>
                  </a:lnTo>
                  <a:lnTo>
                    <a:pt x="6" y="24"/>
                  </a:lnTo>
                  <a:lnTo>
                    <a:pt x="2" y="16"/>
                  </a:lnTo>
                  <a:lnTo>
                    <a:pt x="0" y="9"/>
                  </a:lnTo>
                  <a:lnTo>
                    <a:pt x="0" y="0"/>
                  </a:lnTo>
                  <a:lnTo>
                    <a:pt x="1" y="2"/>
                  </a:lnTo>
                  <a:lnTo>
                    <a:pt x="2" y="2"/>
                  </a:lnTo>
                  <a:lnTo>
                    <a:pt x="5" y="3"/>
                  </a:lnTo>
                  <a:lnTo>
                    <a:pt x="6" y="3"/>
                  </a:lnTo>
                  <a:lnTo>
                    <a:pt x="8" y="3"/>
                  </a:lnTo>
                  <a:lnTo>
                    <a:pt x="11" y="2"/>
                  </a:lnTo>
                  <a:lnTo>
                    <a:pt x="12" y="2"/>
                  </a:lnTo>
                  <a:lnTo>
                    <a:pt x="15" y="0"/>
                  </a:lnTo>
                  <a:lnTo>
                    <a:pt x="42" y="6"/>
                  </a:lnTo>
                  <a:lnTo>
                    <a:pt x="55" y="36"/>
                  </a:lnTo>
                  <a:lnTo>
                    <a:pt x="53" y="42"/>
                  </a:lnTo>
                  <a:lnTo>
                    <a:pt x="51" y="45"/>
                  </a:lnTo>
                  <a:lnTo>
                    <a:pt x="48" y="49"/>
                  </a:lnTo>
                  <a:lnTo>
                    <a:pt x="47" y="53"/>
                  </a:lnTo>
                  <a:lnTo>
                    <a:pt x="45" y="57"/>
                  </a:lnTo>
                  <a:lnTo>
                    <a:pt x="42" y="59"/>
                  </a:lnTo>
                  <a:lnTo>
                    <a:pt x="40" y="64"/>
                  </a:lnTo>
                  <a:lnTo>
                    <a:pt x="39" y="68"/>
                  </a:lnTo>
                  <a:lnTo>
                    <a:pt x="26" y="6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5" name="Freeform 366">
              <a:extLst>
                <a:ext uri="{FF2B5EF4-FFF2-40B4-BE49-F238E27FC236}">
                  <a16:creationId xmlns:a16="http://schemas.microsoft.com/office/drawing/2014/main" id="{D86E52B2-61C6-6340-FA0B-B5A9C280BE41}"/>
                </a:ext>
              </a:extLst>
            </p:cNvPr>
            <p:cNvSpPr>
              <a:spLocks/>
            </p:cNvSpPr>
            <p:nvPr/>
          </p:nvSpPr>
          <p:spPr bwMode="gray">
            <a:xfrm>
              <a:off x="6283181" y="2012615"/>
              <a:ext cx="146644" cy="196113"/>
            </a:xfrm>
            <a:custGeom>
              <a:avLst/>
              <a:gdLst>
                <a:gd name="T0" fmla="*/ 17463 w 79"/>
                <a:gd name="T1" fmla="*/ 15413 h 112"/>
                <a:gd name="T2" fmla="*/ 17463 w 79"/>
                <a:gd name="T3" fmla="*/ 11209 h 112"/>
                <a:gd name="T4" fmla="*/ 12700 w 79"/>
                <a:gd name="T5" fmla="*/ 9808 h 112"/>
                <a:gd name="T6" fmla="*/ 9525 w 79"/>
                <a:gd name="T7" fmla="*/ 2802 h 112"/>
                <a:gd name="T8" fmla="*/ 19050 w 79"/>
                <a:gd name="T9" fmla="*/ 1401 h 112"/>
                <a:gd name="T10" fmla="*/ 26988 w 79"/>
                <a:gd name="T11" fmla="*/ 0 h 112"/>
                <a:gd name="T12" fmla="*/ 34925 w 79"/>
                <a:gd name="T13" fmla="*/ 0 h 112"/>
                <a:gd name="T14" fmla="*/ 44450 w 79"/>
                <a:gd name="T15" fmla="*/ 0 h 112"/>
                <a:gd name="T16" fmla="*/ 65088 w 79"/>
                <a:gd name="T17" fmla="*/ 12610 h 112"/>
                <a:gd name="T18" fmla="*/ 77788 w 79"/>
                <a:gd name="T19" fmla="*/ 29424 h 112"/>
                <a:gd name="T20" fmla="*/ 90488 w 79"/>
                <a:gd name="T21" fmla="*/ 37831 h 112"/>
                <a:gd name="T22" fmla="*/ 104775 w 79"/>
                <a:gd name="T23" fmla="*/ 53244 h 112"/>
                <a:gd name="T24" fmla="*/ 111125 w 79"/>
                <a:gd name="T25" fmla="*/ 63052 h 112"/>
                <a:gd name="T26" fmla="*/ 114300 w 79"/>
                <a:gd name="T27" fmla="*/ 63052 h 112"/>
                <a:gd name="T28" fmla="*/ 112713 w 79"/>
                <a:gd name="T29" fmla="*/ 68657 h 112"/>
                <a:gd name="T30" fmla="*/ 115888 w 79"/>
                <a:gd name="T31" fmla="*/ 75663 h 112"/>
                <a:gd name="T32" fmla="*/ 122238 w 79"/>
                <a:gd name="T33" fmla="*/ 81267 h 112"/>
                <a:gd name="T34" fmla="*/ 125413 w 79"/>
                <a:gd name="T35" fmla="*/ 91075 h 112"/>
                <a:gd name="T36" fmla="*/ 122238 w 79"/>
                <a:gd name="T37" fmla="*/ 98081 h 112"/>
                <a:gd name="T38" fmla="*/ 119063 w 79"/>
                <a:gd name="T39" fmla="*/ 102285 h 112"/>
                <a:gd name="T40" fmla="*/ 114300 w 79"/>
                <a:gd name="T41" fmla="*/ 106488 h 112"/>
                <a:gd name="T42" fmla="*/ 111125 w 79"/>
                <a:gd name="T43" fmla="*/ 107889 h 112"/>
                <a:gd name="T44" fmla="*/ 98425 w 79"/>
                <a:gd name="T45" fmla="*/ 116296 h 112"/>
                <a:gd name="T46" fmla="*/ 84138 w 79"/>
                <a:gd name="T47" fmla="*/ 124703 h 112"/>
                <a:gd name="T48" fmla="*/ 71438 w 79"/>
                <a:gd name="T49" fmla="*/ 133110 h 112"/>
                <a:gd name="T50" fmla="*/ 57150 w 79"/>
                <a:gd name="T51" fmla="*/ 142918 h 112"/>
                <a:gd name="T52" fmla="*/ 50800 w 79"/>
                <a:gd name="T53" fmla="*/ 133110 h 112"/>
                <a:gd name="T54" fmla="*/ 47625 w 79"/>
                <a:gd name="T55" fmla="*/ 124703 h 112"/>
                <a:gd name="T56" fmla="*/ 41275 w 79"/>
                <a:gd name="T57" fmla="*/ 119099 h 112"/>
                <a:gd name="T58" fmla="*/ 33338 w 79"/>
                <a:gd name="T59" fmla="*/ 116296 h 112"/>
                <a:gd name="T60" fmla="*/ 26988 w 79"/>
                <a:gd name="T61" fmla="*/ 123302 h 112"/>
                <a:gd name="T62" fmla="*/ 26988 w 79"/>
                <a:gd name="T63" fmla="*/ 133110 h 112"/>
                <a:gd name="T64" fmla="*/ 23813 w 79"/>
                <a:gd name="T65" fmla="*/ 147122 h 112"/>
                <a:gd name="T66" fmla="*/ 19050 w 79"/>
                <a:gd name="T67" fmla="*/ 148523 h 112"/>
                <a:gd name="T68" fmla="*/ 17463 w 79"/>
                <a:gd name="T69" fmla="*/ 137314 h 112"/>
                <a:gd name="T70" fmla="*/ 12700 w 79"/>
                <a:gd name="T71" fmla="*/ 127506 h 112"/>
                <a:gd name="T72" fmla="*/ 6350 w 79"/>
                <a:gd name="T73" fmla="*/ 116296 h 112"/>
                <a:gd name="T74" fmla="*/ 1588 w 79"/>
                <a:gd name="T75" fmla="*/ 106488 h 112"/>
                <a:gd name="T76" fmla="*/ 7938 w 79"/>
                <a:gd name="T77" fmla="*/ 96680 h 112"/>
                <a:gd name="T78" fmla="*/ 12700 w 79"/>
                <a:gd name="T79" fmla="*/ 88273 h 112"/>
                <a:gd name="T80" fmla="*/ 20638 w 79"/>
                <a:gd name="T81" fmla="*/ 78465 h 112"/>
                <a:gd name="T82" fmla="*/ 3175 w 79"/>
                <a:gd name="T83" fmla="*/ 30826 h 1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9"/>
                <a:gd name="T127" fmla="*/ 0 h 112"/>
                <a:gd name="T128" fmla="*/ 79 w 79"/>
                <a:gd name="T129" fmla="*/ 112 h 1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9" h="112">
                  <a:moveTo>
                    <a:pt x="11" y="15"/>
                  </a:moveTo>
                  <a:lnTo>
                    <a:pt x="11" y="11"/>
                  </a:lnTo>
                  <a:lnTo>
                    <a:pt x="11" y="9"/>
                  </a:lnTo>
                  <a:lnTo>
                    <a:pt x="11" y="8"/>
                  </a:lnTo>
                  <a:lnTo>
                    <a:pt x="10" y="8"/>
                  </a:lnTo>
                  <a:lnTo>
                    <a:pt x="8" y="7"/>
                  </a:lnTo>
                  <a:lnTo>
                    <a:pt x="8" y="5"/>
                  </a:lnTo>
                  <a:lnTo>
                    <a:pt x="6" y="2"/>
                  </a:lnTo>
                  <a:lnTo>
                    <a:pt x="10" y="1"/>
                  </a:lnTo>
                  <a:lnTo>
                    <a:pt x="12" y="1"/>
                  </a:lnTo>
                  <a:lnTo>
                    <a:pt x="14" y="0"/>
                  </a:lnTo>
                  <a:lnTo>
                    <a:pt x="17" y="0"/>
                  </a:lnTo>
                  <a:lnTo>
                    <a:pt x="19" y="0"/>
                  </a:lnTo>
                  <a:lnTo>
                    <a:pt x="22" y="0"/>
                  </a:lnTo>
                  <a:lnTo>
                    <a:pt x="26" y="0"/>
                  </a:lnTo>
                  <a:lnTo>
                    <a:pt x="28" y="0"/>
                  </a:lnTo>
                  <a:lnTo>
                    <a:pt x="39" y="2"/>
                  </a:lnTo>
                  <a:lnTo>
                    <a:pt x="41" y="9"/>
                  </a:lnTo>
                  <a:lnTo>
                    <a:pt x="44" y="15"/>
                  </a:lnTo>
                  <a:lnTo>
                    <a:pt x="49" y="21"/>
                  </a:lnTo>
                  <a:lnTo>
                    <a:pt x="52" y="23"/>
                  </a:lnTo>
                  <a:lnTo>
                    <a:pt x="57" y="27"/>
                  </a:lnTo>
                  <a:lnTo>
                    <a:pt x="63" y="33"/>
                  </a:lnTo>
                  <a:lnTo>
                    <a:pt x="66" y="38"/>
                  </a:lnTo>
                  <a:lnTo>
                    <a:pt x="69" y="45"/>
                  </a:lnTo>
                  <a:lnTo>
                    <a:pt x="70" y="45"/>
                  </a:lnTo>
                  <a:lnTo>
                    <a:pt x="71" y="45"/>
                  </a:lnTo>
                  <a:lnTo>
                    <a:pt x="72" y="45"/>
                  </a:lnTo>
                  <a:lnTo>
                    <a:pt x="71" y="48"/>
                  </a:lnTo>
                  <a:lnTo>
                    <a:pt x="71" y="49"/>
                  </a:lnTo>
                  <a:lnTo>
                    <a:pt x="72" y="52"/>
                  </a:lnTo>
                  <a:lnTo>
                    <a:pt x="73" y="54"/>
                  </a:lnTo>
                  <a:lnTo>
                    <a:pt x="75" y="55"/>
                  </a:lnTo>
                  <a:lnTo>
                    <a:pt x="77" y="58"/>
                  </a:lnTo>
                  <a:lnTo>
                    <a:pt x="78" y="61"/>
                  </a:lnTo>
                  <a:lnTo>
                    <a:pt x="79" y="65"/>
                  </a:lnTo>
                  <a:lnTo>
                    <a:pt x="78" y="68"/>
                  </a:lnTo>
                  <a:lnTo>
                    <a:pt x="77" y="70"/>
                  </a:lnTo>
                  <a:lnTo>
                    <a:pt x="76" y="72"/>
                  </a:lnTo>
                  <a:lnTo>
                    <a:pt x="75" y="73"/>
                  </a:lnTo>
                  <a:lnTo>
                    <a:pt x="73" y="74"/>
                  </a:lnTo>
                  <a:lnTo>
                    <a:pt x="72" y="76"/>
                  </a:lnTo>
                  <a:lnTo>
                    <a:pt x="71" y="77"/>
                  </a:lnTo>
                  <a:lnTo>
                    <a:pt x="70" y="77"/>
                  </a:lnTo>
                  <a:lnTo>
                    <a:pt x="66" y="80"/>
                  </a:lnTo>
                  <a:lnTo>
                    <a:pt x="62" y="83"/>
                  </a:lnTo>
                  <a:lnTo>
                    <a:pt x="57" y="87"/>
                  </a:lnTo>
                  <a:lnTo>
                    <a:pt x="53" y="89"/>
                  </a:lnTo>
                  <a:lnTo>
                    <a:pt x="49" y="92"/>
                  </a:lnTo>
                  <a:lnTo>
                    <a:pt x="45" y="95"/>
                  </a:lnTo>
                  <a:lnTo>
                    <a:pt x="40" y="98"/>
                  </a:lnTo>
                  <a:lnTo>
                    <a:pt x="36" y="102"/>
                  </a:lnTo>
                  <a:lnTo>
                    <a:pt x="33" y="98"/>
                  </a:lnTo>
                  <a:lnTo>
                    <a:pt x="32" y="95"/>
                  </a:lnTo>
                  <a:lnTo>
                    <a:pt x="31" y="91"/>
                  </a:lnTo>
                  <a:lnTo>
                    <a:pt x="30" y="89"/>
                  </a:lnTo>
                  <a:lnTo>
                    <a:pt x="27" y="87"/>
                  </a:lnTo>
                  <a:lnTo>
                    <a:pt x="26" y="85"/>
                  </a:lnTo>
                  <a:lnTo>
                    <a:pt x="25" y="83"/>
                  </a:lnTo>
                  <a:lnTo>
                    <a:pt x="21" y="83"/>
                  </a:lnTo>
                  <a:lnTo>
                    <a:pt x="18" y="85"/>
                  </a:lnTo>
                  <a:lnTo>
                    <a:pt x="17" y="88"/>
                  </a:lnTo>
                  <a:lnTo>
                    <a:pt x="17" y="91"/>
                  </a:lnTo>
                  <a:lnTo>
                    <a:pt x="17" y="95"/>
                  </a:lnTo>
                  <a:lnTo>
                    <a:pt x="17" y="99"/>
                  </a:lnTo>
                  <a:lnTo>
                    <a:pt x="15" y="105"/>
                  </a:lnTo>
                  <a:lnTo>
                    <a:pt x="13" y="112"/>
                  </a:lnTo>
                  <a:lnTo>
                    <a:pt x="12" y="106"/>
                  </a:lnTo>
                  <a:lnTo>
                    <a:pt x="11" y="102"/>
                  </a:lnTo>
                  <a:lnTo>
                    <a:pt x="11" y="98"/>
                  </a:lnTo>
                  <a:lnTo>
                    <a:pt x="10" y="94"/>
                  </a:lnTo>
                  <a:lnTo>
                    <a:pt x="8" y="91"/>
                  </a:lnTo>
                  <a:lnTo>
                    <a:pt x="7" y="87"/>
                  </a:lnTo>
                  <a:lnTo>
                    <a:pt x="4" y="83"/>
                  </a:lnTo>
                  <a:lnTo>
                    <a:pt x="0" y="80"/>
                  </a:lnTo>
                  <a:lnTo>
                    <a:pt x="1" y="76"/>
                  </a:lnTo>
                  <a:lnTo>
                    <a:pt x="2" y="73"/>
                  </a:lnTo>
                  <a:lnTo>
                    <a:pt x="5" y="69"/>
                  </a:lnTo>
                  <a:lnTo>
                    <a:pt x="7" y="66"/>
                  </a:lnTo>
                  <a:lnTo>
                    <a:pt x="8" y="63"/>
                  </a:lnTo>
                  <a:lnTo>
                    <a:pt x="11" y="61"/>
                  </a:lnTo>
                  <a:lnTo>
                    <a:pt x="13" y="56"/>
                  </a:lnTo>
                  <a:lnTo>
                    <a:pt x="15" y="52"/>
                  </a:lnTo>
                  <a:lnTo>
                    <a:pt x="2" y="22"/>
                  </a:lnTo>
                  <a:lnTo>
                    <a:pt x="11" y="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6" name="Freeform 367">
              <a:extLst>
                <a:ext uri="{FF2B5EF4-FFF2-40B4-BE49-F238E27FC236}">
                  <a16:creationId xmlns:a16="http://schemas.microsoft.com/office/drawing/2014/main" id="{3A4E1E36-2589-3B19-A67C-6B5B07161864}"/>
                </a:ext>
              </a:extLst>
            </p:cNvPr>
            <p:cNvSpPr>
              <a:spLocks/>
            </p:cNvSpPr>
            <p:nvPr/>
          </p:nvSpPr>
          <p:spPr bwMode="gray">
            <a:xfrm>
              <a:off x="6347463" y="2145341"/>
              <a:ext cx="92406" cy="85182"/>
            </a:xfrm>
            <a:custGeom>
              <a:avLst/>
              <a:gdLst>
                <a:gd name="T0" fmla="*/ 53975 w 50"/>
                <a:gd name="T1" fmla="*/ 0 h 48"/>
                <a:gd name="T2" fmla="*/ 53975 w 50"/>
                <a:gd name="T3" fmla="*/ 5605 h 48"/>
                <a:gd name="T4" fmla="*/ 55563 w 50"/>
                <a:gd name="T5" fmla="*/ 9808 h 48"/>
                <a:gd name="T6" fmla="*/ 55563 w 50"/>
                <a:gd name="T7" fmla="*/ 14012 h 48"/>
                <a:gd name="T8" fmla="*/ 57150 w 50"/>
                <a:gd name="T9" fmla="*/ 19616 h 48"/>
                <a:gd name="T10" fmla="*/ 60325 w 50"/>
                <a:gd name="T11" fmla="*/ 21017 h 48"/>
                <a:gd name="T12" fmla="*/ 65088 w 50"/>
                <a:gd name="T13" fmla="*/ 21017 h 48"/>
                <a:gd name="T14" fmla="*/ 68263 w 50"/>
                <a:gd name="T15" fmla="*/ 21017 h 48"/>
                <a:gd name="T16" fmla="*/ 73025 w 50"/>
                <a:gd name="T17" fmla="*/ 19616 h 48"/>
                <a:gd name="T18" fmla="*/ 74613 w 50"/>
                <a:gd name="T19" fmla="*/ 23820 h 48"/>
                <a:gd name="T20" fmla="*/ 74613 w 50"/>
                <a:gd name="T21" fmla="*/ 25221 h 48"/>
                <a:gd name="T22" fmla="*/ 76200 w 50"/>
                <a:gd name="T23" fmla="*/ 29425 h 48"/>
                <a:gd name="T24" fmla="*/ 76200 w 50"/>
                <a:gd name="T25" fmla="*/ 30826 h 48"/>
                <a:gd name="T26" fmla="*/ 77788 w 50"/>
                <a:gd name="T27" fmla="*/ 35029 h 48"/>
                <a:gd name="T28" fmla="*/ 77788 w 50"/>
                <a:gd name="T29" fmla="*/ 36430 h 48"/>
                <a:gd name="T30" fmla="*/ 79375 w 50"/>
                <a:gd name="T31" fmla="*/ 39233 h 48"/>
                <a:gd name="T32" fmla="*/ 79375 w 50"/>
                <a:gd name="T33" fmla="*/ 40634 h 48"/>
                <a:gd name="T34" fmla="*/ 74613 w 50"/>
                <a:gd name="T35" fmla="*/ 44837 h 48"/>
                <a:gd name="T36" fmla="*/ 66675 w 50"/>
                <a:gd name="T37" fmla="*/ 49041 h 48"/>
                <a:gd name="T38" fmla="*/ 60325 w 50"/>
                <a:gd name="T39" fmla="*/ 53244 h 48"/>
                <a:gd name="T40" fmla="*/ 52388 w 50"/>
                <a:gd name="T41" fmla="*/ 57448 h 48"/>
                <a:gd name="T42" fmla="*/ 46037 w 50"/>
                <a:gd name="T43" fmla="*/ 61651 h 48"/>
                <a:gd name="T44" fmla="*/ 38100 w 50"/>
                <a:gd name="T45" fmla="*/ 63053 h 48"/>
                <a:gd name="T46" fmla="*/ 31750 w 50"/>
                <a:gd name="T47" fmla="*/ 65855 h 48"/>
                <a:gd name="T48" fmla="*/ 23812 w 50"/>
                <a:gd name="T49" fmla="*/ 67256 h 48"/>
                <a:gd name="T50" fmla="*/ 17463 w 50"/>
                <a:gd name="T51" fmla="*/ 63053 h 48"/>
                <a:gd name="T52" fmla="*/ 15875 w 50"/>
                <a:gd name="T53" fmla="*/ 57448 h 48"/>
                <a:gd name="T54" fmla="*/ 12700 w 50"/>
                <a:gd name="T55" fmla="*/ 53244 h 48"/>
                <a:gd name="T56" fmla="*/ 7938 w 50"/>
                <a:gd name="T57" fmla="*/ 49041 h 48"/>
                <a:gd name="T58" fmla="*/ 6350 w 50"/>
                <a:gd name="T59" fmla="*/ 43436 h 48"/>
                <a:gd name="T60" fmla="*/ 3175 w 50"/>
                <a:gd name="T61" fmla="*/ 39233 h 48"/>
                <a:gd name="T62" fmla="*/ 1588 w 50"/>
                <a:gd name="T63" fmla="*/ 35029 h 48"/>
                <a:gd name="T64" fmla="*/ 0 w 50"/>
                <a:gd name="T65" fmla="*/ 30826 h 48"/>
                <a:gd name="T66" fmla="*/ 0 w 50"/>
                <a:gd name="T67" fmla="*/ 29425 h 48"/>
                <a:gd name="T68" fmla="*/ 4763 w 50"/>
                <a:gd name="T69" fmla="*/ 26622 h 48"/>
                <a:gd name="T70" fmla="*/ 11112 w 50"/>
                <a:gd name="T71" fmla="*/ 23820 h 48"/>
                <a:gd name="T72" fmla="*/ 17463 w 50"/>
                <a:gd name="T73" fmla="*/ 19616 h 48"/>
                <a:gd name="T74" fmla="*/ 28575 w 50"/>
                <a:gd name="T75" fmla="*/ 12611 h 48"/>
                <a:gd name="T76" fmla="*/ 36513 w 50"/>
                <a:gd name="T77" fmla="*/ 8407 h 48"/>
                <a:gd name="T78" fmla="*/ 46037 w 50"/>
                <a:gd name="T79" fmla="*/ 4204 h 48"/>
                <a:gd name="T80" fmla="*/ 53975 w 50"/>
                <a:gd name="T81" fmla="*/ 0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0"/>
                <a:gd name="T124" fmla="*/ 0 h 48"/>
                <a:gd name="T125" fmla="*/ 50 w 50"/>
                <a:gd name="T126" fmla="*/ 48 h 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0" h="48">
                  <a:moveTo>
                    <a:pt x="34" y="0"/>
                  </a:moveTo>
                  <a:lnTo>
                    <a:pt x="34" y="4"/>
                  </a:lnTo>
                  <a:lnTo>
                    <a:pt x="35" y="7"/>
                  </a:lnTo>
                  <a:lnTo>
                    <a:pt x="35" y="10"/>
                  </a:lnTo>
                  <a:lnTo>
                    <a:pt x="36" y="14"/>
                  </a:lnTo>
                  <a:lnTo>
                    <a:pt x="38" y="15"/>
                  </a:lnTo>
                  <a:lnTo>
                    <a:pt x="41" y="15"/>
                  </a:lnTo>
                  <a:lnTo>
                    <a:pt x="43" y="15"/>
                  </a:lnTo>
                  <a:lnTo>
                    <a:pt x="46" y="14"/>
                  </a:lnTo>
                  <a:lnTo>
                    <a:pt x="47" y="17"/>
                  </a:lnTo>
                  <a:lnTo>
                    <a:pt x="47" y="18"/>
                  </a:lnTo>
                  <a:lnTo>
                    <a:pt x="48" y="21"/>
                  </a:lnTo>
                  <a:lnTo>
                    <a:pt x="48" y="22"/>
                  </a:lnTo>
                  <a:lnTo>
                    <a:pt x="49" y="25"/>
                  </a:lnTo>
                  <a:lnTo>
                    <a:pt x="49" y="26"/>
                  </a:lnTo>
                  <a:lnTo>
                    <a:pt x="50" y="28"/>
                  </a:lnTo>
                  <a:lnTo>
                    <a:pt x="50" y="29"/>
                  </a:lnTo>
                  <a:lnTo>
                    <a:pt x="47" y="32"/>
                  </a:lnTo>
                  <a:lnTo>
                    <a:pt x="42" y="35"/>
                  </a:lnTo>
                  <a:lnTo>
                    <a:pt x="38" y="38"/>
                  </a:lnTo>
                  <a:lnTo>
                    <a:pt x="33" y="41"/>
                  </a:lnTo>
                  <a:lnTo>
                    <a:pt x="29" y="44"/>
                  </a:lnTo>
                  <a:lnTo>
                    <a:pt x="24" y="45"/>
                  </a:lnTo>
                  <a:lnTo>
                    <a:pt x="20" y="47"/>
                  </a:lnTo>
                  <a:lnTo>
                    <a:pt x="15" y="48"/>
                  </a:lnTo>
                  <a:lnTo>
                    <a:pt x="11" y="45"/>
                  </a:lnTo>
                  <a:lnTo>
                    <a:pt x="10" y="41"/>
                  </a:lnTo>
                  <a:lnTo>
                    <a:pt x="8" y="38"/>
                  </a:lnTo>
                  <a:lnTo>
                    <a:pt x="5" y="35"/>
                  </a:lnTo>
                  <a:lnTo>
                    <a:pt x="4" y="31"/>
                  </a:lnTo>
                  <a:lnTo>
                    <a:pt x="2" y="28"/>
                  </a:lnTo>
                  <a:lnTo>
                    <a:pt x="1" y="25"/>
                  </a:lnTo>
                  <a:lnTo>
                    <a:pt x="0" y="22"/>
                  </a:lnTo>
                  <a:lnTo>
                    <a:pt x="0" y="21"/>
                  </a:lnTo>
                  <a:lnTo>
                    <a:pt x="3" y="19"/>
                  </a:lnTo>
                  <a:lnTo>
                    <a:pt x="7" y="17"/>
                  </a:lnTo>
                  <a:lnTo>
                    <a:pt x="11" y="14"/>
                  </a:lnTo>
                  <a:lnTo>
                    <a:pt x="18" y="9"/>
                  </a:lnTo>
                  <a:lnTo>
                    <a:pt x="23" y="6"/>
                  </a:lnTo>
                  <a:lnTo>
                    <a:pt x="29" y="3"/>
                  </a:lnTo>
                  <a:lnTo>
                    <a:pt x="34"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7" name="Freeform 368">
              <a:extLst>
                <a:ext uri="{FF2B5EF4-FFF2-40B4-BE49-F238E27FC236}">
                  <a16:creationId xmlns:a16="http://schemas.microsoft.com/office/drawing/2014/main" id="{15CA0BFC-662E-6A61-8830-5BD99D3E9D57}"/>
                </a:ext>
              </a:extLst>
            </p:cNvPr>
            <p:cNvSpPr>
              <a:spLocks/>
            </p:cNvSpPr>
            <p:nvPr/>
          </p:nvSpPr>
          <p:spPr bwMode="gray">
            <a:xfrm>
              <a:off x="6453928" y="2949608"/>
              <a:ext cx="540364" cy="806246"/>
            </a:xfrm>
            <a:custGeom>
              <a:avLst/>
              <a:gdLst>
                <a:gd name="T0" fmla="*/ 357187 w 292"/>
                <a:gd name="T1" fmla="*/ 14012 h 461"/>
                <a:gd name="T2" fmla="*/ 369887 w 292"/>
                <a:gd name="T3" fmla="*/ 1401 h 461"/>
                <a:gd name="T4" fmla="*/ 379412 w 292"/>
                <a:gd name="T5" fmla="*/ 14012 h 461"/>
                <a:gd name="T6" fmla="*/ 390525 w 292"/>
                <a:gd name="T7" fmla="*/ 18215 h 461"/>
                <a:gd name="T8" fmla="*/ 396875 w 292"/>
                <a:gd name="T9" fmla="*/ 25221 h 461"/>
                <a:gd name="T10" fmla="*/ 403225 w 292"/>
                <a:gd name="T11" fmla="*/ 33628 h 461"/>
                <a:gd name="T12" fmla="*/ 409575 w 292"/>
                <a:gd name="T13" fmla="*/ 50442 h 461"/>
                <a:gd name="T14" fmla="*/ 412750 w 292"/>
                <a:gd name="T15" fmla="*/ 68657 h 461"/>
                <a:gd name="T16" fmla="*/ 415925 w 292"/>
                <a:gd name="T17" fmla="*/ 120500 h 461"/>
                <a:gd name="T18" fmla="*/ 463550 w 292"/>
                <a:gd name="T19" fmla="*/ 168139 h 461"/>
                <a:gd name="T20" fmla="*/ 433388 w 292"/>
                <a:gd name="T21" fmla="*/ 198965 h 461"/>
                <a:gd name="T22" fmla="*/ 415925 w 292"/>
                <a:gd name="T23" fmla="*/ 243802 h 461"/>
                <a:gd name="T24" fmla="*/ 392112 w 292"/>
                <a:gd name="T25" fmla="*/ 354494 h 461"/>
                <a:gd name="T26" fmla="*/ 376237 w 292"/>
                <a:gd name="T27" fmla="*/ 382517 h 461"/>
                <a:gd name="T28" fmla="*/ 371475 w 292"/>
                <a:gd name="T29" fmla="*/ 397930 h 461"/>
                <a:gd name="T30" fmla="*/ 355600 w 292"/>
                <a:gd name="T31" fmla="*/ 448371 h 461"/>
                <a:gd name="T32" fmla="*/ 328612 w 292"/>
                <a:gd name="T33" fmla="*/ 490406 h 461"/>
                <a:gd name="T34" fmla="*/ 330200 w 292"/>
                <a:gd name="T35" fmla="*/ 512825 h 461"/>
                <a:gd name="T36" fmla="*/ 344487 w 292"/>
                <a:gd name="T37" fmla="*/ 517028 h 461"/>
                <a:gd name="T38" fmla="*/ 360362 w 292"/>
                <a:gd name="T39" fmla="*/ 528238 h 461"/>
                <a:gd name="T40" fmla="*/ 371475 w 292"/>
                <a:gd name="T41" fmla="*/ 549255 h 461"/>
                <a:gd name="T42" fmla="*/ 381000 w 292"/>
                <a:gd name="T43" fmla="*/ 573075 h 461"/>
                <a:gd name="T44" fmla="*/ 400050 w 292"/>
                <a:gd name="T45" fmla="*/ 587086 h 461"/>
                <a:gd name="T46" fmla="*/ 400050 w 292"/>
                <a:gd name="T47" fmla="*/ 598296 h 461"/>
                <a:gd name="T48" fmla="*/ 387350 w 292"/>
                <a:gd name="T49" fmla="*/ 613708 h 461"/>
                <a:gd name="T50" fmla="*/ 366712 w 292"/>
                <a:gd name="T51" fmla="*/ 613708 h 461"/>
                <a:gd name="T52" fmla="*/ 352425 w 292"/>
                <a:gd name="T53" fmla="*/ 616511 h 461"/>
                <a:gd name="T54" fmla="*/ 352425 w 292"/>
                <a:gd name="T55" fmla="*/ 623516 h 461"/>
                <a:gd name="T56" fmla="*/ 344487 w 292"/>
                <a:gd name="T57" fmla="*/ 631923 h 461"/>
                <a:gd name="T58" fmla="*/ 325437 w 292"/>
                <a:gd name="T59" fmla="*/ 641732 h 461"/>
                <a:gd name="T60" fmla="*/ 303212 w 292"/>
                <a:gd name="T61" fmla="*/ 643133 h 461"/>
                <a:gd name="T62" fmla="*/ 271462 w 292"/>
                <a:gd name="T63" fmla="*/ 645935 h 461"/>
                <a:gd name="T64" fmla="*/ 252412 w 292"/>
                <a:gd name="T65" fmla="*/ 633325 h 461"/>
                <a:gd name="T66" fmla="*/ 231775 w 292"/>
                <a:gd name="T67" fmla="*/ 617912 h 461"/>
                <a:gd name="T68" fmla="*/ 185737 w 292"/>
                <a:gd name="T69" fmla="*/ 617912 h 461"/>
                <a:gd name="T70" fmla="*/ 153987 w 292"/>
                <a:gd name="T71" fmla="*/ 612307 h 461"/>
                <a:gd name="T72" fmla="*/ 144462 w 292"/>
                <a:gd name="T73" fmla="*/ 591290 h 461"/>
                <a:gd name="T74" fmla="*/ 122237 w 292"/>
                <a:gd name="T75" fmla="*/ 553458 h 461"/>
                <a:gd name="T76" fmla="*/ 95250 w 292"/>
                <a:gd name="T77" fmla="*/ 514226 h 461"/>
                <a:gd name="T78" fmla="*/ 69850 w 292"/>
                <a:gd name="T79" fmla="*/ 490406 h 461"/>
                <a:gd name="T80" fmla="*/ 58737 w 292"/>
                <a:gd name="T81" fmla="*/ 452575 h 461"/>
                <a:gd name="T82" fmla="*/ 46037 w 292"/>
                <a:gd name="T83" fmla="*/ 427354 h 461"/>
                <a:gd name="T84" fmla="*/ 31750 w 292"/>
                <a:gd name="T85" fmla="*/ 413342 h 461"/>
                <a:gd name="T86" fmla="*/ 20637 w 292"/>
                <a:gd name="T87" fmla="*/ 379715 h 461"/>
                <a:gd name="T88" fmla="*/ 4762 w 292"/>
                <a:gd name="T89" fmla="*/ 344685 h 461"/>
                <a:gd name="T90" fmla="*/ 9525 w 292"/>
                <a:gd name="T91" fmla="*/ 322267 h 461"/>
                <a:gd name="T92" fmla="*/ 12700 w 292"/>
                <a:gd name="T93" fmla="*/ 295645 h 461"/>
                <a:gd name="T94" fmla="*/ 25400 w 292"/>
                <a:gd name="T95" fmla="*/ 267622 h 461"/>
                <a:gd name="T96" fmla="*/ 52388 w 292"/>
                <a:gd name="T97" fmla="*/ 248005 h 461"/>
                <a:gd name="T98" fmla="*/ 58737 w 292"/>
                <a:gd name="T99" fmla="*/ 117697 h 461"/>
                <a:gd name="T100" fmla="*/ 58737 w 292"/>
                <a:gd name="T101" fmla="*/ 103686 h 461"/>
                <a:gd name="T102" fmla="*/ 73025 w 292"/>
                <a:gd name="T103" fmla="*/ 98081 h 461"/>
                <a:gd name="T104" fmla="*/ 80962 w 292"/>
                <a:gd name="T105" fmla="*/ 78465 h 461"/>
                <a:gd name="T106" fmla="*/ 80962 w 292"/>
                <a:gd name="T107" fmla="*/ 53244 h 461"/>
                <a:gd name="T108" fmla="*/ 80962 w 292"/>
                <a:gd name="T109" fmla="*/ 40634 h 461"/>
                <a:gd name="T110" fmla="*/ 331787 w 292"/>
                <a:gd name="T111" fmla="*/ 43436 h 461"/>
                <a:gd name="T112" fmla="*/ 344487 w 292"/>
                <a:gd name="T113" fmla="*/ 28023 h 4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2"/>
                <a:gd name="T172" fmla="*/ 0 h 461"/>
                <a:gd name="T173" fmla="*/ 292 w 292"/>
                <a:gd name="T174" fmla="*/ 461 h 4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2" h="461">
                  <a:moveTo>
                    <a:pt x="222" y="13"/>
                  </a:moveTo>
                  <a:lnTo>
                    <a:pt x="222" y="13"/>
                  </a:lnTo>
                  <a:lnTo>
                    <a:pt x="223" y="11"/>
                  </a:lnTo>
                  <a:lnTo>
                    <a:pt x="225" y="10"/>
                  </a:lnTo>
                  <a:lnTo>
                    <a:pt x="227" y="7"/>
                  </a:lnTo>
                  <a:lnTo>
                    <a:pt x="229" y="4"/>
                  </a:lnTo>
                  <a:lnTo>
                    <a:pt x="231" y="3"/>
                  </a:lnTo>
                  <a:lnTo>
                    <a:pt x="233" y="1"/>
                  </a:lnTo>
                  <a:lnTo>
                    <a:pt x="233" y="0"/>
                  </a:lnTo>
                  <a:lnTo>
                    <a:pt x="235" y="4"/>
                  </a:lnTo>
                  <a:lnTo>
                    <a:pt x="236" y="8"/>
                  </a:lnTo>
                  <a:lnTo>
                    <a:pt x="239" y="10"/>
                  </a:lnTo>
                  <a:lnTo>
                    <a:pt x="240" y="11"/>
                  </a:lnTo>
                  <a:lnTo>
                    <a:pt x="241" y="13"/>
                  </a:lnTo>
                  <a:lnTo>
                    <a:pt x="243" y="13"/>
                  </a:lnTo>
                  <a:lnTo>
                    <a:pt x="246" y="13"/>
                  </a:lnTo>
                  <a:lnTo>
                    <a:pt x="249" y="13"/>
                  </a:lnTo>
                  <a:lnTo>
                    <a:pt x="249" y="15"/>
                  </a:lnTo>
                  <a:lnTo>
                    <a:pt x="250" y="17"/>
                  </a:lnTo>
                  <a:lnTo>
                    <a:pt x="250" y="18"/>
                  </a:lnTo>
                  <a:lnTo>
                    <a:pt x="250" y="20"/>
                  </a:lnTo>
                  <a:lnTo>
                    <a:pt x="252" y="21"/>
                  </a:lnTo>
                  <a:lnTo>
                    <a:pt x="253" y="22"/>
                  </a:lnTo>
                  <a:lnTo>
                    <a:pt x="254" y="24"/>
                  </a:lnTo>
                  <a:lnTo>
                    <a:pt x="255" y="27"/>
                  </a:lnTo>
                  <a:lnTo>
                    <a:pt x="256" y="31"/>
                  </a:lnTo>
                  <a:lnTo>
                    <a:pt x="256" y="34"/>
                  </a:lnTo>
                  <a:lnTo>
                    <a:pt x="258" y="36"/>
                  </a:lnTo>
                  <a:lnTo>
                    <a:pt x="259" y="39"/>
                  </a:lnTo>
                  <a:lnTo>
                    <a:pt x="260" y="43"/>
                  </a:lnTo>
                  <a:lnTo>
                    <a:pt x="260" y="46"/>
                  </a:lnTo>
                  <a:lnTo>
                    <a:pt x="260" y="49"/>
                  </a:lnTo>
                  <a:lnTo>
                    <a:pt x="260" y="59"/>
                  </a:lnTo>
                  <a:lnTo>
                    <a:pt x="260" y="70"/>
                  </a:lnTo>
                  <a:lnTo>
                    <a:pt x="261" y="78"/>
                  </a:lnTo>
                  <a:lnTo>
                    <a:pt x="262" y="86"/>
                  </a:lnTo>
                  <a:lnTo>
                    <a:pt x="266" y="95"/>
                  </a:lnTo>
                  <a:lnTo>
                    <a:pt x="272" y="103"/>
                  </a:lnTo>
                  <a:lnTo>
                    <a:pt x="280" y="110"/>
                  </a:lnTo>
                  <a:lnTo>
                    <a:pt x="292" y="120"/>
                  </a:lnTo>
                  <a:lnTo>
                    <a:pt x="287" y="124"/>
                  </a:lnTo>
                  <a:lnTo>
                    <a:pt x="283" y="128"/>
                  </a:lnTo>
                  <a:lnTo>
                    <a:pt x="278" y="135"/>
                  </a:lnTo>
                  <a:lnTo>
                    <a:pt x="273" y="142"/>
                  </a:lnTo>
                  <a:lnTo>
                    <a:pt x="268" y="149"/>
                  </a:lnTo>
                  <a:lnTo>
                    <a:pt x="265" y="157"/>
                  </a:lnTo>
                  <a:lnTo>
                    <a:pt x="262" y="166"/>
                  </a:lnTo>
                  <a:lnTo>
                    <a:pt x="262" y="174"/>
                  </a:lnTo>
                  <a:lnTo>
                    <a:pt x="256" y="242"/>
                  </a:lnTo>
                  <a:lnTo>
                    <a:pt x="253" y="246"/>
                  </a:lnTo>
                  <a:lnTo>
                    <a:pt x="250" y="249"/>
                  </a:lnTo>
                  <a:lnTo>
                    <a:pt x="247" y="253"/>
                  </a:lnTo>
                  <a:lnTo>
                    <a:pt x="244" y="256"/>
                  </a:lnTo>
                  <a:lnTo>
                    <a:pt x="241" y="260"/>
                  </a:lnTo>
                  <a:lnTo>
                    <a:pt x="239" y="266"/>
                  </a:lnTo>
                  <a:lnTo>
                    <a:pt x="237" y="273"/>
                  </a:lnTo>
                  <a:lnTo>
                    <a:pt x="237" y="281"/>
                  </a:lnTo>
                  <a:lnTo>
                    <a:pt x="236" y="281"/>
                  </a:lnTo>
                  <a:lnTo>
                    <a:pt x="235" y="283"/>
                  </a:lnTo>
                  <a:lnTo>
                    <a:pt x="234" y="284"/>
                  </a:lnTo>
                  <a:lnTo>
                    <a:pt x="231" y="287"/>
                  </a:lnTo>
                  <a:lnTo>
                    <a:pt x="229" y="294"/>
                  </a:lnTo>
                  <a:lnTo>
                    <a:pt x="225" y="305"/>
                  </a:lnTo>
                  <a:lnTo>
                    <a:pt x="224" y="320"/>
                  </a:lnTo>
                  <a:lnTo>
                    <a:pt x="222" y="342"/>
                  </a:lnTo>
                  <a:lnTo>
                    <a:pt x="215" y="342"/>
                  </a:lnTo>
                  <a:lnTo>
                    <a:pt x="210" y="345"/>
                  </a:lnTo>
                  <a:lnTo>
                    <a:pt x="207" y="350"/>
                  </a:lnTo>
                  <a:lnTo>
                    <a:pt x="205" y="356"/>
                  </a:lnTo>
                  <a:lnTo>
                    <a:pt x="204" y="360"/>
                  </a:lnTo>
                  <a:lnTo>
                    <a:pt x="205" y="364"/>
                  </a:lnTo>
                  <a:lnTo>
                    <a:pt x="208" y="366"/>
                  </a:lnTo>
                  <a:lnTo>
                    <a:pt x="209" y="366"/>
                  </a:lnTo>
                  <a:lnTo>
                    <a:pt x="211" y="366"/>
                  </a:lnTo>
                  <a:lnTo>
                    <a:pt x="215" y="366"/>
                  </a:lnTo>
                  <a:lnTo>
                    <a:pt x="217" y="369"/>
                  </a:lnTo>
                  <a:lnTo>
                    <a:pt x="221" y="371"/>
                  </a:lnTo>
                  <a:lnTo>
                    <a:pt x="223" y="373"/>
                  </a:lnTo>
                  <a:lnTo>
                    <a:pt x="224" y="374"/>
                  </a:lnTo>
                  <a:lnTo>
                    <a:pt x="227" y="377"/>
                  </a:lnTo>
                  <a:lnTo>
                    <a:pt x="229" y="380"/>
                  </a:lnTo>
                  <a:lnTo>
                    <a:pt x="231" y="382"/>
                  </a:lnTo>
                  <a:lnTo>
                    <a:pt x="233" y="388"/>
                  </a:lnTo>
                  <a:lnTo>
                    <a:pt x="234" y="392"/>
                  </a:lnTo>
                  <a:lnTo>
                    <a:pt x="234" y="396"/>
                  </a:lnTo>
                  <a:lnTo>
                    <a:pt x="235" y="401"/>
                  </a:lnTo>
                  <a:lnTo>
                    <a:pt x="237" y="405"/>
                  </a:lnTo>
                  <a:lnTo>
                    <a:pt x="240" y="409"/>
                  </a:lnTo>
                  <a:lnTo>
                    <a:pt x="242" y="412"/>
                  </a:lnTo>
                  <a:lnTo>
                    <a:pt x="246" y="415"/>
                  </a:lnTo>
                  <a:lnTo>
                    <a:pt x="249" y="416"/>
                  </a:lnTo>
                  <a:lnTo>
                    <a:pt x="252" y="419"/>
                  </a:lnTo>
                  <a:lnTo>
                    <a:pt x="253" y="422"/>
                  </a:lnTo>
                  <a:lnTo>
                    <a:pt x="253" y="424"/>
                  </a:lnTo>
                  <a:lnTo>
                    <a:pt x="253" y="426"/>
                  </a:lnTo>
                  <a:lnTo>
                    <a:pt x="252" y="427"/>
                  </a:lnTo>
                  <a:lnTo>
                    <a:pt x="250" y="430"/>
                  </a:lnTo>
                  <a:lnTo>
                    <a:pt x="249" y="433"/>
                  </a:lnTo>
                  <a:lnTo>
                    <a:pt x="248" y="438"/>
                  </a:lnTo>
                  <a:lnTo>
                    <a:pt x="244" y="438"/>
                  </a:lnTo>
                  <a:lnTo>
                    <a:pt x="241" y="438"/>
                  </a:lnTo>
                  <a:lnTo>
                    <a:pt x="237" y="438"/>
                  </a:lnTo>
                  <a:lnTo>
                    <a:pt x="235" y="438"/>
                  </a:lnTo>
                  <a:lnTo>
                    <a:pt x="231" y="438"/>
                  </a:lnTo>
                  <a:lnTo>
                    <a:pt x="228" y="438"/>
                  </a:lnTo>
                  <a:lnTo>
                    <a:pt x="225" y="438"/>
                  </a:lnTo>
                  <a:lnTo>
                    <a:pt x="222" y="438"/>
                  </a:lnTo>
                  <a:lnTo>
                    <a:pt x="222" y="440"/>
                  </a:lnTo>
                  <a:lnTo>
                    <a:pt x="222" y="441"/>
                  </a:lnTo>
                  <a:lnTo>
                    <a:pt x="222" y="442"/>
                  </a:lnTo>
                  <a:lnTo>
                    <a:pt x="222" y="444"/>
                  </a:lnTo>
                  <a:lnTo>
                    <a:pt x="222" y="445"/>
                  </a:lnTo>
                  <a:lnTo>
                    <a:pt x="222" y="447"/>
                  </a:lnTo>
                  <a:lnTo>
                    <a:pt x="222" y="448"/>
                  </a:lnTo>
                  <a:lnTo>
                    <a:pt x="221" y="449"/>
                  </a:lnTo>
                  <a:lnTo>
                    <a:pt x="217" y="451"/>
                  </a:lnTo>
                  <a:lnTo>
                    <a:pt x="215" y="452"/>
                  </a:lnTo>
                  <a:lnTo>
                    <a:pt x="213" y="455"/>
                  </a:lnTo>
                  <a:lnTo>
                    <a:pt x="209" y="456"/>
                  </a:lnTo>
                  <a:lnTo>
                    <a:pt x="205" y="458"/>
                  </a:lnTo>
                  <a:lnTo>
                    <a:pt x="202" y="458"/>
                  </a:lnTo>
                  <a:lnTo>
                    <a:pt x="198" y="458"/>
                  </a:lnTo>
                  <a:lnTo>
                    <a:pt x="195" y="459"/>
                  </a:lnTo>
                  <a:lnTo>
                    <a:pt x="191" y="459"/>
                  </a:lnTo>
                  <a:lnTo>
                    <a:pt x="186" y="461"/>
                  </a:lnTo>
                  <a:lnTo>
                    <a:pt x="180" y="461"/>
                  </a:lnTo>
                  <a:lnTo>
                    <a:pt x="176" y="461"/>
                  </a:lnTo>
                  <a:lnTo>
                    <a:pt x="171" y="461"/>
                  </a:lnTo>
                  <a:lnTo>
                    <a:pt x="165" y="461"/>
                  </a:lnTo>
                  <a:lnTo>
                    <a:pt x="164" y="458"/>
                  </a:lnTo>
                  <a:lnTo>
                    <a:pt x="161" y="455"/>
                  </a:lnTo>
                  <a:lnTo>
                    <a:pt x="159" y="452"/>
                  </a:lnTo>
                  <a:lnTo>
                    <a:pt x="155" y="448"/>
                  </a:lnTo>
                  <a:lnTo>
                    <a:pt x="153" y="445"/>
                  </a:lnTo>
                  <a:lnTo>
                    <a:pt x="149" y="442"/>
                  </a:lnTo>
                  <a:lnTo>
                    <a:pt x="146" y="441"/>
                  </a:lnTo>
                  <a:lnTo>
                    <a:pt x="142" y="440"/>
                  </a:lnTo>
                  <a:lnTo>
                    <a:pt x="135" y="441"/>
                  </a:lnTo>
                  <a:lnTo>
                    <a:pt x="127" y="441"/>
                  </a:lnTo>
                  <a:lnTo>
                    <a:pt x="117" y="441"/>
                  </a:lnTo>
                  <a:lnTo>
                    <a:pt x="109" y="441"/>
                  </a:lnTo>
                  <a:lnTo>
                    <a:pt x="104" y="440"/>
                  </a:lnTo>
                  <a:lnTo>
                    <a:pt x="101" y="438"/>
                  </a:lnTo>
                  <a:lnTo>
                    <a:pt x="97" y="437"/>
                  </a:lnTo>
                  <a:lnTo>
                    <a:pt x="94" y="434"/>
                  </a:lnTo>
                  <a:lnTo>
                    <a:pt x="92" y="431"/>
                  </a:lnTo>
                  <a:lnTo>
                    <a:pt x="91" y="427"/>
                  </a:lnTo>
                  <a:lnTo>
                    <a:pt x="91" y="422"/>
                  </a:lnTo>
                  <a:lnTo>
                    <a:pt x="92" y="416"/>
                  </a:lnTo>
                  <a:lnTo>
                    <a:pt x="88" y="408"/>
                  </a:lnTo>
                  <a:lnTo>
                    <a:pt x="83" y="401"/>
                  </a:lnTo>
                  <a:lnTo>
                    <a:pt x="77" y="395"/>
                  </a:lnTo>
                  <a:lnTo>
                    <a:pt x="71" y="388"/>
                  </a:lnTo>
                  <a:lnTo>
                    <a:pt x="66" y="382"/>
                  </a:lnTo>
                  <a:lnTo>
                    <a:pt x="63" y="376"/>
                  </a:lnTo>
                  <a:lnTo>
                    <a:pt x="60" y="367"/>
                  </a:lnTo>
                  <a:lnTo>
                    <a:pt x="59" y="357"/>
                  </a:lnTo>
                  <a:lnTo>
                    <a:pt x="53" y="357"/>
                  </a:lnTo>
                  <a:lnTo>
                    <a:pt x="47" y="355"/>
                  </a:lnTo>
                  <a:lnTo>
                    <a:pt x="44" y="350"/>
                  </a:lnTo>
                  <a:lnTo>
                    <a:pt x="41" y="344"/>
                  </a:lnTo>
                  <a:lnTo>
                    <a:pt x="39" y="338"/>
                  </a:lnTo>
                  <a:lnTo>
                    <a:pt x="38" y="330"/>
                  </a:lnTo>
                  <a:lnTo>
                    <a:pt x="37" y="323"/>
                  </a:lnTo>
                  <a:lnTo>
                    <a:pt x="34" y="315"/>
                  </a:lnTo>
                  <a:lnTo>
                    <a:pt x="33" y="310"/>
                  </a:lnTo>
                  <a:lnTo>
                    <a:pt x="31" y="306"/>
                  </a:lnTo>
                  <a:lnTo>
                    <a:pt x="29" y="305"/>
                  </a:lnTo>
                  <a:lnTo>
                    <a:pt x="27" y="302"/>
                  </a:lnTo>
                  <a:lnTo>
                    <a:pt x="25" y="301"/>
                  </a:lnTo>
                  <a:lnTo>
                    <a:pt x="22" y="298"/>
                  </a:lnTo>
                  <a:lnTo>
                    <a:pt x="20" y="295"/>
                  </a:lnTo>
                  <a:lnTo>
                    <a:pt x="19" y="292"/>
                  </a:lnTo>
                  <a:lnTo>
                    <a:pt x="16" y="285"/>
                  </a:lnTo>
                  <a:lnTo>
                    <a:pt x="15" y="278"/>
                  </a:lnTo>
                  <a:lnTo>
                    <a:pt x="13" y="271"/>
                  </a:lnTo>
                  <a:lnTo>
                    <a:pt x="12" y="264"/>
                  </a:lnTo>
                  <a:lnTo>
                    <a:pt x="9" y="257"/>
                  </a:lnTo>
                  <a:lnTo>
                    <a:pt x="7" y="252"/>
                  </a:lnTo>
                  <a:lnTo>
                    <a:pt x="3" y="246"/>
                  </a:lnTo>
                  <a:lnTo>
                    <a:pt x="0" y="242"/>
                  </a:lnTo>
                  <a:lnTo>
                    <a:pt x="2" y="238"/>
                  </a:lnTo>
                  <a:lnTo>
                    <a:pt x="4" y="234"/>
                  </a:lnTo>
                  <a:lnTo>
                    <a:pt x="6" y="230"/>
                  </a:lnTo>
                  <a:lnTo>
                    <a:pt x="7" y="227"/>
                  </a:lnTo>
                  <a:lnTo>
                    <a:pt x="7" y="221"/>
                  </a:lnTo>
                  <a:lnTo>
                    <a:pt x="7" y="217"/>
                  </a:lnTo>
                  <a:lnTo>
                    <a:pt x="8" y="211"/>
                  </a:lnTo>
                  <a:lnTo>
                    <a:pt x="8" y="207"/>
                  </a:lnTo>
                  <a:lnTo>
                    <a:pt x="10" y="200"/>
                  </a:lnTo>
                  <a:lnTo>
                    <a:pt x="13" y="195"/>
                  </a:lnTo>
                  <a:lnTo>
                    <a:pt x="16" y="191"/>
                  </a:lnTo>
                  <a:lnTo>
                    <a:pt x="21" y="186"/>
                  </a:lnTo>
                  <a:lnTo>
                    <a:pt x="25" y="182"/>
                  </a:lnTo>
                  <a:lnTo>
                    <a:pt x="28" y="179"/>
                  </a:lnTo>
                  <a:lnTo>
                    <a:pt x="33" y="177"/>
                  </a:lnTo>
                  <a:lnTo>
                    <a:pt x="37" y="174"/>
                  </a:lnTo>
                  <a:lnTo>
                    <a:pt x="37" y="88"/>
                  </a:lnTo>
                  <a:lnTo>
                    <a:pt x="37" y="85"/>
                  </a:lnTo>
                  <a:lnTo>
                    <a:pt x="37" y="84"/>
                  </a:lnTo>
                  <a:lnTo>
                    <a:pt x="37" y="81"/>
                  </a:lnTo>
                  <a:lnTo>
                    <a:pt x="37" y="78"/>
                  </a:lnTo>
                  <a:lnTo>
                    <a:pt x="37" y="77"/>
                  </a:lnTo>
                  <a:lnTo>
                    <a:pt x="37" y="74"/>
                  </a:lnTo>
                  <a:lnTo>
                    <a:pt x="37" y="73"/>
                  </a:lnTo>
                  <a:lnTo>
                    <a:pt x="37" y="71"/>
                  </a:lnTo>
                  <a:lnTo>
                    <a:pt x="41" y="71"/>
                  </a:lnTo>
                  <a:lnTo>
                    <a:pt x="46" y="70"/>
                  </a:lnTo>
                  <a:lnTo>
                    <a:pt x="48" y="68"/>
                  </a:lnTo>
                  <a:lnTo>
                    <a:pt x="50" y="64"/>
                  </a:lnTo>
                  <a:lnTo>
                    <a:pt x="51" y="60"/>
                  </a:lnTo>
                  <a:lnTo>
                    <a:pt x="51" y="56"/>
                  </a:lnTo>
                  <a:lnTo>
                    <a:pt x="51" y="50"/>
                  </a:lnTo>
                  <a:lnTo>
                    <a:pt x="51" y="43"/>
                  </a:lnTo>
                  <a:lnTo>
                    <a:pt x="51" y="40"/>
                  </a:lnTo>
                  <a:lnTo>
                    <a:pt x="51" y="38"/>
                  </a:lnTo>
                  <a:lnTo>
                    <a:pt x="51" y="35"/>
                  </a:lnTo>
                  <a:lnTo>
                    <a:pt x="51" y="32"/>
                  </a:lnTo>
                  <a:lnTo>
                    <a:pt x="51" y="31"/>
                  </a:lnTo>
                  <a:lnTo>
                    <a:pt x="51" y="29"/>
                  </a:lnTo>
                  <a:lnTo>
                    <a:pt x="51" y="28"/>
                  </a:lnTo>
                  <a:lnTo>
                    <a:pt x="51" y="25"/>
                  </a:lnTo>
                  <a:lnTo>
                    <a:pt x="205" y="31"/>
                  </a:lnTo>
                  <a:lnTo>
                    <a:pt x="209" y="31"/>
                  </a:lnTo>
                  <a:lnTo>
                    <a:pt x="211" y="29"/>
                  </a:lnTo>
                  <a:lnTo>
                    <a:pt x="214" y="27"/>
                  </a:lnTo>
                  <a:lnTo>
                    <a:pt x="216" y="22"/>
                  </a:lnTo>
                  <a:lnTo>
                    <a:pt x="217" y="20"/>
                  </a:lnTo>
                  <a:lnTo>
                    <a:pt x="221" y="17"/>
                  </a:lnTo>
                  <a:lnTo>
                    <a:pt x="222" y="14"/>
                  </a:lnTo>
                  <a:lnTo>
                    <a:pt x="222"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8" name="Freeform 369">
              <a:extLst>
                <a:ext uri="{FF2B5EF4-FFF2-40B4-BE49-F238E27FC236}">
                  <a16:creationId xmlns:a16="http://schemas.microsoft.com/office/drawing/2014/main" id="{ACC400D6-44C6-CB4E-18F3-DDC5287A96DB}"/>
                </a:ext>
              </a:extLst>
            </p:cNvPr>
            <p:cNvSpPr>
              <a:spLocks/>
            </p:cNvSpPr>
            <p:nvPr/>
          </p:nvSpPr>
          <p:spPr bwMode="gray">
            <a:xfrm>
              <a:off x="7102768" y="3379472"/>
              <a:ext cx="52230" cy="67352"/>
            </a:xfrm>
            <a:custGeom>
              <a:avLst/>
              <a:gdLst>
                <a:gd name="T0" fmla="*/ 34925 w 28"/>
                <a:gd name="T1" fmla="*/ 0 h 39"/>
                <a:gd name="T2" fmla="*/ 28575 w 28"/>
                <a:gd name="T3" fmla="*/ 0 h 39"/>
                <a:gd name="T4" fmla="*/ 26988 w 28"/>
                <a:gd name="T5" fmla="*/ 0 h 39"/>
                <a:gd name="T6" fmla="*/ 23812 w 28"/>
                <a:gd name="T7" fmla="*/ 0 h 39"/>
                <a:gd name="T8" fmla="*/ 20638 w 28"/>
                <a:gd name="T9" fmla="*/ 0 h 39"/>
                <a:gd name="T10" fmla="*/ 17463 w 28"/>
                <a:gd name="T11" fmla="*/ 0 h 39"/>
                <a:gd name="T12" fmla="*/ 14288 w 28"/>
                <a:gd name="T13" fmla="*/ 0 h 39"/>
                <a:gd name="T14" fmla="*/ 9525 w 28"/>
                <a:gd name="T15" fmla="*/ 0 h 39"/>
                <a:gd name="T16" fmla="*/ 6350 w 28"/>
                <a:gd name="T17" fmla="*/ 0 h 39"/>
                <a:gd name="T18" fmla="*/ 4763 w 28"/>
                <a:gd name="T19" fmla="*/ 4203 h 39"/>
                <a:gd name="T20" fmla="*/ 3175 w 28"/>
                <a:gd name="T21" fmla="*/ 8407 h 39"/>
                <a:gd name="T22" fmla="*/ 1588 w 28"/>
                <a:gd name="T23" fmla="*/ 15413 h 39"/>
                <a:gd name="T24" fmla="*/ 1588 w 28"/>
                <a:gd name="T25" fmla="*/ 21017 h 39"/>
                <a:gd name="T26" fmla="*/ 1588 w 28"/>
                <a:gd name="T27" fmla="*/ 25221 h 39"/>
                <a:gd name="T28" fmla="*/ 1588 w 28"/>
                <a:gd name="T29" fmla="*/ 30825 h 39"/>
                <a:gd name="T30" fmla="*/ 0 w 28"/>
                <a:gd name="T31" fmla="*/ 36430 h 39"/>
                <a:gd name="T32" fmla="*/ 0 w 28"/>
                <a:gd name="T33" fmla="*/ 42035 h 39"/>
                <a:gd name="T34" fmla="*/ 1588 w 28"/>
                <a:gd name="T35" fmla="*/ 47639 h 39"/>
                <a:gd name="T36" fmla="*/ 3175 w 28"/>
                <a:gd name="T37" fmla="*/ 51843 h 39"/>
                <a:gd name="T38" fmla="*/ 6350 w 28"/>
                <a:gd name="T39" fmla="*/ 54645 h 39"/>
                <a:gd name="T40" fmla="*/ 12700 w 28"/>
                <a:gd name="T41" fmla="*/ 54645 h 39"/>
                <a:gd name="T42" fmla="*/ 15875 w 28"/>
                <a:gd name="T43" fmla="*/ 54645 h 39"/>
                <a:gd name="T44" fmla="*/ 20638 w 28"/>
                <a:gd name="T45" fmla="*/ 54645 h 39"/>
                <a:gd name="T46" fmla="*/ 23812 w 28"/>
                <a:gd name="T47" fmla="*/ 54645 h 39"/>
                <a:gd name="T48" fmla="*/ 25400 w 28"/>
                <a:gd name="T49" fmla="*/ 51843 h 39"/>
                <a:gd name="T50" fmla="*/ 44450 w 28"/>
                <a:gd name="T51" fmla="*/ 36430 h 39"/>
                <a:gd name="T52" fmla="*/ 34925 w 28"/>
                <a:gd name="T53" fmla="*/ 0 h 3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8"/>
                <a:gd name="T82" fmla="*/ 0 h 39"/>
                <a:gd name="T83" fmla="*/ 28 w 28"/>
                <a:gd name="T84" fmla="*/ 39 h 3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8" h="39">
                  <a:moveTo>
                    <a:pt x="22" y="0"/>
                  </a:moveTo>
                  <a:lnTo>
                    <a:pt x="18" y="0"/>
                  </a:lnTo>
                  <a:lnTo>
                    <a:pt x="17" y="0"/>
                  </a:lnTo>
                  <a:lnTo>
                    <a:pt x="15" y="0"/>
                  </a:lnTo>
                  <a:lnTo>
                    <a:pt x="13" y="0"/>
                  </a:lnTo>
                  <a:lnTo>
                    <a:pt x="11" y="0"/>
                  </a:lnTo>
                  <a:lnTo>
                    <a:pt x="9" y="0"/>
                  </a:lnTo>
                  <a:lnTo>
                    <a:pt x="6" y="0"/>
                  </a:lnTo>
                  <a:lnTo>
                    <a:pt x="4" y="0"/>
                  </a:lnTo>
                  <a:lnTo>
                    <a:pt x="3" y="3"/>
                  </a:lnTo>
                  <a:lnTo>
                    <a:pt x="2" y="6"/>
                  </a:lnTo>
                  <a:lnTo>
                    <a:pt x="1" y="11"/>
                  </a:lnTo>
                  <a:lnTo>
                    <a:pt x="1" y="15"/>
                  </a:lnTo>
                  <a:lnTo>
                    <a:pt x="1" y="18"/>
                  </a:lnTo>
                  <a:lnTo>
                    <a:pt x="1" y="22"/>
                  </a:lnTo>
                  <a:lnTo>
                    <a:pt x="0" y="26"/>
                  </a:lnTo>
                  <a:lnTo>
                    <a:pt x="0" y="30"/>
                  </a:lnTo>
                  <a:lnTo>
                    <a:pt x="1" y="34"/>
                  </a:lnTo>
                  <a:lnTo>
                    <a:pt x="2" y="37"/>
                  </a:lnTo>
                  <a:lnTo>
                    <a:pt x="4" y="39"/>
                  </a:lnTo>
                  <a:lnTo>
                    <a:pt x="8" y="39"/>
                  </a:lnTo>
                  <a:lnTo>
                    <a:pt x="10" y="39"/>
                  </a:lnTo>
                  <a:lnTo>
                    <a:pt x="13" y="39"/>
                  </a:lnTo>
                  <a:lnTo>
                    <a:pt x="15" y="39"/>
                  </a:lnTo>
                  <a:lnTo>
                    <a:pt x="16" y="37"/>
                  </a:lnTo>
                  <a:lnTo>
                    <a:pt x="28" y="26"/>
                  </a:lnTo>
                  <a:lnTo>
                    <a:pt x="2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9" name="Freeform 370">
              <a:extLst>
                <a:ext uri="{FF2B5EF4-FFF2-40B4-BE49-F238E27FC236}">
                  <a16:creationId xmlns:a16="http://schemas.microsoft.com/office/drawing/2014/main" id="{3DC7F5F2-EADF-6497-41B5-08FAAC6110BD}"/>
                </a:ext>
              </a:extLst>
            </p:cNvPr>
            <p:cNvSpPr>
              <a:spLocks/>
            </p:cNvSpPr>
            <p:nvPr/>
          </p:nvSpPr>
          <p:spPr bwMode="gray">
            <a:xfrm>
              <a:off x="6831583" y="3258636"/>
              <a:ext cx="486126" cy="501180"/>
            </a:xfrm>
            <a:custGeom>
              <a:avLst/>
              <a:gdLst>
                <a:gd name="T0" fmla="*/ 87312 w 262"/>
                <a:gd name="T1" fmla="*/ 21017 h 287"/>
                <a:gd name="T2" fmla="*/ 93662 w 262"/>
                <a:gd name="T3" fmla="*/ 22419 h 287"/>
                <a:gd name="T4" fmla="*/ 104775 w 262"/>
                <a:gd name="T5" fmla="*/ 15413 h 287"/>
                <a:gd name="T6" fmla="*/ 115887 w 262"/>
                <a:gd name="T7" fmla="*/ 9808 h 287"/>
                <a:gd name="T8" fmla="*/ 127000 w 262"/>
                <a:gd name="T9" fmla="*/ 2802 h 287"/>
                <a:gd name="T10" fmla="*/ 136525 w 262"/>
                <a:gd name="T11" fmla="*/ 11209 h 287"/>
                <a:gd name="T12" fmla="*/ 153987 w 262"/>
                <a:gd name="T13" fmla="*/ 16814 h 287"/>
                <a:gd name="T14" fmla="*/ 165100 w 262"/>
                <a:gd name="T15" fmla="*/ 22419 h 287"/>
                <a:gd name="T16" fmla="*/ 177800 w 262"/>
                <a:gd name="T17" fmla="*/ 32227 h 287"/>
                <a:gd name="T18" fmla="*/ 187325 w 262"/>
                <a:gd name="T19" fmla="*/ 39232 h 287"/>
                <a:gd name="T20" fmla="*/ 196850 w 262"/>
                <a:gd name="T21" fmla="*/ 46238 h 287"/>
                <a:gd name="T22" fmla="*/ 200025 w 262"/>
                <a:gd name="T23" fmla="*/ 50442 h 287"/>
                <a:gd name="T24" fmla="*/ 207963 w 262"/>
                <a:gd name="T25" fmla="*/ 54645 h 287"/>
                <a:gd name="T26" fmla="*/ 212725 w 262"/>
                <a:gd name="T27" fmla="*/ 60250 h 287"/>
                <a:gd name="T28" fmla="*/ 215900 w 262"/>
                <a:gd name="T29" fmla="*/ 65855 h 287"/>
                <a:gd name="T30" fmla="*/ 217487 w 262"/>
                <a:gd name="T31" fmla="*/ 75663 h 287"/>
                <a:gd name="T32" fmla="*/ 225425 w 262"/>
                <a:gd name="T33" fmla="*/ 84070 h 287"/>
                <a:gd name="T34" fmla="*/ 244475 w 262"/>
                <a:gd name="T35" fmla="*/ 95279 h 287"/>
                <a:gd name="T36" fmla="*/ 242887 w 262"/>
                <a:gd name="T37" fmla="*/ 96680 h 287"/>
                <a:gd name="T38" fmla="*/ 234950 w 262"/>
                <a:gd name="T39" fmla="*/ 117697 h 287"/>
                <a:gd name="T40" fmla="*/ 234950 w 262"/>
                <a:gd name="T41" fmla="*/ 141517 h 287"/>
                <a:gd name="T42" fmla="*/ 247650 w 262"/>
                <a:gd name="T43" fmla="*/ 149924 h 287"/>
                <a:gd name="T44" fmla="*/ 260350 w 262"/>
                <a:gd name="T45" fmla="*/ 161133 h 287"/>
                <a:gd name="T46" fmla="*/ 296862 w 262"/>
                <a:gd name="T47" fmla="*/ 207372 h 287"/>
                <a:gd name="T48" fmla="*/ 333375 w 262"/>
                <a:gd name="T49" fmla="*/ 226988 h 287"/>
                <a:gd name="T50" fmla="*/ 374650 w 262"/>
                <a:gd name="T51" fmla="*/ 239598 h 287"/>
                <a:gd name="T52" fmla="*/ 407988 w 262"/>
                <a:gd name="T53" fmla="*/ 259215 h 287"/>
                <a:gd name="T54" fmla="*/ 368300 w 262"/>
                <a:gd name="T55" fmla="*/ 294244 h 287"/>
                <a:gd name="T56" fmla="*/ 347662 w 262"/>
                <a:gd name="T57" fmla="*/ 334877 h 287"/>
                <a:gd name="T58" fmla="*/ 325437 w 262"/>
                <a:gd name="T59" fmla="*/ 350290 h 287"/>
                <a:gd name="T60" fmla="*/ 295275 w 262"/>
                <a:gd name="T61" fmla="*/ 353092 h 287"/>
                <a:gd name="T62" fmla="*/ 282575 w 262"/>
                <a:gd name="T63" fmla="*/ 367104 h 287"/>
                <a:gd name="T64" fmla="*/ 269875 w 262"/>
                <a:gd name="T65" fmla="*/ 375511 h 287"/>
                <a:gd name="T66" fmla="*/ 257175 w 262"/>
                <a:gd name="T67" fmla="*/ 381116 h 287"/>
                <a:gd name="T68" fmla="*/ 242887 w 262"/>
                <a:gd name="T69" fmla="*/ 386720 h 287"/>
                <a:gd name="T70" fmla="*/ 228600 w 262"/>
                <a:gd name="T71" fmla="*/ 381116 h 287"/>
                <a:gd name="T72" fmla="*/ 209550 w 262"/>
                <a:gd name="T73" fmla="*/ 379714 h 287"/>
                <a:gd name="T74" fmla="*/ 196850 w 262"/>
                <a:gd name="T75" fmla="*/ 395127 h 287"/>
                <a:gd name="T76" fmla="*/ 168275 w 262"/>
                <a:gd name="T77" fmla="*/ 400732 h 287"/>
                <a:gd name="T78" fmla="*/ 136525 w 262"/>
                <a:gd name="T79" fmla="*/ 382517 h 287"/>
                <a:gd name="T80" fmla="*/ 107950 w 262"/>
                <a:gd name="T81" fmla="*/ 369906 h 287"/>
                <a:gd name="T82" fmla="*/ 82550 w 262"/>
                <a:gd name="T83" fmla="*/ 367104 h 287"/>
                <a:gd name="T84" fmla="*/ 69850 w 262"/>
                <a:gd name="T85" fmla="*/ 357296 h 287"/>
                <a:gd name="T86" fmla="*/ 74612 w 262"/>
                <a:gd name="T87" fmla="*/ 347488 h 287"/>
                <a:gd name="T88" fmla="*/ 63500 w 262"/>
                <a:gd name="T89" fmla="*/ 334877 h 287"/>
                <a:gd name="T90" fmla="*/ 46037 w 262"/>
                <a:gd name="T91" fmla="*/ 315261 h 287"/>
                <a:gd name="T92" fmla="*/ 39687 w 262"/>
                <a:gd name="T93" fmla="*/ 287238 h 287"/>
                <a:gd name="T94" fmla="*/ 26987 w 262"/>
                <a:gd name="T95" fmla="*/ 271825 h 287"/>
                <a:gd name="T96" fmla="*/ 14287 w 262"/>
                <a:gd name="T97" fmla="*/ 264819 h 287"/>
                <a:gd name="T98" fmla="*/ 0 w 262"/>
                <a:gd name="T99" fmla="*/ 255011 h 287"/>
                <a:gd name="T100" fmla="*/ 17462 w 262"/>
                <a:gd name="T101" fmla="*/ 229790 h 287"/>
                <a:gd name="T102" fmla="*/ 38100 w 262"/>
                <a:gd name="T103" fmla="*/ 162535 h 287"/>
                <a:gd name="T104" fmla="*/ 52387 w 262"/>
                <a:gd name="T105" fmla="*/ 145721 h 287"/>
                <a:gd name="T106" fmla="*/ 63500 w 262"/>
                <a:gd name="T107" fmla="*/ 107889 h 287"/>
                <a:gd name="T108" fmla="*/ 84137 w 262"/>
                <a:gd name="T109" fmla="*/ 86872 h 2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2"/>
                <a:gd name="T166" fmla="*/ 0 h 287"/>
                <a:gd name="T167" fmla="*/ 262 w 262"/>
                <a:gd name="T168" fmla="*/ 287 h 2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2" h="287">
                  <a:moveTo>
                    <a:pt x="54" y="12"/>
                  </a:moveTo>
                  <a:lnTo>
                    <a:pt x="54" y="12"/>
                  </a:lnTo>
                  <a:lnTo>
                    <a:pt x="55" y="14"/>
                  </a:lnTo>
                  <a:lnTo>
                    <a:pt x="55" y="15"/>
                  </a:lnTo>
                  <a:lnTo>
                    <a:pt x="56" y="15"/>
                  </a:lnTo>
                  <a:lnTo>
                    <a:pt x="56" y="16"/>
                  </a:lnTo>
                  <a:lnTo>
                    <a:pt x="58" y="16"/>
                  </a:lnTo>
                  <a:lnTo>
                    <a:pt x="59" y="16"/>
                  </a:lnTo>
                  <a:lnTo>
                    <a:pt x="61" y="15"/>
                  </a:lnTo>
                  <a:lnTo>
                    <a:pt x="62" y="14"/>
                  </a:lnTo>
                  <a:lnTo>
                    <a:pt x="63" y="12"/>
                  </a:lnTo>
                  <a:lnTo>
                    <a:pt x="66" y="11"/>
                  </a:lnTo>
                  <a:lnTo>
                    <a:pt x="68" y="9"/>
                  </a:lnTo>
                  <a:lnTo>
                    <a:pt x="69" y="9"/>
                  </a:lnTo>
                  <a:lnTo>
                    <a:pt x="72" y="8"/>
                  </a:lnTo>
                  <a:lnTo>
                    <a:pt x="73" y="7"/>
                  </a:lnTo>
                  <a:lnTo>
                    <a:pt x="76" y="0"/>
                  </a:lnTo>
                  <a:lnTo>
                    <a:pt x="78" y="1"/>
                  </a:lnTo>
                  <a:lnTo>
                    <a:pt x="79" y="1"/>
                  </a:lnTo>
                  <a:lnTo>
                    <a:pt x="80" y="2"/>
                  </a:lnTo>
                  <a:lnTo>
                    <a:pt x="81" y="4"/>
                  </a:lnTo>
                  <a:lnTo>
                    <a:pt x="84" y="5"/>
                  </a:lnTo>
                  <a:lnTo>
                    <a:pt x="85" y="7"/>
                  </a:lnTo>
                  <a:lnTo>
                    <a:pt x="86" y="8"/>
                  </a:lnTo>
                  <a:lnTo>
                    <a:pt x="88" y="8"/>
                  </a:lnTo>
                  <a:lnTo>
                    <a:pt x="91" y="9"/>
                  </a:lnTo>
                  <a:lnTo>
                    <a:pt x="94" y="11"/>
                  </a:lnTo>
                  <a:lnTo>
                    <a:pt x="97" y="12"/>
                  </a:lnTo>
                  <a:lnTo>
                    <a:pt x="99" y="14"/>
                  </a:lnTo>
                  <a:lnTo>
                    <a:pt x="101" y="15"/>
                  </a:lnTo>
                  <a:lnTo>
                    <a:pt x="103" y="15"/>
                  </a:lnTo>
                  <a:lnTo>
                    <a:pt x="104" y="16"/>
                  </a:lnTo>
                  <a:lnTo>
                    <a:pt x="105" y="18"/>
                  </a:lnTo>
                  <a:lnTo>
                    <a:pt x="107" y="19"/>
                  </a:lnTo>
                  <a:lnTo>
                    <a:pt x="110" y="22"/>
                  </a:lnTo>
                  <a:lnTo>
                    <a:pt x="112" y="23"/>
                  </a:lnTo>
                  <a:lnTo>
                    <a:pt x="114" y="26"/>
                  </a:lnTo>
                  <a:lnTo>
                    <a:pt x="116" y="28"/>
                  </a:lnTo>
                  <a:lnTo>
                    <a:pt x="117" y="28"/>
                  </a:lnTo>
                  <a:lnTo>
                    <a:pt x="118" y="28"/>
                  </a:lnTo>
                  <a:lnTo>
                    <a:pt x="119" y="29"/>
                  </a:lnTo>
                  <a:lnTo>
                    <a:pt x="120" y="30"/>
                  </a:lnTo>
                  <a:lnTo>
                    <a:pt x="123" y="32"/>
                  </a:lnTo>
                  <a:lnTo>
                    <a:pt x="124" y="33"/>
                  </a:lnTo>
                  <a:lnTo>
                    <a:pt x="125" y="33"/>
                  </a:lnTo>
                  <a:lnTo>
                    <a:pt x="125" y="34"/>
                  </a:lnTo>
                  <a:lnTo>
                    <a:pt x="126" y="34"/>
                  </a:lnTo>
                  <a:lnTo>
                    <a:pt x="126" y="36"/>
                  </a:lnTo>
                  <a:lnTo>
                    <a:pt x="128" y="37"/>
                  </a:lnTo>
                  <a:lnTo>
                    <a:pt x="129" y="37"/>
                  </a:lnTo>
                  <a:lnTo>
                    <a:pt x="130" y="39"/>
                  </a:lnTo>
                  <a:lnTo>
                    <a:pt x="131" y="39"/>
                  </a:lnTo>
                  <a:lnTo>
                    <a:pt x="132" y="40"/>
                  </a:lnTo>
                  <a:lnTo>
                    <a:pt x="132" y="41"/>
                  </a:lnTo>
                  <a:lnTo>
                    <a:pt x="134" y="41"/>
                  </a:lnTo>
                  <a:lnTo>
                    <a:pt x="134" y="43"/>
                  </a:lnTo>
                  <a:lnTo>
                    <a:pt x="135" y="43"/>
                  </a:lnTo>
                  <a:lnTo>
                    <a:pt x="135" y="44"/>
                  </a:lnTo>
                  <a:lnTo>
                    <a:pt x="136" y="46"/>
                  </a:lnTo>
                  <a:lnTo>
                    <a:pt x="136" y="47"/>
                  </a:lnTo>
                  <a:lnTo>
                    <a:pt x="137" y="48"/>
                  </a:lnTo>
                  <a:lnTo>
                    <a:pt x="137" y="51"/>
                  </a:lnTo>
                  <a:lnTo>
                    <a:pt x="137" y="53"/>
                  </a:lnTo>
                  <a:lnTo>
                    <a:pt x="137" y="54"/>
                  </a:lnTo>
                  <a:lnTo>
                    <a:pt x="137" y="55"/>
                  </a:lnTo>
                  <a:lnTo>
                    <a:pt x="138" y="57"/>
                  </a:lnTo>
                  <a:lnTo>
                    <a:pt x="139" y="58"/>
                  </a:lnTo>
                  <a:lnTo>
                    <a:pt x="142" y="60"/>
                  </a:lnTo>
                  <a:lnTo>
                    <a:pt x="145" y="61"/>
                  </a:lnTo>
                  <a:lnTo>
                    <a:pt x="148" y="64"/>
                  </a:lnTo>
                  <a:lnTo>
                    <a:pt x="151" y="65"/>
                  </a:lnTo>
                  <a:lnTo>
                    <a:pt x="154" y="68"/>
                  </a:lnTo>
                  <a:lnTo>
                    <a:pt x="155" y="69"/>
                  </a:lnTo>
                  <a:lnTo>
                    <a:pt x="156" y="69"/>
                  </a:lnTo>
                  <a:lnTo>
                    <a:pt x="156" y="68"/>
                  </a:lnTo>
                  <a:lnTo>
                    <a:pt x="153" y="69"/>
                  </a:lnTo>
                  <a:lnTo>
                    <a:pt x="150" y="73"/>
                  </a:lnTo>
                  <a:lnTo>
                    <a:pt x="149" y="76"/>
                  </a:lnTo>
                  <a:lnTo>
                    <a:pt x="148" y="80"/>
                  </a:lnTo>
                  <a:lnTo>
                    <a:pt x="148" y="84"/>
                  </a:lnTo>
                  <a:lnTo>
                    <a:pt x="148" y="88"/>
                  </a:lnTo>
                  <a:lnTo>
                    <a:pt x="147" y="93"/>
                  </a:lnTo>
                  <a:lnTo>
                    <a:pt x="147" y="95"/>
                  </a:lnTo>
                  <a:lnTo>
                    <a:pt x="148" y="101"/>
                  </a:lnTo>
                  <a:lnTo>
                    <a:pt x="149" y="104"/>
                  </a:lnTo>
                  <a:lnTo>
                    <a:pt x="151" y="105"/>
                  </a:lnTo>
                  <a:lnTo>
                    <a:pt x="154" y="107"/>
                  </a:lnTo>
                  <a:lnTo>
                    <a:pt x="156" y="107"/>
                  </a:lnTo>
                  <a:lnTo>
                    <a:pt x="159" y="105"/>
                  </a:lnTo>
                  <a:lnTo>
                    <a:pt x="161" y="104"/>
                  </a:lnTo>
                  <a:lnTo>
                    <a:pt x="162" y="104"/>
                  </a:lnTo>
                  <a:lnTo>
                    <a:pt x="164" y="115"/>
                  </a:lnTo>
                  <a:lnTo>
                    <a:pt x="169" y="125"/>
                  </a:lnTo>
                  <a:lnTo>
                    <a:pt x="175" y="134"/>
                  </a:lnTo>
                  <a:lnTo>
                    <a:pt x="181" y="141"/>
                  </a:lnTo>
                  <a:lnTo>
                    <a:pt x="187" y="148"/>
                  </a:lnTo>
                  <a:lnTo>
                    <a:pt x="193" y="153"/>
                  </a:lnTo>
                  <a:lnTo>
                    <a:pt x="199" y="157"/>
                  </a:lnTo>
                  <a:lnTo>
                    <a:pt x="201" y="158"/>
                  </a:lnTo>
                  <a:lnTo>
                    <a:pt x="210" y="162"/>
                  </a:lnTo>
                  <a:lnTo>
                    <a:pt x="217" y="165"/>
                  </a:lnTo>
                  <a:lnTo>
                    <a:pt x="223" y="166"/>
                  </a:lnTo>
                  <a:lnTo>
                    <a:pt x="229" y="169"/>
                  </a:lnTo>
                  <a:lnTo>
                    <a:pt x="236" y="171"/>
                  </a:lnTo>
                  <a:lnTo>
                    <a:pt x="243" y="173"/>
                  </a:lnTo>
                  <a:lnTo>
                    <a:pt x="251" y="176"/>
                  </a:lnTo>
                  <a:lnTo>
                    <a:pt x="262" y="178"/>
                  </a:lnTo>
                  <a:lnTo>
                    <a:pt x="257" y="185"/>
                  </a:lnTo>
                  <a:lnTo>
                    <a:pt x="251" y="190"/>
                  </a:lnTo>
                  <a:lnTo>
                    <a:pt x="245" y="197"/>
                  </a:lnTo>
                  <a:lnTo>
                    <a:pt x="239" y="203"/>
                  </a:lnTo>
                  <a:lnTo>
                    <a:pt x="232" y="210"/>
                  </a:lnTo>
                  <a:lnTo>
                    <a:pt x="227" y="218"/>
                  </a:lnTo>
                  <a:lnTo>
                    <a:pt x="223" y="223"/>
                  </a:lnTo>
                  <a:lnTo>
                    <a:pt x="220" y="229"/>
                  </a:lnTo>
                  <a:lnTo>
                    <a:pt x="219" y="239"/>
                  </a:lnTo>
                  <a:lnTo>
                    <a:pt x="217" y="244"/>
                  </a:lnTo>
                  <a:lnTo>
                    <a:pt x="213" y="248"/>
                  </a:lnTo>
                  <a:lnTo>
                    <a:pt x="208" y="250"/>
                  </a:lnTo>
                  <a:lnTo>
                    <a:pt x="205" y="250"/>
                  </a:lnTo>
                  <a:lnTo>
                    <a:pt x="200" y="250"/>
                  </a:lnTo>
                  <a:lnTo>
                    <a:pt x="193" y="251"/>
                  </a:lnTo>
                  <a:lnTo>
                    <a:pt x="188" y="252"/>
                  </a:lnTo>
                  <a:lnTo>
                    <a:pt x="186" y="252"/>
                  </a:lnTo>
                  <a:lnTo>
                    <a:pt x="184" y="255"/>
                  </a:lnTo>
                  <a:lnTo>
                    <a:pt x="181" y="258"/>
                  </a:lnTo>
                  <a:lnTo>
                    <a:pt x="180" y="261"/>
                  </a:lnTo>
                  <a:lnTo>
                    <a:pt x="178" y="262"/>
                  </a:lnTo>
                  <a:lnTo>
                    <a:pt x="175" y="265"/>
                  </a:lnTo>
                  <a:lnTo>
                    <a:pt x="174" y="266"/>
                  </a:lnTo>
                  <a:lnTo>
                    <a:pt x="173" y="266"/>
                  </a:lnTo>
                  <a:lnTo>
                    <a:pt x="170" y="268"/>
                  </a:lnTo>
                  <a:lnTo>
                    <a:pt x="167" y="269"/>
                  </a:lnTo>
                  <a:lnTo>
                    <a:pt x="166" y="269"/>
                  </a:lnTo>
                  <a:lnTo>
                    <a:pt x="163" y="271"/>
                  </a:lnTo>
                  <a:lnTo>
                    <a:pt x="162" y="272"/>
                  </a:lnTo>
                  <a:lnTo>
                    <a:pt x="160" y="273"/>
                  </a:lnTo>
                  <a:lnTo>
                    <a:pt x="159" y="275"/>
                  </a:lnTo>
                  <a:lnTo>
                    <a:pt x="156" y="276"/>
                  </a:lnTo>
                  <a:lnTo>
                    <a:pt x="153" y="276"/>
                  </a:lnTo>
                  <a:lnTo>
                    <a:pt x="150" y="276"/>
                  </a:lnTo>
                  <a:lnTo>
                    <a:pt x="148" y="275"/>
                  </a:lnTo>
                  <a:lnTo>
                    <a:pt x="147" y="273"/>
                  </a:lnTo>
                  <a:lnTo>
                    <a:pt x="144" y="272"/>
                  </a:lnTo>
                  <a:lnTo>
                    <a:pt x="143" y="271"/>
                  </a:lnTo>
                  <a:lnTo>
                    <a:pt x="139" y="269"/>
                  </a:lnTo>
                  <a:lnTo>
                    <a:pt x="136" y="269"/>
                  </a:lnTo>
                  <a:lnTo>
                    <a:pt x="132" y="271"/>
                  </a:lnTo>
                  <a:lnTo>
                    <a:pt x="130" y="272"/>
                  </a:lnTo>
                  <a:lnTo>
                    <a:pt x="128" y="275"/>
                  </a:lnTo>
                  <a:lnTo>
                    <a:pt x="125" y="278"/>
                  </a:lnTo>
                  <a:lnTo>
                    <a:pt x="124" y="282"/>
                  </a:lnTo>
                  <a:lnTo>
                    <a:pt x="122" y="285"/>
                  </a:lnTo>
                  <a:lnTo>
                    <a:pt x="118" y="286"/>
                  </a:lnTo>
                  <a:lnTo>
                    <a:pt x="113" y="287"/>
                  </a:lnTo>
                  <a:lnTo>
                    <a:pt x="106" y="286"/>
                  </a:lnTo>
                  <a:lnTo>
                    <a:pt x="100" y="285"/>
                  </a:lnTo>
                  <a:lnTo>
                    <a:pt x="95" y="280"/>
                  </a:lnTo>
                  <a:lnTo>
                    <a:pt x="91" y="278"/>
                  </a:lnTo>
                  <a:lnTo>
                    <a:pt x="86" y="273"/>
                  </a:lnTo>
                  <a:lnTo>
                    <a:pt x="81" y="271"/>
                  </a:lnTo>
                  <a:lnTo>
                    <a:pt x="76" y="266"/>
                  </a:lnTo>
                  <a:lnTo>
                    <a:pt x="70" y="264"/>
                  </a:lnTo>
                  <a:lnTo>
                    <a:pt x="68" y="264"/>
                  </a:lnTo>
                  <a:lnTo>
                    <a:pt x="63" y="264"/>
                  </a:lnTo>
                  <a:lnTo>
                    <a:pt x="60" y="264"/>
                  </a:lnTo>
                  <a:lnTo>
                    <a:pt x="55" y="262"/>
                  </a:lnTo>
                  <a:lnTo>
                    <a:pt x="52" y="262"/>
                  </a:lnTo>
                  <a:lnTo>
                    <a:pt x="48" y="262"/>
                  </a:lnTo>
                  <a:lnTo>
                    <a:pt x="46" y="261"/>
                  </a:lnTo>
                  <a:lnTo>
                    <a:pt x="43" y="259"/>
                  </a:lnTo>
                  <a:lnTo>
                    <a:pt x="44" y="255"/>
                  </a:lnTo>
                  <a:lnTo>
                    <a:pt x="46" y="252"/>
                  </a:lnTo>
                  <a:lnTo>
                    <a:pt x="47" y="251"/>
                  </a:lnTo>
                  <a:lnTo>
                    <a:pt x="47" y="250"/>
                  </a:lnTo>
                  <a:lnTo>
                    <a:pt x="47" y="248"/>
                  </a:lnTo>
                  <a:lnTo>
                    <a:pt x="46" y="246"/>
                  </a:lnTo>
                  <a:lnTo>
                    <a:pt x="44" y="243"/>
                  </a:lnTo>
                  <a:lnTo>
                    <a:pt x="43" y="240"/>
                  </a:lnTo>
                  <a:lnTo>
                    <a:pt x="40" y="239"/>
                  </a:lnTo>
                  <a:lnTo>
                    <a:pt x="36" y="236"/>
                  </a:lnTo>
                  <a:lnTo>
                    <a:pt x="34" y="233"/>
                  </a:lnTo>
                  <a:lnTo>
                    <a:pt x="31" y="229"/>
                  </a:lnTo>
                  <a:lnTo>
                    <a:pt x="29" y="225"/>
                  </a:lnTo>
                  <a:lnTo>
                    <a:pt x="28" y="220"/>
                  </a:lnTo>
                  <a:lnTo>
                    <a:pt x="28" y="216"/>
                  </a:lnTo>
                  <a:lnTo>
                    <a:pt x="27" y="211"/>
                  </a:lnTo>
                  <a:lnTo>
                    <a:pt x="25" y="205"/>
                  </a:lnTo>
                  <a:lnTo>
                    <a:pt x="23" y="201"/>
                  </a:lnTo>
                  <a:lnTo>
                    <a:pt x="21" y="199"/>
                  </a:lnTo>
                  <a:lnTo>
                    <a:pt x="19" y="197"/>
                  </a:lnTo>
                  <a:lnTo>
                    <a:pt x="17" y="194"/>
                  </a:lnTo>
                  <a:lnTo>
                    <a:pt x="15" y="193"/>
                  </a:lnTo>
                  <a:lnTo>
                    <a:pt x="13" y="190"/>
                  </a:lnTo>
                  <a:lnTo>
                    <a:pt x="11" y="189"/>
                  </a:lnTo>
                  <a:lnTo>
                    <a:pt x="9" y="189"/>
                  </a:lnTo>
                  <a:lnTo>
                    <a:pt x="5" y="189"/>
                  </a:lnTo>
                  <a:lnTo>
                    <a:pt x="4" y="187"/>
                  </a:lnTo>
                  <a:lnTo>
                    <a:pt x="2" y="186"/>
                  </a:lnTo>
                  <a:lnTo>
                    <a:pt x="0" y="182"/>
                  </a:lnTo>
                  <a:lnTo>
                    <a:pt x="0" y="176"/>
                  </a:lnTo>
                  <a:lnTo>
                    <a:pt x="3" y="172"/>
                  </a:lnTo>
                  <a:lnTo>
                    <a:pt x="6" y="166"/>
                  </a:lnTo>
                  <a:lnTo>
                    <a:pt x="11" y="164"/>
                  </a:lnTo>
                  <a:lnTo>
                    <a:pt x="16" y="164"/>
                  </a:lnTo>
                  <a:lnTo>
                    <a:pt x="18" y="141"/>
                  </a:lnTo>
                  <a:lnTo>
                    <a:pt x="22" y="126"/>
                  </a:lnTo>
                  <a:lnTo>
                    <a:pt x="24" y="116"/>
                  </a:lnTo>
                  <a:lnTo>
                    <a:pt x="27" y="109"/>
                  </a:lnTo>
                  <a:lnTo>
                    <a:pt x="29" y="105"/>
                  </a:lnTo>
                  <a:lnTo>
                    <a:pt x="31" y="104"/>
                  </a:lnTo>
                  <a:lnTo>
                    <a:pt x="33" y="104"/>
                  </a:lnTo>
                  <a:lnTo>
                    <a:pt x="34" y="94"/>
                  </a:lnTo>
                  <a:lnTo>
                    <a:pt x="35" y="87"/>
                  </a:lnTo>
                  <a:lnTo>
                    <a:pt x="37" y="81"/>
                  </a:lnTo>
                  <a:lnTo>
                    <a:pt x="40" y="77"/>
                  </a:lnTo>
                  <a:lnTo>
                    <a:pt x="43" y="75"/>
                  </a:lnTo>
                  <a:lnTo>
                    <a:pt x="47" y="69"/>
                  </a:lnTo>
                  <a:lnTo>
                    <a:pt x="49" y="67"/>
                  </a:lnTo>
                  <a:lnTo>
                    <a:pt x="53" y="62"/>
                  </a:lnTo>
                  <a:lnTo>
                    <a:pt x="54"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0" name="Freeform 372">
              <a:extLst>
                <a:ext uri="{FF2B5EF4-FFF2-40B4-BE49-F238E27FC236}">
                  <a16:creationId xmlns:a16="http://schemas.microsoft.com/office/drawing/2014/main" id="{6C25BC8E-D1FB-40C5-A82B-133D092DCBD2}"/>
                </a:ext>
              </a:extLst>
            </p:cNvPr>
            <p:cNvSpPr>
              <a:spLocks/>
            </p:cNvSpPr>
            <p:nvPr/>
          </p:nvSpPr>
          <p:spPr bwMode="gray">
            <a:xfrm>
              <a:off x="6176714" y="1566903"/>
              <a:ext cx="16069" cy="49522"/>
            </a:xfrm>
            <a:custGeom>
              <a:avLst/>
              <a:gdLst>
                <a:gd name="T0" fmla="*/ 0 w 8"/>
                <a:gd name="T1" fmla="*/ 39233 h 28"/>
                <a:gd name="T2" fmla="*/ 0 w 8"/>
                <a:gd name="T3" fmla="*/ 33628 h 28"/>
                <a:gd name="T4" fmla="*/ 0 w 8"/>
                <a:gd name="T5" fmla="*/ 26622 h 28"/>
                <a:gd name="T6" fmla="*/ 0 w 8"/>
                <a:gd name="T7" fmla="*/ 21018 h 28"/>
                <a:gd name="T8" fmla="*/ 1588 w 8"/>
                <a:gd name="T9" fmla="*/ 16814 h 28"/>
                <a:gd name="T10" fmla="*/ 1588 w 8"/>
                <a:gd name="T11" fmla="*/ 12611 h 28"/>
                <a:gd name="T12" fmla="*/ 1588 w 8"/>
                <a:gd name="T13" fmla="*/ 7006 h 28"/>
                <a:gd name="T14" fmla="*/ 1588 w 8"/>
                <a:gd name="T15" fmla="*/ 2802 h 28"/>
                <a:gd name="T16" fmla="*/ 0 w 8"/>
                <a:gd name="T17" fmla="*/ 0 h 28"/>
                <a:gd name="T18" fmla="*/ 12700 w 8"/>
                <a:gd name="T19" fmla="*/ 0 h 28"/>
                <a:gd name="T20" fmla="*/ 12700 w 8"/>
                <a:gd name="T21" fmla="*/ 2802 h 28"/>
                <a:gd name="T22" fmla="*/ 12700 w 8"/>
                <a:gd name="T23" fmla="*/ 11209 h 28"/>
                <a:gd name="T24" fmla="*/ 11112 w 8"/>
                <a:gd name="T25" fmla="*/ 14012 h 28"/>
                <a:gd name="T26" fmla="*/ 11112 w 8"/>
                <a:gd name="T27" fmla="*/ 16814 h 28"/>
                <a:gd name="T28" fmla="*/ 6350 w 8"/>
                <a:gd name="T29" fmla="*/ 21018 h 28"/>
                <a:gd name="T30" fmla="*/ 6350 w 8"/>
                <a:gd name="T31" fmla="*/ 23820 h 28"/>
                <a:gd name="T32" fmla="*/ 4762 w 8"/>
                <a:gd name="T33" fmla="*/ 28024 h 28"/>
                <a:gd name="T34" fmla="*/ 1588 w 8"/>
                <a:gd name="T35" fmla="*/ 33628 h 28"/>
                <a:gd name="T36" fmla="*/ 0 w 8"/>
                <a:gd name="T37" fmla="*/ 39233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28"/>
                <a:gd name="T59" fmla="*/ 8 w 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28">
                  <a:moveTo>
                    <a:pt x="0" y="28"/>
                  </a:moveTo>
                  <a:lnTo>
                    <a:pt x="0" y="24"/>
                  </a:lnTo>
                  <a:lnTo>
                    <a:pt x="0" y="19"/>
                  </a:lnTo>
                  <a:lnTo>
                    <a:pt x="0" y="15"/>
                  </a:lnTo>
                  <a:lnTo>
                    <a:pt x="1" y="12"/>
                  </a:lnTo>
                  <a:lnTo>
                    <a:pt x="1" y="9"/>
                  </a:lnTo>
                  <a:lnTo>
                    <a:pt x="1" y="5"/>
                  </a:lnTo>
                  <a:lnTo>
                    <a:pt x="1" y="2"/>
                  </a:lnTo>
                  <a:lnTo>
                    <a:pt x="0" y="0"/>
                  </a:lnTo>
                  <a:lnTo>
                    <a:pt x="8" y="0"/>
                  </a:lnTo>
                  <a:lnTo>
                    <a:pt x="8" y="2"/>
                  </a:lnTo>
                  <a:lnTo>
                    <a:pt x="8" y="8"/>
                  </a:lnTo>
                  <a:lnTo>
                    <a:pt x="7" y="10"/>
                  </a:lnTo>
                  <a:lnTo>
                    <a:pt x="7" y="12"/>
                  </a:lnTo>
                  <a:lnTo>
                    <a:pt x="4" y="15"/>
                  </a:lnTo>
                  <a:lnTo>
                    <a:pt x="4" y="17"/>
                  </a:lnTo>
                  <a:lnTo>
                    <a:pt x="3" y="20"/>
                  </a:lnTo>
                  <a:lnTo>
                    <a:pt x="1" y="24"/>
                  </a:lnTo>
                  <a:lnTo>
                    <a:pt x="0" y="2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1" name="Freeform 373">
              <a:extLst>
                <a:ext uri="{FF2B5EF4-FFF2-40B4-BE49-F238E27FC236}">
                  <a16:creationId xmlns:a16="http://schemas.microsoft.com/office/drawing/2014/main" id="{9078C51C-124E-4052-8126-969165FC0A3B}"/>
                </a:ext>
              </a:extLst>
            </p:cNvPr>
            <p:cNvSpPr>
              <a:spLocks/>
            </p:cNvSpPr>
            <p:nvPr/>
          </p:nvSpPr>
          <p:spPr bwMode="gray">
            <a:xfrm>
              <a:off x="6212876" y="1539170"/>
              <a:ext cx="34149" cy="39617"/>
            </a:xfrm>
            <a:custGeom>
              <a:avLst/>
              <a:gdLst>
                <a:gd name="T0" fmla="*/ 0 w 19"/>
                <a:gd name="T1" fmla="*/ 25221 h 23"/>
                <a:gd name="T2" fmla="*/ 0 w 19"/>
                <a:gd name="T3" fmla="*/ 21018 h 23"/>
                <a:gd name="T4" fmla="*/ 1588 w 19"/>
                <a:gd name="T5" fmla="*/ 19616 h 23"/>
                <a:gd name="T6" fmla="*/ 3175 w 19"/>
                <a:gd name="T7" fmla="*/ 15413 h 23"/>
                <a:gd name="T8" fmla="*/ 4763 w 19"/>
                <a:gd name="T9" fmla="*/ 11209 h 23"/>
                <a:gd name="T10" fmla="*/ 9525 w 19"/>
                <a:gd name="T11" fmla="*/ 9808 h 23"/>
                <a:gd name="T12" fmla="*/ 12700 w 19"/>
                <a:gd name="T13" fmla="*/ 4204 h 23"/>
                <a:gd name="T14" fmla="*/ 14288 w 19"/>
                <a:gd name="T15" fmla="*/ 2802 h 23"/>
                <a:gd name="T16" fmla="*/ 19050 w 19"/>
                <a:gd name="T17" fmla="*/ 0 h 23"/>
                <a:gd name="T18" fmla="*/ 19050 w 19"/>
                <a:gd name="T19" fmla="*/ 2802 h 23"/>
                <a:gd name="T20" fmla="*/ 20638 w 19"/>
                <a:gd name="T21" fmla="*/ 4204 h 23"/>
                <a:gd name="T22" fmla="*/ 23813 w 19"/>
                <a:gd name="T23" fmla="*/ 5605 h 23"/>
                <a:gd name="T24" fmla="*/ 25400 w 19"/>
                <a:gd name="T25" fmla="*/ 5605 h 23"/>
                <a:gd name="T26" fmla="*/ 26988 w 19"/>
                <a:gd name="T27" fmla="*/ 9808 h 23"/>
                <a:gd name="T28" fmla="*/ 30163 w 19"/>
                <a:gd name="T29" fmla="*/ 11209 h 23"/>
                <a:gd name="T30" fmla="*/ 30163 w 19"/>
                <a:gd name="T31" fmla="*/ 15413 h 23"/>
                <a:gd name="T32" fmla="*/ 26988 w 19"/>
                <a:gd name="T33" fmla="*/ 19616 h 23"/>
                <a:gd name="T34" fmla="*/ 25400 w 19"/>
                <a:gd name="T35" fmla="*/ 25221 h 23"/>
                <a:gd name="T36" fmla="*/ 20638 w 19"/>
                <a:gd name="T37" fmla="*/ 28023 h 23"/>
                <a:gd name="T38" fmla="*/ 15875 w 19"/>
                <a:gd name="T39" fmla="*/ 32227 h 23"/>
                <a:gd name="T40" fmla="*/ 12700 w 19"/>
                <a:gd name="T41" fmla="*/ 32227 h 23"/>
                <a:gd name="T42" fmla="*/ 4763 w 19"/>
                <a:gd name="T43" fmla="*/ 30826 h 23"/>
                <a:gd name="T44" fmla="*/ 0 w 19"/>
                <a:gd name="T45" fmla="*/ 25221 h 2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23"/>
                <a:gd name="T71" fmla="*/ 19 w 19"/>
                <a:gd name="T72" fmla="*/ 23 h 2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23">
                  <a:moveTo>
                    <a:pt x="0" y="18"/>
                  </a:moveTo>
                  <a:lnTo>
                    <a:pt x="0" y="15"/>
                  </a:lnTo>
                  <a:lnTo>
                    <a:pt x="1" y="14"/>
                  </a:lnTo>
                  <a:lnTo>
                    <a:pt x="2" y="11"/>
                  </a:lnTo>
                  <a:lnTo>
                    <a:pt x="3" y="8"/>
                  </a:lnTo>
                  <a:lnTo>
                    <a:pt x="6" y="7"/>
                  </a:lnTo>
                  <a:lnTo>
                    <a:pt x="8" y="3"/>
                  </a:lnTo>
                  <a:lnTo>
                    <a:pt x="9" y="2"/>
                  </a:lnTo>
                  <a:lnTo>
                    <a:pt x="12" y="0"/>
                  </a:lnTo>
                  <a:lnTo>
                    <a:pt x="12" y="2"/>
                  </a:lnTo>
                  <a:lnTo>
                    <a:pt x="13" y="3"/>
                  </a:lnTo>
                  <a:lnTo>
                    <a:pt x="15" y="4"/>
                  </a:lnTo>
                  <a:lnTo>
                    <a:pt x="16" y="4"/>
                  </a:lnTo>
                  <a:lnTo>
                    <a:pt x="17" y="7"/>
                  </a:lnTo>
                  <a:lnTo>
                    <a:pt x="19" y="8"/>
                  </a:lnTo>
                  <a:lnTo>
                    <a:pt x="19" y="11"/>
                  </a:lnTo>
                  <a:lnTo>
                    <a:pt x="17" y="14"/>
                  </a:lnTo>
                  <a:lnTo>
                    <a:pt x="16" y="18"/>
                  </a:lnTo>
                  <a:lnTo>
                    <a:pt x="13" y="20"/>
                  </a:lnTo>
                  <a:lnTo>
                    <a:pt x="10" y="23"/>
                  </a:lnTo>
                  <a:lnTo>
                    <a:pt x="8" y="23"/>
                  </a:lnTo>
                  <a:lnTo>
                    <a:pt x="3" y="22"/>
                  </a:lnTo>
                  <a:lnTo>
                    <a:pt x="0" y="1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2" name="Freeform 374">
              <a:extLst>
                <a:ext uri="{FF2B5EF4-FFF2-40B4-BE49-F238E27FC236}">
                  <a16:creationId xmlns:a16="http://schemas.microsoft.com/office/drawing/2014/main" id="{194D2458-6646-A9E4-819B-FB53C20C3209}"/>
                </a:ext>
              </a:extLst>
            </p:cNvPr>
            <p:cNvSpPr>
              <a:spLocks/>
            </p:cNvSpPr>
            <p:nvPr/>
          </p:nvSpPr>
          <p:spPr bwMode="gray">
            <a:xfrm>
              <a:off x="6034089" y="1133075"/>
              <a:ext cx="301319" cy="519010"/>
            </a:xfrm>
            <a:custGeom>
              <a:avLst/>
              <a:gdLst>
                <a:gd name="T0" fmla="*/ 207963 w 162"/>
                <a:gd name="T1" fmla="*/ 107889 h 297"/>
                <a:gd name="T2" fmla="*/ 203200 w 162"/>
                <a:gd name="T3" fmla="*/ 113494 h 297"/>
                <a:gd name="T4" fmla="*/ 198437 w 162"/>
                <a:gd name="T5" fmla="*/ 120500 h 297"/>
                <a:gd name="T6" fmla="*/ 196850 w 162"/>
                <a:gd name="T7" fmla="*/ 127506 h 297"/>
                <a:gd name="T8" fmla="*/ 200025 w 162"/>
                <a:gd name="T9" fmla="*/ 133110 h 297"/>
                <a:gd name="T10" fmla="*/ 195262 w 162"/>
                <a:gd name="T11" fmla="*/ 145721 h 297"/>
                <a:gd name="T12" fmla="*/ 171450 w 162"/>
                <a:gd name="T13" fmla="*/ 161134 h 297"/>
                <a:gd name="T14" fmla="*/ 150812 w 162"/>
                <a:gd name="T15" fmla="*/ 175145 h 297"/>
                <a:gd name="T16" fmla="*/ 133350 w 162"/>
                <a:gd name="T17" fmla="*/ 184953 h 297"/>
                <a:gd name="T18" fmla="*/ 115888 w 162"/>
                <a:gd name="T19" fmla="*/ 196163 h 297"/>
                <a:gd name="T20" fmla="*/ 120650 w 162"/>
                <a:gd name="T21" fmla="*/ 207372 h 297"/>
                <a:gd name="T22" fmla="*/ 120650 w 162"/>
                <a:gd name="T23" fmla="*/ 212977 h 297"/>
                <a:gd name="T24" fmla="*/ 120650 w 162"/>
                <a:gd name="T25" fmla="*/ 221384 h 297"/>
                <a:gd name="T26" fmla="*/ 115888 w 162"/>
                <a:gd name="T27" fmla="*/ 231192 h 297"/>
                <a:gd name="T28" fmla="*/ 114300 w 162"/>
                <a:gd name="T29" fmla="*/ 241000 h 297"/>
                <a:gd name="T30" fmla="*/ 127000 w 162"/>
                <a:gd name="T31" fmla="*/ 255011 h 297"/>
                <a:gd name="T32" fmla="*/ 152400 w 162"/>
                <a:gd name="T33" fmla="*/ 262017 h 297"/>
                <a:gd name="T34" fmla="*/ 163512 w 162"/>
                <a:gd name="T35" fmla="*/ 277430 h 297"/>
                <a:gd name="T36" fmla="*/ 161925 w 162"/>
                <a:gd name="T37" fmla="*/ 284436 h 297"/>
                <a:gd name="T38" fmla="*/ 157162 w 162"/>
                <a:gd name="T39" fmla="*/ 287238 h 297"/>
                <a:gd name="T40" fmla="*/ 141287 w 162"/>
                <a:gd name="T41" fmla="*/ 294244 h 297"/>
                <a:gd name="T42" fmla="*/ 131762 w 162"/>
                <a:gd name="T43" fmla="*/ 304052 h 297"/>
                <a:gd name="T44" fmla="*/ 127000 w 162"/>
                <a:gd name="T45" fmla="*/ 326471 h 297"/>
                <a:gd name="T46" fmla="*/ 120650 w 162"/>
                <a:gd name="T47" fmla="*/ 355895 h 297"/>
                <a:gd name="T48" fmla="*/ 115888 w 162"/>
                <a:gd name="T49" fmla="*/ 390924 h 297"/>
                <a:gd name="T50" fmla="*/ 92075 w 162"/>
                <a:gd name="T51" fmla="*/ 392325 h 297"/>
                <a:gd name="T52" fmla="*/ 74612 w 162"/>
                <a:gd name="T53" fmla="*/ 402133 h 297"/>
                <a:gd name="T54" fmla="*/ 73025 w 162"/>
                <a:gd name="T55" fmla="*/ 411942 h 297"/>
                <a:gd name="T56" fmla="*/ 60325 w 162"/>
                <a:gd name="T57" fmla="*/ 414744 h 297"/>
                <a:gd name="T58" fmla="*/ 50800 w 162"/>
                <a:gd name="T59" fmla="*/ 416145 h 297"/>
                <a:gd name="T60" fmla="*/ 31750 w 162"/>
                <a:gd name="T61" fmla="*/ 392325 h 297"/>
                <a:gd name="T62" fmla="*/ 15875 w 162"/>
                <a:gd name="T63" fmla="*/ 351692 h 297"/>
                <a:gd name="T64" fmla="*/ 11112 w 162"/>
                <a:gd name="T65" fmla="*/ 326471 h 297"/>
                <a:gd name="T66" fmla="*/ 4762 w 162"/>
                <a:gd name="T67" fmla="*/ 320866 h 297"/>
                <a:gd name="T68" fmla="*/ 1588 w 162"/>
                <a:gd name="T69" fmla="*/ 311058 h 297"/>
                <a:gd name="T70" fmla="*/ 3175 w 162"/>
                <a:gd name="T71" fmla="*/ 306854 h 297"/>
                <a:gd name="T72" fmla="*/ 7938 w 162"/>
                <a:gd name="T73" fmla="*/ 305453 h 297"/>
                <a:gd name="T74" fmla="*/ 15875 w 162"/>
                <a:gd name="T75" fmla="*/ 305453 h 297"/>
                <a:gd name="T76" fmla="*/ 17462 w 162"/>
                <a:gd name="T77" fmla="*/ 290040 h 297"/>
                <a:gd name="T78" fmla="*/ 25400 w 162"/>
                <a:gd name="T79" fmla="*/ 276029 h 297"/>
                <a:gd name="T80" fmla="*/ 30163 w 162"/>
                <a:gd name="T81" fmla="*/ 264820 h 297"/>
                <a:gd name="T82" fmla="*/ 30163 w 162"/>
                <a:gd name="T83" fmla="*/ 250808 h 297"/>
                <a:gd name="T84" fmla="*/ 33337 w 162"/>
                <a:gd name="T85" fmla="*/ 235395 h 297"/>
                <a:gd name="T86" fmla="*/ 23812 w 162"/>
                <a:gd name="T87" fmla="*/ 219982 h 297"/>
                <a:gd name="T88" fmla="*/ 15875 w 162"/>
                <a:gd name="T89" fmla="*/ 200366 h 297"/>
                <a:gd name="T90" fmla="*/ 15875 w 162"/>
                <a:gd name="T91" fmla="*/ 182151 h 297"/>
                <a:gd name="T92" fmla="*/ 34925 w 162"/>
                <a:gd name="T93" fmla="*/ 147122 h 297"/>
                <a:gd name="T94" fmla="*/ 44450 w 162"/>
                <a:gd name="T95" fmla="*/ 147122 h 297"/>
                <a:gd name="T96" fmla="*/ 50800 w 162"/>
                <a:gd name="T97" fmla="*/ 147122 h 297"/>
                <a:gd name="T98" fmla="*/ 61913 w 162"/>
                <a:gd name="T99" fmla="*/ 110692 h 297"/>
                <a:gd name="T100" fmla="*/ 82550 w 162"/>
                <a:gd name="T101" fmla="*/ 84070 h 297"/>
                <a:gd name="T102" fmla="*/ 95250 w 162"/>
                <a:gd name="T103" fmla="*/ 60250 h 297"/>
                <a:gd name="T104" fmla="*/ 106363 w 162"/>
                <a:gd name="T105" fmla="*/ 37831 h 297"/>
                <a:gd name="T106" fmla="*/ 115888 w 162"/>
                <a:gd name="T107" fmla="*/ 22419 h 297"/>
                <a:gd name="T108" fmla="*/ 138112 w 162"/>
                <a:gd name="T109" fmla="*/ 16814 h 297"/>
                <a:gd name="T110" fmla="*/ 166687 w 162"/>
                <a:gd name="T111" fmla="*/ 11209 h 297"/>
                <a:gd name="T112" fmla="*/ 190500 w 162"/>
                <a:gd name="T113" fmla="*/ 0 h 297"/>
                <a:gd name="T114" fmla="*/ 203200 w 162"/>
                <a:gd name="T115" fmla="*/ 9808 h 297"/>
                <a:gd name="T116" fmla="*/ 214313 w 162"/>
                <a:gd name="T117" fmla="*/ 19616 h 297"/>
                <a:gd name="T118" fmla="*/ 231775 w 162"/>
                <a:gd name="T119" fmla="*/ 29424 h 297"/>
                <a:gd name="T120" fmla="*/ 244475 w 162"/>
                <a:gd name="T121" fmla="*/ 54645 h 297"/>
                <a:gd name="T122" fmla="*/ 255588 w 162"/>
                <a:gd name="T123" fmla="*/ 89674 h 2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2"/>
                <a:gd name="T187" fmla="*/ 0 h 297"/>
                <a:gd name="T188" fmla="*/ 162 w 162"/>
                <a:gd name="T189" fmla="*/ 297 h 2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2" h="297">
                  <a:moveTo>
                    <a:pt x="162" y="76"/>
                  </a:moveTo>
                  <a:lnTo>
                    <a:pt x="131" y="76"/>
                  </a:lnTo>
                  <a:lnTo>
                    <a:pt x="131" y="77"/>
                  </a:lnTo>
                  <a:lnTo>
                    <a:pt x="130" y="79"/>
                  </a:lnTo>
                  <a:lnTo>
                    <a:pt x="129" y="80"/>
                  </a:lnTo>
                  <a:lnTo>
                    <a:pt x="128" y="81"/>
                  </a:lnTo>
                  <a:lnTo>
                    <a:pt x="126" y="83"/>
                  </a:lnTo>
                  <a:lnTo>
                    <a:pt x="125" y="84"/>
                  </a:lnTo>
                  <a:lnTo>
                    <a:pt x="125" y="86"/>
                  </a:lnTo>
                  <a:lnTo>
                    <a:pt x="124" y="87"/>
                  </a:lnTo>
                  <a:lnTo>
                    <a:pt x="124" y="90"/>
                  </a:lnTo>
                  <a:lnTo>
                    <a:pt x="124" y="91"/>
                  </a:lnTo>
                  <a:lnTo>
                    <a:pt x="125" y="93"/>
                  </a:lnTo>
                  <a:lnTo>
                    <a:pt x="125" y="94"/>
                  </a:lnTo>
                  <a:lnTo>
                    <a:pt x="126" y="95"/>
                  </a:lnTo>
                  <a:lnTo>
                    <a:pt x="126" y="97"/>
                  </a:lnTo>
                  <a:lnTo>
                    <a:pt x="128" y="98"/>
                  </a:lnTo>
                  <a:lnTo>
                    <a:pt x="123" y="104"/>
                  </a:lnTo>
                  <a:lnTo>
                    <a:pt x="117" y="108"/>
                  </a:lnTo>
                  <a:lnTo>
                    <a:pt x="112" y="111"/>
                  </a:lnTo>
                  <a:lnTo>
                    <a:pt x="108" y="115"/>
                  </a:lnTo>
                  <a:lnTo>
                    <a:pt x="103" y="118"/>
                  </a:lnTo>
                  <a:lnTo>
                    <a:pt x="98" y="120"/>
                  </a:lnTo>
                  <a:lnTo>
                    <a:pt x="95" y="125"/>
                  </a:lnTo>
                  <a:lnTo>
                    <a:pt x="90" y="129"/>
                  </a:lnTo>
                  <a:lnTo>
                    <a:pt x="87" y="130"/>
                  </a:lnTo>
                  <a:lnTo>
                    <a:pt x="84" y="132"/>
                  </a:lnTo>
                  <a:lnTo>
                    <a:pt x="80" y="134"/>
                  </a:lnTo>
                  <a:lnTo>
                    <a:pt x="77" y="137"/>
                  </a:lnTo>
                  <a:lnTo>
                    <a:pt x="73" y="140"/>
                  </a:lnTo>
                  <a:lnTo>
                    <a:pt x="72" y="143"/>
                  </a:lnTo>
                  <a:lnTo>
                    <a:pt x="72" y="146"/>
                  </a:lnTo>
                  <a:lnTo>
                    <a:pt x="76" y="148"/>
                  </a:lnTo>
                  <a:lnTo>
                    <a:pt x="76" y="150"/>
                  </a:lnTo>
                  <a:lnTo>
                    <a:pt x="76" y="151"/>
                  </a:lnTo>
                  <a:lnTo>
                    <a:pt x="76" y="152"/>
                  </a:lnTo>
                  <a:lnTo>
                    <a:pt x="76" y="154"/>
                  </a:lnTo>
                  <a:lnTo>
                    <a:pt x="76" y="155"/>
                  </a:lnTo>
                  <a:lnTo>
                    <a:pt x="76" y="158"/>
                  </a:lnTo>
                  <a:lnTo>
                    <a:pt x="74" y="161"/>
                  </a:lnTo>
                  <a:lnTo>
                    <a:pt x="74" y="164"/>
                  </a:lnTo>
                  <a:lnTo>
                    <a:pt x="73" y="165"/>
                  </a:lnTo>
                  <a:lnTo>
                    <a:pt x="73" y="168"/>
                  </a:lnTo>
                  <a:lnTo>
                    <a:pt x="72" y="169"/>
                  </a:lnTo>
                  <a:lnTo>
                    <a:pt x="72" y="172"/>
                  </a:lnTo>
                  <a:lnTo>
                    <a:pt x="73" y="173"/>
                  </a:lnTo>
                  <a:lnTo>
                    <a:pt x="77" y="178"/>
                  </a:lnTo>
                  <a:lnTo>
                    <a:pt x="80" y="182"/>
                  </a:lnTo>
                  <a:lnTo>
                    <a:pt x="85" y="183"/>
                  </a:lnTo>
                  <a:lnTo>
                    <a:pt x="91" y="186"/>
                  </a:lnTo>
                  <a:lnTo>
                    <a:pt x="96" y="187"/>
                  </a:lnTo>
                  <a:lnTo>
                    <a:pt x="99" y="190"/>
                  </a:lnTo>
                  <a:lnTo>
                    <a:pt x="102" y="193"/>
                  </a:lnTo>
                  <a:lnTo>
                    <a:pt x="103" y="198"/>
                  </a:lnTo>
                  <a:lnTo>
                    <a:pt x="103" y="200"/>
                  </a:lnTo>
                  <a:lnTo>
                    <a:pt x="103" y="201"/>
                  </a:lnTo>
                  <a:lnTo>
                    <a:pt x="102" y="203"/>
                  </a:lnTo>
                  <a:lnTo>
                    <a:pt x="102" y="204"/>
                  </a:lnTo>
                  <a:lnTo>
                    <a:pt x="103" y="205"/>
                  </a:lnTo>
                  <a:lnTo>
                    <a:pt x="99" y="205"/>
                  </a:lnTo>
                  <a:lnTo>
                    <a:pt x="96" y="207"/>
                  </a:lnTo>
                  <a:lnTo>
                    <a:pt x="92" y="208"/>
                  </a:lnTo>
                  <a:lnTo>
                    <a:pt x="89" y="210"/>
                  </a:lnTo>
                  <a:lnTo>
                    <a:pt x="86" y="212"/>
                  </a:lnTo>
                  <a:lnTo>
                    <a:pt x="84" y="214"/>
                  </a:lnTo>
                  <a:lnTo>
                    <a:pt x="83" y="217"/>
                  </a:lnTo>
                  <a:lnTo>
                    <a:pt x="81" y="218"/>
                  </a:lnTo>
                  <a:lnTo>
                    <a:pt x="81" y="226"/>
                  </a:lnTo>
                  <a:lnTo>
                    <a:pt x="80" y="233"/>
                  </a:lnTo>
                  <a:lnTo>
                    <a:pt x="79" y="240"/>
                  </a:lnTo>
                  <a:lnTo>
                    <a:pt x="78" y="247"/>
                  </a:lnTo>
                  <a:lnTo>
                    <a:pt x="76" y="254"/>
                  </a:lnTo>
                  <a:lnTo>
                    <a:pt x="74" y="262"/>
                  </a:lnTo>
                  <a:lnTo>
                    <a:pt x="73" y="271"/>
                  </a:lnTo>
                  <a:lnTo>
                    <a:pt x="73" y="279"/>
                  </a:lnTo>
                  <a:lnTo>
                    <a:pt x="68" y="279"/>
                  </a:lnTo>
                  <a:lnTo>
                    <a:pt x="62" y="280"/>
                  </a:lnTo>
                  <a:lnTo>
                    <a:pt x="58" y="280"/>
                  </a:lnTo>
                  <a:lnTo>
                    <a:pt x="53" y="282"/>
                  </a:lnTo>
                  <a:lnTo>
                    <a:pt x="49" y="284"/>
                  </a:lnTo>
                  <a:lnTo>
                    <a:pt x="47" y="287"/>
                  </a:lnTo>
                  <a:lnTo>
                    <a:pt x="46" y="290"/>
                  </a:lnTo>
                  <a:lnTo>
                    <a:pt x="47" y="294"/>
                  </a:lnTo>
                  <a:lnTo>
                    <a:pt x="46" y="294"/>
                  </a:lnTo>
                  <a:lnTo>
                    <a:pt x="45" y="294"/>
                  </a:lnTo>
                  <a:lnTo>
                    <a:pt x="42" y="296"/>
                  </a:lnTo>
                  <a:lnTo>
                    <a:pt x="38" y="296"/>
                  </a:lnTo>
                  <a:lnTo>
                    <a:pt x="35" y="296"/>
                  </a:lnTo>
                  <a:lnTo>
                    <a:pt x="34" y="297"/>
                  </a:lnTo>
                  <a:lnTo>
                    <a:pt x="32" y="297"/>
                  </a:lnTo>
                  <a:lnTo>
                    <a:pt x="28" y="294"/>
                  </a:lnTo>
                  <a:lnTo>
                    <a:pt x="25" y="289"/>
                  </a:lnTo>
                  <a:lnTo>
                    <a:pt x="20" y="280"/>
                  </a:lnTo>
                  <a:lnTo>
                    <a:pt x="16" y="271"/>
                  </a:lnTo>
                  <a:lnTo>
                    <a:pt x="13" y="261"/>
                  </a:lnTo>
                  <a:lnTo>
                    <a:pt x="10" y="251"/>
                  </a:lnTo>
                  <a:lnTo>
                    <a:pt x="9" y="241"/>
                  </a:lnTo>
                  <a:lnTo>
                    <a:pt x="8" y="234"/>
                  </a:lnTo>
                  <a:lnTo>
                    <a:pt x="7" y="233"/>
                  </a:lnTo>
                  <a:lnTo>
                    <a:pt x="5" y="232"/>
                  </a:lnTo>
                  <a:lnTo>
                    <a:pt x="4" y="230"/>
                  </a:lnTo>
                  <a:lnTo>
                    <a:pt x="3" y="229"/>
                  </a:lnTo>
                  <a:lnTo>
                    <a:pt x="2" y="227"/>
                  </a:lnTo>
                  <a:lnTo>
                    <a:pt x="1" y="226"/>
                  </a:lnTo>
                  <a:lnTo>
                    <a:pt x="1" y="222"/>
                  </a:lnTo>
                  <a:lnTo>
                    <a:pt x="0" y="221"/>
                  </a:lnTo>
                  <a:lnTo>
                    <a:pt x="1" y="219"/>
                  </a:lnTo>
                  <a:lnTo>
                    <a:pt x="2" y="219"/>
                  </a:lnTo>
                  <a:lnTo>
                    <a:pt x="3" y="219"/>
                  </a:lnTo>
                  <a:lnTo>
                    <a:pt x="4" y="218"/>
                  </a:lnTo>
                  <a:lnTo>
                    <a:pt x="5" y="218"/>
                  </a:lnTo>
                  <a:lnTo>
                    <a:pt x="7" y="218"/>
                  </a:lnTo>
                  <a:lnTo>
                    <a:pt x="9" y="218"/>
                  </a:lnTo>
                  <a:lnTo>
                    <a:pt x="10" y="218"/>
                  </a:lnTo>
                  <a:lnTo>
                    <a:pt x="10" y="214"/>
                  </a:lnTo>
                  <a:lnTo>
                    <a:pt x="11" y="210"/>
                  </a:lnTo>
                  <a:lnTo>
                    <a:pt x="11" y="207"/>
                  </a:lnTo>
                  <a:lnTo>
                    <a:pt x="13" y="203"/>
                  </a:lnTo>
                  <a:lnTo>
                    <a:pt x="15" y="200"/>
                  </a:lnTo>
                  <a:lnTo>
                    <a:pt x="16" y="197"/>
                  </a:lnTo>
                  <a:lnTo>
                    <a:pt x="19" y="196"/>
                  </a:lnTo>
                  <a:lnTo>
                    <a:pt x="21" y="193"/>
                  </a:lnTo>
                  <a:lnTo>
                    <a:pt x="19" y="189"/>
                  </a:lnTo>
                  <a:lnTo>
                    <a:pt x="19" y="185"/>
                  </a:lnTo>
                  <a:lnTo>
                    <a:pt x="17" y="182"/>
                  </a:lnTo>
                  <a:lnTo>
                    <a:pt x="19" y="179"/>
                  </a:lnTo>
                  <a:lnTo>
                    <a:pt x="19" y="176"/>
                  </a:lnTo>
                  <a:lnTo>
                    <a:pt x="20" y="172"/>
                  </a:lnTo>
                  <a:lnTo>
                    <a:pt x="21" y="168"/>
                  </a:lnTo>
                  <a:lnTo>
                    <a:pt x="21" y="161"/>
                  </a:lnTo>
                  <a:lnTo>
                    <a:pt x="17" y="159"/>
                  </a:lnTo>
                  <a:lnTo>
                    <a:pt x="15" y="157"/>
                  </a:lnTo>
                  <a:lnTo>
                    <a:pt x="13" y="152"/>
                  </a:lnTo>
                  <a:lnTo>
                    <a:pt x="11" y="148"/>
                  </a:lnTo>
                  <a:lnTo>
                    <a:pt x="10" y="143"/>
                  </a:lnTo>
                  <a:lnTo>
                    <a:pt x="10" y="139"/>
                  </a:lnTo>
                  <a:lnTo>
                    <a:pt x="10" y="134"/>
                  </a:lnTo>
                  <a:lnTo>
                    <a:pt x="10" y="130"/>
                  </a:lnTo>
                  <a:lnTo>
                    <a:pt x="16" y="105"/>
                  </a:lnTo>
                  <a:lnTo>
                    <a:pt x="20" y="105"/>
                  </a:lnTo>
                  <a:lnTo>
                    <a:pt x="22" y="105"/>
                  </a:lnTo>
                  <a:lnTo>
                    <a:pt x="25" y="105"/>
                  </a:lnTo>
                  <a:lnTo>
                    <a:pt x="27" y="105"/>
                  </a:lnTo>
                  <a:lnTo>
                    <a:pt x="28" y="105"/>
                  </a:lnTo>
                  <a:lnTo>
                    <a:pt x="29" y="105"/>
                  </a:lnTo>
                  <a:lnTo>
                    <a:pt x="30" y="105"/>
                  </a:lnTo>
                  <a:lnTo>
                    <a:pt x="32" y="105"/>
                  </a:lnTo>
                  <a:lnTo>
                    <a:pt x="33" y="95"/>
                  </a:lnTo>
                  <a:lnTo>
                    <a:pt x="35" y="87"/>
                  </a:lnTo>
                  <a:lnTo>
                    <a:pt x="39" y="79"/>
                  </a:lnTo>
                  <a:lnTo>
                    <a:pt x="43" y="71"/>
                  </a:lnTo>
                  <a:lnTo>
                    <a:pt x="48" y="65"/>
                  </a:lnTo>
                  <a:lnTo>
                    <a:pt x="52" y="60"/>
                  </a:lnTo>
                  <a:lnTo>
                    <a:pt x="55" y="54"/>
                  </a:lnTo>
                  <a:lnTo>
                    <a:pt x="58" y="47"/>
                  </a:lnTo>
                  <a:lnTo>
                    <a:pt x="60" y="43"/>
                  </a:lnTo>
                  <a:lnTo>
                    <a:pt x="62" y="37"/>
                  </a:lnTo>
                  <a:lnTo>
                    <a:pt x="65" y="32"/>
                  </a:lnTo>
                  <a:lnTo>
                    <a:pt x="67" y="27"/>
                  </a:lnTo>
                  <a:lnTo>
                    <a:pt x="70" y="23"/>
                  </a:lnTo>
                  <a:lnTo>
                    <a:pt x="71" y="19"/>
                  </a:lnTo>
                  <a:lnTo>
                    <a:pt x="73" y="16"/>
                  </a:lnTo>
                  <a:lnTo>
                    <a:pt x="76" y="15"/>
                  </a:lnTo>
                  <a:lnTo>
                    <a:pt x="81" y="14"/>
                  </a:lnTo>
                  <a:lnTo>
                    <a:pt x="87" y="12"/>
                  </a:lnTo>
                  <a:lnTo>
                    <a:pt x="93" y="11"/>
                  </a:lnTo>
                  <a:lnTo>
                    <a:pt x="99" y="9"/>
                  </a:lnTo>
                  <a:lnTo>
                    <a:pt x="105" y="8"/>
                  </a:lnTo>
                  <a:lnTo>
                    <a:pt x="110" y="5"/>
                  </a:lnTo>
                  <a:lnTo>
                    <a:pt x="115" y="4"/>
                  </a:lnTo>
                  <a:lnTo>
                    <a:pt x="120" y="0"/>
                  </a:lnTo>
                  <a:lnTo>
                    <a:pt x="123" y="2"/>
                  </a:lnTo>
                  <a:lnTo>
                    <a:pt x="125" y="4"/>
                  </a:lnTo>
                  <a:lnTo>
                    <a:pt x="128" y="7"/>
                  </a:lnTo>
                  <a:lnTo>
                    <a:pt x="129" y="9"/>
                  </a:lnTo>
                  <a:lnTo>
                    <a:pt x="131" y="11"/>
                  </a:lnTo>
                  <a:lnTo>
                    <a:pt x="135" y="14"/>
                  </a:lnTo>
                  <a:lnTo>
                    <a:pt x="138" y="15"/>
                  </a:lnTo>
                  <a:lnTo>
                    <a:pt x="142" y="15"/>
                  </a:lnTo>
                  <a:lnTo>
                    <a:pt x="146" y="21"/>
                  </a:lnTo>
                  <a:lnTo>
                    <a:pt x="148" y="27"/>
                  </a:lnTo>
                  <a:lnTo>
                    <a:pt x="151" y="33"/>
                  </a:lnTo>
                  <a:lnTo>
                    <a:pt x="154" y="39"/>
                  </a:lnTo>
                  <a:lnTo>
                    <a:pt x="157" y="46"/>
                  </a:lnTo>
                  <a:lnTo>
                    <a:pt x="160" y="54"/>
                  </a:lnTo>
                  <a:lnTo>
                    <a:pt x="161" y="64"/>
                  </a:lnTo>
                  <a:lnTo>
                    <a:pt x="162" y="7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3" name="Freeform 376">
              <a:extLst>
                <a:ext uri="{FF2B5EF4-FFF2-40B4-BE49-F238E27FC236}">
                  <a16:creationId xmlns:a16="http://schemas.microsoft.com/office/drawing/2014/main" id="{5CCB9920-06CF-B5EB-2F8C-A45E63F80DB6}"/>
                </a:ext>
              </a:extLst>
            </p:cNvPr>
            <p:cNvSpPr>
              <a:spLocks/>
            </p:cNvSpPr>
            <p:nvPr/>
          </p:nvSpPr>
          <p:spPr bwMode="gray">
            <a:xfrm>
              <a:off x="6548342" y="2392960"/>
              <a:ext cx="24105" cy="7925"/>
            </a:xfrm>
            <a:custGeom>
              <a:avLst/>
              <a:gdLst>
                <a:gd name="T0" fmla="*/ 0 w 13"/>
                <a:gd name="T1" fmla="*/ 7006 h 5"/>
                <a:gd name="T2" fmla="*/ 1588 w 13"/>
                <a:gd name="T3" fmla="*/ 2802 h 5"/>
                <a:gd name="T4" fmla="*/ 3175 w 13"/>
                <a:gd name="T5" fmla="*/ 2802 h 5"/>
                <a:gd name="T6" fmla="*/ 6350 w 13"/>
                <a:gd name="T7" fmla="*/ 0 h 5"/>
                <a:gd name="T8" fmla="*/ 9525 w 13"/>
                <a:gd name="T9" fmla="*/ 0 h 5"/>
                <a:gd name="T10" fmla="*/ 11113 w 13"/>
                <a:gd name="T11" fmla="*/ 0 h 5"/>
                <a:gd name="T12" fmla="*/ 14288 w 13"/>
                <a:gd name="T13" fmla="*/ 0 h 5"/>
                <a:gd name="T14" fmla="*/ 17463 w 13"/>
                <a:gd name="T15" fmla="*/ 0 h 5"/>
                <a:gd name="T16" fmla="*/ 20638 w 13"/>
                <a:gd name="T17" fmla="*/ 0 h 5"/>
                <a:gd name="T18" fmla="*/ 17463 w 13"/>
                <a:gd name="T19" fmla="*/ 0 h 5"/>
                <a:gd name="T20" fmla="*/ 14288 w 13"/>
                <a:gd name="T21" fmla="*/ 0 h 5"/>
                <a:gd name="T22" fmla="*/ 12700 w 13"/>
                <a:gd name="T23" fmla="*/ 0 h 5"/>
                <a:gd name="T24" fmla="*/ 11113 w 13"/>
                <a:gd name="T25" fmla="*/ 2802 h 5"/>
                <a:gd name="T26" fmla="*/ 6350 w 13"/>
                <a:gd name="T27" fmla="*/ 2802 h 5"/>
                <a:gd name="T28" fmla="*/ 3175 w 13"/>
                <a:gd name="T29" fmla="*/ 2802 h 5"/>
                <a:gd name="T30" fmla="*/ 1588 w 13"/>
                <a:gd name="T31" fmla="*/ 7006 h 5"/>
                <a:gd name="T32" fmla="*/ 0 w 13"/>
                <a:gd name="T33" fmla="*/ 7006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5"/>
                <a:gd name="T53" fmla="*/ 13 w 13"/>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5">
                  <a:moveTo>
                    <a:pt x="0" y="5"/>
                  </a:moveTo>
                  <a:lnTo>
                    <a:pt x="1" y="2"/>
                  </a:lnTo>
                  <a:lnTo>
                    <a:pt x="2" y="2"/>
                  </a:lnTo>
                  <a:lnTo>
                    <a:pt x="4" y="0"/>
                  </a:lnTo>
                  <a:lnTo>
                    <a:pt x="6" y="0"/>
                  </a:lnTo>
                  <a:lnTo>
                    <a:pt x="7" y="0"/>
                  </a:lnTo>
                  <a:lnTo>
                    <a:pt x="9" y="0"/>
                  </a:lnTo>
                  <a:lnTo>
                    <a:pt x="11" y="0"/>
                  </a:lnTo>
                  <a:lnTo>
                    <a:pt x="13" y="0"/>
                  </a:lnTo>
                  <a:lnTo>
                    <a:pt x="11" y="0"/>
                  </a:lnTo>
                  <a:lnTo>
                    <a:pt x="9" y="0"/>
                  </a:lnTo>
                  <a:lnTo>
                    <a:pt x="8" y="0"/>
                  </a:lnTo>
                  <a:lnTo>
                    <a:pt x="7" y="2"/>
                  </a:lnTo>
                  <a:lnTo>
                    <a:pt x="4" y="2"/>
                  </a:lnTo>
                  <a:lnTo>
                    <a:pt x="2" y="2"/>
                  </a:lnTo>
                  <a:lnTo>
                    <a:pt x="1" y="5"/>
                  </a:lnTo>
                  <a:lnTo>
                    <a:pt x="0"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4" name="Freeform 377">
              <a:extLst>
                <a:ext uri="{FF2B5EF4-FFF2-40B4-BE49-F238E27FC236}">
                  <a16:creationId xmlns:a16="http://schemas.microsoft.com/office/drawing/2014/main" id="{AA4BFF41-3273-53C3-5287-265AE8063E4A}"/>
                </a:ext>
              </a:extLst>
            </p:cNvPr>
            <p:cNvSpPr>
              <a:spLocks/>
            </p:cNvSpPr>
            <p:nvPr/>
          </p:nvSpPr>
          <p:spPr bwMode="gray">
            <a:xfrm>
              <a:off x="6582491" y="2410790"/>
              <a:ext cx="8035" cy="19809"/>
            </a:xfrm>
            <a:custGeom>
              <a:avLst/>
              <a:gdLst>
                <a:gd name="T0" fmla="*/ 0 w 5"/>
                <a:gd name="T1" fmla="*/ 16814 h 12"/>
                <a:gd name="T2" fmla="*/ 0 w 5"/>
                <a:gd name="T3" fmla="*/ 0 h 12"/>
                <a:gd name="T4" fmla="*/ 7938 w 5"/>
                <a:gd name="T5" fmla="*/ 8407 h 12"/>
                <a:gd name="T6" fmla="*/ 0 w 5"/>
                <a:gd name="T7" fmla="*/ 16814 h 12"/>
                <a:gd name="T8" fmla="*/ 0 60000 65536"/>
                <a:gd name="T9" fmla="*/ 0 60000 65536"/>
                <a:gd name="T10" fmla="*/ 0 60000 65536"/>
                <a:gd name="T11" fmla="*/ 0 60000 65536"/>
                <a:gd name="T12" fmla="*/ 0 w 5"/>
                <a:gd name="T13" fmla="*/ 0 h 12"/>
                <a:gd name="T14" fmla="*/ 5 w 5"/>
                <a:gd name="T15" fmla="*/ 12 h 12"/>
              </a:gdLst>
              <a:ahLst/>
              <a:cxnLst>
                <a:cxn ang="T8">
                  <a:pos x="T0" y="T1"/>
                </a:cxn>
                <a:cxn ang="T9">
                  <a:pos x="T2" y="T3"/>
                </a:cxn>
                <a:cxn ang="T10">
                  <a:pos x="T4" y="T5"/>
                </a:cxn>
                <a:cxn ang="T11">
                  <a:pos x="T6" y="T7"/>
                </a:cxn>
              </a:cxnLst>
              <a:rect l="T12" t="T13" r="T14" b="T15"/>
              <a:pathLst>
                <a:path w="5" h="12">
                  <a:moveTo>
                    <a:pt x="0" y="12"/>
                  </a:moveTo>
                  <a:lnTo>
                    <a:pt x="0" y="0"/>
                  </a:lnTo>
                  <a:lnTo>
                    <a:pt x="5" y="6"/>
                  </a:lnTo>
                  <a:lnTo>
                    <a:pt x="0"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5" name="Freeform 378">
              <a:extLst>
                <a:ext uri="{FF2B5EF4-FFF2-40B4-BE49-F238E27FC236}">
                  <a16:creationId xmlns:a16="http://schemas.microsoft.com/office/drawing/2014/main" id="{250A2FCF-0ADC-C9DA-5A8E-D8170072A863}"/>
                </a:ext>
              </a:extLst>
            </p:cNvPr>
            <p:cNvSpPr>
              <a:spLocks/>
            </p:cNvSpPr>
            <p:nvPr/>
          </p:nvSpPr>
          <p:spPr bwMode="gray">
            <a:xfrm>
              <a:off x="6341437" y="2186940"/>
              <a:ext cx="190836" cy="225828"/>
            </a:xfrm>
            <a:custGeom>
              <a:avLst/>
              <a:gdLst>
                <a:gd name="T0" fmla="*/ 112713 w 102"/>
                <a:gd name="T1" fmla="*/ 21017 h 129"/>
                <a:gd name="T2" fmla="*/ 96837 w 102"/>
                <a:gd name="T3" fmla="*/ 29424 h 129"/>
                <a:gd name="T4" fmla="*/ 90487 w 102"/>
                <a:gd name="T5" fmla="*/ 43436 h 129"/>
                <a:gd name="T6" fmla="*/ 88900 w 102"/>
                <a:gd name="T7" fmla="*/ 54645 h 129"/>
                <a:gd name="T8" fmla="*/ 82550 w 102"/>
                <a:gd name="T9" fmla="*/ 56046 h 129"/>
                <a:gd name="T10" fmla="*/ 79375 w 102"/>
                <a:gd name="T11" fmla="*/ 54645 h 129"/>
                <a:gd name="T12" fmla="*/ 76200 w 102"/>
                <a:gd name="T13" fmla="*/ 50442 h 129"/>
                <a:gd name="T14" fmla="*/ 69850 w 102"/>
                <a:gd name="T15" fmla="*/ 47639 h 129"/>
                <a:gd name="T16" fmla="*/ 63500 w 102"/>
                <a:gd name="T17" fmla="*/ 43436 h 129"/>
                <a:gd name="T18" fmla="*/ 61913 w 102"/>
                <a:gd name="T19" fmla="*/ 46238 h 129"/>
                <a:gd name="T20" fmla="*/ 63500 w 102"/>
                <a:gd name="T21" fmla="*/ 51843 h 129"/>
                <a:gd name="T22" fmla="*/ 69850 w 102"/>
                <a:gd name="T23" fmla="*/ 64453 h 129"/>
                <a:gd name="T24" fmla="*/ 77788 w 102"/>
                <a:gd name="T25" fmla="*/ 74261 h 129"/>
                <a:gd name="T26" fmla="*/ 79375 w 102"/>
                <a:gd name="T27" fmla="*/ 82668 h 129"/>
                <a:gd name="T28" fmla="*/ 79375 w 102"/>
                <a:gd name="T29" fmla="*/ 95279 h 129"/>
                <a:gd name="T30" fmla="*/ 79375 w 102"/>
                <a:gd name="T31" fmla="*/ 105087 h 129"/>
                <a:gd name="T32" fmla="*/ 79375 w 102"/>
                <a:gd name="T33" fmla="*/ 124703 h 129"/>
                <a:gd name="T34" fmla="*/ 77788 w 102"/>
                <a:gd name="T35" fmla="*/ 142918 h 129"/>
                <a:gd name="T36" fmla="*/ 71438 w 102"/>
                <a:gd name="T37" fmla="*/ 147121 h 129"/>
                <a:gd name="T38" fmla="*/ 77788 w 102"/>
                <a:gd name="T39" fmla="*/ 151325 h 129"/>
                <a:gd name="T40" fmla="*/ 82550 w 102"/>
                <a:gd name="T41" fmla="*/ 155528 h 129"/>
                <a:gd name="T42" fmla="*/ 80963 w 102"/>
                <a:gd name="T43" fmla="*/ 161133 h 129"/>
                <a:gd name="T44" fmla="*/ 76200 w 102"/>
                <a:gd name="T45" fmla="*/ 165336 h 129"/>
                <a:gd name="T46" fmla="*/ 68263 w 102"/>
                <a:gd name="T47" fmla="*/ 166737 h 129"/>
                <a:gd name="T48" fmla="*/ 63500 w 102"/>
                <a:gd name="T49" fmla="*/ 172342 h 129"/>
                <a:gd name="T50" fmla="*/ 61913 w 102"/>
                <a:gd name="T51" fmla="*/ 180749 h 129"/>
                <a:gd name="T52" fmla="*/ 60325 w 102"/>
                <a:gd name="T53" fmla="*/ 170941 h 129"/>
                <a:gd name="T54" fmla="*/ 60325 w 102"/>
                <a:gd name="T55" fmla="*/ 161133 h 129"/>
                <a:gd name="T56" fmla="*/ 58738 w 102"/>
                <a:gd name="T57" fmla="*/ 156929 h 129"/>
                <a:gd name="T58" fmla="*/ 49212 w 102"/>
                <a:gd name="T59" fmla="*/ 161133 h 129"/>
                <a:gd name="T60" fmla="*/ 41275 w 102"/>
                <a:gd name="T61" fmla="*/ 162534 h 129"/>
                <a:gd name="T62" fmla="*/ 36513 w 102"/>
                <a:gd name="T63" fmla="*/ 151325 h 129"/>
                <a:gd name="T64" fmla="*/ 34925 w 102"/>
                <a:gd name="T65" fmla="*/ 134511 h 129"/>
                <a:gd name="T66" fmla="*/ 38100 w 102"/>
                <a:gd name="T67" fmla="*/ 120499 h 129"/>
                <a:gd name="T68" fmla="*/ 11112 w 102"/>
                <a:gd name="T69" fmla="*/ 110691 h 129"/>
                <a:gd name="T70" fmla="*/ 1588 w 102"/>
                <a:gd name="T71" fmla="*/ 89674 h 129"/>
                <a:gd name="T72" fmla="*/ 6350 w 102"/>
                <a:gd name="T73" fmla="*/ 70058 h 129"/>
                <a:gd name="T74" fmla="*/ 17463 w 102"/>
                <a:gd name="T75" fmla="*/ 56046 h 129"/>
                <a:gd name="T76" fmla="*/ 25400 w 102"/>
                <a:gd name="T77" fmla="*/ 36430 h 129"/>
                <a:gd name="T78" fmla="*/ 46037 w 102"/>
                <a:gd name="T79" fmla="*/ 29424 h 129"/>
                <a:gd name="T80" fmla="*/ 63500 w 102"/>
                <a:gd name="T81" fmla="*/ 21017 h 129"/>
                <a:gd name="T82" fmla="*/ 82550 w 102"/>
                <a:gd name="T83" fmla="*/ 9808 h 129"/>
                <a:gd name="T84" fmla="*/ 92075 w 102"/>
                <a:gd name="T85" fmla="*/ 8407 h 129"/>
                <a:gd name="T86" fmla="*/ 101600 w 102"/>
                <a:gd name="T87" fmla="*/ 5605 h 129"/>
                <a:gd name="T88" fmla="*/ 115888 w 102"/>
                <a:gd name="T89" fmla="*/ 5605 h 129"/>
                <a:gd name="T90" fmla="*/ 128588 w 102"/>
                <a:gd name="T91" fmla="*/ 11209 h 129"/>
                <a:gd name="T92" fmla="*/ 139700 w 102"/>
                <a:gd name="T93" fmla="*/ 15413 h 129"/>
                <a:gd name="T94" fmla="*/ 149225 w 102"/>
                <a:gd name="T95" fmla="*/ 15413 h 129"/>
                <a:gd name="T96" fmla="*/ 153988 w 102"/>
                <a:gd name="T97" fmla="*/ 8407 h 129"/>
                <a:gd name="T98" fmla="*/ 158750 w 102"/>
                <a:gd name="T99" fmla="*/ 0 h 129"/>
                <a:gd name="T100" fmla="*/ 161925 w 102"/>
                <a:gd name="T101" fmla="*/ 15413 h 129"/>
                <a:gd name="T102" fmla="*/ 161925 w 102"/>
                <a:gd name="T103" fmla="*/ 29424 h 12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2"/>
                <a:gd name="T157" fmla="*/ 0 h 129"/>
                <a:gd name="T158" fmla="*/ 102 w 102"/>
                <a:gd name="T159" fmla="*/ 129 h 12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2" h="129">
                  <a:moveTo>
                    <a:pt x="102" y="24"/>
                  </a:moveTo>
                  <a:lnTo>
                    <a:pt x="77" y="14"/>
                  </a:lnTo>
                  <a:lnTo>
                    <a:pt x="71" y="15"/>
                  </a:lnTo>
                  <a:lnTo>
                    <a:pt x="68" y="17"/>
                  </a:lnTo>
                  <a:lnTo>
                    <a:pt x="64" y="19"/>
                  </a:lnTo>
                  <a:lnTo>
                    <a:pt x="61" y="21"/>
                  </a:lnTo>
                  <a:lnTo>
                    <a:pt x="58" y="24"/>
                  </a:lnTo>
                  <a:lnTo>
                    <a:pt x="57" y="28"/>
                  </a:lnTo>
                  <a:lnTo>
                    <a:pt x="57" y="31"/>
                  </a:lnTo>
                  <a:lnTo>
                    <a:pt x="58" y="36"/>
                  </a:lnTo>
                  <a:lnTo>
                    <a:pt x="57" y="37"/>
                  </a:lnTo>
                  <a:lnTo>
                    <a:pt x="56" y="39"/>
                  </a:lnTo>
                  <a:lnTo>
                    <a:pt x="55" y="40"/>
                  </a:lnTo>
                  <a:lnTo>
                    <a:pt x="54" y="40"/>
                  </a:lnTo>
                  <a:lnTo>
                    <a:pt x="52" y="40"/>
                  </a:lnTo>
                  <a:lnTo>
                    <a:pt x="51" y="40"/>
                  </a:lnTo>
                  <a:lnTo>
                    <a:pt x="50" y="40"/>
                  </a:lnTo>
                  <a:lnTo>
                    <a:pt x="50" y="39"/>
                  </a:lnTo>
                  <a:lnTo>
                    <a:pt x="49" y="39"/>
                  </a:lnTo>
                  <a:lnTo>
                    <a:pt x="49" y="37"/>
                  </a:lnTo>
                  <a:lnTo>
                    <a:pt x="48" y="36"/>
                  </a:lnTo>
                  <a:lnTo>
                    <a:pt x="46" y="34"/>
                  </a:lnTo>
                  <a:lnTo>
                    <a:pt x="45" y="34"/>
                  </a:lnTo>
                  <a:lnTo>
                    <a:pt x="44" y="34"/>
                  </a:lnTo>
                  <a:lnTo>
                    <a:pt x="43" y="33"/>
                  </a:lnTo>
                  <a:lnTo>
                    <a:pt x="42" y="31"/>
                  </a:lnTo>
                  <a:lnTo>
                    <a:pt x="40" y="31"/>
                  </a:lnTo>
                  <a:lnTo>
                    <a:pt x="39" y="29"/>
                  </a:lnTo>
                  <a:lnTo>
                    <a:pt x="39" y="31"/>
                  </a:lnTo>
                  <a:lnTo>
                    <a:pt x="39" y="33"/>
                  </a:lnTo>
                  <a:lnTo>
                    <a:pt x="39" y="34"/>
                  </a:lnTo>
                  <a:lnTo>
                    <a:pt x="39" y="36"/>
                  </a:lnTo>
                  <a:lnTo>
                    <a:pt x="40" y="37"/>
                  </a:lnTo>
                  <a:lnTo>
                    <a:pt x="40" y="40"/>
                  </a:lnTo>
                  <a:lnTo>
                    <a:pt x="43" y="43"/>
                  </a:lnTo>
                  <a:lnTo>
                    <a:pt x="44" y="46"/>
                  </a:lnTo>
                  <a:lnTo>
                    <a:pt x="46" y="48"/>
                  </a:lnTo>
                  <a:lnTo>
                    <a:pt x="48" y="51"/>
                  </a:lnTo>
                  <a:lnTo>
                    <a:pt x="49" y="53"/>
                  </a:lnTo>
                  <a:lnTo>
                    <a:pt x="50" y="53"/>
                  </a:lnTo>
                  <a:lnTo>
                    <a:pt x="50" y="57"/>
                  </a:lnTo>
                  <a:lnTo>
                    <a:pt x="50" y="59"/>
                  </a:lnTo>
                  <a:lnTo>
                    <a:pt x="50" y="62"/>
                  </a:lnTo>
                  <a:lnTo>
                    <a:pt x="50" y="65"/>
                  </a:lnTo>
                  <a:lnTo>
                    <a:pt x="50" y="68"/>
                  </a:lnTo>
                  <a:lnTo>
                    <a:pt x="50" y="71"/>
                  </a:lnTo>
                  <a:lnTo>
                    <a:pt x="50" y="72"/>
                  </a:lnTo>
                  <a:lnTo>
                    <a:pt x="50" y="75"/>
                  </a:lnTo>
                  <a:lnTo>
                    <a:pt x="50" y="79"/>
                  </a:lnTo>
                  <a:lnTo>
                    <a:pt x="50" y="85"/>
                  </a:lnTo>
                  <a:lnTo>
                    <a:pt x="50" y="89"/>
                  </a:lnTo>
                  <a:lnTo>
                    <a:pt x="50" y="94"/>
                  </a:lnTo>
                  <a:lnTo>
                    <a:pt x="50" y="99"/>
                  </a:lnTo>
                  <a:lnTo>
                    <a:pt x="49" y="102"/>
                  </a:lnTo>
                  <a:lnTo>
                    <a:pt x="46" y="104"/>
                  </a:lnTo>
                  <a:lnTo>
                    <a:pt x="44" y="104"/>
                  </a:lnTo>
                  <a:lnTo>
                    <a:pt x="45" y="105"/>
                  </a:lnTo>
                  <a:lnTo>
                    <a:pt x="46" y="106"/>
                  </a:lnTo>
                  <a:lnTo>
                    <a:pt x="48" y="108"/>
                  </a:lnTo>
                  <a:lnTo>
                    <a:pt x="49" y="108"/>
                  </a:lnTo>
                  <a:lnTo>
                    <a:pt x="50" y="109"/>
                  </a:lnTo>
                  <a:lnTo>
                    <a:pt x="51" y="111"/>
                  </a:lnTo>
                  <a:lnTo>
                    <a:pt x="52" y="111"/>
                  </a:lnTo>
                  <a:lnTo>
                    <a:pt x="52" y="112"/>
                  </a:lnTo>
                  <a:lnTo>
                    <a:pt x="51" y="113"/>
                  </a:lnTo>
                  <a:lnTo>
                    <a:pt x="51" y="115"/>
                  </a:lnTo>
                  <a:lnTo>
                    <a:pt x="50" y="116"/>
                  </a:lnTo>
                  <a:lnTo>
                    <a:pt x="49" y="116"/>
                  </a:lnTo>
                  <a:lnTo>
                    <a:pt x="48" y="118"/>
                  </a:lnTo>
                  <a:lnTo>
                    <a:pt x="46" y="116"/>
                  </a:lnTo>
                  <a:lnTo>
                    <a:pt x="44" y="118"/>
                  </a:lnTo>
                  <a:lnTo>
                    <a:pt x="43" y="119"/>
                  </a:lnTo>
                  <a:lnTo>
                    <a:pt x="42" y="120"/>
                  </a:lnTo>
                  <a:lnTo>
                    <a:pt x="42" y="122"/>
                  </a:lnTo>
                  <a:lnTo>
                    <a:pt x="40" y="123"/>
                  </a:lnTo>
                  <a:lnTo>
                    <a:pt x="40" y="125"/>
                  </a:lnTo>
                  <a:lnTo>
                    <a:pt x="39" y="127"/>
                  </a:lnTo>
                  <a:lnTo>
                    <a:pt x="39" y="129"/>
                  </a:lnTo>
                  <a:lnTo>
                    <a:pt x="39" y="126"/>
                  </a:lnTo>
                  <a:lnTo>
                    <a:pt x="38" y="123"/>
                  </a:lnTo>
                  <a:lnTo>
                    <a:pt x="38" y="122"/>
                  </a:lnTo>
                  <a:lnTo>
                    <a:pt x="38" y="119"/>
                  </a:lnTo>
                  <a:lnTo>
                    <a:pt x="38" y="118"/>
                  </a:lnTo>
                  <a:lnTo>
                    <a:pt x="38" y="115"/>
                  </a:lnTo>
                  <a:lnTo>
                    <a:pt x="39" y="113"/>
                  </a:lnTo>
                  <a:lnTo>
                    <a:pt x="39" y="111"/>
                  </a:lnTo>
                  <a:lnTo>
                    <a:pt x="37" y="112"/>
                  </a:lnTo>
                  <a:lnTo>
                    <a:pt x="34" y="113"/>
                  </a:lnTo>
                  <a:lnTo>
                    <a:pt x="32" y="113"/>
                  </a:lnTo>
                  <a:lnTo>
                    <a:pt x="31" y="115"/>
                  </a:lnTo>
                  <a:lnTo>
                    <a:pt x="29" y="115"/>
                  </a:lnTo>
                  <a:lnTo>
                    <a:pt x="27" y="116"/>
                  </a:lnTo>
                  <a:lnTo>
                    <a:pt x="26" y="116"/>
                  </a:lnTo>
                  <a:lnTo>
                    <a:pt x="24" y="116"/>
                  </a:lnTo>
                  <a:lnTo>
                    <a:pt x="23" y="112"/>
                  </a:lnTo>
                  <a:lnTo>
                    <a:pt x="23" y="108"/>
                  </a:lnTo>
                  <a:lnTo>
                    <a:pt x="23" y="104"/>
                  </a:lnTo>
                  <a:lnTo>
                    <a:pt x="22" y="101"/>
                  </a:lnTo>
                  <a:lnTo>
                    <a:pt x="22" y="96"/>
                  </a:lnTo>
                  <a:lnTo>
                    <a:pt x="22" y="93"/>
                  </a:lnTo>
                  <a:lnTo>
                    <a:pt x="23" y="89"/>
                  </a:lnTo>
                  <a:lnTo>
                    <a:pt x="24" y="86"/>
                  </a:lnTo>
                  <a:lnTo>
                    <a:pt x="17" y="85"/>
                  </a:lnTo>
                  <a:lnTo>
                    <a:pt x="11" y="82"/>
                  </a:lnTo>
                  <a:lnTo>
                    <a:pt x="7" y="79"/>
                  </a:lnTo>
                  <a:lnTo>
                    <a:pt x="5" y="73"/>
                  </a:lnTo>
                  <a:lnTo>
                    <a:pt x="3" y="69"/>
                  </a:lnTo>
                  <a:lnTo>
                    <a:pt x="1" y="64"/>
                  </a:lnTo>
                  <a:lnTo>
                    <a:pt x="1" y="58"/>
                  </a:lnTo>
                  <a:lnTo>
                    <a:pt x="0" y="53"/>
                  </a:lnTo>
                  <a:lnTo>
                    <a:pt x="4" y="50"/>
                  </a:lnTo>
                  <a:lnTo>
                    <a:pt x="6" y="47"/>
                  </a:lnTo>
                  <a:lnTo>
                    <a:pt x="8" y="43"/>
                  </a:lnTo>
                  <a:lnTo>
                    <a:pt x="11" y="40"/>
                  </a:lnTo>
                  <a:lnTo>
                    <a:pt x="13" y="36"/>
                  </a:lnTo>
                  <a:lnTo>
                    <a:pt x="14" y="31"/>
                  </a:lnTo>
                  <a:lnTo>
                    <a:pt x="16" y="26"/>
                  </a:lnTo>
                  <a:lnTo>
                    <a:pt x="17" y="22"/>
                  </a:lnTo>
                  <a:lnTo>
                    <a:pt x="23" y="21"/>
                  </a:lnTo>
                  <a:lnTo>
                    <a:pt x="29" y="21"/>
                  </a:lnTo>
                  <a:lnTo>
                    <a:pt x="32" y="19"/>
                  </a:lnTo>
                  <a:lnTo>
                    <a:pt x="37" y="17"/>
                  </a:lnTo>
                  <a:lnTo>
                    <a:pt x="40" y="15"/>
                  </a:lnTo>
                  <a:lnTo>
                    <a:pt x="44" y="12"/>
                  </a:lnTo>
                  <a:lnTo>
                    <a:pt x="49" y="10"/>
                  </a:lnTo>
                  <a:lnTo>
                    <a:pt x="52" y="7"/>
                  </a:lnTo>
                  <a:lnTo>
                    <a:pt x="54" y="6"/>
                  </a:lnTo>
                  <a:lnTo>
                    <a:pt x="56" y="6"/>
                  </a:lnTo>
                  <a:lnTo>
                    <a:pt x="58" y="6"/>
                  </a:lnTo>
                  <a:lnTo>
                    <a:pt x="59" y="4"/>
                  </a:lnTo>
                  <a:lnTo>
                    <a:pt x="62" y="4"/>
                  </a:lnTo>
                  <a:lnTo>
                    <a:pt x="64" y="4"/>
                  </a:lnTo>
                  <a:lnTo>
                    <a:pt x="67" y="4"/>
                  </a:lnTo>
                  <a:lnTo>
                    <a:pt x="69" y="4"/>
                  </a:lnTo>
                  <a:lnTo>
                    <a:pt x="73" y="4"/>
                  </a:lnTo>
                  <a:lnTo>
                    <a:pt x="75" y="6"/>
                  </a:lnTo>
                  <a:lnTo>
                    <a:pt x="78" y="7"/>
                  </a:lnTo>
                  <a:lnTo>
                    <a:pt x="81" y="8"/>
                  </a:lnTo>
                  <a:lnTo>
                    <a:pt x="83" y="10"/>
                  </a:lnTo>
                  <a:lnTo>
                    <a:pt x="85" y="11"/>
                  </a:lnTo>
                  <a:lnTo>
                    <a:pt x="88" y="11"/>
                  </a:lnTo>
                  <a:lnTo>
                    <a:pt x="89" y="11"/>
                  </a:lnTo>
                  <a:lnTo>
                    <a:pt x="91" y="11"/>
                  </a:lnTo>
                  <a:lnTo>
                    <a:pt x="94" y="11"/>
                  </a:lnTo>
                  <a:lnTo>
                    <a:pt x="95" y="10"/>
                  </a:lnTo>
                  <a:lnTo>
                    <a:pt x="96" y="7"/>
                  </a:lnTo>
                  <a:lnTo>
                    <a:pt x="97" y="6"/>
                  </a:lnTo>
                  <a:lnTo>
                    <a:pt x="99" y="3"/>
                  </a:lnTo>
                  <a:lnTo>
                    <a:pt x="100" y="1"/>
                  </a:lnTo>
                  <a:lnTo>
                    <a:pt x="100" y="0"/>
                  </a:lnTo>
                  <a:lnTo>
                    <a:pt x="101" y="3"/>
                  </a:lnTo>
                  <a:lnTo>
                    <a:pt x="101" y="7"/>
                  </a:lnTo>
                  <a:lnTo>
                    <a:pt x="102" y="11"/>
                  </a:lnTo>
                  <a:lnTo>
                    <a:pt x="102" y="15"/>
                  </a:lnTo>
                  <a:lnTo>
                    <a:pt x="102" y="18"/>
                  </a:lnTo>
                  <a:lnTo>
                    <a:pt x="102" y="21"/>
                  </a:lnTo>
                  <a:lnTo>
                    <a:pt x="102" y="2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6" name="Freeform 379">
              <a:extLst>
                <a:ext uri="{FF2B5EF4-FFF2-40B4-BE49-F238E27FC236}">
                  <a16:creationId xmlns:a16="http://schemas.microsoft.com/office/drawing/2014/main" id="{5F973CC2-8FDF-2F0F-B1B2-D3025FBBDFF7}"/>
                </a:ext>
              </a:extLst>
            </p:cNvPr>
            <p:cNvSpPr>
              <a:spLocks/>
            </p:cNvSpPr>
            <p:nvPr/>
          </p:nvSpPr>
          <p:spPr bwMode="gray">
            <a:xfrm>
              <a:off x="6453928" y="2436541"/>
              <a:ext cx="86378" cy="37639"/>
            </a:xfrm>
            <a:custGeom>
              <a:avLst/>
              <a:gdLst>
                <a:gd name="T0" fmla="*/ 0 w 47"/>
                <a:gd name="T1" fmla="*/ 0 h 22"/>
                <a:gd name="T2" fmla="*/ 11113 w 47"/>
                <a:gd name="T3" fmla="*/ 0 h 22"/>
                <a:gd name="T4" fmla="*/ 23813 w 47"/>
                <a:gd name="T5" fmla="*/ 1401 h 22"/>
                <a:gd name="T6" fmla="*/ 33338 w 47"/>
                <a:gd name="T7" fmla="*/ 4203 h 22"/>
                <a:gd name="T8" fmla="*/ 42863 w 47"/>
                <a:gd name="T9" fmla="*/ 4203 h 22"/>
                <a:gd name="T10" fmla="*/ 50800 w 47"/>
                <a:gd name="T11" fmla="*/ 5605 h 22"/>
                <a:gd name="T12" fmla="*/ 58738 w 47"/>
                <a:gd name="T13" fmla="*/ 5605 h 22"/>
                <a:gd name="T14" fmla="*/ 66675 w 47"/>
                <a:gd name="T15" fmla="*/ 4203 h 22"/>
                <a:gd name="T16" fmla="*/ 74613 w 47"/>
                <a:gd name="T17" fmla="*/ 0 h 22"/>
                <a:gd name="T18" fmla="*/ 74613 w 47"/>
                <a:gd name="T19" fmla="*/ 1401 h 22"/>
                <a:gd name="T20" fmla="*/ 74613 w 47"/>
                <a:gd name="T21" fmla="*/ 4203 h 22"/>
                <a:gd name="T22" fmla="*/ 74613 w 47"/>
                <a:gd name="T23" fmla="*/ 5605 h 22"/>
                <a:gd name="T24" fmla="*/ 74613 w 47"/>
                <a:gd name="T25" fmla="*/ 9808 h 22"/>
                <a:gd name="T26" fmla="*/ 74613 w 47"/>
                <a:gd name="T27" fmla="*/ 11209 h 22"/>
                <a:gd name="T28" fmla="*/ 74613 w 47"/>
                <a:gd name="T29" fmla="*/ 12610 h 22"/>
                <a:gd name="T30" fmla="*/ 74613 w 47"/>
                <a:gd name="T31" fmla="*/ 15413 h 22"/>
                <a:gd name="T32" fmla="*/ 71438 w 47"/>
                <a:gd name="T33" fmla="*/ 19616 h 22"/>
                <a:gd name="T34" fmla="*/ 66675 w 47"/>
                <a:gd name="T35" fmla="*/ 21017 h 22"/>
                <a:gd name="T36" fmla="*/ 61913 w 47"/>
                <a:gd name="T37" fmla="*/ 26622 h 22"/>
                <a:gd name="T38" fmla="*/ 57150 w 47"/>
                <a:gd name="T39" fmla="*/ 28023 h 22"/>
                <a:gd name="T40" fmla="*/ 52388 w 47"/>
                <a:gd name="T41" fmla="*/ 28023 h 22"/>
                <a:gd name="T42" fmla="*/ 47625 w 47"/>
                <a:gd name="T43" fmla="*/ 30825 h 22"/>
                <a:gd name="T44" fmla="*/ 44450 w 47"/>
                <a:gd name="T45" fmla="*/ 30825 h 22"/>
                <a:gd name="T46" fmla="*/ 42863 w 47"/>
                <a:gd name="T47" fmla="*/ 30825 h 22"/>
                <a:gd name="T48" fmla="*/ 34925 w 47"/>
                <a:gd name="T49" fmla="*/ 30825 h 22"/>
                <a:gd name="T50" fmla="*/ 30163 w 47"/>
                <a:gd name="T51" fmla="*/ 28023 h 22"/>
                <a:gd name="T52" fmla="*/ 25400 w 47"/>
                <a:gd name="T53" fmla="*/ 26622 h 22"/>
                <a:gd name="T54" fmla="*/ 20638 w 47"/>
                <a:gd name="T55" fmla="*/ 23819 h 22"/>
                <a:gd name="T56" fmla="*/ 14288 w 47"/>
                <a:gd name="T57" fmla="*/ 21017 h 22"/>
                <a:gd name="T58" fmla="*/ 11113 w 47"/>
                <a:gd name="T59" fmla="*/ 19616 h 22"/>
                <a:gd name="T60" fmla="*/ 4763 w 47"/>
                <a:gd name="T61" fmla="*/ 16814 h 22"/>
                <a:gd name="T62" fmla="*/ 0 w 47"/>
                <a:gd name="T63" fmla="*/ 15413 h 22"/>
                <a:gd name="T64" fmla="*/ 0 w 47"/>
                <a:gd name="T65" fmla="*/ 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
                <a:gd name="T100" fmla="*/ 0 h 22"/>
                <a:gd name="T101" fmla="*/ 47 w 47"/>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 h="22">
                  <a:moveTo>
                    <a:pt x="0" y="0"/>
                  </a:moveTo>
                  <a:lnTo>
                    <a:pt x="7" y="0"/>
                  </a:lnTo>
                  <a:lnTo>
                    <a:pt x="15" y="1"/>
                  </a:lnTo>
                  <a:lnTo>
                    <a:pt x="21" y="3"/>
                  </a:lnTo>
                  <a:lnTo>
                    <a:pt x="27" y="3"/>
                  </a:lnTo>
                  <a:lnTo>
                    <a:pt x="32" y="4"/>
                  </a:lnTo>
                  <a:lnTo>
                    <a:pt x="37" y="4"/>
                  </a:lnTo>
                  <a:lnTo>
                    <a:pt x="42" y="3"/>
                  </a:lnTo>
                  <a:lnTo>
                    <a:pt x="47" y="0"/>
                  </a:lnTo>
                  <a:lnTo>
                    <a:pt x="47" y="1"/>
                  </a:lnTo>
                  <a:lnTo>
                    <a:pt x="47" y="3"/>
                  </a:lnTo>
                  <a:lnTo>
                    <a:pt x="47" y="4"/>
                  </a:lnTo>
                  <a:lnTo>
                    <a:pt x="47" y="7"/>
                  </a:lnTo>
                  <a:lnTo>
                    <a:pt x="47" y="8"/>
                  </a:lnTo>
                  <a:lnTo>
                    <a:pt x="47" y="9"/>
                  </a:lnTo>
                  <a:lnTo>
                    <a:pt x="47" y="11"/>
                  </a:lnTo>
                  <a:lnTo>
                    <a:pt x="45" y="14"/>
                  </a:lnTo>
                  <a:lnTo>
                    <a:pt x="42" y="15"/>
                  </a:lnTo>
                  <a:lnTo>
                    <a:pt x="39" y="19"/>
                  </a:lnTo>
                  <a:lnTo>
                    <a:pt x="36" y="20"/>
                  </a:lnTo>
                  <a:lnTo>
                    <a:pt x="33" y="20"/>
                  </a:lnTo>
                  <a:lnTo>
                    <a:pt x="30" y="22"/>
                  </a:lnTo>
                  <a:lnTo>
                    <a:pt x="28" y="22"/>
                  </a:lnTo>
                  <a:lnTo>
                    <a:pt x="27" y="22"/>
                  </a:lnTo>
                  <a:lnTo>
                    <a:pt x="22" y="22"/>
                  </a:lnTo>
                  <a:lnTo>
                    <a:pt x="19" y="20"/>
                  </a:lnTo>
                  <a:lnTo>
                    <a:pt x="16" y="19"/>
                  </a:lnTo>
                  <a:lnTo>
                    <a:pt x="13" y="17"/>
                  </a:lnTo>
                  <a:lnTo>
                    <a:pt x="9" y="15"/>
                  </a:lnTo>
                  <a:lnTo>
                    <a:pt x="7" y="14"/>
                  </a:lnTo>
                  <a:lnTo>
                    <a:pt x="3" y="12"/>
                  </a:lnTo>
                  <a:lnTo>
                    <a:pt x="0" y="11"/>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7" name="Freeform 380">
              <a:extLst>
                <a:ext uri="{FF2B5EF4-FFF2-40B4-BE49-F238E27FC236}">
                  <a16:creationId xmlns:a16="http://schemas.microsoft.com/office/drawing/2014/main" id="{26711BBC-629E-C15D-5E65-CF2190BD859B}"/>
                </a:ext>
              </a:extLst>
            </p:cNvPr>
            <p:cNvSpPr>
              <a:spLocks/>
            </p:cNvSpPr>
            <p:nvPr/>
          </p:nvSpPr>
          <p:spPr bwMode="gray">
            <a:xfrm>
              <a:off x="6273136" y="1644161"/>
              <a:ext cx="68298" cy="43580"/>
            </a:xfrm>
            <a:custGeom>
              <a:avLst/>
              <a:gdLst>
                <a:gd name="T0" fmla="*/ 22225 w 37"/>
                <a:gd name="T1" fmla="*/ 0 h 25"/>
                <a:gd name="T2" fmla="*/ 58738 w 37"/>
                <a:gd name="T3" fmla="*/ 9808 h 25"/>
                <a:gd name="T4" fmla="*/ 53975 w 37"/>
                <a:gd name="T5" fmla="*/ 35029 h 25"/>
                <a:gd name="T6" fmla="*/ 11113 w 37"/>
                <a:gd name="T7" fmla="*/ 35029 h 25"/>
                <a:gd name="T8" fmla="*/ 0 w 37"/>
                <a:gd name="T9" fmla="*/ 28023 h 25"/>
                <a:gd name="T10" fmla="*/ 1588 w 37"/>
                <a:gd name="T11" fmla="*/ 23820 h 25"/>
                <a:gd name="T12" fmla="*/ 4763 w 37"/>
                <a:gd name="T13" fmla="*/ 19616 h 25"/>
                <a:gd name="T14" fmla="*/ 7938 w 37"/>
                <a:gd name="T15" fmla="*/ 15413 h 25"/>
                <a:gd name="T16" fmla="*/ 11113 w 37"/>
                <a:gd name="T17" fmla="*/ 11209 h 25"/>
                <a:gd name="T18" fmla="*/ 17463 w 37"/>
                <a:gd name="T19" fmla="*/ 5605 h 25"/>
                <a:gd name="T20" fmla="*/ 19050 w 37"/>
                <a:gd name="T21" fmla="*/ 4203 h 25"/>
                <a:gd name="T22" fmla="*/ 22225 w 37"/>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25"/>
                <a:gd name="T38" fmla="*/ 37 w 37"/>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25">
                  <a:moveTo>
                    <a:pt x="14" y="0"/>
                  </a:moveTo>
                  <a:lnTo>
                    <a:pt x="37" y="7"/>
                  </a:lnTo>
                  <a:lnTo>
                    <a:pt x="34" y="25"/>
                  </a:lnTo>
                  <a:lnTo>
                    <a:pt x="7" y="25"/>
                  </a:lnTo>
                  <a:lnTo>
                    <a:pt x="0" y="20"/>
                  </a:lnTo>
                  <a:lnTo>
                    <a:pt x="1" y="17"/>
                  </a:lnTo>
                  <a:lnTo>
                    <a:pt x="3" y="14"/>
                  </a:lnTo>
                  <a:lnTo>
                    <a:pt x="5" y="11"/>
                  </a:lnTo>
                  <a:lnTo>
                    <a:pt x="7" y="8"/>
                  </a:lnTo>
                  <a:lnTo>
                    <a:pt x="11" y="4"/>
                  </a:lnTo>
                  <a:lnTo>
                    <a:pt x="12" y="3"/>
                  </a:lnTo>
                  <a:lnTo>
                    <a:pt x="14"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8" name="Freeform 382">
              <a:extLst>
                <a:ext uri="{FF2B5EF4-FFF2-40B4-BE49-F238E27FC236}">
                  <a16:creationId xmlns:a16="http://schemas.microsoft.com/office/drawing/2014/main" id="{2F2E20D6-9C57-5645-434F-024D865ADF05}"/>
                </a:ext>
              </a:extLst>
            </p:cNvPr>
            <p:cNvSpPr>
              <a:spLocks/>
            </p:cNvSpPr>
            <p:nvPr/>
          </p:nvSpPr>
          <p:spPr bwMode="gray">
            <a:xfrm>
              <a:off x="9493231" y="1634256"/>
              <a:ext cx="18080" cy="25751"/>
            </a:xfrm>
            <a:custGeom>
              <a:avLst/>
              <a:gdLst>
                <a:gd name="T0" fmla="*/ 0 w 10"/>
                <a:gd name="T1" fmla="*/ 19616 h 14"/>
                <a:gd name="T2" fmla="*/ 0 w 10"/>
                <a:gd name="T3" fmla="*/ 0 h 14"/>
                <a:gd name="T4" fmla="*/ 1588 w 10"/>
                <a:gd name="T5" fmla="*/ 0 h 14"/>
                <a:gd name="T6" fmla="*/ 4762 w 10"/>
                <a:gd name="T7" fmla="*/ 0 h 14"/>
                <a:gd name="T8" fmla="*/ 6350 w 10"/>
                <a:gd name="T9" fmla="*/ 0 h 14"/>
                <a:gd name="T10" fmla="*/ 7938 w 10"/>
                <a:gd name="T11" fmla="*/ 0 h 14"/>
                <a:gd name="T12" fmla="*/ 12700 w 10"/>
                <a:gd name="T13" fmla="*/ 0 h 14"/>
                <a:gd name="T14" fmla="*/ 14288 w 10"/>
                <a:gd name="T15" fmla="*/ 0 h 14"/>
                <a:gd name="T16" fmla="*/ 15875 w 10"/>
                <a:gd name="T17" fmla="*/ 0 h 14"/>
                <a:gd name="T18" fmla="*/ 15875 w 10"/>
                <a:gd name="T19" fmla="*/ 2802 h 14"/>
                <a:gd name="T20" fmla="*/ 15875 w 10"/>
                <a:gd name="T21" fmla="*/ 7006 h 14"/>
                <a:gd name="T22" fmla="*/ 15875 w 10"/>
                <a:gd name="T23" fmla="*/ 8407 h 14"/>
                <a:gd name="T24" fmla="*/ 15875 w 10"/>
                <a:gd name="T25" fmla="*/ 12610 h 14"/>
                <a:gd name="T26" fmla="*/ 15875 w 10"/>
                <a:gd name="T27" fmla="*/ 15413 h 14"/>
                <a:gd name="T28" fmla="*/ 15875 w 10"/>
                <a:gd name="T29" fmla="*/ 18215 h 14"/>
                <a:gd name="T30" fmla="*/ 15875 w 10"/>
                <a:gd name="T31" fmla="*/ 19616 h 14"/>
                <a:gd name="T32" fmla="*/ 0 w 10"/>
                <a:gd name="T33" fmla="*/ 19616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4"/>
                <a:gd name="T53" fmla="*/ 10 w 10"/>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4">
                  <a:moveTo>
                    <a:pt x="0" y="14"/>
                  </a:moveTo>
                  <a:lnTo>
                    <a:pt x="0" y="0"/>
                  </a:lnTo>
                  <a:lnTo>
                    <a:pt x="1" y="0"/>
                  </a:lnTo>
                  <a:lnTo>
                    <a:pt x="3" y="0"/>
                  </a:lnTo>
                  <a:lnTo>
                    <a:pt x="4" y="0"/>
                  </a:lnTo>
                  <a:lnTo>
                    <a:pt x="5" y="0"/>
                  </a:lnTo>
                  <a:lnTo>
                    <a:pt x="8" y="0"/>
                  </a:lnTo>
                  <a:lnTo>
                    <a:pt x="9" y="0"/>
                  </a:lnTo>
                  <a:lnTo>
                    <a:pt x="10" y="0"/>
                  </a:lnTo>
                  <a:lnTo>
                    <a:pt x="10" y="2"/>
                  </a:lnTo>
                  <a:lnTo>
                    <a:pt x="10" y="5"/>
                  </a:lnTo>
                  <a:lnTo>
                    <a:pt x="10" y="6"/>
                  </a:lnTo>
                  <a:lnTo>
                    <a:pt x="10" y="9"/>
                  </a:lnTo>
                  <a:lnTo>
                    <a:pt x="10" y="11"/>
                  </a:lnTo>
                  <a:lnTo>
                    <a:pt x="10" y="13"/>
                  </a:lnTo>
                  <a:lnTo>
                    <a:pt x="10" y="14"/>
                  </a:lnTo>
                  <a:lnTo>
                    <a:pt x="0" y="1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9" name="Freeform 383">
              <a:extLst>
                <a:ext uri="{FF2B5EF4-FFF2-40B4-BE49-F238E27FC236}">
                  <a16:creationId xmlns:a16="http://schemas.microsoft.com/office/drawing/2014/main" id="{3B85451F-5FA9-CBCC-02BE-42ABD744ED4F}"/>
                </a:ext>
              </a:extLst>
            </p:cNvPr>
            <p:cNvSpPr>
              <a:spLocks/>
            </p:cNvSpPr>
            <p:nvPr/>
          </p:nvSpPr>
          <p:spPr bwMode="gray">
            <a:xfrm>
              <a:off x="6628691" y="756695"/>
              <a:ext cx="146644" cy="33678"/>
            </a:xfrm>
            <a:custGeom>
              <a:avLst/>
              <a:gdLst>
                <a:gd name="T0" fmla="*/ 12700 w 79"/>
                <a:gd name="T1" fmla="*/ 23820 h 19"/>
                <a:gd name="T2" fmla="*/ 19050 w 79"/>
                <a:gd name="T3" fmla="*/ 22419 h 19"/>
                <a:gd name="T4" fmla="*/ 22225 w 79"/>
                <a:gd name="T5" fmla="*/ 22419 h 19"/>
                <a:gd name="T6" fmla="*/ 25400 w 79"/>
                <a:gd name="T7" fmla="*/ 22419 h 19"/>
                <a:gd name="T8" fmla="*/ 30163 w 79"/>
                <a:gd name="T9" fmla="*/ 21017 h 19"/>
                <a:gd name="T10" fmla="*/ 34925 w 79"/>
                <a:gd name="T11" fmla="*/ 21017 h 19"/>
                <a:gd name="T12" fmla="*/ 39688 w 79"/>
                <a:gd name="T13" fmla="*/ 16814 h 19"/>
                <a:gd name="T14" fmla="*/ 41275 w 79"/>
                <a:gd name="T15" fmla="*/ 16814 h 19"/>
                <a:gd name="T16" fmla="*/ 44450 w 79"/>
                <a:gd name="T17" fmla="*/ 21017 h 19"/>
                <a:gd name="T18" fmla="*/ 44450 w 79"/>
                <a:gd name="T19" fmla="*/ 26622 h 19"/>
                <a:gd name="T20" fmla="*/ 79375 w 79"/>
                <a:gd name="T21" fmla="*/ 26622 h 19"/>
                <a:gd name="T22" fmla="*/ 80963 w 79"/>
                <a:gd name="T23" fmla="*/ 23820 h 19"/>
                <a:gd name="T24" fmla="*/ 84138 w 79"/>
                <a:gd name="T25" fmla="*/ 21017 h 19"/>
                <a:gd name="T26" fmla="*/ 90488 w 79"/>
                <a:gd name="T27" fmla="*/ 16814 h 19"/>
                <a:gd name="T28" fmla="*/ 96838 w 79"/>
                <a:gd name="T29" fmla="*/ 15413 h 19"/>
                <a:gd name="T30" fmla="*/ 104775 w 79"/>
                <a:gd name="T31" fmla="*/ 12610 h 19"/>
                <a:gd name="T32" fmla="*/ 112713 w 79"/>
                <a:gd name="T33" fmla="*/ 11209 h 19"/>
                <a:gd name="T34" fmla="*/ 120650 w 79"/>
                <a:gd name="T35" fmla="*/ 9808 h 19"/>
                <a:gd name="T36" fmla="*/ 125413 w 79"/>
                <a:gd name="T37" fmla="*/ 5605 h 19"/>
                <a:gd name="T38" fmla="*/ 115888 w 79"/>
                <a:gd name="T39" fmla="*/ 5605 h 19"/>
                <a:gd name="T40" fmla="*/ 107950 w 79"/>
                <a:gd name="T41" fmla="*/ 9808 h 19"/>
                <a:gd name="T42" fmla="*/ 103188 w 79"/>
                <a:gd name="T43" fmla="*/ 9808 h 19"/>
                <a:gd name="T44" fmla="*/ 96838 w 79"/>
                <a:gd name="T45" fmla="*/ 9808 h 19"/>
                <a:gd name="T46" fmla="*/ 90488 w 79"/>
                <a:gd name="T47" fmla="*/ 9808 h 19"/>
                <a:gd name="T48" fmla="*/ 87313 w 79"/>
                <a:gd name="T49" fmla="*/ 9808 h 19"/>
                <a:gd name="T50" fmla="*/ 84138 w 79"/>
                <a:gd name="T51" fmla="*/ 9808 h 19"/>
                <a:gd name="T52" fmla="*/ 82550 w 79"/>
                <a:gd name="T53" fmla="*/ 5605 h 19"/>
                <a:gd name="T54" fmla="*/ 80963 w 79"/>
                <a:gd name="T55" fmla="*/ 9808 h 19"/>
                <a:gd name="T56" fmla="*/ 76200 w 79"/>
                <a:gd name="T57" fmla="*/ 11209 h 19"/>
                <a:gd name="T58" fmla="*/ 74613 w 79"/>
                <a:gd name="T59" fmla="*/ 11209 h 19"/>
                <a:gd name="T60" fmla="*/ 73025 w 79"/>
                <a:gd name="T61" fmla="*/ 9808 h 19"/>
                <a:gd name="T62" fmla="*/ 69850 w 79"/>
                <a:gd name="T63" fmla="*/ 5605 h 19"/>
                <a:gd name="T64" fmla="*/ 66675 w 79"/>
                <a:gd name="T65" fmla="*/ 4203 h 19"/>
                <a:gd name="T66" fmla="*/ 65088 w 79"/>
                <a:gd name="T67" fmla="*/ 1401 h 19"/>
                <a:gd name="T68" fmla="*/ 61913 w 79"/>
                <a:gd name="T69" fmla="*/ 0 h 19"/>
                <a:gd name="T70" fmla="*/ 60325 w 79"/>
                <a:gd name="T71" fmla="*/ 0 h 19"/>
                <a:gd name="T72" fmla="*/ 55563 w 79"/>
                <a:gd name="T73" fmla="*/ 1401 h 19"/>
                <a:gd name="T74" fmla="*/ 52388 w 79"/>
                <a:gd name="T75" fmla="*/ 1401 h 19"/>
                <a:gd name="T76" fmla="*/ 46038 w 79"/>
                <a:gd name="T77" fmla="*/ 1401 h 19"/>
                <a:gd name="T78" fmla="*/ 42863 w 79"/>
                <a:gd name="T79" fmla="*/ 4203 h 19"/>
                <a:gd name="T80" fmla="*/ 39688 w 79"/>
                <a:gd name="T81" fmla="*/ 4203 h 19"/>
                <a:gd name="T82" fmla="*/ 34925 w 79"/>
                <a:gd name="T83" fmla="*/ 4203 h 19"/>
                <a:gd name="T84" fmla="*/ 30163 w 79"/>
                <a:gd name="T85" fmla="*/ 4203 h 19"/>
                <a:gd name="T86" fmla="*/ 28575 w 79"/>
                <a:gd name="T87" fmla="*/ 5605 h 19"/>
                <a:gd name="T88" fmla="*/ 25400 w 79"/>
                <a:gd name="T89" fmla="*/ 11209 h 19"/>
                <a:gd name="T90" fmla="*/ 22225 w 79"/>
                <a:gd name="T91" fmla="*/ 12610 h 19"/>
                <a:gd name="T92" fmla="*/ 19050 w 79"/>
                <a:gd name="T93" fmla="*/ 12610 h 19"/>
                <a:gd name="T94" fmla="*/ 12700 w 79"/>
                <a:gd name="T95" fmla="*/ 15413 h 19"/>
                <a:gd name="T96" fmla="*/ 9525 w 79"/>
                <a:gd name="T97" fmla="*/ 15413 h 19"/>
                <a:gd name="T98" fmla="*/ 3175 w 79"/>
                <a:gd name="T99" fmla="*/ 15413 h 19"/>
                <a:gd name="T100" fmla="*/ 0 w 79"/>
                <a:gd name="T101" fmla="*/ 15413 h 19"/>
                <a:gd name="T102" fmla="*/ 1588 w 79"/>
                <a:gd name="T103" fmla="*/ 16814 h 19"/>
                <a:gd name="T104" fmla="*/ 3175 w 79"/>
                <a:gd name="T105" fmla="*/ 16814 h 19"/>
                <a:gd name="T106" fmla="*/ 4763 w 79"/>
                <a:gd name="T107" fmla="*/ 21017 h 19"/>
                <a:gd name="T108" fmla="*/ 6350 w 79"/>
                <a:gd name="T109" fmla="*/ 21017 h 19"/>
                <a:gd name="T110" fmla="*/ 9525 w 79"/>
                <a:gd name="T111" fmla="*/ 22419 h 19"/>
                <a:gd name="T112" fmla="*/ 11113 w 79"/>
                <a:gd name="T113" fmla="*/ 22419 h 19"/>
                <a:gd name="T114" fmla="*/ 12700 w 79"/>
                <a:gd name="T115" fmla="*/ 23820 h 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9"/>
                <a:gd name="T175" fmla="*/ 0 h 19"/>
                <a:gd name="T176" fmla="*/ 79 w 79"/>
                <a:gd name="T177" fmla="*/ 19 h 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9" h="19">
                  <a:moveTo>
                    <a:pt x="8" y="17"/>
                  </a:moveTo>
                  <a:lnTo>
                    <a:pt x="12" y="16"/>
                  </a:lnTo>
                  <a:lnTo>
                    <a:pt x="14" y="16"/>
                  </a:lnTo>
                  <a:lnTo>
                    <a:pt x="16" y="16"/>
                  </a:lnTo>
                  <a:lnTo>
                    <a:pt x="19" y="15"/>
                  </a:lnTo>
                  <a:lnTo>
                    <a:pt x="22" y="15"/>
                  </a:lnTo>
                  <a:lnTo>
                    <a:pt x="25" y="12"/>
                  </a:lnTo>
                  <a:lnTo>
                    <a:pt x="26" y="12"/>
                  </a:lnTo>
                  <a:lnTo>
                    <a:pt x="28" y="15"/>
                  </a:lnTo>
                  <a:lnTo>
                    <a:pt x="28" y="19"/>
                  </a:lnTo>
                  <a:lnTo>
                    <a:pt x="50" y="19"/>
                  </a:lnTo>
                  <a:lnTo>
                    <a:pt x="51" y="17"/>
                  </a:lnTo>
                  <a:lnTo>
                    <a:pt x="53" y="15"/>
                  </a:lnTo>
                  <a:lnTo>
                    <a:pt x="57" y="12"/>
                  </a:lnTo>
                  <a:lnTo>
                    <a:pt x="61" y="11"/>
                  </a:lnTo>
                  <a:lnTo>
                    <a:pt x="66" y="9"/>
                  </a:lnTo>
                  <a:lnTo>
                    <a:pt x="71" y="8"/>
                  </a:lnTo>
                  <a:lnTo>
                    <a:pt x="76" y="7"/>
                  </a:lnTo>
                  <a:lnTo>
                    <a:pt x="79" y="4"/>
                  </a:lnTo>
                  <a:lnTo>
                    <a:pt x="73" y="4"/>
                  </a:lnTo>
                  <a:lnTo>
                    <a:pt x="68" y="7"/>
                  </a:lnTo>
                  <a:lnTo>
                    <a:pt x="65" y="7"/>
                  </a:lnTo>
                  <a:lnTo>
                    <a:pt x="61" y="7"/>
                  </a:lnTo>
                  <a:lnTo>
                    <a:pt x="57" y="7"/>
                  </a:lnTo>
                  <a:lnTo>
                    <a:pt x="55" y="7"/>
                  </a:lnTo>
                  <a:lnTo>
                    <a:pt x="53" y="7"/>
                  </a:lnTo>
                  <a:lnTo>
                    <a:pt x="52" y="4"/>
                  </a:lnTo>
                  <a:lnTo>
                    <a:pt x="51" y="7"/>
                  </a:lnTo>
                  <a:lnTo>
                    <a:pt x="48" y="8"/>
                  </a:lnTo>
                  <a:lnTo>
                    <a:pt x="47" y="8"/>
                  </a:lnTo>
                  <a:lnTo>
                    <a:pt x="46" y="7"/>
                  </a:lnTo>
                  <a:lnTo>
                    <a:pt x="44" y="4"/>
                  </a:lnTo>
                  <a:lnTo>
                    <a:pt x="42" y="3"/>
                  </a:lnTo>
                  <a:lnTo>
                    <a:pt x="41" y="1"/>
                  </a:lnTo>
                  <a:lnTo>
                    <a:pt x="39" y="0"/>
                  </a:lnTo>
                  <a:lnTo>
                    <a:pt x="38" y="0"/>
                  </a:lnTo>
                  <a:lnTo>
                    <a:pt x="35" y="1"/>
                  </a:lnTo>
                  <a:lnTo>
                    <a:pt x="33" y="1"/>
                  </a:lnTo>
                  <a:lnTo>
                    <a:pt x="29" y="1"/>
                  </a:lnTo>
                  <a:lnTo>
                    <a:pt x="27" y="3"/>
                  </a:lnTo>
                  <a:lnTo>
                    <a:pt x="25" y="3"/>
                  </a:lnTo>
                  <a:lnTo>
                    <a:pt x="22" y="3"/>
                  </a:lnTo>
                  <a:lnTo>
                    <a:pt x="19" y="3"/>
                  </a:lnTo>
                  <a:lnTo>
                    <a:pt x="18" y="4"/>
                  </a:lnTo>
                  <a:lnTo>
                    <a:pt x="16" y="8"/>
                  </a:lnTo>
                  <a:lnTo>
                    <a:pt x="14" y="9"/>
                  </a:lnTo>
                  <a:lnTo>
                    <a:pt x="12" y="9"/>
                  </a:lnTo>
                  <a:lnTo>
                    <a:pt x="8" y="11"/>
                  </a:lnTo>
                  <a:lnTo>
                    <a:pt x="6" y="11"/>
                  </a:lnTo>
                  <a:lnTo>
                    <a:pt x="2" y="11"/>
                  </a:lnTo>
                  <a:lnTo>
                    <a:pt x="0" y="11"/>
                  </a:lnTo>
                  <a:lnTo>
                    <a:pt x="1" y="12"/>
                  </a:lnTo>
                  <a:lnTo>
                    <a:pt x="2" y="12"/>
                  </a:lnTo>
                  <a:lnTo>
                    <a:pt x="3" y="15"/>
                  </a:lnTo>
                  <a:lnTo>
                    <a:pt x="4" y="15"/>
                  </a:lnTo>
                  <a:lnTo>
                    <a:pt x="6" y="16"/>
                  </a:lnTo>
                  <a:lnTo>
                    <a:pt x="7" y="16"/>
                  </a:lnTo>
                  <a:lnTo>
                    <a:pt x="8"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0" name="Freeform 384">
              <a:extLst>
                <a:ext uri="{FF2B5EF4-FFF2-40B4-BE49-F238E27FC236}">
                  <a16:creationId xmlns:a16="http://schemas.microsoft.com/office/drawing/2014/main" id="{36A2BF8F-9C1B-0AAC-BAFD-FF4BE1AF37A1}"/>
                </a:ext>
              </a:extLst>
            </p:cNvPr>
            <p:cNvSpPr>
              <a:spLocks/>
            </p:cNvSpPr>
            <p:nvPr/>
          </p:nvSpPr>
          <p:spPr bwMode="gray">
            <a:xfrm>
              <a:off x="6813500" y="734905"/>
              <a:ext cx="90397" cy="43580"/>
            </a:xfrm>
            <a:custGeom>
              <a:avLst/>
              <a:gdLst>
                <a:gd name="T0" fmla="*/ 52388 w 49"/>
                <a:gd name="T1" fmla="*/ 0 h 25"/>
                <a:gd name="T2" fmla="*/ 55563 w 49"/>
                <a:gd name="T3" fmla="*/ 0 h 25"/>
                <a:gd name="T4" fmla="*/ 61913 w 49"/>
                <a:gd name="T5" fmla="*/ 0 h 25"/>
                <a:gd name="T6" fmla="*/ 65088 w 49"/>
                <a:gd name="T7" fmla="*/ 0 h 25"/>
                <a:gd name="T8" fmla="*/ 68263 w 49"/>
                <a:gd name="T9" fmla="*/ 2802 h 25"/>
                <a:gd name="T10" fmla="*/ 73025 w 49"/>
                <a:gd name="T11" fmla="*/ 2802 h 25"/>
                <a:gd name="T12" fmla="*/ 74613 w 49"/>
                <a:gd name="T13" fmla="*/ 2802 h 25"/>
                <a:gd name="T14" fmla="*/ 77788 w 49"/>
                <a:gd name="T15" fmla="*/ 4203 h 25"/>
                <a:gd name="T16" fmla="*/ 76200 w 49"/>
                <a:gd name="T17" fmla="*/ 4203 h 25"/>
                <a:gd name="T18" fmla="*/ 74613 w 49"/>
                <a:gd name="T19" fmla="*/ 4203 h 25"/>
                <a:gd name="T20" fmla="*/ 73025 w 49"/>
                <a:gd name="T21" fmla="*/ 4203 h 25"/>
                <a:gd name="T22" fmla="*/ 71438 w 49"/>
                <a:gd name="T23" fmla="*/ 4203 h 25"/>
                <a:gd name="T24" fmla="*/ 68263 w 49"/>
                <a:gd name="T25" fmla="*/ 4203 h 25"/>
                <a:gd name="T26" fmla="*/ 66675 w 49"/>
                <a:gd name="T27" fmla="*/ 4203 h 25"/>
                <a:gd name="T28" fmla="*/ 65088 w 49"/>
                <a:gd name="T29" fmla="*/ 4203 h 25"/>
                <a:gd name="T30" fmla="*/ 65088 w 49"/>
                <a:gd name="T31" fmla="*/ 9808 h 25"/>
                <a:gd name="T32" fmla="*/ 65088 w 49"/>
                <a:gd name="T33" fmla="*/ 11209 h 25"/>
                <a:gd name="T34" fmla="*/ 65088 w 49"/>
                <a:gd name="T35" fmla="*/ 14012 h 25"/>
                <a:gd name="T36" fmla="*/ 65088 w 49"/>
                <a:gd name="T37" fmla="*/ 18215 h 25"/>
                <a:gd name="T38" fmla="*/ 65088 w 49"/>
                <a:gd name="T39" fmla="*/ 19616 h 25"/>
                <a:gd name="T40" fmla="*/ 65088 w 49"/>
                <a:gd name="T41" fmla="*/ 21017 h 25"/>
                <a:gd name="T42" fmla="*/ 65088 w 49"/>
                <a:gd name="T43" fmla="*/ 23820 h 25"/>
                <a:gd name="T44" fmla="*/ 65088 w 49"/>
                <a:gd name="T45" fmla="*/ 25221 h 25"/>
                <a:gd name="T46" fmla="*/ 57150 w 49"/>
                <a:gd name="T47" fmla="*/ 29424 h 25"/>
                <a:gd name="T48" fmla="*/ 53975 w 49"/>
                <a:gd name="T49" fmla="*/ 29424 h 25"/>
                <a:gd name="T50" fmla="*/ 50800 w 49"/>
                <a:gd name="T51" fmla="*/ 30826 h 25"/>
                <a:gd name="T52" fmla="*/ 47625 w 49"/>
                <a:gd name="T53" fmla="*/ 30826 h 25"/>
                <a:gd name="T54" fmla="*/ 44450 w 49"/>
                <a:gd name="T55" fmla="*/ 32227 h 25"/>
                <a:gd name="T56" fmla="*/ 42863 w 49"/>
                <a:gd name="T57" fmla="*/ 32227 h 25"/>
                <a:gd name="T58" fmla="*/ 38100 w 49"/>
                <a:gd name="T59" fmla="*/ 35029 h 25"/>
                <a:gd name="T60" fmla="*/ 34925 w 49"/>
                <a:gd name="T61" fmla="*/ 35029 h 25"/>
                <a:gd name="T62" fmla="*/ 31750 w 49"/>
                <a:gd name="T63" fmla="*/ 35029 h 25"/>
                <a:gd name="T64" fmla="*/ 25400 w 49"/>
                <a:gd name="T65" fmla="*/ 32227 h 25"/>
                <a:gd name="T66" fmla="*/ 20638 w 49"/>
                <a:gd name="T67" fmla="*/ 30826 h 25"/>
                <a:gd name="T68" fmla="*/ 11113 w 49"/>
                <a:gd name="T69" fmla="*/ 25221 h 25"/>
                <a:gd name="T70" fmla="*/ 4763 w 49"/>
                <a:gd name="T71" fmla="*/ 23820 h 25"/>
                <a:gd name="T72" fmla="*/ 0 w 49"/>
                <a:gd name="T73" fmla="*/ 21017 h 25"/>
                <a:gd name="T74" fmla="*/ 0 w 49"/>
                <a:gd name="T75" fmla="*/ 19616 h 25"/>
                <a:gd name="T76" fmla="*/ 9525 w 49"/>
                <a:gd name="T77" fmla="*/ 19616 h 25"/>
                <a:gd name="T78" fmla="*/ 15875 w 49"/>
                <a:gd name="T79" fmla="*/ 18215 h 25"/>
                <a:gd name="T80" fmla="*/ 23813 w 49"/>
                <a:gd name="T81" fmla="*/ 15413 h 25"/>
                <a:gd name="T82" fmla="*/ 30163 w 49"/>
                <a:gd name="T83" fmla="*/ 14012 h 25"/>
                <a:gd name="T84" fmla="*/ 34925 w 49"/>
                <a:gd name="T85" fmla="*/ 11209 h 25"/>
                <a:gd name="T86" fmla="*/ 41275 w 49"/>
                <a:gd name="T87" fmla="*/ 9808 h 25"/>
                <a:gd name="T88" fmla="*/ 46038 w 49"/>
                <a:gd name="T89" fmla="*/ 4203 h 25"/>
                <a:gd name="T90" fmla="*/ 52388 w 49"/>
                <a:gd name="T91" fmla="*/ 0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
                <a:gd name="T139" fmla="*/ 0 h 25"/>
                <a:gd name="T140" fmla="*/ 49 w 49"/>
                <a:gd name="T141" fmla="*/ 25 h 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 h="25">
                  <a:moveTo>
                    <a:pt x="33" y="0"/>
                  </a:moveTo>
                  <a:lnTo>
                    <a:pt x="35" y="0"/>
                  </a:lnTo>
                  <a:lnTo>
                    <a:pt x="39" y="0"/>
                  </a:lnTo>
                  <a:lnTo>
                    <a:pt x="41" y="0"/>
                  </a:lnTo>
                  <a:lnTo>
                    <a:pt x="43" y="2"/>
                  </a:lnTo>
                  <a:lnTo>
                    <a:pt x="46" y="2"/>
                  </a:lnTo>
                  <a:lnTo>
                    <a:pt x="47" y="2"/>
                  </a:lnTo>
                  <a:lnTo>
                    <a:pt x="49" y="3"/>
                  </a:lnTo>
                  <a:lnTo>
                    <a:pt x="48" y="3"/>
                  </a:lnTo>
                  <a:lnTo>
                    <a:pt x="47" y="3"/>
                  </a:lnTo>
                  <a:lnTo>
                    <a:pt x="46" y="3"/>
                  </a:lnTo>
                  <a:lnTo>
                    <a:pt x="45" y="3"/>
                  </a:lnTo>
                  <a:lnTo>
                    <a:pt x="43" y="3"/>
                  </a:lnTo>
                  <a:lnTo>
                    <a:pt x="42" y="3"/>
                  </a:lnTo>
                  <a:lnTo>
                    <a:pt x="41" y="3"/>
                  </a:lnTo>
                  <a:lnTo>
                    <a:pt x="41" y="7"/>
                  </a:lnTo>
                  <a:lnTo>
                    <a:pt x="41" y="8"/>
                  </a:lnTo>
                  <a:lnTo>
                    <a:pt x="41" y="10"/>
                  </a:lnTo>
                  <a:lnTo>
                    <a:pt x="41" y="13"/>
                  </a:lnTo>
                  <a:lnTo>
                    <a:pt x="41" y="14"/>
                  </a:lnTo>
                  <a:lnTo>
                    <a:pt x="41" y="15"/>
                  </a:lnTo>
                  <a:lnTo>
                    <a:pt x="41" y="17"/>
                  </a:lnTo>
                  <a:lnTo>
                    <a:pt x="41" y="18"/>
                  </a:lnTo>
                  <a:lnTo>
                    <a:pt x="36" y="21"/>
                  </a:lnTo>
                  <a:lnTo>
                    <a:pt x="34" y="21"/>
                  </a:lnTo>
                  <a:lnTo>
                    <a:pt x="32" y="22"/>
                  </a:lnTo>
                  <a:lnTo>
                    <a:pt x="30" y="22"/>
                  </a:lnTo>
                  <a:lnTo>
                    <a:pt x="28" y="23"/>
                  </a:lnTo>
                  <a:lnTo>
                    <a:pt x="27" y="23"/>
                  </a:lnTo>
                  <a:lnTo>
                    <a:pt x="24" y="25"/>
                  </a:lnTo>
                  <a:lnTo>
                    <a:pt x="22" y="25"/>
                  </a:lnTo>
                  <a:lnTo>
                    <a:pt x="20" y="25"/>
                  </a:lnTo>
                  <a:lnTo>
                    <a:pt x="16" y="23"/>
                  </a:lnTo>
                  <a:lnTo>
                    <a:pt x="13" y="22"/>
                  </a:lnTo>
                  <a:lnTo>
                    <a:pt x="7" y="18"/>
                  </a:lnTo>
                  <a:lnTo>
                    <a:pt x="3" y="17"/>
                  </a:lnTo>
                  <a:lnTo>
                    <a:pt x="0" y="15"/>
                  </a:lnTo>
                  <a:lnTo>
                    <a:pt x="0" y="14"/>
                  </a:lnTo>
                  <a:lnTo>
                    <a:pt x="6" y="14"/>
                  </a:lnTo>
                  <a:lnTo>
                    <a:pt x="10" y="13"/>
                  </a:lnTo>
                  <a:lnTo>
                    <a:pt x="15" y="11"/>
                  </a:lnTo>
                  <a:lnTo>
                    <a:pt x="19" y="10"/>
                  </a:lnTo>
                  <a:lnTo>
                    <a:pt x="22" y="8"/>
                  </a:lnTo>
                  <a:lnTo>
                    <a:pt x="26" y="7"/>
                  </a:lnTo>
                  <a:lnTo>
                    <a:pt x="29" y="3"/>
                  </a:lnTo>
                  <a:lnTo>
                    <a:pt x="3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1" name="Freeform 385">
              <a:extLst>
                <a:ext uri="{FF2B5EF4-FFF2-40B4-BE49-F238E27FC236}">
                  <a16:creationId xmlns:a16="http://schemas.microsoft.com/office/drawing/2014/main" id="{3C38A52E-DFED-D431-C205-3360E40C6680}"/>
                </a:ext>
              </a:extLst>
            </p:cNvPr>
            <p:cNvSpPr>
              <a:spLocks/>
            </p:cNvSpPr>
            <p:nvPr/>
          </p:nvSpPr>
          <p:spPr bwMode="gray">
            <a:xfrm>
              <a:off x="6861712" y="738869"/>
              <a:ext cx="168738" cy="57447"/>
            </a:xfrm>
            <a:custGeom>
              <a:avLst/>
              <a:gdLst>
                <a:gd name="T0" fmla="*/ 65088 w 91"/>
                <a:gd name="T1" fmla="*/ 44837 h 32"/>
                <a:gd name="T2" fmla="*/ 74613 w 91"/>
                <a:gd name="T3" fmla="*/ 40634 h 32"/>
                <a:gd name="T4" fmla="*/ 85725 w 91"/>
                <a:gd name="T5" fmla="*/ 30825 h 32"/>
                <a:gd name="T6" fmla="*/ 95250 w 91"/>
                <a:gd name="T7" fmla="*/ 25221 h 32"/>
                <a:gd name="T8" fmla="*/ 101600 w 91"/>
                <a:gd name="T9" fmla="*/ 25221 h 32"/>
                <a:gd name="T10" fmla="*/ 109538 w 91"/>
                <a:gd name="T11" fmla="*/ 29424 h 32"/>
                <a:gd name="T12" fmla="*/ 115888 w 91"/>
                <a:gd name="T13" fmla="*/ 35029 h 32"/>
                <a:gd name="T14" fmla="*/ 123825 w 91"/>
                <a:gd name="T15" fmla="*/ 35029 h 32"/>
                <a:gd name="T16" fmla="*/ 130175 w 91"/>
                <a:gd name="T17" fmla="*/ 35029 h 32"/>
                <a:gd name="T18" fmla="*/ 133350 w 91"/>
                <a:gd name="T19" fmla="*/ 35029 h 32"/>
                <a:gd name="T20" fmla="*/ 136525 w 91"/>
                <a:gd name="T21" fmla="*/ 35029 h 32"/>
                <a:gd name="T22" fmla="*/ 142875 w 91"/>
                <a:gd name="T23" fmla="*/ 35029 h 32"/>
                <a:gd name="T24" fmla="*/ 144463 w 91"/>
                <a:gd name="T25" fmla="*/ 29424 h 32"/>
                <a:gd name="T26" fmla="*/ 144463 w 91"/>
                <a:gd name="T27" fmla="*/ 25221 h 32"/>
                <a:gd name="T28" fmla="*/ 144463 w 91"/>
                <a:gd name="T29" fmla="*/ 21017 h 32"/>
                <a:gd name="T30" fmla="*/ 144463 w 91"/>
                <a:gd name="T31" fmla="*/ 15413 h 32"/>
                <a:gd name="T32" fmla="*/ 136525 w 91"/>
                <a:gd name="T33" fmla="*/ 15413 h 32"/>
                <a:gd name="T34" fmla="*/ 130175 w 91"/>
                <a:gd name="T35" fmla="*/ 15413 h 32"/>
                <a:gd name="T36" fmla="*/ 120650 w 91"/>
                <a:gd name="T37" fmla="*/ 15413 h 32"/>
                <a:gd name="T38" fmla="*/ 114300 w 91"/>
                <a:gd name="T39" fmla="*/ 15413 h 32"/>
                <a:gd name="T40" fmla="*/ 109538 w 91"/>
                <a:gd name="T41" fmla="*/ 15413 h 32"/>
                <a:gd name="T42" fmla="*/ 101600 w 91"/>
                <a:gd name="T43" fmla="*/ 16814 h 32"/>
                <a:gd name="T44" fmla="*/ 100013 w 91"/>
                <a:gd name="T45" fmla="*/ 19616 h 32"/>
                <a:gd name="T46" fmla="*/ 95250 w 91"/>
                <a:gd name="T47" fmla="*/ 21017 h 32"/>
                <a:gd name="T48" fmla="*/ 88900 w 91"/>
                <a:gd name="T49" fmla="*/ 16814 h 32"/>
                <a:gd name="T50" fmla="*/ 92075 w 91"/>
                <a:gd name="T51" fmla="*/ 8407 h 32"/>
                <a:gd name="T52" fmla="*/ 100013 w 91"/>
                <a:gd name="T53" fmla="*/ 5605 h 32"/>
                <a:gd name="T54" fmla="*/ 104775 w 91"/>
                <a:gd name="T55" fmla="*/ 2802 h 32"/>
                <a:gd name="T56" fmla="*/ 95250 w 91"/>
                <a:gd name="T57" fmla="*/ 0 h 32"/>
                <a:gd name="T58" fmla="*/ 84138 w 91"/>
                <a:gd name="T59" fmla="*/ 4203 h 32"/>
                <a:gd name="T60" fmla="*/ 71438 w 91"/>
                <a:gd name="T61" fmla="*/ 9808 h 32"/>
                <a:gd name="T62" fmla="*/ 61913 w 91"/>
                <a:gd name="T63" fmla="*/ 19616 h 32"/>
                <a:gd name="T64" fmla="*/ 52388 w 91"/>
                <a:gd name="T65" fmla="*/ 29424 h 32"/>
                <a:gd name="T66" fmla="*/ 39688 w 91"/>
                <a:gd name="T67" fmla="*/ 36430 h 32"/>
                <a:gd name="T68" fmla="*/ 22225 w 91"/>
                <a:gd name="T69" fmla="*/ 37831 h 32"/>
                <a:gd name="T70" fmla="*/ 9525 w 91"/>
                <a:gd name="T71" fmla="*/ 40634 h 32"/>
                <a:gd name="T72" fmla="*/ 0 w 91"/>
                <a:gd name="T73" fmla="*/ 44837 h 32"/>
                <a:gd name="T74" fmla="*/ 17463 w 91"/>
                <a:gd name="T75" fmla="*/ 44837 h 32"/>
                <a:gd name="T76" fmla="*/ 33338 w 91"/>
                <a:gd name="T77" fmla="*/ 44837 h 32"/>
                <a:gd name="T78" fmla="*/ 50800 w 91"/>
                <a:gd name="T79" fmla="*/ 44837 h 32"/>
                <a:gd name="T80" fmla="*/ 61913 w 91"/>
                <a:gd name="T81" fmla="*/ 44837 h 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
                <a:gd name="T124" fmla="*/ 0 h 32"/>
                <a:gd name="T125" fmla="*/ 91 w 91"/>
                <a:gd name="T126" fmla="*/ 32 h 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 h="32">
                  <a:moveTo>
                    <a:pt x="39" y="32"/>
                  </a:moveTo>
                  <a:lnTo>
                    <a:pt x="41" y="32"/>
                  </a:lnTo>
                  <a:lnTo>
                    <a:pt x="44" y="30"/>
                  </a:lnTo>
                  <a:lnTo>
                    <a:pt x="47" y="29"/>
                  </a:lnTo>
                  <a:lnTo>
                    <a:pt x="51" y="26"/>
                  </a:lnTo>
                  <a:lnTo>
                    <a:pt x="54" y="22"/>
                  </a:lnTo>
                  <a:lnTo>
                    <a:pt x="58" y="21"/>
                  </a:lnTo>
                  <a:lnTo>
                    <a:pt x="60" y="18"/>
                  </a:lnTo>
                  <a:lnTo>
                    <a:pt x="63" y="15"/>
                  </a:lnTo>
                  <a:lnTo>
                    <a:pt x="64" y="18"/>
                  </a:lnTo>
                  <a:lnTo>
                    <a:pt x="65" y="21"/>
                  </a:lnTo>
                  <a:lnTo>
                    <a:pt x="69" y="21"/>
                  </a:lnTo>
                  <a:lnTo>
                    <a:pt x="71" y="22"/>
                  </a:lnTo>
                  <a:lnTo>
                    <a:pt x="73" y="25"/>
                  </a:lnTo>
                  <a:lnTo>
                    <a:pt x="76" y="25"/>
                  </a:lnTo>
                  <a:lnTo>
                    <a:pt x="78" y="25"/>
                  </a:lnTo>
                  <a:lnTo>
                    <a:pt x="80" y="25"/>
                  </a:lnTo>
                  <a:lnTo>
                    <a:pt x="82" y="25"/>
                  </a:lnTo>
                  <a:lnTo>
                    <a:pt x="83" y="25"/>
                  </a:lnTo>
                  <a:lnTo>
                    <a:pt x="84" y="25"/>
                  </a:lnTo>
                  <a:lnTo>
                    <a:pt x="85" y="25"/>
                  </a:lnTo>
                  <a:lnTo>
                    <a:pt x="86" y="25"/>
                  </a:lnTo>
                  <a:lnTo>
                    <a:pt x="89" y="25"/>
                  </a:lnTo>
                  <a:lnTo>
                    <a:pt x="90" y="25"/>
                  </a:lnTo>
                  <a:lnTo>
                    <a:pt x="91" y="25"/>
                  </a:lnTo>
                  <a:lnTo>
                    <a:pt x="91" y="21"/>
                  </a:lnTo>
                  <a:lnTo>
                    <a:pt x="91" y="19"/>
                  </a:lnTo>
                  <a:lnTo>
                    <a:pt x="91" y="18"/>
                  </a:lnTo>
                  <a:lnTo>
                    <a:pt x="91" y="17"/>
                  </a:lnTo>
                  <a:lnTo>
                    <a:pt x="91" y="15"/>
                  </a:lnTo>
                  <a:lnTo>
                    <a:pt x="91" y="12"/>
                  </a:lnTo>
                  <a:lnTo>
                    <a:pt x="91" y="11"/>
                  </a:lnTo>
                  <a:lnTo>
                    <a:pt x="89" y="11"/>
                  </a:lnTo>
                  <a:lnTo>
                    <a:pt x="86" y="11"/>
                  </a:lnTo>
                  <a:lnTo>
                    <a:pt x="84" y="11"/>
                  </a:lnTo>
                  <a:lnTo>
                    <a:pt x="82" y="11"/>
                  </a:lnTo>
                  <a:lnTo>
                    <a:pt x="78" y="11"/>
                  </a:lnTo>
                  <a:lnTo>
                    <a:pt x="76" y="11"/>
                  </a:lnTo>
                  <a:lnTo>
                    <a:pt x="74" y="11"/>
                  </a:lnTo>
                  <a:lnTo>
                    <a:pt x="72" y="11"/>
                  </a:lnTo>
                  <a:lnTo>
                    <a:pt x="70" y="11"/>
                  </a:lnTo>
                  <a:lnTo>
                    <a:pt x="69" y="11"/>
                  </a:lnTo>
                  <a:lnTo>
                    <a:pt x="65" y="11"/>
                  </a:lnTo>
                  <a:lnTo>
                    <a:pt x="64" y="12"/>
                  </a:lnTo>
                  <a:lnTo>
                    <a:pt x="63" y="12"/>
                  </a:lnTo>
                  <a:lnTo>
                    <a:pt x="63" y="14"/>
                  </a:lnTo>
                  <a:lnTo>
                    <a:pt x="62" y="15"/>
                  </a:lnTo>
                  <a:lnTo>
                    <a:pt x="60" y="15"/>
                  </a:lnTo>
                  <a:lnTo>
                    <a:pt x="54" y="15"/>
                  </a:lnTo>
                  <a:lnTo>
                    <a:pt x="56" y="12"/>
                  </a:lnTo>
                  <a:lnTo>
                    <a:pt x="57" y="10"/>
                  </a:lnTo>
                  <a:lnTo>
                    <a:pt x="58" y="6"/>
                  </a:lnTo>
                  <a:lnTo>
                    <a:pt x="60" y="6"/>
                  </a:lnTo>
                  <a:lnTo>
                    <a:pt x="63" y="4"/>
                  </a:lnTo>
                  <a:lnTo>
                    <a:pt x="64" y="3"/>
                  </a:lnTo>
                  <a:lnTo>
                    <a:pt x="66" y="2"/>
                  </a:lnTo>
                  <a:lnTo>
                    <a:pt x="70" y="0"/>
                  </a:lnTo>
                  <a:lnTo>
                    <a:pt x="60" y="0"/>
                  </a:lnTo>
                  <a:lnTo>
                    <a:pt x="57" y="0"/>
                  </a:lnTo>
                  <a:lnTo>
                    <a:pt x="53" y="3"/>
                  </a:lnTo>
                  <a:lnTo>
                    <a:pt x="48" y="4"/>
                  </a:lnTo>
                  <a:lnTo>
                    <a:pt x="45" y="7"/>
                  </a:lnTo>
                  <a:lnTo>
                    <a:pt x="41" y="11"/>
                  </a:lnTo>
                  <a:lnTo>
                    <a:pt x="39" y="14"/>
                  </a:lnTo>
                  <a:lnTo>
                    <a:pt x="35" y="17"/>
                  </a:lnTo>
                  <a:lnTo>
                    <a:pt x="33" y="21"/>
                  </a:lnTo>
                  <a:lnTo>
                    <a:pt x="29" y="25"/>
                  </a:lnTo>
                  <a:lnTo>
                    <a:pt x="25" y="26"/>
                  </a:lnTo>
                  <a:lnTo>
                    <a:pt x="19" y="27"/>
                  </a:lnTo>
                  <a:lnTo>
                    <a:pt x="14" y="27"/>
                  </a:lnTo>
                  <a:lnTo>
                    <a:pt x="9" y="27"/>
                  </a:lnTo>
                  <a:lnTo>
                    <a:pt x="6" y="29"/>
                  </a:lnTo>
                  <a:lnTo>
                    <a:pt x="2" y="30"/>
                  </a:lnTo>
                  <a:lnTo>
                    <a:pt x="0" y="32"/>
                  </a:lnTo>
                  <a:lnTo>
                    <a:pt x="6" y="32"/>
                  </a:lnTo>
                  <a:lnTo>
                    <a:pt x="11" y="32"/>
                  </a:lnTo>
                  <a:lnTo>
                    <a:pt x="17" y="32"/>
                  </a:lnTo>
                  <a:lnTo>
                    <a:pt x="21" y="32"/>
                  </a:lnTo>
                  <a:lnTo>
                    <a:pt x="27" y="32"/>
                  </a:lnTo>
                  <a:lnTo>
                    <a:pt x="32" y="32"/>
                  </a:lnTo>
                  <a:lnTo>
                    <a:pt x="35" y="32"/>
                  </a:lnTo>
                  <a:lnTo>
                    <a:pt x="39" y="3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2" name="Freeform 386">
              <a:extLst>
                <a:ext uri="{FF2B5EF4-FFF2-40B4-BE49-F238E27FC236}">
                  <a16:creationId xmlns:a16="http://schemas.microsoft.com/office/drawing/2014/main" id="{9B88CE76-0631-492B-BE62-275A7654994D}"/>
                </a:ext>
              </a:extLst>
            </p:cNvPr>
            <p:cNvSpPr>
              <a:spLocks/>
            </p:cNvSpPr>
            <p:nvPr/>
          </p:nvSpPr>
          <p:spPr bwMode="gray">
            <a:xfrm>
              <a:off x="7406094" y="978559"/>
              <a:ext cx="62270" cy="35657"/>
            </a:xfrm>
            <a:custGeom>
              <a:avLst/>
              <a:gdLst>
                <a:gd name="T0" fmla="*/ 47625 w 33"/>
                <a:gd name="T1" fmla="*/ 0 h 20"/>
                <a:gd name="T2" fmla="*/ 50800 w 33"/>
                <a:gd name="T3" fmla="*/ 1401 h 20"/>
                <a:gd name="T4" fmla="*/ 50800 w 33"/>
                <a:gd name="T5" fmla="*/ 4203 h 20"/>
                <a:gd name="T6" fmla="*/ 52388 w 33"/>
                <a:gd name="T7" fmla="*/ 5605 h 20"/>
                <a:gd name="T8" fmla="*/ 52388 w 33"/>
                <a:gd name="T9" fmla="*/ 8407 h 20"/>
                <a:gd name="T10" fmla="*/ 52388 w 33"/>
                <a:gd name="T11" fmla="*/ 12610 h 20"/>
                <a:gd name="T12" fmla="*/ 52388 w 33"/>
                <a:gd name="T13" fmla="*/ 15413 h 20"/>
                <a:gd name="T14" fmla="*/ 52388 w 33"/>
                <a:gd name="T15" fmla="*/ 16814 h 20"/>
                <a:gd name="T16" fmla="*/ 47625 w 33"/>
                <a:gd name="T17" fmla="*/ 18215 h 20"/>
                <a:gd name="T18" fmla="*/ 44450 w 33"/>
                <a:gd name="T19" fmla="*/ 23820 h 20"/>
                <a:gd name="T20" fmla="*/ 41275 w 33"/>
                <a:gd name="T21" fmla="*/ 26622 h 20"/>
                <a:gd name="T22" fmla="*/ 34925 w 33"/>
                <a:gd name="T23" fmla="*/ 26622 h 20"/>
                <a:gd name="T24" fmla="*/ 31750 w 33"/>
                <a:gd name="T25" fmla="*/ 28023 h 20"/>
                <a:gd name="T26" fmla="*/ 28575 w 33"/>
                <a:gd name="T27" fmla="*/ 28023 h 20"/>
                <a:gd name="T28" fmla="*/ 23813 w 33"/>
                <a:gd name="T29" fmla="*/ 28023 h 20"/>
                <a:gd name="T30" fmla="*/ 20638 w 33"/>
                <a:gd name="T31" fmla="*/ 28023 h 20"/>
                <a:gd name="T32" fmla="*/ 19050 w 33"/>
                <a:gd name="T33" fmla="*/ 28023 h 20"/>
                <a:gd name="T34" fmla="*/ 14288 w 33"/>
                <a:gd name="T35" fmla="*/ 28023 h 20"/>
                <a:gd name="T36" fmla="*/ 11113 w 33"/>
                <a:gd name="T37" fmla="*/ 26622 h 20"/>
                <a:gd name="T38" fmla="*/ 7938 w 33"/>
                <a:gd name="T39" fmla="*/ 26622 h 20"/>
                <a:gd name="T40" fmla="*/ 3175 w 33"/>
                <a:gd name="T41" fmla="*/ 26622 h 20"/>
                <a:gd name="T42" fmla="*/ 1588 w 33"/>
                <a:gd name="T43" fmla="*/ 23820 h 20"/>
                <a:gd name="T44" fmla="*/ 0 w 33"/>
                <a:gd name="T45" fmla="*/ 23820 h 20"/>
                <a:gd name="T46" fmla="*/ 1588 w 33"/>
                <a:gd name="T47" fmla="*/ 23820 h 20"/>
                <a:gd name="T48" fmla="*/ 4763 w 33"/>
                <a:gd name="T49" fmla="*/ 23820 h 20"/>
                <a:gd name="T50" fmla="*/ 11113 w 33"/>
                <a:gd name="T51" fmla="*/ 18215 h 20"/>
                <a:gd name="T52" fmla="*/ 15875 w 33"/>
                <a:gd name="T53" fmla="*/ 16814 h 20"/>
                <a:gd name="T54" fmla="*/ 22225 w 33"/>
                <a:gd name="T55" fmla="*/ 12610 h 20"/>
                <a:gd name="T56" fmla="*/ 28575 w 33"/>
                <a:gd name="T57" fmla="*/ 8407 h 20"/>
                <a:gd name="T58" fmla="*/ 33338 w 33"/>
                <a:gd name="T59" fmla="*/ 4203 h 20"/>
                <a:gd name="T60" fmla="*/ 41275 w 33"/>
                <a:gd name="T61" fmla="*/ 1401 h 20"/>
                <a:gd name="T62" fmla="*/ 47625 w 33"/>
                <a:gd name="T63" fmla="*/ 0 h 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20"/>
                <a:gd name="T98" fmla="*/ 33 w 33"/>
                <a:gd name="T99" fmla="*/ 20 h 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20">
                  <a:moveTo>
                    <a:pt x="30" y="0"/>
                  </a:moveTo>
                  <a:lnTo>
                    <a:pt x="32" y="1"/>
                  </a:lnTo>
                  <a:lnTo>
                    <a:pt x="32" y="3"/>
                  </a:lnTo>
                  <a:lnTo>
                    <a:pt x="33" y="4"/>
                  </a:lnTo>
                  <a:lnTo>
                    <a:pt x="33" y="6"/>
                  </a:lnTo>
                  <a:lnTo>
                    <a:pt x="33" y="9"/>
                  </a:lnTo>
                  <a:lnTo>
                    <a:pt x="33" y="11"/>
                  </a:lnTo>
                  <a:lnTo>
                    <a:pt x="33" y="12"/>
                  </a:lnTo>
                  <a:lnTo>
                    <a:pt x="30" y="13"/>
                  </a:lnTo>
                  <a:lnTo>
                    <a:pt x="28" y="17"/>
                  </a:lnTo>
                  <a:lnTo>
                    <a:pt x="26" y="19"/>
                  </a:lnTo>
                  <a:lnTo>
                    <a:pt x="22" y="19"/>
                  </a:lnTo>
                  <a:lnTo>
                    <a:pt x="20" y="20"/>
                  </a:lnTo>
                  <a:lnTo>
                    <a:pt x="18" y="20"/>
                  </a:lnTo>
                  <a:lnTo>
                    <a:pt x="15" y="20"/>
                  </a:lnTo>
                  <a:lnTo>
                    <a:pt x="13" y="20"/>
                  </a:lnTo>
                  <a:lnTo>
                    <a:pt x="12" y="20"/>
                  </a:lnTo>
                  <a:lnTo>
                    <a:pt x="9" y="20"/>
                  </a:lnTo>
                  <a:lnTo>
                    <a:pt x="7" y="19"/>
                  </a:lnTo>
                  <a:lnTo>
                    <a:pt x="5" y="19"/>
                  </a:lnTo>
                  <a:lnTo>
                    <a:pt x="2" y="19"/>
                  </a:lnTo>
                  <a:lnTo>
                    <a:pt x="1" y="17"/>
                  </a:lnTo>
                  <a:lnTo>
                    <a:pt x="0" y="17"/>
                  </a:lnTo>
                  <a:lnTo>
                    <a:pt x="1" y="17"/>
                  </a:lnTo>
                  <a:lnTo>
                    <a:pt x="3" y="17"/>
                  </a:lnTo>
                  <a:lnTo>
                    <a:pt x="7" y="13"/>
                  </a:lnTo>
                  <a:lnTo>
                    <a:pt x="10" y="12"/>
                  </a:lnTo>
                  <a:lnTo>
                    <a:pt x="14" y="9"/>
                  </a:lnTo>
                  <a:lnTo>
                    <a:pt x="18" y="6"/>
                  </a:lnTo>
                  <a:lnTo>
                    <a:pt x="21" y="3"/>
                  </a:lnTo>
                  <a:lnTo>
                    <a:pt x="26" y="1"/>
                  </a:lnTo>
                  <a:lnTo>
                    <a:pt x="3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3" name="Freeform 387">
              <a:extLst>
                <a:ext uri="{FF2B5EF4-FFF2-40B4-BE49-F238E27FC236}">
                  <a16:creationId xmlns:a16="http://schemas.microsoft.com/office/drawing/2014/main" id="{18B7BACC-45A2-EAFF-6EFC-202152079D36}"/>
                </a:ext>
              </a:extLst>
            </p:cNvPr>
            <p:cNvSpPr>
              <a:spLocks/>
            </p:cNvSpPr>
            <p:nvPr/>
          </p:nvSpPr>
          <p:spPr bwMode="gray">
            <a:xfrm>
              <a:off x="7293605" y="800275"/>
              <a:ext cx="26115" cy="9906"/>
            </a:xfrm>
            <a:custGeom>
              <a:avLst/>
              <a:gdLst>
                <a:gd name="T0" fmla="*/ 22225 w 14"/>
                <a:gd name="T1" fmla="*/ 7006 h 5"/>
                <a:gd name="T2" fmla="*/ 0 w 14"/>
                <a:gd name="T3" fmla="*/ 7006 h 5"/>
                <a:gd name="T4" fmla="*/ 0 w 14"/>
                <a:gd name="T5" fmla="*/ 2802 h 5"/>
                <a:gd name="T6" fmla="*/ 6350 w 14"/>
                <a:gd name="T7" fmla="*/ 2802 h 5"/>
                <a:gd name="T8" fmla="*/ 7938 w 14"/>
                <a:gd name="T9" fmla="*/ 0 h 5"/>
                <a:gd name="T10" fmla="*/ 9525 w 14"/>
                <a:gd name="T11" fmla="*/ 0 h 5"/>
                <a:gd name="T12" fmla="*/ 12700 w 14"/>
                <a:gd name="T13" fmla="*/ 0 h 5"/>
                <a:gd name="T14" fmla="*/ 17463 w 14"/>
                <a:gd name="T15" fmla="*/ 2802 h 5"/>
                <a:gd name="T16" fmla="*/ 20638 w 14"/>
                <a:gd name="T17" fmla="*/ 2802 h 5"/>
                <a:gd name="T18" fmla="*/ 22225 w 14"/>
                <a:gd name="T19" fmla="*/ 7006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5"/>
                <a:gd name="T32" fmla="*/ 14 w 1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5">
                  <a:moveTo>
                    <a:pt x="14" y="5"/>
                  </a:moveTo>
                  <a:lnTo>
                    <a:pt x="0" y="5"/>
                  </a:lnTo>
                  <a:lnTo>
                    <a:pt x="0" y="2"/>
                  </a:lnTo>
                  <a:lnTo>
                    <a:pt x="4" y="2"/>
                  </a:lnTo>
                  <a:lnTo>
                    <a:pt x="5" y="0"/>
                  </a:lnTo>
                  <a:lnTo>
                    <a:pt x="6" y="0"/>
                  </a:lnTo>
                  <a:lnTo>
                    <a:pt x="8" y="0"/>
                  </a:lnTo>
                  <a:lnTo>
                    <a:pt x="11" y="2"/>
                  </a:lnTo>
                  <a:lnTo>
                    <a:pt x="13" y="2"/>
                  </a:lnTo>
                  <a:lnTo>
                    <a:pt x="14"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4" name="Freeform 388">
              <a:extLst>
                <a:ext uri="{FF2B5EF4-FFF2-40B4-BE49-F238E27FC236}">
                  <a16:creationId xmlns:a16="http://schemas.microsoft.com/office/drawing/2014/main" id="{D4679192-9CAF-03CA-21DB-9A7382EC0F90}"/>
                </a:ext>
              </a:extLst>
            </p:cNvPr>
            <p:cNvSpPr>
              <a:spLocks/>
            </p:cNvSpPr>
            <p:nvPr/>
          </p:nvSpPr>
          <p:spPr bwMode="gray">
            <a:xfrm>
              <a:off x="7319717" y="752731"/>
              <a:ext cx="24105" cy="19809"/>
            </a:xfrm>
            <a:custGeom>
              <a:avLst/>
              <a:gdLst>
                <a:gd name="T0" fmla="*/ 0 w 13"/>
                <a:gd name="T1" fmla="*/ 9808 h 12"/>
                <a:gd name="T2" fmla="*/ 14288 w 13"/>
                <a:gd name="T3" fmla="*/ 0 h 12"/>
                <a:gd name="T4" fmla="*/ 14288 w 13"/>
                <a:gd name="T5" fmla="*/ 2802 h 12"/>
                <a:gd name="T6" fmla="*/ 14288 w 13"/>
                <a:gd name="T7" fmla="*/ 5605 h 12"/>
                <a:gd name="T8" fmla="*/ 17463 w 13"/>
                <a:gd name="T9" fmla="*/ 7006 h 12"/>
                <a:gd name="T10" fmla="*/ 17463 w 13"/>
                <a:gd name="T11" fmla="*/ 9808 h 12"/>
                <a:gd name="T12" fmla="*/ 19050 w 13"/>
                <a:gd name="T13" fmla="*/ 11209 h 12"/>
                <a:gd name="T14" fmla="*/ 20638 w 13"/>
                <a:gd name="T15" fmla="*/ 15413 h 12"/>
                <a:gd name="T16" fmla="*/ 20638 w 13"/>
                <a:gd name="T17" fmla="*/ 16814 h 12"/>
                <a:gd name="T18" fmla="*/ 0 w 13"/>
                <a:gd name="T19" fmla="*/ 16814 h 12"/>
                <a:gd name="T20" fmla="*/ 0 w 13"/>
                <a:gd name="T21" fmla="*/ 15413 h 12"/>
                <a:gd name="T22" fmla="*/ 0 w 13"/>
                <a:gd name="T23" fmla="*/ 11209 h 12"/>
                <a:gd name="T24" fmla="*/ 0 w 13"/>
                <a:gd name="T25" fmla="*/ 9808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12"/>
                <a:gd name="T41" fmla="*/ 13 w 13"/>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12">
                  <a:moveTo>
                    <a:pt x="0" y="7"/>
                  </a:moveTo>
                  <a:lnTo>
                    <a:pt x="9" y="0"/>
                  </a:lnTo>
                  <a:lnTo>
                    <a:pt x="9" y="2"/>
                  </a:lnTo>
                  <a:lnTo>
                    <a:pt x="9" y="4"/>
                  </a:lnTo>
                  <a:lnTo>
                    <a:pt x="11" y="5"/>
                  </a:lnTo>
                  <a:lnTo>
                    <a:pt x="11" y="7"/>
                  </a:lnTo>
                  <a:lnTo>
                    <a:pt x="12" y="8"/>
                  </a:lnTo>
                  <a:lnTo>
                    <a:pt x="13" y="11"/>
                  </a:lnTo>
                  <a:lnTo>
                    <a:pt x="13" y="12"/>
                  </a:lnTo>
                  <a:lnTo>
                    <a:pt x="0" y="12"/>
                  </a:lnTo>
                  <a:lnTo>
                    <a:pt x="0" y="11"/>
                  </a:lnTo>
                  <a:lnTo>
                    <a:pt x="0" y="8"/>
                  </a:lnTo>
                  <a:lnTo>
                    <a:pt x="0"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5" name="Freeform 389">
              <a:extLst>
                <a:ext uri="{FF2B5EF4-FFF2-40B4-BE49-F238E27FC236}">
                  <a16:creationId xmlns:a16="http://schemas.microsoft.com/office/drawing/2014/main" id="{39444FE5-BA1E-95B4-2782-2140BBBA611B}"/>
                </a:ext>
              </a:extLst>
            </p:cNvPr>
            <p:cNvSpPr>
              <a:spLocks/>
            </p:cNvSpPr>
            <p:nvPr/>
          </p:nvSpPr>
          <p:spPr bwMode="gray">
            <a:xfrm>
              <a:off x="7510552" y="895362"/>
              <a:ext cx="28123" cy="31696"/>
            </a:xfrm>
            <a:custGeom>
              <a:avLst/>
              <a:gdLst>
                <a:gd name="T0" fmla="*/ 23813 w 15"/>
                <a:gd name="T1" fmla="*/ 0 h 18"/>
                <a:gd name="T2" fmla="*/ 23813 w 15"/>
                <a:gd name="T3" fmla="*/ 25221 h 18"/>
                <a:gd name="T4" fmla="*/ 20638 w 15"/>
                <a:gd name="T5" fmla="*/ 25221 h 18"/>
                <a:gd name="T6" fmla="*/ 14288 w 15"/>
                <a:gd name="T7" fmla="*/ 22419 h 18"/>
                <a:gd name="T8" fmla="*/ 11113 w 15"/>
                <a:gd name="T9" fmla="*/ 21017 h 18"/>
                <a:gd name="T10" fmla="*/ 9525 w 15"/>
                <a:gd name="T11" fmla="*/ 19616 h 18"/>
                <a:gd name="T12" fmla="*/ 4763 w 15"/>
                <a:gd name="T13" fmla="*/ 15413 h 18"/>
                <a:gd name="T14" fmla="*/ 3175 w 15"/>
                <a:gd name="T15" fmla="*/ 14012 h 18"/>
                <a:gd name="T16" fmla="*/ 1588 w 15"/>
                <a:gd name="T17" fmla="*/ 11209 h 18"/>
                <a:gd name="T18" fmla="*/ 0 w 15"/>
                <a:gd name="T19" fmla="*/ 9808 h 18"/>
                <a:gd name="T20" fmla="*/ 3175 w 15"/>
                <a:gd name="T21" fmla="*/ 8407 h 18"/>
                <a:gd name="T22" fmla="*/ 4763 w 15"/>
                <a:gd name="T23" fmla="*/ 8407 h 18"/>
                <a:gd name="T24" fmla="*/ 11113 w 15"/>
                <a:gd name="T25" fmla="*/ 4203 h 18"/>
                <a:gd name="T26" fmla="*/ 12700 w 15"/>
                <a:gd name="T27" fmla="*/ 2802 h 18"/>
                <a:gd name="T28" fmla="*/ 15875 w 15"/>
                <a:gd name="T29" fmla="*/ 2802 h 18"/>
                <a:gd name="T30" fmla="*/ 20638 w 15"/>
                <a:gd name="T31" fmla="*/ 2802 h 18"/>
                <a:gd name="T32" fmla="*/ 22225 w 15"/>
                <a:gd name="T33" fmla="*/ 0 h 18"/>
                <a:gd name="T34" fmla="*/ 23813 w 15"/>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8"/>
                <a:gd name="T56" fmla="*/ 15 w 15"/>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8">
                  <a:moveTo>
                    <a:pt x="15" y="0"/>
                  </a:moveTo>
                  <a:lnTo>
                    <a:pt x="15" y="18"/>
                  </a:lnTo>
                  <a:lnTo>
                    <a:pt x="13" y="18"/>
                  </a:lnTo>
                  <a:lnTo>
                    <a:pt x="9" y="16"/>
                  </a:lnTo>
                  <a:lnTo>
                    <a:pt x="7" y="15"/>
                  </a:lnTo>
                  <a:lnTo>
                    <a:pt x="6" y="14"/>
                  </a:lnTo>
                  <a:lnTo>
                    <a:pt x="3" y="11"/>
                  </a:lnTo>
                  <a:lnTo>
                    <a:pt x="2" y="10"/>
                  </a:lnTo>
                  <a:lnTo>
                    <a:pt x="1" y="8"/>
                  </a:lnTo>
                  <a:lnTo>
                    <a:pt x="0" y="7"/>
                  </a:lnTo>
                  <a:lnTo>
                    <a:pt x="2" y="6"/>
                  </a:lnTo>
                  <a:lnTo>
                    <a:pt x="3" y="6"/>
                  </a:lnTo>
                  <a:lnTo>
                    <a:pt x="7" y="3"/>
                  </a:lnTo>
                  <a:lnTo>
                    <a:pt x="8" y="2"/>
                  </a:lnTo>
                  <a:lnTo>
                    <a:pt x="10" y="2"/>
                  </a:lnTo>
                  <a:lnTo>
                    <a:pt x="13" y="2"/>
                  </a:lnTo>
                  <a:lnTo>
                    <a:pt x="14" y="0"/>
                  </a:lnTo>
                  <a:lnTo>
                    <a:pt x="15"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6" name="Freeform 390">
              <a:extLst>
                <a:ext uri="{FF2B5EF4-FFF2-40B4-BE49-F238E27FC236}">
                  <a16:creationId xmlns:a16="http://schemas.microsoft.com/office/drawing/2014/main" id="{FA3A831E-E12F-CFAE-2F8C-D0A0F5446083}"/>
                </a:ext>
              </a:extLst>
            </p:cNvPr>
            <p:cNvSpPr>
              <a:spLocks/>
            </p:cNvSpPr>
            <p:nvPr/>
          </p:nvSpPr>
          <p:spPr bwMode="gray">
            <a:xfrm>
              <a:off x="7582868" y="752731"/>
              <a:ext cx="126553" cy="43580"/>
            </a:xfrm>
            <a:custGeom>
              <a:avLst/>
              <a:gdLst>
                <a:gd name="T0" fmla="*/ 28575 w 68"/>
                <a:gd name="T1" fmla="*/ 0 h 25"/>
                <a:gd name="T2" fmla="*/ 39687 w 68"/>
                <a:gd name="T3" fmla="*/ 0 h 25"/>
                <a:gd name="T4" fmla="*/ 50800 w 68"/>
                <a:gd name="T5" fmla="*/ 0 h 25"/>
                <a:gd name="T6" fmla="*/ 61912 w 68"/>
                <a:gd name="T7" fmla="*/ 0 h 25"/>
                <a:gd name="T8" fmla="*/ 71437 w 68"/>
                <a:gd name="T9" fmla="*/ 2802 h 25"/>
                <a:gd name="T10" fmla="*/ 82550 w 68"/>
                <a:gd name="T11" fmla="*/ 4203 h 25"/>
                <a:gd name="T12" fmla="*/ 92075 w 68"/>
                <a:gd name="T13" fmla="*/ 5605 h 25"/>
                <a:gd name="T14" fmla="*/ 101600 w 68"/>
                <a:gd name="T15" fmla="*/ 11209 h 25"/>
                <a:gd name="T16" fmla="*/ 107950 w 68"/>
                <a:gd name="T17" fmla="*/ 15413 h 25"/>
                <a:gd name="T18" fmla="*/ 103188 w 68"/>
                <a:gd name="T19" fmla="*/ 19616 h 25"/>
                <a:gd name="T20" fmla="*/ 95250 w 68"/>
                <a:gd name="T21" fmla="*/ 23820 h 25"/>
                <a:gd name="T22" fmla="*/ 88900 w 68"/>
                <a:gd name="T23" fmla="*/ 25221 h 25"/>
                <a:gd name="T24" fmla="*/ 77787 w 68"/>
                <a:gd name="T25" fmla="*/ 30826 h 25"/>
                <a:gd name="T26" fmla="*/ 66675 w 68"/>
                <a:gd name="T27" fmla="*/ 32227 h 25"/>
                <a:gd name="T28" fmla="*/ 57150 w 68"/>
                <a:gd name="T29" fmla="*/ 35029 h 25"/>
                <a:gd name="T30" fmla="*/ 49212 w 68"/>
                <a:gd name="T31" fmla="*/ 35029 h 25"/>
                <a:gd name="T32" fmla="*/ 41275 w 68"/>
                <a:gd name="T33" fmla="*/ 35029 h 25"/>
                <a:gd name="T34" fmla="*/ 36512 w 68"/>
                <a:gd name="T35" fmla="*/ 35029 h 25"/>
                <a:gd name="T36" fmla="*/ 30162 w 68"/>
                <a:gd name="T37" fmla="*/ 35029 h 25"/>
                <a:gd name="T38" fmla="*/ 22225 w 68"/>
                <a:gd name="T39" fmla="*/ 35029 h 25"/>
                <a:gd name="T40" fmla="*/ 19050 w 68"/>
                <a:gd name="T41" fmla="*/ 35029 h 25"/>
                <a:gd name="T42" fmla="*/ 12700 w 68"/>
                <a:gd name="T43" fmla="*/ 32227 h 25"/>
                <a:gd name="T44" fmla="*/ 9525 w 68"/>
                <a:gd name="T45" fmla="*/ 32227 h 25"/>
                <a:gd name="T46" fmla="*/ 3175 w 68"/>
                <a:gd name="T47" fmla="*/ 35029 h 25"/>
                <a:gd name="T48" fmla="*/ 0 w 68"/>
                <a:gd name="T49" fmla="*/ 35029 h 25"/>
                <a:gd name="T50" fmla="*/ 1588 w 68"/>
                <a:gd name="T51" fmla="*/ 28023 h 25"/>
                <a:gd name="T52" fmla="*/ 3175 w 68"/>
                <a:gd name="T53" fmla="*/ 21017 h 25"/>
                <a:gd name="T54" fmla="*/ 7937 w 68"/>
                <a:gd name="T55" fmla="*/ 15413 h 25"/>
                <a:gd name="T56" fmla="*/ 9525 w 68"/>
                <a:gd name="T57" fmla="*/ 11209 h 25"/>
                <a:gd name="T58" fmla="*/ 12700 w 68"/>
                <a:gd name="T59" fmla="*/ 5605 h 25"/>
                <a:gd name="T60" fmla="*/ 17462 w 68"/>
                <a:gd name="T61" fmla="*/ 2802 h 25"/>
                <a:gd name="T62" fmla="*/ 20637 w 68"/>
                <a:gd name="T63" fmla="*/ 0 h 25"/>
                <a:gd name="T64" fmla="*/ 28575 w 68"/>
                <a:gd name="T65" fmla="*/ 0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25"/>
                <a:gd name="T101" fmla="*/ 68 w 68"/>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25">
                  <a:moveTo>
                    <a:pt x="18" y="0"/>
                  </a:moveTo>
                  <a:lnTo>
                    <a:pt x="25" y="0"/>
                  </a:lnTo>
                  <a:lnTo>
                    <a:pt x="32" y="0"/>
                  </a:lnTo>
                  <a:lnTo>
                    <a:pt x="39" y="0"/>
                  </a:lnTo>
                  <a:lnTo>
                    <a:pt x="45" y="2"/>
                  </a:lnTo>
                  <a:lnTo>
                    <a:pt x="52" y="3"/>
                  </a:lnTo>
                  <a:lnTo>
                    <a:pt x="58" y="4"/>
                  </a:lnTo>
                  <a:lnTo>
                    <a:pt x="64" y="8"/>
                  </a:lnTo>
                  <a:lnTo>
                    <a:pt x="68" y="11"/>
                  </a:lnTo>
                  <a:lnTo>
                    <a:pt x="65" y="14"/>
                  </a:lnTo>
                  <a:lnTo>
                    <a:pt x="60" y="17"/>
                  </a:lnTo>
                  <a:lnTo>
                    <a:pt x="56" y="18"/>
                  </a:lnTo>
                  <a:lnTo>
                    <a:pt x="49" y="22"/>
                  </a:lnTo>
                  <a:lnTo>
                    <a:pt x="42" y="23"/>
                  </a:lnTo>
                  <a:lnTo>
                    <a:pt x="36" y="25"/>
                  </a:lnTo>
                  <a:lnTo>
                    <a:pt x="31" y="25"/>
                  </a:lnTo>
                  <a:lnTo>
                    <a:pt x="26" y="25"/>
                  </a:lnTo>
                  <a:lnTo>
                    <a:pt x="23" y="25"/>
                  </a:lnTo>
                  <a:lnTo>
                    <a:pt x="19" y="25"/>
                  </a:lnTo>
                  <a:lnTo>
                    <a:pt x="14" y="25"/>
                  </a:lnTo>
                  <a:lnTo>
                    <a:pt x="12" y="25"/>
                  </a:lnTo>
                  <a:lnTo>
                    <a:pt x="8" y="23"/>
                  </a:lnTo>
                  <a:lnTo>
                    <a:pt x="6" y="23"/>
                  </a:lnTo>
                  <a:lnTo>
                    <a:pt x="2" y="25"/>
                  </a:lnTo>
                  <a:lnTo>
                    <a:pt x="0" y="25"/>
                  </a:lnTo>
                  <a:lnTo>
                    <a:pt x="1" y="20"/>
                  </a:lnTo>
                  <a:lnTo>
                    <a:pt x="2" y="15"/>
                  </a:lnTo>
                  <a:lnTo>
                    <a:pt x="5" y="11"/>
                  </a:lnTo>
                  <a:lnTo>
                    <a:pt x="6" y="8"/>
                  </a:lnTo>
                  <a:lnTo>
                    <a:pt x="8" y="4"/>
                  </a:lnTo>
                  <a:lnTo>
                    <a:pt x="11" y="2"/>
                  </a:lnTo>
                  <a:lnTo>
                    <a:pt x="13" y="0"/>
                  </a:lnTo>
                  <a:lnTo>
                    <a:pt x="1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7" name="Freeform 391">
              <a:extLst>
                <a:ext uri="{FF2B5EF4-FFF2-40B4-BE49-F238E27FC236}">
                  <a16:creationId xmlns:a16="http://schemas.microsoft.com/office/drawing/2014/main" id="{C4BC5C88-F838-1819-C177-599A38C0F672}"/>
                </a:ext>
              </a:extLst>
            </p:cNvPr>
            <p:cNvSpPr>
              <a:spLocks/>
            </p:cNvSpPr>
            <p:nvPr/>
          </p:nvSpPr>
          <p:spPr bwMode="gray">
            <a:xfrm>
              <a:off x="7659204" y="782446"/>
              <a:ext cx="136598" cy="39617"/>
            </a:xfrm>
            <a:custGeom>
              <a:avLst/>
              <a:gdLst>
                <a:gd name="T0" fmla="*/ 17462 w 74"/>
                <a:gd name="T1" fmla="*/ 0 h 22"/>
                <a:gd name="T2" fmla="*/ 14288 w 74"/>
                <a:gd name="T3" fmla="*/ 0 h 22"/>
                <a:gd name="T4" fmla="*/ 11112 w 74"/>
                <a:gd name="T5" fmla="*/ 2802 h 22"/>
                <a:gd name="T6" fmla="*/ 9525 w 74"/>
                <a:gd name="T7" fmla="*/ 4204 h 22"/>
                <a:gd name="T8" fmla="*/ 6350 w 74"/>
                <a:gd name="T9" fmla="*/ 4204 h 22"/>
                <a:gd name="T10" fmla="*/ 4762 w 74"/>
                <a:gd name="T11" fmla="*/ 8407 h 22"/>
                <a:gd name="T12" fmla="*/ 3175 w 74"/>
                <a:gd name="T13" fmla="*/ 9808 h 22"/>
                <a:gd name="T14" fmla="*/ 1588 w 74"/>
                <a:gd name="T15" fmla="*/ 9808 h 22"/>
                <a:gd name="T16" fmla="*/ 0 w 74"/>
                <a:gd name="T17" fmla="*/ 11209 h 22"/>
                <a:gd name="T18" fmla="*/ 1588 w 74"/>
                <a:gd name="T19" fmla="*/ 15413 h 22"/>
                <a:gd name="T20" fmla="*/ 3175 w 74"/>
                <a:gd name="T21" fmla="*/ 19617 h 22"/>
                <a:gd name="T22" fmla="*/ 6350 w 74"/>
                <a:gd name="T23" fmla="*/ 21018 h 22"/>
                <a:gd name="T24" fmla="*/ 11112 w 74"/>
                <a:gd name="T25" fmla="*/ 21018 h 22"/>
                <a:gd name="T26" fmla="*/ 14288 w 74"/>
                <a:gd name="T27" fmla="*/ 25221 h 22"/>
                <a:gd name="T28" fmla="*/ 20637 w 74"/>
                <a:gd name="T29" fmla="*/ 25221 h 22"/>
                <a:gd name="T30" fmla="*/ 22225 w 74"/>
                <a:gd name="T31" fmla="*/ 21018 h 22"/>
                <a:gd name="T32" fmla="*/ 25400 w 74"/>
                <a:gd name="T33" fmla="*/ 21018 h 22"/>
                <a:gd name="T34" fmla="*/ 74612 w 74"/>
                <a:gd name="T35" fmla="*/ 21018 h 22"/>
                <a:gd name="T36" fmla="*/ 76200 w 74"/>
                <a:gd name="T37" fmla="*/ 26622 h 22"/>
                <a:gd name="T38" fmla="*/ 77787 w 74"/>
                <a:gd name="T39" fmla="*/ 28024 h 22"/>
                <a:gd name="T40" fmla="*/ 82550 w 74"/>
                <a:gd name="T41" fmla="*/ 30826 h 22"/>
                <a:gd name="T42" fmla="*/ 85725 w 74"/>
                <a:gd name="T43" fmla="*/ 30826 h 22"/>
                <a:gd name="T44" fmla="*/ 92075 w 74"/>
                <a:gd name="T45" fmla="*/ 30826 h 22"/>
                <a:gd name="T46" fmla="*/ 95250 w 74"/>
                <a:gd name="T47" fmla="*/ 30826 h 22"/>
                <a:gd name="T48" fmla="*/ 96837 w 74"/>
                <a:gd name="T49" fmla="*/ 30826 h 22"/>
                <a:gd name="T50" fmla="*/ 100012 w 74"/>
                <a:gd name="T51" fmla="*/ 30826 h 22"/>
                <a:gd name="T52" fmla="*/ 103188 w 74"/>
                <a:gd name="T53" fmla="*/ 30826 h 22"/>
                <a:gd name="T54" fmla="*/ 104775 w 74"/>
                <a:gd name="T55" fmla="*/ 30826 h 22"/>
                <a:gd name="T56" fmla="*/ 107950 w 74"/>
                <a:gd name="T57" fmla="*/ 28024 h 22"/>
                <a:gd name="T58" fmla="*/ 109538 w 74"/>
                <a:gd name="T59" fmla="*/ 28024 h 22"/>
                <a:gd name="T60" fmla="*/ 112713 w 74"/>
                <a:gd name="T61" fmla="*/ 26622 h 22"/>
                <a:gd name="T62" fmla="*/ 114300 w 74"/>
                <a:gd name="T63" fmla="*/ 26622 h 22"/>
                <a:gd name="T64" fmla="*/ 115888 w 74"/>
                <a:gd name="T65" fmla="*/ 25221 h 22"/>
                <a:gd name="T66" fmla="*/ 117475 w 74"/>
                <a:gd name="T67" fmla="*/ 21018 h 22"/>
                <a:gd name="T68" fmla="*/ 112713 w 74"/>
                <a:gd name="T69" fmla="*/ 19617 h 22"/>
                <a:gd name="T70" fmla="*/ 106363 w 74"/>
                <a:gd name="T71" fmla="*/ 16814 h 22"/>
                <a:gd name="T72" fmla="*/ 100012 w 74"/>
                <a:gd name="T73" fmla="*/ 14012 h 22"/>
                <a:gd name="T74" fmla="*/ 95250 w 74"/>
                <a:gd name="T75" fmla="*/ 9808 h 22"/>
                <a:gd name="T76" fmla="*/ 88900 w 74"/>
                <a:gd name="T77" fmla="*/ 8407 h 22"/>
                <a:gd name="T78" fmla="*/ 82550 w 74"/>
                <a:gd name="T79" fmla="*/ 2802 h 22"/>
                <a:gd name="T80" fmla="*/ 74612 w 74"/>
                <a:gd name="T81" fmla="*/ 0 h 22"/>
                <a:gd name="T82" fmla="*/ 68262 w 74"/>
                <a:gd name="T83" fmla="*/ 0 h 22"/>
                <a:gd name="T84" fmla="*/ 66675 w 74"/>
                <a:gd name="T85" fmla="*/ 0 h 22"/>
                <a:gd name="T86" fmla="*/ 65087 w 74"/>
                <a:gd name="T87" fmla="*/ 0 h 22"/>
                <a:gd name="T88" fmla="*/ 63500 w 74"/>
                <a:gd name="T89" fmla="*/ 0 h 22"/>
                <a:gd name="T90" fmla="*/ 61912 w 74"/>
                <a:gd name="T91" fmla="*/ 2802 h 22"/>
                <a:gd name="T92" fmla="*/ 58738 w 74"/>
                <a:gd name="T93" fmla="*/ 2802 h 22"/>
                <a:gd name="T94" fmla="*/ 58738 w 74"/>
                <a:gd name="T95" fmla="*/ 4204 h 22"/>
                <a:gd name="T96" fmla="*/ 57150 w 74"/>
                <a:gd name="T97" fmla="*/ 8407 h 22"/>
                <a:gd name="T98" fmla="*/ 53975 w 74"/>
                <a:gd name="T99" fmla="*/ 8407 h 22"/>
                <a:gd name="T100" fmla="*/ 47625 w 74"/>
                <a:gd name="T101" fmla="*/ 4204 h 22"/>
                <a:gd name="T102" fmla="*/ 44450 w 74"/>
                <a:gd name="T103" fmla="*/ 2802 h 22"/>
                <a:gd name="T104" fmla="*/ 38100 w 74"/>
                <a:gd name="T105" fmla="*/ 2802 h 22"/>
                <a:gd name="T106" fmla="*/ 34925 w 74"/>
                <a:gd name="T107" fmla="*/ 0 h 22"/>
                <a:gd name="T108" fmla="*/ 31750 w 74"/>
                <a:gd name="T109" fmla="*/ 0 h 22"/>
                <a:gd name="T110" fmla="*/ 23812 w 74"/>
                <a:gd name="T111" fmla="*/ 0 h 22"/>
                <a:gd name="T112" fmla="*/ 17462 w 74"/>
                <a:gd name="T113" fmla="*/ 0 h 2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22"/>
                <a:gd name="T173" fmla="*/ 74 w 74"/>
                <a:gd name="T174" fmla="*/ 22 h 2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22">
                  <a:moveTo>
                    <a:pt x="11" y="0"/>
                  </a:moveTo>
                  <a:lnTo>
                    <a:pt x="9" y="0"/>
                  </a:lnTo>
                  <a:lnTo>
                    <a:pt x="7" y="2"/>
                  </a:lnTo>
                  <a:lnTo>
                    <a:pt x="6" y="3"/>
                  </a:lnTo>
                  <a:lnTo>
                    <a:pt x="4" y="3"/>
                  </a:lnTo>
                  <a:lnTo>
                    <a:pt x="3" y="6"/>
                  </a:lnTo>
                  <a:lnTo>
                    <a:pt x="2" y="7"/>
                  </a:lnTo>
                  <a:lnTo>
                    <a:pt x="1" y="7"/>
                  </a:lnTo>
                  <a:lnTo>
                    <a:pt x="0" y="8"/>
                  </a:lnTo>
                  <a:lnTo>
                    <a:pt x="1" y="11"/>
                  </a:lnTo>
                  <a:lnTo>
                    <a:pt x="2" y="14"/>
                  </a:lnTo>
                  <a:lnTo>
                    <a:pt x="4" y="15"/>
                  </a:lnTo>
                  <a:lnTo>
                    <a:pt x="7" y="15"/>
                  </a:lnTo>
                  <a:lnTo>
                    <a:pt x="9" y="18"/>
                  </a:lnTo>
                  <a:lnTo>
                    <a:pt x="13" y="18"/>
                  </a:lnTo>
                  <a:lnTo>
                    <a:pt x="14" y="15"/>
                  </a:lnTo>
                  <a:lnTo>
                    <a:pt x="16" y="15"/>
                  </a:lnTo>
                  <a:lnTo>
                    <a:pt x="47" y="15"/>
                  </a:lnTo>
                  <a:lnTo>
                    <a:pt x="48" y="19"/>
                  </a:lnTo>
                  <a:lnTo>
                    <a:pt x="49" y="20"/>
                  </a:lnTo>
                  <a:lnTo>
                    <a:pt x="52" y="22"/>
                  </a:lnTo>
                  <a:lnTo>
                    <a:pt x="54" y="22"/>
                  </a:lnTo>
                  <a:lnTo>
                    <a:pt x="58" y="22"/>
                  </a:lnTo>
                  <a:lnTo>
                    <a:pt x="60" y="22"/>
                  </a:lnTo>
                  <a:lnTo>
                    <a:pt x="61" y="22"/>
                  </a:lnTo>
                  <a:lnTo>
                    <a:pt x="63" y="22"/>
                  </a:lnTo>
                  <a:lnTo>
                    <a:pt x="65" y="22"/>
                  </a:lnTo>
                  <a:lnTo>
                    <a:pt x="66" y="22"/>
                  </a:lnTo>
                  <a:lnTo>
                    <a:pt x="68" y="20"/>
                  </a:lnTo>
                  <a:lnTo>
                    <a:pt x="69" y="20"/>
                  </a:lnTo>
                  <a:lnTo>
                    <a:pt x="71" y="19"/>
                  </a:lnTo>
                  <a:lnTo>
                    <a:pt x="72" y="19"/>
                  </a:lnTo>
                  <a:lnTo>
                    <a:pt x="73" y="18"/>
                  </a:lnTo>
                  <a:lnTo>
                    <a:pt x="74" y="15"/>
                  </a:lnTo>
                  <a:lnTo>
                    <a:pt x="71" y="14"/>
                  </a:lnTo>
                  <a:lnTo>
                    <a:pt x="67" y="12"/>
                  </a:lnTo>
                  <a:lnTo>
                    <a:pt x="63" y="10"/>
                  </a:lnTo>
                  <a:lnTo>
                    <a:pt x="60" y="7"/>
                  </a:lnTo>
                  <a:lnTo>
                    <a:pt x="56" y="6"/>
                  </a:lnTo>
                  <a:lnTo>
                    <a:pt x="52" y="2"/>
                  </a:lnTo>
                  <a:lnTo>
                    <a:pt x="47" y="0"/>
                  </a:lnTo>
                  <a:lnTo>
                    <a:pt x="43" y="0"/>
                  </a:lnTo>
                  <a:lnTo>
                    <a:pt x="42" y="0"/>
                  </a:lnTo>
                  <a:lnTo>
                    <a:pt x="41" y="0"/>
                  </a:lnTo>
                  <a:lnTo>
                    <a:pt x="40" y="0"/>
                  </a:lnTo>
                  <a:lnTo>
                    <a:pt x="39" y="2"/>
                  </a:lnTo>
                  <a:lnTo>
                    <a:pt x="37" y="2"/>
                  </a:lnTo>
                  <a:lnTo>
                    <a:pt x="37" y="3"/>
                  </a:lnTo>
                  <a:lnTo>
                    <a:pt x="36" y="6"/>
                  </a:lnTo>
                  <a:lnTo>
                    <a:pt x="34" y="6"/>
                  </a:lnTo>
                  <a:lnTo>
                    <a:pt x="30" y="3"/>
                  </a:lnTo>
                  <a:lnTo>
                    <a:pt x="28" y="2"/>
                  </a:lnTo>
                  <a:lnTo>
                    <a:pt x="24" y="2"/>
                  </a:lnTo>
                  <a:lnTo>
                    <a:pt x="22" y="0"/>
                  </a:lnTo>
                  <a:lnTo>
                    <a:pt x="20" y="0"/>
                  </a:lnTo>
                  <a:lnTo>
                    <a:pt x="15" y="0"/>
                  </a:lnTo>
                  <a:lnTo>
                    <a:pt x="11"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8" name="Freeform 392">
              <a:extLst>
                <a:ext uri="{FF2B5EF4-FFF2-40B4-BE49-F238E27FC236}">
                  <a16:creationId xmlns:a16="http://schemas.microsoft.com/office/drawing/2014/main" id="{034AA23A-306E-9C3D-216E-63F6B6434537}"/>
                </a:ext>
              </a:extLst>
            </p:cNvPr>
            <p:cNvSpPr>
              <a:spLocks/>
            </p:cNvSpPr>
            <p:nvPr/>
          </p:nvSpPr>
          <p:spPr bwMode="gray">
            <a:xfrm>
              <a:off x="7811871" y="796313"/>
              <a:ext cx="110483" cy="57448"/>
            </a:xfrm>
            <a:custGeom>
              <a:avLst/>
              <a:gdLst>
                <a:gd name="T0" fmla="*/ 4763 w 59"/>
                <a:gd name="T1" fmla="*/ 8407 h 33"/>
                <a:gd name="T2" fmla="*/ 19050 w 59"/>
                <a:gd name="T3" fmla="*/ 0 h 33"/>
                <a:gd name="T4" fmla="*/ 25400 w 59"/>
                <a:gd name="T5" fmla="*/ 2802 h 33"/>
                <a:gd name="T6" fmla="*/ 33338 w 59"/>
                <a:gd name="T7" fmla="*/ 5605 h 33"/>
                <a:gd name="T8" fmla="*/ 44450 w 59"/>
                <a:gd name="T9" fmla="*/ 9808 h 33"/>
                <a:gd name="T10" fmla="*/ 55563 w 59"/>
                <a:gd name="T11" fmla="*/ 15413 h 33"/>
                <a:gd name="T12" fmla="*/ 71438 w 59"/>
                <a:gd name="T13" fmla="*/ 16814 h 33"/>
                <a:gd name="T14" fmla="*/ 80963 w 59"/>
                <a:gd name="T15" fmla="*/ 21017 h 33"/>
                <a:gd name="T16" fmla="*/ 90488 w 59"/>
                <a:gd name="T17" fmla="*/ 21017 h 33"/>
                <a:gd name="T18" fmla="*/ 93663 w 59"/>
                <a:gd name="T19" fmla="*/ 23820 h 33"/>
                <a:gd name="T20" fmla="*/ 93663 w 59"/>
                <a:gd name="T21" fmla="*/ 25221 h 33"/>
                <a:gd name="T22" fmla="*/ 93663 w 59"/>
                <a:gd name="T23" fmla="*/ 26622 h 33"/>
                <a:gd name="T24" fmla="*/ 93663 w 59"/>
                <a:gd name="T25" fmla="*/ 29424 h 33"/>
                <a:gd name="T26" fmla="*/ 93663 w 59"/>
                <a:gd name="T27" fmla="*/ 30825 h 33"/>
                <a:gd name="T28" fmla="*/ 93663 w 59"/>
                <a:gd name="T29" fmla="*/ 33628 h 33"/>
                <a:gd name="T30" fmla="*/ 93663 w 59"/>
                <a:gd name="T31" fmla="*/ 36430 h 33"/>
                <a:gd name="T32" fmla="*/ 93663 w 59"/>
                <a:gd name="T33" fmla="*/ 37831 h 33"/>
                <a:gd name="T34" fmla="*/ 84138 w 59"/>
                <a:gd name="T35" fmla="*/ 37831 h 33"/>
                <a:gd name="T36" fmla="*/ 76200 w 59"/>
                <a:gd name="T37" fmla="*/ 40633 h 33"/>
                <a:gd name="T38" fmla="*/ 65088 w 59"/>
                <a:gd name="T39" fmla="*/ 40633 h 33"/>
                <a:gd name="T40" fmla="*/ 55563 w 59"/>
                <a:gd name="T41" fmla="*/ 40633 h 33"/>
                <a:gd name="T42" fmla="*/ 49213 w 59"/>
                <a:gd name="T43" fmla="*/ 37831 h 33"/>
                <a:gd name="T44" fmla="*/ 41275 w 59"/>
                <a:gd name="T45" fmla="*/ 37831 h 33"/>
                <a:gd name="T46" fmla="*/ 33338 w 59"/>
                <a:gd name="T47" fmla="*/ 37831 h 33"/>
                <a:gd name="T48" fmla="*/ 28575 w 59"/>
                <a:gd name="T49" fmla="*/ 37831 h 33"/>
                <a:gd name="T50" fmla="*/ 25400 w 59"/>
                <a:gd name="T51" fmla="*/ 37831 h 33"/>
                <a:gd name="T52" fmla="*/ 22225 w 59"/>
                <a:gd name="T53" fmla="*/ 37831 h 33"/>
                <a:gd name="T54" fmla="*/ 20638 w 59"/>
                <a:gd name="T55" fmla="*/ 40633 h 33"/>
                <a:gd name="T56" fmla="*/ 19050 w 59"/>
                <a:gd name="T57" fmla="*/ 42035 h 33"/>
                <a:gd name="T58" fmla="*/ 17463 w 59"/>
                <a:gd name="T59" fmla="*/ 42035 h 33"/>
                <a:gd name="T60" fmla="*/ 17463 w 59"/>
                <a:gd name="T61" fmla="*/ 44837 h 33"/>
                <a:gd name="T62" fmla="*/ 14288 w 59"/>
                <a:gd name="T63" fmla="*/ 44837 h 33"/>
                <a:gd name="T64" fmla="*/ 12700 w 59"/>
                <a:gd name="T65" fmla="*/ 46238 h 33"/>
                <a:gd name="T66" fmla="*/ 11113 w 59"/>
                <a:gd name="T67" fmla="*/ 44837 h 33"/>
                <a:gd name="T68" fmla="*/ 7938 w 59"/>
                <a:gd name="T69" fmla="*/ 42035 h 33"/>
                <a:gd name="T70" fmla="*/ 4763 w 59"/>
                <a:gd name="T71" fmla="*/ 40633 h 33"/>
                <a:gd name="T72" fmla="*/ 3175 w 59"/>
                <a:gd name="T73" fmla="*/ 37831 h 33"/>
                <a:gd name="T74" fmla="*/ 1588 w 59"/>
                <a:gd name="T75" fmla="*/ 33628 h 33"/>
                <a:gd name="T76" fmla="*/ 0 w 59"/>
                <a:gd name="T77" fmla="*/ 30825 h 33"/>
                <a:gd name="T78" fmla="*/ 0 w 59"/>
                <a:gd name="T79" fmla="*/ 26622 h 33"/>
                <a:gd name="T80" fmla="*/ 0 w 59"/>
                <a:gd name="T81" fmla="*/ 23820 h 33"/>
                <a:gd name="T82" fmla="*/ 0 w 59"/>
                <a:gd name="T83" fmla="*/ 21017 h 33"/>
                <a:gd name="T84" fmla="*/ 1588 w 59"/>
                <a:gd name="T85" fmla="*/ 19616 h 33"/>
                <a:gd name="T86" fmla="*/ 1588 w 59"/>
                <a:gd name="T87" fmla="*/ 16814 h 33"/>
                <a:gd name="T88" fmla="*/ 3175 w 59"/>
                <a:gd name="T89" fmla="*/ 15413 h 33"/>
                <a:gd name="T90" fmla="*/ 4763 w 59"/>
                <a:gd name="T91" fmla="*/ 14012 h 33"/>
                <a:gd name="T92" fmla="*/ 4763 w 59"/>
                <a:gd name="T93" fmla="*/ 9808 h 33"/>
                <a:gd name="T94" fmla="*/ 4763 w 59"/>
                <a:gd name="T95" fmla="*/ 8407 h 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
                <a:gd name="T145" fmla="*/ 0 h 33"/>
                <a:gd name="T146" fmla="*/ 59 w 59"/>
                <a:gd name="T147" fmla="*/ 33 h 3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 h="33">
                  <a:moveTo>
                    <a:pt x="3" y="6"/>
                  </a:moveTo>
                  <a:lnTo>
                    <a:pt x="12" y="0"/>
                  </a:lnTo>
                  <a:lnTo>
                    <a:pt x="16" y="2"/>
                  </a:lnTo>
                  <a:lnTo>
                    <a:pt x="21" y="4"/>
                  </a:lnTo>
                  <a:lnTo>
                    <a:pt x="28" y="7"/>
                  </a:lnTo>
                  <a:lnTo>
                    <a:pt x="35" y="11"/>
                  </a:lnTo>
                  <a:lnTo>
                    <a:pt x="45" y="12"/>
                  </a:lnTo>
                  <a:lnTo>
                    <a:pt x="51" y="15"/>
                  </a:lnTo>
                  <a:lnTo>
                    <a:pt x="57" y="15"/>
                  </a:lnTo>
                  <a:lnTo>
                    <a:pt x="59" y="17"/>
                  </a:lnTo>
                  <a:lnTo>
                    <a:pt x="59" y="18"/>
                  </a:lnTo>
                  <a:lnTo>
                    <a:pt x="59" y="19"/>
                  </a:lnTo>
                  <a:lnTo>
                    <a:pt x="59" y="21"/>
                  </a:lnTo>
                  <a:lnTo>
                    <a:pt x="59" y="22"/>
                  </a:lnTo>
                  <a:lnTo>
                    <a:pt x="59" y="24"/>
                  </a:lnTo>
                  <a:lnTo>
                    <a:pt x="59" y="26"/>
                  </a:lnTo>
                  <a:lnTo>
                    <a:pt x="59" y="27"/>
                  </a:lnTo>
                  <a:lnTo>
                    <a:pt x="53" y="27"/>
                  </a:lnTo>
                  <a:lnTo>
                    <a:pt x="48" y="29"/>
                  </a:lnTo>
                  <a:lnTo>
                    <a:pt x="41" y="29"/>
                  </a:lnTo>
                  <a:lnTo>
                    <a:pt x="35" y="29"/>
                  </a:lnTo>
                  <a:lnTo>
                    <a:pt x="31" y="27"/>
                  </a:lnTo>
                  <a:lnTo>
                    <a:pt x="26" y="27"/>
                  </a:lnTo>
                  <a:lnTo>
                    <a:pt x="21" y="27"/>
                  </a:lnTo>
                  <a:lnTo>
                    <a:pt x="18" y="27"/>
                  </a:lnTo>
                  <a:lnTo>
                    <a:pt x="16" y="27"/>
                  </a:lnTo>
                  <a:lnTo>
                    <a:pt x="14" y="27"/>
                  </a:lnTo>
                  <a:lnTo>
                    <a:pt x="13" y="29"/>
                  </a:lnTo>
                  <a:lnTo>
                    <a:pt x="12" y="30"/>
                  </a:lnTo>
                  <a:lnTo>
                    <a:pt x="11" y="30"/>
                  </a:lnTo>
                  <a:lnTo>
                    <a:pt x="11" y="32"/>
                  </a:lnTo>
                  <a:lnTo>
                    <a:pt x="9" y="32"/>
                  </a:lnTo>
                  <a:lnTo>
                    <a:pt x="8" y="33"/>
                  </a:lnTo>
                  <a:lnTo>
                    <a:pt x="7" y="32"/>
                  </a:lnTo>
                  <a:lnTo>
                    <a:pt x="5" y="30"/>
                  </a:lnTo>
                  <a:lnTo>
                    <a:pt x="3" y="29"/>
                  </a:lnTo>
                  <a:lnTo>
                    <a:pt x="2" y="27"/>
                  </a:lnTo>
                  <a:lnTo>
                    <a:pt x="1" y="24"/>
                  </a:lnTo>
                  <a:lnTo>
                    <a:pt x="0" y="22"/>
                  </a:lnTo>
                  <a:lnTo>
                    <a:pt x="0" y="19"/>
                  </a:lnTo>
                  <a:lnTo>
                    <a:pt x="0" y="17"/>
                  </a:lnTo>
                  <a:lnTo>
                    <a:pt x="0" y="15"/>
                  </a:lnTo>
                  <a:lnTo>
                    <a:pt x="1" y="14"/>
                  </a:lnTo>
                  <a:lnTo>
                    <a:pt x="1" y="12"/>
                  </a:lnTo>
                  <a:lnTo>
                    <a:pt x="2" y="11"/>
                  </a:lnTo>
                  <a:lnTo>
                    <a:pt x="3" y="10"/>
                  </a:lnTo>
                  <a:lnTo>
                    <a:pt x="3" y="7"/>
                  </a:lnTo>
                  <a:lnTo>
                    <a:pt x="3"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9" name="Freeform 393">
              <a:extLst>
                <a:ext uri="{FF2B5EF4-FFF2-40B4-BE49-F238E27FC236}">
                  <a16:creationId xmlns:a16="http://schemas.microsoft.com/office/drawing/2014/main" id="{D81BB2DC-C490-6380-D2D6-A84FF78782C0}"/>
                </a:ext>
              </a:extLst>
            </p:cNvPr>
            <p:cNvSpPr>
              <a:spLocks/>
            </p:cNvSpPr>
            <p:nvPr/>
          </p:nvSpPr>
          <p:spPr bwMode="gray">
            <a:xfrm>
              <a:off x="8500886" y="962714"/>
              <a:ext cx="108476" cy="51503"/>
            </a:xfrm>
            <a:custGeom>
              <a:avLst/>
              <a:gdLst>
                <a:gd name="T0" fmla="*/ 26988 w 59"/>
                <a:gd name="T1" fmla="*/ 0 h 30"/>
                <a:gd name="T2" fmla="*/ 38100 w 59"/>
                <a:gd name="T3" fmla="*/ 1401 h 30"/>
                <a:gd name="T4" fmla="*/ 49213 w 59"/>
                <a:gd name="T5" fmla="*/ 4204 h 30"/>
                <a:gd name="T6" fmla="*/ 58738 w 59"/>
                <a:gd name="T7" fmla="*/ 11209 h 30"/>
                <a:gd name="T8" fmla="*/ 68263 w 59"/>
                <a:gd name="T9" fmla="*/ 15413 h 30"/>
                <a:gd name="T10" fmla="*/ 74613 w 59"/>
                <a:gd name="T11" fmla="*/ 21018 h 30"/>
                <a:gd name="T12" fmla="*/ 82550 w 59"/>
                <a:gd name="T13" fmla="*/ 29425 h 30"/>
                <a:gd name="T14" fmla="*/ 88900 w 59"/>
                <a:gd name="T15" fmla="*/ 36430 h 30"/>
                <a:gd name="T16" fmla="*/ 93663 w 59"/>
                <a:gd name="T17" fmla="*/ 42035 h 30"/>
                <a:gd name="T18" fmla="*/ 71438 w 59"/>
                <a:gd name="T19" fmla="*/ 42035 h 30"/>
                <a:gd name="T20" fmla="*/ 60325 w 59"/>
                <a:gd name="T21" fmla="*/ 40634 h 30"/>
                <a:gd name="T22" fmla="*/ 46038 w 59"/>
                <a:gd name="T23" fmla="*/ 36430 h 30"/>
                <a:gd name="T24" fmla="*/ 30163 w 59"/>
                <a:gd name="T25" fmla="*/ 29425 h 30"/>
                <a:gd name="T26" fmla="*/ 14288 w 59"/>
                <a:gd name="T27" fmla="*/ 21018 h 30"/>
                <a:gd name="T28" fmla="*/ 7938 w 59"/>
                <a:gd name="T29" fmla="*/ 16814 h 30"/>
                <a:gd name="T30" fmla="*/ 4763 w 59"/>
                <a:gd name="T31" fmla="*/ 12611 h 30"/>
                <a:gd name="T32" fmla="*/ 0 w 59"/>
                <a:gd name="T33" fmla="*/ 11209 h 30"/>
                <a:gd name="T34" fmla="*/ 0 w 59"/>
                <a:gd name="T35" fmla="*/ 5605 h 30"/>
                <a:gd name="T36" fmla="*/ 1588 w 59"/>
                <a:gd name="T37" fmla="*/ 4204 h 30"/>
                <a:gd name="T38" fmla="*/ 6350 w 59"/>
                <a:gd name="T39" fmla="*/ 1401 h 30"/>
                <a:gd name="T40" fmla="*/ 14288 w 59"/>
                <a:gd name="T41" fmla="*/ 0 h 30"/>
                <a:gd name="T42" fmla="*/ 26988 w 59"/>
                <a:gd name="T43" fmla="*/ 0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9"/>
                <a:gd name="T67" fmla="*/ 0 h 30"/>
                <a:gd name="T68" fmla="*/ 59 w 59"/>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9" h="30">
                  <a:moveTo>
                    <a:pt x="17" y="0"/>
                  </a:moveTo>
                  <a:lnTo>
                    <a:pt x="24" y="1"/>
                  </a:lnTo>
                  <a:lnTo>
                    <a:pt x="31" y="3"/>
                  </a:lnTo>
                  <a:lnTo>
                    <a:pt x="37" y="8"/>
                  </a:lnTo>
                  <a:lnTo>
                    <a:pt x="43" y="11"/>
                  </a:lnTo>
                  <a:lnTo>
                    <a:pt x="47" y="15"/>
                  </a:lnTo>
                  <a:lnTo>
                    <a:pt x="52" y="21"/>
                  </a:lnTo>
                  <a:lnTo>
                    <a:pt x="56" y="26"/>
                  </a:lnTo>
                  <a:lnTo>
                    <a:pt x="59" y="30"/>
                  </a:lnTo>
                  <a:lnTo>
                    <a:pt x="45" y="30"/>
                  </a:lnTo>
                  <a:lnTo>
                    <a:pt x="38" y="29"/>
                  </a:lnTo>
                  <a:lnTo>
                    <a:pt x="29" y="26"/>
                  </a:lnTo>
                  <a:lnTo>
                    <a:pt x="19" y="21"/>
                  </a:lnTo>
                  <a:lnTo>
                    <a:pt x="9" y="15"/>
                  </a:lnTo>
                  <a:lnTo>
                    <a:pt x="5" y="12"/>
                  </a:lnTo>
                  <a:lnTo>
                    <a:pt x="3" y="9"/>
                  </a:lnTo>
                  <a:lnTo>
                    <a:pt x="0" y="8"/>
                  </a:lnTo>
                  <a:lnTo>
                    <a:pt x="0" y="4"/>
                  </a:lnTo>
                  <a:lnTo>
                    <a:pt x="1" y="3"/>
                  </a:lnTo>
                  <a:lnTo>
                    <a:pt x="4" y="1"/>
                  </a:lnTo>
                  <a:lnTo>
                    <a:pt x="9" y="0"/>
                  </a:lnTo>
                  <a:lnTo>
                    <a:pt x="1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0" name="Freeform 394">
              <a:extLst>
                <a:ext uri="{FF2B5EF4-FFF2-40B4-BE49-F238E27FC236}">
                  <a16:creationId xmlns:a16="http://schemas.microsoft.com/office/drawing/2014/main" id="{8B4717FC-83AC-B7DB-D27F-9FFC424D9254}"/>
                </a:ext>
              </a:extLst>
            </p:cNvPr>
            <p:cNvSpPr>
              <a:spLocks/>
            </p:cNvSpPr>
            <p:nvPr/>
          </p:nvSpPr>
          <p:spPr bwMode="gray">
            <a:xfrm>
              <a:off x="8591285" y="978559"/>
              <a:ext cx="48213" cy="35657"/>
            </a:xfrm>
            <a:custGeom>
              <a:avLst/>
              <a:gdLst>
                <a:gd name="T0" fmla="*/ 0 w 26"/>
                <a:gd name="T1" fmla="*/ 8407 h 20"/>
                <a:gd name="T2" fmla="*/ 6350 w 26"/>
                <a:gd name="T3" fmla="*/ 5605 h 20"/>
                <a:gd name="T4" fmla="*/ 12700 w 26"/>
                <a:gd name="T5" fmla="*/ 4203 h 20"/>
                <a:gd name="T6" fmla="*/ 19050 w 26"/>
                <a:gd name="T7" fmla="*/ 1401 h 20"/>
                <a:gd name="T8" fmla="*/ 22225 w 26"/>
                <a:gd name="T9" fmla="*/ 1401 h 20"/>
                <a:gd name="T10" fmla="*/ 26988 w 26"/>
                <a:gd name="T11" fmla="*/ 1401 h 20"/>
                <a:gd name="T12" fmla="*/ 31750 w 26"/>
                <a:gd name="T13" fmla="*/ 0 h 20"/>
                <a:gd name="T14" fmla="*/ 34925 w 26"/>
                <a:gd name="T15" fmla="*/ 0 h 20"/>
                <a:gd name="T16" fmla="*/ 41275 w 26"/>
                <a:gd name="T17" fmla="*/ 0 h 20"/>
                <a:gd name="T18" fmla="*/ 41275 w 26"/>
                <a:gd name="T19" fmla="*/ 1401 h 20"/>
                <a:gd name="T20" fmla="*/ 41275 w 26"/>
                <a:gd name="T21" fmla="*/ 4203 h 20"/>
                <a:gd name="T22" fmla="*/ 41275 w 26"/>
                <a:gd name="T23" fmla="*/ 5605 h 20"/>
                <a:gd name="T24" fmla="*/ 41275 w 26"/>
                <a:gd name="T25" fmla="*/ 8407 h 20"/>
                <a:gd name="T26" fmla="*/ 41275 w 26"/>
                <a:gd name="T27" fmla="*/ 11209 h 20"/>
                <a:gd name="T28" fmla="*/ 41275 w 26"/>
                <a:gd name="T29" fmla="*/ 12610 h 20"/>
                <a:gd name="T30" fmla="*/ 41275 w 26"/>
                <a:gd name="T31" fmla="*/ 15413 h 20"/>
                <a:gd name="T32" fmla="*/ 39688 w 26"/>
                <a:gd name="T33" fmla="*/ 16814 h 20"/>
                <a:gd name="T34" fmla="*/ 39688 w 26"/>
                <a:gd name="T35" fmla="*/ 22418 h 20"/>
                <a:gd name="T36" fmla="*/ 36513 w 26"/>
                <a:gd name="T37" fmla="*/ 23820 h 20"/>
                <a:gd name="T38" fmla="*/ 34925 w 26"/>
                <a:gd name="T39" fmla="*/ 26622 h 20"/>
                <a:gd name="T40" fmla="*/ 31750 w 26"/>
                <a:gd name="T41" fmla="*/ 26622 h 20"/>
                <a:gd name="T42" fmla="*/ 28575 w 26"/>
                <a:gd name="T43" fmla="*/ 28023 h 20"/>
                <a:gd name="T44" fmla="*/ 26988 w 26"/>
                <a:gd name="T45" fmla="*/ 28023 h 20"/>
                <a:gd name="T46" fmla="*/ 20638 w 26"/>
                <a:gd name="T47" fmla="*/ 28023 h 20"/>
                <a:gd name="T48" fmla="*/ 14288 w 26"/>
                <a:gd name="T49" fmla="*/ 26622 h 20"/>
                <a:gd name="T50" fmla="*/ 11112 w 26"/>
                <a:gd name="T51" fmla="*/ 23820 h 20"/>
                <a:gd name="T52" fmla="*/ 6350 w 26"/>
                <a:gd name="T53" fmla="*/ 18215 h 20"/>
                <a:gd name="T54" fmla="*/ 3175 w 26"/>
                <a:gd name="T55" fmla="*/ 16814 h 20"/>
                <a:gd name="T56" fmla="*/ 1588 w 26"/>
                <a:gd name="T57" fmla="*/ 12610 h 20"/>
                <a:gd name="T58" fmla="*/ 0 w 26"/>
                <a:gd name="T59" fmla="*/ 11209 h 20"/>
                <a:gd name="T60" fmla="*/ 0 w 26"/>
                <a:gd name="T61" fmla="*/ 8407 h 2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
                <a:gd name="T94" fmla="*/ 0 h 20"/>
                <a:gd name="T95" fmla="*/ 26 w 26"/>
                <a:gd name="T96" fmla="*/ 20 h 2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 h="20">
                  <a:moveTo>
                    <a:pt x="0" y="6"/>
                  </a:moveTo>
                  <a:lnTo>
                    <a:pt x="4" y="4"/>
                  </a:lnTo>
                  <a:lnTo>
                    <a:pt x="8" y="3"/>
                  </a:lnTo>
                  <a:lnTo>
                    <a:pt x="12" y="1"/>
                  </a:lnTo>
                  <a:lnTo>
                    <a:pt x="14" y="1"/>
                  </a:lnTo>
                  <a:lnTo>
                    <a:pt x="17" y="1"/>
                  </a:lnTo>
                  <a:lnTo>
                    <a:pt x="20" y="0"/>
                  </a:lnTo>
                  <a:lnTo>
                    <a:pt x="22" y="0"/>
                  </a:lnTo>
                  <a:lnTo>
                    <a:pt x="26" y="0"/>
                  </a:lnTo>
                  <a:lnTo>
                    <a:pt x="26" y="1"/>
                  </a:lnTo>
                  <a:lnTo>
                    <a:pt x="26" y="3"/>
                  </a:lnTo>
                  <a:lnTo>
                    <a:pt x="26" y="4"/>
                  </a:lnTo>
                  <a:lnTo>
                    <a:pt x="26" y="6"/>
                  </a:lnTo>
                  <a:lnTo>
                    <a:pt x="26" y="8"/>
                  </a:lnTo>
                  <a:lnTo>
                    <a:pt x="26" y="9"/>
                  </a:lnTo>
                  <a:lnTo>
                    <a:pt x="26" y="11"/>
                  </a:lnTo>
                  <a:lnTo>
                    <a:pt x="25" y="12"/>
                  </a:lnTo>
                  <a:lnTo>
                    <a:pt x="25" y="16"/>
                  </a:lnTo>
                  <a:lnTo>
                    <a:pt x="23" y="17"/>
                  </a:lnTo>
                  <a:lnTo>
                    <a:pt x="22" y="19"/>
                  </a:lnTo>
                  <a:lnTo>
                    <a:pt x="20" y="19"/>
                  </a:lnTo>
                  <a:lnTo>
                    <a:pt x="18" y="20"/>
                  </a:lnTo>
                  <a:lnTo>
                    <a:pt x="17" y="20"/>
                  </a:lnTo>
                  <a:lnTo>
                    <a:pt x="13" y="20"/>
                  </a:lnTo>
                  <a:lnTo>
                    <a:pt x="9" y="19"/>
                  </a:lnTo>
                  <a:lnTo>
                    <a:pt x="7" y="17"/>
                  </a:lnTo>
                  <a:lnTo>
                    <a:pt x="4" y="13"/>
                  </a:lnTo>
                  <a:lnTo>
                    <a:pt x="2" y="12"/>
                  </a:lnTo>
                  <a:lnTo>
                    <a:pt x="1" y="9"/>
                  </a:lnTo>
                  <a:lnTo>
                    <a:pt x="0" y="8"/>
                  </a:lnTo>
                  <a:lnTo>
                    <a:pt x="0"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1" name="Freeform 395">
              <a:extLst>
                <a:ext uri="{FF2B5EF4-FFF2-40B4-BE49-F238E27FC236}">
                  <a16:creationId xmlns:a16="http://schemas.microsoft.com/office/drawing/2014/main" id="{7BB46F04-24EE-99DD-ABBF-732ACF9D3ECF}"/>
                </a:ext>
              </a:extLst>
            </p:cNvPr>
            <p:cNvSpPr>
              <a:spLocks/>
            </p:cNvSpPr>
            <p:nvPr/>
          </p:nvSpPr>
          <p:spPr bwMode="gray">
            <a:xfrm>
              <a:off x="8629449" y="996388"/>
              <a:ext cx="70309" cy="39617"/>
            </a:xfrm>
            <a:custGeom>
              <a:avLst/>
              <a:gdLst>
                <a:gd name="T0" fmla="*/ 58738 w 37"/>
                <a:gd name="T1" fmla="*/ 23820 h 22"/>
                <a:gd name="T2" fmla="*/ 55563 w 37"/>
                <a:gd name="T3" fmla="*/ 28024 h 22"/>
                <a:gd name="T4" fmla="*/ 50800 w 37"/>
                <a:gd name="T5" fmla="*/ 29425 h 22"/>
                <a:gd name="T6" fmla="*/ 47625 w 37"/>
                <a:gd name="T7" fmla="*/ 30826 h 22"/>
                <a:gd name="T8" fmla="*/ 41275 w 37"/>
                <a:gd name="T9" fmla="*/ 30826 h 22"/>
                <a:gd name="T10" fmla="*/ 36513 w 37"/>
                <a:gd name="T11" fmla="*/ 30826 h 22"/>
                <a:gd name="T12" fmla="*/ 33338 w 37"/>
                <a:gd name="T13" fmla="*/ 30826 h 22"/>
                <a:gd name="T14" fmla="*/ 28575 w 37"/>
                <a:gd name="T15" fmla="*/ 30826 h 22"/>
                <a:gd name="T16" fmla="*/ 26988 w 37"/>
                <a:gd name="T17" fmla="*/ 30826 h 22"/>
                <a:gd name="T18" fmla="*/ 23813 w 37"/>
                <a:gd name="T19" fmla="*/ 30826 h 22"/>
                <a:gd name="T20" fmla="*/ 19050 w 37"/>
                <a:gd name="T21" fmla="*/ 29425 h 22"/>
                <a:gd name="T22" fmla="*/ 15875 w 37"/>
                <a:gd name="T23" fmla="*/ 28024 h 22"/>
                <a:gd name="T24" fmla="*/ 9525 w 37"/>
                <a:gd name="T25" fmla="*/ 25221 h 22"/>
                <a:gd name="T26" fmla="*/ 6350 w 37"/>
                <a:gd name="T27" fmla="*/ 21018 h 22"/>
                <a:gd name="T28" fmla="*/ 4763 w 37"/>
                <a:gd name="T29" fmla="*/ 18215 h 22"/>
                <a:gd name="T30" fmla="*/ 3175 w 37"/>
                <a:gd name="T31" fmla="*/ 14012 h 22"/>
                <a:gd name="T32" fmla="*/ 0 w 37"/>
                <a:gd name="T33" fmla="*/ 12611 h 22"/>
                <a:gd name="T34" fmla="*/ 3175 w 37"/>
                <a:gd name="T35" fmla="*/ 5605 h 22"/>
                <a:gd name="T36" fmla="*/ 3175 w 37"/>
                <a:gd name="T37" fmla="*/ 1401 h 22"/>
                <a:gd name="T38" fmla="*/ 6350 w 37"/>
                <a:gd name="T39" fmla="*/ 0 h 22"/>
                <a:gd name="T40" fmla="*/ 9525 w 37"/>
                <a:gd name="T41" fmla="*/ 0 h 22"/>
                <a:gd name="T42" fmla="*/ 19050 w 37"/>
                <a:gd name="T43" fmla="*/ 0 h 22"/>
                <a:gd name="T44" fmla="*/ 30163 w 37"/>
                <a:gd name="T45" fmla="*/ 5605 h 22"/>
                <a:gd name="T46" fmla="*/ 39688 w 37"/>
                <a:gd name="T47" fmla="*/ 11209 h 22"/>
                <a:gd name="T48" fmla="*/ 49213 w 37"/>
                <a:gd name="T49" fmla="*/ 16814 h 22"/>
                <a:gd name="T50" fmla="*/ 57150 w 37"/>
                <a:gd name="T51" fmla="*/ 21018 h 22"/>
                <a:gd name="T52" fmla="*/ 58738 w 37"/>
                <a:gd name="T53" fmla="*/ 23820 h 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
                <a:gd name="T82" fmla="*/ 0 h 22"/>
                <a:gd name="T83" fmla="*/ 37 w 37"/>
                <a:gd name="T84" fmla="*/ 22 h 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 h="22">
                  <a:moveTo>
                    <a:pt x="37" y="17"/>
                  </a:moveTo>
                  <a:lnTo>
                    <a:pt x="35" y="20"/>
                  </a:lnTo>
                  <a:lnTo>
                    <a:pt x="32" y="21"/>
                  </a:lnTo>
                  <a:lnTo>
                    <a:pt x="30" y="22"/>
                  </a:lnTo>
                  <a:lnTo>
                    <a:pt x="26" y="22"/>
                  </a:lnTo>
                  <a:lnTo>
                    <a:pt x="23" y="22"/>
                  </a:lnTo>
                  <a:lnTo>
                    <a:pt x="21" y="22"/>
                  </a:lnTo>
                  <a:lnTo>
                    <a:pt x="18" y="22"/>
                  </a:lnTo>
                  <a:lnTo>
                    <a:pt x="17" y="22"/>
                  </a:lnTo>
                  <a:lnTo>
                    <a:pt x="15" y="22"/>
                  </a:lnTo>
                  <a:lnTo>
                    <a:pt x="12" y="21"/>
                  </a:lnTo>
                  <a:lnTo>
                    <a:pt x="10" y="20"/>
                  </a:lnTo>
                  <a:lnTo>
                    <a:pt x="6" y="18"/>
                  </a:lnTo>
                  <a:lnTo>
                    <a:pt x="4" y="15"/>
                  </a:lnTo>
                  <a:lnTo>
                    <a:pt x="3" y="13"/>
                  </a:lnTo>
                  <a:lnTo>
                    <a:pt x="2" y="10"/>
                  </a:lnTo>
                  <a:lnTo>
                    <a:pt x="0" y="9"/>
                  </a:lnTo>
                  <a:lnTo>
                    <a:pt x="2" y="4"/>
                  </a:lnTo>
                  <a:lnTo>
                    <a:pt x="2" y="1"/>
                  </a:lnTo>
                  <a:lnTo>
                    <a:pt x="4" y="0"/>
                  </a:lnTo>
                  <a:lnTo>
                    <a:pt x="6" y="0"/>
                  </a:lnTo>
                  <a:lnTo>
                    <a:pt x="12" y="0"/>
                  </a:lnTo>
                  <a:lnTo>
                    <a:pt x="19" y="4"/>
                  </a:lnTo>
                  <a:lnTo>
                    <a:pt x="25" y="8"/>
                  </a:lnTo>
                  <a:lnTo>
                    <a:pt x="31" y="12"/>
                  </a:lnTo>
                  <a:lnTo>
                    <a:pt x="36" y="15"/>
                  </a:lnTo>
                  <a:lnTo>
                    <a:pt x="37"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2" name="Freeform 396">
              <a:extLst>
                <a:ext uri="{FF2B5EF4-FFF2-40B4-BE49-F238E27FC236}">
                  <a16:creationId xmlns:a16="http://schemas.microsoft.com/office/drawing/2014/main" id="{9052E7D8-F351-A95A-30CF-4A4E0E13745B}"/>
                </a:ext>
              </a:extLst>
            </p:cNvPr>
            <p:cNvSpPr>
              <a:spLocks/>
            </p:cNvSpPr>
            <p:nvPr/>
          </p:nvSpPr>
          <p:spPr bwMode="gray">
            <a:xfrm>
              <a:off x="8332148" y="962714"/>
              <a:ext cx="80352" cy="33678"/>
            </a:xfrm>
            <a:custGeom>
              <a:avLst/>
              <a:gdLst>
                <a:gd name="T0" fmla="*/ 0 w 44"/>
                <a:gd name="T1" fmla="*/ 9808 h 20"/>
                <a:gd name="T2" fmla="*/ 3175 w 44"/>
                <a:gd name="T3" fmla="*/ 9808 h 20"/>
                <a:gd name="T4" fmla="*/ 9525 w 44"/>
                <a:gd name="T5" fmla="*/ 5605 h 20"/>
                <a:gd name="T6" fmla="*/ 14288 w 44"/>
                <a:gd name="T7" fmla="*/ 5605 h 20"/>
                <a:gd name="T8" fmla="*/ 22225 w 44"/>
                <a:gd name="T9" fmla="*/ 4203 h 20"/>
                <a:gd name="T10" fmla="*/ 26988 w 44"/>
                <a:gd name="T11" fmla="*/ 1401 h 20"/>
                <a:gd name="T12" fmla="*/ 31750 w 44"/>
                <a:gd name="T13" fmla="*/ 1401 h 20"/>
                <a:gd name="T14" fmla="*/ 34925 w 44"/>
                <a:gd name="T15" fmla="*/ 0 h 20"/>
                <a:gd name="T16" fmla="*/ 38100 w 44"/>
                <a:gd name="T17" fmla="*/ 0 h 20"/>
                <a:gd name="T18" fmla="*/ 69850 w 44"/>
                <a:gd name="T19" fmla="*/ 28023 h 20"/>
                <a:gd name="T20" fmla="*/ 63500 w 44"/>
                <a:gd name="T21" fmla="*/ 28023 h 20"/>
                <a:gd name="T22" fmla="*/ 55563 w 44"/>
                <a:gd name="T23" fmla="*/ 26622 h 20"/>
                <a:gd name="T24" fmla="*/ 44450 w 44"/>
                <a:gd name="T25" fmla="*/ 22418 h 20"/>
                <a:gd name="T26" fmla="*/ 33338 w 44"/>
                <a:gd name="T27" fmla="*/ 16814 h 20"/>
                <a:gd name="T28" fmla="*/ 23812 w 44"/>
                <a:gd name="T29" fmla="*/ 11209 h 20"/>
                <a:gd name="T30" fmla="*/ 12700 w 44"/>
                <a:gd name="T31" fmla="*/ 9808 h 20"/>
                <a:gd name="T32" fmla="*/ 4762 w 44"/>
                <a:gd name="T33" fmla="*/ 5605 h 20"/>
                <a:gd name="T34" fmla="*/ 0 w 44"/>
                <a:gd name="T35" fmla="*/ 9808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20"/>
                <a:gd name="T56" fmla="*/ 44 w 44"/>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20">
                  <a:moveTo>
                    <a:pt x="0" y="7"/>
                  </a:moveTo>
                  <a:lnTo>
                    <a:pt x="2" y="7"/>
                  </a:lnTo>
                  <a:lnTo>
                    <a:pt x="6" y="4"/>
                  </a:lnTo>
                  <a:lnTo>
                    <a:pt x="9" y="4"/>
                  </a:lnTo>
                  <a:lnTo>
                    <a:pt x="14" y="3"/>
                  </a:lnTo>
                  <a:lnTo>
                    <a:pt x="17" y="1"/>
                  </a:lnTo>
                  <a:lnTo>
                    <a:pt x="20" y="1"/>
                  </a:lnTo>
                  <a:lnTo>
                    <a:pt x="22" y="0"/>
                  </a:lnTo>
                  <a:lnTo>
                    <a:pt x="24" y="0"/>
                  </a:lnTo>
                  <a:lnTo>
                    <a:pt x="44" y="20"/>
                  </a:lnTo>
                  <a:lnTo>
                    <a:pt x="40" y="20"/>
                  </a:lnTo>
                  <a:lnTo>
                    <a:pt x="35" y="19"/>
                  </a:lnTo>
                  <a:lnTo>
                    <a:pt x="28" y="16"/>
                  </a:lnTo>
                  <a:lnTo>
                    <a:pt x="21" y="12"/>
                  </a:lnTo>
                  <a:lnTo>
                    <a:pt x="15" y="8"/>
                  </a:lnTo>
                  <a:lnTo>
                    <a:pt x="8" y="7"/>
                  </a:lnTo>
                  <a:lnTo>
                    <a:pt x="3" y="4"/>
                  </a:lnTo>
                  <a:lnTo>
                    <a:pt x="0"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3" name="Freeform 397">
              <a:extLst>
                <a:ext uri="{FF2B5EF4-FFF2-40B4-BE49-F238E27FC236}">
                  <a16:creationId xmlns:a16="http://schemas.microsoft.com/office/drawing/2014/main" id="{89E8A44D-4DEE-DE40-A391-AB60403EC92A}"/>
                </a:ext>
              </a:extLst>
            </p:cNvPr>
            <p:cNvSpPr>
              <a:spLocks/>
            </p:cNvSpPr>
            <p:nvPr/>
          </p:nvSpPr>
          <p:spPr bwMode="gray">
            <a:xfrm>
              <a:off x="8719845" y="883473"/>
              <a:ext cx="188827" cy="57448"/>
            </a:xfrm>
            <a:custGeom>
              <a:avLst/>
              <a:gdLst>
                <a:gd name="T0" fmla="*/ 0 w 102"/>
                <a:gd name="T1" fmla="*/ 7006 h 33"/>
                <a:gd name="T2" fmla="*/ 9525 w 102"/>
                <a:gd name="T3" fmla="*/ 2802 h 33"/>
                <a:gd name="T4" fmla="*/ 20637 w 102"/>
                <a:gd name="T5" fmla="*/ 0 h 33"/>
                <a:gd name="T6" fmla="*/ 30163 w 102"/>
                <a:gd name="T7" fmla="*/ 0 h 33"/>
                <a:gd name="T8" fmla="*/ 41275 w 102"/>
                <a:gd name="T9" fmla="*/ 4203 h 33"/>
                <a:gd name="T10" fmla="*/ 50800 w 102"/>
                <a:gd name="T11" fmla="*/ 8407 h 33"/>
                <a:gd name="T12" fmla="*/ 58738 w 102"/>
                <a:gd name="T13" fmla="*/ 15413 h 33"/>
                <a:gd name="T14" fmla="*/ 61913 w 102"/>
                <a:gd name="T15" fmla="*/ 21017 h 33"/>
                <a:gd name="T16" fmla="*/ 66675 w 102"/>
                <a:gd name="T17" fmla="*/ 25221 h 33"/>
                <a:gd name="T18" fmla="*/ 68263 w 102"/>
                <a:gd name="T19" fmla="*/ 25221 h 33"/>
                <a:gd name="T20" fmla="*/ 69850 w 102"/>
                <a:gd name="T21" fmla="*/ 23820 h 33"/>
                <a:gd name="T22" fmla="*/ 69850 w 102"/>
                <a:gd name="T23" fmla="*/ 19616 h 33"/>
                <a:gd name="T24" fmla="*/ 71438 w 102"/>
                <a:gd name="T25" fmla="*/ 18215 h 33"/>
                <a:gd name="T26" fmla="*/ 71438 w 102"/>
                <a:gd name="T27" fmla="*/ 15413 h 33"/>
                <a:gd name="T28" fmla="*/ 71438 w 102"/>
                <a:gd name="T29" fmla="*/ 9808 h 33"/>
                <a:gd name="T30" fmla="*/ 71438 w 102"/>
                <a:gd name="T31" fmla="*/ 8407 h 33"/>
                <a:gd name="T32" fmla="*/ 71438 w 102"/>
                <a:gd name="T33" fmla="*/ 7006 h 33"/>
                <a:gd name="T34" fmla="*/ 82550 w 102"/>
                <a:gd name="T35" fmla="*/ 8407 h 33"/>
                <a:gd name="T36" fmla="*/ 93662 w 102"/>
                <a:gd name="T37" fmla="*/ 8407 h 33"/>
                <a:gd name="T38" fmla="*/ 107950 w 102"/>
                <a:gd name="T39" fmla="*/ 9808 h 33"/>
                <a:gd name="T40" fmla="*/ 122238 w 102"/>
                <a:gd name="T41" fmla="*/ 15413 h 33"/>
                <a:gd name="T42" fmla="*/ 134938 w 102"/>
                <a:gd name="T43" fmla="*/ 19616 h 33"/>
                <a:gd name="T44" fmla="*/ 147638 w 102"/>
                <a:gd name="T45" fmla="*/ 23820 h 33"/>
                <a:gd name="T46" fmla="*/ 157163 w 102"/>
                <a:gd name="T47" fmla="*/ 29424 h 33"/>
                <a:gd name="T48" fmla="*/ 161925 w 102"/>
                <a:gd name="T49" fmla="*/ 39232 h 33"/>
                <a:gd name="T50" fmla="*/ 152400 w 102"/>
                <a:gd name="T51" fmla="*/ 42035 h 33"/>
                <a:gd name="T52" fmla="*/ 141288 w 102"/>
                <a:gd name="T53" fmla="*/ 44837 h 33"/>
                <a:gd name="T54" fmla="*/ 130175 w 102"/>
                <a:gd name="T55" fmla="*/ 44837 h 33"/>
                <a:gd name="T56" fmla="*/ 115888 w 102"/>
                <a:gd name="T57" fmla="*/ 46238 h 33"/>
                <a:gd name="T58" fmla="*/ 103188 w 102"/>
                <a:gd name="T59" fmla="*/ 46238 h 33"/>
                <a:gd name="T60" fmla="*/ 92075 w 102"/>
                <a:gd name="T61" fmla="*/ 46238 h 33"/>
                <a:gd name="T62" fmla="*/ 82550 w 102"/>
                <a:gd name="T63" fmla="*/ 44837 h 33"/>
                <a:gd name="T64" fmla="*/ 76200 w 102"/>
                <a:gd name="T65" fmla="*/ 44837 h 33"/>
                <a:gd name="T66" fmla="*/ 71438 w 102"/>
                <a:gd name="T67" fmla="*/ 44837 h 33"/>
                <a:gd name="T68" fmla="*/ 66675 w 102"/>
                <a:gd name="T69" fmla="*/ 46238 h 33"/>
                <a:gd name="T70" fmla="*/ 60325 w 102"/>
                <a:gd name="T71" fmla="*/ 46238 h 33"/>
                <a:gd name="T72" fmla="*/ 52388 w 102"/>
                <a:gd name="T73" fmla="*/ 46238 h 33"/>
                <a:gd name="T74" fmla="*/ 44450 w 102"/>
                <a:gd name="T75" fmla="*/ 44837 h 33"/>
                <a:gd name="T76" fmla="*/ 38100 w 102"/>
                <a:gd name="T77" fmla="*/ 44837 h 33"/>
                <a:gd name="T78" fmla="*/ 34925 w 102"/>
                <a:gd name="T79" fmla="*/ 42035 h 33"/>
                <a:gd name="T80" fmla="*/ 34925 w 102"/>
                <a:gd name="T81" fmla="*/ 39232 h 33"/>
                <a:gd name="T82" fmla="*/ 26988 w 102"/>
                <a:gd name="T83" fmla="*/ 36430 h 33"/>
                <a:gd name="T84" fmla="*/ 20637 w 102"/>
                <a:gd name="T85" fmla="*/ 36430 h 33"/>
                <a:gd name="T86" fmla="*/ 17463 w 102"/>
                <a:gd name="T87" fmla="*/ 33628 h 33"/>
                <a:gd name="T88" fmla="*/ 15875 w 102"/>
                <a:gd name="T89" fmla="*/ 29424 h 33"/>
                <a:gd name="T90" fmla="*/ 12700 w 102"/>
                <a:gd name="T91" fmla="*/ 28023 h 33"/>
                <a:gd name="T92" fmla="*/ 9525 w 102"/>
                <a:gd name="T93" fmla="*/ 25221 h 33"/>
                <a:gd name="T94" fmla="*/ 6350 w 102"/>
                <a:gd name="T95" fmla="*/ 23820 h 33"/>
                <a:gd name="T96" fmla="*/ 0 w 102"/>
                <a:gd name="T97" fmla="*/ 23820 h 33"/>
                <a:gd name="T98" fmla="*/ 0 w 102"/>
                <a:gd name="T99" fmla="*/ 21017 h 33"/>
                <a:gd name="T100" fmla="*/ 0 w 102"/>
                <a:gd name="T101" fmla="*/ 19616 h 33"/>
                <a:gd name="T102" fmla="*/ 0 w 102"/>
                <a:gd name="T103" fmla="*/ 18215 h 33"/>
                <a:gd name="T104" fmla="*/ 0 w 102"/>
                <a:gd name="T105" fmla="*/ 15413 h 33"/>
                <a:gd name="T106" fmla="*/ 0 w 102"/>
                <a:gd name="T107" fmla="*/ 14012 h 33"/>
                <a:gd name="T108" fmla="*/ 0 w 102"/>
                <a:gd name="T109" fmla="*/ 9808 h 33"/>
                <a:gd name="T110" fmla="*/ 0 w 102"/>
                <a:gd name="T111" fmla="*/ 7006 h 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2"/>
                <a:gd name="T169" fmla="*/ 0 h 33"/>
                <a:gd name="T170" fmla="*/ 102 w 102"/>
                <a:gd name="T171" fmla="*/ 33 h 3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2" h="33">
                  <a:moveTo>
                    <a:pt x="0" y="5"/>
                  </a:moveTo>
                  <a:lnTo>
                    <a:pt x="6" y="2"/>
                  </a:lnTo>
                  <a:lnTo>
                    <a:pt x="13" y="0"/>
                  </a:lnTo>
                  <a:lnTo>
                    <a:pt x="19" y="0"/>
                  </a:lnTo>
                  <a:lnTo>
                    <a:pt x="26" y="3"/>
                  </a:lnTo>
                  <a:lnTo>
                    <a:pt x="32" y="6"/>
                  </a:lnTo>
                  <a:lnTo>
                    <a:pt x="37" y="11"/>
                  </a:lnTo>
                  <a:lnTo>
                    <a:pt x="39" y="15"/>
                  </a:lnTo>
                  <a:lnTo>
                    <a:pt x="42" y="18"/>
                  </a:lnTo>
                  <a:lnTo>
                    <a:pt x="43" y="18"/>
                  </a:lnTo>
                  <a:lnTo>
                    <a:pt x="44" y="17"/>
                  </a:lnTo>
                  <a:lnTo>
                    <a:pt x="44" y="14"/>
                  </a:lnTo>
                  <a:lnTo>
                    <a:pt x="45" y="13"/>
                  </a:lnTo>
                  <a:lnTo>
                    <a:pt x="45" y="11"/>
                  </a:lnTo>
                  <a:lnTo>
                    <a:pt x="45" y="7"/>
                  </a:lnTo>
                  <a:lnTo>
                    <a:pt x="45" y="6"/>
                  </a:lnTo>
                  <a:lnTo>
                    <a:pt x="45" y="5"/>
                  </a:lnTo>
                  <a:lnTo>
                    <a:pt x="52" y="6"/>
                  </a:lnTo>
                  <a:lnTo>
                    <a:pt x="59" y="6"/>
                  </a:lnTo>
                  <a:lnTo>
                    <a:pt x="68" y="7"/>
                  </a:lnTo>
                  <a:lnTo>
                    <a:pt x="77" y="11"/>
                  </a:lnTo>
                  <a:lnTo>
                    <a:pt x="85" y="14"/>
                  </a:lnTo>
                  <a:lnTo>
                    <a:pt x="93" y="17"/>
                  </a:lnTo>
                  <a:lnTo>
                    <a:pt x="99" y="21"/>
                  </a:lnTo>
                  <a:lnTo>
                    <a:pt x="102" y="28"/>
                  </a:lnTo>
                  <a:lnTo>
                    <a:pt x="96" y="30"/>
                  </a:lnTo>
                  <a:lnTo>
                    <a:pt x="89" y="32"/>
                  </a:lnTo>
                  <a:lnTo>
                    <a:pt x="82" y="32"/>
                  </a:lnTo>
                  <a:lnTo>
                    <a:pt x="73" y="33"/>
                  </a:lnTo>
                  <a:lnTo>
                    <a:pt x="65" y="33"/>
                  </a:lnTo>
                  <a:lnTo>
                    <a:pt x="58" y="33"/>
                  </a:lnTo>
                  <a:lnTo>
                    <a:pt x="52" y="32"/>
                  </a:lnTo>
                  <a:lnTo>
                    <a:pt x="48" y="32"/>
                  </a:lnTo>
                  <a:lnTo>
                    <a:pt x="45" y="32"/>
                  </a:lnTo>
                  <a:lnTo>
                    <a:pt x="42" y="33"/>
                  </a:lnTo>
                  <a:lnTo>
                    <a:pt x="38" y="33"/>
                  </a:lnTo>
                  <a:lnTo>
                    <a:pt x="33" y="33"/>
                  </a:lnTo>
                  <a:lnTo>
                    <a:pt x="28" y="32"/>
                  </a:lnTo>
                  <a:lnTo>
                    <a:pt x="24" y="32"/>
                  </a:lnTo>
                  <a:lnTo>
                    <a:pt x="22" y="30"/>
                  </a:lnTo>
                  <a:lnTo>
                    <a:pt x="22" y="28"/>
                  </a:lnTo>
                  <a:lnTo>
                    <a:pt x="17" y="26"/>
                  </a:lnTo>
                  <a:lnTo>
                    <a:pt x="13" y="26"/>
                  </a:lnTo>
                  <a:lnTo>
                    <a:pt x="11" y="24"/>
                  </a:lnTo>
                  <a:lnTo>
                    <a:pt x="10" y="21"/>
                  </a:lnTo>
                  <a:lnTo>
                    <a:pt x="8" y="20"/>
                  </a:lnTo>
                  <a:lnTo>
                    <a:pt x="6" y="18"/>
                  </a:lnTo>
                  <a:lnTo>
                    <a:pt x="4" y="17"/>
                  </a:lnTo>
                  <a:lnTo>
                    <a:pt x="0" y="17"/>
                  </a:lnTo>
                  <a:lnTo>
                    <a:pt x="0" y="15"/>
                  </a:lnTo>
                  <a:lnTo>
                    <a:pt x="0" y="14"/>
                  </a:lnTo>
                  <a:lnTo>
                    <a:pt x="0" y="13"/>
                  </a:lnTo>
                  <a:lnTo>
                    <a:pt x="0" y="11"/>
                  </a:lnTo>
                  <a:lnTo>
                    <a:pt x="0" y="10"/>
                  </a:lnTo>
                  <a:lnTo>
                    <a:pt x="0" y="7"/>
                  </a:lnTo>
                  <a:lnTo>
                    <a:pt x="0"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4" name="Freeform 398">
              <a:extLst>
                <a:ext uri="{FF2B5EF4-FFF2-40B4-BE49-F238E27FC236}">
                  <a16:creationId xmlns:a16="http://schemas.microsoft.com/office/drawing/2014/main" id="{B5811EDA-0FAC-5F3D-69D5-B728BAB4447E}"/>
                </a:ext>
              </a:extLst>
            </p:cNvPr>
            <p:cNvSpPr>
              <a:spLocks/>
            </p:cNvSpPr>
            <p:nvPr/>
          </p:nvSpPr>
          <p:spPr bwMode="gray">
            <a:xfrm>
              <a:off x="8928760" y="895360"/>
              <a:ext cx="132581" cy="51503"/>
            </a:xfrm>
            <a:custGeom>
              <a:avLst/>
              <a:gdLst>
                <a:gd name="T0" fmla="*/ 46037 w 72"/>
                <a:gd name="T1" fmla="*/ 14012 h 29"/>
                <a:gd name="T2" fmla="*/ 47625 w 72"/>
                <a:gd name="T3" fmla="*/ 14012 h 29"/>
                <a:gd name="T4" fmla="*/ 49212 w 72"/>
                <a:gd name="T5" fmla="*/ 14012 h 29"/>
                <a:gd name="T6" fmla="*/ 50800 w 72"/>
                <a:gd name="T7" fmla="*/ 14012 h 29"/>
                <a:gd name="T8" fmla="*/ 52388 w 72"/>
                <a:gd name="T9" fmla="*/ 14012 h 29"/>
                <a:gd name="T10" fmla="*/ 55563 w 72"/>
                <a:gd name="T11" fmla="*/ 14012 h 29"/>
                <a:gd name="T12" fmla="*/ 57150 w 72"/>
                <a:gd name="T13" fmla="*/ 14012 h 29"/>
                <a:gd name="T14" fmla="*/ 58737 w 72"/>
                <a:gd name="T15" fmla="*/ 14012 h 29"/>
                <a:gd name="T16" fmla="*/ 60325 w 72"/>
                <a:gd name="T17" fmla="*/ 14012 h 29"/>
                <a:gd name="T18" fmla="*/ 61912 w 72"/>
                <a:gd name="T19" fmla="*/ 11209 h 29"/>
                <a:gd name="T20" fmla="*/ 61912 w 72"/>
                <a:gd name="T21" fmla="*/ 8407 h 29"/>
                <a:gd name="T22" fmla="*/ 61912 w 72"/>
                <a:gd name="T23" fmla="*/ 7006 h 29"/>
                <a:gd name="T24" fmla="*/ 61912 w 72"/>
                <a:gd name="T25" fmla="*/ 4204 h 29"/>
                <a:gd name="T26" fmla="*/ 61912 w 72"/>
                <a:gd name="T27" fmla="*/ 2802 h 29"/>
                <a:gd name="T28" fmla="*/ 61912 w 72"/>
                <a:gd name="T29" fmla="*/ 0 h 29"/>
                <a:gd name="T30" fmla="*/ 68262 w 72"/>
                <a:gd name="T31" fmla="*/ 7006 h 29"/>
                <a:gd name="T32" fmla="*/ 73025 w 72"/>
                <a:gd name="T33" fmla="*/ 11209 h 29"/>
                <a:gd name="T34" fmla="*/ 79375 w 72"/>
                <a:gd name="T35" fmla="*/ 14012 h 29"/>
                <a:gd name="T36" fmla="*/ 88900 w 72"/>
                <a:gd name="T37" fmla="*/ 15413 h 29"/>
                <a:gd name="T38" fmla="*/ 93662 w 72"/>
                <a:gd name="T39" fmla="*/ 19616 h 29"/>
                <a:gd name="T40" fmla="*/ 101600 w 72"/>
                <a:gd name="T41" fmla="*/ 21018 h 29"/>
                <a:gd name="T42" fmla="*/ 109538 w 72"/>
                <a:gd name="T43" fmla="*/ 25221 h 29"/>
                <a:gd name="T44" fmla="*/ 114300 w 72"/>
                <a:gd name="T45" fmla="*/ 32227 h 29"/>
                <a:gd name="T46" fmla="*/ 101600 w 72"/>
                <a:gd name="T47" fmla="*/ 32227 h 29"/>
                <a:gd name="T48" fmla="*/ 90487 w 72"/>
                <a:gd name="T49" fmla="*/ 35029 h 29"/>
                <a:gd name="T50" fmla="*/ 79375 w 72"/>
                <a:gd name="T51" fmla="*/ 36430 h 29"/>
                <a:gd name="T52" fmla="*/ 69850 w 72"/>
                <a:gd name="T53" fmla="*/ 40634 h 29"/>
                <a:gd name="T54" fmla="*/ 61912 w 72"/>
                <a:gd name="T55" fmla="*/ 40634 h 29"/>
                <a:gd name="T56" fmla="*/ 52388 w 72"/>
                <a:gd name="T57" fmla="*/ 40634 h 29"/>
                <a:gd name="T58" fmla="*/ 46037 w 72"/>
                <a:gd name="T59" fmla="*/ 39233 h 29"/>
                <a:gd name="T60" fmla="*/ 39687 w 72"/>
                <a:gd name="T61" fmla="*/ 32227 h 29"/>
                <a:gd name="T62" fmla="*/ 31750 w 72"/>
                <a:gd name="T63" fmla="*/ 29425 h 29"/>
                <a:gd name="T64" fmla="*/ 25400 w 72"/>
                <a:gd name="T65" fmla="*/ 28023 h 29"/>
                <a:gd name="T66" fmla="*/ 17462 w 72"/>
                <a:gd name="T67" fmla="*/ 25221 h 29"/>
                <a:gd name="T68" fmla="*/ 11112 w 72"/>
                <a:gd name="T69" fmla="*/ 23820 h 29"/>
                <a:gd name="T70" fmla="*/ 7937 w 72"/>
                <a:gd name="T71" fmla="*/ 21018 h 29"/>
                <a:gd name="T72" fmla="*/ 4762 w 72"/>
                <a:gd name="T73" fmla="*/ 18215 h 29"/>
                <a:gd name="T74" fmla="*/ 0 w 72"/>
                <a:gd name="T75" fmla="*/ 14012 h 29"/>
                <a:gd name="T76" fmla="*/ 0 w 72"/>
                <a:gd name="T77" fmla="*/ 8407 h 29"/>
                <a:gd name="T78" fmla="*/ 6350 w 72"/>
                <a:gd name="T79" fmla="*/ 8407 h 29"/>
                <a:gd name="T80" fmla="*/ 11112 w 72"/>
                <a:gd name="T81" fmla="*/ 11209 h 29"/>
                <a:gd name="T82" fmla="*/ 17462 w 72"/>
                <a:gd name="T83" fmla="*/ 11209 h 29"/>
                <a:gd name="T84" fmla="*/ 20637 w 72"/>
                <a:gd name="T85" fmla="*/ 11209 h 29"/>
                <a:gd name="T86" fmla="*/ 26988 w 72"/>
                <a:gd name="T87" fmla="*/ 14012 h 29"/>
                <a:gd name="T88" fmla="*/ 33337 w 72"/>
                <a:gd name="T89" fmla="*/ 14012 h 29"/>
                <a:gd name="T90" fmla="*/ 39687 w 72"/>
                <a:gd name="T91" fmla="*/ 14012 h 29"/>
                <a:gd name="T92" fmla="*/ 46037 w 72"/>
                <a:gd name="T93" fmla="*/ 14012 h 2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2"/>
                <a:gd name="T142" fmla="*/ 0 h 29"/>
                <a:gd name="T143" fmla="*/ 72 w 72"/>
                <a:gd name="T144" fmla="*/ 29 h 2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2" h="29">
                  <a:moveTo>
                    <a:pt x="29" y="10"/>
                  </a:moveTo>
                  <a:lnTo>
                    <a:pt x="30" y="10"/>
                  </a:lnTo>
                  <a:lnTo>
                    <a:pt x="31" y="10"/>
                  </a:lnTo>
                  <a:lnTo>
                    <a:pt x="32" y="10"/>
                  </a:lnTo>
                  <a:lnTo>
                    <a:pt x="33" y="10"/>
                  </a:lnTo>
                  <a:lnTo>
                    <a:pt x="35" y="10"/>
                  </a:lnTo>
                  <a:lnTo>
                    <a:pt x="36" y="10"/>
                  </a:lnTo>
                  <a:lnTo>
                    <a:pt x="37" y="10"/>
                  </a:lnTo>
                  <a:lnTo>
                    <a:pt x="38" y="10"/>
                  </a:lnTo>
                  <a:lnTo>
                    <a:pt x="39" y="8"/>
                  </a:lnTo>
                  <a:lnTo>
                    <a:pt x="39" y="6"/>
                  </a:lnTo>
                  <a:lnTo>
                    <a:pt x="39" y="5"/>
                  </a:lnTo>
                  <a:lnTo>
                    <a:pt x="39" y="3"/>
                  </a:lnTo>
                  <a:lnTo>
                    <a:pt x="39" y="2"/>
                  </a:lnTo>
                  <a:lnTo>
                    <a:pt x="39" y="0"/>
                  </a:lnTo>
                  <a:lnTo>
                    <a:pt x="43" y="5"/>
                  </a:lnTo>
                  <a:lnTo>
                    <a:pt x="46" y="8"/>
                  </a:lnTo>
                  <a:lnTo>
                    <a:pt x="50" y="10"/>
                  </a:lnTo>
                  <a:lnTo>
                    <a:pt x="56" y="11"/>
                  </a:lnTo>
                  <a:lnTo>
                    <a:pt x="59" y="14"/>
                  </a:lnTo>
                  <a:lnTo>
                    <a:pt x="64" y="15"/>
                  </a:lnTo>
                  <a:lnTo>
                    <a:pt x="69" y="18"/>
                  </a:lnTo>
                  <a:lnTo>
                    <a:pt x="72" y="23"/>
                  </a:lnTo>
                  <a:lnTo>
                    <a:pt x="64" y="23"/>
                  </a:lnTo>
                  <a:lnTo>
                    <a:pt x="57" y="25"/>
                  </a:lnTo>
                  <a:lnTo>
                    <a:pt x="50" y="26"/>
                  </a:lnTo>
                  <a:lnTo>
                    <a:pt x="44" y="29"/>
                  </a:lnTo>
                  <a:lnTo>
                    <a:pt x="39" y="29"/>
                  </a:lnTo>
                  <a:lnTo>
                    <a:pt x="33" y="29"/>
                  </a:lnTo>
                  <a:lnTo>
                    <a:pt x="29" y="28"/>
                  </a:lnTo>
                  <a:lnTo>
                    <a:pt x="25" y="23"/>
                  </a:lnTo>
                  <a:lnTo>
                    <a:pt x="20" y="21"/>
                  </a:lnTo>
                  <a:lnTo>
                    <a:pt x="16" y="20"/>
                  </a:lnTo>
                  <a:lnTo>
                    <a:pt x="11" y="18"/>
                  </a:lnTo>
                  <a:lnTo>
                    <a:pt x="7" y="17"/>
                  </a:lnTo>
                  <a:lnTo>
                    <a:pt x="5" y="15"/>
                  </a:lnTo>
                  <a:lnTo>
                    <a:pt x="3" y="13"/>
                  </a:lnTo>
                  <a:lnTo>
                    <a:pt x="0" y="10"/>
                  </a:lnTo>
                  <a:lnTo>
                    <a:pt x="0" y="6"/>
                  </a:lnTo>
                  <a:lnTo>
                    <a:pt x="4" y="6"/>
                  </a:lnTo>
                  <a:lnTo>
                    <a:pt x="7" y="8"/>
                  </a:lnTo>
                  <a:lnTo>
                    <a:pt x="11" y="8"/>
                  </a:lnTo>
                  <a:lnTo>
                    <a:pt x="13" y="8"/>
                  </a:lnTo>
                  <a:lnTo>
                    <a:pt x="17" y="10"/>
                  </a:lnTo>
                  <a:lnTo>
                    <a:pt x="21" y="10"/>
                  </a:lnTo>
                  <a:lnTo>
                    <a:pt x="25" y="10"/>
                  </a:lnTo>
                  <a:lnTo>
                    <a:pt x="29"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5" name="Freeform 399">
              <a:extLst>
                <a:ext uri="{FF2B5EF4-FFF2-40B4-BE49-F238E27FC236}">
                  <a16:creationId xmlns:a16="http://schemas.microsoft.com/office/drawing/2014/main" id="{9ADDFAF2-88C6-53AF-3D81-5D08673DBCFB}"/>
                </a:ext>
              </a:extLst>
            </p:cNvPr>
            <p:cNvSpPr>
              <a:spLocks/>
            </p:cNvSpPr>
            <p:nvPr/>
          </p:nvSpPr>
          <p:spPr bwMode="gray">
            <a:xfrm>
              <a:off x="8876530" y="956769"/>
              <a:ext cx="88386" cy="25751"/>
            </a:xfrm>
            <a:custGeom>
              <a:avLst/>
              <a:gdLst>
                <a:gd name="T0" fmla="*/ 74613 w 47"/>
                <a:gd name="T1" fmla="*/ 18215 h 15"/>
                <a:gd name="T2" fmla="*/ 73025 w 47"/>
                <a:gd name="T3" fmla="*/ 11209 h 15"/>
                <a:gd name="T4" fmla="*/ 69850 w 47"/>
                <a:gd name="T5" fmla="*/ 7006 h 15"/>
                <a:gd name="T6" fmla="*/ 68263 w 47"/>
                <a:gd name="T7" fmla="*/ 2802 h 15"/>
                <a:gd name="T8" fmla="*/ 66675 w 47"/>
                <a:gd name="T9" fmla="*/ 2802 h 15"/>
                <a:gd name="T10" fmla="*/ 65088 w 47"/>
                <a:gd name="T11" fmla="*/ 0 h 15"/>
                <a:gd name="T12" fmla="*/ 63500 w 47"/>
                <a:gd name="T13" fmla="*/ 2802 h 15"/>
                <a:gd name="T14" fmla="*/ 58738 w 47"/>
                <a:gd name="T15" fmla="*/ 7006 h 15"/>
                <a:gd name="T16" fmla="*/ 57150 w 47"/>
                <a:gd name="T17" fmla="*/ 14011 h 15"/>
                <a:gd name="T18" fmla="*/ 38100 w 47"/>
                <a:gd name="T19" fmla="*/ 14011 h 15"/>
                <a:gd name="T20" fmla="*/ 34925 w 47"/>
                <a:gd name="T21" fmla="*/ 14011 h 15"/>
                <a:gd name="T22" fmla="*/ 28575 w 47"/>
                <a:gd name="T23" fmla="*/ 11209 h 15"/>
                <a:gd name="T24" fmla="*/ 25400 w 47"/>
                <a:gd name="T25" fmla="*/ 11209 h 15"/>
                <a:gd name="T26" fmla="*/ 23813 w 47"/>
                <a:gd name="T27" fmla="*/ 9808 h 15"/>
                <a:gd name="T28" fmla="*/ 20638 w 47"/>
                <a:gd name="T29" fmla="*/ 7006 h 15"/>
                <a:gd name="T30" fmla="*/ 15875 w 47"/>
                <a:gd name="T31" fmla="*/ 4203 h 15"/>
                <a:gd name="T32" fmla="*/ 12700 w 47"/>
                <a:gd name="T33" fmla="*/ 2802 h 15"/>
                <a:gd name="T34" fmla="*/ 11113 w 47"/>
                <a:gd name="T35" fmla="*/ 0 h 15"/>
                <a:gd name="T36" fmla="*/ 9525 w 47"/>
                <a:gd name="T37" fmla="*/ 4203 h 15"/>
                <a:gd name="T38" fmla="*/ 6350 w 47"/>
                <a:gd name="T39" fmla="*/ 7006 h 15"/>
                <a:gd name="T40" fmla="*/ 6350 w 47"/>
                <a:gd name="T41" fmla="*/ 9808 h 15"/>
                <a:gd name="T42" fmla="*/ 4763 w 47"/>
                <a:gd name="T43" fmla="*/ 11209 h 15"/>
                <a:gd name="T44" fmla="*/ 3175 w 47"/>
                <a:gd name="T45" fmla="*/ 11209 h 15"/>
                <a:gd name="T46" fmla="*/ 3175 w 47"/>
                <a:gd name="T47" fmla="*/ 14011 h 15"/>
                <a:gd name="T48" fmla="*/ 1588 w 47"/>
                <a:gd name="T49" fmla="*/ 16814 h 15"/>
                <a:gd name="T50" fmla="*/ 0 w 47"/>
                <a:gd name="T51" fmla="*/ 18215 h 15"/>
                <a:gd name="T52" fmla="*/ 9525 w 47"/>
                <a:gd name="T53" fmla="*/ 18215 h 15"/>
                <a:gd name="T54" fmla="*/ 15875 w 47"/>
                <a:gd name="T55" fmla="*/ 18215 h 15"/>
                <a:gd name="T56" fmla="*/ 25400 w 47"/>
                <a:gd name="T57" fmla="*/ 18215 h 15"/>
                <a:gd name="T58" fmla="*/ 31750 w 47"/>
                <a:gd name="T59" fmla="*/ 18215 h 15"/>
                <a:gd name="T60" fmla="*/ 34925 w 47"/>
                <a:gd name="T61" fmla="*/ 18215 h 15"/>
                <a:gd name="T62" fmla="*/ 41275 w 47"/>
                <a:gd name="T63" fmla="*/ 18215 h 15"/>
                <a:gd name="T64" fmla="*/ 44450 w 47"/>
                <a:gd name="T65" fmla="*/ 18215 h 15"/>
                <a:gd name="T66" fmla="*/ 50800 w 47"/>
                <a:gd name="T67" fmla="*/ 18215 h 15"/>
                <a:gd name="T68" fmla="*/ 53975 w 47"/>
                <a:gd name="T69" fmla="*/ 18215 h 15"/>
                <a:gd name="T70" fmla="*/ 58738 w 47"/>
                <a:gd name="T71" fmla="*/ 18215 h 15"/>
                <a:gd name="T72" fmla="*/ 61913 w 47"/>
                <a:gd name="T73" fmla="*/ 18215 h 15"/>
                <a:gd name="T74" fmla="*/ 65088 w 47"/>
                <a:gd name="T75" fmla="*/ 21017 h 15"/>
                <a:gd name="T76" fmla="*/ 68263 w 47"/>
                <a:gd name="T77" fmla="*/ 21017 h 15"/>
                <a:gd name="T78" fmla="*/ 69850 w 47"/>
                <a:gd name="T79" fmla="*/ 21017 h 15"/>
                <a:gd name="T80" fmla="*/ 73025 w 47"/>
                <a:gd name="T81" fmla="*/ 21017 h 15"/>
                <a:gd name="T82" fmla="*/ 74613 w 47"/>
                <a:gd name="T83" fmla="*/ 18215 h 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
                <a:gd name="T127" fmla="*/ 0 h 15"/>
                <a:gd name="T128" fmla="*/ 47 w 47"/>
                <a:gd name="T129" fmla="*/ 15 h 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 h="15">
                  <a:moveTo>
                    <a:pt x="47" y="13"/>
                  </a:moveTo>
                  <a:lnTo>
                    <a:pt x="46" y="8"/>
                  </a:lnTo>
                  <a:lnTo>
                    <a:pt x="44" y="5"/>
                  </a:lnTo>
                  <a:lnTo>
                    <a:pt x="43" y="2"/>
                  </a:lnTo>
                  <a:lnTo>
                    <a:pt x="42" y="2"/>
                  </a:lnTo>
                  <a:lnTo>
                    <a:pt x="41" y="0"/>
                  </a:lnTo>
                  <a:lnTo>
                    <a:pt x="40" y="2"/>
                  </a:lnTo>
                  <a:lnTo>
                    <a:pt x="37" y="5"/>
                  </a:lnTo>
                  <a:lnTo>
                    <a:pt x="36" y="10"/>
                  </a:lnTo>
                  <a:lnTo>
                    <a:pt x="24" y="10"/>
                  </a:lnTo>
                  <a:lnTo>
                    <a:pt x="22" y="10"/>
                  </a:lnTo>
                  <a:lnTo>
                    <a:pt x="18" y="8"/>
                  </a:lnTo>
                  <a:lnTo>
                    <a:pt x="16" y="8"/>
                  </a:lnTo>
                  <a:lnTo>
                    <a:pt x="15" y="7"/>
                  </a:lnTo>
                  <a:lnTo>
                    <a:pt x="13" y="5"/>
                  </a:lnTo>
                  <a:lnTo>
                    <a:pt x="10" y="3"/>
                  </a:lnTo>
                  <a:lnTo>
                    <a:pt x="8" y="2"/>
                  </a:lnTo>
                  <a:lnTo>
                    <a:pt x="7" y="0"/>
                  </a:lnTo>
                  <a:lnTo>
                    <a:pt x="6" y="3"/>
                  </a:lnTo>
                  <a:lnTo>
                    <a:pt x="4" y="5"/>
                  </a:lnTo>
                  <a:lnTo>
                    <a:pt x="4" y="7"/>
                  </a:lnTo>
                  <a:lnTo>
                    <a:pt x="3" y="8"/>
                  </a:lnTo>
                  <a:lnTo>
                    <a:pt x="2" y="8"/>
                  </a:lnTo>
                  <a:lnTo>
                    <a:pt x="2" y="10"/>
                  </a:lnTo>
                  <a:lnTo>
                    <a:pt x="1" y="12"/>
                  </a:lnTo>
                  <a:lnTo>
                    <a:pt x="0" y="13"/>
                  </a:lnTo>
                  <a:lnTo>
                    <a:pt x="6" y="13"/>
                  </a:lnTo>
                  <a:lnTo>
                    <a:pt x="10" y="13"/>
                  </a:lnTo>
                  <a:lnTo>
                    <a:pt x="16" y="13"/>
                  </a:lnTo>
                  <a:lnTo>
                    <a:pt x="20" y="13"/>
                  </a:lnTo>
                  <a:lnTo>
                    <a:pt x="22" y="13"/>
                  </a:lnTo>
                  <a:lnTo>
                    <a:pt x="26" y="13"/>
                  </a:lnTo>
                  <a:lnTo>
                    <a:pt x="28" y="13"/>
                  </a:lnTo>
                  <a:lnTo>
                    <a:pt x="32" y="13"/>
                  </a:lnTo>
                  <a:lnTo>
                    <a:pt x="34" y="13"/>
                  </a:lnTo>
                  <a:lnTo>
                    <a:pt x="37" y="13"/>
                  </a:lnTo>
                  <a:lnTo>
                    <a:pt x="39" y="13"/>
                  </a:lnTo>
                  <a:lnTo>
                    <a:pt x="41" y="15"/>
                  </a:lnTo>
                  <a:lnTo>
                    <a:pt x="43" y="15"/>
                  </a:lnTo>
                  <a:lnTo>
                    <a:pt x="44" y="15"/>
                  </a:lnTo>
                  <a:lnTo>
                    <a:pt x="46" y="15"/>
                  </a:lnTo>
                  <a:lnTo>
                    <a:pt x="47"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6" name="Freeform 400">
              <a:extLst>
                <a:ext uri="{FF2B5EF4-FFF2-40B4-BE49-F238E27FC236}">
                  <a16:creationId xmlns:a16="http://schemas.microsoft.com/office/drawing/2014/main" id="{B23B3CDF-2920-A16C-3942-6704DEAD671F}"/>
                </a:ext>
              </a:extLst>
            </p:cNvPr>
            <p:cNvSpPr>
              <a:spLocks/>
            </p:cNvSpPr>
            <p:nvPr/>
          </p:nvSpPr>
          <p:spPr bwMode="gray">
            <a:xfrm>
              <a:off x="7771697" y="857722"/>
              <a:ext cx="20089" cy="15851"/>
            </a:xfrm>
            <a:custGeom>
              <a:avLst/>
              <a:gdLst>
                <a:gd name="T0" fmla="*/ 0 w 11"/>
                <a:gd name="T1" fmla="*/ 12610 h 9"/>
                <a:gd name="T2" fmla="*/ 0 w 11"/>
                <a:gd name="T3" fmla="*/ 12610 h 9"/>
                <a:gd name="T4" fmla="*/ 3175 w 11"/>
                <a:gd name="T5" fmla="*/ 11209 h 9"/>
                <a:gd name="T6" fmla="*/ 6350 w 11"/>
                <a:gd name="T7" fmla="*/ 7006 h 9"/>
                <a:gd name="T8" fmla="*/ 7938 w 11"/>
                <a:gd name="T9" fmla="*/ 5604 h 9"/>
                <a:gd name="T10" fmla="*/ 9525 w 11"/>
                <a:gd name="T11" fmla="*/ 4203 h 9"/>
                <a:gd name="T12" fmla="*/ 11113 w 11"/>
                <a:gd name="T13" fmla="*/ 4203 h 9"/>
                <a:gd name="T14" fmla="*/ 15875 w 11"/>
                <a:gd name="T15" fmla="*/ 0 h 9"/>
                <a:gd name="T16" fmla="*/ 17463 w 11"/>
                <a:gd name="T17" fmla="*/ 0 h 9"/>
                <a:gd name="T18" fmla="*/ 17463 w 11"/>
                <a:gd name="T19" fmla="*/ 12610 h 9"/>
                <a:gd name="T20" fmla="*/ 15875 w 11"/>
                <a:gd name="T21" fmla="*/ 12610 h 9"/>
                <a:gd name="T22" fmla="*/ 11113 w 11"/>
                <a:gd name="T23" fmla="*/ 12610 h 9"/>
                <a:gd name="T24" fmla="*/ 9525 w 11"/>
                <a:gd name="T25" fmla="*/ 12610 h 9"/>
                <a:gd name="T26" fmla="*/ 7938 w 11"/>
                <a:gd name="T27" fmla="*/ 12610 h 9"/>
                <a:gd name="T28" fmla="*/ 0 w 11"/>
                <a:gd name="T29" fmla="*/ 1261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9"/>
                <a:gd name="T47" fmla="*/ 11 w 11"/>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9">
                  <a:moveTo>
                    <a:pt x="0" y="9"/>
                  </a:moveTo>
                  <a:lnTo>
                    <a:pt x="0" y="9"/>
                  </a:lnTo>
                  <a:lnTo>
                    <a:pt x="2" y="8"/>
                  </a:lnTo>
                  <a:lnTo>
                    <a:pt x="4" y="5"/>
                  </a:lnTo>
                  <a:lnTo>
                    <a:pt x="5" y="4"/>
                  </a:lnTo>
                  <a:lnTo>
                    <a:pt x="6" y="3"/>
                  </a:lnTo>
                  <a:lnTo>
                    <a:pt x="7" y="3"/>
                  </a:lnTo>
                  <a:lnTo>
                    <a:pt x="10" y="0"/>
                  </a:lnTo>
                  <a:lnTo>
                    <a:pt x="11" y="0"/>
                  </a:lnTo>
                  <a:lnTo>
                    <a:pt x="11" y="9"/>
                  </a:lnTo>
                  <a:lnTo>
                    <a:pt x="10" y="9"/>
                  </a:lnTo>
                  <a:lnTo>
                    <a:pt x="7" y="9"/>
                  </a:lnTo>
                  <a:lnTo>
                    <a:pt x="6" y="9"/>
                  </a:lnTo>
                  <a:lnTo>
                    <a:pt x="5" y="9"/>
                  </a:lnTo>
                  <a:lnTo>
                    <a:pt x="0" y="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7" name="Freeform 401">
              <a:extLst>
                <a:ext uri="{FF2B5EF4-FFF2-40B4-BE49-F238E27FC236}">
                  <a16:creationId xmlns:a16="http://schemas.microsoft.com/office/drawing/2014/main" id="{18480EA6-C6F2-E213-FE83-F4A16F6567A5}"/>
                </a:ext>
              </a:extLst>
            </p:cNvPr>
            <p:cNvSpPr>
              <a:spLocks/>
            </p:cNvSpPr>
            <p:nvPr/>
          </p:nvSpPr>
          <p:spPr bwMode="gray">
            <a:xfrm>
              <a:off x="8745961" y="948846"/>
              <a:ext cx="24105" cy="21791"/>
            </a:xfrm>
            <a:custGeom>
              <a:avLst/>
              <a:gdLst>
                <a:gd name="T0" fmla="*/ 20638 w 13"/>
                <a:gd name="T1" fmla="*/ 16814 h 12"/>
                <a:gd name="T2" fmla="*/ 20638 w 13"/>
                <a:gd name="T3" fmla="*/ 14012 h 12"/>
                <a:gd name="T4" fmla="*/ 20638 w 13"/>
                <a:gd name="T5" fmla="*/ 11209 h 12"/>
                <a:gd name="T6" fmla="*/ 20638 w 13"/>
                <a:gd name="T7" fmla="*/ 9808 h 12"/>
                <a:gd name="T8" fmla="*/ 20638 w 13"/>
                <a:gd name="T9" fmla="*/ 7006 h 12"/>
                <a:gd name="T10" fmla="*/ 20638 w 13"/>
                <a:gd name="T11" fmla="*/ 5605 h 12"/>
                <a:gd name="T12" fmla="*/ 20638 w 13"/>
                <a:gd name="T13" fmla="*/ 1401 h 12"/>
                <a:gd name="T14" fmla="*/ 20638 w 13"/>
                <a:gd name="T15" fmla="*/ 0 h 12"/>
                <a:gd name="T16" fmla="*/ 0 w 13"/>
                <a:gd name="T17" fmla="*/ 0 h 12"/>
                <a:gd name="T18" fmla="*/ 3175 w 13"/>
                <a:gd name="T19" fmla="*/ 1401 h 12"/>
                <a:gd name="T20" fmla="*/ 7938 w 13"/>
                <a:gd name="T21" fmla="*/ 5605 h 12"/>
                <a:gd name="T22" fmla="*/ 9525 w 13"/>
                <a:gd name="T23" fmla="*/ 7006 h 12"/>
                <a:gd name="T24" fmla="*/ 11113 w 13"/>
                <a:gd name="T25" fmla="*/ 9808 h 12"/>
                <a:gd name="T26" fmla="*/ 14288 w 13"/>
                <a:gd name="T27" fmla="*/ 11209 h 12"/>
                <a:gd name="T28" fmla="*/ 17463 w 13"/>
                <a:gd name="T29" fmla="*/ 14012 h 12"/>
                <a:gd name="T30" fmla="*/ 19050 w 13"/>
                <a:gd name="T31" fmla="*/ 14012 h 12"/>
                <a:gd name="T32" fmla="*/ 20638 w 13"/>
                <a:gd name="T33" fmla="*/ 16814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2"/>
                <a:gd name="T53" fmla="*/ 13 w 13"/>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2">
                  <a:moveTo>
                    <a:pt x="13" y="12"/>
                  </a:moveTo>
                  <a:lnTo>
                    <a:pt x="13" y="10"/>
                  </a:lnTo>
                  <a:lnTo>
                    <a:pt x="13" y="8"/>
                  </a:lnTo>
                  <a:lnTo>
                    <a:pt x="13" y="7"/>
                  </a:lnTo>
                  <a:lnTo>
                    <a:pt x="13" y="5"/>
                  </a:lnTo>
                  <a:lnTo>
                    <a:pt x="13" y="4"/>
                  </a:lnTo>
                  <a:lnTo>
                    <a:pt x="13" y="1"/>
                  </a:lnTo>
                  <a:lnTo>
                    <a:pt x="13" y="0"/>
                  </a:lnTo>
                  <a:lnTo>
                    <a:pt x="0" y="0"/>
                  </a:lnTo>
                  <a:lnTo>
                    <a:pt x="2" y="1"/>
                  </a:lnTo>
                  <a:lnTo>
                    <a:pt x="5" y="4"/>
                  </a:lnTo>
                  <a:lnTo>
                    <a:pt x="6" y="5"/>
                  </a:lnTo>
                  <a:lnTo>
                    <a:pt x="7" y="7"/>
                  </a:lnTo>
                  <a:lnTo>
                    <a:pt x="9" y="8"/>
                  </a:lnTo>
                  <a:lnTo>
                    <a:pt x="11" y="10"/>
                  </a:lnTo>
                  <a:lnTo>
                    <a:pt x="12" y="10"/>
                  </a:lnTo>
                  <a:lnTo>
                    <a:pt x="13"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8" name="Freeform 402">
              <a:extLst>
                <a:ext uri="{FF2B5EF4-FFF2-40B4-BE49-F238E27FC236}">
                  <a16:creationId xmlns:a16="http://schemas.microsoft.com/office/drawing/2014/main" id="{3F66811F-378C-1D88-ACF1-CA911534B473}"/>
                </a:ext>
              </a:extLst>
            </p:cNvPr>
            <p:cNvSpPr>
              <a:spLocks/>
            </p:cNvSpPr>
            <p:nvPr/>
          </p:nvSpPr>
          <p:spPr bwMode="gray">
            <a:xfrm>
              <a:off x="8685699" y="905265"/>
              <a:ext cx="16069" cy="15851"/>
            </a:xfrm>
            <a:custGeom>
              <a:avLst/>
              <a:gdLst>
                <a:gd name="T0" fmla="*/ 0 w 9"/>
                <a:gd name="T1" fmla="*/ 0 h 9"/>
                <a:gd name="T2" fmla="*/ 14288 w 9"/>
                <a:gd name="T3" fmla="*/ 12610 h 9"/>
                <a:gd name="T4" fmla="*/ 14288 w 9"/>
                <a:gd name="T5" fmla="*/ 11209 h 9"/>
                <a:gd name="T6" fmla="*/ 14288 w 9"/>
                <a:gd name="T7" fmla="*/ 7006 h 9"/>
                <a:gd name="T8" fmla="*/ 14288 w 9"/>
                <a:gd name="T9" fmla="*/ 5604 h 9"/>
                <a:gd name="T10" fmla="*/ 14288 w 9"/>
                <a:gd name="T11" fmla="*/ 1401 h 9"/>
                <a:gd name="T12" fmla="*/ 14288 w 9"/>
                <a:gd name="T13" fmla="*/ 0 h 9"/>
                <a:gd name="T14" fmla="*/ 0 w 9"/>
                <a:gd name="T15" fmla="*/ 0 h 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9"/>
                <a:gd name="T26" fmla="*/ 9 w 9"/>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9">
                  <a:moveTo>
                    <a:pt x="0" y="0"/>
                  </a:moveTo>
                  <a:lnTo>
                    <a:pt x="9" y="9"/>
                  </a:lnTo>
                  <a:lnTo>
                    <a:pt x="9" y="8"/>
                  </a:lnTo>
                  <a:lnTo>
                    <a:pt x="9" y="5"/>
                  </a:lnTo>
                  <a:lnTo>
                    <a:pt x="9" y="4"/>
                  </a:lnTo>
                  <a:lnTo>
                    <a:pt x="9" y="1"/>
                  </a:lnTo>
                  <a:lnTo>
                    <a:pt x="9"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9" name="Freeform 403">
              <a:extLst>
                <a:ext uri="{FF2B5EF4-FFF2-40B4-BE49-F238E27FC236}">
                  <a16:creationId xmlns:a16="http://schemas.microsoft.com/office/drawing/2014/main" id="{B8F62A8E-A3B5-F468-B0DE-A67ED73CCCD9}"/>
                </a:ext>
              </a:extLst>
            </p:cNvPr>
            <p:cNvSpPr>
              <a:spLocks/>
            </p:cNvSpPr>
            <p:nvPr/>
          </p:nvSpPr>
          <p:spPr bwMode="gray">
            <a:xfrm>
              <a:off x="9878918" y="1022142"/>
              <a:ext cx="74327" cy="43580"/>
            </a:xfrm>
            <a:custGeom>
              <a:avLst/>
              <a:gdLst>
                <a:gd name="T0" fmla="*/ 3175 w 41"/>
                <a:gd name="T1" fmla="*/ 28023 h 24"/>
                <a:gd name="T2" fmla="*/ 3175 w 41"/>
                <a:gd name="T3" fmla="*/ 28023 h 24"/>
                <a:gd name="T4" fmla="*/ 1588 w 41"/>
                <a:gd name="T5" fmla="*/ 26622 h 24"/>
                <a:gd name="T6" fmla="*/ 1588 w 41"/>
                <a:gd name="T7" fmla="*/ 22419 h 24"/>
                <a:gd name="T8" fmla="*/ 1588 w 41"/>
                <a:gd name="T9" fmla="*/ 21017 h 24"/>
                <a:gd name="T10" fmla="*/ 1588 w 41"/>
                <a:gd name="T11" fmla="*/ 18215 h 24"/>
                <a:gd name="T12" fmla="*/ 1588 w 41"/>
                <a:gd name="T13" fmla="*/ 16814 h 24"/>
                <a:gd name="T14" fmla="*/ 0 w 41"/>
                <a:gd name="T15" fmla="*/ 12611 h 24"/>
                <a:gd name="T16" fmla="*/ 3175 w 41"/>
                <a:gd name="T17" fmla="*/ 7006 h 24"/>
                <a:gd name="T18" fmla="*/ 7938 w 41"/>
                <a:gd name="T19" fmla="*/ 5605 h 24"/>
                <a:gd name="T20" fmla="*/ 11113 w 41"/>
                <a:gd name="T21" fmla="*/ 4204 h 24"/>
                <a:gd name="T22" fmla="*/ 17463 w 41"/>
                <a:gd name="T23" fmla="*/ 4204 h 24"/>
                <a:gd name="T24" fmla="*/ 19050 w 41"/>
                <a:gd name="T25" fmla="*/ 1401 h 24"/>
                <a:gd name="T26" fmla="*/ 22225 w 41"/>
                <a:gd name="T27" fmla="*/ 1401 h 24"/>
                <a:gd name="T28" fmla="*/ 25400 w 41"/>
                <a:gd name="T29" fmla="*/ 1401 h 24"/>
                <a:gd name="T30" fmla="*/ 30163 w 41"/>
                <a:gd name="T31" fmla="*/ 0 h 24"/>
                <a:gd name="T32" fmla="*/ 31750 w 41"/>
                <a:gd name="T33" fmla="*/ 5605 h 24"/>
                <a:gd name="T34" fmla="*/ 38100 w 41"/>
                <a:gd name="T35" fmla="*/ 7006 h 24"/>
                <a:gd name="T36" fmla="*/ 41275 w 41"/>
                <a:gd name="T37" fmla="*/ 12611 h 24"/>
                <a:gd name="T38" fmla="*/ 47625 w 41"/>
                <a:gd name="T39" fmla="*/ 15413 h 24"/>
                <a:gd name="T40" fmla="*/ 52388 w 41"/>
                <a:gd name="T41" fmla="*/ 16814 h 24"/>
                <a:gd name="T42" fmla="*/ 58738 w 41"/>
                <a:gd name="T43" fmla="*/ 18215 h 24"/>
                <a:gd name="T44" fmla="*/ 61913 w 41"/>
                <a:gd name="T45" fmla="*/ 22419 h 24"/>
                <a:gd name="T46" fmla="*/ 65088 w 41"/>
                <a:gd name="T47" fmla="*/ 28023 h 24"/>
                <a:gd name="T48" fmla="*/ 60325 w 41"/>
                <a:gd name="T49" fmla="*/ 29425 h 24"/>
                <a:gd name="T50" fmla="*/ 55563 w 41"/>
                <a:gd name="T51" fmla="*/ 29425 h 24"/>
                <a:gd name="T52" fmla="*/ 50800 w 41"/>
                <a:gd name="T53" fmla="*/ 32227 h 24"/>
                <a:gd name="T54" fmla="*/ 44450 w 41"/>
                <a:gd name="T55" fmla="*/ 32227 h 24"/>
                <a:gd name="T56" fmla="*/ 41275 w 41"/>
                <a:gd name="T57" fmla="*/ 33628 h 24"/>
                <a:gd name="T58" fmla="*/ 34925 w 41"/>
                <a:gd name="T59" fmla="*/ 33628 h 24"/>
                <a:gd name="T60" fmla="*/ 31750 w 41"/>
                <a:gd name="T61" fmla="*/ 33628 h 24"/>
                <a:gd name="T62" fmla="*/ 25400 w 41"/>
                <a:gd name="T63" fmla="*/ 33628 h 24"/>
                <a:gd name="T64" fmla="*/ 22225 w 41"/>
                <a:gd name="T65" fmla="*/ 33628 h 24"/>
                <a:gd name="T66" fmla="*/ 19050 w 41"/>
                <a:gd name="T67" fmla="*/ 33628 h 24"/>
                <a:gd name="T68" fmla="*/ 12700 w 41"/>
                <a:gd name="T69" fmla="*/ 32227 h 24"/>
                <a:gd name="T70" fmla="*/ 11113 w 41"/>
                <a:gd name="T71" fmla="*/ 32227 h 24"/>
                <a:gd name="T72" fmla="*/ 7938 w 41"/>
                <a:gd name="T73" fmla="*/ 29425 h 24"/>
                <a:gd name="T74" fmla="*/ 6350 w 41"/>
                <a:gd name="T75" fmla="*/ 28023 h 24"/>
                <a:gd name="T76" fmla="*/ 3175 w 41"/>
                <a:gd name="T77" fmla="*/ 28023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
                <a:gd name="T118" fmla="*/ 0 h 24"/>
                <a:gd name="T119" fmla="*/ 41 w 41"/>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 h="24">
                  <a:moveTo>
                    <a:pt x="2" y="20"/>
                  </a:moveTo>
                  <a:lnTo>
                    <a:pt x="2" y="20"/>
                  </a:lnTo>
                  <a:lnTo>
                    <a:pt x="1" y="19"/>
                  </a:lnTo>
                  <a:lnTo>
                    <a:pt x="1" y="16"/>
                  </a:lnTo>
                  <a:lnTo>
                    <a:pt x="1" y="15"/>
                  </a:lnTo>
                  <a:lnTo>
                    <a:pt x="1" y="13"/>
                  </a:lnTo>
                  <a:lnTo>
                    <a:pt x="1" y="12"/>
                  </a:lnTo>
                  <a:lnTo>
                    <a:pt x="0" y="9"/>
                  </a:lnTo>
                  <a:lnTo>
                    <a:pt x="2" y="5"/>
                  </a:lnTo>
                  <a:lnTo>
                    <a:pt x="5" y="4"/>
                  </a:lnTo>
                  <a:lnTo>
                    <a:pt x="7" y="3"/>
                  </a:lnTo>
                  <a:lnTo>
                    <a:pt x="11" y="3"/>
                  </a:lnTo>
                  <a:lnTo>
                    <a:pt x="12" y="1"/>
                  </a:lnTo>
                  <a:lnTo>
                    <a:pt x="14" y="1"/>
                  </a:lnTo>
                  <a:lnTo>
                    <a:pt x="16" y="1"/>
                  </a:lnTo>
                  <a:lnTo>
                    <a:pt x="19" y="0"/>
                  </a:lnTo>
                  <a:lnTo>
                    <a:pt x="20" y="4"/>
                  </a:lnTo>
                  <a:lnTo>
                    <a:pt x="24" y="5"/>
                  </a:lnTo>
                  <a:lnTo>
                    <a:pt x="26" y="9"/>
                  </a:lnTo>
                  <a:lnTo>
                    <a:pt x="30" y="11"/>
                  </a:lnTo>
                  <a:lnTo>
                    <a:pt x="33" y="12"/>
                  </a:lnTo>
                  <a:lnTo>
                    <a:pt x="37" y="13"/>
                  </a:lnTo>
                  <a:lnTo>
                    <a:pt x="39" y="16"/>
                  </a:lnTo>
                  <a:lnTo>
                    <a:pt x="41" y="20"/>
                  </a:lnTo>
                  <a:lnTo>
                    <a:pt x="38" y="21"/>
                  </a:lnTo>
                  <a:lnTo>
                    <a:pt x="35" y="21"/>
                  </a:lnTo>
                  <a:lnTo>
                    <a:pt x="32" y="23"/>
                  </a:lnTo>
                  <a:lnTo>
                    <a:pt x="28" y="23"/>
                  </a:lnTo>
                  <a:lnTo>
                    <a:pt x="26" y="24"/>
                  </a:lnTo>
                  <a:lnTo>
                    <a:pt x="22" y="24"/>
                  </a:lnTo>
                  <a:lnTo>
                    <a:pt x="20" y="24"/>
                  </a:lnTo>
                  <a:lnTo>
                    <a:pt x="16" y="24"/>
                  </a:lnTo>
                  <a:lnTo>
                    <a:pt x="14" y="24"/>
                  </a:lnTo>
                  <a:lnTo>
                    <a:pt x="12" y="24"/>
                  </a:lnTo>
                  <a:lnTo>
                    <a:pt x="8" y="23"/>
                  </a:lnTo>
                  <a:lnTo>
                    <a:pt x="7" y="23"/>
                  </a:lnTo>
                  <a:lnTo>
                    <a:pt x="5" y="21"/>
                  </a:lnTo>
                  <a:lnTo>
                    <a:pt x="4" y="20"/>
                  </a:lnTo>
                  <a:lnTo>
                    <a:pt x="2"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0" name="Freeform 404">
              <a:extLst>
                <a:ext uri="{FF2B5EF4-FFF2-40B4-BE49-F238E27FC236}">
                  <a16:creationId xmlns:a16="http://schemas.microsoft.com/office/drawing/2014/main" id="{9656EB73-672E-467C-E339-CFB6E91AC41A}"/>
                </a:ext>
              </a:extLst>
            </p:cNvPr>
            <p:cNvSpPr>
              <a:spLocks/>
            </p:cNvSpPr>
            <p:nvPr/>
          </p:nvSpPr>
          <p:spPr bwMode="gray">
            <a:xfrm>
              <a:off x="10051676" y="1473796"/>
              <a:ext cx="28123" cy="35657"/>
            </a:xfrm>
            <a:custGeom>
              <a:avLst/>
              <a:gdLst>
                <a:gd name="T0" fmla="*/ 19050 w 15"/>
                <a:gd name="T1" fmla="*/ 28023 h 20"/>
                <a:gd name="T2" fmla="*/ 0 w 15"/>
                <a:gd name="T3" fmla="*/ 18215 h 20"/>
                <a:gd name="T4" fmla="*/ 0 w 15"/>
                <a:gd name="T5" fmla="*/ 2802 h 20"/>
                <a:gd name="T6" fmla="*/ 3175 w 15"/>
                <a:gd name="T7" fmla="*/ 2802 h 20"/>
                <a:gd name="T8" fmla="*/ 7938 w 15"/>
                <a:gd name="T9" fmla="*/ 2802 h 20"/>
                <a:gd name="T10" fmla="*/ 9525 w 15"/>
                <a:gd name="T11" fmla="*/ 1401 h 20"/>
                <a:gd name="T12" fmla="*/ 12700 w 15"/>
                <a:gd name="T13" fmla="*/ 1401 h 20"/>
                <a:gd name="T14" fmla="*/ 14288 w 15"/>
                <a:gd name="T15" fmla="*/ 1401 h 20"/>
                <a:gd name="T16" fmla="*/ 19050 w 15"/>
                <a:gd name="T17" fmla="*/ 0 h 20"/>
                <a:gd name="T18" fmla="*/ 20638 w 15"/>
                <a:gd name="T19" fmla="*/ 0 h 20"/>
                <a:gd name="T20" fmla="*/ 20638 w 15"/>
                <a:gd name="T21" fmla="*/ 11209 h 20"/>
                <a:gd name="T22" fmla="*/ 23813 w 15"/>
                <a:gd name="T23" fmla="*/ 11209 h 20"/>
                <a:gd name="T24" fmla="*/ 19050 w 15"/>
                <a:gd name="T25" fmla="*/ 28023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20"/>
                <a:gd name="T41" fmla="*/ 15 w 15"/>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20">
                  <a:moveTo>
                    <a:pt x="12" y="20"/>
                  </a:moveTo>
                  <a:lnTo>
                    <a:pt x="0" y="13"/>
                  </a:lnTo>
                  <a:lnTo>
                    <a:pt x="0" y="2"/>
                  </a:lnTo>
                  <a:lnTo>
                    <a:pt x="2" y="2"/>
                  </a:lnTo>
                  <a:lnTo>
                    <a:pt x="5" y="2"/>
                  </a:lnTo>
                  <a:lnTo>
                    <a:pt x="6" y="1"/>
                  </a:lnTo>
                  <a:lnTo>
                    <a:pt x="8" y="1"/>
                  </a:lnTo>
                  <a:lnTo>
                    <a:pt x="9" y="1"/>
                  </a:lnTo>
                  <a:lnTo>
                    <a:pt x="12" y="0"/>
                  </a:lnTo>
                  <a:lnTo>
                    <a:pt x="13" y="0"/>
                  </a:lnTo>
                  <a:lnTo>
                    <a:pt x="13" y="8"/>
                  </a:lnTo>
                  <a:lnTo>
                    <a:pt x="15" y="8"/>
                  </a:lnTo>
                  <a:lnTo>
                    <a:pt x="12"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1" name="Freeform 405">
              <a:extLst>
                <a:ext uri="{FF2B5EF4-FFF2-40B4-BE49-F238E27FC236}">
                  <a16:creationId xmlns:a16="http://schemas.microsoft.com/office/drawing/2014/main" id="{5ACF4E89-3C96-1845-DD4A-EB08CA096351}"/>
                </a:ext>
              </a:extLst>
            </p:cNvPr>
            <p:cNvSpPr>
              <a:spLocks/>
            </p:cNvSpPr>
            <p:nvPr/>
          </p:nvSpPr>
          <p:spPr bwMode="gray">
            <a:xfrm>
              <a:off x="9786516" y="1469836"/>
              <a:ext cx="28123" cy="11884"/>
            </a:xfrm>
            <a:custGeom>
              <a:avLst/>
              <a:gdLst>
                <a:gd name="T0" fmla="*/ 0 w 15"/>
                <a:gd name="T1" fmla="*/ 0 h 7"/>
                <a:gd name="T2" fmla="*/ 4763 w 15"/>
                <a:gd name="T3" fmla="*/ 1401 h 7"/>
                <a:gd name="T4" fmla="*/ 7938 w 15"/>
                <a:gd name="T5" fmla="*/ 5605 h 7"/>
                <a:gd name="T6" fmla="*/ 11113 w 15"/>
                <a:gd name="T7" fmla="*/ 5605 h 7"/>
                <a:gd name="T8" fmla="*/ 12700 w 15"/>
                <a:gd name="T9" fmla="*/ 8407 h 7"/>
                <a:gd name="T10" fmla="*/ 15875 w 15"/>
                <a:gd name="T11" fmla="*/ 8407 h 7"/>
                <a:gd name="T12" fmla="*/ 19050 w 15"/>
                <a:gd name="T13" fmla="*/ 9808 h 7"/>
                <a:gd name="T14" fmla="*/ 20638 w 15"/>
                <a:gd name="T15" fmla="*/ 9808 h 7"/>
                <a:gd name="T16" fmla="*/ 23813 w 15"/>
                <a:gd name="T17" fmla="*/ 9808 h 7"/>
                <a:gd name="T18" fmla="*/ 19050 w 15"/>
                <a:gd name="T19" fmla="*/ 9808 h 7"/>
                <a:gd name="T20" fmla="*/ 12700 w 15"/>
                <a:gd name="T21" fmla="*/ 9808 h 7"/>
                <a:gd name="T22" fmla="*/ 9525 w 15"/>
                <a:gd name="T23" fmla="*/ 9808 h 7"/>
                <a:gd name="T24" fmla="*/ 7938 w 15"/>
                <a:gd name="T25" fmla="*/ 9808 h 7"/>
                <a:gd name="T26" fmla="*/ 4763 w 15"/>
                <a:gd name="T27" fmla="*/ 9808 h 7"/>
                <a:gd name="T28" fmla="*/ 1588 w 15"/>
                <a:gd name="T29" fmla="*/ 8407 h 7"/>
                <a:gd name="T30" fmla="*/ 1588 w 15"/>
                <a:gd name="T31" fmla="*/ 5605 h 7"/>
                <a:gd name="T32" fmla="*/ 0 w 15"/>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7"/>
                <a:gd name="T53" fmla="*/ 15 w 1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7">
                  <a:moveTo>
                    <a:pt x="0" y="0"/>
                  </a:moveTo>
                  <a:lnTo>
                    <a:pt x="3" y="1"/>
                  </a:lnTo>
                  <a:lnTo>
                    <a:pt x="5" y="4"/>
                  </a:lnTo>
                  <a:lnTo>
                    <a:pt x="7" y="4"/>
                  </a:lnTo>
                  <a:lnTo>
                    <a:pt x="8" y="6"/>
                  </a:lnTo>
                  <a:lnTo>
                    <a:pt x="10" y="6"/>
                  </a:lnTo>
                  <a:lnTo>
                    <a:pt x="12" y="7"/>
                  </a:lnTo>
                  <a:lnTo>
                    <a:pt x="13" y="7"/>
                  </a:lnTo>
                  <a:lnTo>
                    <a:pt x="15" y="7"/>
                  </a:lnTo>
                  <a:lnTo>
                    <a:pt x="12" y="7"/>
                  </a:lnTo>
                  <a:lnTo>
                    <a:pt x="8" y="7"/>
                  </a:lnTo>
                  <a:lnTo>
                    <a:pt x="6" y="7"/>
                  </a:lnTo>
                  <a:lnTo>
                    <a:pt x="5" y="7"/>
                  </a:lnTo>
                  <a:lnTo>
                    <a:pt x="3" y="7"/>
                  </a:lnTo>
                  <a:lnTo>
                    <a:pt x="1" y="6"/>
                  </a:lnTo>
                  <a:lnTo>
                    <a:pt x="1" y="4"/>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2" name="Freeform 406">
              <a:extLst>
                <a:ext uri="{FF2B5EF4-FFF2-40B4-BE49-F238E27FC236}">
                  <a16:creationId xmlns:a16="http://schemas.microsoft.com/office/drawing/2014/main" id="{B60B9A23-1C2C-6D2C-2A10-8857CFEBE6D0}"/>
                </a:ext>
              </a:extLst>
            </p:cNvPr>
            <p:cNvSpPr>
              <a:spLocks/>
            </p:cNvSpPr>
            <p:nvPr/>
          </p:nvSpPr>
          <p:spPr bwMode="gray">
            <a:xfrm>
              <a:off x="6865730" y="1117226"/>
              <a:ext cx="58257" cy="39617"/>
            </a:xfrm>
            <a:custGeom>
              <a:avLst/>
              <a:gdLst>
                <a:gd name="T0" fmla="*/ 25400 w 32"/>
                <a:gd name="T1" fmla="*/ 2802 h 23"/>
                <a:gd name="T2" fmla="*/ 30162 w 32"/>
                <a:gd name="T3" fmla="*/ 0 h 23"/>
                <a:gd name="T4" fmla="*/ 33337 w 32"/>
                <a:gd name="T5" fmla="*/ 0 h 23"/>
                <a:gd name="T6" fmla="*/ 36512 w 32"/>
                <a:gd name="T7" fmla="*/ 4204 h 23"/>
                <a:gd name="T8" fmla="*/ 39687 w 32"/>
                <a:gd name="T9" fmla="*/ 5605 h 23"/>
                <a:gd name="T10" fmla="*/ 41275 w 32"/>
                <a:gd name="T11" fmla="*/ 11209 h 23"/>
                <a:gd name="T12" fmla="*/ 44450 w 32"/>
                <a:gd name="T13" fmla="*/ 15413 h 23"/>
                <a:gd name="T14" fmla="*/ 47625 w 32"/>
                <a:gd name="T15" fmla="*/ 19616 h 23"/>
                <a:gd name="T16" fmla="*/ 50800 w 32"/>
                <a:gd name="T17" fmla="*/ 21018 h 23"/>
                <a:gd name="T18" fmla="*/ 49212 w 32"/>
                <a:gd name="T19" fmla="*/ 26622 h 23"/>
                <a:gd name="T20" fmla="*/ 44450 w 32"/>
                <a:gd name="T21" fmla="*/ 28023 h 23"/>
                <a:gd name="T22" fmla="*/ 41275 w 32"/>
                <a:gd name="T23" fmla="*/ 30826 h 23"/>
                <a:gd name="T24" fmla="*/ 31750 w 32"/>
                <a:gd name="T25" fmla="*/ 32227 h 23"/>
                <a:gd name="T26" fmla="*/ 25400 w 32"/>
                <a:gd name="T27" fmla="*/ 32227 h 23"/>
                <a:gd name="T28" fmla="*/ 17462 w 32"/>
                <a:gd name="T29" fmla="*/ 30826 h 23"/>
                <a:gd name="T30" fmla="*/ 7937 w 32"/>
                <a:gd name="T31" fmla="*/ 28023 h 23"/>
                <a:gd name="T32" fmla="*/ 0 w 32"/>
                <a:gd name="T33" fmla="*/ 26622 h 23"/>
                <a:gd name="T34" fmla="*/ 0 w 32"/>
                <a:gd name="T35" fmla="*/ 25221 h 23"/>
                <a:gd name="T36" fmla="*/ 1588 w 32"/>
                <a:gd name="T37" fmla="*/ 21018 h 23"/>
                <a:gd name="T38" fmla="*/ 6350 w 32"/>
                <a:gd name="T39" fmla="*/ 16814 h 23"/>
                <a:gd name="T40" fmla="*/ 9525 w 32"/>
                <a:gd name="T41" fmla="*/ 15413 h 23"/>
                <a:gd name="T42" fmla="*/ 17462 w 32"/>
                <a:gd name="T43" fmla="*/ 11209 h 23"/>
                <a:gd name="T44" fmla="*/ 20637 w 32"/>
                <a:gd name="T45" fmla="*/ 9808 h 23"/>
                <a:gd name="T46" fmla="*/ 25400 w 32"/>
                <a:gd name="T47" fmla="*/ 4204 h 23"/>
                <a:gd name="T48" fmla="*/ 25400 w 32"/>
                <a:gd name="T49" fmla="*/ 280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3"/>
                <a:gd name="T77" fmla="*/ 32 w 32"/>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3">
                  <a:moveTo>
                    <a:pt x="16" y="2"/>
                  </a:moveTo>
                  <a:lnTo>
                    <a:pt x="19" y="0"/>
                  </a:lnTo>
                  <a:lnTo>
                    <a:pt x="21" y="0"/>
                  </a:lnTo>
                  <a:lnTo>
                    <a:pt x="23" y="3"/>
                  </a:lnTo>
                  <a:lnTo>
                    <a:pt x="25" y="4"/>
                  </a:lnTo>
                  <a:lnTo>
                    <a:pt x="26" y="8"/>
                  </a:lnTo>
                  <a:lnTo>
                    <a:pt x="28" y="11"/>
                  </a:lnTo>
                  <a:lnTo>
                    <a:pt x="30" y="14"/>
                  </a:lnTo>
                  <a:lnTo>
                    <a:pt x="32" y="15"/>
                  </a:lnTo>
                  <a:lnTo>
                    <a:pt x="31" y="19"/>
                  </a:lnTo>
                  <a:lnTo>
                    <a:pt x="28" y="20"/>
                  </a:lnTo>
                  <a:lnTo>
                    <a:pt x="26" y="22"/>
                  </a:lnTo>
                  <a:lnTo>
                    <a:pt x="20" y="23"/>
                  </a:lnTo>
                  <a:lnTo>
                    <a:pt x="16" y="23"/>
                  </a:lnTo>
                  <a:lnTo>
                    <a:pt x="11" y="22"/>
                  </a:lnTo>
                  <a:lnTo>
                    <a:pt x="5" y="20"/>
                  </a:lnTo>
                  <a:lnTo>
                    <a:pt x="0" y="19"/>
                  </a:lnTo>
                  <a:lnTo>
                    <a:pt x="0" y="18"/>
                  </a:lnTo>
                  <a:lnTo>
                    <a:pt x="1" y="15"/>
                  </a:lnTo>
                  <a:lnTo>
                    <a:pt x="4" y="12"/>
                  </a:lnTo>
                  <a:lnTo>
                    <a:pt x="6" y="11"/>
                  </a:lnTo>
                  <a:lnTo>
                    <a:pt x="11" y="8"/>
                  </a:lnTo>
                  <a:lnTo>
                    <a:pt x="13" y="7"/>
                  </a:lnTo>
                  <a:lnTo>
                    <a:pt x="16" y="3"/>
                  </a:lnTo>
                  <a:lnTo>
                    <a:pt x="16" y="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3" name="Freeform 407">
              <a:extLst>
                <a:ext uri="{FF2B5EF4-FFF2-40B4-BE49-F238E27FC236}">
                  <a16:creationId xmlns:a16="http://schemas.microsoft.com/office/drawing/2014/main" id="{395F7315-2746-FCA7-F138-095F7C6C4CD5}"/>
                </a:ext>
              </a:extLst>
            </p:cNvPr>
            <p:cNvSpPr>
              <a:spLocks/>
            </p:cNvSpPr>
            <p:nvPr/>
          </p:nvSpPr>
          <p:spPr bwMode="gray">
            <a:xfrm>
              <a:off x="6911933" y="873569"/>
              <a:ext cx="305335" cy="213942"/>
            </a:xfrm>
            <a:custGeom>
              <a:avLst/>
              <a:gdLst>
                <a:gd name="T0" fmla="*/ 160338 w 165"/>
                <a:gd name="T1" fmla="*/ 11209 h 122"/>
                <a:gd name="T2" fmla="*/ 185738 w 165"/>
                <a:gd name="T3" fmla="*/ 9808 h 122"/>
                <a:gd name="T4" fmla="*/ 209550 w 165"/>
                <a:gd name="T5" fmla="*/ 5605 h 122"/>
                <a:gd name="T6" fmla="*/ 250825 w 165"/>
                <a:gd name="T7" fmla="*/ 1401 h 122"/>
                <a:gd name="T8" fmla="*/ 255588 w 165"/>
                <a:gd name="T9" fmla="*/ 5605 h 122"/>
                <a:gd name="T10" fmla="*/ 260350 w 165"/>
                <a:gd name="T11" fmla="*/ 7006 h 122"/>
                <a:gd name="T12" fmla="*/ 242888 w 165"/>
                <a:gd name="T13" fmla="*/ 19616 h 122"/>
                <a:gd name="T14" fmla="*/ 207963 w 165"/>
                <a:gd name="T15" fmla="*/ 35029 h 122"/>
                <a:gd name="T16" fmla="*/ 171450 w 165"/>
                <a:gd name="T17" fmla="*/ 44837 h 122"/>
                <a:gd name="T18" fmla="*/ 139700 w 165"/>
                <a:gd name="T19" fmla="*/ 56047 h 122"/>
                <a:gd name="T20" fmla="*/ 112713 w 165"/>
                <a:gd name="T21" fmla="*/ 70058 h 122"/>
                <a:gd name="T22" fmla="*/ 95250 w 165"/>
                <a:gd name="T23" fmla="*/ 70058 h 122"/>
                <a:gd name="T24" fmla="*/ 90488 w 165"/>
                <a:gd name="T25" fmla="*/ 75663 h 122"/>
                <a:gd name="T26" fmla="*/ 88900 w 165"/>
                <a:gd name="T27" fmla="*/ 79866 h 122"/>
                <a:gd name="T28" fmla="*/ 92075 w 165"/>
                <a:gd name="T29" fmla="*/ 81268 h 122"/>
                <a:gd name="T30" fmla="*/ 90488 w 165"/>
                <a:gd name="T31" fmla="*/ 86872 h 122"/>
                <a:gd name="T32" fmla="*/ 87313 w 165"/>
                <a:gd name="T33" fmla="*/ 92477 h 122"/>
                <a:gd name="T34" fmla="*/ 85725 w 165"/>
                <a:gd name="T35" fmla="*/ 100884 h 122"/>
                <a:gd name="T36" fmla="*/ 76200 w 165"/>
                <a:gd name="T37" fmla="*/ 109291 h 122"/>
                <a:gd name="T38" fmla="*/ 69850 w 165"/>
                <a:gd name="T39" fmla="*/ 114895 h 122"/>
                <a:gd name="T40" fmla="*/ 77788 w 165"/>
                <a:gd name="T41" fmla="*/ 133111 h 122"/>
                <a:gd name="T42" fmla="*/ 107950 w 165"/>
                <a:gd name="T43" fmla="*/ 152727 h 122"/>
                <a:gd name="T44" fmla="*/ 134938 w 165"/>
                <a:gd name="T45" fmla="*/ 168140 h 122"/>
                <a:gd name="T46" fmla="*/ 111125 w 165"/>
                <a:gd name="T47" fmla="*/ 170942 h 122"/>
                <a:gd name="T48" fmla="*/ 92075 w 165"/>
                <a:gd name="T49" fmla="*/ 170942 h 122"/>
                <a:gd name="T50" fmla="*/ 77788 w 165"/>
                <a:gd name="T51" fmla="*/ 170942 h 122"/>
                <a:gd name="T52" fmla="*/ 66675 w 165"/>
                <a:gd name="T53" fmla="*/ 168140 h 122"/>
                <a:gd name="T54" fmla="*/ 58738 w 165"/>
                <a:gd name="T55" fmla="*/ 158332 h 122"/>
                <a:gd name="T56" fmla="*/ 55563 w 165"/>
                <a:gd name="T57" fmla="*/ 151326 h 122"/>
                <a:gd name="T58" fmla="*/ 47625 w 165"/>
                <a:gd name="T59" fmla="*/ 151326 h 122"/>
                <a:gd name="T60" fmla="*/ 41275 w 165"/>
                <a:gd name="T61" fmla="*/ 152727 h 122"/>
                <a:gd name="T62" fmla="*/ 41275 w 165"/>
                <a:gd name="T63" fmla="*/ 158332 h 122"/>
                <a:gd name="T64" fmla="*/ 28575 w 165"/>
                <a:gd name="T65" fmla="*/ 156930 h 122"/>
                <a:gd name="T66" fmla="*/ 14288 w 165"/>
                <a:gd name="T67" fmla="*/ 147122 h 122"/>
                <a:gd name="T68" fmla="*/ 0 w 165"/>
                <a:gd name="T69" fmla="*/ 135913 h 122"/>
                <a:gd name="T70" fmla="*/ 9525 w 165"/>
                <a:gd name="T71" fmla="*/ 131709 h 122"/>
                <a:gd name="T72" fmla="*/ 15875 w 165"/>
                <a:gd name="T73" fmla="*/ 126105 h 122"/>
                <a:gd name="T74" fmla="*/ 15875 w 165"/>
                <a:gd name="T75" fmla="*/ 116297 h 122"/>
                <a:gd name="T76" fmla="*/ 17463 w 165"/>
                <a:gd name="T77" fmla="*/ 110692 h 122"/>
                <a:gd name="T78" fmla="*/ 20638 w 165"/>
                <a:gd name="T79" fmla="*/ 100884 h 122"/>
                <a:gd name="T80" fmla="*/ 38100 w 165"/>
                <a:gd name="T81" fmla="*/ 96680 h 122"/>
                <a:gd name="T82" fmla="*/ 58738 w 165"/>
                <a:gd name="T83" fmla="*/ 96680 h 122"/>
                <a:gd name="T84" fmla="*/ 82550 w 165"/>
                <a:gd name="T85" fmla="*/ 96680 h 122"/>
                <a:gd name="T86" fmla="*/ 57150 w 165"/>
                <a:gd name="T87" fmla="*/ 92477 h 122"/>
                <a:gd name="T88" fmla="*/ 39688 w 165"/>
                <a:gd name="T89" fmla="*/ 85471 h 122"/>
                <a:gd name="T90" fmla="*/ 34925 w 165"/>
                <a:gd name="T91" fmla="*/ 77064 h 122"/>
                <a:gd name="T92" fmla="*/ 46038 w 165"/>
                <a:gd name="T93" fmla="*/ 71459 h 122"/>
                <a:gd name="T94" fmla="*/ 55563 w 165"/>
                <a:gd name="T95" fmla="*/ 63052 h 122"/>
                <a:gd name="T96" fmla="*/ 55563 w 165"/>
                <a:gd name="T97" fmla="*/ 60250 h 122"/>
                <a:gd name="T98" fmla="*/ 50800 w 165"/>
                <a:gd name="T99" fmla="*/ 50442 h 122"/>
                <a:gd name="T100" fmla="*/ 47625 w 165"/>
                <a:gd name="T101" fmla="*/ 44837 h 122"/>
                <a:gd name="T102" fmla="*/ 79375 w 165"/>
                <a:gd name="T103" fmla="*/ 35029 h 122"/>
                <a:gd name="T104" fmla="*/ 115888 w 165"/>
                <a:gd name="T105" fmla="*/ 21017 h 1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5"/>
                <a:gd name="T160" fmla="*/ 0 h 122"/>
                <a:gd name="T161" fmla="*/ 165 w 165"/>
                <a:gd name="T162" fmla="*/ 122 h 1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5" h="122">
                  <a:moveTo>
                    <a:pt x="85" y="10"/>
                  </a:moveTo>
                  <a:lnTo>
                    <a:pt x="95" y="10"/>
                  </a:lnTo>
                  <a:lnTo>
                    <a:pt x="101" y="8"/>
                  </a:lnTo>
                  <a:lnTo>
                    <a:pt x="107" y="7"/>
                  </a:lnTo>
                  <a:lnTo>
                    <a:pt x="112" y="7"/>
                  </a:lnTo>
                  <a:lnTo>
                    <a:pt x="117" y="7"/>
                  </a:lnTo>
                  <a:lnTo>
                    <a:pt x="123" y="7"/>
                  </a:lnTo>
                  <a:lnTo>
                    <a:pt x="127" y="5"/>
                  </a:lnTo>
                  <a:lnTo>
                    <a:pt x="132" y="4"/>
                  </a:lnTo>
                  <a:lnTo>
                    <a:pt x="136" y="0"/>
                  </a:lnTo>
                  <a:lnTo>
                    <a:pt x="158" y="0"/>
                  </a:lnTo>
                  <a:lnTo>
                    <a:pt x="158" y="1"/>
                  </a:lnTo>
                  <a:lnTo>
                    <a:pt x="159" y="3"/>
                  </a:lnTo>
                  <a:lnTo>
                    <a:pt x="161" y="3"/>
                  </a:lnTo>
                  <a:lnTo>
                    <a:pt x="161" y="4"/>
                  </a:lnTo>
                  <a:lnTo>
                    <a:pt x="162" y="4"/>
                  </a:lnTo>
                  <a:lnTo>
                    <a:pt x="163" y="5"/>
                  </a:lnTo>
                  <a:lnTo>
                    <a:pt x="164" y="5"/>
                  </a:lnTo>
                  <a:lnTo>
                    <a:pt x="165" y="5"/>
                  </a:lnTo>
                  <a:lnTo>
                    <a:pt x="161" y="10"/>
                  </a:lnTo>
                  <a:lnTo>
                    <a:pt x="153" y="14"/>
                  </a:lnTo>
                  <a:lnTo>
                    <a:pt x="146" y="18"/>
                  </a:lnTo>
                  <a:lnTo>
                    <a:pt x="139" y="22"/>
                  </a:lnTo>
                  <a:lnTo>
                    <a:pt x="131" y="25"/>
                  </a:lnTo>
                  <a:lnTo>
                    <a:pt x="121" y="28"/>
                  </a:lnTo>
                  <a:lnTo>
                    <a:pt x="114" y="29"/>
                  </a:lnTo>
                  <a:lnTo>
                    <a:pt x="108" y="32"/>
                  </a:lnTo>
                  <a:lnTo>
                    <a:pt x="100" y="33"/>
                  </a:lnTo>
                  <a:lnTo>
                    <a:pt x="94" y="36"/>
                  </a:lnTo>
                  <a:lnTo>
                    <a:pt x="88" y="40"/>
                  </a:lnTo>
                  <a:lnTo>
                    <a:pt x="82" y="44"/>
                  </a:lnTo>
                  <a:lnTo>
                    <a:pt x="77" y="48"/>
                  </a:lnTo>
                  <a:lnTo>
                    <a:pt x="71" y="50"/>
                  </a:lnTo>
                  <a:lnTo>
                    <a:pt x="66" y="51"/>
                  </a:lnTo>
                  <a:lnTo>
                    <a:pt x="60" y="48"/>
                  </a:lnTo>
                  <a:lnTo>
                    <a:pt x="60" y="50"/>
                  </a:lnTo>
                  <a:lnTo>
                    <a:pt x="58" y="51"/>
                  </a:lnTo>
                  <a:lnTo>
                    <a:pt x="58" y="52"/>
                  </a:lnTo>
                  <a:lnTo>
                    <a:pt x="57" y="54"/>
                  </a:lnTo>
                  <a:lnTo>
                    <a:pt x="56" y="55"/>
                  </a:lnTo>
                  <a:lnTo>
                    <a:pt x="55" y="57"/>
                  </a:lnTo>
                  <a:lnTo>
                    <a:pt x="56" y="57"/>
                  </a:lnTo>
                  <a:lnTo>
                    <a:pt x="56" y="58"/>
                  </a:lnTo>
                  <a:lnTo>
                    <a:pt x="57" y="58"/>
                  </a:lnTo>
                  <a:lnTo>
                    <a:pt x="58" y="58"/>
                  </a:lnTo>
                  <a:lnTo>
                    <a:pt x="60" y="59"/>
                  </a:lnTo>
                  <a:lnTo>
                    <a:pt x="58" y="61"/>
                  </a:lnTo>
                  <a:lnTo>
                    <a:pt x="57" y="62"/>
                  </a:lnTo>
                  <a:lnTo>
                    <a:pt x="56" y="64"/>
                  </a:lnTo>
                  <a:lnTo>
                    <a:pt x="56" y="65"/>
                  </a:lnTo>
                  <a:lnTo>
                    <a:pt x="55" y="66"/>
                  </a:lnTo>
                  <a:lnTo>
                    <a:pt x="55" y="68"/>
                  </a:lnTo>
                  <a:lnTo>
                    <a:pt x="55" y="69"/>
                  </a:lnTo>
                  <a:lnTo>
                    <a:pt x="54" y="72"/>
                  </a:lnTo>
                  <a:lnTo>
                    <a:pt x="51" y="75"/>
                  </a:lnTo>
                  <a:lnTo>
                    <a:pt x="50" y="76"/>
                  </a:lnTo>
                  <a:lnTo>
                    <a:pt x="48" y="78"/>
                  </a:lnTo>
                  <a:lnTo>
                    <a:pt x="46" y="79"/>
                  </a:lnTo>
                  <a:lnTo>
                    <a:pt x="45" y="80"/>
                  </a:lnTo>
                  <a:lnTo>
                    <a:pt x="44" y="82"/>
                  </a:lnTo>
                  <a:lnTo>
                    <a:pt x="44" y="83"/>
                  </a:lnTo>
                  <a:lnTo>
                    <a:pt x="45" y="89"/>
                  </a:lnTo>
                  <a:lnTo>
                    <a:pt x="49" y="95"/>
                  </a:lnTo>
                  <a:lnTo>
                    <a:pt x="55" y="99"/>
                  </a:lnTo>
                  <a:lnTo>
                    <a:pt x="61" y="105"/>
                  </a:lnTo>
                  <a:lnTo>
                    <a:pt x="68" y="109"/>
                  </a:lnTo>
                  <a:lnTo>
                    <a:pt x="74" y="113"/>
                  </a:lnTo>
                  <a:lnTo>
                    <a:pt x="80" y="118"/>
                  </a:lnTo>
                  <a:lnTo>
                    <a:pt x="85" y="120"/>
                  </a:lnTo>
                  <a:lnTo>
                    <a:pt x="80" y="120"/>
                  </a:lnTo>
                  <a:lnTo>
                    <a:pt x="75" y="122"/>
                  </a:lnTo>
                  <a:lnTo>
                    <a:pt x="70" y="122"/>
                  </a:lnTo>
                  <a:lnTo>
                    <a:pt x="67" y="122"/>
                  </a:lnTo>
                  <a:lnTo>
                    <a:pt x="62" y="122"/>
                  </a:lnTo>
                  <a:lnTo>
                    <a:pt x="58" y="122"/>
                  </a:lnTo>
                  <a:lnTo>
                    <a:pt x="56" y="122"/>
                  </a:lnTo>
                  <a:lnTo>
                    <a:pt x="52" y="122"/>
                  </a:lnTo>
                  <a:lnTo>
                    <a:pt x="49" y="122"/>
                  </a:lnTo>
                  <a:lnTo>
                    <a:pt x="46" y="122"/>
                  </a:lnTo>
                  <a:lnTo>
                    <a:pt x="43" y="120"/>
                  </a:lnTo>
                  <a:lnTo>
                    <a:pt x="42" y="120"/>
                  </a:lnTo>
                  <a:lnTo>
                    <a:pt x="38" y="118"/>
                  </a:lnTo>
                  <a:lnTo>
                    <a:pt x="38" y="116"/>
                  </a:lnTo>
                  <a:lnTo>
                    <a:pt x="37" y="113"/>
                  </a:lnTo>
                  <a:lnTo>
                    <a:pt x="37" y="109"/>
                  </a:lnTo>
                  <a:lnTo>
                    <a:pt x="36" y="108"/>
                  </a:lnTo>
                  <a:lnTo>
                    <a:pt x="35" y="108"/>
                  </a:lnTo>
                  <a:lnTo>
                    <a:pt x="34" y="108"/>
                  </a:lnTo>
                  <a:lnTo>
                    <a:pt x="31" y="108"/>
                  </a:lnTo>
                  <a:lnTo>
                    <a:pt x="30" y="108"/>
                  </a:lnTo>
                  <a:lnTo>
                    <a:pt x="28" y="108"/>
                  </a:lnTo>
                  <a:lnTo>
                    <a:pt x="26" y="108"/>
                  </a:lnTo>
                  <a:lnTo>
                    <a:pt x="26" y="109"/>
                  </a:lnTo>
                  <a:lnTo>
                    <a:pt x="26" y="111"/>
                  </a:lnTo>
                  <a:lnTo>
                    <a:pt x="26" y="112"/>
                  </a:lnTo>
                  <a:lnTo>
                    <a:pt x="26" y="113"/>
                  </a:lnTo>
                  <a:lnTo>
                    <a:pt x="26" y="115"/>
                  </a:lnTo>
                  <a:lnTo>
                    <a:pt x="22" y="113"/>
                  </a:lnTo>
                  <a:lnTo>
                    <a:pt x="18" y="112"/>
                  </a:lnTo>
                  <a:lnTo>
                    <a:pt x="15" y="111"/>
                  </a:lnTo>
                  <a:lnTo>
                    <a:pt x="12" y="108"/>
                  </a:lnTo>
                  <a:lnTo>
                    <a:pt x="9" y="105"/>
                  </a:lnTo>
                  <a:lnTo>
                    <a:pt x="6" y="102"/>
                  </a:lnTo>
                  <a:lnTo>
                    <a:pt x="4" y="99"/>
                  </a:lnTo>
                  <a:lnTo>
                    <a:pt x="0" y="97"/>
                  </a:lnTo>
                  <a:lnTo>
                    <a:pt x="3" y="97"/>
                  </a:lnTo>
                  <a:lnTo>
                    <a:pt x="5" y="95"/>
                  </a:lnTo>
                  <a:lnTo>
                    <a:pt x="6" y="94"/>
                  </a:lnTo>
                  <a:lnTo>
                    <a:pt x="7" y="94"/>
                  </a:lnTo>
                  <a:lnTo>
                    <a:pt x="9" y="92"/>
                  </a:lnTo>
                  <a:lnTo>
                    <a:pt x="10" y="90"/>
                  </a:lnTo>
                  <a:lnTo>
                    <a:pt x="11" y="89"/>
                  </a:lnTo>
                  <a:lnTo>
                    <a:pt x="11" y="86"/>
                  </a:lnTo>
                  <a:lnTo>
                    <a:pt x="10" y="83"/>
                  </a:lnTo>
                  <a:lnTo>
                    <a:pt x="10" y="82"/>
                  </a:lnTo>
                  <a:lnTo>
                    <a:pt x="10" y="80"/>
                  </a:lnTo>
                  <a:lnTo>
                    <a:pt x="11" y="79"/>
                  </a:lnTo>
                  <a:lnTo>
                    <a:pt x="12" y="76"/>
                  </a:lnTo>
                  <a:lnTo>
                    <a:pt x="13" y="75"/>
                  </a:lnTo>
                  <a:lnTo>
                    <a:pt x="13" y="72"/>
                  </a:lnTo>
                  <a:lnTo>
                    <a:pt x="11" y="69"/>
                  </a:lnTo>
                  <a:lnTo>
                    <a:pt x="18" y="69"/>
                  </a:lnTo>
                  <a:lnTo>
                    <a:pt x="24" y="69"/>
                  </a:lnTo>
                  <a:lnTo>
                    <a:pt x="29" y="69"/>
                  </a:lnTo>
                  <a:lnTo>
                    <a:pt x="34" y="69"/>
                  </a:lnTo>
                  <a:lnTo>
                    <a:pt x="37" y="69"/>
                  </a:lnTo>
                  <a:lnTo>
                    <a:pt x="43" y="69"/>
                  </a:lnTo>
                  <a:lnTo>
                    <a:pt x="48" y="69"/>
                  </a:lnTo>
                  <a:lnTo>
                    <a:pt x="52" y="69"/>
                  </a:lnTo>
                  <a:lnTo>
                    <a:pt x="46" y="69"/>
                  </a:lnTo>
                  <a:lnTo>
                    <a:pt x="42" y="68"/>
                  </a:lnTo>
                  <a:lnTo>
                    <a:pt x="36" y="66"/>
                  </a:lnTo>
                  <a:lnTo>
                    <a:pt x="32" y="65"/>
                  </a:lnTo>
                  <a:lnTo>
                    <a:pt x="29" y="64"/>
                  </a:lnTo>
                  <a:lnTo>
                    <a:pt x="25" y="61"/>
                  </a:lnTo>
                  <a:lnTo>
                    <a:pt x="22" y="59"/>
                  </a:lnTo>
                  <a:lnTo>
                    <a:pt x="18" y="57"/>
                  </a:lnTo>
                  <a:lnTo>
                    <a:pt x="22" y="55"/>
                  </a:lnTo>
                  <a:lnTo>
                    <a:pt x="24" y="54"/>
                  </a:lnTo>
                  <a:lnTo>
                    <a:pt x="26" y="52"/>
                  </a:lnTo>
                  <a:lnTo>
                    <a:pt x="29" y="51"/>
                  </a:lnTo>
                  <a:lnTo>
                    <a:pt x="31" y="50"/>
                  </a:lnTo>
                  <a:lnTo>
                    <a:pt x="32" y="47"/>
                  </a:lnTo>
                  <a:lnTo>
                    <a:pt x="35" y="45"/>
                  </a:lnTo>
                  <a:lnTo>
                    <a:pt x="37" y="44"/>
                  </a:lnTo>
                  <a:lnTo>
                    <a:pt x="36" y="43"/>
                  </a:lnTo>
                  <a:lnTo>
                    <a:pt x="35" y="43"/>
                  </a:lnTo>
                  <a:lnTo>
                    <a:pt x="34" y="40"/>
                  </a:lnTo>
                  <a:lnTo>
                    <a:pt x="32" y="39"/>
                  </a:lnTo>
                  <a:lnTo>
                    <a:pt x="32" y="36"/>
                  </a:lnTo>
                  <a:lnTo>
                    <a:pt x="31" y="34"/>
                  </a:lnTo>
                  <a:lnTo>
                    <a:pt x="31" y="33"/>
                  </a:lnTo>
                  <a:lnTo>
                    <a:pt x="30" y="32"/>
                  </a:lnTo>
                  <a:lnTo>
                    <a:pt x="36" y="29"/>
                  </a:lnTo>
                  <a:lnTo>
                    <a:pt x="43" y="28"/>
                  </a:lnTo>
                  <a:lnTo>
                    <a:pt x="50" y="25"/>
                  </a:lnTo>
                  <a:lnTo>
                    <a:pt x="57" y="22"/>
                  </a:lnTo>
                  <a:lnTo>
                    <a:pt x="64" y="19"/>
                  </a:lnTo>
                  <a:lnTo>
                    <a:pt x="73" y="15"/>
                  </a:lnTo>
                  <a:lnTo>
                    <a:pt x="79" y="12"/>
                  </a:lnTo>
                  <a:lnTo>
                    <a:pt x="85"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4" name="Freeform 408">
              <a:extLst>
                <a:ext uri="{FF2B5EF4-FFF2-40B4-BE49-F238E27FC236}">
                  <a16:creationId xmlns:a16="http://schemas.microsoft.com/office/drawing/2014/main" id="{BFE88FA5-5C67-A9EF-AC66-4A6ED68FDA20}"/>
                </a:ext>
              </a:extLst>
            </p:cNvPr>
            <p:cNvSpPr>
              <a:spLocks/>
            </p:cNvSpPr>
            <p:nvPr/>
          </p:nvSpPr>
          <p:spPr bwMode="gray">
            <a:xfrm>
              <a:off x="6634719" y="1275703"/>
              <a:ext cx="46200" cy="25753"/>
            </a:xfrm>
            <a:custGeom>
              <a:avLst/>
              <a:gdLst>
                <a:gd name="T0" fmla="*/ 20638 w 25"/>
                <a:gd name="T1" fmla="*/ 0 h 14"/>
                <a:gd name="T2" fmla="*/ 26988 w 25"/>
                <a:gd name="T3" fmla="*/ 0 h 14"/>
                <a:gd name="T4" fmla="*/ 31750 w 25"/>
                <a:gd name="T5" fmla="*/ 1401 h 14"/>
                <a:gd name="T6" fmla="*/ 34925 w 25"/>
                <a:gd name="T7" fmla="*/ 5605 h 14"/>
                <a:gd name="T8" fmla="*/ 38100 w 25"/>
                <a:gd name="T9" fmla="*/ 7006 h 14"/>
                <a:gd name="T10" fmla="*/ 38100 w 25"/>
                <a:gd name="T11" fmla="*/ 8407 h 14"/>
                <a:gd name="T12" fmla="*/ 39688 w 25"/>
                <a:gd name="T13" fmla="*/ 11209 h 14"/>
                <a:gd name="T14" fmla="*/ 39688 w 25"/>
                <a:gd name="T15" fmla="*/ 12610 h 14"/>
                <a:gd name="T16" fmla="*/ 39688 w 25"/>
                <a:gd name="T17" fmla="*/ 18215 h 14"/>
                <a:gd name="T18" fmla="*/ 39688 w 25"/>
                <a:gd name="T19" fmla="*/ 19616 h 14"/>
                <a:gd name="T20" fmla="*/ 38100 w 25"/>
                <a:gd name="T21" fmla="*/ 19616 h 14"/>
                <a:gd name="T22" fmla="*/ 34925 w 25"/>
                <a:gd name="T23" fmla="*/ 19616 h 14"/>
                <a:gd name="T24" fmla="*/ 31750 w 25"/>
                <a:gd name="T25" fmla="*/ 19616 h 14"/>
                <a:gd name="T26" fmla="*/ 26988 w 25"/>
                <a:gd name="T27" fmla="*/ 19616 h 14"/>
                <a:gd name="T28" fmla="*/ 25400 w 25"/>
                <a:gd name="T29" fmla="*/ 19616 h 14"/>
                <a:gd name="T30" fmla="*/ 20638 w 25"/>
                <a:gd name="T31" fmla="*/ 19616 h 14"/>
                <a:gd name="T32" fmla="*/ 17463 w 25"/>
                <a:gd name="T33" fmla="*/ 19616 h 14"/>
                <a:gd name="T34" fmla="*/ 15875 w 25"/>
                <a:gd name="T35" fmla="*/ 19616 h 14"/>
                <a:gd name="T36" fmla="*/ 11113 w 25"/>
                <a:gd name="T37" fmla="*/ 19616 h 14"/>
                <a:gd name="T38" fmla="*/ 6350 w 25"/>
                <a:gd name="T39" fmla="*/ 18215 h 14"/>
                <a:gd name="T40" fmla="*/ 4763 w 25"/>
                <a:gd name="T41" fmla="*/ 16814 h 14"/>
                <a:gd name="T42" fmla="*/ 3175 w 25"/>
                <a:gd name="T43" fmla="*/ 12610 h 14"/>
                <a:gd name="T44" fmla="*/ 0 w 25"/>
                <a:gd name="T45" fmla="*/ 11209 h 14"/>
                <a:gd name="T46" fmla="*/ 0 w 25"/>
                <a:gd name="T47" fmla="*/ 8407 h 14"/>
                <a:gd name="T48" fmla="*/ 0 w 25"/>
                <a:gd name="T49" fmla="*/ 7006 h 14"/>
                <a:gd name="T50" fmla="*/ 3175 w 25"/>
                <a:gd name="T51" fmla="*/ 7006 h 14"/>
                <a:gd name="T52" fmla="*/ 4763 w 25"/>
                <a:gd name="T53" fmla="*/ 5605 h 14"/>
                <a:gd name="T54" fmla="*/ 7938 w 25"/>
                <a:gd name="T55" fmla="*/ 1401 h 14"/>
                <a:gd name="T56" fmla="*/ 11113 w 25"/>
                <a:gd name="T57" fmla="*/ 1401 h 14"/>
                <a:gd name="T58" fmla="*/ 15875 w 25"/>
                <a:gd name="T59" fmla="*/ 1401 h 14"/>
                <a:gd name="T60" fmla="*/ 19050 w 25"/>
                <a:gd name="T61" fmla="*/ 0 h 14"/>
                <a:gd name="T62" fmla="*/ 20638 w 25"/>
                <a:gd name="T63" fmla="*/ 0 h 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5"/>
                <a:gd name="T97" fmla="*/ 0 h 14"/>
                <a:gd name="T98" fmla="*/ 25 w 25"/>
                <a:gd name="T99" fmla="*/ 14 h 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5" h="14">
                  <a:moveTo>
                    <a:pt x="13" y="0"/>
                  </a:moveTo>
                  <a:lnTo>
                    <a:pt x="17" y="0"/>
                  </a:lnTo>
                  <a:lnTo>
                    <a:pt x="20" y="1"/>
                  </a:lnTo>
                  <a:lnTo>
                    <a:pt x="22" y="4"/>
                  </a:lnTo>
                  <a:lnTo>
                    <a:pt x="24" y="5"/>
                  </a:lnTo>
                  <a:lnTo>
                    <a:pt x="24" y="6"/>
                  </a:lnTo>
                  <a:lnTo>
                    <a:pt x="25" y="8"/>
                  </a:lnTo>
                  <a:lnTo>
                    <a:pt x="25" y="9"/>
                  </a:lnTo>
                  <a:lnTo>
                    <a:pt x="25" y="13"/>
                  </a:lnTo>
                  <a:lnTo>
                    <a:pt x="25" y="14"/>
                  </a:lnTo>
                  <a:lnTo>
                    <a:pt x="24" y="14"/>
                  </a:lnTo>
                  <a:lnTo>
                    <a:pt x="22" y="14"/>
                  </a:lnTo>
                  <a:lnTo>
                    <a:pt x="20" y="14"/>
                  </a:lnTo>
                  <a:lnTo>
                    <a:pt x="17" y="14"/>
                  </a:lnTo>
                  <a:lnTo>
                    <a:pt x="16" y="14"/>
                  </a:lnTo>
                  <a:lnTo>
                    <a:pt x="13" y="14"/>
                  </a:lnTo>
                  <a:lnTo>
                    <a:pt x="11" y="14"/>
                  </a:lnTo>
                  <a:lnTo>
                    <a:pt x="10" y="14"/>
                  </a:lnTo>
                  <a:lnTo>
                    <a:pt x="7" y="14"/>
                  </a:lnTo>
                  <a:lnTo>
                    <a:pt x="4" y="13"/>
                  </a:lnTo>
                  <a:lnTo>
                    <a:pt x="3" y="12"/>
                  </a:lnTo>
                  <a:lnTo>
                    <a:pt x="2" y="9"/>
                  </a:lnTo>
                  <a:lnTo>
                    <a:pt x="0" y="8"/>
                  </a:lnTo>
                  <a:lnTo>
                    <a:pt x="0" y="6"/>
                  </a:lnTo>
                  <a:lnTo>
                    <a:pt x="0" y="5"/>
                  </a:lnTo>
                  <a:lnTo>
                    <a:pt x="2" y="5"/>
                  </a:lnTo>
                  <a:lnTo>
                    <a:pt x="3" y="4"/>
                  </a:lnTo>
                  <a:lnTo>
                    <a:pt x="5" y="1"/>
                  </a:lnTo>
                  <a:lnTo>
                    <a:pt x="7" y="1"/>
                  </a:lnTo>
                  <a:lnTo>
                    <a:pt x="10" y="1"/>
                  </a:lnTo>
                  <a:lnTo>
                    <a:pt x="12" y="0"/>
                  </a:lnTo>
                  <a:lnTo>
                    <a:pt x="1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5" name="Freeform 409">
              <a:extLst>
                <a:ext uri="{FF2B5EF4-FFF2-40B4-BE49-F238E27FC236}">
                  <a16:creationId xmlns:a16="http://schemas.microsoft.com/office/drawing/2014/main" id="{05417C8B-CCA0-8EB8-2ADE-D6CD8A332D70}"/>
                </a:ext>
              </a:extLst>
            </p:cNvPr>
            <p:cNvSpPr>
              <a:spLocks/>
            </p:cNvSpPr>
            <p:nvPr/>
          </p:nvSpPr>
          <p:spPr bwMode="gray">
            <a:xfrm>
              <a:off x="9647910" y="1661987"/>
              <a:ext cx="261144" cy="344685"/>
            </a:xfrm>
            <a:custGeom>
              <a:avLst/>
              <a:gdLst>
                <a:gd name="T0" fmla="*/ 17463 w 141"/>
                <a:gd name="T1" fmla="*/ 25221 h 197"/>
                <a:gd name="T2" fmla="*/ 14288 w 141"/>
                <a:gd name="T3" fmla="*/ 18215 h 197"/>
                <a:gd name="T4" fmla="*/ 7938 w 141"/>
                <a:gd name="T5" fmla="*/ 11209 h 197"/>
                <a:gd name="T6" fmla="*/ 4763 w 141"/>
                <a:gd name="T7" fmla="*/ 5605 h 197"/>
                <a:gd name="T8" fmla="*/ 4763 w 141"/>
                <a:gd name="T9" fmla="*/ 0 h 197"/>
                <a:gd name="T10" fmla="*/ 7938 w 141"/>
                <a:gd name="T11" fmla="*/ 1401 h 197"/>
                <a:gd name="T12" fmla="*/ 14288 w 141"/>
                <a:gd name="T13" fmla="*/ 1401 h 197"/>
                <a:gd name="T14" fmla="*/ 17463 w 141"/>
                <a:gd name="T15" fmla="*/ 1401 h 197"/>
                <a:gd name="T16" fmla="*/ 30163 w 141"/>
                <a:gd name="T17" fmla="*/ 14012 h 197"/>
                <a:gd name="T18" fmla="*/ 47625 w 141"/>
                <a:gd name="T19" fmla="*/ 35029 h 197"/>
                <a:gd name="T20" fmla="*/ 60325 w 141"/>
                <a:gd name="T21" fmla="*/ 49041 h 197"/>
                <a:gd name="T22" fmla="*/ 69850 w 141"/>
                <a:gd name="T23" fmla="*/ 58849 h 197"/>
                <a:gd name="T24" fmla="*/ 80963 w 141"/>
                <a:gd name="T25" fmla="*/ 71459 h 197"/>
                <a:gd name="T26" fmla="*/ 92075 w 141"/>
                <a:gd name="T27" fmla="*/ 85471 h 197"/>
                <a:gd name="T28" fmla="*/ 103188 w 141"/>
                <a:gd name="T29" fmla="*/ 100884 h 197"/>
                <a:gd name="T30" fmla="*/ 115888 w 141"/>
                <a:gd name="T31" fmla="*/ 114895 h 197"/>
                <a:gd name="T32" fmla="*/ 130175 w 141"/>
                <a:gd name="T33" fmla="*/ 130308 h 197"/>
                <a:gd name="T34" fmla="*/ 152400 w 141"/>
                <a:gd name="T35" fmla="*/ 145721 h 197"/>
                <a:gd name="T36" fmla="*/ 177800 w 141"/>
                <a:gd name="T37" fmla="*/ 161134 h 197"/>
                <a:gd name="T38" fmla="*/ 196850 w 141"/>
                <a:gd name="T39" fmla="*/ 176546 h 197"/>
                <a:gd name="T40" fmla="*/ 200025 w 141"/>
                <a:gd name="T41" fmla="*/ 184953 h 197"/>
                <a:gd name="T42" fmla="*/ 190500 w 141"/>
                <a:gd name="T43" fmla="*/ 176546 h 197"/>
                <a:gd name="T44" fmla="*/ 179388 w 141"/>
                <a:gd name="T45" fmla="*/ 169541 h 197"/>
                <a:gd name="T46" fmla="*/ 166688 w 141"/>
                <a:gd name="T47" fmla="*/ 161134 h 197"/>
                <a:gd name="T48" fmla="*/ 160338 w 141"/>
                <a:gd name="T49" fmla="*/ 159733 h 197"/>
                <a:gd name="T50" fmla="*/ 157163 w 141"/>
                <a:gd name="T51" fmla="*/ 159733 h 197"/>
                <a:gd name="T52" fmla="*/ 155575 w 141"/>
                <a:gd name="T53" fmla="*/ 161134 h 197"/>
                <a:gd name="T54" fmla="*/ 155575 w 141"/>
                <a:gd name="T55" fmla="*/ 173744 h 197"/>
                <a:gd name="T56" fmla="*/ 160338 w 141"/>
                <a:gd name="T57" fmla="*/ 190558 h 197"/>
                <a:gd name="T58" fmla="*/ 176213 w 141"/>
                <a:gd name="T59" fmla="*/ 210174 h 197"/>
                <a:gd name="T60" fmla="*/ 198438 w 141"/>
                <a:gd name="T61" fmla="*/ 229791 h 197"/>
                <a:gd name="T62" fmla="*/ 217488 w 141"/>
                <a:gd name="T63" fmla="*/ 249407 h 197"/>
                <a:gd name="T64" fmla="*/ 222250 w 141"/>
                <a:gd name="T65" fmla="*/ 259215 h 197"/>
                <a:gd name="T66" fmla="*/ 219075 w 141"/>
                <a:gd name="T67" fmla="*/ 256413 h 197"/>
                <a:gd name="T68" fmla="*/ 215900 w 141"/>
                <a:gd name="T69" fmla="*/ 255012 h 197"/>
                <a:gd name="T70" fmla="*/ 212725 w 141"/>
                <a:gd name="T71" fmla="*/ 252209 h 197"/>
                <a:gd name="T72" fmla="*/ 198438 w 141"/>
                <a:gd name="T73" fmla="*/ 252209 h 197"/>
                <a:gd name="T74" fmla="*/ 198438 w 141"/>
                <a:gd name="T75" fmla="*/ 259215 h 197"/>
                <a:gd name="T76" fmla="*/ 198438 w 141"/>
                <a:gd name="T77" fmla="*/ 266221 h 197"/>
                <a:gd name="T78" fmla="*/ 198438 w 141"/>
                <a:gd name="T79" fmla="*/ 270424 h 197"/>
                <a:gd name="T80" fmla="*/ 198438 w 141"/>
                <a:gd name="T81" fmla="*/ 276029 h 197"/>
                <a:gd name="T82" fmla="*/ 192088 w 141"/>
                <a:gd name="T83" fmla="*/ 264820 h 197"/>
                <a:gd name="T84" fmla="*/ 182563 w 141"/>
                <a:gd name="T85" fmla="*/ 255012 h 197"/>
                <a:gd name="T86" fmla="*/ 173038 w 141"/>
                <a:gd name="T87" fmla="*/ 245203 h 197"/>
                <a:gd name="T88" fmla="*/ 169863 w 141"/>
                <a:gd name="T89" fmla="*/ 235395 h 197"/>
                <a:gd name="T90" fmla="*/ 166688 w 141"/>
                <a:gd name="T91" fmla="*/ 226988 h 197"/>
                <a:gd name="T92" fmla="*/ 160338 w 141"/>
                <a:gd name="T93" fmla="*/ 217180 h 197"/>
                <a:gd name="T94" fmla="*/ 155575 w 141"/>
                <a:gd name="T95" fmla="*/ 205971 h 197"/>
                <a:gd name="T96" fmla="*/ 150813 w 141"/>
                <a:gd name="T97" fmla="*/ 198965 h 197"/>
                <a:gd name="T98" fmla="*/ 139700 w 141"/>
                <a:gd name="T99" fmla="*/ 193360 h 197"/>
                <a:gd name="T100" fmla="*/ 130175 w 141"/>
                <a:gd name="T101" fmla="*/ 180750 h 197"/>
                <a:gd name="T102" fmla="*/ 122238 w 141"/>
                <a:gd name="T103" fmla="*/ 169541 h 197"/>
                <a:gd name="T104" fmla="*/ 120650 w 141"/>
                <a:gd name="T105" fmla="*/ 159733 h 197"/>
                <a:gd name="T106" fmla="*/ 115888 w 141"/>
                <a:gd name="T107" fmla="*/ 151326 h 197"/>
                <a:gd name="T108" fmla="*/ 103188 w 141"/>
                <a:gd name="T109" fmla="*/ 138715 h 197"/>
                <a:gd name="T110" fmla="*/ 90488 w 141"/>
                <a:gd name="T111" fmla="*/ 124703 h 197"/>
                <a:gd name="T112" fmla="*/ 82550 w 141"/>
                <a:gd name="T113" fmla="*/ 114895 h 197"/>
                <a:gd name="T114" fmla="*/ 77788 w 141"/>
                <a:gd name="T115" fmla="*/ 100884 h 197"/>
                <a:gd name="T116" fmla="*/ 69850 w 141"/>
                <a:gd name="T117" fmla="*/ 91076 h 197"/>
                <a:gd name="T118" fmla="*/ 46038 w 141"/>
                <a:gd name="T119" fmla="*/ 75663 h 197"/>
                <a:gd name="T120" fmla="*/ 26988 w 141"/>
                <a:gd name="T121" fmla="*/ 58849 h 197"/>
                <a:gd name="T122" fmla="*/ 20638 w 141"/>
                <a:gd name="T123" fmla="*/ 46238 h 197"/>
                <a:gd name="T124" fmla="*/ 17463 w 141"/>
                <a:gd name="T125" fmla="*/ 30826 h 1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1"/>
                <a:gd name="T190" fmla="*/ 0 h 197"/>
                <a:gd name="T191" fmla="*/ 141 w 141"/>
                <a:gd name="T192" fmla="*/ 197 h 1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1" h="197">
                  <a:moveTo>
                    <a:pt x="11" y="22"/>
                  </a:moveTo>
                  <a:lnTo>
                    <a:pt x="11" y="18"/>
                  </a:lnTo>
                  <a:lnTo>
                    <a:pt x="10" y="15"/>
                  </a:lnTo>
                  <a:lnTo>
                    <a:pt x="9" y="13"/>
                  </a:lnTo>
                  <a:lnTo>
                    <a:pt x="7" y="11"/>
                  </a:lnTo>
                  <a:lnTo>
                    <a:pt x="5" y="8"/>
                  </a:lnTo>
                  <a:lnTo>
                    <a:pt x="4" y="7"/>
                  </a:lnTo>
                  <a:lnTo>
                    <a:pt x="3" y="4"/>
                  </a:lnTo>
                  <a:lnTo>
                    <a:pt x="0" y="0"/>
                  </a:lnTo>
                  <a:lnTo>
                    <a:pt x="3" y="0"/>
                  </a:lnTo>
                  <a:lnTo>
                    <a:pt x="4" y="0"/>
                  </a:lnTo>
                  <a:lnTo>
                    <a:pt x="5" y="1"/>
                  </a:lnTo>
                  <a:lnTo>
                    <a:pt x="7" y="1"/>
                  </a:lnTo>
                  <a:lnTo>
                    <a:pt x="9" y="1"/>
                  </a:lnTo>
                  <a:lnTo>
                    <a:pt x="10" y="1"/>
                  </a:lnTo>
                  <a:lnTo>
                    <a:pt x="11" y="1"/>
                  </a:lnTo>
                  <a:lnTo>
                    <a:pt x="11" y="0"/>
                  </a:lnTo>
                  <a:lnTo>
                    <a:pt x="19" y="10"/>
                  </a:lnTo>
                  <a:lnTo>
                    <a:pt x="25" y="18"/>
                  </a:lnTo>
                  <a:lnTo>
                    <a:pt x="30" y="25"/>
                  </a:lnTo>
                  <a:lnTo>
                    <a:pt x="34" y="31"/>
                  </a:lnTo>
                  <a:lnTo>
                    <a:pt x="38" y="35"/>
                  </a:lnTo>
                  <a:lnTo>
                    <a:pt x="41" y="38"/>
                  </a:lnTo>
                  <a:lnTo>
                    <a:pt x="44" y="42"/>
                  </a:lnTo>
                  <a:lnTo>
                    <a:pt x="46" y="46"/>
                  </a:lnTo>
                  <a:lnTo>
                    <a:pt x="51" y="51"/>
                  </a:lnTo>
                  <a:lnTo>
                    <a:pt x="55" y="57"/>
                  </a:lnTo>
                  <a:lnTo>
                    <a:pt x="58" y="61"/>
                  </a:lnTo>
                  <a:lnTo>
                    <a:pt x="62" y="66"/>
                  </a:lnTo>
                  <a:lnTo>
                    <a:pt x="65" y="72"/>
                  </a:lnTo>
                  <a:lnTo>
                    <a:pt x="69" y="76"/>
                  </a:lnTo>
                  <a:lnTo>
                    <a:pt x="73" y="82"/>
                  </a:lnTo>
                  <a:lnTo>
                    <a:pt x="76" y="86"/>
                  </a:lnTo>
                  <a:lnTo>
                    <a:pt x="82" y="93"/>
                  </a:lnTo>
                  <a:lnTo>
                    <a:pt x="89" y="99"/>
                  </a:lnTo>
                  <a:lnTo>
                    <a:pt x="96" y="104"/>
                  </a:lnTo>
                  <a:lnTo>
                    <a:pt x="104" y="110"/>
                  </a:lnTo>
                  <a:lnTo>
                    <a:pt x="112" y="115"/>
                  </a:lnTo>
                  <a:lnTo>
                    <a:pt x="119" y="121"/>
                  </a:lnTo>
                  <a:lnTo>
                    <a:pt x="124" y="126"/>
                  </a:lnTo>
                  <a:lnTo>
                    <a:pt x="128" y="133"/>
                  </a:lnTo>
                  <a:lnTo>
                    <a:pt x="126" y="132"/>
                  </a:lnTo>
                  <a:lnTo>
                    <a:pt x="122" y="129"/>
                  </a:lnTo>
                  <a:lnTo>
                    <a:pt x="120" y="126"/>
                  </a:lnTo>
                  <a:lnTo>
                    <a:pt x="116" y="124"/>
                  </a:lnTo>
                  <a:lnTo>
                    <a:pt x="113" y="121"/>
                  </a:lnTo>
                  <a:lnTo>
                    <a:pt x="109" y="118"/>
                  </a:lnTo>
                  <a:lnTo>
                    <a:pt x="105" y="115"/>
                  </a:lnTo>
                  <a:lnTo>
                    <a:pt x="102" y="114"/>
                  </a:lnTo>
                  <a:lnTo>
                    <a:pt x="101" y="114"/>
                  </a:lnTo>
                  <a:lnTo>
                    <a:pt x="100" y="114"/>
                  </a:lnTo>
                  <a:lnTo>
                    <a:pt x="99" y="114"/>
                  </a:lnTo>
                  <a:lnTo>
                    <a:pt x="99" y="115"/>
                  </a:lnTo>
                  <a:lnTo>
                    <a:pt x="98" y="115"/>
                  </a:lnTo>
                  <a:lnTo>
                    <a:pt x="98" y="117"/>
                  </a:lnTo>
                  <a:lnTo>
                    <a:pt x="98" y="124"/>
                  </a:lnTo>
                  <a:lnTo>
                    <a:pt x="99" y="129"/>
                  </a:lnTo>
                  <a:lnTo>
                    <a:pt x="101" y="136"/>
                  </a:lnTo>
                  <a:lnTo>
                    <a:pt x="104" y="140"/>
                  </a:lnTo>
                  <a:lnTo>
                    <a:pt x="111" y="150"/>
                  </a:lnTo>
                  <a:lnTo>
                    <a:pt x="116" y="158"/>
                  </a:lnTo>
                  <a:lnTo>
                    <a:pt x="125" y="164"/>
                  </a:lnTo>
                  <a:lnTo>
                    <a:pt x="131" y="171"/>
                  </a:lnTo>
                  <a:lnTo>
                    <a:pt x="137" y="178"/>
                  </a:lnTo>
                  <a:lnTo>
                    <a:pt x="141" y="185"/>
                  </a:lnTo>
                  <a:lnTo>
                    <a:pt x="140" y="185"/>
                  </a:lnTo>
                  <a:lnTo>
                    <a:pt x="139" y="183"/>
                  </a:lnTo>
                  <a:lnTo>
                    <a:pt x="138" y="183"/>
                  </a:lnTo>
                  <a:lnTo>
                    <a:pt x="137" y="182"/>
                  </a:lnTo>
                  <a:lnTo>
                    <a:pt x="136" y="182"/>
                  </a:lnTo>
                  <a:lnTo>
                    <a:pt x="134" y="182"/>
                  </a:lnTo>
                  <a:lnTo>
                    <a:pt x="134" y="180"/>
                  </a:lnTo>
                  <a:lnTo>
                    <a:pt x="133" y="180"/>
                  </a:lnTo>
                  <a:lnTo>
                    <a:pt x="125" y="180"/>
                  </a:lnTo>
                  <a:lnTo>
                    <a:pt x="125" y="183"/>
                  </a:lnTo>
                  <a:lnTo>
                    <a:pt x="125" y="185"/>
                  </a:lnTo>
                  <a:lnTo>
                    <a:pt x="125" y="187"/>
                  </a:lnTo>
                  <a:lnTo>
                    <a:pt x="125" y="190"/>
                  </a:lnTo>
                  <a:lnTo>
                    <a:pt x="125" y="191"/>
                  </a:lnTo>
                  <a:lnTo>
                    <a:pt x="125" y="193"/>
                  </a:lnTo>
                  <a:lnTo>
                    <a:pt x="125" y="196"/>
                  </a:lnTo>
                  <a:lnTo>
                    <a:pt x="125" y="197"/>
                  </a:lnTo>
                  <a:lnTo>
                    <a:pt x="124" y="193"/>
                  </a:lnTo>
                  <a:lnTo>
                    <a:pt x="121" y="189"/>
                  </a:lnTo>
                  <a:lnTo>
                    <a:pt x="118" y="185"/>
                  </a:lnTo>
                  <a:lnTo>
                    <a:pt x="115" y="182"/>
                  </a:lnTo>
                  <a:lnTo>
                    <a:pt x="112" y="178"/>
                  </a:lnTo>
                  <a:lnTo>
                    <a:pt x="109" y="175"/>
                  </a:lnTo>
                  <a:lnTo>
                    <a:pt x="108" y="171"/>
                  </a:lnTo>
                  <a:lnTo>
                    <a:pt x="107" y="168"/>
                  </a:lnTo>
                  <a:lnTo>
                    <a:pt x="107" y="165"/>
                  </a:lnTo>
                  <a:lnTo>
                    <a:pt x="105" y="162"/>
                  </a:lnTo>
                  <a:lnTo>
                    <a:pt x="102" y="159"/>
                  </a:lnTo>
                  <a:lnTo>
                    <a:pt x="101" y="155"/>
                  </a:lnTo>
                  <a:lnTo>
                    <a:pt x="99" y="152"/>
                  </a:lnTo>
                  <a:lnTo>
                    <a:pt x="98" y="147"/>
                  </a:lnTo>
                  <a:lnTo>
                    <a:pt x="96" y="144"/>
                  </a:lnTo>
                  <a:lnTo>
                    <a:pt x="95" y="142"/>
                  </a:lnTo>
                  <a:lnTo>
                    <a:pt x="92" y="140"/>
                  </a:lnTo>
                  <a:lnTo>
                    <a:pt x="88" y="138"/>
                  </a:lnTo>
                  <a:lnTo>
                    <a:pt x="85" y="133"/>
                  </a:lnTo>
                  <a:lnTo>
                    <a:pt x="82" y="129"/>
                  </a:lnTo>
                  <a:lnTo>
                    <a:pt x="80" y="125"/>
                  </a:lnTo>
                  <a:lnTo>
                    <a:pt x="77" y="121"/>
                  </a:lnTo>
                  <a:lnTo>
                    <a:pt x="77" y="117"/>
                  </a:lnTo>
                  <a:lnTo>
                    <a:pt x="76" y="114"/>
                  </a:lnTo>
                  <a:lnTo>
                    <a:pt x="75" y="111"/>
                  </a:lnTo>
                  <a:lnTo>
                    <a:pt x="73" y="108"/>
                  </a:lnTo>
                  <a:lnTo>
                    <a:pt x="69" y="103"/>
                  </a:lnTo>
                  <a:lnTo>
                    <a:pt x="65" y="99"/>
                  </a:lnTo>
                  <a:lnTo>
                    <a:pt x="61" y="93"/>
                  </a:lnTo>
                  <a:lnTo>
                    <a:pt x="57" y="89"/>
                  </a:lnTo>
                  <a:lnTo>
                    <a:pt x="55" y="85"/>
                  </a:lnTo>
                  <a:lnTo>
                    <a:pt x="52" y="82"/>
                  </a:lnTo>
                  <a:lnTo>
                    <a:pt x="51" y="76"/>
                  </a:lnTo>
                  <a:lnTo>
                    <a:pt x="49" y="72"/>
                  </a:lnTo>
                  <a:lnTo>
                    <a:pt x="46" y="68"/>
                  </a:lnTo>
                  <a:lnTo>
                    <a:pt x="44" y="65"/>
                  </a:lnTo>
                  <a:lnTo>
                    <a:pt x="37" y="59"/>
                  </a:lnTo>
                  <a:lnTo>
                    <a:pt x="29" y="54"/>
                  </a:lnTo>
                  <a:lnTo>
                    <a:pt x="23" y="47"/>
                  </a:lnTo>
                  <a:lnTo>
                    <a:pt x="17" y="42"/>
                  </a:lnTo>
                  <a:lnTo>
                    <a:pt x="15" y="38"/>
                  </a:lnTo>
                  <a:lnTo>
                    <a:pt x="13" y="33"/>
                  </a:lnTo>
                  <a:lnTo>
                    <a:pt x="12" y="28"/>
                  </a:lnTo>
                  <a:lnTo>
                    <a:pt x="11" y="2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6" name="Freeform 410">
              <a:extLst>
                <a:ext uri="{FF2B5EF4-FFF2-40B4-BE49-F238E27FC236}">
                  <a16:creationId xmlns:a16="http://schemas.microsoft.com/office/drawing/2014/main" id="{1C52BCD6-2567-255F-7043-83C2331FBEBF}"/>
                </a:ext>
              </a:extLst>
            </p:cNvPr>
            <p:cNvSpPr>
              <a:spLocks/>
            </p:cNvSpPr>
            <p:nvPr/>
          </p:nvSpPr>
          <p:spPr bwMode="gray">
            <a:xfrm>
              <a:off x="6421786" y="826026"/>
              <a:ext cx="4013568" cy="1390626"/>
            </a:xfrm>
            <a:custGeom>
              <a:avLst/>
              <a:gdLst>
                <a:gd name="T0" fmla="*/ 355600 w 2164"/>
                <a:gd name="T1" fmla="*/ 928970 h 795"/>
                <a:gd name="T2" fmla="*/ 415925 w 2164"/>
                <a:gd name="T3" fmla="*/ 1028452 h 795"/>
                <a:gd name="T4" fmla="*/ 609600 w 2164"/>
                <a:gd name="T5" fmla="*/ 1029853 h 795"/>
                <a:gd name="T6" fmla="*/ 576262 w 2164"/>
                <a:gd name="T7" fmla="*/ 882732 h 795"/>
                <a:gd name="T8" fmla="*/ 933450 w 2164"/>
                <a:gd name="T9" fmla="*/ 701982 h 795"/>
                <a:gd name="T10" fmla="*/ 1479550 w 2164"/>
                <a:gd name="T11" fmla="*/ 815476 h 795"/>
                <a:gd name="T12" fmla="*/ 1682750 w 2164"/>
                <a:gd name="T13" fmla="*/ 808470 h 795"/>
                <a:gd name="T14" fmla="*/ 1789112 w 2164"/>
                <a:gd name="T15" fmla="*/ 760831 h 795"/>
                <a:gd name="T16" fmla="*/ 2149475 w 2164"/>
                <a:gd name="T17" fmla="*/ 847702 h 795"/>
                <a:gd name="T18" fmla="*/ 2324100 w 2164"/>
                <a:gd name="T19" fmla="*/ 811272 h 795"/>
                <a:gd name="T20" fmla="*/ 2374900 w 2164"/>
                <a:gd name="T21" fmla="*/ 711790 h 795"/>
                <a:gd name="T22" fmla="*/ 2700337 w 2164"/>
                <a:gd name="T23" fmla="*/ 889737 h 795"/>
                <a:gd name="T24" fmla="*/ 2754312 w 2164"/>
                <a:gd name="T25" fmla="*/ 975208 h 795"/>
                <a:gd name="T26" fmla="*/ 2854324 w 2164"/>
                <a:gd name="T27" fmla="*/ 921964 h 795"/>
                <a:gd name="T28" fmla="*/ 2767012 w 2164"/>
                <a:gd name="T29" fmla="*/ 701982 h 795"/>
                <a:gd name="T30" fmla="*/ 2584450 w 2164"/>
                <a:gd name="T31" fmla="*/ 645935 h 795"/>
                <a:gd name="T32" fmla="*/ 2770187 w 2164"/>
                <a:gd name="T33" fmla="*/ 528238 h 795"/>
                <a:gd name="T34" fmla="*/ 2874962 w 2164"/>
                <a:gd name="T35" fmla="*/ 466587 h 795"/>
                <a:gd name="T36" fmla="*/ 2994024 w 2164"/>
                <a:gd name="T37" fmla="*/ 453976 h 795"/>
                <a:gd name="T38" fmla="*/ 3035299 w 2164"/>
                <a:gd name="T39" fmla="*/ 456779 h 795"/>
                <a:gd name="T40" fmla="*/ 3062287 w 2164"/>
                <a:gd name="T41" fmla="*/ 659947 h 795"/>
                <a:gd name="T42" fmla="*/ 3209924 w 2164"/>
                <a:gd name="T43" fmla="*/ 745418 h 795"/>
                <a:gd name="T44" fmla="*/ 3211512 w 2164"/>
                <a:gd name="T45" fmla="*/ 669755 h 795"/>
                <a:gd name="T46" fmla="*/ 3103562 w 2164"/>
                <a:gd name="T47" fmla="*/ 560464 h 795"/>
                <a:gd name="T48" fmla="*/ 3206749 w 2164"/>
                <a:gd name="T49" fmla="*/ 498813 h 795"/>
                <a:gd name="T50" fmla="*/ 3319463 w 2164"/>
                <a:gd name="T51" fmla="*/ 428755 h 795"/>
                <a:gd name="T52" fmla="*/ 3217862 w 2164"/>
                <a:gd name="T53" fmla="*/ 318064 h 795"/>
                <a:gd name="T54" fmla="*/ 3405188 w 2164"/>
                <a:gd name="T55" fmla="*/ 369907 h 795"/>
                <a:gd name="T56" fmla="*/ 3302000 w 2164"/>
                <a:gd name="T57" fmla="*/ 290040 h 795"/>
                <a:gd name="T58" fmla="*/ 2986087 w 2164"/>
                <a:gd name="T59" fmla="*/ 219982 h 795"/>
                <a:gd name="T60" fmla="*/ 2859087 w 2164"/>
                <a:gd name="T61" fmla="*/ 236796 h 795"/>
                <a:gd name="T62" fmla="*/ 2711450 w 2164"/>
                <a:gd name="T63" fmla="*/ 222785 h 795"/>
                <a:gd name="T64" fmla="*/ 2401887 w 2164"/>
                <a:gd name="T65" fmla="*/ 175145 h 795"/>
                <a:gd name="T66" fmla="*/ 2281237 w 2164"/>
                <a:gd name="T67" fmla="*/ 169540 h 795"/>
                <a:gd name="T68" fmla="*/ 2152650 w 2164"/>
                <a:gd name="T69" fmla="*/ 158331 h 795"/>
                <a:gd name="T70" fmla="*/ 2000250 w 2164"/>
                <a:gd name="T71" fmla="*/ 183552 h 795"/>
                <a:gd name="T72" fmla="*/ 1792287 w 2164"/>
                <a:gd name="T73" fmla="*/ 134511 h 795"/>
                <a:gd name="T74" fmla="*/ 1611312 w 2164"/>
                <a:gd name="T75" fmla="*/ 137314 h 795"/>
                <a:gd name="T76" fmla="*/ 1462087 w 2164"/>
                <a:gd name="T77" fmla="*/ 134511 h 795"/>
                <a:gd name="T78" fmla="*/ 1341437 w 2164"/>
                <a:gd name="T79" fmla="*/ 11209 h 795"/>
                <a:gd name="T80" fmla="*/ 1244600 w 2164"/>
                <a:gd name="T81" fmla="*/ 43436 h 795"/>
                <a:gd name="T82" fmla="*/ 1041400 w 2164"/>
                <a:gd name="T83" fmla="*/ 92477 h 795"/>
                <a:gd name="T84" fmla="*/ 1042987 w 2164"/>
                <a:gd name="T85" fmla="*/ 110692 h 795"/>
                <a:gd name="T86" fmla="*/ 1074737 w 2164"/>
                <a:gd name="T87" fmla="*/ 194761 h 795"/>
                <a:gd name="T88" fmla="*/ 938212 w 2164"/>
                <a:gd name="T89" fmla="*/ 140116 h 795"/>
                <a:gd name="T90" fmla="*/ 873125 w 2164"/>
                <a:gd name="T91" fmla="*/ 154128 h 795"/>
                <a:gd name="T92" fmla="*/ 931862 w 2164"/>
                <a:gd name="T93" fmla="*/ 243802 h 795"/>
                <a:gd name="T94" fmla="*/ 1003300 w 2164"/>
                <a:gd name="T95" fmla="*/ 285837 h 795"/>
                <a:gd name="T96" fmla="*/ 904875 w 2164"/>
                <a:gd name="T97" fmla="*/ 325069 h 795"/>
                <a:gd name="T98" fmla="*/ 893762 w 2164"/>
                <a:gd name="T99" fmla="*/ 252209 h 795"/>
                <a:gd name="T100" fmla="*/ 782637 w 2164"/>
                <a:gd name="T101" fmla="*/ 124703 h 795"/>
                <a:gd name="T102" fmla="*/ 742950 w 2164"/>
                <a:gd name="T103" fmla="*/ 194761 h 795"/>
                <a:gd name="T104" fmla="*/ 633412 w 2164"/>
                <a:gd name="T105" fmla="*/ 226988 h 795"/>
                <a:gd name="T106" fmla="*/ 615950 w 2164"/>
                <a:gd name="T107" fmla="*/ 257814 h 795"/>
                <a:gd name="T108" fmla="*/ 458787 w 2164"/>
                <a:gd name="T109" fmla="*/ 262017 h 795"/>
                <a:gd name="T110" fmla="*/ 360362 w 2164"/>
                <a:gd name="T111" fmla="*/ 285837 h 795"/>
                <a:gd name="T112" fmla="*/ 314325 w 2164"/>
                <a:gd name="T113" fmla="*/ 295645 h 795"/>
                <a:gd name="T114" fmla="*/ 266700 w 2164"/>
                <a:gd name="T115" fmla="*/ 369907 h 795"/>
                <a:gd name="T116" fmla="*/ 76200 w 2164"/>
                <a:gd name="T117" fmla="*/ 312459 h 795"/>
                <a:gd name="T118" fmla="*/ 247650 w 2164"/>
                <a:gd name="T119" fmla="*/ 283035 h 795"/>
                <a:gd name="T120" fmla="*/ 0 w 2164"/>
                <a:gd name="T121" fmla="*/ 263418 h 795"/>
                <a:gd name="T122" fmla="*/ 98425 w 2164"/>
                <a:gd name="T123" fmla="*/ 432959 h 795"/>
                <a:gd name="T124" fmla="*/ 111125 w 2164"/>
                <a:gd name="T125" fmla="*/ 640331 h 7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4"/>
                <a:gd name="T190" fmla="*/ 0 h 795"/>
                <a:gd name="T191" fmla="*/ 2164 w 2164"/>
                <a:gd name="T192" fmla="*/ 795 h 7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4" h="795">
                  <a:moveTo>
                    <a:pt x="111" y="544"/>
                  </a:moveTo>
                  <a:lnTo>
                    <a:pt x="113" y="544"/>
                  </a:lnTo>
                  <a:lnTo>
                    <a:pt x="124" y="544"/>
                  </a:lnTo>
                  <a:lnTo>
                    <a:pt x="130" y="539"/>
                  </a:lnTo>
                  <a:lnTo>
                    <a:pt x="143" y="539"/>
                  </a:lnTo>
                  <a:lnTo>
                    <a:pt x="151" y="544"/>
                  </a:lnTo>
                  <a:lnTo>
                    <a:pt x="158" y="551"/>
                  </a:lnTo>
                  <a:lnTo>
                    <a:pt x="156" y="561"/>
                  </a:lnTo>
                  <a:lnTo>
                    <a:pt x="170" y="564"/>
                  </a:lnTo>
                  <a:lnTo>
                    <a:pt x="177" y="582"/>
                  </a:lnTo>
                  <a:lnTo>
                    <a:pt x="186" y="579"/>
                  </a:lnTo>
                  <a:lnTo>
                    <a:pt x="192" y="586"/>
                  </a:lnTo>
                  <a:lnTo>
                    <a:pt x="202" y="585"/>
                  </a:lnTo>
                  <a:lnTo>
                    <a:pt x="213" y="592"/>
                  </a:lnTo>
                  <a:lnTo>
                    <a:pt x="226" y="592"/>
                  </a:lnTo>
                  <a:lnTo>
                    <a:pt x="239" y="600"/>
                  </a:lnTo>
                  <a:lnTo>
                    <a:pt x="250" y="605"/>
                  </a:lnTo>
                  <a:lnTo>
                    <a:pt x="248" y="618"/>
                  </a:lnTo>
                  <a:lnTo>
                    <a:pt x="248" y="630"/>
                  </a:lnTo>
                  <a:lnTo>
                    <a:pt x="250" y="643"/>
                  </a:lnTo>
                  <a:lnTo>
                    <a:pt x="242" y="643"/>
                  </a:lnTo>
                  <a:lnTo>
                    <a:pt x="229" y="646"/>
                  </a:lnTo>
                  <a:lnTo>
                    <a:pt x="226" y="658"/>
                  </a:lnTo>
                  <a:lnTo>
                    <a:pt x="227" y="658"/>
                  </a:lnTo>
                  <a:lnTo>
                    <a:pt x="227" y="657"/>
                  </a:lnTo>
                  <a:lnTo>
                    <a:pt x="229" y="657"/>
                  </a:lnTo>
                  <a:lnTo>
                    <a:pt x="230" y="657"/>
                  </a:lnTo>
                  <a:lnTo>
                    <a:pt x="231" y="656"/>
                  </a:lnTo>
                  <a:lnTo>
                    <a:pt x="232" y="656"/>
                  </a:lnTo>
                  <a:lnTo>
                    <a:pt x="230" y="657"/>
                  </a:lnTo>
                  <a:lnTo>
                    <a:pt x="229" y="660"/>
                  </a:lnTo>
                  <a:lnTo>
                    <a:pt x="226" y="661"/>
                  </a:lnTo>
                  <a:lnTo>
                    <a:pt x="224" y="663"/>
                  </a:lnTo>
                  <a:lnTo>
                    <a:pt x="223" y="665"/>
                  </a:lnTo>
                  <a:lnTo>
                    <a:pt x="220" y="667"/>
                  </a:lnTo>
                  <a:lnTo>
                    <a:pt x="218" y="668"/>
                  </a:lnTo>
                  <a:lnTo>
                    <a:pt x="215" y="671"/>
                  </a:lnTo>
                  <a:lnTo>
                    <a:pt x="217" y="671"/>
                  </a:lnTo>
                  <a:lnTo>
                    <a:pt x="219" y="672"/>
                  </a:lnTo>
                  <a:lnTo>
                    <a:pt x="221" y="672"/>
                  </a:lnTo>
                  <a:lnTo>
                    <a:pt x="224" y="674"/>
                  </a:lnTo>
                  <a:lnTo>
                    <a:pt x="225" y="675"/>
                  </a:lnTo>
                  <a:lnTo>
                    <a:pt x="227" y="675"/>
                  </a:lnTo>
                  <a:lnTo>
                    <a:pt x="229" y="675"/>
                  </a:lnTo>
                  <a:lnTo>
                    <a:pt x="227" y="679"/>
                  </a:lnTo>
                  <a:lnTo>
                    <a:pt x="226" y="682"/>
                  </a:lnTo>
                  <a:lnTo>
                    <a:pt x="225" y="685"/>
                  </a:lnTo>
                  <a:lnTo>
                    <a:pt x="224" y="688"/>
                  </a:lnTo>
                  <a:lnTo>
                    <a:pt x="221" y="689"/>
                  </a:lnTo>
                  <a:lnTo>
                    <a:pt x="219" y="692"/>
                  </a:lnTo>
                  <a:lnTo>
                    <a:pt x="217" y="693"/>
                  </a:lnTo>
                  <a:lnTo>
                    <a:pt x="213" y="696"/>
                  </a:lnTo>
                  <a:lnTo>
                    <a:pt x="213" y="700"/>
                  </a:lnTo>
                  <a:lnTo>
                    <a:pt x="214" y="703"/>
                  </a:lnTo>
                  <a:lnTo>
                    <a:pt x="217" y="706"/>
                  </a:lnTo>
                  <a:lnTo>
                    <a:pt x="220" y="707"/>
                  </a:lnTo>
                  <a:lnTo>
                    <a:pt x="224" y="708"/>
                  </a:lnTo>
                  <a:lnTo>
                    <a:pt x="229" y="711"/>
                  </a:lnTo>
                  <a:lnTo>
                    <a:pt x="232" y="714"/>
                  </a:lnTo>
                  <a:lnTo>
                    <a:pt x="237" y="718"/>
                  </a:lnTo>
                  <a:lnTo>
                    <a:pt x="240" y="721"/>
                  </a:lnTo>
                  <a:lnTo>
                    <a:pt x="244" y="724"/>
                  </a:lnTo>
                  <a:lnTo>
                    <a:pt x="248" y="727"/>
                  </a:lnTo>
                  <a:lnTo>
                    <a:pt x="252" y="729"/>
                  </a:lnTo>
                  <a:lnTo>
                    <a:pt x="257" y="731"/>
                  </a:lnTo>
                  <a:lnTo>
                    <a:pt x="262" y="734"/>
                  </a:lnTo>
                  <a:lnTo>
                    <a:pt x="267" y="735"/>
                  </a:lnTo>
                  <a:lnTo>
                    <a:pt x="271" y="738"/>
                  </a:lnTo>
                  <a:lnTo>
                    <a:pt x="275" y="741"/>
                  </a:lnTo>
                  <a:lnTo>
                    <a:pt x="290" y="745"/>
                  </a:lnTo>
                  <a:lnTo>
                    <a:pt x="305" y="750"/>
                  </a:lnTo>
                  <a:lnTo>
                    <a:pt x="314" y="745"/>
                  </a:lnTo>
                  <a:lnTo>
                    <a:pt x="326" y="753"/>
                  </a:lnTo>
                  <a:lnTo>
                    <a:pt x="337" y="760"/>
                  </a:lnTo>
                  <a:lnTo>
                    <a:pt x="348" y="756"/>
                  </a:lnTo>
                  <a:lnTo>
                    <a:pt x="361" y="760"/>
                  </a:lnTo>
                  <a:lnTo>
                    <a:pt x="369" y="770"/>
                  </a:lnTo>
                  <a:lnTo>
                    <a:pt x="382" y="778"/>
                  </a:lnTo>
                  <a:lnTo>
                    <a:pt x="393" y="788"/>
                  </a:lnTo>
                  <a:lnTo>
                    <a:pt x="404" y="795"/>
                  </a:lnTo>
                  <a:lnTo>
                    <a:pt x="412" y="782"/>
                  </a:lnTo>
                  <a:lnTo>
                    <a:pt x="414" y="782"/>
                  </a:lnTo>
                  <a:lnTo>
                    <a:pt x="413" y="781"/>
                  </a:lnTo>
                  <a:lnTo>
                    <a:pt x="412" y="780"/>
                  </a:lnTo>
                  <a:lnTo>
                    <a:pt x="411" y="778"/>
                  </a:lnTo>
                  <a:lnTo>
                    <a:pt x="409" y="777"/>
                  </a:lnTo>
                  <a:lnTo>
                    <a:pt x="408" y="775"/>
                  </a:lnTo>
                  <a:lnTo>
                    <a:pt x="408" y="774"/>
                  </a:lnTo>
                  <a:lnTo>
                    <a:pt x="408" y="773"/>
                  </a:lnTo>
                  <a:lnTo>
                    <a:pt x="408" y="770"/>
                  </a:lnTo>
                  <a:lnTo>
                    <a:pt x="407" y="770"/>
                  </a:lnTo>
                  <a:lnTo>
                    <a:pt x="405" y="767"/>
                  </a:lnTo>
                  <a:lnTo>
                    <a:pt x="401" y="763"/>
                  </a:lnTo>
                  <a:lnTo>
                    <a:pt x="398" y="759"/>
                  </a:lnTo>
                  <a:lnTo>
                    <a:pt x="393" y="754"/>
                  </a:lnTo>
                  <a:lnTo>
                    <a:pt x="389" y="750"/>
                  </a:lnTo>
                  <a:lnTo>
                    <a:pt x="387" y="748"/>
                  </a:lnTo>
                  <a:lnTo>
                    <a:pt x="387" y="745"/>
                  </a:lnTo>
                  <a:lnTo>
                    <a:pt x="384" y="735"/>
                  </a:lnTo>
                  <a:lnTo>
                    <a:pt x="384" y="728"/>
                  </a:lnTo>
                  <a:lnTo>
                    <a:pt x="382" y="727"/>
                  </a:lnTo>
                  <a:lnTo>
                    <a:pt x="380" y="725"/>
                  </a:lnTo>
                  <a:lnTo>
                    <a:pt x="377" y="724"/>
                  </a:lnTo>
                  <a:lnTo>
                    <a:pt x="375" y="721"/>
                  </a:lnTo>
                  <a:lnTo>
                    <a:pt x="374" y="718"/>
                  </a:lnTo>
                  <a:lnTo>
                    <a:pt x="373" y="715"/>
                  </a:lnTo>
                  <a:lnTo>
                    <a:pt x="371" y="713"/>
                  </a:lnTo>
                  <a:lnTo>
                    <a:pt x="371" y="710"/>
                  </a:lnTo>
                  <a:lnTo>
                    <a:pt x="371" y="708"/>
                  </a:lnTo>
                  <a:lnTo>
                    <a:pt x="373" y="706"/>
                  </a:lnTo>
                  <a:lnTo>
                    <a:pt x="373" y="703"/>
                  </a:lnTo>
                  <a:lnTo>
                    <a:pt x="374" y="699"/>
                  </a:lnTo>
                  <a:lnTo>
                    <a:pt x="375" y="696"/>
                  </a:lnTo>
                  <a:lnTo>
                    <a:pt x="377" y="693"/>
                  </a:lnTo>
                  <a:lnTo>
                    <a:pt x="379" y="692"/>
                  </a:lnTo>
                  <a:lnTo>
                    <a:pt x="380" y="690"/>
                  </a:lnTo>
                  <a:lnTo>
                    <a:pt x="382" y="689"/>
                  </a:lnTo>
                  <a:lnTo>
                    <a:pt x="384" y="686"/>
                  </a:lnTo>
                  <a:lnTo>
                    <a:pt x="387" y="685"/>
                  </a:lnTo>
                  <a:lnTo>
                    <a:pt x="389" y="683"/>
                  </a:lnTo>
                  <a:lnTo>
                    <a:pt x="392" y="681"/>
                  </a:lnTo>
                  <a:lnTo>
                    <a:pt x="394" y="679"/>
                  </a:lnTo>
                  <a:lnTo>
                    <a:pt x="396" y="678"/>
                  </a:lnTo>
                  <a:lnTo>
                    <a:pt x="399" y="675"/>
                  </a:lnTo>
                  <a:lnTo>
                    <a:pt x="399" y="672"/>
                  </a:lnTo>
                  <a:lnTo>
                    <a:pt x="393" y="671"/>
                  </a:lnTo>
                  <a:lnTo>
                    <a:pt x="399" y="663"/>
                  </a:lnTo>
                  <a:lnTo>
                    <a:pt x="393" y="653"/>
                  </a:lnTo>
                  <a:lnTo>
                    <a:pt x="387" y="643"/>
                  </a:lnTo>
                  <a:lnTo>
                    <a:pt x="374" y="643"/>
                  </a:lnTo>
                  <a:lnTo>
                    <a:pt x="369" y="633"/>
                  </a:lnTo>
                  <a:lnTo>
                    <a:pt x="363" y="630"/>
                  </a:lnTo>
                  <a:lnTo>
                    <a:pt x="361" y="618"/>
                  </a:lnTo>
                  <a:lnTo>
                    <a:pt x="361" y="603"/>
                  </a:lnTo>
                  <a:lnTo>
                    <a:pt x="365" y="592"/>
                  </a:lnTo>
                  <a:lnTo>
                    <a:pt x="365" y="585"/>
                  </a:lnTo>
                  <a:lnTo>
                    <a:pt x="376" y="589"/>
                  </a:lnTo>
                  <a:lnTo>
                    <a:pt x="387" y="595"/>
                  </a:lnTo>
                  <a:lnTo>
                    <a:pt x="393" y="592"/>
                  </a:lnTo>
                  <a:lnTo>
                    <a:pt x="384" y="579"/>
                  </a:lnTo>
                  <a:lnTo>
                    <a:pt x="395" y="572"/>
                  </a:lnTo>
                  <a:lnTo>
                    <a:pt x="406" y="560"/>
                  </a:lnTo>
                  <a:lnTo>
                    <a:pt x="417" y="557"/>
                  </a:lnTo>
                  <a:lnTo>
                    <a:pt x="427" y="557"/>
                  </a:lnTo>
                  <a:lnTo>
                    <a:pt x="436" y="554"/>
                  </a:lnTo>
                  <a:lnTo>
                    <a:pt x="449" y="560"/>
                  </a:lnTo>
                  <a:lnTo>
                    <a:pt x="463" y="567"/>
                  </a:lnTo>
                  <a:lnTo>
                    <a:pt x="476" y="579"/>
                  </a:lnTo>
                  <a:lnTo>
                    <a:pt x="492" y="577"/>
                  </a:lnTo>
                  <a:lnTo>
                    <a:pt x="504" y="572"/>
                  </a:lnTo>
                  <a:lnTo>
                    <a:pt x="514" y="570"/>
                  </a:lnTo>
                  <a:lnTo>
                    <a:pt x="525" y="567"/>
                  </a:lnTo>
                  <a:lnTo>
                    <a:pt x="538" y="574"/>
                  </a:lnTo>
                  <a:lnTo>
                    <a:pt x="554" y="579"/>
                  </a:lnTo>
                  <a:lnTo>
                    <a:pt x="566" y="577"/>
                  </a:lnTo>
                  <a:lnTo>
                    <a:pt x="582" y="572"/>
                  </a:lnTo>
                  <a:lnTo>
                    <a:pt x="582" y="560"/>
                  </a:lnTo>
                  <a:lnTo>
                    <a:pt x="571" y="560"/>
                  </a:lnTo>
                  <a:lnTo>
                    <a:pt x="560" y="554"/>
                  </a:lnTo>
                  <a:lnTo>
                    <a:pt x="552" y="547"/>
                  </a:lnTo>
                  <a:lnTo>
                    <a:pt x="563" y="544"/>
                  </a:lnTo>
                  <a:lnTo>
                    <a:pt x="560" y="529"/>
                  </a:lnTo>
                  <a:lnTo>
                    <a:pt x="577" y="526"/>
                  </a:lnTo>
                  <a:lnTo>
                    <a:pt x="558" y="510"/>
                  </a:lnTo>
                  <a:lnTo>
                    <a:pt x="588" y="501"/>
                  </a:lnTo>
                  <a:lnTo>
                    <a:pt x="616" y="500"/>
                  </a:lnTo>
                  <a:lnTo>
                    <a:pt x="620" y="489"/>
                  </a:lnTo>
                  <a:lnTo>
                    <a:pt x="639" y="487"/>
                  </a:lnTo>
                  <a:lnTo>
                    <a:pt x="657" y="482"/>
                  </a:lnTo>
                  <a:lnTo>
                    <a:pt x="665" y="475"/>
                  </a:lnTo>
                  <a:lnTo>
                    <a:pt x="684" y="479"/>
                  </a:lnTo>
                  <a:lnTo>
                    <a:pt x="697" y="475"/>
                  </a:lnTo>
                  <a:lnTo>
                    <a:pt x="703" y="482"/>
                  </a:lnTo>
                  <a:lnTo>
                    <a:pt x="706" y="500"/>
                  </a:lnTo>
                  <a:lnTo>
                    <a:pt x="719" y="501"/>
                  </a:lnTo>
                  <a:lnTo>
                    <a:pt x="722" y="494"/>
                  </a:lnTo>
                  <a:lnTo>
                    <a:pt x="729" y="501"/>
                  </a:lnTo>
                  <a:lnTo>
                    <a:pt x="740" y="504"/>
                  </a:lnTo>
                  <a:lnTo>
                    <a:pt x="749" y="501"/>
                  </a:lnTo>
                  <a:lnTo>
                    <a:pt x="749" y="517"/>
                  </a:lnTo>
                  <a:lnTo>
                    <a:pt x="759" y="514"/>
                  </a:lnTo>
                  <a:lnTo>
                    <a:pt x="772" y="507"/>
                  </a:lnTo>
                  <a:lnTo>
                    <a:pt x="783" y="497"/>
                  </a:lnTo>
                  <a:lnTo>
                    <a:pt x="791" y="492"/>
                  </a:lnTo>
                  <a:lnTo>
                    <a:pt x="791" y="504"/>
                  </a:lnTo>
                  <a:lnTo>
                    <a:pt x="804" y="512"/>
                  </a:lnTo>
                  <a:lnTo>
                    <a:pt x="816" y="519"/>
                  </a:lnTo>
                  <a:lnTo>
                    <a:pt x="832" y="535"/>
                  </a:lnTo>
                  <a:lnTo>
                    <a:pt x="846" y="551"/>
                  </a:lnTo>
                  <a:lnTo>
                    <a:pt x="862" y="564"/>
                  </a:lnTo>
                  <a:lnTo>
                    <a:pt x="868" y="577"/>
                  </a:lnTo>
                  <a:lnTo>
                    <a:pt x="872" y="564"/>
                  </a:lnTo>
                  <a:lnTo>
                    <a:pt x="878" y="564"/>
                  </a:lnTo>
                  <a:lnTo>
                    <a:pt x="888" y="572"/>
                  </a:lnTo>
                  <a:lnTo>
                    <a:pt x="898" y="577"/>
                  </a:lnTo>
                  <a:lnTo>
                    <a:pt x="910" y="577"/>
                  </a:lnTo>
                  <a:lnTo>
                    <a:pt x="921" y="570"/>
                  </a:lnTo>
                  <a:lnTo>
                    <a:pt x="932" y="582"/>
                  </a:lnTo>
                  <a:lnTo>
                    <a:pt x="947" y="592"/>
                  </a:lnTo>
                  <a:lnTo>
                    <a:pt x="960" y="603"/>
                  </a:lnTo>
                  <a:lnTo>
                    <a:pt x="975" y="605"/>
                  </a:lnTo>
                  <a:lnTo>
                    <a:pt x="977" y="608"/>
                  </a:lnTo>
                  <a:lnTo>
                    <a:pt x="978" y="607"/>
                  </a:lnTo>
                  <a:lnTo>
                    <a:pt x="979" y="605"/>
                  </a:lnTo>
                  <a:lnTo>
                    <a:pt x="981" y="605"/>
                  </a:lnTo>
                  <a:lnTo>
                    <a:pt x="982" y="604"/>
                  </a:lnTo>
                  <a:lnTo>
                    <a:pt x="984" y="604"/>
                  </a:lnTo>
                  <a:lnTo>
                    <a:pt x="987" y="604"/>
                  </a:lnTo>
                  <a:lnTo>
                    <a:pt x="989" y="604"/>
                  </a:lnTo>
                  <a:lnTo>
                    <a:pt x="991" y="605"/>
                  </a:lnTo>
                  <a:lnTo>
                    <a:pt x="994" y="605"/>
                  </a:lnTo>
                  <a:lnTo>
                    <a:pt x="995" y="604"/>
                  </a:lnTo>
                  <a:lnTo>
                    <a:pt x="996" y="603"/>
                  </a:lnTo>
                  <a:lnTo>
                    <a:pt x="998" y="601"/>
                  </a:lnTo>
                  <a:lnTo>
                    <a:pt x="1000" y="600"/>
                  </a:lnTo>
                  <a:lnTo>
                    <a:pt x="1001" y="598"/>
                  </a:lnTo>
                  <a:lnTo>
                    <a:pt x="1002" y="598"/>
                  </a:lnTo>
                  <a:lnTo>
                    <a:pt x="1009" y="597"/>
                  </a:lnTo>
                  <a:lnTo>
                    <a:pt x="1014" y="593"/>
                  </a:lnTo>
                  <a:lnTo>
                    <a:pt x="1019" y="589"/>
                  </a:lnTo>
                  <a:lnTo>
                    <a:pt x="1023" y="585"/>
                  </a:lnTo>
                  <a:lnTo>
                    <a:pt x="1028" y="579"/>
                  </a:lnTo>
                  <a:lnTo>
                    <a:pt x="1034" y="575"/>
                  </a:lnTo>
                  <a:lnTo>
                    <a:pt x="1039" y="572"/>
                  </a:lnTo>
                  <a:lnTo>
                    <a:pt x="1045" y="572"/>
                  </a:lnTo>
                  <a:lnTo>
                    <a:pt x="1048" y="572"/>
                  </a:lnTo>
                  <a:lnTo>
                    <a:pt x="1051" y="572"/>
                  </a:lnTo>
                  <a:lnTo>
                    <a:pt x="1053" y="574"/>
                  </a:lnTo>
                  <a:lnTo>
                    <a:pt x="1056" y="574"/>
                  </a:lnTo>
                  <a:lnTo>
                    <a:pt x="1058" y="575"/>
                  </a:lnTo>
                  <a:lnTo>
                    <a:pt x="1060" y="577"/>
                  </a:lnTo>
                  <a:lnTo>
                    <a:pt x="1063" y="577"/>
                  </a:lnTo>
                  <a:lnTo>
                    <a:pt x="1065" y="577"/>
                  </a:lnTo>
                  <a:lnTo>
                    <a:pt x="1073" y="572"/>
                  </a:lnTo>
                  <a:lnTo>
                    <a:pt x="1075" y="572"/>
                  </a:lnTo>
                  <a:lnTo>
                    <a:pt x="1076" y="572"/>
                  </a:lnTo>
                  <a:lnTo>
                    <a:pt x="1077" y="572"/>
                  </a:lnTo>
                  <a:lnTo>
                    <a:pt x="1078" y="572"/>
                  </a:lnTo>
                  <a:lnTo>
                    <a:pt x="1079" y="572"/>
                  </a:lnTo>
                  <a:lnTo>
                    <a:pt x="1081" y="572"/>
                  </a:lnTo>
                  <a:lnTo>
                    <a:pt x="1082" y="572"/>
                  </a:lnTo>
                  <a:lnTo>
                    <a:pt x="1082" y="575"/>
                  </a:lnTo>
                  <a:lnTo>
                    <a:pt x="1082" y="578"/>
                  </a:lnTo>
                  <a:lnTo>
                    <a:pt x="1083" y="581"/>
                  </a:lnTo>
                  <a:lnTo>
                    <a:pt x="1084" y="582"/>
                  </a:lnTo>
                  <a:lnTo>
                    <a:pt x="1084" y="585"/>
                  </a:lnTo>
                  <a:lnTo>
                    <a:pt x="1085" y="586"/>
                  </a:lnTo>
                  <a:lnTo>
                    <a:pt x="1085" y="588"/>
                  </a:lnTo>
                  <a:lnTo>
                    <a:pt x="1085" y="589"/>
                  </a:lnTo>
                  <a:lnTo>
                    <a:pt x="1141" y="589"/>
                  </a:lnTo>
                  <a:lnTo>
                    <a:pt x="1143" y="582"/>
                  </a:lnTo>
                  <a:lnTo>
                    <a:pt x="1141" y="577"/>
                  </a:lnTo>
                  <a:lnTo>
                    <a:pt x="1139" y="572"/>
                  </a:lnTo>
                  <a:lnTo>
                    <a:pt x="1135" y="568"/>
                  </a:lnTo>
                  <a:lnTo>
                    <a:pt x="1132" y="565"/>
                  </a:lnTo>
                  <a:lnTo>
                    <a:pt x="1129" y="561"/>
                  </a:lnTo>
                  <a:lnTo>
                    <a:pt x="1127" y="557"/>
                  </a:lnTo>
                  <a:lnTo>
                    <a:pt x="1127" y="551"/>
                  </a:lnTo>
                  <a:lnTo>
                    <a:pt x="1127" y="550"/>
                  </a:lnTo>
                  <a:lnTo>
                    <a:pt x="1127" y="549"/>
                  </a:lnTo>
                  <a:lnTo>
                    <a:pt x="1127" y="547"/>
                  </a:lnTo>
                  <a:lnTo>
                    <a:pt x="1127" y="546"/>
                  </a:lnTo>
                  <a:lnTo>
                    <a:pt x="1127" y="544"/>
                  </a:lnTo>
                  <a:lnTo>
                    <a:pt x="1127" y="543"/>
                  </a:lnTo>
                  <a:lnTo>
                    <a:pt x="1127" y="542"/>
                  </a:lnTo>
                  <a:lnTo>
                    <a:pt x="1131" y="539"/>
                  </a:lnTo>
                  <a:lnTo>
                    <a:pt x="1190" y="554"/>
                  </a:lnTo>
                  <a:lnTo>
                    <a:pt x="1192" y="563"/>
                  </a:lnTo>
                  <a:lnTo>
                    <a:pt x="1195" y="568"/>
                  </a:lnTo>
                  <a:lnTo>
                    <a:pt x="1198" y="574"/>
                  </a:lnTo>
                  <a:lnTo>
                    <a:pt x="1203" y="578"/>
                  </a:lnTo>
                  <a:lnTo>
                    <a:pt x="1209" y="581"/>
                  </a:lnTo>
                  <a:lnTo>
                    <a:pt x="1215" y="582"/>
                  </a:lnTo>
                  <a:lnTo>
                    <a:pt x="1221" y="583"/>
                  </a:lnTo>
                  <a:lnTo>
                    <a:pt x="1229" y="585"/>
                  </a:lnTo>
                  <a:lnTo>
                    <a:pt x="1233" y="583"/>
                  </a:lnTo>
                  <a:lnTo>
                    <a:pt x="1237" y="583"/>
                  </a:lnTo>
                  <a:lnTo>
                    <a:pt x="1240" y="582"/>
                  </a:lnTo>
                  <a:lnTo>
                    <a:pt x="1242" y="581"/>
                  </a:lnTo>
                  <a:lnTo>
                    <a:pt x="1246" y="579"/>
                  </a:lnTo>
                  <a:lnTo>
                    <a:pt x="1250" y="578"/>
                  </a:lnTo>
                  <a:lnTo>
                    <a:pt x="1253" y="577"/>
                  </a:lnTo>
                  <a:lnTo>
                    <a:pt x="1257" y="577"/>
                  </a:lnTo>
                  <a:lnTo>
                    <a:pt x="1266" y="578"/>
                  </a:lnTo>
                  <a:lnTo>
                    <a:pt x="1275" y="581"/>
                  </a:lnTo>
                  <a:lnTo>
                    <a:pt x="1282" y="583"/>
                  </a:lnTo>
                  <a:lnTo>
                    <a:pt x="1289" y="589"/>
                  </a:lnTo>
                  <a:lnTo>
                    <a:pt x="1295" y="593"/>
                  </a:lnTo>
                  <a:lnTo>
                    <a:pt x="1301" y="598"/>
                  </a:lnTo>
                  <a:lnTo>
                    <a:pt x="1307" y="603"/>
                  </a:lnTo>
                  <a:lnTo>
                    <a:pt x="1313" y="605"/>
                  </a:lnTo>
                  <a:lnTo>
                    <a:pt x="1322" y="605"/>
                  </a:lnTo>
                  <a:lnTo>
                    <a:pt x="1331" y="605"/>
                  </a:lnTo>
                  <a:lnTo>
                    <a:pt x="1338" y="605"/>
                  </a:lnTo>
                  <a:lnTo>
                    <a:pt x="1344" y="605"/>
                  </a:lnTo>
                  <a:lnTo>
                    <a:pt x="1350" y="605"/>
                  </a:lnTo>
                  <a:lnTo>
                    <a:pt x="1354" y="605"/>
                  </a:lnTo>
                  <a:lnTo>
                    <a:pt x="1360" y="605"/>
                  </a:lnTo>
                  <a:lnTo>
                    <a:pt x="1366" y="605"/>
                  </a:lnTo>
                  <a:lnTo>
                    <a:pt x="1371" y="604"/>
                  </a:lnTo>
                  <a:lnTo>
                    <a:pt x="1375" y="603"/>
                  </a:lnTo>
                  <a:lnTo>
                    <a:pt x="1377" y="598"/>
                  </a:lnTo>
                  <a:lnTo>
                    <a:pt x="1378" y="595"/>
                  </a:lnTo>
                  <a:lnTo>
                    <a:pt x="1381" y="590"/>
                  </a:lnTo>
                  <a:lnTo>
                    <a:pt x="1383" y="588"/>
                  </a:lnTo>
                  <a:lnTo>
                    <a:pt x="1387" y="585"/>
                  </a:lnTo>
                  <a:lnTo>
                    <a:pt x="1391" y="585"/>
                  </a:lnTo>
                  <a:lnTo>
                    <a:pt x="1398" y="585"/>
                  </a:lnTo>
                  <a:lnTo>
                    <a:pt x="1406" y="585"/>
                  </a:lnTo>
                  <a:lnTo>
                    <a:pt x="1413" y="586"/>
                  </a:lnTo>
                  <a:lnTo>
                    <a:pt x="1419" y="588"/>
                  </a:lnTo>
                  <a:lnTo>
                    <a:pt x="1425" y="589"/>
                  </a:lnTo>
                  <a:lnTo>
                    <a:pt x="1428" y="590"/>
                  </a:lnTo>
                  <a:lnTo>
                    <a:pt x="1431" y="592"/>
                  </a:lnTo>
                  <a:lnTo>
                    <a:pt x="1432" y="592"/>
                  </a:lnTo>
                  <a:lnTo>
                    <a:pt x="1434" y="592"/>
                  </a:lnTo>
                  <a:lnTo>
                    <a:pt x="1437" y="592"/>
                  </a:lnTo>
                  <a:lnTo>
                    <a:pt x="1438" y="592"/>
                  </a:lnTo>
                  <a:lnTo>
                    <a:pt x="1440" y="592"/>
                  </a:lnTo>
                  <a:lnTo>
                    <a:pt x="1441" y="592"/>
                  </a:lnTo>
                  <a:lnTo>
                    <a:pt x="1442" y="592"/>
                  </a:lnTo>
                  <a:lnTo>
                    <a:pt x="1444" y="592"/>
                  </a:lnTo>
                  <a:lnTo>
                    <a:pt x="1445" y="592"/>
                  </a:lnTo>
                  <a:lnTo>
                    <a:pt x="1447" y="592"/>
                  </a:lnTo>
                  <a:lnTo>
                    <a:pt x="1451" y="590"/>
                  </a:lnTo>
                  <a:lnTo>
                    <a:pt x="1453" y="589"/>
                  </a:lnTo>
                  <a:lnTo>
                    <a:pt x="1457" y="588"/>
                  </a:lnTo>
                  <a:lnTo>
                    <a:pt x="1459" y="585"/>
                  </a:lnTo>
                  <a:lnTo>
                    <a:pt x="1462" y="582"/>
                  </a:lnTo>
                  <a:lnTo>
                    <a:pt x="1464" y="579"/>
                  </a:lnTo>
                  <a:lnTo>
                    <a:pt x="1466" y="577"/>
                  </a:lnTo>
                  <a:lnTo>
                    <a:pt x="1465" y="575"/>
                  </a:lnTo>
                  <a:lnTo>
                    <a:pt x="1463" y="574"/>
                  </a:lnTo>
                  <a:lnTo>
                    <a:pt x="1462" y="572"/>
                  </a:lnTo>
                  <a:lnTo>
                    <a:pt x="1460" y="570"/>
                  </a:lnTo>
                  <a:lnTo>
                    <a:pt x="1459" y="568"/>
                  </a:lnTo>
                  <a:lnTo>
                    <a:pt x="1458" y="565"/>
                  </a:lnTo>
                  <a:lnTo>
                    <a:pt x="1458" y="564"/>
                  </a:lnTo>
                  <a:lnTo>
                    <a:pt x="1458" y="561"/>
                  </a:lnTo>
                  <a:lnTo>
                    <a:pt x="1458" y="558"/>
                  </a:lnTo>
                  <a:lnTo>
                    <a:pt x="1458" y="556"/>
                  </a:lnTo>
                  <a:lnTo>
                    <a:pt x="1459" y="553"/>
                  </a:lnTo>
                  <a:lnTo>
                    <a:pt x="1460" y="550"/>
                  </a:lnTo>
                  <a:lnTo>
                    <a:pt x="1460" y="547"/>
                  </a:lnTo>
                  <a:lnTo>
                    <a:pt x="1462" y="544"/>
                  </a:lnTo>
                  <a:lnTo>
                    <a:pt x="1462" y="542"/>
                  </a:lnTo>
                  <a:lnTo>
                    <a:pt x="1462" y="539"/>
                  </a:lnTo>
                  <a:lnTo>
                    <a:pt x="1462" y="535"/>
                  </a:lnTo>
                  <a:lnTo>
                    <a:pt x="1459" y="532"/>
                  </a:lnTo>
                  <a:lnTo>
                    <a:pt x="1457" y="531"/>
                  </a:lnTo>
                  <a:lnTo>
                    <a:pt x="1453" y="528"/>
                  </a:lnTo>
                  <a:lnTo>
                    <a:pt x="1450" y="526"/>
                  </a:lnTo>
                  <a:lnTo>
                    <a:pt x="1447" y="525"/>
                  </a:lnTo>
                  <a:lnTo>
                    <a:pt x="1446" y="522"/>
                  </a:lnTo>
                  <a:lnTo>
                    <a:pt x="1445" y="519"/>
                  </a:lnTo>
                  <a:lnTo>
                    <a:pt x="1445" y="518"/>
                  </a:lnTo>
                  <a:lnTo>
                    <a:pt x="1445" y="517"/>
                  </a:lnTo>
                  <a:lnTo>
                    <a:pt x="1446" y="515"/>
                  </a:lnTo>
                  <a:lnTo>
                    <a:pt x="1446" y="514"/>
                  </a:lnTo>
                  <a:lnTo>
                    <a:pt x="1445" y="512"/>
                  </a:lnTo>
                  <a:lnTo>
                    <a:pt x="1483" y="504"/>
                  </a:lnTo>
                  <a:lnTo>
                    <a:pt x="1490" y="507"/>
                  </a:lnTo>
                  <a:lnTo>
                    <a:pt x="1496" y="508"/>
                  </a:lnTo>
                  <a:lnTo>
                    <a:pt x="1501" y="510"/>
                  </a:lnTo>
                  <a:lnTo>
                    <a:pt x="1506" y="511"/>
                  </a:lnTo>
                  <a:lnTo>
                    <a:pt x="1509" y="512"/>
                  </a:lnTo>
                  <a:lnTo>
                    <a:pt x="1514" y="514"/>
                  </a:lnTo>
                  <a:lnTo>
                    <a:pt x="1519" y="515"/>
                  </a:lnTo>
                  <a:lnTo>
                    <a:pt x="1523" y="517"/>
                  </a:lnTo>
                  <a:lnTo>
                    <a:pt x="1531" y="521"/>
                  </a:lnTo>
                  <a:lnTo>
                    <a:pt x="1536" y="526"/>
                  </a:lnTo>
                  <a:lnTo>
                    <a:pt x="1542" y="532"/>
                  </a:lnTo>
                  <a:lnTo>
                    <a:pt x="1547" y="539"/>
                  </a:lnTo>
                  <a:lnTo>
                    <a:pt x="1552" y="544"/>
                  </a:lnTo>
                  <a:lnTo>
                    <a:pt x="1558" y="550"/>
                  </a:lnTo>
                  <a:lnTo>
                    <a:pt x="1564" y="553"/>
                  </a:lnTo>
                  <a:lnTo>
                    <a:pt x="1573" y="554"/>
                  </a:lnTo>
                  <a:lnTo>
                    <a:pt x="1576" y="564"/>
                  </a:lnTo>
                  <a:lnTo>
                    <a:pt x="1579" y="571"/>
                  </a:lnTo>
                  <a:lnTo>
                    <a:pt x="1585" y="577"/>
                  </a:lnTo>
                  <a:lnTo>
                    <a:pt x="1592" y="582"/>
                  </a:lnTo>
                  <a:lnTo>
                    <a:pt x="1600" y="586"/>
                  </a:lnTo>
                  <a:lnTo>
                    <a:pt x="1608" y="589"/>
                  </a:lnTo>
                  <a:lnTo>
                    <a:pt x="1616" y="592"/>
                  </a:lnTo>
                  <a:lnTo>
                    <a:pt x="1626" y="595"/>
                  </a:lnTo>
                  <a:lnTo>
                    <a:pt x="1634" y="600"/>
                  </a:lnTo>
                  <a:lnTo>
                    <a:pt x="1641" y="607"/>
                  </a:lnTo>
                  <a:lnTo>
                    <a:pt x="1648" y="614"/>
                  </a:lnTo>
                  <a:lnTo>
                    <a:pt x="1655" y="622"/>
                  </a:lnTo>
                  <a:lnTo>
                    <a:pt x="1662" y="629"/>
                  </a:lnTo>
                  <a:lnTo>
                    <a:pt x="1670" y="635"/>
                  </a:lnTo>
                  <a:lnTo>
                    <a:pt x="1677" y="639"/>
                  </a:lnTo>
                  <a:lnTo>
                    <a:pt x="1685" y="640"/>
                  </a:lnTo>
                  <a:lnTo>
                    <a:pt x="1691" y="640"/>
                  </a:lnTo>
                  <a:lnTo>
                    <a:pt x="1696" y="637"/>
                  </a:lnTo>
                  <a:lnTo>
                    <a:pt x="1701" y="635"/>
                  </a:lnTo>
                  <a:lnTo>
                    <a:pt x="1705" y="632"/>
                  </a:lnTo>
                  <a:lnTo>
                    <a:pt x="1710" y="628"/>
                  </a:lnTo>
                  <a:lnTo>
                    <a:pt x="1715" y="625"/>
                  </a:lnTo>
                  <a:lnTo>
                    <a:pt x="1720" y="623"/>
                  </a:lnTo>
                  <a:lnTo>
                    <a:pt x="1726" y="622"/>
                  </a:lnTo>
                  <a:lnTo>
                    <a:pt x="1728" y="623"/>
                  </a:lnTo>
                  <a:lnTo>
                    <a:pt x="1729" y="623"/>
                  </a:lnTo>
                  <a:lnTo>
                    <a:pt x="1730" y="625"/>
                  </a:lnTo>
                  <a:lnTo>
                    <a:pt x="1732" y="625"/>
                  </a:lnTo>
                  <a:lnTo>
                    <a:pt x="1733" y="626"/>
                  </a:lnTo>
                  <a:lnTo>
                    <a:pt x="1734" y="628"/>
                  </a:lnTo>
                  <a:lnTo>
                    <a:pt x="1735" y="628"/>
                  </a:lnTo>
                  <a:lnTo>
                    <a:pt x="1736" y="628"/>
                  </a:lnTo>
                  <a:lnTo>
                    <a:pt x="1736" y="630"/>
                  </a:lnTo>
                  <a:lnTo>
                    <a:pt x="1736" y="633"/>
                  </a:lnTo>
                  <a:lnTo>
                    <a:pt x="1736" y="635"/>
                  </a:lnTo>
                  <a:lnTo>
                    <a:pt x="1736" y="637"/>
                  </a:lnTo>
                  <a:lnTo>
                    <a:pt x="1736" y="639"/>
                  </a:lnTo>
                  <a:lnTo>
                    <a:pt x="1736" y="640"/>
                  </a:lnTo>
                  <a:lnTo>
                    <a:pt x="1736" y="642"/>
                  </a:lnTo>
                  <a:lnTo>
                    <a:pt x="1736" y="643"/>
                  </a:lnTo>
                  <a:lnTo>
                    <a:pt x="1736" y="646"/>
                  </a:lnTo>
                  <a:lnTo>
                    <a:pt x="1737" y="650"/>
                  </a:lnTo>
                  <a:lnTo>
                    <a:pt x="1737" y="653"/>
                  </a:lnTo>
                  <a:lnTo>
                    <a:pt x="1739" y="656"/>
                  </a:lnTo>
                  <a:lnTo>
                    <a:pt x="1740" y="658"/>
                  </a:lnTo>
                  <a:lnTo>
                    <a:pt x="1742" y="661"/>
                  </a:lnTo>
                  <a:lnTo>
                    <a:pt x="1743" y="664"/>
                  </a:lnTo>
                  <a:lnTo>
                    <a:pt x="1745" y="665"/>
                  </a:lnTo>
                  <a:lnTo>
                    <a:pt x="1745" y="696"/>
                  </a:lnTo>
                  <a:lnTo>
                    <a:pt x="1742" y="696"/>
                  </a:lnTo>
                  <a:lnTo>
                    <a:pt x="1739" y="696"/>
                  </a:lnTo>
                  <a:lnTo>
                    <a:pt x="1735" y="696"/>
                  </a:lnTo>
                  <a:lnTo>
                    <a:pt x="1733" y="696"/>
                  </a:lnTo>
                  <a:lnTo>
                    <a:pt x="1730" y="696"/>
                  </a:lnTo>
                  <a:lnTo>
                    <a:pt x="1728" y="696"/>
                  </a:lnTo>
                  <a:lnTo>
                    <a:pt x="1726" y="696"/>
                  </a:lnTo>
                  <a:lnTo>
                    <a:pt x="1723" y="696"/>
                  </a:lnTo>
                  <a:lnTo>
                    <a:pt x="1722" y="696"/>
                  </a:lnTo>
                  <a:lnTo>
                    <a:pt x="1721" y="697"/>
                  </a:lnTo>
                  <a:lnTo>
                    <a:pt x="1720" y="699"/>
                  </a:lnTo>
                  <a:lnTo>
                    <a:pt x="1718" y="699"/>
                  </a:lnTo>
                  <a:lnTo>
                    <a:pt x="1717" y="700"/>
                  </a:lnTo>
                  <a:lnTo>
                    <a:pt x="1717" y="702"/>
                  </a:lnTo>
                  <a:lnTo>
                    <a:pt x="1717" y="703"/>
                  </a:lnTo>
                  <a:lnTo>
                    <a:pt x="1718" y="711"/>
                  </a:lnTo>
                  <a:lnTo>
                    <a:pt x="1721" y="717"/>
                  </a:lnTo>
                  <a:lnTo>
                    <a:pt x="1724" y="724"/>
                  </a:lnTo>
                  <a:lnTo>
                    <a:pt x="1728" y="728"/>
                  </a:lnTo>
                  <a:lnTo>
                    <a:pt x="1732" y="732"/>
                  </a:lnTo>
                  <a:lnTo>
                    <a:pt x="1735" y="735"/>
                  </a:lnTo>
                  <a:lnTo>
                    <a:pt x="1737" y="738"/>
                  </a:lnTo>
                  <a:lnTo>
                    <a:pt x="1739" y="741"/>
                  </a:lnTo>
                  <a:lnTo>
                    <a:pt x="1764" y="745"/>
                  </a:lnTo>
                  <a:lnTo>
                    <a:pt x="1768" y="745"/>
                  </a:lnTo>
                  <a:lnTo>
                    <a:pt x="1773" y="742"/>
                  </a:lnTo>
                  <a:lnTo>
                    <a:pt x="1777" y="739"/>
                  </a:lnTo>
                  <a:lnTo>
                    <a:pt x="1780" y="735"/>
                  </a:lnTo>
                  <a:lnTo>
                    <a:pt x="1786" y="724"/>
                  </a:lnTo>
                  <a:lnTo>
                    <a:pt x="1791" y="711"/>
                  </a:lnTo>
                  <a:lnTo>
                    <a:pt x="1795" y="697"/>
                  </a:lnTo>
                  <a:lnTo>
                    <a:pt x="1797" y="685"/>
                  </a:lnTo>
                  <a:lnTo>
                    <a:pt x="1798" y="672"/>
                  </a:lnTo>
                  <a:lnTo>
                    <a:pt x="1798" y="663"/>
                  </a:lnTo>
                  <a:lnTo>
                    <a:pt x="1798" y="661"/>
                  </a:lnTo>
                  <a:lnTo>
                    <a:pt x="1798" y="658"/>
                  </a:lnTo>
                  <a:lnTo>
                    <a:pt x="1798" y="656"/>
                  </a:lnTo>
                  <a:lnTo>
                    <a:pt x="1798" y="653"/>
                  </a:lnTo>
                  <a:lnTo>
                    <a:pt x="1798" y="650"/>
                  </a:lnTo>
                  <a:lnTo>
                    <a:pt x="1798" y="646"/>
                  </a:lnTo>
                  <a:lnTo>
                    <a:pt x="1798" y="642"/>
                  </a:lnTo>
                  <a:lnTo>
                    <a:pt x="1798" y="637"/>
                  </a:lnTo>
                  <a:lnTo>
                    <a:pt x="1798" y="635"/>
                  </a:lnTo>
                  <a:lnTo>
                    <a:pt x="1798" y="632"/>
                  </a:lnTo>
                  <a:lnTo>
                    <a:pt x="1798" y="629"/>
                  </a:lnTo>
                  <a:lnTo>
                    <a:pt x="1798" y="628"/>
                  </a:lnTo>
                  <a:lnTo>
                    <a:pt x="1799" y="625"/>
                  </a:lnTo>
                  <a:lnTo>
                    <a:pt x="1801" y="623"/>
                  </a:lnTo>
                  <a:lnTo>
                    <a:pt x="1802" y="623"/>
                  </a:lnTo>
                  <a:lnTo>
                    <a:pt x="1804" y="622"/>
                  </a:lnTo>
                  <a:lnTo>
                    <a:pt x="1804" y="611"/>
                  </a:lnTo>
                  <a:lnTo>
                    <a:pt x="1803" y="610"/>
                  </a:lnTo>
                  <a:lnTo>
                    <a:pt x="1801" y="607"/>
                  </a:lnTo>
                  <a:lnTo>
                    <a:pt x="1797" y="604"/>
                  </a:lnTo>
                  <a:lnTo>
                    <a:pt x="1795" y="601"/>
                  </a:lnTo>
                  <a:lnTo>
                    <a:pt x="1792" y="597"/>
                  </a:lnTo>
                  <a:lnTo>
                    <a:pt x="1791" y="592"/>
                  </a:lnTo>
                  <a:lnTo>
                    <a:pt x="1790" y="588"/>
                  </a:lnTo>
                  <a:lnTo>
                    <a:pt x="1790" y="585"/>
                  </a:lnTo>
                  <a:lnTo>
                    <a:pt x="1784" y="579"/>
                  </a:lnTo>
                  <a:lnTo>
                    <a:pt x="1778" y="572"/>
                  </a:lnTo>
                  <a:lnTo>
                    <a:pt x="1773" y="564"/>
                  </a:lnTo>
                  <a:lnTo>
                    <a:pt x="1770" y="554"/>
                  </a:lnTo>
                  <a:lnTo>
                    <a:pt x="1765" y="546"/>
                  </a:lnTo>
                  <a:lnTo>
                    <a:pt x="1761" y="535"/>
                  </a:lnTo>
                  <a:lnTo>
                    <a:pt x="1758" y="525"/>
                  </a:lnTo>
                  <a:lnTo>
                    <a:pt x="1753" y="514"/>
                  </a:lnTo>
                  <a:lnTo>
                    <a:pt x="1749" y="507"/>
                  </a:lnTo>
                  <a:lnTo>
                    <a:pt x="1743" y="501"/>
                  </a:lnTo>
                  <a:lnTo>
                    <a:pt x="1736" y="497"/>
                  </a:lnTo>
                  <a:lnTo>
                    <a:pt x="1729" y="493"/>
                  </a:lnTo>
                  <a:lnTo>
                    <a:pt x="1720" y="490"/>
                  </a:lnTo>
                  <a:lnTo>
                    <a:pt x="1711" y="487"/>
                  </a:lnTo>
                  <a:lnTo>
                    <a:pt x="1701" y="485"/>
                  </a:lnTo>
                  <a:lnTo>
                    <a:pt x="1691" y="482"/>
                  </a:lnTo>
                  <a:lnTo>
                    <a:pt x="1691" y="485"/>
                  </a:lnTo>
                  <a:lnTo>
                    <a:pt x="1691" y="486"/>
                  </a:lnTo>
                  <a:lnTo>
                    <a:pt x="1691" y="489"/>
                  </a:lnTo>
                  <a:lnTo>
                    <a:pt x="1690" y="492"/>
                  </a:lnTo>
                  <a:lnTo>
                    <a:pt x="1689" y="494"/>
                  </a:lnTo>
                  <a:lnTo>
                    <a:pt x="1687" y="497"/>
                  </a:lnTo>
                  <a:lnTo>
                    <a:pt x="1686" y="500"/>
                  </a:lnTo>
                  <a:lnTo>
                    <a:pt x="1685" y="501"/>
                  </a:lnTo>
                  <a:lnTo>
                    <a:pt x="1682" y="497"/>
                  </a:lnTo>
                  <a:lnTo>
                    <a:pt x="1677" y="494"/>
                  </a:lnTo>
                  <a:lnTo>
                    <a:pt x="1672" y="493"/>
                  </a:lnTo>
                  <a:lnTo>
                    <a:pt x="1668" y="492"/>
                  </a:lnTo>
                  <a:lnTo>
                    <a:pt x="1664" y="490"/>
                  </a:lnTo>
                  <a:lnTo>
                    <a:pt x="1660" y="487"/>
                  </a:lnTo>
                  <a:lnTo>
                    <a:pt x="1658" y="483"/>
                  </a:lnTo>
                  <a:lnTo>
                    <a:pt x="1658" y="476"/>
                  </a:lnTo>
                  <a:lnTo>
                    <a:pt x="1655" y="476"/>
                  </a:lnTo>
                  <a:lnTo>
                    <a:pt x="1652" y="476"/>
                  </a:lnTo>
                  <a:lnTo>
                    <a:pt x="1647" y="475"/>
                  </a:lnTo>
                  <a:lnTo>
                    <a:pt x="1641" y="473"/>
                  </a:lnTo>
                  <a:lnTo>
                    <a:pt x="1635" y="472"/>
                  </a:lnTo>
                  <a:lnTo>
                    <a:pt x="1630" y="471"/>
                  </a:lnTo>
                  <a:lnTo>
                    <a:pt x="1627" y="469"/>
                  </a:lnTo>
                  <a:lnTo>
                    <a:pt x="1626" y="469"/>
                  </a:lnTo>
                  <a:lnTo>
                    <a:pt x="1626" y="466"/>
                  </a:lnTo>
                  <a:lnTo>
                    <a:pt x="1627" y="464"/>
                  </a:lnTo>
                  <a:lnTo>
                    <a:pt x="1628" y="461"/>
                  </a:lnTo>
                  <a:lnTo>
                    <a:pt x="1630" y="458"/>
                  </a:lnTo>
                  <a:lnTo>
                    <a:pt x="1632" y="455"/>
                  </a:lnTo>
                  <a:lnTo>
                    <a:pt x="1634" y="452"/>
                  </a:lnTo>
                  <a:lnTo>
                    <a:pt x="1636" y="450"/>
                  </a:lnTo>
                  <a:lnTo>
                    <a:pt x="1637" y="447"/>
                  </a:lnTo>
                  <a:lnTo>
                    <a:pt x="1636" y="441"/>
                  </a:lnTo>
                  <a:lnTo>
                    <a:pt x="1637" y="436"/>
                  </a:lnTo>
                  <a:lnTo>
                    <a:pt x="1639" y="430"/>
                  </a:lnTo>
                  <a:lnTo>
                    <a:pt x="1641" y="423"/>
                  </a:lnTo>
                  <a:lnTo>
                    <a:pt x="1645" y="418"/>
                  </a:lnTo>
                  <a:lnTo>
                    <a:pt x="1648" y="412"/>
                  </a:lnTo>
                  <a:lnTo>
                    <a:pt x="1651" y="408"/>
                  </a:lnTo>
                  <a:lnTo>
                    <a:pt x="1653" y="404"/>
                  </a:lnTo>
                  <a:lnTo>
                    <a:pt x="1653" y="374"/>
                  </a:lnTo>
                  <a:lnTo>
                    <a:pt x="1655" y="373"/>
                  </a:lnTo>
                  <a:lnTo>
                    <a:pt x="1658" y="373"/>
                  </a:lnTo>
                  <a:lnTo>
                    <a:pt x="1660" y="373"/>
                  </a:lnTo>
                  <a:lnTo>
                    <a:pt x="1661" y="373"/>
                  </a:lnTo>
                  <a:lnTo>
                    <a:pt x="1664" y="373"/>
                  </a:lnTo>
                  <a:lnTo>
                    <a:pt x="1666" y="374"/>
                  </a:lnTo>
                  <a:lnTo>
                    <a:pt x="1670" y="374"/>
                  </a:lnTo>
                  <a:lnTo>
                    <a:pt x="1672" y="374"/>
                  </a:lnTo>
                  <a:lnTo>
                    <a:pt x="1679" y="374"/>
                  </a:lnTo>
                  <a:lnTo>
                    <a:pt x="1687" y="374"/>
                  </a:lnTo>
                  <a:lnTo>
                    <a:pt x="1696" y="376"/>
                  </a:lnTo>
                  <a:lnTo>
                    <a:pt x="1705" y="377"/>
                  </a:lnTo>
                  <a:lnTo>
                    <a:pt x="1715" y="377"/>
                  </a:lnTo>
                  <a:lnTo>
                    <a:pt x="1724" y="379"/>
                  </a:lnTo>
                  <a:lnTo>
                    <a:pt x="1733" y="379"/>
                  </a:lnTo>
                  <a:lnTo>
                    <a:pt x="1741" y="379"/>
                  </a:lnTo>
                  <a:lnTo>
                    <a:pt x="1742" y="379"/>
                  </a:lnTo>
                  <a:lnTo>
                    <a:pt x="1743" y="379"/>
                  </a:lnTo>
                  <a:lnTo>
                    <a:pt x="1745" y="377"/>
                  </a:lnTo>
                  <a:lnTo>
                    <a:pt x="1746" y="377"/>
                  </a:lnTo>
                  <a:lnTo>
                    <a:pt x="1746" y="376"/>
                  </a:lnTo>
                  <a:lnTo>
                    <a:pt x="1747" y="376"/>
                  </a:lnTo>
                  <a:lnTo>
                    <a:pt x="1747" y="374"/>
                  </a:lnTo>
                  <a:lnTo>
                    <a:pt x="1745" y="369"/>
                  </a:lnTo>
                  <a:lnTo>
                    <a:pt x="1783" y="369"/>
                  </a:lnTo>
                  <a:lnTo>
                    <a:pt x="1784" y="370"/>
                  </a:lnTo>
                  <a:lnTo>
                    <a:pt x="1786" y="373"/>
                  </a:lnTo>
                  <a:lnTo>
                    <a:pt x="1789" y="374"/>
                  </a:lnTo>
                  <a:lnTo>
                    <a:pt x="1792" y="377"/>
                  </a:lnTo>
                  <a:lnTo>
                    <a:pt x="1795" y="380"/>
                  </a:lnTo>
                  <a:lnTo>
                    <a:pt x="1798" y="383"/>
                  </a:lnTo>
                  <a:lnTo>
                    <a:pt x="1799" y="384"/>
                  </a:lnTo>
                  <a:lnTo>
                    <a:pt x="1801" y="384"/>
                  </a:lnTo>
                  <a:lnTo>
                    <a:pt x="1804" y="384"/>
                  </a:lnTo>
                  <a:lnTo>
                    <a:pt x="1806" y="383"/>
                  </a:lnTo>
                  <a:lnTo>
                    <a:pt x="1808" y="381"/>
                  </a:lnTo>
                  <a:lnTo>
                    <a:pt x="1809" y="379"/>
                  </a:lnTo>
                  <a:lnTo>
                    <a:pt x="1810" y="377"/>
                  </a:lnTo>
                  <a:lnTo>
                    <a:pt x="1811" y="374"/>
                  </a:lnTo>
                  <a:lnTo>
                    <a:pt x="1814" y="373"/>
                  </a:lnTo>
                  <a:lnTo>
                    <a:pt x="1817" y="372"/>
                  </a:lnTo>
                  <a:lnTo>
                    <a:pt x="1815" y="370"/>
                  </a:lnTo>
                  <a:lnTo>
                    <a:pt x="1814" y="369"/>
                  </a:lnTo>
                  <a:lnTo>
                    <a:pt x="1812" y="367"/>
                  </a:lnTo>
                  <a:lnTo>
                    <a:pt x="1811" y="365"/>
                  </a:lnTo>
                  <a:lnTo>
                    <a:pt x="1810" y="363"/>
                  </a:lnTo>
                  <a:lnTo>
                    <a:pt x="1809" y="359"/>
                  </a:lnTo>
                  <a:lnTo>
                    <a:pt x="1809" y="355"/>
                  </a:lnTo>
                  <a:lnTo>
                    <a:pt x="1809" y="349"/>
                  </a:lnTo>
                  <a:lnTo>
                    <a:pt x="1809" y="344"/>
                  </a:lnTo>
                  <a:lnTo>
                    <a:pt x="1810" y="338"/>
                  </a:lnTo>
                  <a:lnTo>
                    <a:pt x="1811" y="333"/>
                  </a:lnTo>
                  <a:lnTo>
                    <a:pt x="1812" y="328"/>
                  </a:lnTo>
                  <a:lnTo>
                    <a:pt x="1814" y="324"/>
                  </a:lnTo>
                  <a:lnTo>
                    <a:pt x="1816" y="322"/>
                  </a:lnTo>
                  <a:lnTo>
                    <a:pt x="1818" y="320"/>
                  </a:lnTo>
                  <a:lnTo>
                    <a:pt x="1822" y="319"/>
                  </a:lnTo>
                  <a:lnTo>
                    <a:pt x="1823" y="319"/>
                  </a:lnTo>
                  <a:lnTo>
                    <a:pt x="1827" y="319"/>
                  </a:lnTo>
                  <a:lnTo>
                    <a:pt x="1830" y="319"/>
                  </a:lnTo>
                  <a:lnTo>
                    <a:pt x="1835" y="319"/>
                  </a:lnTo>
                  <a:lnTo>
                    <a:pt x="1841" y="319"/>
                  </a:lnTo>
                  <a:lnTo>
                    <a:pt x="1846" y="319"/>
                  </a:lnTo>
                  <a:lnTo>
                    <a:pt x="1851" y="319"/>
                  </a:lnTo>
                  <a:lnTo>
                    <a:pt x="1854" y="319"/>
                  </a:lnTo>
                  <a:lnTo>
                    <a:pt x="1854" y="322"/>
                  </a:lnTo>
                  <a:lnTo>
                    <a:pt x="1856" y="326"/>
                  </a:lnTo>
                  <a:lnTo>
                    <a:pt x="1859" y="330"/>
                  </a:lnTo>
                  <a:lnTo>
                    <a:pt x="1862" y="334"/>
                  </a:lnTo>
                  <a:lnTo>
                    <a:pt x="1866" y="338"/>
                  </a:lnTo>
                  <a:lnTo>
                    <a:pt x="1870" y="342"/>
                  </a:lnTo>
                  <a:lnTo>
                    <a:pt x="1873" y="345"/>
                  </a:lnTo>
                  <a:lnTo>
                    <a:pt x="1876" y="347"/>
                  </a:lnTo>
                  <a:lnTo>
                    <a:pt x="1876" y="344"/>
                  </a:lnTo>
                  <a:lnTo>
                    <a:pt x="1877" y="341"/>
                  </a:lnTo>
                  <a:lnTo>
                    <a:pt x="1878" y="338"/>
                  </a:lnTo>
                  <a:lnTo>
                    <a:pt x="1878" y="335"/>
                  </a:lnTo>
                  <a:lnTo>
                    <a:pt x="1879" y="333"/>
                  </a:lnTo>
                  <a:lnTo>
                    <a:pt x="1880" y="330"/>
                  </a:lnTo>
                  <a:lnTo>
                    <a:pt x="1880" y="326"/>
                  </a:lnTo>
                  <a:lnTo>
                    <a:pt x="1881" y="322"/>
                  </a:lnTo>
                  <a:lnTo>
                    <a:pt x="1883" y="323"/>
                  </a:lnTo>
                  <a:lnTo>
                    <a:pt x="1884" y="323"/>
                  </a:lnTo>
                  <a:lnTo>
                    <a:pt x="1885" y="323"/>
                  </a:lnTo>
                  <a:lnTo>
                    <a:pt x="1886" y="324"/>
                  </a:lnTo>
                  <a:lnTo>
                    <a:pt x="1887" y="323"/>
                  </a:lnTo>
                  <a:lnTo>
                    <a:pt x="1889" y="323"/>
                  </a:lnTo>
                  <a:lnTo>
                    <a:pt x="1890" y="322"/>
                  </a:lnTo>
                  <a:lnTo>
                    <a:pt x="1889" y="319"/>
                  </a:lnTo>
                  <a:lnTo>
                    <a:pt x="1887" y="316"/>
                  </a:lnTo>
                  <a:lnTo>
                    <a:pt x="1886" y="315"/>
                  </a:lnTo>
                  <a:lnTo>
                    <a:pt x="1885" y="312"/>
                  </a:lnTo>
                  <a:lnTo>
                    <a:pt x="1884" y="309"/>
                  </a:lnTo>
                  <a:lnTo>
                    <a:pt x="1883" y="308"/>
                  </a:lnTo>
                  <a:lnTo>
                    <a:pt x="1881" y="305"/>
                  </a:lnTo>
                  <a:lnTo>
                    <a:pt x="1881" y="302"/>
                  </a:lnTo>
                  <a:lnTo>
                    <a:pt x="1883" y="298"/>
                  </a:lnTo>
                  <a:lnTo>
                    <a:pt x="1885" y="295"/>
                  </a:lnTo>
                  <a:lnTo>
                    <a:pt x="1887" y="295"/>
                  </a:lnTo>
                  <a:lnTo>
                    <a:pt x="1892" y="296"/>
                  </a:lnTo>
                  <a:lnTo>
                    <a:pt x="1896" y="298"/>
                  </a:lnTo>
                  <a:lnTo>
                    <a:pt x="1901" y="299"/>
                  </a:lnTo>
                  <a:lnTo>
                    <a:pt x="1904" y="301"/>
                  </a:lnTo>
                  <a:lnTo>
                    <a:pt x="1908" y="302"/>
                  </a:lnTo>
                  <a:lnTo>
                    <a:pt x="1906" y="302"/>
                  </a:lnTo>
                  <a:lnTo>
                    <a:pt x="1905" y="302"/>
                  </a:lnTo>
                  <a:lnTo>
                    <a:pt x="1904" y="302"/>
                  </a:lnTo>
                  <a:lnTo>
                    <a:pt x="1903" y="303"/>
                  </a:lnTo>
                  <a:lnTo>
                    <a:pt x="1902" y="305"/>
                  </a:lnTo>
                  <a:lnTo>
                    <a:pt x="1899" y="305"/>
                  </a:lnTo>
                  <a:lnTo>
                    <a:pt x="1898" y="306"/>
                  </a:lnTo>
                  <a:lnTo>
                    <a:pt x="1897" y="306"/>
                  </a:lnTo>
                  <a:lnTo>
                    <a:pt x="1898" y="310"/>
                  </a:lnTo>
                  <a:lnTo>
                    <a:pt x="1901" y="315"/>
                  </a:lnTo>
                  <a:lnTo>
                    <a:pt x="1904" y="317"/>
                  </a:lnTo>
                  <a:lnTo>
                    <a:pt x="1906" y="320"/>
                  </a:lnTo>
                  <a:lnTo>
                    <a:pt x="1910" y="323"/>
                  </a:lnTo>
                  <a:lnTo>
                    <a:pt x="1912" y="326"/>
                  </a:lnTo>
                  <a:lnTo>
                    <a:pt x="1915" y="330"/>
                  </a:lnTo>
                  <a:lnTo>
                    <a:pt x="1916" y="334"/>
                  </a:lnTo>
                  <a:lnTo>
                    <a:pt x="1915" y="337"/>
                  </a:lnTo>
                  <a:lnTo>
                    <a:pt x="1914" y="341"/>
                  </a:lnTo>
                  <a:lnTo>
                    <a:pt x="1911" y="345"/>
                  </a:lnTo>
                  <a:lnTo>
                    <a:pt x="1909" y="351"/>
                  </a:lnTo>
                  <a:lnTo>
                    <a:pt x="1906" y="358"/>
                  </a:lnTo>
                  <a:lnTo>
                    <a:pt x="1905" y="363"/>
                  </a:lnTo>
                  <a:lnTo>
                    <a:pt x="1903" y="369"/>
                  </a:lnTo>
                  <a:lnTo>
                    <a:pt x="1903" y="374"/>
                  </a:lnTo>
                  <a:lnTo>
                    <a:pt x="1903" y="377"/>
                  </a:lnTo>
                  <a:lnTo>
                    <a:pt x="1904" y="379"/>
                  </a:lnTo>
                  <a:lnTo>
                    <a:pt x="1904" y="380"/>
                  </a:lnTo>
                  <a:lnTo>
                    <a:pt x="1905" y="381"/>
                  </a:lnTo>
                  <a:lnTo>
                    <a:pt x="1906" y="384"/>
                  </a:lnTo>
                  <a:lnTo>
                    <a:pt x="1906" y="386"/>
                  </a:lnTo>
                  <a:lnTo>
                    <a:pt x="1908" y="390"/>
                  </a:lnTo>
                  <a:lnTo>
                    <a:pt x="1906" y="391"/>
                  </a:lnTo>
                  <a:lnTo>
                    <a:pt x="1906" y="394"/>
                  </a:lnTo>
                  <a:lnTo>
                    <a:pt x="1906" y="397"/>
                  </a:lnTo>
                  <a:lnTo>
                    <a:pt x="1905" y="398"/>
                  </a:lnTo>
                  <a:lnTo>
                    <a:pt x="1903" y="401"/>
                  </a:lnTo>
                  <a:lnTo>
                    <a:pt x="1901" y="402"/>
                  </a:lnTo>
                  <a:lnTo>
                    <a:pt x="1898" y="404"/>
                  </a:lnTo>
                  <a:lnTo>
                    <a:pt x="1895" y="404"/>
                  </a:lnTo>
                  <a:lnTo>
                    <a:pt x="1895" y="412"/>
                  </a:lnTo>
                  <a:lnTo>
                    <a:pt x="1896" y="419"/>
                  </a:lnTo>
                  <a:lnTo>
                    <a:pt x="1897" y="425"/>
                  </a:lnTo>
                  <a:lnTo>
                    <a:pt x="1899" y="432"/>
                  </a:lnTo>
                  <a:lnTo>
                    <a:pt x="1904" y="443"/>
                  </a:lnTo>
                  <a:lnTo>
                    <a:pt x="1911" y="454"/>
                  </a:lnTo>
                  <a:lnTo>
                    <a:pt x="1920" y="462"/>
                  </a:lnTo>
                  <a:lnTo>
                    <a:pt x="1929" y="471"/>
                  </a:lnTo>
                  <a:lnTo>
                    <a:pt x="1940" y="478"/>
                  </a:lnTo>
                  <a:lnTo>
                    <a:pt x="1949" y="485"/>
                  </a:lnTo>
                  <a:lnTo>
                    <a:pt x="1954" y="487"/>
                  </a:lnTo>
                  <a:lnTo>
                    <a:pt x="1958" y="493"/>
                  </a:lnTo>
                  <a:lnTo>
                    <a:pt x="1961" y="497"/>
                  </a:lnTo>
                  <a:lnTo>
                    <a:pt x="1964" y="503"/>
                  </a:lnTo>
                  <a:lnTo>
                    <a:pt x="1966" y="508"/>
                  </a:lnTo>
                  <a:lnTo>
                    <a:pt x="1970" y="514"/>
                  </a:lnTo>
                  <a:lnTo>
                    <a:pt x="1973" y="518"/>
                  </a:lnTo>
                  <a:lnTo>
                    <a:pt x="1980" y="522"/>
                  </a:lnTo>
                  <a:lnTo>
                    <a:pt x="1983" y="522"/>
                  </a:lnTo>
                  <a:lnTo>
                    <a:pt x="1984" y="522"/>
                  </a:lnTo>
                  <a:lnTo>
                    <a:pt x="1986" y="524"/>
                  </a:lnTo>
                  <a:lnTo>
                    <a:pt x="1987" y="525"/>
                  </a:lnTo>
                  <a:lnTo>
                    <a:pt x="1989" y="526"/>
                  </a:lnTo>
                  <a:lnTo>
                    <a:pt x="1990" y="528"/>
                  </a:lnTo>
                  <a:lnTo>
                    <a:pt x="1991" y="529"/>
                  </a:lnTo>
                  <a:lnTo>
                    <a:pt x="1992" y="533"/>
                  </a:lnTo>
                  <a:lnTo>
                    <a:pt x="1995" y="537"/>
                  </a:lnTo>
                  <a:lnTo>
                    <a:pt x="1997" y="540"/>
                  </a:lnTo>
                  <a:lnTo>
                    <a:pt x="2001" y="544"/>
                  </a:lnTo>
                  <a:lnTo>
                    <a:pt x="2003" y="547"/>
                  </a:lnTo>
                  <a:lnTo>
                    <a:pt x="2006" y="550"/>
                  </a:lnTo>
                  <a:lnTo>
                    <a:pt x="2009" y="551"/>
                  </a:lnTo>
                  <a:lnTo>
                    <a:pt x="2012" y="551"/>
                  </a:lnTo>
                  <a:lnTo>
                    <a:pt x="2014" y="551"/>
                  </a:lnTo>
                  <a:lnTo>
                    <a:pt x="2016" y="550"/>
                  </a:lnTo>
                  <a:lnTo>
                    <a:pt x="2018" y="549"/>
                  </a:lnTo>
                  <a:lnTo>
                    <a:pt x="2020" y="546"/>
                  </a:lnTo>
                  <a:lnTo>
                    <a:pt x="2021" y="543"/>
                  </a:lnTo>
                  <a:lnTo>
                    <a:pt x="2022" y="539"/>
                  </a:lnTo>
                  <a:lnTo>
                    <a:pt x="2022" y="536"/>
                  </a:lnTo>
                  <a:lnTo>
                    <a:pt x="2022" y="532"/>
                  </a:lnTo>
                  <a:lnTo>
                    <a:pt x="2022" y="529"/>
                  </a:lnTo>
                  <a:lnTo>
                    <a:pt x="2021" y="526"/>
                  </a:lnTo>
                  <a:lnTo>
                    <a:pt x="2018" y="525"/>
                  </a:lnTo>
                  <a:lnTo>
                    <a:pt x="2015" y="522"/>
                  </a:lnTo>
                  <a:lnTo>
                    <a:pt x="2012" y="521"/>
                  </a:lnTo>
                  <a:lnTo>
                    <a:pt x="2010" y="518"/>
                  </a:lnTo>
                  <a:lnTo>
                    <a:pt x="2008" y="515"/>
                  </a:lnTo>
                  <a:lnTo>
                    <a:pt x="2008" y="512"/>
                  </a:lnTo>
                  <a:lnTo>
                    <a:pt x="2008" y="511"/>
                  </a:lnTo>
                  <a:lnTo>
                    <a:pt x="2009" y="510"/>
                  </a:lnTo>
                  <a:lnTo>
                    <a:pt x="2010" y="510"/>
                  </a:lnTo>
                  <a:lnTo>
                    <a:pt x="2012" y="508"/>
                  </a:lnTo>
                  <a:lnTo>
                    <a:pt x="2015" y="507"/>
                  </a:lnTo>
                  <a:lnTo>
                    <a:pt x="2016" y="507"/>
                  </a:lnTo>
                  <a:lnTo>
                    <a:pt x="2018" y="505"/>
                  </a:lnTo>
                  <a:lnTo>
                    <a:pt x="2021" y="504"/>
                  </a:lnTo>
                  <a:lnTo>
                    <a:pt x="2018" y="501"/>
                  </a:lnTo>
                  <a:lnTo>
                    <a:pt x="2017" y="498"/>
                  </a:lnTo>
                  <a:lnTo>
                    <a:pt x="2016" y="496"/>
                  </a:lnTo>
                  <a:lnTo>
                    <a:pt x="2015" y="493"/>
                  </a:lnTo>
                  <a:lnTo>
                    <a:pt x="2014" y="490"/>
                  </a:lnTo>
                  <a:lnTo>
                    <a:pt x="2011" y="489"/>
                  </a:lnTo>
                  <a:lnTo>
                    <a:pt x="2010" y="485"/>
                  </a:lnTo>
                  <a:lnTo>
                    <a:pt x="2008" y="482"/>
                  </a:lnTo>
                  <a:lnTo>
                    <a:pt x="2009" y="480"/>
                  </a:lnTo>
                  <a:lnTo>
                    <a:pt x="2010" y="480"/>
                  </a:lnTo>
                  <a:lnTo>
                    <a:pt x="2011" y="480"/>
                  </a:lnTo>
                  <a:lnTo>
                    <a:pt x="2014" y="479"/>
                  </a:lnTo>
                  <a:lnTo>
                    <a:pt x="2016" y="479"/>
                  </a:lnTo>
                  <a:lnTo>
                    <a:pt x="2018" y="479"/>
                  </a:lnTo>
                  <a:lnTo>
                    <a:pt x="2022" y="479"/>
                  </a:lnTo>
                  <a:lnTo>
                    <a:pt x="2024" y="479"/>
                  </a:lnTo>
                  <a:lnTo>
                    <a:pt x="2023" y="478"/>
                  </a:lnTo>
                  <a:lnTo>
                    <a:pt x="2022" y="478"/>
                  </a:lnTo>
                  <a:lnTo>
                    <a:pt x="2021" y="476"/>
                  </a:lnTo>
                  <a:lnTo>
                    <a:pt x="2018" y="473"/>
                  </a:lnTo>
                  <a:lnTo>
                    <a:pt x="2017" y="472"/>
                  </a:lnTo>
                  <a:lnTo>
                    <a:pt x="2015" y="471"/>
                  </a:lnTo>
                  <a:lnTo>
                    <a:pt x="2015" y="469"/>
                  </a:lnTo>
                  <a:lnTo>
                    <a:pt x="2014" y="466"/>
                  </a:lnTo>
                  <a:lnTo>
                    <a:pt x="2011" y="465"/>
                  </a:lnTo>
                  <a:lnTo>
                    <a:pt x="2010" y="464"/>
                  </a:lnTo>
                  <a:lnTo>
                    <a:pt x="2009" y="462"/>
                  </a:lnTo>
                  <a:lnTo>
                    <a:pt x="2008" y="459"/>
                  </a:lnTo>
                  <a:lnTo>
                    <a:pt x="2006" y="457"/>
                  </a:lnTo>
                  <a:lnTo>
                    <a:pt x="2005" y="452"/>
                  </a:lnTo>
                  <a:lnTo>
                    <a:pt x="2005" y="448"/>
                  </a:lnTo>
                  <a:lnTo>
                    <a:pt x="2005" y="444"/>
                  </a:lnTo>
                  <a:lnTo>
                    <a:pt x="2006" y="444"/>
                  </a:lnTo>
                  <a:lnTo>
                    <a:pt x="2009" y="444"/>
                  </a:lnTo>
                  <a:lnTo>
                    <a:pt x="2010" y="443"/>
                  </a:lnTo>
                  <a:lnTo>
                    <a:pt x="2011" y="441"/>
                  </a:lnTo>
                  <a:lnTo>
                    <a:pt x="2012" y="440"/>
                  </a:lnTo>
                  <a:lnTo>
                    <a:pt x="2014" y="439"/>
                  </a:lnTo>
                  <a:lnTo>
                    <a:pt x="2014" y="437"/>
                  </a:lnTo>
                  <a:lnTo>
                    <a:pt x="2004" y="432"/>
                  </a:lnTo>
                  <a:lnTo>
                    <a:pt x="1996" y="426"/>
                  </a:lnTo>
                  <a:lnTo>
                    <a:pt x="1990" y="419"/>
                  </a:lnTo>
                  <a:lnTo>
                    <a:pt x="1985" y="412"/>
                  </a:lnTo>
                  <a:lnTo>
                    <a:pt x="1980" y="408"/>
                  </a:lnTo>
                  <a:lnTo>
                    <a:pt x="1974" y="404"/>
                  </a:lnTo>
                  <a:lnTo>
                    <a:pt x="1967" y="401"/>
                  </a:lnTo>
                  <a:lnTo>
                    <a:pt x="1959" y="402"/>
                  </a:lnTo>
                  <a:lnTo>
                    <a:pt x="1956" y="402"/>
                  </a:lnTo>
                  <a:lnTo>
                    <a:pt x="1956" y="401"/>
                  </a:lnTo>
                  <a:lnTo>
                    <a:pt x="1955" y="400"/>
                  </a:lnTo>
                  <a:lnTo>
                    <a:pt x="1954" y="397"/>
                  </a:lnTo>
                  <a:lnTo>
                    <a:pt x="1954" y="391"/>
                  </a:lnTo>
                  <a:lnTo>
                    <a:pt x="1953" y="384"/>
                  </a:lnTo>
                  <a:lnTo>
                    <a:pt x="1952" y="377"/>
                  </a:lnTo>
                  <a:lnTo>
                    <a:pt x="1949" y="370"/>
                  </a:lnTo>
                  <a:lnTo>
                    <a:pt x="1947" y="367"/>
                  </a:lnTo>
                  <a:lnTo>
                    <a:pt x="1946" y="366"/>
                  </a:lnTo>
                  <a:lnTo>
                    <a:pt x="1942" y="365"/>
                  </a:lnTo>
                  <a:lnTo>
                    <a:pt x="1939" y="365"/>
                  </a:lnTo>
                  <a:lnTo>
                    <a:pt x="1962" y="347"/>
                  </a:lnTo>
                  <a:lnTo>
                    <a:pt x="1965" y="347"/>
                  </a:lnTo>
                  <a:lnTo>
                    <a:pt x="1966" y="348"/>
                  </a:lnTo>
                  <a:lnTo>
                    <a:pt x="1967" y="349"/>
                  </a:lnTo>
                  <a:lnTo>
                    <a:pt x="1968" y="352"/>
                  </a:lnTo>
                  <a:lnTo>
                    <a:pt x="1970" y="354"/>
                  </a:lnTo>
                  <a:lnTo>
                    <a:pt x="1971" y="355"/>
                  </a:lnTo>
                  <a:lnTo>
                    <a:pt x="1972" y="356"/>
                  </a:lnTo>
                  <a:lnTo>
                    <a:pt x="1973" y="356"/>
                  </a:lnTo>
                  <a:lnTo>
                    <a:pt x="1977" y="356"/>
                  </a:lnTo>
                  <a:lnTo>
                    <a:pt x="1980" y="355"/>
                  </a:lnTo>
                  <a:lnTo>
                    <a:pt x="1983" y="354"/>
                  </a:lnTo>
                  <a:lnTo>
                    <a:pt x="1986" y="351"/>
                  </a:lnTo>
                  <a:lnTo>
                    <a:pt x="1991" y="349"/>
                  </a:lnTo>
                  <a:lnTo>
                    <a:pt x="1995" y="347"/>
                  </a:lnTo>
                  <a:lnTo>
                    <a:pt x="1998" y="344"/>
                  </a:lnTo>
                  <a:lnTo>
                    <a:pt x="2003" y="342"/>
                  </a:lnTo>
                  <a:lnTo>
                    <a:pt x="2010" y="342"/>
                  </a:lnTo>
                  <a:lnTo>
                    <a:pt x="2011" y="345"/>
                  </a:lnTo>
                  <a:lnTo>
                    <a:pt x="2012" y="348"/>
                  </a:lnTo>
                  <a:lnTo>
                    <a:pt x="2014" y="351"/>
                  </a:lnTo>
                  <a:lnTo>
                    <a:pt x="2015" y="352"/>
                  </a:lnTo>
                  <a:lnTo>
                    <a:pt x="2017" y="354"/>
                  </a:lnTo>
                  <a:lnTo>
                    <a:pt x="2020" y="356"/>
                  </a:lnTo>
                  <a:lnTo>
                    <a:pt x="2021" y="358"/>
                  </a:lnTo>
                  <a:lnTo>
                    <a:pt x="2022" y="359"/>
                  </a:lnTo>
                  <a:lnTo>
                    <a:pt x="2024" y="352"/>
                  </a:lnTo>
                  <a:lnTo>
                    <a:pt x="2027" y="344"/>
                  </a:lnTo>
                  <a:lnTo>
                    <a:pt x="2029" y="335"/>
                  </a:lnTo>
                  <a:lnTo>
                    <a:pt x="2033" y="328"/>
                  </a:lnTo>
                  <a:lnTo>
                    <a:pt x="2037" y="322"/>
                  </a:lnTo>
                  <a:lnTo>
                    <a:pt x="2043" y="316"/>
                  </a:lnTo>
                  <a:lnTo>
                    <a:pt x="2051" y="313"/>
                  </a:lnTo>
                  <a:lnTo>
                    <a:pt x="2059" y="312"/>
                  </a:lnTo>
                  <a:lnTo>
                    <a:pt x="2058" y="310"/>
                  </a:lnTo>
                  <a:lnTo>
                    <a:pt x="2058" y="308"/>
                  </a:lnTo>
                  <a:lnTo>
                    <a:pt x="2058" y="306"/>
                  </a:lnTo>
                  <a:lnTo>
                    <a:pt x="2058" y="305"/>
                  </a:lnTo>
                  <a:lnTo>
                    <a:pt x="2059" y="303"/>
                  </a:lnTo>
                  <a:lnTo>
                    <a:pt x="2059" y="302"/>
                  </a:lnTo>
                  <a:lnTo>
                    <a:pt x="2059" y="301"/>
                  </a:lnTo>
                  <a:lnTo>
                    <a:pt x="2059" y="299"/>
                  </a:lnTo>
                  <a:lnTo>
                    <a:pt x="2060" y="301"/>
                  </a:lnTo>
                  <a:lnTo>
                    <a:pt x="2062" y="302"/>
                  </a:lnTo>
                  <a:lnTo>
                    <a:pt x="2065" y="303"/>
                  </a:lnTo>
                  <a:lnTo>
                    <a:pt x="2067" y="303"/>
                  </a:lnTo>
                  <a:lnTo>
                    <a:pt x="2070" y="303"/>
                  </a:lnTo>
                  <a:lnTo>
                    <a:pt x="2072" y="305"/>
                  </a:lnTo>
                  <a:lnTo>
                    <a:pt x="2076" y="305"/>
                  </a:lnTo>
                  <a:lnTo>
                    <a:pt x="2078" y="305"/>
                  </a:lnTo>
                  <a:lnTo>
                    <a:pt x="2079" y="305"/>
                  </a:lnTo>
                  <a:lnTo>
                    <a:pt x="2081" y="305"/>
                  </a:lnTo>
                  <a:lnTo>
                    <a:pt x="2083" y="306"/>
                  </a:lnTo>
                  <a:lnTo>
                    <a:pt x="2085" y="306"/>
                  </a:lnTo>
                  <a:lnTo>
                    <a:pt x="2086" y="306"/>
                  </a:lnTo>
                  <a:lnTo>
                    <a:pt x="2089" y="306"/>
                  </a:lnTo>
                  <a:lnTo>
                    <a:pt x="2091" y="306"/>
                  </a:lnTo>
                  <a:lnTo>
                    <a:pt x="2093" y="305"/>
                  </a:lnTo>
                  <a:lnTo>
                    <a:pt x="2092" y="301"/>
                  </a:lnTo>
                  <a:lnTo>
                    <a:pt x="2092" y="299"/>
                  </a:lnTo>
                  <a:lnTo>
                    <a:pt x="2092" y="298"/>
                  </a:lnTo>
                  <a:lnTo>
                    <a:pt x="2092" y="296"/>
                  </a:lnTo>
                  <a:lnTo>
                    <a:pt x="2092" y="295"/>
                  </a:lnTo>
                  <a:lnTo>
                    <a:pt x="2093" y="292"/>
                  </a:lnTo>
                  <a:lnTo>
                    <a:pt x="2093" y="289"/>
                  </a:lnTo>
                  <a:lnTo>
                    <a:pt x="2078" y="285"/>
                  </a:lnTo>
                  <a:lnTo>
                    <a:pt x="2065" y="281"/>
                  </a:lnTo>
                  <a:lnTo>
                    <a:pt x="2053" y="276"/>
                  </a:lnTo>
                  <a:lnTo>
                    <a:pt x="2042" y="269"/>
                  </a:lnTo>
                  <a:lnTo>
                    <a:pt x="2031" y="263"/>
                  </a:lnTo>
                  <a:lnTo>
                    <a:pt x="2021" y="259"/>
                  </a:lnTo>
                  <a:lnTo>
                    <a:pt x="2009" y="256"/>
                  </a:lnTo>
                  <a:lnTo>
                    <a:pt x="1995" y="255"/>
                  </a:lnTo>
                  <a:lnTo>
                    <a:pt x="2003" y="255"/>
                  </a:lnTo>
                  <a:lnTo>
                    <a:pt x="2009" y="256"/>
                  </a:lnTo>
                  <a:lnTo>
                    <a:pt x="2016" y="257"/>
                  </a:lnTo>
                  <a:lnTo>
                    <a:pt x="2022" y="257"/>
                  </a:lnTo>
                  <a:lnTo>
                    <a:pt x="2028" y="257"/>
                  </a:lnTo>
                  <a:lnTo>
                    <a:pt x="2033" y="257"/>
                  </a:lnTo>
                  <a:lnTo>
                    <a:pt x="2039" y="256"/>
                  </a:lnTo>
                  <a:lnTo>
                    <a:pt x="2043" y="252"/>
                  </a:lnTo>
                  <a:lnTo>
                    <a:pt x="2041" y="248"/>
                  </a:lnTo>
                  <a:lnTo>
                    <a:pt x="2039" y="243"/>
                  </a:lnTo>
                  <a:lnTo>
                    <a:pt x="2035" y="241"/>
                  </a:lnTo>
                  <a:lnTo>
                    <a:pt x="2031" y="239"/>
                  </a:lnTo>
                  <a:lnTo>
                    <a:pt x="2028" y="238"/>
                  </a:lnTo>
                  <a:lnTo>
                    <a:pt x="2026" y="235"/>
                  </a:lnTo>
                  <a:lnTo>
                    <a:pt x="2022" y="231"/>
                  </a:lnTo>
                  <a:lnTo>
                    <a:pt x="2018" y="227"/>
                  </a:lnTo>
                  <a:lnTo>
                    <a:pt x="2027" y="227"/>
                  </a:lnTo>
                  <a:lnTo>
                    <a:pt x="2028" y="230"/>
                  </a:lnTo>
                  <a:lnTo>
                    <a:pt x="2029" y="231"/>
                  </a:lnTo>
                  <a:lnTo>
                    <a:pt x="2030" y="234"/>
                  </a:lnTo>
                  <a:lnTo>
                    <a:pt x="2033" y="237"/>
                  </a:lnTo>
                  <a:lnTo>
                    <a:pt x="2034" y="238"/>
                  </a:lnTo>
                  <a:lnTo>
                    <a:pt x="2037" y="241"/>
                  </a:lnTo>
                  <a:lnTo>
                    <a:pt x="2040" y="241"/>
                  </a:lnTo>
                  <a:lnTo>
                    <a:pt x="2043" y="242"/>
                  </a:lnTo>
                  <a:lnTo>
                    <a:pt x="2047" y="242"/>
                  </a:lnTo>
                  <a:lnTo>
                    <a:pt x="2048" y="241"/>
                  </a:lnTo>
                  <a:lnTo>
                    <a:pt x="2049" y="241"/>
                  </a:lnTo>
                  <a:lnTo>
                    <a:pt x="2049" y="239"/>
                  </a:lnTo>
                  <a:lnTo>
                    <a:pt x="2051" y="238"/>
                  </a:lnTo>
                  <a:lnTo>
                    <a:pt x="2052" y="238"/>
                  </a:lnTo>
                  <a:lnTo>
                    <a:pt x="2055" y="237"/>
                  </a:lnTo>
                  <a:lnTo>
                    <a:pt x="2059" y="237"/>
                  </a:lnTo>
                  <a:lnTo>
                    <a:pt x="2067" y="238"/>
                  </a:lnTo>
                  <a:lnTo>
                    <a:pt x="2074" y="239"/>
                  </a:lnTo>
                  <a:lnTo>
                    <a:pt x="2080" y="241"/>
                  </a:lnTo>
                  <a:lnTo>
                    <a:pt x="2085" y="245"/>
                  </a:lnTo>
                  <a:lnTo>
                    <a:pt x="2090" y="248"/>
                  </a:lnTo>
                  <a:lnTo>
                    <a:pt x="2095" y="252"/>
                  </a:lnTo>
                  <a:lnTo>
                    <a:pt x="2098" y="256"/>
                  </a:lnTo>
                  <a:lnTo>
                    <a:pt x="2104" y="259"/>
                  </a:lnTo>
                  <a:lnTo>
                    <a:pt x="2134" y="259"/>
                  </a:lnTo>
                  <a:lnTo>
                    <a:pt x="2134" y="262"/>
                  </a:lnTo>
                  <a:lnTo>
                    <a:pt x="2135" y="262"/>
                  </a:lnTo>
                  <a:lnTo>
                    <a:pt x="2136" y="263"/>
                  </a:lnTo>
                  <a:lnTo>
                    <a:pt x="2139" y="263"/>
                  </a:lnTo>
                  <a:lnTo>
                    <a:pt x="2140" y="264"/>
                  </a:lnTo>
                  <a:lnTo>
                    <a:pt x="2142" y="264"/>
                  </a:lnTo>
                  <a:lnTo>
                    <a:pt x="2143" y="264"/>
                  </a:lnTo>
                  <a:lnTo>
                    <a:pt x="2145" y="264"/>
                  </a:lnTo>
                  <a:lnTo>
                    <a:pt x="2147" y="264"/>
                  </a:lnTo>
                  <a:lnTo>
                    <a:pt x="2148" y="264"/>
                  </a:lnTo>
                  <a:lnTo>
                    <a:pt x="2152" y="264"/>
                  </a:lnTo>
                  <a:lnTo>
                    <a:pt x="2154" y="264"/>
                  </a:lnTo>
                  <a:lnTo>
                    <a:pt x="2158" y="264"/>
                  </a:lnTo>
                  <a:lnTo>
                    <a:pt x="2161" y="264"/>
                  </a:lnTo>
                  <a:lnTo>
                    <a:pt x="2164" y="264"/>
                  </a:lnTo>
                  <a:lnTo>
                    <a:pt x="2161" y="263"/>
                  </a:lnTo>
                  <a:lnTo>
                    <a:pt x="2159" y="262"/>
                  </a:lnTo>
                  <a:lnTo>
                    <a:pt x="2156" y="260"/>
                  </a:lnTo>
                  <a:lnTo>
                    <a:pt x="2153" y="259"/>
                  </a:lnTo>
                  <a:lnTo>
                    <a:pt x="2150" y="256"/>
                  </a:lnTo>
                  <a:lnTo>
                    <a:pt x="2148" y="253"/>
                  </a:lnTo>
                  <a:lnTo>
                    <a:pt x="2147" y="250"/>
                  </a:lnTo>
                  <a:lnTo>
                    <a:pt x="2147" y="246"/>
                  </a:lnTo>
                  <a:lnTo>
                    <a:pt x="2147" y="245"/>
                  </a:lnTo>
                  <a:lnTo>
                    <a:pt x="2147" y="242"/>
                  </a:lnTo>
                  <a:lnTo>
                    <a:pt x="2147" y="241"/>
                  </a:lnTo>
                  <a:lnTo>
                    <a:pt x="2147" y="239"/>
                  </a:lnTo>
                  <a:lnTo>
                    <a:pt x="2147" y="238"/>
                  </a:lnTo>
                  <a:lnTo>
                    <a:pt x="2147" y="235"/>
                  </a:lnTo>
                  <a:lnTo>
                    <a:pt x="2147" y="231"/>
                  </a:lnTo>
                  <a:lnTo>
                    <a:pt x="2147" y="227"/>
                  </a:lnTo>
                  <a:lnTo>
                    <a:pt x="2137" y="225"/>
                  </a:lnTo>
                  <a:lnTo>
                    <a:pt x="2130" y="224"/>
                  </a:lnTo>
                  <a:lnTo>
                    <a:pt x="2123" y="220"/>
                  </a:lnTo>
                  <a:lnTo>
                    <a:pt x="2115" y="217"/>
                  </a:lnTo>
                  <a:lnTo>
                    <a:pt x="2108" y="213"/>
                  </a:lnTo>
                  <a:lnTo>
                    <a:pt x="2099" y="210"/>
                  </a:lnTo>
                  <a:lnTo>
                    <a:pt x="2091" y="207"/>
                  </a:lnTo>
                  <a:lnTo>
                    <a:pt x="2083" y="207"/>
                  </a:lnTo>
                  <a:lnTo>
                    <a:pt x="2081" y="207"/>
                  </a:lnTo>
                  <a:lnTo>
                    <a:pt x="2080" y="207"/>
                  </a:lnTo>
                  <a:lnTo>
                    <a:pt x="2079" y="207"/>
                  </a:lnTo>
                  <a:lnTo>
                    <a:pt x="2077" y="209"/>
                  </a:lnTo>
                  <a:lnTo>
                    <a:pt x="2076" y="209"/>
                  </a:lnTo>
                  <a:lnTo>
                    <a:pt x="2074" y="210"/>
                  </a:lnTo>
                  <a:lnTo>
                    <a:pt x="2074" y="211"/>
                  </a:lnTo>
                  <a:lnTo>
                    <a:pt x="2074" y="213"/>
                  </a:lnTo>
                  <a:lnTo>
                    <a:pt x="2076" y="214"/>
                  </a:lnTo>
                  <a:lnTo>
                    <a:pt x="2078" y="216"/>
                  </a:lnTo>
                  <a:lnTo>
                    <a:pt x="2080" y="217"/>
                  </a:lnTo>
                  <a:lnTo>
                    <a:pt x="2084" y="218"/>
                  </a:lnTo>
                  <a:lnTo>
                    <a:pt x="2086" y="221"/>
                  </a:lnTo>
                  <a:lnTo>
                    <a:pt x="2089" y="224"/>
                  </a:lnTo>
                  <a:lnTo>
                    <a:pt x="2091" y="227"/>
                  </a:lnTo>
                  <a:lnTo>
                    <a:pt x="2081" y="221"/>
                  </a:lnTo>
                  <a:lnTo>
                    <a:pt x="2073" y="216"/>
                  </a:lnTo>
                  <a:lnTo>
                    <a:pt x="2066" y="210"/>
                  </a:lnTo>
                  <a:lnTo>
                    <a:pt x="2060" y="206"/>
                  </a:lnTo>
                  <a:lnTo>
                    <a:pt x="2053" y="202"/>
                  </a:lnTo>
                  <a:lnTo>
                    <a:pt x="2046" y="197"/>
                  </a:lnTo>
                  <a:lnTo>
                    <a:pt x="2037" y="192"/>
                  </a:lnTo>
                  <a:lnTo>
                    <a:pt x="2027" y="188"/>
                  </a:lnTo>
                  <a:lnTo>
                    <a:pt x="2011" y="184"/>
                  </a:lnTo>
                  <a:lnTo>
                    <a:pt x="1997" y="180"/>
                  </a:lnTo>
                  <a:lnTo>
                    <a:pt x="1983" y="177"/>
                  </a:lnTo>
                  <a:lnTo>
                    <a:pt x="1968" y="174"/>
                  </a:lnTo>
                  <a:lnTo>
                    <a:pt x="1954" y="173"/>
                  </a:lnTo>
                  <a:lnTo>
                    <a:pt x="1940" y="169"/>
                  </a:lnTo>
                  <a:lnTo>
                    <a:pt x="1926" y="166"/>
                  </a:lnTo>
                  <a:lnTo>
                    <a:pt x="1911" y="160"/>
                  </a:lnTo>
                  <a:lnTo>
                    <a:pt x="1886" y="160"/>
                  </a:lnTo>
                  <a:lnTo>
                    <a:pt x="1884" y="159"/>
                  </a:lnTo>
                  <a:lnTo>
                    <a:pt x="1883" y="157"/>
                  </a:lnTo>
                  <a:lnTo>
                    <a:pt x="1881" y="157"/>
                  </a:lnTo>
                  <a:lnTo>
                    <a:pt x="1880" y="156"/>
                  </a:lnTo>
                  <a:lnTo>
                    <a:pt x="1878" y="156"/>
                  </a:lnTo>
                  <a:lnTo>
                    <a:pt x="1877" y="156"/>
                  </a:lnTo>
                  <a:lnTo>
                    <a:pt x="1874" y="156"/>
                  </a:lnTo>
                  <a:lnTo>
                    <a:pt x="1871" y="156"/>
                  </a:lnTo>
                  <a:lnTo>
                    <a:pt x="1866" y="156"/>
                  </a:lnTo>
                  <a:lnTo>
                    <a:pt x="1862" y="156"/>
                  </a:lnTo>
                  <a:lnTo>
                    <a:pt x="1858" y="157"/>
                  </a:lnTo>
                  <a:lnTo>
                    <a:pt x="1854" y="159"/>
                  </a:lnTo>
                  <a:lnTo>
                    <a:pt x="1849" y="159"/>
                  </a:lnTo>
                  <a:lnTo>
                    <a:pt x="1846" y="160"/>
                  </a:lnTo>
                  <a:lnTo>
                    <a:pt x="1841" y="160"/>
                  </a:lnTo>
                  <a:lnTo>
                    <a:pt x="1836" y="160"/>
                  </a:lnTo>
                  <a:lnTo>
                    <a:pt x="1834" y="160"/>
                  </a:lnTo>
                  <a:lnTo>
                    <a:pt x="1830" y="160"/>
                  </a:lnTo>
                  <a:lnTo>
                    <a:pt x="1826" y="159"/>
                  </a:lnTo>
                  <a:lnTo>
                    <a:pt x="1821" y="157"/>
                  </a:lnTo>
                  <a:lnTo>
                    <a:pt x="1816" y="156"/>
                  </a:lnTo>
                  <a:lnTo>
                    <a:pt x="1811" y="155"/>
                  </a:lnTo>
                  <a:lnTo>
                    <a:pt x="1806" y="153"/>
                  </a:lnTo>
                  <a:lnTo>
                    <a:pt x="1804" y="151"/>
                  </a:lnTo>
                  <a:lnTo>
                    <a:pt x="1792" y="151"/>
                  </a:lnTo>
                  <a:lnTo>
                    <a:pt x="1793" y="157"/>
                  </a:lnTo>
                  <a:lnTo>
                    <a:pt x="1797" y="163"/>
                  </a:lnTo>
                  <a:lnTo>
                    <a:pt x="1801" y="167"/>
                  </a:lnTo>
                  <a:lnTo>
                    <a:pt x="1804" y="171"/>
                  </a:lnTo>
                  <a:lnTo>
                    <a:pt x="1809" y="174"/>
                  </a:lnTo>
                  <a:lnTo>
                    <a:pt x="1812" y="177"/>
                  </a:lnTo>
                  <a:lnTo>
                    <a:pt x="1815" y="178"/>
                  </a:lnTo>
                  <a:lnTo>
                    <a:pt x="1811" y="176"/>
                  </a:lnTo>
                  <a:lnTo>
                    <a:pt x="1808" y="174"/>
                  </a:lnTo>
                  <a:lnTo>
                    <a:pt x="1804" y="171"/>
                  </a:lnTo>
                  <a:lnTo>
                    <a:pt x="1801" y="169"/>
                  </a:lnTo>
                  <a:lnTo>
                    <a:pt x="1797" y="167"/>
                  </a:lnTo>
                  <a:lnTo>
                    <a:pt x="1792" y="164"/>
                  </a:lnTo>
                  <a:lnTo>
                    <a:pt x="1787" y="163"/>
                  </a:lnTo>
                  <a:lnTo>
                    <a:pt x="1782" y="163"/>
                  </a:lnTo>
                  <a:lnTo>
                    <a:pt x="1782" y="162"/>
                  </a:lnTo>
                  <a:lnTo>
                    <a:pt x="1783" y="162"/>
                  </a:lnTo>
                  <a:lnTo>
                    <a:pt x="1783" y="160"/>
                  </a:lnTo>
                  <a:lnTo>
                    <a:pt x="1783" y="159"/>
                  </a:lnTo>
                  <a:lnTo>
                    <a:pt x="1784" y="159"/>
                  </a:lnTo>
                  <a:lnTo>
                    <a:pt x="1784" y="157"/>
                  </a:lnTo>
                  <a:lnTo>
                    <a:pt x="1785" y="156"/>
                  </a:lnTo>
                  <a:lnTo>
                    <a:pt x="1783" y="155"/>
                  </a:lnTo>
                  <a:lnTo>
                    <a:pt x="1782" y="155"/>
                  </a:lnTo>
                  <a:lnTo>
                    <a:pt x="1779" y="153"/>
                  </a:lnTo>
                  <a:lnTo>
                    <a:pt x="1777" y="153"/>
                  </a:lnTo>
                  <a:lnTo>
                    <a:pt x="1774" y="153"/>
                  </a:lnTo>
                  <a:lnTo>
                    <a:pt x="1773" y="152"/>
                  </a:lnTo>
                  <a:lnTo>
                    <a:pt x="1771" y="152"/>
                  </a:lnTo>
                  <a:lnTo>
                    <a:pt x="1768" y="151"/>
                  </a:lnTo>
                  <a:lnTo>
                    <a:pt x="1768" y="155"/>
                  </a:lnTo>
                  <a:lnTo>
                    <a:pt x="1766" y="156"/>
                  </a:lnTo>
                  <a:lnTo>
                    <a:pt x="1765" y="159"/>
                  </a:lnTo>
                  <a:lnTo>
                    <a:pt x="1762" y="159"/>
                  </a:lnTo>
                  <a:lnTo>
                    <a:pt x="1759" y="160"/>
                  </a:lnTo>
                  <a:lnTo>
                    <a:pt x="1755" y="160"/>
                  </a:lnTo>
                  <a:lnTo>
                    <a:pt x="1753" y="160"/>
                  </a:lnTo>
                  <a:lnTo>
                    <a:pt x="1749" y="160"/>
                  </a:lnTo>
                  <a:lnTo>
                    <a:pt x="1741" y="160"/>
                  </a:lnTo>
                  <a:lnTo>
                    <a:pt x="1734" y="160"/>
                  </a:lnTo>
                  <a:lnTo>
                    <a:pt x="1727" y="159"/>
                  </a:lnTo>
                  <a:lnTo>
                    <a:pt x="1721" y="159"/>
                  </a:lnTo>
                  <a:lnTo>
                    <a:pt x="1714" y="159"/>
                  </a:lnTo>
                  <a:lnTo>
                    <a:pt x="1708" y="159"/>
                  </a:lnTo>
                  <a:lnTo>
                    <a:pt x="1701" y="159"/>
                  </a:lnTo>
                  <a:lnTo>
                    <a:pt x="1693" y="160"/>
                  </a:lnTo>
                  <a:lnTo>
                    <a:pt x="1696" y="164"/>
                  </a:lnTo>
                  <a:lnTo>
                    <a:pt x="1698" y="167"/>
                  </a:lnTo>
                  <a:lnTo>
                    <a:pt x="1699" y="169"/>
                  </a:lnTo>
                  <a:lnTo>
                    <a:pt x="1702" y="171"/>
                  </a:lnTo>
                  <a:lnTo>
                    <a:pt x="1703" y="173"/>
                  </a:lnTo>
                  <a:lnTo>
                    <a:pt x="1705" y="174"/>
                  </a:lnTo>
                  <a:lnTo>
                    <a:pt x="1708" y="177"/>
                  </a:lnTo>
                  <a:lnTo>
                    <a:pt x="1710" y="181"/>
                  </a:lnTo>
                  <a:lnTo>
                    <a:pt x="1699" y="174"/>
                  </a:lnTo>
                  <a:lnTo>
                    <a:pt x="1690" y="170"/>
                  </a:lnTo>
                  <a:lnTo>
                    <a:pt x="1679" y="166"/>
                  </a:lnTo>
                  <a:lnTo>
                    <a:pt x="1670" y="160"/>
                  </a:lnTo>
                  <a:lnTo>
                    <a:pt x="1660" y="155"/>
                  </a:lnTo>
                  <a:lnTo>
                    <a:pt x="1651" y="149"/>
                  </a:lnTo>
                  <a:lnTo>
                    <a:pt x="1641" y="141"/>
                  </a:lnTo>
                  <a:lnTo>
                    <a:pt x="1632" y="131"/>
                  </a:lnTo>
                  <a:lnTo>
                    <a:pt x="1569" y="131"/>
                  </a:lnTo>
                  <a:lnTo>
                    <a:pt x="1567" y="131"/>
                  </a:lnTo>
                  <a:lnTo>
                    <a:pt x="1566" y="131"/>
                  </a:lnTo>
                  <a:lnTo>
                    <a:pt x="1565" y="132"/>
                  </a:lnTo>
                  <a:lnTo>
                    <a:pt x="1564" y="134"/>
                  </a:lnTo>
                  <a:lnTo>
                    <a:pt x="1563" y="135"/>
                  </a:lnTo>
                  <a:lnTo>
                    <a:pt x="1539" y="135"/>
                  </a:lnTo>
                  <a:lnTo>
                    <a:pt x="1534" y="135"/>
                  </a:lnTo>
                  <a:lnTo>
                    <a:pt x="1532" y="134"/>
                  </a:lnTo>
                  <a:lnTo>
                    <a:pt x="1529" y="132"/>
                  </a:lnTo>
                  <a:lnTo>
                    <a:pt x="1527" y="131"/>
                  </a:lnTo>
                  <a:lnTo>
                    <a:pt x="1525" y="130"/>
                  </a:lnTo>
                  <a:lnTo>
                    <a:pt x="1522" y="127"/>
                  </a:lnTo>
                  <a:lnTo>
                    <a:pt x="1517" y="127"/>
                  </a:lnTo>
                  <a:lnTo>
                    <a:pt x="1513" y="125"/>
                  </a:lnTo>
                  <a:lnTo>
                    <a:pt x="1511" y="125"/>
                  </a:lnTo>
                  <a:lnTo>
                    <a:pt x="1509" y="127"/>
                  </a:lnTo>
                  <a:lnTo>
                    <a:pt x="1508" y="128"/>
                  </a:lnTo>
                  <a:lnTo>
                    <a:pt x="1507" y="130"/>
                  </a:lnTo>
                  <a:lnTo>
                    <a:pt x="1506" y="130"/>
                  </a:lnTo>
                  <a:lnTo>
                    <a:pt x="1504" y="131"/>
                  </a:lnTo>
                  <a:lnTo>
                    <a:pt x="1502" y="131"/>
                  </a:lnTo>
                  <a:lnTo>
                    <a:pt x="1500" y="131"/>
                  </a:lnTo>
                  <a:lnTo>
                    <a:pt x="1496" y="130"/>
                  </a:lnTo>
                  <a:lnTo>
                    <a:pt x="1494" y="128"/>
                  </a:lnTo>
                  <a:lnTo>
                    <a:pt x="1491" y="127"/>
                  </a:lnTo>
                  <a:lnTo>
                    <a:pt x="1488" y="124"/>
                  </a:lnTo>
                  <a:lnTo>
                    <a:pt x="1485" y="123"/>
                  </a:lnTo>
                  <a:lnTo>
                    <a:pt x="1482" y="120"/>
                  </a:lnTo>
                  <a:lnTo>
                    <a:pt x="1479" y="118"/>
                  </a:lnTo>
                  <a:lnTo>
                    <a:pt x="1483" y="113"/>
                  </a:lnTo>
                  <a:lnTo>
                    <a:pt x="1482" y="113"/>
                  </a:lnTo>
                  <a:lnTo>
                    <a:pt x="1481" y="112"/>
                  </a:lnTo>
                  <a:lnTo>
                    <a:pt x="1478" y="110"/>
                  </a:lnTo>
                  <a:lnTo>
                    <a:pt x="1476" y="110"/>
                  </a:lnTo>
                  <a:lnTo>
                    <a:pt x="1473" y="109"/>
                  </a:lnTo>
                  <a:lnTo>
                    <a:pt x="1470" y="109"/>
                  </a:lnTo>
                  <a:lnTo>
                    <a:pt x="1466" y="109"/>
                  </a:lnTo>
                  <a:lnTo>
                    <a:pt x="1460" y="109"/>
                  </a:lnTo>
                  <a:lnTo>
                    <a:pt x="1456" y="110"/>
                  </a:lnTo>
                  <a:lnTo>
                    <a:pt x="1452" y="113"/>
                  </a:lnTo>
                  <a:lnTo>
                    <a:pt x="1450" y="114"/>
                  </a:lnTo>
                  <a:lnTo>
                    <a:pt x="1446" y="117"/>
                  </a:lnTo>
                  <a:lnTo>
                    <a:pt x="1444" y="118"/>
                  </a:lnTo>
                  <a:lnTo>
                    <a:pt x="1441" y="120"/>
                  </a:lnTo>
                  <a:lnTo>
                    <a:pt x="1439" y="121"/>
                  </a:lnTo>
                  <a:lnTo>
                    <a:pt x="1438" y="121"/>
                  </a:lnTo>
                  <a:lnTo>
                    <a:pt x="1437" y="121"/>
                  </a:lnTo>
                  <a:lnTo>
                    <a:pt x="1435" y="121"/>
                  </a:lnTo>
                  <a:lnTo>
                    <a:pt x="1434" y="121"/>
                  </a:lnTo>
                  <a:lnTo>
                    <a:pt x="1433" y="121"/>
                  </a:lnTo>
                  <a:lnTo>
                    <a:pt x="1432" y="121"/>
                  </a:lnTo>
                  <a:lnTo>
                    <a:pt x="1431" y="121"/>
                  </a:lnTo>
                  <a:lnTo>
                    <a:pt x="1429" y="121"/>
                  </a:lnTo>
                  <a:lnTo>
                    <a:pt x="1429" y="109"/>
                  </a:lnTo>
                  <a:lnTo>
                    <a:pt x="1428" y="107"/>
                  </a:lnTo>
                  <a:lnTo>
                    <a:pt x="1427" y="106"/>
                  </a:lnTo>
                  <a:lnTo>
                    <a:pt x="1425" y="105"/>
                  </a:lnTo>
                  <a:lnTo>
                    <a:pt x="1423" y="105"/>
                  </a:lnTo>
                  <a:lnTo>
                    <a:pt x="1421" y="105"/>
                  </a:lnTo>
                  <a:lnTo>
                    <a:pt x="1419" y="106"/>
                  </a:lnTo>
                  <a:lnTo>
                    <a:pt x="1416" y="107"/>
                  </a:lnTo>
                  <a:lnTo>
                    <a:pt x="1413" y="109"/>
                  </a:lnTo>
                  <a:lnTo>
                    <a:pt x="1413" y="107"/>
                  </a:lnTo>
                  <a:lnTo>
                    <a:pt x="1410" y="106"/>
                  </a:lnTo>
                  <a:lnTo>
                    <a:pt x="1409" y="105"/>
                  </a:lnTo>
                  <a:lnTo>
                    <a:pt x="1406" y="105"/>
                  </a:lnTo>
                  <a:lnTo>
                    <a:pt x="1400" y="105"/>
                  </a:lnTo>
                  <a:lnTo>
                    <a:pt x="1391" y="105"/>
                  </a:lnTo>
                  <a:lnTo>
                    <a:pt x="1383" y="106"/>
                  </a:lnTo>
                  <a:lnTo>
                    <a:pt x="1377" y="107"/>
                  </a:lnTo>
                  <a:lnTo>
                    <a:pt x="1372" y="107"/>
                  </a:lnTo>
                  <a:lnTo>
                    <a:pt x="1370" y="109"/>
                  </a:lnTo>
                  <a:lnTo>
                    <a:pt x="1348" y="109"/>
                  </a:lnTo>
                  <a:lnTo>
                    <a:pt x="1350" y="110"/>
                  </a:lnTo>
                  <a:lnTo>
                    <a:pt x="1350" y="112"/>
                  </a:lnTo>
                  <a:lnTo>
                    <a:pt x="1351" y="112"/>
                  </a:lnTo>
                  <a:lnTo>
                    <a:pt x="1352" y="113"/>
                  </a:lnTo>
                  <a:lnTo>
                    <a:pt x="1353" y="113"/>
                  </a:lnTo>
                  <a:lnTo>
                    <a:pt x="1354" y="113"/>
                  </a:lnTo>
                  <a:lnTo>
                    <a:pt x="1356" y="113"/>
                  </a:lnTo>
                  <a:lnTo>
                    <a:pt x="1356" y="114"/>
                  </a:lnTo>
                  <a:lnTo>
                    <a:pt x="1356" y="116"/>
                  </a:lnTo>
                  <a:lnTo>
                    <a:pt x="1357" y="117"/>
                  </a:lnTo>
                  <a:lnTo>
                    <a:pt x="1358" y="120"/>
                  </a:lnTo>
                  <a:lnTo>
                    <a:pt x="1359" y="121"/>
                  </a:lnTo>
                  <a:lnTo>
                    <a:pt x="1360" y="123"/>
                  </a:lnTo>
                  <a:lnTo>
                    <a:pt x="1362" y="124"/>
                  </a:lnTo>
                  <a:lnTo>
                    <a:pt x="1362" y="125"/>
                  </a:lnTo>
                  <a:lnTo>
                    <a:pt x="1358" y="125"/>
                  </a:lnTo>
                  <a:lnTo>
                    <a:pt x="1356" y="127"/>
                  </a:lnTo>
                  <a:lnTo>
                    <a:pt x="1353" y="127"/>
                  </a:lnTo>
                  <a:lnTo>
                    <a:pt x="1351" y="128"/>
                  </a:lnTo>
                  <a:lnTo>
                    <a:pt x="1348" y="130"/>
                  </a:lnTo>
                  <a:lnTo>
                    <a:pt x="1345" y="130"/>
                  </a:lnTo>
                  <a:lnTo>
                    <a:pt x="1341" y="131"/>
                  </a:lnTo>
                  <a:lnTo>
                    <a:pt x="1338" y="131"/>
                  </a:lnTo>
                  <a:lnTo>
                    <a:pt x="1332" y="131"/>
                  </a:lnTo>
                  <a:lnTo>
                    <a:pt x="1325" y="130"/>
                  </a:lnTo>
                  <a:lnTo>
                    <a:pt x="1319" y="128"/>
                  </a:lnTo>
                  <a:lnTo>
                    <a:pt x="1312" y="125"/>
                  </a:lnTo>
                  <a:lnTo>
                    <a:pt x="1306" y="124"/>
                  </a:lnTo>
                  <a:lnTo>
                    <a:pt x="1298" y="123"/>
                  </a:lnTo>
                  <a:lnTo>
                    <a:pt x="1292" y="121"/>
                  </a:lnTo>
                  <a:lnTo>
                    <a:pt x="1287" y="121"/>
                  </a:lnTo>
                  <a:lnTo>
                    <a:pt x="1285" y="121"/>
                  </a:lnTo>
                  <a:lnTo>
                    <a:pt x="1284" y="121"/>
                  </a:lnTo>
                  <a:lnTo>
                    <a:pt x="1283" y="121"/>
                  </a:lnTo>
                  <a:lnTo>
                    <a:pt x="1282" y="121"/>
                  </a:lnTo>
                  <a:lnTo>
                    <a:pt x="1281" y="121"/>
                  </a:lnTo>
                  <a:lnTo>
                    <a:pt x="1281" y="135"/>
                  </a:lnTo>
                  <a:lnTo>
                    <a:pt x="1272" y="135"/>
                  </a:lnTo>
                  <a:lnTo>
                    <a:pt x="1266" y="134"/>
                  </a:lnTo>
                  <a:lnTo>
                    <a:pt x="1260" y="131"/>
                  </a:lnTo>
                  <a:lnTo>
                    <a:pt x="1253" y="130"/>
                  </a:lnTo>
                  <a:lnTo>
                    <a:pt x="1246" y="128"/>
                  </a:lnTo>
                  <a:lnTo>
                    <a:pt x="1239" y="127"/>
                  </a:lnTo>
                  <a:lnTo>
                    <a:pt x="1233" y="125"/>
                  </a:lnTo>
                  <a:lnTo>
                    <a:pt x="1227" y="123"/>
                  </a:lnTo>
                  <a:lnTo>
                    <a:pt x="1222" y="118"/>
                  </a:lnTo>
                  <a:lnTo>
                    <a:pt x="1212" y="118"/>
                  </a:lnTo>
                  <a:lnTo>
                    <a:pt x="1212" y="120"/>
                  </a:lnTo>
                  <a:lnTo>
                    <a:pt x="1213" y="120"/>
                  </a:lnTo>
                  <a:lnTo>
                    <a:pt x="1213" y="121"/>
                  </a:lnTo>
                  <a:lnTo>
                    <a:pt x="1213" y="123"/>
                  </a:lnTo>
                  <a:lnTo>
                    <a:pt x="1214" y="124"/>
                  </a:lnTo>
                  <a:lnTo>
                    <a:pt x="1215" y="125"/>
                  </a:lnTo>
                  <a:lnTo>
                    <a:pt x="1215" y="127"/>
                  </a:lnTo>
                  <a:lnTo>
                    <a:pt x="1216" y="128"/>
                  </a:lnTo>
                  <a:lnTo>
                    <a:pt x="1214" y="127"/>
                  </a:lnTo>
                  <a:lnTo>
                    <a:pt x="1210" y="124"/>
                  </a:lnTo>
                  <a:lnTo>
                    <a:pt x="1208" y="121"/>
                  </a:lnTo>
                  <a:lnTo>
                    <a:pt x="1204" y="118"/>
                  </a:lnTo>
                  <a:lnTo>
                    <a:pt x="1201" y="116"/>
                  </a:lnTo>
                  <a:lnTo>
                    <a:pt x="1198" y="114"/>
                  </a:lnTo>
                  <a:lnTo>
                    <a:pt x="1195" y="112"/>
                  </a:lnTo>
                  <a:lnTo>
                    <a:pt x="1192" y="110"/>
                  </a:lnTo>
                  <a:lnTo>
                    <a:pt x="1173" y="110"/>
                  </a:lnTo>
                  <a:lnTo>
                    <a:pt x="1172" y="112"/>
                  </a:lnTo>
                  <a:lnTo>
                    <a:pt x="1167" y="110"/>
                  </a:lnTo>
                  <a:lnTo>
                    <a:pt x="1160" y="107"/>
                  </a:lnTo>
                  <a:lnTo>
                    <a:pt x="1153" y="103"/>
                  </a:lnTo>
                  <a:lnTo>
                    <a:pt x="1145" y="99"/>
                  </a:lnTo>
                  <a:lnTo>
                    <a:pt x="1139" y="96"/>
                  </a:lnTo>
                  <a:lnTo>
                    <a:pt x="1135" y="95"/>
                  </a:lnTo>
                  <a:lnTo>
                    <a:pt x="1135" y="96"/>
                  </a:lnTo>
                  <a:lnTo>
                    <a:pt x="1129" y="96"/>
                  </a:lnTo>
                  <a:lnTo>
                    <a:pt x="1125" y="96"/>
                  </a:lnTo>
                  <a:lnTo>
                    <a:pt x="1121" y="98"/>
                  </a:lnTo>
                  <a:lnTo>
                    <a:pt x="1116" y="99"/>
                  </a:lnTo>
                  <a:lnTo>
                    <a:pt x="1113" y="99"/>
                  </a:lnTo>
                  <a:lnTo>
                    <a:pt x="1108" y="100"/>
                  </a:lnTo>
                  <a:lnTo>
                    <a:pt x="1102" y="100"/>
                  </a:lnTo>
                  <a:lnTo>
                    <a:pt x="1096" y="100"/>
                  </a:lnTo>
                  <a:lnTo>
                    <a:pt x="1088" y="100"/>
                  </a:lnTo>
                  <a:lnTo>
                    <a:pt x="1078" y="99"/>
                  </a:lnTo>
                  <a:lnTo>
                    <a:pt x="1070" y="96"/>
                  </a:lnTo>
                  <a:lnTo>
                    <a:pt x="1063" y="95"/>
                  </a:lnTo>
                  <a:lnTo>
                    <a:pt x="1054" y="92"/>
                  </a:lnTo>
                  <a:lnTo>
                    <a:pt x="1046" y="91"/>
                  </a:lnTo>
                  <a:lnTo>
                    <a:pt x="1038" y="89"/>
                  </a:lnTo>
                  <a:lnTo>
                    <a:pt x="1028" y="88"/>
                  </a:lnTo>
                  <a:lnTo>
                    <a:pt x="1026" y="88"/>
                  </a:lnTo>
                  <a:lnTo>
                    <a:pt x="1023" y="88"/>
                  </a:lnTo>
                  <a:lnTo>
                    <a:pt x="1020" y="86"/>
                  </a:lnTo>
                  <a:lnTo>
                    <a:pt x="1018" y="85"/>
                  </a:lnTo>
                  <a:lnTo>
                    <a:pt x="1014" y="84"/>
                  </a:lnTo>
                  <a:lnTo>
                    <a:pt x="1012" y="84"/>
                  </a:lnTo>
                  <a:lnTo>
                    <a:pt x="1009" y="82"/>
                  </a:lnTo>
                  <a:lnTo>
                    <a:pt x="1009" y="84"/>
                  </a:lnTo>
                  <a:lnTo>
                    <a:pt x="1009" y="86"/>
                  </a:lnTo>
                  <a:lnTo>
                    <a:pt x="1012" y="89"/>
                  </a:lnTo>
                  <a:lnTo>
                    <a:pt x="1013" y="92"/>
                  </a:lnTo>
                  <a:lnTo>
                    <a:pt x="1016" y="95"/>
                  </a:lnTo>
                  <a:lnTo>
                    <a:pt x="1019" y="98"/>
                  </a:lnTo>
                  <a:lnTo>
                    <a:pt x="1021" y="100"/>
                  </a:lnTo>
                  <a:lnTo>
                    <a:pt x="1025" y="102"/>
                  </a:lnTo>
                  <a:lnTo>
                    <a:pt x="1026" y="103"/>
                  </a:lnTo>
                  <a:lnTo>
                    <a:pt x="1020" y="100"/>
                  </a:lnTo>
                  <a:lnTo>
                    <a:pt x="1015" y="98"/>
                  </a:lnTo>
                  <a:lnTo>
                    <a:pt x="1010" y="95"/>
                  </a:lnTo>
                  <a:lnTo>
                    <a:pt x="1006" y="91"/>
                  </a:lnTo>
                  <a:lnTo>
                    <a:pt x="1001" y="86"/>
                  </a:lnTo>
                  <a:lnTo>
                    <a:pt x="995" y="82"/>
                  </a:lnTo>
                  <a:lnTo>
                    <a:pt x="989" y="79"/>
                  </a:lnTo>
                  <a:lnTo>
                    <a:pt x="982" y="75"/>
                  </a:lnTo>
                  <a:lnTo>
                    <a:pt x="982" y="74"/>
                  </a:lnTo>
                  <a:lnTo>
                    <a:pt x="982" y="72"/>
                  </a:lnTo>
                  <a:lnTo>
                    <a:pt x="982" y="71"/>
                  </a:lnTo>
                  <a:lnTo>
                    <a:pt x="983" y="68"/>
                  </a:lnTo>
                  <a:lnTo>
                    <a:pt x="983" y="67"/>
                  </a:lnTo>
                  <a:lnTo>
                    <a:pt x="983" y="66"/>
                  </a:lnTo>
                  <a:lnTo>
                    <a:pt x="972" y="66"/>
                  </a:lnTo>
                  <a:lnTo>
                    <a:pt x="972" y="67"/>
                  </a:lnTo>
                  <a:lnTo>
                    <a:pt x="971" y="67"/>
                  </a:lnTo>
                  <a:lnTo>
                    <a:pt x="970" y="68"/>
                  </a:lnTo>
                  <a:lnTo>
                    <a:pt x="969" y="68"/>
                  </a:lnTo>
                  <a:lnTo>
                    <a:pt x="968" y="70"/>
                  </a:lnTo>
                  <a:lnTo>
                    <a:pt x="966" y="71"/>
                  </a:lnTo>
                  <a:lnTo>
                    <a:pt x="968" y="72"/>
                  </a:lnTo>
                  <a:lnTo>
                    <a:pt x="968" y="74"/>
                  </a:lnTo>
                  <a:lnTo>
                    <a:pt x="968" y="75"/>
                  </a:lnTo>
                  <a:lnTo>
                    <a:pt x="969" y="75"/>
                  </a:lnTo>
                  <a:lnTo>
                    <a:pt x="962" y="78"/>
                  </a:lnTo>
                  <a:lnTo>
                    <a:pt x="956" y="81"/>
                  </a:lnTo>
                  <a:lnTo>
                    <a:pt x="950" y="85"/>
                  </a:lnTo>
                  <a:lnTo>
                    <a:pt x="945" y="89"/>
                  </a:lnTo>
                  <a:lnTo>
                    <a:pt x="939" y="92"/>
                  </a:lnTo>
                  <a:lnTo>
                    <a:pt x="933" y="96"/>
                  </a:lnTo>
                  <a:lnTo>
                    <a:pt x="927" y="100"/>
                  </a:lnTo>
                  <a:lnTo>
                    <a:pt x="919" y="103"/>
                  </a:lnTo>
                  <a:lnTo>
                    <a:pt x="920" y="99"/>
                  </a:lnTo>
                  <a:lnTo>
                    <a:pt x="921" y="96"/>
                  </a:lnTo>
                  <a:lnTo>
                    <a:pt x="923" y="92"/>
                  </a:lnTo>
                  <a:lnTo>
                    <a:pt x="926" y="89"/>
                  </a:lnTo>
                  <a:lnTo>
                    <a:pt x="933" y="82"/>
                  </a:lnTo>
                  <a:lnTo>
                    <a:pt x="941" y="75"/>
                  </a:lnTo>
                  <a:lnTo>
                    <a:pt x="950" y="70"/>
                  </a:lnTo>
                  <a:lnTo>
                    <a:pt x="959" y="64"/>
                  </a:lnTo>
                  <a:lnTo>
                    <a:pt x="966" y="60"/>
                  </a:lnTo>
                  <a:lnTo>
                    <a:pt x="972" y="56"/>
                  </a:lnTo>
                  <a:lnTo>
                    <a:pt x="965" y="50"/>
                  </a:lnTo>
                  <a:lnTo>
                    <a:pt x="957" y="45"/>
                  </a:lnTo>
                  <a:lnTo>
                    <a:pt x="946" y="40"/>
                  </a:lnTo>
                  <a:lnTo>
                    <a:pt x="934" y="36"/>
                  </a:lnTo>
                  <a:lnTo>
                    <a:pt x="922" y="33"/>
                  </a:lnTo>
                  <a:lnTo>
                    <a:pt x="910" y="31"/>
                  </a:lnTo>
                  <a:lnTo>
                    <a:pt x="897" y="29"/>
                  </a:lnTo>
                  <a:lnTo>
                    <a:pt x="885" y="28"/>
                  </a:lnTo>
                  <a:lnTo>
                    <a:pt x="883" y="28"/>
                  </a:lnTo>
                  <a:lnTo>
                    <a:pt x="881" y="29"/>
                  </a:lnTo>
                  <a:lnTo>
                    <a:pt x="879" y="29"/>
                  </a:lnTo>
                  <a:lnTo>
                    <a:pt x="877" y="31"/>
                  </a:lnTo>
                  <a:lnTo>
                    <a:pt x="876" y="32"/>
                  </a:lnTo>
                  <a:lnTo>
                    <a:pt x="873" y="32"/>
                  </a:lnTo>
                  <a:lnTo>
                    <a:pt x="871" y="33"/>
                  </a:lnTo>
                  <a:lnTo>
                    <a:pt x="868" y="33"/>
                  </a:lnTo>
                  <a:lnTo>
                    <a:pt x="838" y="24"/>
                  </a:lnTo>
                  <a:lnTo>
                    <a:pt x="838" y="21"/>
                  </a:lnTo>
                  <a:lnTo>
                    <a:pt x="839" y="20"/>
                  </a:lnTo>
                  <a:lnTo>
                    <a:pt x="840" y="18"/>
                  </a:lnTo>
                  <a:lnTo>
                    <a:pt x="840" y="17"/>
                  </a:lnTo>
                  <a:lnTo>
                    <a:pt x="841" y="15"/>
                  </a:lnTo>
                  <a:lnTo>
                    <a:pt x="843" y="13"/>
                  </a:lnTo>
                  <a:lnTo>
                    <a:pt x="844" y="11"/>
                  </a:lnTo>
                  <a:lnTo>
                    <a:pt x="845" y="8"/>
                  </a:lnTo>
                  <a:lnTo>
                    <a:pt x="844" y="7"/>
                  </a:lnTo>
                  <a:lnTo>
                    <a:pt x="843" y="7"/>
                  </a:lnTo>
                  <a:lnTo>
                    <a:pt x="841" y="6"/>
                  </a:lnTo>
                  <a:lnTo>
                    <a:pt x="840" y="4"/>
                  </a:lnTo>
                  <a:lnTo>
                    <a:pt x="839" y="4"/>
                  </a:lnTo>
                  <a:lnTo>
                    <a:pt x="838" y="4"/>
                  </a:lnTo>
                  <a:lnTo>
                    <a:pt x="837" y="3"/>
                  </a:lnTo>
                  <a:lnTo>
                    <a:pt x="835" y="3"/>
                  </a:lnTo>
                  <a:lnTo>
                    <a:pt x="834" y="1"/>
                  </a:lnTo>
                  <a:lnTo>
                    <a:pt x="832" y="0"/>
                  </a:lnTo>
                  <a:lnTo>
                    <a:pt x="829" y="0"/>
                  </a:lnTo>
                  <a:lnTo>
                    <a:pt x="828" y="0"/>
                  </a:lnTo>
                  <a:lnTo>
                    <a:pt x="827" y="1"/>
                  </a:lnTo>
                  <a:lnTo>
                    <a:pt x="826" y="3"/>
                  </a:lnTo>
                  <a:lnTo>
                    <a:pt x="826" y="6"/>
                  </a:lnTo>
                  <a:lnTo>
                    <a:pt x="826" y="8"/>
                  </a:lnTo>
                  <a:lnTo>
                    <a:pt x="820" y="10"/>
                  </a:lnTo>
                  <a:lnTo>
                    <a:pt x="815" y="11"/>
                  </a:lnTo>
                  <a:lnTo>
                    <a:pt x="812" y="14"/>
                  </a:lnTo>
                  <a:lnTo>
                    <a:pt x="808" y="17"/>
                  </a:lnTo>
                  <a:lnTo>
                    <a:pt x="804" y="18"/>
                  </a:lnTo>
                  <a:lnTo>
                    <a:pt x="802" y="21"/>
                  </a:lnTo>
                  <a:lnTo>
                    <a:pt x="799" y="24"/>
                  </a:lnTo>
                  <a:lnTo>
                    <a:pt x="795" y="25"/>
                  </a:lnTo>
                  <a:lnTo>
                    <a:pt x="804" y="31"/>
                  </a:lnTo>
                  <a:lnTo>
                    <a:pt x="803" y="31"/>
                  </a:lnTo>
                  <a:lnTo>
                    <a:pt x="802" y="31"/>
                  </a:lnTo>
                  <a:lnTo>
                    <a:pt x="800" y="31"/>
                  </a:lnTo>
                  <a:lnTo>
                    <a:pt x="797" y="31"/>
                  </a:lnTo>
                  <a:lnTo>
                    <a:pt x="795" y="31"/>
                  </a:lnTo>
                  <a:lnTo>
                    <a:pt x="791" y="31"/>
                  </a:lnTo>
                  <a:lnTo>
                    <a:pt x="788" y="31"/>
                  </a:lnTo>
                  <a:lnTo>
                    <a:pt x="784" y="31"/>
                  </a:lnTo>
                  <a:lnTo>
                    <a:pt x="787" y="33"/>
                  </a:lnTo>
                  <a:lnTo>
                    <a:pt x="790" y="36"/>
                  </a:lnTo>
                  <a:lnTo>
                    <a:pt x="793" y="40"/>
                  </a:lnTo>
                  <a:lnTo>
                    <a:pt x="795" y="45"/>
                  </a:lnTo>
                  <a:lnTo>
                    <a:pt x="799" y="49"/>
                  </a:lnTo>
                  <a:lnTo>
                    <a:pt x="802" y="53"/>
                  </a:lnTo>
                  <a:lnTo>
                    <a:pt x="806" y="54"/>
                  </a:lnTo>
                  <a:lnTo>
                    <a:pt x="810" y="56"/>
                  </a:lnTo>
                  <a:lnTo>
                    <a:pt x="806" y="56"/>
                  </a:lnTo>
                  <a:lnTo>
                    <a:pt x="802" y="53"/>
                  </a:lnTo>
                  <a:lnTo>
                    <a:pt x="799" y="50"/>
                  </a:lnTo>
                  <a:lnTo>
                    <a:pt x="795" y="47"/>
                  </a:lnTo>
                  <a:lnTo>
                    <a:pt x="791" y="43"/>
                  </a:lnTo>
                  <a:lnTo>
                    <a:pt x="788" y="40"/>
                  </a:lnTo>
                  <a:lnTo>
                    <a:pt x="783" y="36"/>
                  </a:lnTo>
                  <a:lnTo>
                    <a:pt x="778" y="33"/>
                  </a:lnTo>
                  <a:lnTo>
                    <a:pt x="757" y="43"/>
                  </a:lnTo>
                  <a:lnTo>
                    <a:pt x="756" y="42"/>
                  </a:lnTo>
                  <a:lnTo>
                    <a:pt x="756" y="40"/>
                  </a:lnTo>
                  <a:lnTo>
                    <a:pt x="754" y="39"/>
                  </a:lnTo>
                  <a:lnTo>
                    <a:pt x="752" y="38"/>
                  </a:lnTo>
                  <a:lnTo>
                    <a:pt x="751" y="36"/>
                  </a:lnTo>
                  <a:lnTo>
                    <a:pt x="749" y="36"/>
                  </a:lnTo>
                  <a:lnTo>
                    <a:pt x="746" y="36"/>
                  </a:lnTo>
                  <a:lnTo>
                    <a:pt x="734" y="38"/>
                  </a:lnTo>
                  <a:lnTo>
                    <a:pt x="722" y="40"/>
                  </a:lnTo>
                  <a:lnTo>
                    <a:pt x="712" y="45"/>
                  </a:lnTo>
                  <a:lnTo>
                    <a:pt x="701" y="50"/>
                  </a:lnTo>
                  <a:lnTo>
                    <a:pt x="690" y="54"/>
                  </a:lnTo>
                  <a:lnTo>
                    <a:pt x="679" y="59"/>
                  </a:lnTo>
                  <a:lnTo>
                    <a:pt x="668" y="63"/>
                  </a:lnTo>
                  <a:lnTo>
                    <a:pt x="654" y="63"/>
                  </a:lnTo>
                  <a:lnTo>
                    <a:pt x="656" y="66"/>
                  </a:lnTo>
                  <a:lnTo>
                    <a:pt x="657" y="67"/>
                  </a:lnTo>
                  <a:lnTo>
                    <a:pt x="658" y="70"/>
                  </a:lnTo>
                  <a:lnTo>
                    <a:pt x="660" y="71"/>
                  </a:lnTo>
                  <a:lnTo>
                    <a:pt x="663" y="72"/>
                  </a:lnTo>
                  <a:lnTo>
                    <a:pt x="665" y="74"/>
                  </a:lnTo>
                  <a:lnTo>
                    <a:pt x="669" y="75"/>
                  </a:lnTo>
                  <a:lnTo>
                    <a:pt x="671" y="75"/>
                  </a:lnTo>
                  <a:lnTo>
                    <a:pt x="672" y="79"/>
                  </a:lnTo>
                  <a:lnTo>
                    <a:pt x="674" y="82"/>
                  </a:lnTo>
                  <a:lnTo>
                    <a:pt x="675" y="86"/>
                  </a:lnTo>
                  <a:lnTo>
                    <a:pt x="677" y="91"/>
                  </a:lnTo>
                  <a:lnTo>
                    <a:pt x="681" y="93"/>
                  </a:lnTo>
                  <a:lnTo>
                    <a:pt x="683" y="98"/>
                  </a:lnTo>
                  <a:lnTo>
                    <a:pt x="685" y="99"/>
                  </a:lnTo>
                  <a:lnTo>
                    <a:pt x="689" y="100"/>
                  </a:lnTo>
                  <a:lnTo>
                    <a:pt x="685" y="100"/>
                  </a:lnTo>
                  <a:lnTo>
                    <a:pt x="682" y="99"/>
                  </a:lnTo>
                  <a:lnTo>
                    <a:pt x="679" y="98"/>
                  </a:lnTo>
                  <a:lnTo>
                    <a:pt x="677" y="95"/>
                  </a:lnTo>
                  <a:lnTo>
                    <a:pt x="676" y="92"/>
                  </a:lnTo>
                  <a:lnTo>
                    <a:pt x="675" y="88"/>
                  </a:lnTo>
                  <a:lnTo>
                    <a:pt x="674" y="84"/>
                  </a:lnTo>
                  <a:lnTo>
                    <a:pt x="674" y="78"/>
                  </a:lnTo>
                  <a:lnTo>
                    <a:pt x="672" y="78"/>
                  </a:lnTo>
                  <a:lnTo>
                    <a:pt x="671" y="78"/>
                  </a:lnTo>
                  <a:lnTo>
                    <a:pt x="670" y="78"/>
                  </a:lnTo>
                  <a:lnTo>
                    <a:pt x="669" y="78"/>
                  </a:lnTo>
                  <a:lnTo>
                    <a:pt x="668" y="78"/>
                  </a:lnTo>
                  <a:lnTo>
                    <a:pt x="666" y="78"/>
                  </a:lnTo>
                  <a:lnTo>
                    <a:pt x="664" y="78"/>
                  </a:lnTo>
                  <a:lnTo>
                    <a:pt x="663" y="78"/>
                  </a:lnTo>
                  <a:lnTo>
                    <a:pt x="660" y="78"/>
                  </a:lnTo>
                  <a:lnTo>
                    <a:pt x="657" y="79"/>
                  </a:lnTo>
                  <a:lnTo>
                    <a:pt x="654" y="81"/>
                  </a:lnTo>
                  <a:lnTo>
                    <a:pt x="652" y="82"/>
                  </a:lnTo>
                  <a:lnTo>
                    <a:pt x="650" y="84"/>
                  </a:lnTo>
                  <a:lnTo>
                    <a:pt x="647" y="85"/>
                  </a:lnTo>
                  <a:lnTo>
                    <a:pt x="645" y="85"/>
                  </a:lnTo>
                  <a:lnTo>
                    <a:pt x="641" y="86"/>
                  </a:lnTo>
                  <a:lnTo>
                    <a:pt x="640" y="85"/>
                  </a:lnTo>
                  <a:lnTo>
                    <a:pt x="639" y="85"/>
                  </a:lnTo>
                  <a:lnTo>
                    <a:pt x="638" y="84"/>
                  </a:lnTo>
                  <a:lnTo>
                    <a:pt x="637" y="84"/>
                  </a:lnTo>
                  <a:lnTo>
                    <a:pt x="635" y="82"/>
                  </a:lnTo>
                  <a:lnTo>
                    <a:pt x="634" y="82"/>
                  </a:lnTo>
                  <a:lnTo>
                    <a:pt x="633" y="81"/>
                  </a:lnTo>
                  <a:lnTo>
                    <a:pt x="620" y="86"/>
                  </a:lnTo>
                  <a:lnTo>
                    <a:pt x="619" y="86"/>
                  </a:lnTo>
                  <a:lnTo>
                    <a:pt x="616" y="86"/>
                  </a:lnTo>
                  <a:lnTo>
                    <a:pt x="614" y="86"/>
                  </a:lnTo>
                  <a:lnTo>
                    <a:pt x="612" y="86"/>
                  </a:lnTo>
                  <a:lnTo>
                    <a:pt x="609" y="88"/>
                  </a:lnTo>
                  <a:lnTo>
                    <a:pt x="608" y="89"/>
                  </a:lnTo>
                  <a:lnTo>
                    <a:pt x="607" y="91"/>
                  </a:lnTo>
                  <a:lnTo>
                    <a:pt x="608" y="93"/>
                  </a:lnTo>
                  <a:lnTo>
                    <a:pt x="609" y="96"/>
                  </a:lnTo>
                  <a:lnTo>
                    <a:pt x="613" y="100"/>
                  </a:lnTo>
                  <a:lnTo>
                    <a:pt x="616" y="103"/>
                  </a:lnTo>
                  <a:lnTo>
                    <a:pt x="626" y="109"/>
                  </a:lnTo>
                  <a:lnTo>
                    <a:pt x="637" y="116"/>
                  </a:lnTo>
                  <a:lnTo>
                    <a:pt x="649" y="121"/>
                  </a:lnTo>
                  <a:lnTo>
                    <a:pt x="659" y="125"/>
                  </a:lnTo>
                  <a:lnTo>
                    <a:pt x="669" y="130"/>
                  </a:lnTo>
                  <a:lnTo>
                    <a:pt x="676" y="131"/>
                  </a:lnTo>
                  <a:lnTo>
                    <a:pt x="676" y="135"/>
                  </a:lnTo>
                  <a:lnTo>
                    <a:pt x="677" y="139"/>
                  </a:lnTo>
                  <a:lnTo>
                    <a:pt x="677" y="142"/>
                  </a:lnTo>
                  <a:lnTo>
                    <a:pt x="678" y="145"/>
                  </a:lnTo>
                  <a:lnTo>
                    <a:pt x="679" y="148"/>
                  </a:lnTo>
                  <a:lnTo>
                    <a:pt x="681" y="151"/>
                  </a:lnTo>
                  <a:lnTo>
                    <a:pt x="683" y="153"/>
                  </a:lnTo>
                  <a:lnTo>
                    <a:pt x="684" y="156"/>
                  </a:lnTo>
                  <a:lnTo>
                    <a:pt x="677" y="156"/>
                  </a:lnTo>
                  <a:lnTo>
                    <a:pt x="671" y="155"/>
                  </a:lnTo>
                  <a:lnTo>
                    <a:pt x="666" y="151"/>
                  </a:lnTo>
                  <a:lnTo>
                    <a:pt x="662" y="145"/>
                  </a:lnTo>
                  <a:lnTo>
                    <a:pt x="658" y="139"/>
                  </a:lnTo>
                  <a:lnTo>
                    <a:pt x="654" y="134"/>
                  </a:lnTo>
                  <a:lnTo>
                    <a:pt x="651" y="130"/>
                  </a:lnTo>
                  <a:lnTo>
                    <a:pt x="646" y="125"/>
                  </a:lnTo>
                  <a:lnTo>
                    <a:pt x="641" y="124"/>
                  </a:lnTo>
                  <a:lnTo>
                    <a:pt x="635" y="123"/>
                  </a:lnTo>
                  <a:lnTo>
                    <a:pt x="628" y="121"/>
                  </a:lnTo>
                  <a:lnTo>
                    <a:pt x="621" y="118"/>
                  </a:lnTo>
                  <a:lnTo>
                    <a:pt x="615" y="116"/>
                  </a:lnTo>
                  <a:lnTo>
                    <a:pt x="609" y="112"/>
                  </a:lnTo>
                  <a:lnTo>
                    <a:pt x="607" y="109"/>
                  </a:lnTo>
                  <a:lnTo>
                    <a:pt x="606" y="106"/>
                  </a:lnTo>
                  <a:lnTo>
                    <a:pt x="603" y="102"/>
                  </a:lnTo>
                  <a:lnTo>
                    <a:pt x="603" y="99"/>
                  </a:lnTo>
                  <a:lnTo>
                    <a:pt x="602" y="99"/>
                  </a:lnTo>
                  <a:lnTo>
                    <a:pt x="601" y="99"/>
                  </a:lnTo>
                  <a:lnTo>
                    <a:pt x="600" y="99"/>
                  </a:lnTo>
                  <a:lnTo>
                    <a:pt x="599" y="99"/>
                  </a:lnTo>
                  <a:lnTo>
                    <a:pt x="597" y="99"/>
                  </a:lnTo>
                  <a:lnTo>
                    <a:pt x="596" y="99"/>
                  </a:lnTo>
                  <a:lnTo>
                    <a:pt x="595" y="99"/>
                  </a:lnTo>
                  <a:lnTo>
                    <a:pt x="593" y="99"/>
                  </a:lnTo>
                  <a:lnTo>
                    <a:pt x="591" y="100"/>
                  </a:lnTo>
                  <a:lnTo>
                    <a:pt x="590" y="102"/>
                  </a:lnTo>
                  <a:lnTo>
                    <a:pt x="589" y="103"/>
                  </a:lnTo>
                  <a:lnTo>
                    <a:pt x="587" y="105"/>
                  </a:lnTo>
                  <a:lnTo>
                    <a:pt x="585" y="107"/>
                  </a:lnTo>
                  <a:lnTo>
                    <a:pt x="583" y="107"/>
                  </a:lnTo>
                  <a:lnTo>
                    <a:pt x="579" y="109"/>
                  </a:lnTo>
                  <a:lnTo>
                    <a:pt x="579" y="110"/>
                  </a:lnTo>
                  <a:lnTo>
                    <a:pt x="578" y="112"/>
                  </a:lnTo>
                  <a:lnTo>
                    <a:pt x="578" y="114"/>
                  </a:lnTo>
                  <a:lnTo>
                    <a:pt x="577" y="116"/>
                  </a:lnTo>
                  <a:lnTo>
                    <a:pt x="577" y="117"/>
                  </a:lnTo>
                  <a:lnTo>
                    <a:pt x="576" y="118"/>
                  </a:lnTo>
                  <a:lnTo>
                    <a:pt x="575" y="120"/>
                  </a:lnTo>
                  <a:lnTo>
                    <a:pt x="574" y="121"/>
                  </a:lnTo>
                  <a:lnTo>
                    <a:pt x="576" y="124"/>
                  </a:lnTo>
                  <a:lnTo>
                    <a:pt x="581" y="127"/>
                  </a:lnTo>
                  <a:lnTo>
                    <a:pt x="585" y="128"/>
                  </a:lnTo>
                  <a:lnTo>
                    <a:pt x="590" y="131"/>
                  </a:lnTo>
                  <a:lnTo>
                    <a:pt x="596" y="132"/>
                  </a:lnTo>
                  <a:lnTo>
                    <a:pt x="602" y="134"/>
                  </a:lnTo>
                  <a:lnTo>
                    <a:pt x="608" y="135"/>
                  </a:lnTo>
                  <a:lnTo>
                    <a:pt x="614" y="138"/>
                  </a:lnTo>
                  <a:lnTo>
                    <a:pt x="601" y="138"/>
                  </a:lnTo>
                  <a:lnTo>
                    <a:pt x="594" y="137"/>
                  </a:lnTo>
                  <a:lnTo>
                    <a:pt x="587" y="134"/>
                  </a:lnTo>
                  <a:lnTo>
                    <a:pt x="579" y="132"/>
                  </a:lnTo>
                  <a:lnTo>
                    <a:pt x="574" y="131"/>
                  </a:lnTo>
                  <a:lnTo>
                    <a:pt x="569" y="128"/>
                  </a:lnTo>
                  <a:lnTo>
                    <a:pt x="564" y="124"/>
                  </a:lnTo>
                  <a:lnTo>
                    <a:pt x="559" y="117"/>
                  </a:lnTo>
                  <a:lnTo>
                    <a:pt x="556" y="109"/>
                  </a:lnTo>
                  <a:lnTo>
                    <a:pt x="550" y="109"/>
                  </a:lnTo>
                  <a:lnTo>
                    <a:pt x="550" y="110"/>
                  </a:lnTo>
                  <a:lnTo>
                    <a:pt x="550" y="113"/>
                  </a:lnTo>
                  <a:lnTo>
                    <a:pt x="549" y="114"/>
                  </a:lnTo>
                  <a:lnTo>
                    <a:pt x="547" y="116"/>
                  </a:lnTo>
                  <a:lnTo>
                    <a:pt x="546" y="117"/>
                  </a:lnTo>
                  <a:lnTo>
                    <a:pt x="545" y="118"/>
                  </a:lnTo>
                  <a:lnTo>
                    <a:pt x="544" y="121"/>
                  </a:lnTo>
                  <a:lnTo>
                    <a:pt x="540" y="123"/>
                  </a:lnTo>
                  <a:lnTo>
                    <a:pt x="544" y="127"/>
                  </a:lnTo>
                  <a:lnTo>
                    <a:pt x="547" y="130"/>
                  </a:lnTo>
                  <a:lnTo>
                    <a:pt x="550" y="132"/>
                  </a:lnTo>
                  <a:lnTo>
                    <a:pt x="553" y="134"/>
                  </a:lnTo>
                  <a:lnTo>
                    <a:pt x="557" y="137"/>
                  </a:lnTo>
                  <a:lnTo>
                    <a:pt x="560" y="139"/>
                  </a:lnTo>
                  <a:lnTo>
                    <a:pt x="563" y="142"/>
                  </a:lnTo>
                  <a:lnTo>
                    <a:pt x="565" y="148"/>
                  </a:lnTo>
                  <a:lnTo>
                    <a:pt x="565" y="151"/>
                  </a:lnTo>
                  <a:lnTo>
                    <a:pt x="565" y="153"/>
                  </a:lnTo>
                  <a:lnTo>
                    <a:pt x="566" y="155"/>
                  </a:lnTo>
                  <a:lnTo>
                    <a:pt x="566" y="157"/>
                  </a:lnTo>
                  <a:lnTo>
                    <a:pt x="566" y="160"/>
                  </a:lnTo>
                  <a:lnTo>
                    <a:pt x="566" y="163"/>
                  </a:lnTo>
                  <a:lnTo>
                    <a:pt x="568" y="164"/>
                  </a:lnTo>
                  <a:lnTo>
                    <a:pt x="569" y="166"/>
                  </a:lnTo>
                  <a:lnTo>
                    <a:pt x="570" y="167"/>
                  </a:lnTo>
                  <a:lnTo>
                    <a:pt x="571" y="170"/>
                  </a:lnTo>
                  <a:lnTo>
                    <a:pt x="572" y="171"/>
                  </a:lnTo>
                  <a:lnTo>
                    <a:pt x="574" y="173"/>
                  </a:lnTo>
                  <a:lnTo>
                    <a:pt x="575" y="174"/>
                  </a:lnTo>
                  <a:lnTo>
                    <a:pt x="577" y="176"/>
                  </a:lnTo>
                  <a:lnTo>
                    <a:pt x="579" y="176"/>
                  </a:lnTo>
                  <a:lnTo>
                    <a:pt x="582" y="176"/>
                  </a:lnTo>
                  <a:lnTo>
                    <a:pt x="584" y="176"/>
                  </a:lnTo>
                  <a:lnTo>
                    <a:pt x="587" y="174"/>
                  </a:lnTo>
                  <a:lnTo>
                    <a:pt x="589" y="173"/>
                  </a:lnTo>
                  <a:lnTo>
                    <a:pt x="590" y="171"/>
                  </a:lnTo>
                  <a:lnTo>
                    <a:pt x="593" y="170"/>
                  </a:lnTo>
                  <a:lnTo>
                    <a:pt x="595" y="170"/>
                  </a:lnTo>
                  <a:lnTo>
                    <a:pt x="597" y="169"/>
                  </a:lnTo>
                  <a:lnTo>
                    <a:pt x="601" y="169"/>
                  </a:lnTo>
                  <a:lnTo>
                    <a:pt x="606" y="169"/>
                  </a:lnTo>
                  <a:lnTo>
                    <a:pt x="610" y="170"/>
                  </a:lnTo>
                  <a:lnTo>
                    <a:pt x="614" y="173"/>
                  </a:lnTo>
                  <a:lnTo>
                    <a:pt x="618" y="176"/>
                  </a:lnTo>
                  <a:lnTo>
                    <a:pt x="622" y="178"/>
                  </a:lnTo>
                  <a:lnTo>
                    <a:pt x="626" y="181"/>
                  </a:lnTo>
                  <a:lnTo>
                    <a:pt x="631" y="183"/>
                  </a:lnTo>
                  <a:lnTo>
                    <a:pt x="635" y="184"/>
                  </a:lnTo>
                  <a:lnTo>
                    <a:pt x="637" y="187"/>
                  </a:lnTo>
                  <a:lnTo>
                    <a:pt x="638" y="191"/>
                  </a:lnTo>
                  <a:lnTo>
                    <a:pt x="639" y="195"/>
                  </a:lnTo>
                  <a:lnTo>
                    <a:pt x="640" y="198"/>
                  </a:lnTo>
                  <a:lnTo>
                    <a:pt x="643" y="203"/>
                  </a:lnTo>
                  <a:lnTo>
                    <a:pt x="645" y="206"/>
                  </a:lnTo>
                  <a:lnTo>
                    <a:pt x="649" y="207"/>
                  </a:lnTo>
                  <a:lnTo>
                    <a:pt x="652" y="209"/>
                  </a:lnTo>
                  <a:lnTo>
                    <a:pt x="651" y="209"/>
                  </a:lnTo>
                  <a:lnTo>
                    <a:pt x="650" y="209"/>
                  </a:lnTo>
                  <a:lnTo>
                    <a:pt x="649" y="209"/>
                  </a:lnTo>
                  <a:lnTo>
                    <a:pt x="647" y="209"/>
                  </a:lnTo>
                  <a:lnTo>
                    <a:pt x="646" y="209"/>
                  </a:lnTo>
                  <a:lnTo>
                    <a:pt x="645" y="209"/>
                  </a:lnTo>
                  <a:lnTo>
                    <a:pt x="644" y="209"/>
                  </a:lnTo>
                  <a:lnTo>
                    <a:pt x="640" y="209"/>
                  </a:lnTo>
                  <a:lnTo>
                    <a:pt x="637" y="207"/>
                  </a:lnTo>
                  <a:lnTo>
                    <a:pt x="634" y="206"/>
                  </a:lnTo>
                  <a:lnTo>
                    <a:pt x="632" y="204"/>
                  </a:lnTo>
                  <a:lnTo>
                    <a:pt x="628" y="198"/>
                  </a:lnTo>
                  <a:lnTo>
                    <a:pt x="625" y="191"/>
                  </a:lnTo>
                  <a:lnTo>
                    <a:pt x="621" y="184"/>
                  </a:lnTo>
                  <a:lnTo>
                    <a:pt x="618" y="178"/>
                  </a:lnTo>
                  <a:lnTo>
                    <a:pt x="614" y="177"/>
                  </a:lnTo>
                  <a:lnTo>
                    <a:pt x="612" y="174"/>
                  </a:lnTo>
                  <a:lnTo>
                    <a:pt x="608" y="174"/>
                  </a:lnTo>
                  <a:lnTo>
                    <a:pt x="603" y="173"/>
                  </a:lnTo>
                  <a:lnTo>
                    <a:pt x="602" y="173"/>
                  </a:lnTo>
                  <a:lnTo>
                    <a:pt x="600" y="174"/>
                  </a:lnTo>
                  <a:lnTo>
                    <a:pt x="599" y="176"/>
                  </a:lnTo>
                  <a:lnTo>
                    <a:pt x="596" y="176"/>
                  </a:lnTo>
                  <a:lnTo>
                    <a:pt x="595" y="177"/>
                  </a:lnTo>
                  <a:lnTo>
                    <a:pt x="593" y="178"/>
                  </a:lnTo>
                  <a:lnTo>
                    <a:pt x="590" y="180"/>
                  </a:lnTo>
                  <a:lnTo>
                    <a:pt x="588" y="181"/>
                  </a:lnTo>
                  <a:lnTo>
                    <a:pt x="589" y="183"/>
                  </a:lnTo>
                  <a:lnTo>
                    <a:pt x="590" y="185"/>
                  </a:lnTo>
                  <a:lnTo>
                    <a:pt x="591" y="190"/>
                  </a:lnTo>
                  <a:lnTo>
                    <a:pt x="594" y="195"/>
                  </a:lnTo>
                  <a:lnTo>
                    <a:pt x="596" y="200"/>
                  </a:lnTo>
                  <a:lnTo>
                    <a:pt x="599" y="206"/>
                  </a:lnTo>
                  <a:lnTo>
                    <a:pt x="601" y="209"/>
                  </a:lnTo>
                  <a:lnTo>
                    <a:pt x="603" y="211"/>
                  </a:lnTo>
                  <a:lnTo>
                    <a:pt x="600" y="214"/>
                  </a:lnTo>
                  <a:lnTo>
                    <a:pt x="597" y="217"/>
                  </a:lnTo>
                  <a:lnTo>
                    <a:pt x="595" y="220"/>
                  </a:lnTo>
                  <a:lnTo>
                    <a:pt x="593" y="224"/>
                  </a:lnTo>
                  <a:lnTo>
                    <a:pt x="589" y="227"/>
                  </a:lnTo>
                  <a:lnTo>
                    <a:pt x="585" y="230"/>
                  </a:lnTo>
                  <a:lnTo>
                    <a:pt x="581" y="231"/>
                  </a:lnTo>
                  <a:lnTo>
                    <a:pt x="576" y="232"/>
                  </a:lnTo>
                  <a:lnTo>
                    <a:pt x="570" y="232"/>
                  </a:lnTo>
                  <a:lnTo>
                    <a:pt x="565" y="234"/>
                  </a:lnTo>
                  <a:lnTo>
                    <a:pt x="560" y="234"/>
                  </a:lnTo>
                  <a:lnTo>
                    <a:pt x="557" y="235"/>
                  </a:lnTo>
                  <a:lnTo>
                    <a:pt x="553" y="235"/>
                  </a:lnTo>
                  <a:lnTo>
                    <a:pt x="549" y="235"/>
                  </a:lnTo>
                  <a:lnTo>
                    <a:pt x="545" y="232"/>
                  </a:lnTo>
                  <a:lnTo>
                    <a:pt x="540" y="230"/>
                  </a:lnTo>
                  <a:lnTo>
                    <a:pt x="544" y="230"/>
                  </a:lnTo>
                  <a:lnTo>
                    <a:pt x="546" y="230"/>
                  </a:lnTo>
                  <a:lnTo>
                    <a:pt x="549" y="230"/>
                  </a:lnTo>
                  <a:lnTo>
                    <a:pt x="551" y="230"/>
                  </a:lnTo>
                  <a:lnTo>
                    <a:pt x="553" y="230"/>
                  </a:lnTo>
                  <a:lnTo>
                    <a:pt x="554" y="230"/>
                  </a:lnTo>
                  <a:lnTo>
                    <a:pt x="558" y="230"/>
                  </a:lnTo>
                  <a:lnTo>
                    <a:pt x="560" y="230"/>
                  </a:lnTo>
                  <a:lnTo>
                    <a:pt x="564" y="228"/>
                  </a:lnTo>
                  <a:lnTo>
                    <a:pt x="566" y="227"/>
                  </a:lnTo>
                  <a:lnTo>
                    <a:pt x="569" y="225"/>
                  </a:lnTo>
                  <a:lnTo>
                    <a:pt x="571" y="221"/>
                  </a:lnTo>
                  <a:lnTo>
                    <a:pt x="572" y="218"/>
                  </a:lnTo>
                  <a:lnTo>
                    <a:pt x="575" y="214"/>
                  </a:lnTo>
                  <a:lnTo>
                    <a:pt x="575" y="210"/>
                  </a:lnTo>
                  <a:lnTo>
                    <a:pt x="576" y="207"/>
                  </a:lnTo>
                  <a:lnTo>
                    <a:pt x="576" y="204"/>
                  </a:lnTo>
                  <a:lnTo>
                    <a:pt x="576" y="203"/>
                  </a:lnTo>
                  <a:lnTo>
                    <a:pt x="576" y="202"/>
                  </a:lnTo>
                  <a:lnTo>
                    <a:pt x="576" y="198"/>
                  </a:lnTo>
                  <a:lnTo>
                    <a:pt x="576" y="195"/>
                  </a:lnTo>
                  <a:lnTo>
                    <a:pt x="576" y="194"/>
                  </a:lnTo>
                  <a:lnTo>
                    <a:pt x="576" y="191"/>
                  </a:lnTo>
                  <a:lnTo>
                    <a:pt x="576" y="188"/>
                  </a:lnTo>
                  <a:lnTo>
                    <a:pt x="569" y="184"/>
                  </a:lnTo>
                  <a:lnTo>
                    <a:pt x="563" y="180"/>
                  </a:lnTo>
                  <a:lnTo>
                    <a:pt x="558" y="173"/>
                  </a:lnTo>
                  <a:lnTo>
                    <a:pt x="554" y="166"/>
                  </a:lnTo>
                  <a:lnTo>
                    <a:pt x="551" y="159"/>
                  </a:lnTo>
                  <a:lnTo>
                    <a:pt x="549" y="152"/>
                  </a:lnTo>
                  <a:lnTo>
                    <a:pt x="544" y="146"/>
                  </a:lnTo>
                  <a:lnTo>
                    <a:pt x="538" y="141"/>
                  </a:lnTo>
                  <a:lnTo>
                    <a:pt x="523" y="135"/>
                  </a:lnTo>
                  <a:lnTo>
                    <a:pt x="523" y="134"/>
                  </a:lnTo>
                  <a:lnTo>
                    <a:pt x="523" y="131"/>
                  </a:lnTo>
                  <a:lnTo>
                    <a:pt x="524" y="127"/>
                  </a:lnTo>
                  <a:lnTo>
                    <a:pt x="524" y="123"/>
                  </a:lnTo>
                  <a:lnTo>
                    <a:pt x="524" y="118"/>
                  </a:lnTo>
                  <a:lnTo>
                    <a:pt x="524" y="116"/>
                  </a:lnTo>
                  <a:lnTo>
                    <a:pt x="523" y="112"/>
                  </a:lnTo>
                  <a:lnTo>
                    <a:pt x="521" y="109"/>
                  </a:lnTo>
                  <a:lnTo>
                    <a:pt x="519" y="106"/>
                  </a:lnTo>
                  <a:lnTo>
                    <a:pt x="515" y="105"/>
                  </a:lnTo>
                  <a:lnTo>
                    <a:pt x="512" y="103"/>
                  </a:lnTo>
                  <a:lnTo>
                    <a:pt x="507" y="103"/>
                  </a:lnTo>
                  <a:lnTo>
                    <a:pt x="501" y="102"/>
                  </a:lnTo>
                  <a:lnTo>
                    <a:pt x="496" y="102"/>
                  </a:lnTo>
                  <a:lnTo>
                    <a:pt x="490" y="100"/>
                  </a:lnTo>
                  <a:lnTo>
                    <a:pt x="484" y="100"/>
                  </a:lnTo>
                  <a:lnTo>
                    <a:pt x="487" y="100"/>
                  </a:lnTo>
                  <a:lnTo>
                    <a:pt x="489" y="100"/>
                  </a:lnTo>
                  <a:lnTo>
                    <a:pt x="492" y="99"/>
                  </a:lnTo>
                  <a:lnTo>
                    <a:pt x="494" y="99"/>
                  </a:lnTo>
                  <a:lnTo>
                    <a:pt x="495" y="98"/>
                  </a:lnTo>
                  <a:lnTo>
                    <a:pt x="496" y="96"/>
                  </a:lnTo>
                  <a:lnTo>
                    <a:pt x="498" y="93"/>
                  </a:lnTo>
                  <a:lnTo>
                    <a:pt x="498" y="91"/>
                  </a:lnTo>
                  <a:lnTo>
                    <a:pt x="495" y="91"/>
                  </a:lnTo>
                  <a:lnTo>
                    <a:pt x="493" y="89"/>
                  </a:lnTo>
                  <a:lnTo>
                    <a:pt x="492" y="89"/>
                  </a:lnTo>
                  <a:lnTo>
                    <a:pt x="489" y="89"/>
                  </a:lnTo>
                  <a:lnTo>
                    <a:pt x="488" y="91"/>
                  </a:lnTo>
                  <a:lnTo>
                    <a:pt x="486" y="91"/>
                  </a:lnTo>
                  <a:lnTo>
                    <a:pt x="483" y="91"/>
                  </a:lnTo>
                  <a:lnTo>
                    <a:pt x="481" y="91"/>
                  </a:lnTo>
                  <a:lnTo>
                    <a:pt x="480" y="93"/>
                  </a:lnTo>
                  <a:lnTo>
                    <a:pt x="480" y="96"/>
                  </a:lnTo>
                  <a:lnTo>
                    <a:pt x="479" y="100"/>
                  </a:lnTo>
                  <a:lnTo>
                    <a:pt x="477" y="103"/>
                  </a:lnTo>
                  <a:lnTo>
                    <a:pt x="476" y="106"/>
                  </a:lnTo>
                  <a:lnTo>
                    <a:pt x="475" y="110"/>
                  </a:lnTo>
                  <a:lnTo>
                    <a:pt x="474" y="113"/>
                  </a:lnTo>
                  <a:lnTo>
                    <a:pt x="474" y="116"/>
                  </a:lnTo>
                  <a:lnTo>
                    <a:pt x="475" y="116"/>
                  </a:lnTo>
                  <a:lnTo>
                    <a:pt x="476" y="116"/>
                  </a:lnTo>
                  <a:lnTo>
                    <a:pt x="477" y="116"/>
                  </a:lnTo>
                  <a:lnTo>
                    <a:pt x="479" y="116"/>
                  </a:lnTo>
                  <a:lnTo>
                    <a:pt x="480" y="116"/>
                  </a:lnTo>
                  <a:lnTo>
                    <a:pt x="481" y="116"/>
                  </a:lnTo>
                  <a:lnTo>
                    <a:pt x="481" y="125"/>
                  </a:lnTo>
                  <a:lnTo>
                    <a:pt x="479" y="127"/>
                  </a:lnTo>
                  <a:lnTo>
                    <a:pt x="477" y="128"/>
                  </a:lnTo>
                  <a:lnTo>
                    <a:pt x="476" y="128"/>
                  </a:lnTo>
                  <a:lnTo>
                    <a:pt x="475" y="130"/>
                  </a:lnTo>
                  <a:lnTo>
                    <a:pt x="473" y="130"/>
                  </a:lnTo>
                  <a:lnTo>
                    <a:pt x="471" y="131"/>
                  </a:lnTo>
                  <a:lnTo>
                    <a:pt x="468" y="131"/>
                  </a:lnTo>
                  <a:lnTo>
                    <a:pt x="465" y="131"/>
                  </a:lnTo>
                  <a:lnTo>
                    <a:pt x="465" y="132"/>
                  </a:lnTo>
                  <a:lnTo>
                    <a:pt x="465" y="134"/>
                  </a:lnTo>
                  <a:lnTo>
                    <a:pt x="465" y="135"/>
                  </a:lnTo>
                  <a:lnTo>
                    <a:pt x="468" y="139"/>
                  </a:lnTo>
                  <a:lnTo>
                    <a:pt x="471" y="145"/>
                  </a:lnTo>
                  <a:lnTo>
                    <a:pt x="475" y="151"/>
                  </a:lnTo>
                  <a:lnTo>
                    <a:pt x="479" y="156"/>
                  </a:lnTo>
                  <a:lnTo>
                    <a:pt x="482" y="162"/>
                  </a:lnTo>
                  <a:lnTo>
                    <a:pt x="487" y="166"/>
                  </a:lnTo>
                  <a:lnTo>
                    <a:pt x="492" y="170"/>
                  </a:lnTo>
                  <a:lnTo>
                    <a:pt x="498" y="171"/>
                  </a:lnTo>
                  <a:lnTo>
                    <a:pt x="498" y="174"/>
                  </a:lnTo>
                  <a:lnTo>
                    <a:pt x="500" y="177"/>
                  </a:lnTo>
                  <a:lnTo>
                    <a:pt x="502" y="180"/>
                  </a:lnTo>
                  <a:lnTo>
                    <a:pt x="505" y="181"/>
                  </a:lnTo>
                  <a:lnTo>
                    <a:pt x="508" y="184"/>
                  </a:lnTo>
                  <a:lnTo>
                    <a:pt x="511" y="187"/>
                  </a:lnTo>
                  <a:lnTo>
                    <a:pt x="513" y="191"/>
                  </a:lnTo>
                  <a:lnTo>
                    <a:pt x="514" y="195"/>
                  </a:lnTo>
                  <a:lnTo>
                    <a:pt x="513" y="195"/>
                  </a:lnTo>
                  <a:lnTo>
                    <a:pt x="512" y="195"/>
                  </a:lnTo>
                  <a:lnTo>
                    <a:pt x="511" y="195"/>
                  </a:lnTo>
                  <a:lnTo>
                    <a:pt x="509" y="195"/>
                  </a:lnTo>
                  <a:lnTo>
                    <a:pt x="508" y="195"/>
                  </a:lnTo>
                  <a:lnTo>
                    <a:pt x="506" y="195"/>
                  </a:lnTo>
                  <a:lnTo>
                    <a:pt x="499" y="192"/>
                  </a:lnTo>
                  <a:lnTo>
                    <a:pt x="490" y="190"/>
                  </a:lnTo>
                  <a:lnTo>
                    <a:pt x="482" y="187"/>
                  </a:lnTo>
                  <a:lnTo>
                    <a:pt x="473" y="183"/>
                  </a:lnTo>
                  <a:lnTo>
                    <a:pt x="464" y="178"/>
                  </a:lnTo>
                  <a:lnTo>
                    <a:pt x="459" y="174"/>
                  </a:lnTo>
                  <a:lnTo>
                    <a:pt x="457" y="171"/>
                  </a:lnTo>
                  <a:lnTo>
                    <a:pt x="450" y="170"/>
                  </a:lnTo>
                  <a:lnTo>
                    <a:pt x="439" y="170"/>
                  </a:lnTo>
                  <a:lnTo>
                    <a:pt x="426" y="167"/>
                  </a:lnTo>
                  <a:lnTo>
                    <a:pt x="412" y="166"/>
                  </a:lnTo>
                  <a:lnTo>
                    <a:pt x="399" y="162"/>
                  </a:lnTo>
                  <a:lnTo>
                    <a:pt x="387" y="157"/>
                  </a:lnTo>
                  <a:lnTo>
                    <a:pt x="382" y="156"/>
                  </a:lnTo>
                  <a:lnTo>
                    <a:pt x="379" y="153"/>
                  </a:lnTo>
                  <a:lnTo>
                    <a:pt x="376" y="151"/>
                  </a:lnTo>
                  <a:lnTo>
                    <a:pt x="376" y="148"/>
                  </a:lnTo>
                  <a:lnTo>
                    <a:pt x="375" y="148"/>
                  </a:lnTo>
                  <a:lnTo>
                    <a:pt x="374" y="148"/>
                  </a:lnTo>
                  <a:lnTo>
                    <a:pt x="373" y="148"/>
                  </a:lnTo>
                  <a:lnTo>
                    <a:pt x="371" y="149"/>
                  </a:lnTo>
                  <a:lnTo>
                    <a:pt x="370" y="149"/>
                  </a:lnTo>
                  <a:lnTo>
                    <a:pt x="369" y="151"/>
                  </a:lnTo>
                  <a:lnTo>
                    <a:pt x="370" y="155"/>
                  </a:lnTo>
                  <a:lnTo>
                    <a:pt x="370" y="157"/>
                  </a:lnTo>
                  <a:lnTo>
                    <a:pt x="373" y="160"/>
                  </a:lnTo>
                  <a:lnTo>
                    <a:pt x="374" y="162"/>
                  </a:lnTo>
                  <a:lnTo>
                    <a:pt x="380" y="166"/>
                  </a:lnTo>
                  <a:lnTo>
                    <a:pt x="386" y="169"/>
                  </a:lnTo>
                  <a:lnTo>
                    <a:pt x="392" y="171"/>
                  </a:lnTo>
                  <a:lnTo>
                    <a:pt x="398" y="174"/>
                  </a:lnTo>
                  <a:lnTo>
                    <a:pt x="404" y="180"/>
                  </a:lnTo>
                  <a:lnTo>
                    <a:pt x="408" y="185"/>
                  </a:lnTo>
                  <a:lnTo>
                    <a:pt x="407" y="185"/>
                  </a:lnTo>
                  <a:lnTo>
                    <a:pt x="406" y="187"/>
                  </a:lnTo>
                  <a:lnTo>
                    <a:pt x="405" y="187"/>
                  </a:lnTo>
                  <a:lnTo>
                    <a:pt x="404" y="188"/>
                  </a:lnTo>
                  <a:lnTo>
                    <a:pt x="402" y="188"/>
                  </a:lnTo>
                  <a:lnTo>
                    <a:pt x="401" y="188"/>
                  </a:lnTo>
                  <a:lnTo>
                    <a:pt x="400" y="188"/>
                  </a:lnTo>
                  <a:lnTo>
                    <a:pt x="399" y="188"/>
                  </a:lnTo>
                  <a:lnTo>
                    <a:pt x="396" y="187"/>
                  </a:lnTo>
                  <a:lnTo>
                    <a:pt x="393" y="185"/>
                  </a:lnTo>
                  <a:lnTo>
                    <a:pt x="390" y="185"/>
                  </a:lnTo>
                  <a:lnTo>
                    <a:pt x="388" y="184"/>
                  </a:lnTo>
                  <a:lnTo>
                    <a:pt x="384" y="184"/>
                  </a:lnTo>
                  <a:lnTo>
                    <a:pt x="382" y="184"/>
                  </a:lnTo>
                  <a:lnTo>
                    <a:pt x="375" y="184"/>
                  </a:lnTo>
                  <a:lnTo>
                    <a:pt x="368" y="185"/>
                  </a:lnTo>
                  <a:lnTo>
                    <a:pt x="361" y="188"/>
                  </a:lnTo>
                  <a:lnTo>
                    <a:pt x="352" y="191"/>
                  </a:lnTo>
                  <a:lnTo>
                    <a:pt x="345" y="194"/>
                  </a:lnTo>
                  <a:lnTo>
                    <a:pt x="337" y="197"/>
                  </a:lnTo>
                  <a:lnTo>
                    <a:pt x="329" y="198"/>
                  </a:lnTo>
                  <a:lnTo>
                    <a:pt x="320" y="198"/>
                  </a:lnTo>
                  <a:lnTo>
                    <a:pt x="319" y="198"/>
                  </a:lnTo>
                  <a:lnTo>
                    <a:pt x="319" y="197"/>
                  </a:lnTo>
                  <a:lnTo>
                    <a:pt x="319" y="195"/>
                  </a:lnTo>
                  <a:lnTo>
                    <a:pt x="319" y="194"/>
                  </a:lnTo>
                  <a:lnTo>
                    <a:pt x="319" y="192"/>
                  </a:lnTo>
                  <a:lnTo>
                    <a:pt x="319" y="190"/>
                  </a:lnTo>
                  <a:lnTo>
                    <a:pt x="319" y="188"/>
                  </a:lnTo>
                  <a:lnTo>
                    <a:pt x="320" y="185"/>
                  </a:lnTo>
                  <a:lnTo>
                    <a:pt x="319" y="185"/>
                  </a:lnTo>
                  <a:lnTo>
                    <a:pt x="318" y="184"/>
                  </a:lnTo>
                  <a:lnTo>
                    <a:pt x="317" y="184"/>
                  </a:lnTo>
                  <a:lnTo>
                    <a:pt x="315" y="184"/>
                  </a:lnTo>
                  <a:lnTo>
                    <a:pt x="314" y="183"/>
                  </a:lnTo>
                  <a:lnTo>
                    <a:pt x="313" y="183"/>
                  </a:lnTo>
                  <a:lnTo>
                    <a:pt x="311" y="181"/>
                  </a:lnTo>
                  <a:lnTo>
                    <a:pt x="309" y="181"/>
                  </a:lnTo>
                  <a:lnTo>
                    <a:pt x="307" y="184"/>
                  </a:lnTo>
                  <a:lnTo>
                    <a:pt x="305" y="187"/>
                  </a:lnTo>
                  <a:lnTo>
                    <a:pt x="302" y="187"/>
                  </a:lnTo>
                  <a:lnTo>
                    <a:pt x="299" y="187"/>
                  </a:lnTo>
                  <a:lnTo>
                    <a:pt x="295" y="185"/>
                  </a:lnTo>
                  <a:lnTo>
                    <a:pt x="292" y="185"/>
                  </a:lnTo>
                  <a:lnTo>
                    <a:pt x="289" y="187"/>
                  </a:lnTo>
                  <a:lnTo>
                    <a:pt x="286" y="188"/>
                  </a:lnTo>
                  <a:lnTo>
                    <a:pt x="281" y="192"/>
                  </a:lnTo>
                  <a:lnTo>
                    <a:pt x="276" y="197"/>
                  </a:lnTo>
                  <a:lnTo>
                    <a:pt x="270" y="200"/>
                  </a:lnTo>
                  <a:lnTo>
                    <a:pt x="265" y="203"/>
                  </a:lnTo>
                  <a:lnTo>
                    <a:pt x="259" y="207"/>
                  </a:lnTo>
                  <a:lnTo>
                    <a:pt x="256" y="213"/>
                  </a:lnTo>
                  <a:lnTo>
                    <a:pt x="252" y="220"/>
                  </a:lnTo>
                  <a:lnTo>
                    <a:pt x="252" y="230"/>
                  </a:lnTo>
                  <a:lnTo>
                    <a:pt x="250" y="228"/>
                  </a:lnTo>
                  <a:lnTo>
                    <a:pt x="249" y="228"/>
                  </a:lnTo>
                  <a:lnTo>
                    <a:pt x="246" y="227"/>
                  </a:lnTo>
                  <a:lnTo>
                    <a:pt x="244" y="227"/>
                  </a:lnTo>
                  <a:lnTo>
                    <a:pt x="243" y="227"/>
                  </a:lnTo>
                  <a:lnTo>
                    <a:pt x="240" y="227"/>
                  </a:lnTo>
                  <a:lnTo>
                    <a:pt x="238" y="228"/>
                  </a:lnTo>
                  <a:lnTo>
                    <a:pt x="237" y="230"/>
                  </a:lnTo>
                  <a:lnTo>
                    <a:pt x="234" y="228"/>
                  </a:lnTo>
                  <a:lnTo>
                    <a:pt x="232" y="227"/>
                  </a:lnTo>
                  <a:lnTo>
                    <a:pt x="229" y="225"/>
                  </a:lnTo>
                  <a:lnTo>
                    <a:pt x="226" y="224"/>
                  </a:lnTo>
                  <a:lnTo>
                    <a:pt x="224" y="223"/>
                  </a:lnTo>
                  <a:lnTo>
                    <a:pt x="221" y="220"/>
                  </a:lnTo>
                  <a:lnTo>
                    <a:pt x="219" y="218"/>
                  </a:lnTo>
                  <a:lnTo>
                    <a:pt x="218" y="217"/>
                  </a:lnTo>
                  <a:lnTo>
                    <a:pt x="218" y="204"/>
                  </a:lnTo>
                  <a:lnTo>
                    <a:pt x="219" y="204"/>
                  </a:lnTo>
                  <a:lnTo>
                    <a:pt x="221" y="204"/>
                  </a:lnTo>
                  <a:lnTo>
                    <a:pt x="223" y="204"/>
                  </a:lnTo>
                  <a:lnTo>
                    <a:pt x="224" y="204"/>
                  </a:lnTo>
                  <a:lnTo>
                    <a:pt x="225" y="204"/>
                  </a:lnTo>
                  <a:lnTo>
                    <a:pt x="226" y="204"/>
                  </a:lnTo>
                  <a:lnTo>
                    <a:pt x="227" y="204"/>
                  </a:lnTo>
                  <a:lnTo>
                    <a:pt x="229" y="204"/>
                  </a:lnTo>
                  <a:lnTo>
                    <a:pt x="227" y="200"/>
                  </a:lnTo>
                  <a:lnTo>
                    <a:pt x="226" y="195"/>
                  </a:lnTo>
                  <a:lnTo>
                    <a:pt x="224" y="194"/>
                  </a:lnTo>
                  <a:lnTo>
                    <a:pt x="221" y="191"/>
                  </a:lnTo>
                  <a:lnTo>
                    <a:pt x="219" y="190"/>
                  </a:lnTo>
                  <a:lnTo>
                    <a:pt x="215" y="190"/>
                  </a:lnTo>
                  <a:lnTo>
                    <a:pt x="212" y="188"/>
                  </a:lnTo>
                  <a:lnTo>
                    <a:pt x="207" y="188"/>
                  </a:lnTo>
                  <a:lnTo>
                    <a:pt x="206" y="188"/>
                  </a:lnTo>
                  <a:lnTo>
                    <a:pt x="204" y="188"/>
                  </a:lnTo>
                  <a:lnTo>
                    <a:pt x="202" y="188"/>
                  </a:lnTo>
                  <a:lnTo>
                    <a:pt x="200" y="187"/>
                  </a:lnTo>
                  <a:lnTo>
                    <a:pt x="199" y="187"/>
                  </a:lnTo>
                  <a:lnTo>
                    <a:pt x="196" y="187"/>
                  </a:lnTo>
                  <a:lnTo>
                    <a:pt x="194" y="188"/>
                  </a:lnTo>
                  <a:lnTo>
                    <a:pt x="192" y="188"/>
                  </a:lnTo>
                  <a:lnTo>
                    <a:pt x="193" y="190"/>
                  </a:lnTo>
                  <a:lnTo>
                    <a:pt x="195" y="191"/>
                  </a:lnTo>
                  <a:lnTo>
                    <a:pt x="196" y="192"/>
                  </a:lnTo>
                  <a:lnTo>
                    <a:pt x="198" y="194"/>
                  </a:lnTo>
                  <a:lnTo>
                    <a:pt x="199" y="195"/>
                  </a:lnTo>
                  <a:lnTo>
                    <a:pt x="200" y="197"/>
                  </a:lnTo>
                  <a:lnTo>
                    <a:pt x="200" y="198"/>
                  </a:lnTo>
                  <a:lnTo>
                    <a:pt x="200" y="202"/>
                  </a:lnTo>
                  <a:lnTo>
                    <a:pt x="200" y="203"/>
                  </a:lnTo>
                  <a:lnTo>
                    <a:pt x="200" y="204"/>
                  </a:lnTo>
                  <a:lnTo>
                    <a:pt x="199" y="206"/>
                  </a:lnTo>
                  <a:lnTo>
                    <a:pt x="198" y="207"/>
                  </a:lnTo>
                  <a:lnTo>
                    <a:pt x="198" y="209"/>
                  </a:lnTo>
                  <a:lnTo>
                    <a:pt x="196" y="209"/>
                  </a:lnTo>
                  <a:lnTo>
                    <a:pt x="198" y="210"/>
                  </a:lnTo>
                  <a:lnTo>
                    <a:pt x="198" y="211"/>
                  </a:lnTo>
                  <a:lnTo>
                    <a:pt x="199" y="213"/>
                  </a:lnTo>
                  <a:lnTo>
                    <a:pt x="200" y="214"/>
                  </a:lnTo>
                  <a:lnTo>
                    <a:pt x="202" y="216"/>
                  </a:lnTo>
                  <a:lnTo>
                    <a:pt x="204" y="217"/>
                  </a:lnTo>
                  <a:lnTo>
                    <a:pt x="206" y="218"/>
                  </a:lnTo>
                  <a:lnTo>
                    <a:pt x="209" y="220"/>
                  </a:lnTo>
                  <a:lnTo>
                    <a:pt x="209" y="242"/>
                  </a:lnTo>
                  <a:lnTo>
                    <a:pt x="208" y="242"/>
                  </a:lnTo>
                  <a:lnTo>
                    <a:pt x="207" y="242"/>
                  </a:lnTo>
                  <a:lnTo>
                    <a:pt x="206" y="242"/>
                  </a:lnTo>
                  <a:lnTo>
                    <a:pt x="205" y="242"/>
                  </a:lnTo>
                  <a:lnTo>
                    <a:pt x="202" y="238"/>
                  </a:lnTo>
                  <a:lnTo>
                    <a:pt x="200" y="237"/>
                  </a:lnTo>
                  <a:lnTo>
                    <a:pt x="198" y="234"/>
                  </a:lnTo>
                  <a:lnTo>
                    <a:pt x="196" y="232"/>
                  </a:lnTo>
                  <a:lnTo>
                    <a:pt x="194" y="231"/>
                  </a:lnTo>
                  <a:lnTo>
                    <a:pt x="192" y="230"/>
                  </a:lnTo>
                  <a:lnTo>
                    <a:pt x="188" y="228"/>
                  </a:lnTo>
                  <a:lnTo>
                    <a:pt x="186" y="227"/>
                  </a:lnTo>
                  <a:lnTo>
                    <a:pt x="183" y="230"/>
                  </a:lnTo>
                  <a:lnTo>
                    <a:pt x="181" y="234"/>
                  </a:lnTo>
                  <a:lnTo>
                    <a:pt x="176" y="237"/>
                  </a:lnTo>
                  <a:lnTo>
                    <a:pt x="171" y="241"/>
                  </a:lnTo>
                  <a:lnTo>
                    <a:pt x="168" y="243"/>
                  </a:lnTo>
                  <a:lnTo>
                    <a:pt x="163" y="246"/>
                  </a:lnTo>
                  <a:lnTo>
                    <a:pt x="161" y="249"/>
                  </a:lnTo>
                  <a:lnTo>
                    <a:pt x="160" y="252"/>
                  </a:lnTo>
                  <a:lnTo>
                    <a:pt x="161" y="255"/>
                  </a:lnTo>
                  <a:lnTo>
                    <a:pt x="162" y="256"/>
                  </a:lnTo>
                  <a:lnTo>
                    <a:pt x="163" y="259"/>
                  </a:lnTo>
                  <a:lnTo>
                    <a:pt x="164" y="260"/>
                  </a:lnTo>
                  <a:lnTo>
                    <a:pt x="167" y="263"/>
                  </a:lnTo>
                  <a:lnTo>
                    <a:pt x="168" y="264"/>
                  </a:lnTo>
                  <a:lnTo>
                    <a:pt x="169" y="267"/>
                  </a:lnTo>
                  <a:lnTo>
                    <a:pt x="170" y="270"/>
                  </a:lnTo>
                  <a:lnTo>
                    <a:pt x="145" y="270"/>
                  </a:lnTo>
                  <a:lnTo>
                    <a:pt x="144" y="271"/>
                  </a:lnTo>
                  <a:lnTo>
                    <a:pt x="144" y="274"/>
                  </a:lnTo>
                  <a:lnTo>
                    <a:pt x="143" y="277"/>
                  </a:lnTo>
                  <a:lnTo>
                    <a:pt x="143" y="280"/>
                  </a:lnTo>
                  <a:lnTo>
                    <a:pt x="142" y="283"/>
                  </a:lnTo>
                  <a:lnTo>
                    <a:pt x="140" y="285"/>
                  </a:lnTo>
                  <a:lnTo>
                    <a:pt x="138" y="287"/>
                  </a:lnTo>
                  <a:lnTo>
                    <a:pt x="137" y="287"/>
                  </a:lnTo>
                  <a:lnTo>
                    <a:pt x="129" y="287"/>
                  </a:lnTo>
                  <a:lnTo>
                    <a:pt x="121" y="285"/>
                  </a:lnTo>
                  <a:lnTo>
                    <a:pt x="113" y="283"/>
                  </a:lnTo>
                  <a:lnTo>
                    <a:pt x="106" y="278"/>
                  </a:lnTo>
                  <a:lnTo>
                    <a:pt x="99" y="274"/>
                  </a:lnTo>
                  <a:lnTo>
                    <a:pt x="94" y="267"/>
                  </a:lnTo>
                  <a:lnTo>
                    <a:pt x="92" y="264"/>
                  </a:lnTo>
                  <a:lnTo>
                    <a:pt x="90" y="260"/>
                  </a:lnTo>
                  <a:lnTo>
                    <a:pt x="89" y="256"/>
                  </a:lnTo>
                  <a:lnTo>
                    <a:pt x="89" y="252"/>
                  </a:lnTo>
                  <a:lnTo>
                    <a:pt x="89" y="250"/>
                  </a:lnTo>
                  <a:lnTo>
                    <a:pt x="89" y="249"/>
                  </a:lnTo>
                  <a:lnTo>
                    <a:pt x="88" y="248"/>
                  </a:lnTo>
                  <a:lnTo>
                    <a:pt x="88" y="246"/>
                  </a:lnTo>
                  <a:lnTo>
                    <a:pt x="87" y="245"/>
                  </a:lnTo>
                  <a:lnTo>
                    <a:pt x="83" y="243"/>
                  </a:lnTo>
                  <a:lnTo>
                    <a:pt x="77" y="241"/>
                  </a:lnTo>
                  <a:lnTo>
                    <a:pt x="70" y="238"/>
                  </a:lnTo>
                  <a:lnTo>
                    <a:pt x="64" y="235"/>
                  </a:lnTo>
                  <a:lnTo>
                    <a:pt x="57" y="231"/>
                  </a:lnTo>
                  <a:lnTo>
                    <a:pt x="52" y="227"/>
                  </a:lnTo>
                  <a:lnTo>
                    <a:pt x="48" y="223"/>
                  </a:lnTo>
                  <a:lnTo>
                    <a:pt x="46" y="220"/>
                  </a:lnTo>
                  <a:lnTo>
                    <a:pt x="50" y="221"/>
                  </a:lnTo>
                  <a:lnTo>
                    <a:pt x="56" y="224"/>
                  </a:lnTo>
                  <a:lnTo>
                    <a:pt x="65" y="227"/>
                  </a:lnTo>
                  <a:lnTo>
                    <a:pt x="75" y="230"/>
                  </a:lnTo>
                  <a:lnTo>
                    <a:pt x="86" y="234"/>
                  </a:lnTo>
                  <a:lnTo>
                    <a:pt x="95" y="237"/>
                  </a:lnTo>
                  <a:lnTo>
                    <a:pt x="102" y="238"/>
                  </a:lnTo>
                  <a:lnTo>
                    <a:pt x="107" y="239"/>
                  </a:lnTo>
                  <a:lnTo>
                    <a:pt x="111" y="239"/>
                  </a:lnTo>
                  <a:lnTo>
                    <a:pt x="114" y="239"/>
                  </a:lnTo>
                  <a:lnTo>
                    <a:pt x="118" y="239"/>
                  </a:lnTo>
                  <a:lnTo>
                    <a:pt x="120" y="239"/>
                  </a:lnTo>
                  <a:lnTo>
                    <a:pt x="124" y="239"/>
                  </a:lnTo>
                  <a:lnTo>
                    <a:pt x="127" y="239"/>
                  </a:lnTo>
                  <a:lnTo>
                    <a:pt x="132" y="239"/>
                  </a:lnTo>
                  <a:lnTo>
                    <a:pt x="137" y="239"/>
                  </a:lnTo>
                  <a:lnTo>
                    <a:pt x="142" y="239"/>
                  </a:lnTo>
                  <a:lnTo>
                    <a:pt x="145" y="237"/>
                  </a:lnTo>
                  <a:lnTo>
                    <a:pt x="150" y="235"/>
                  </a:lnTo>
                  <a:lnTo>
                    <a:pt x="154" y="232"/>
                  </a:lnTo>
                  <a:lnTo>
                    <a:pt x="157" y="228"/>
                  </a:lnTo>
                  <a:lnTo>
                    <a:pt x="161" y="224"/>
                  </a:lnTo>
                  <a:lnTo>
                    <a:pt x="164" y="221"/>
                  </a:lnTo>
                  <a:lnTo>
                    <a:pt x="169" y="217"/>
                  </a:lnTo>
                  <a:lnTo>
                    <a:pt x="167" y="216"/>
                  </a:lnTo>
                  <a:lnTo>
                    <a:pt x="164" y="214"/>
                  </a:lnTo>
                  <a:lnTo>
                    <a:pt x="163" y="213"/>
                  </a:lnTo>
                  <a:lnTo>
                    <a:pt x="162" y="210"/>
                  </a:lnTo>
                  <a:lnTo>
                    <a:pt x="160" y="209"/>
                  </a:lnTo>
                  <a:lnTo>
                    <a:pt x="158" y="206"/>
                  </a:lnTo>
                  <a:lnTo>
                    <a:pt x="157" y="203"/>
                  </a:lnTo>
                  <a:lnTo>
                    <a:pt x="156" y="202"/>
                  </a:lnTo>
                  <a:lnTo>
                    <a:pt x="154" y="200"/>
                  </a:lnTo>
                  <a:lnTo>
                    <a:pt x="149" y="197"/>
                  </a:lnTo>
                  <a:lnTo>
                    <a:pt x="142" y="192"/>
                  </a:lnTo>
                  <a:lnTo>
                    <a:pt x="130" y="188"/>
                  </a:lnTo>
                  <a:lnTo>
                    <a:pt x="117" y="183"/>
                  </a:lnTo>
                  <a:lnTo>
                    <a:pt x="99" y="178"/>
                  </a:lnTo>
                  <a:lnTo>
                    <a:pt x="79" y="176"/>
                  </a:lnTo>
                  <a:lnTo>
                    <a:pt x="55" y="173"/>
                  </a:lnTo>
                  <a:lnTo>
                    <a:pt x="52" y="173"/>
                  </a:lnTo>
                  <a:lnTo>
                    <a:pt x="50" y="173"/>
                  </a:lnTo>
                  <a:lnTo>
                    <a:pt x="49" y="173"/>
                  </a:lnTo>
                  <a:lnTo>
                    <a:pt x="46" y="171"/>
                  </a:lnTo>
                  <a:lnTo>
                    <a:pt x="45" y="170"/>
                  </a:lnTo>
                  <a:lnTo>
                    <a:pt x="44" y="169"/>
                  </a:lnTo>
                  <a:lnTo>
                    <a:pt x="43" y="164"/>
                  </a:lnTo>
                  <a:lnTo>
                    <a:pt x="43" y="160"/>
                  </a:lnTo>
                  <a:lnTo>
                    <a:pt x="39" y="162"/>
                  </a:lnTo>
                  <a:lnTo>
                    <a:pt x="36" y="163"/>
                  </a:lnTo>
                  <a:lnTo>
                    <a:pt x="33" y="163"/>
                  </a:lnTo>
                  <a:lnTo>
                    <a:pt x="30" y="164"/>
                  </a:lnTo>
                  <a:lnTo>
                    <a:pt x="26" y="166"/>
                  </a:lnTo>
                  <a:lnTo>
                    <a:pt x="24" y="167"/>
                  </a:lnTo>
                  <a:lnTo>
                    <a:pt x="20" y="169"/>
                  </a:lnTo>
                  <a:lnTo>
                    <a:pt x="17" y="171"/>
                  </a:lnTo>
                  <a:lnTo>
                    <a:pt x="15" y="171"/>
                  </a:lnTo>
                  <a:lnTo>
                    <a:pt x="14" y="171"/>
                  </a:lnTo>
                  <a:lnTo>
                    <a:pt x="13" y="173"/>
                  </a:lnTo>
                  <a:lnTo>
                    <a:pt x="12" y="173"/>
                  </a:lnTo>
                  <a:lnTo>
                    <a:pt x="11" y="174"/>
                  </a:lnTo>
                  <a:lnTo>
                    <a:pt x="10" y="174"/>
                  </a:lnTo>
                  <a:lnTo>
                    <a:pt x="8" y="174"/>
                  </a:lnTo>
                  <a:lnTo>
                    <a:pt x="8" y="173"/>
                  </a:lnTo>
                  <a:lnTo>
                    <a:pt x="0" y="188"/>
                  </a:lnTo>
                  <a:lnTo>
                    <a:pt x="2" y="192"/>
                  </a:lnTo>
                  <a:lnTo>
                    <a:pt x="6" y="197"/>
                  </a:lnTo>
                  <a:lnTo>
                    <a:pt x="10" y="200"/>
                  </a:lnTo>
                  <a:lnTo>
                    <a:pt x="13" y="202"/>
                  </a:lnTo>
                  <a:lnTo>
                    <a:pt x="17" y="203"/>
                  </a:lnTo>
                  <a:lnTo>
                    <a:pt x="19" y="204"/>
                  </a:lnTo>
                  <a:lnTo>
                    <a:pt x="23" y="206"/>
                  </a:lnTo>
                  <a:lnTo>
                    <a:pt x="25" y="207"/>
                  </a:lnTo>
                  <a:lnTo>
                    <a:pt x="25" y="210"/>
                  </a:lnTo>
                  <a:lnTo>
                    <a:pt x="23" y="213"/>
                  </a:lnTo>
                  <a:lnTo>
                    <a:pt x="21" y="216"/>
                  </a:lnTo>
                  <a:lnTo>
                    <a:pt x="20" y="218"/>
                  </a:lnTo>
                  <a:lnTo>
                    <a:pt x="19" y="220"/>
                  </a:lnTo>
                  <a:lnTo>
                    <a:pt x="18" y="223"/>
                  </a:lnTo>
                  <a:lnTo>
                    <a:pt x="17" y="224"/>
                  </a:lnTo>
                  <a:lnTo>
                    <a:pt x="17" y="227"/>
                  </a:lnTo>
                  <a:lnTo>
                    <a:pt x="18" y="230"/>
                  </a:lnTo>
                  <a:lnTo>
                    <a:pt x="19" y="234"/>
                  </a:lnTo>
                  <a:lnTo>
                    <a:pt x="20" y="237"/>
                  </a:lnTo>
                  <a:lnTo>
                    <a:pt x="23" y="239"/>
                  </a:lnTo>
                  <a:lnTo>
                    <a:pt x="25" y="242"/>
                  </a:lnTo>
                  <a:lnTo>
                    <a:pt x="26" y="245"/>
                  </a:lnTo>
                  <a:lnTo>
                    <a:pt x="29" y="246"/>
                  </a:lnTo>
                  <a:lnTo>
                    <a:pt x="30" y="246"/>
                  </a:lnTo>
                  <a:lnTo>
                    <a:pt x="31" y="259"/>
                  </a:lnTo>
                  <a:lnTo>
                    <a:pt x="33" y="269"/>
                  </a:lnTo>
                  <a:lnTo>
                    <a:pt x="37" y="277"/>
                  </a:lnTo>
                  <a:lnTo>
                    <a:pt x="43" y="283"/>
                  </a:lnTo>
                  <a:lnTo>
                    <a:pt x="49" y="288"/>
                  </a:lnTo>
                  <a:lnTo>
                    <a:pt x="55" y="292"/>
                  </a:lnTo>
                  <a:lnTo>
                    <a:pt x="62" y="298"/>
                  </a:lnTo>
                  <a:lnTo>
                    <a:pt x="68" y="302"/>
                  </a:lnTo>
                  <a:lnTo>
                    <a:pt x="62" y="309"/>
                  </a:lnTo>
                  <a:lnTo>
                    <a:pt x="57" y="316"/>
                  </a:lnTo>
                  <a:lnTo>
                    <a:pt x="51" y="324"/>
                  </a:lnTo>
                  <a:lnTo>
                    <a:pt x="44" y="333"/>
                  </a:lnTo>
                  <a:lnTo>
                    <a:pt x="38" y="340"/>
                  </a:lnTo>
                  <a:lnTo>
                    <a:pt x="32" y="347"/>
                  </a:lnTo>
                  <a:lnTo>
                    <a:pt x="27" y="352"/>
                  </a:lnTo>
                  <a:lnTo>
                    <a:pt x="21" y="356"/>
                  </a:lnTo>
                  <a:lnTo>
                    <a:pt x="23" y="358"/>
                  </a:lnTo>
                  <a:lnTo>
                    <a:pt x="24" y="361"/>
                  </a:lnTo>
                  <a:lnTo>
                    <a:pt x="27" y="363"/>
                  </a:lnTo>
                  <a:lnTo>
                    <a:pt x="30" y="366"/>
                  </a:lnTo>
                  <a:lnTo>
                    <a:pt x="32" y="370"/>
                  </a:lnTo>
                  <a:lnTo>
                    <a:pt x="35" y="373"/>
                  </a:lnTo>
                  <a:lnTo>
                    <a:pt x="36" y="376"/>
                  </a:lnTo>
                  <a:lnTo>
                    <a:pt x="36" y="377"/>
                  </a:lnTo>
                  <a:lnTo>
                    <a:pt x="33" y="381"/>
                  </a:lnTo>
                  <a:lnTo>
                    <a:pt x="33" y="386"/>
                  </a:lnTo>
                  <a:lnTo>
                    <a:pt x="33" y="391"/>
                  </a:lnTo>
                  <a:lnTo>
                    <a:pt x="35" y="395"/>
                  </a:lnTo>
                  <a:lnTo>
                    <a:pt x="36" y="401"/>
                  </a:lnTo>
                  <a:lnTo>
                    <a:pt x="37" y="407"/>
                  </a:lnTo>
                  <a:lnTo>
                    <a:pt x="37" y="411"/>
                  </a:lnTo>
                  <a:lnTo>
                    <a:pt x="36" y="416"/>
                  </a:lnTo>
                  <a:lnTo>
                    <a:pt x="37" y="420"/>
                  </a:lnTo>
                  <a:lnTo>
                    <a:pt x="37" y="425"/>
                  </a:lnTo>
                  <a:lnTo>
                    <a:pt x="38" y="429"/>
                  </a:lnTo>
                  <a:lnTo>
                    <a:pt x="39" y="433"/>
                  </a:lnTo>
                  <a:lnTo>
                    <a:pt x="42" y="439"/>
                  </a:lnTo>
                  <a:lnTo>
                    <a:pt x="43" y="443"/>
                  </a:lnTo>
                  <a:lnTo>
                    <a:pt x="45" y="448"/>
                  </a:lnTo>
                  <a:lnTo>
                    <a:pt x="46" y="451"/>
                  </a:lnTo>
                  <a:lnTo>
                    <a:pt x="60" y="457"/>
                  </a:lnTo>
                  <a:lnTo>
                    <a:pt x="70" y="457"/>
                  </a:lnTo>
                  <a:lnTo>
                    <a:pt x="75" y="466"/>
                  </a:lnTo>
                  <a:lnTo>
                    <a:pt x="86" y="462"/>
                  </a:lnTo>
                  <a:lnTo>
                    <a:pt x="96" y="466"/>
                  </a:lnTo>
                  <a:lnTo>
                    <a:pt x="98" y="487"/>
                  </a:lnTo>
                  <a:lnTo>
                    <a:pt x="111" y="500"/>
                  </a:lnTo>
                  <a:lnTo>
                    <a:pt x="121" y="510"/>
                  </a:lnTo>
                  <a:lnTo>
                    <a:pt x="130" y="514"/>
                  </a:lnTo>
                  <a:lnTo>
                    <a:pt x="121" y="522"/>
                  </a:lnTo>
                  <a:lnTo>
                    <a:pt x="108" y="517"/>
                  </a:lnTo>
                  <a:lnTo>
                    <a:pt x="111" y="526"/>
                  </a:lnTo>
                  <a:lnTo>
                    <a:pt x="115" y="532"/>
                  </a:lnTo>
                  <a:lnTo>
                    <a:pt x="115" y="544"/>
                  </a:lnTo>
                  <a:lnTo>
                    <a:pt x="111" y="54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7" name="Freeform 411">
              <a:extLst>
                <a:ext uri="{FF2B5EF4-FFF2-40B4-BE49-F238E27FC236}">
                  <a16:creationId xmlns:a16="http://schemas.microsoft.com/office/drawing/2014/main" id="{642A8031-A427-DBC9-6C71-550C41B74531}"/>
                </a:ext>
              </a:extLst>
            </p:cNvPr>
            <p:cNvSpPr>
              <a:spLocks/>
            </p:cNvSpPr>
            <p:nvPr/>
          </p:nvSpPr>
          <p:spPr bwMode="gray">
            <a:xfrm>
              <a:off x="6283131" y="2121579"/>
              <a:ext cx="58257" cy="81218"/>
            </a:xfrm>
            <a:custGeom>
              <a:avLst/>
              <a:gdLst>
                <a:gd name="T0" fmla="*/ 17462 w 32"/>
                <a:gd name="T1" fmla="*/ 0 h 47"/>
                <a:gd name="T2" fmla="*/ 25400 w 32"/>
                <a:gd name="T3" fmla="*/ 15413 h 47"/>
                <a:gd name="T4" fmla="*/ 36512 w 32"/>
                <a:gd name="T5" fmla="*/ 23820 h 47"/>
                <a:gd name="T6" fmla="*/ 50800 w 32"/>
                <a:gd name="T7" fmla="*/ 29425 h 47"/>
                <a:gd name="T8" fmla="*/ 44450 w 32"/>
                <a:gd name="T9" fmla="*/ 35029 h 47"/>
                <a:gd name="T10" fmla="*/ 42862 w 32"/>
                <a:gd name="T11" fmla="*/ 42035 h 47"/>
                <a:gd name="T12" fmla="*/ 30162 w 32"/>
                <a:gd name="T13" fmla="*/ 42035 h 47"/>
                <a:gd name="T14" fmla="*/ 26987 w 32"/>
                <a:gd name="T15" fmla="*/ 47640 h 47"/>
                <a:gd name="T16" fmla="*/ 23812 w 32"/>
                <a:gd name="T17" fmla="*/ 65855 h 47"/>
                <a:gd name="T18" fmla="*/ 0 w 32"/>
                <a:gd name="T19" fmla="*/ 30826 h 47"/>
                <a:gd name="T20" fmla="*/ 1588 w 32"/>
                <a:gd name="T21" fmla="*/ 23820 h 47"/>
                <a:gd name="T22" fmla="*/ 3175 w 32"/>
                <a:gd name="T23" fmla="*/ 15413 h 47"/>
                <a:gd name="T24" fmla="*/ 7937 w 32"/>
                <a:gd name="T25" fmla="*/ 11209 h 47"/>
                <a:gd name="T26" fmla="*/ 11112 w 32"/>
                <a:gd name="T27" fmla="*/ 5605 h 47"/>
                <a:gd name="T28" fmla="*/ 19050 w 32"/>
                <a:gd name="T29" fmla="*/ 5605 h 47"/>
                <a:gd name="T30" fmla="*/ 17462 w 32"/>
                <a:gd name="T31" fmla="*/ 0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47"/>
                <a:gd name="T50" fmla="*/ 32 w 32"/>
                <a:gd name="T51" fmla="*/ 47 h 4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47">
                  <a:moveTo>
                    <a:pt x="11" y="0"/>
                  </a:moveTo>
                  <a:lnTo>
                    <a:pt x="16" y="11"/>
                  </a:lnTo>
                  <a:lnTo>
                    <a:pt x="23" y="17"/>
                  </a:lnTo>
                  <a:lnTo>
                    <a:pt x="32" y="21"/>
                  </a:lnTo>
                  <a:lnTo>
                    <a:pt x="28" y="25"/>
                  </a:lnTo>
                  <a:lnTo>
                    <a:pt x="27" y="30"/>
                  </a:lnTo>
                  <a:lnTo>
                    <a:pt x="19" y="30"/>
                  </a:lnTo>
                  <a:lnTo>
                    <a:pt x="17" y="34"/>
                  </a:lnTo>
                  <a:lnTo>
                    <a:pt x="15" y="47"/>
                  </a:lnTo>
                  <a:lnTo>
                    <a:pt x="0" y="22"/>
                  </a:lnTo>
                  <a:lnTo>
                    <a:pt x="1" y="17"/>
                  </a:lnTo>
                  <a:lnTo>
                    <a:pt x="2" y="11"/>
                  </a:lnTo>
                  <a:lnTo>
                    <a:pt x="5" y="8"/>
                  </a:lnTo>
                  <a:lnTo>
                    <a:pt x="7" y="4"/>
                  </a:lnTo>
                  <a:lnTo>
                    <a:pt x="12" y="4"/>
                  </a:lnTo>
                  <a:lnTo>
                    <a:pt x="11"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8" name="Freeform 366">
              <a:extLst>
                <a:ext uri="{FF2B5EF4-FFF2-40B4-BE49-F238E27FC236}">
                  <a16:creationId xmlns:a16="http://schemas.microsoft.com/office/drawing/2014/main" id="{EF5D0820-E77D-D9DF-2007-F70A298C83C0}"/>
                </a:ext>
              </a:extLst>
            </p:cNvPr>
            <p:cNvSpPr>
              <a:spLocks/>
            </p:cNvSpPr>
            <p:nvPr/>
          </p:nvSpPr>
          <p:spPr bwMode="gray">
            <a:xfrm>
              <a:off x="6279164" y="2005016"/>
              <a:ext cx="146644" cy="196113"/>
            </a:xfrm>
            <a:custGeom>
              <a:avLst/>
              <a:gdLst>
                <a:gd name="T0" fmla="*/ 17463 w 79"/>
                <a:gd name="T1" fmla="*/ 15413 h 112"/>
                <a:gd name="T2" fmla="*/ 17463 w 79"/>
                <a:gd name="T3" fmla="*/ 11209 h 112"/>
                <a:gd name="T4" fmla="*/ 12700 w 79"/>
                <a:gd name="T5" fmla="*/ 9808 h 112"/>
                <a:gd name="T6" fmla="*/ 9525 w 79"/>
                <a:gd name="T7" fmla="*/ 2802 h 112"/>
                <a:gd name="T8" fmla="*/ 19050 w 79"/>
                <a:gd name="T9" fmla="*/ 1401 h 112"/>
                <a:gd name="T10" fmla="*/ 26988 w 79"/>
                <a:gd name="T11" fmla="*/ 0 h 112"/>
                <a:gd name="T12" fmla="*/ 34925 w 79"/>
                <a:gd name="T13" fmla="*/ 0 h 112"/>
                <a:gd name="T14" fmla="*/ 44450 w 79"/>
                <a:gd name="T15" fmla="*/ 0 h 112"/>
                <a:gd name="T16" fmla="*/ 65088 w 79"/>
                <a:gd name="T17" fmla="*/ 12610 h 112"/>
                <a:gd name="T18" fmla="*/ 77788 w 79"/>
                <a:gd name="T19" fmla="*/ 29424 h 112"/>
                <a:gd name="T20" fmla="*/ 90488 w 79"/>
                <a:gd name="T21" fmla="*/ 37831 h 112"/>
                <a:gd name="T22" fmla="*/ 104775 w 79"/>
                <a:gd name="T23" fmla="*/ 53244 h 112"/>
                <a:gd name="T24" fmla="*/ 111125 w 79"/>
                <a:gd name="T25" fmla="*/ 63052 h 112"/>
                <a:gd name="T26" fmla="*/ 114300 w 79"/>
                <a:gd name="T27" fmla="*/ 63052 h 112"/>
                <a:gd name="T28" fmla="*/ 112713 w 79"/>
                <a:gd name="T29" fmla="*/ 68657 h 112"/>
                <a:gd name="T30" fmla="*/ 115888 w 79"/>
                <a:gd name="T31" fmla="*/ 75663 h 112"/>
                <a:gd name="T32" fmla="*/ 122238 w 79"/>
                <a:gd name="T33" fmla="*/ 81267 h 112"/>
                <a:gd name="T34" fmla="*/ 125413 w 79"/>
                <a:gd name="T35" fmla="*/ 91075 h 112"/>
                <a:gd name="T36" fmla="*/ 122238 w 79"/>
                <a:gd name="T37" fmla="*/ 98081 h 112"/>
                <a:gd name="T38" fmla="*/ 119063 w 79"/>
                <a:gd name="T39" fmla="*/ 102285 h 112"/>
                <a:gd name="T40" fmla="*/ 114300 w 79"/>
                <a:gd name="T41" fmla="*/ 106488 h 112"/>
                <a:gd name="T42" fmla="*/ 111125 w 79"/>
                <a:gd name="T43" fmla="*/ 107889 h 112"/>
                <a:gd name="T44" fmla="*/ 98425 w 79"/>
                <a:gd name="T45" fmla="*/ 116296 h 112"/>
                <a:gd name="T46" fmla="*/ 84138 w 79"/>
                <a:gd name="T47" fmla="*/ 124703 h 112"/>
                <a:gd name="T48" fmla="*/ 71438 w 79"/>
                <a:gd name="T49" fmla="*/ 133110 h 112"/>
                <a:gd name="T50" fmla="*/ 57150 w 79"/>
                <a:gd name="T51" fmla="*/ 142918 h 112"/>
                <a:gd name="T52" fmla="*/ 50800 w 79"/>
                <a:gd name="T53" fmla="*/ 133110 h 112"/>
                <a:gd name="T54" fmla="*/ 47625 w 79"/>
                <a:gd name="T55" fmla="*/ 124703 h 112"/>
                <a:gd name="T56" fmla="*/ 41275 w 79"/>
                <a:gd name="T57" fmla="*/ 119099 h 112"/>
                <a:gd name="T58" fmla="*/ 33338 w 79"/>
                <a:gd name="T59" fmla="*/ 116296 h 112"/>
                <a:gd name="T60" fmla="*/ 26988 w 79"/>
                <a:gd name="T61" fmla="*/ 123302 h 112"/>
                <a:gd name="T62" fmla="*/ 26988 w 79"/>
                <a:gd name="T63" fmla="*/ 133110 h 112"/>
                <a:gd name="T64" fmla="*/ 23813 w 79"/>
                <a:gd name="T65" fmla="*/ 147122 h 112"/>
                <a:gd name="T66" fmla="*/ 19050 w 79"/>
                <a:gd name="T67" fmla="*/ 148523 h 112"/>
                <a:gd name="T68" fmla="*/ 17463 w 79"/>
                <a:gd name="T69" fmla="*/ 137314 h 112"/>
                <a:gd name="T70" fmla="*/ 12700 w 79"/>
                <a:gd name="T71" fmla="*/ 127506 h 112"/>
                <a:gd name="T72" fmla="*/ 6350 w 79"/>
                <a:gd name="T73" fmla="*/ 116296 h 112"/>
                <a:gd name="T74" fmla="*/ 1588 w 79"/>
                <a:gd name="T75" fmla="*/ 106488 h 112"/>
                <a:gd name="T76" fmla="*/ 7938 w 79"/>
                <a:gd name="T77" fmla="*/ 96680 h 112"/>
                <a:gd name="T78" fmla="*/ 12700 w 79"/>
                <a:gd name="T79" fmla="*/ 88273 h 112"/>
                <a:gd name="T80" fmla="*/ 20638 w 79"/>
                <a:gd name="T81" fmla="*/ 78465 h 112"/>
                <a:gd name="T82" fmla="*/ 3175 w 79"/>
                <a:gd name="T83" fmla="*/ 30826 h 1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9"/>
                <a:gd name="T127" fmla="*/ 0 h 112"/>
                <a:gd name="T128" fmla="*/ 79 w 79"/>
                <a:gd name="T129" fmla="*/ 112 h 1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9" h="112">
                  <a:moveTo>
                    <a:pt x="11" y="15"/>
                  </a:moveTo>
                  <a:lnTo>
                    <a:pt x="11" y="11"/>
                  </a:lnTo>
                  <a:lnTo>
                    <a:pt x="11" y="9"/>
                  </a:lnTo>
                  <a:lnTo>
                    <a:pt x="11" y="8"/>
                  </a:lnTo>
                  <a:lnTo>
                    <a:pt x="10" y="8"/>
                  </a:lnTo>
                  <a:lnTo>
                    <a:pt x="8" y="7"/>
                  </a:lnTo>
                  <a:lnTo>
                    <a:pt x="8" y="5"/>
                  </a:lnTo>
                  <a:lnTo>
                    <a:pt x="6" y="2"/>
                  </a:lnTo>
                  <a:lnTo>
                    <a:pt x="10" y="1"/>
                  </a:lnTo>
                  <a:lnTo>
                    <a:pt x="12" y="1"/>
                  </a:lnTo>
                  <a:lnTo>
                    <a:pt x="14" y="0"/>
                  </a:lnTo>
                  <a:lnTo>
                    <a:pt x="17" y="0"/>
                  </a:lnTo>
                  <a:lnTo>
                    <a:pt x="19" y="0"/>
                  </a:lnTo>
                  <a:lnTo>
                    <a:pt x="22" y="0"/>
                  </a:lnTo>
                  <a:lnTo>
                    <a:pt x="26" y="0"/>
                  </a:lnTo>
                  <a:lnTo>
                    <a:pt x="28" y="0"/>
                  </a:lnTo>
                  <a:lnTo>
                    <a:pt x="39" y="2"/>
                  </a:lnTo>
                  <a:lnTo>
                    <a:pt x="41" y="9"/>
                  </a:lnTo>
                  <a:lnTo>
                    <a:pt x="44" y="15"/>
                  </a:lnTo>
                  <a:lnTo>
                    <a:pt x="49" y="21"/>
                  </a:lnTo>
                  <a:lnTo>
                    <a:pt x="52" y="23"/>
                  </a:lnTo>
                  <a:lnTo>
                    <a:pt x="57" y="27"/>
                  </a:lnTo>
                  <a:lnTo>
                    <a:pt x="63" y="33"/>
                  </a:lnTo>
                  <a:lnTo>
                    <a:pt x="66" y="38"/>
                  </a:lnTo>
                  <a:lnTo>
                    <a:pt x="69" y="45"/>
                  </a:lnTo>
                  <a:lnTo>
                    <a:pt x="70" y="45"/>
                  </a:lnTo>
                  <a:lnTo>
                    <a:pt x="71" y="45"/>
                  </a:lnTo>
                  <a:lnTo>
                    <a:pt x="72" y="45"/>
                  </a:lnTo>
                  <a:lnTo>
                    <a:pt x="71" y="48"/>
                  </a:lnTo>
                  <a:lnTo>
                    <a:pt x="71" y="49"/>
                  </a:lnTo>
                  <a:lnTo>
                    <a:pt x="72" y="52"/>
                  </a:lnTo>
                  <a:lnTo>
                    <a:pt x="73" y="54"/>
                  </a:lnTo>
                  <a:lnTo>
                    <a:pt x="75" y="55"/>
                  </a:lnTo>
                  <a:lnTo>
                    <a:pt x="77" y="58"/>
                  </a:lnTo>
                  <a:lnTo>
                    <a:pt x="78" y="61"/>
                  </a:lnTo>
                  <a:lnTo>
                    <a:pt x="79" y="65"/>
                  </a:lnTo>
                  <a:lnTo>
                    <a:pt x="78" y="68"/>
                  </a:lnTo>
                  <a:lnTo>
                    <a:pt x="77" y="70"/>
                  </a:lnTo>
                  <a:lnTo>
                    <a:pt x="76" y="72"/>
                  </a:lnTo>
                  <a:lnTo>
                    <a:pt x="75" y="73"/>
                  </a:lnTo>
                  <a:lnTo>
                    <a:pt x="73" y="74"/>
                  </a:lnTo>
                  <a:lnTo>
                    <a:pt x="72" y="76"/>
                  </a:lnTo>
                  <a:lnTo>
                    <a:pt x="71" y="77"/>
                  </a:lnTo>
                  <a:lnTo>
                    <a:pt x="70" y="77"/>
                  </a:lnTo>
                  <a:lnTo>
                    <a:pt x="66" y="80"/>
                  </a:lnTo>
                  <a:lnTo>
                    <a:pt x="62" y="83"/>
                  </a:lnTo>
                  <a:lnTo>
                    <a:pt x="57" y="87"/>
                  </a:lnTo>
                  <a:lnTo>
                    <a:pt x="53" y="89"/>
                  </a:lnTo>
                  <a:lnTo>
                    <a:pt x="49" y="92"/>
                  </a:lnTo>
                  <a:lnTo>
                    <a:pt x="45" y="95"/>
                  </a:lnTo>
                  <a:lnTo>
                    <a:pt x="40" y="98"/>
                  </a:lnTo>
                  <a:lnTo>
                    <a:pt x="36" y="102"/>
                  </a:lnTo>
                  <a:lnTo>
                    <a:pt x="33" y="98"/>
                  </a:lnTo>
                  <a:lnTo>
                    <a:pt x="32" y="95"/>
                  </a:lnTo>
                  <a:lnTo>
                    <a:pt x="31" y="91"/>
                  </a:lnTo>
                  <a:lnTo>
                    <a:pt x="30" y="89"/>
                  </a:lnTo>
                  <a:lnTo>
                    <a:pt x="27" y="87"/>
                  </a:lnTo>
                  <a:lnTo>
                    <a:pt x="26" y="85"/>
                  </a:lnTo>
                  <a:lnTo>
                    <a:pt x="25" y="83"/>
                  </a:lnTo>
                  <a:lnTo>
                    <a:pt x="21" y="83"/>
                  </a:lnTo>
                  <a:lnTo>
                    <a:pt x="18" y="85"/>
                  </a:lnTo>
                  <a:lnTo>
                    <a:pt x="17" y="88"/>
                  </a:lnTo>
                  <a:lnTo>
                    <a:pt x="17" y="91"/>
                  </a:lnTo>
                  <a:lnTo>
                    <a:pt x="17" y="95"/>
                  </a:lnTo>
                  <a:lnTo>
                    <a:pt x="17" y="99"/>
                  </a:lnTo>
                  <a:lnTo>
                    <a:pt x="15" y="105"/>
                  </a:lnTo>
                  <a:lnTo>
                    <a:pt x="13" y="112"/>
                  </a:lnTo>
                  <a:lnTo>
                    <a:pt x="12" y="106"/>
                  </a:lnTo>
                  <a:lnTo>
                    <a:pt x="11" y="102"/>
                  </a:lnTo>
                  <a:lnTo>
                    <a:pt x="11" y="98"/>
                  </a:lnTo>
                  <a:lnTo>
                    <a:pt x="10" y="94"/>
                  </a:lnTo>
                  <a:lnTo>
                    <a:pt x="8" y="91"/>
                  </a:lnTo>
                  <a:lnTo>
                    <a:pt x="7" y="87"/>
                  </a:lnTo>
                  <a:lnTo>
                    <a:pt x="4" y="83"/>
                  </a:lnTo>
                  <a:lnTo>
                    <a:pt x="0" y="80"/>
                  </a:lnTo>
                  <a:lnTo>
                    <a:pt x="1" y="76"/>
                  </a:lnTo>
                  <a:lnTo>
                    <a:pt x="2" y="73"/>
                  </a:lnTo>
                  <a:lnTo>
                    <a:pt x="5" y="69"/>
                  </a:lnTo>
                  <a:lnTo>
                    <a:pt x="7" y="66"/>
                  </a:lnTo>
                  <a:lnTo>
                    <a:pt x="8" y="63"/>
                  </a:lnTo>
                  <a:lnTo>
                    <a:pt x="11" y="61"/>
                  </a:lnTo>
                  <a:lnTo>
                    <a:pt x="13" y="56"/>
                  </a:lnTo>
                  <a:lnTo>
                    <a:pt x="15" y="52"/>
                  </a:lnTo>
                  <a:lnTo>
                    <a:pt x="2" y="22"/>
                  </a:lnTo>
                  <a:lnTo>
                    <a:pt x="11" y="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9" name="Freeform 364">
              <a:extLst>
                <a:ext uri="{FF2B5EF4-FFF2-40B4-BE49-F238E27FC236}">
                  <a16:creationId xmlns:a16="http://schemas.microsoft.com/office/drawing/2014/main" id="{01F4702D-25D0-55DB-BF27-5F41C5875C8D}"/>
                </a:ext>
              </a:extLst>
            </p:cNvPr>
            <p:cNvSpPr>
              <a:spLocks/>
            </p:cNvSpPr>
            <p:nvPr/>
          </p:nvSpPr>
          <p:spPr bwMode="gray">
            <a:xfrm>
              <a:off x="6140558" y="1989613"/>
              <a:ext cx="166729" cy="156494"/>
            </a:xfrm>
            <a:custGeom>
              <a:avLst/>
              <a:gdLst>
                <a:gd name="T0" fmla="*/ 125413 w 90"/>
                <a:gd name="T1" fmla="*/ 54645 h 90"/>
                <a:gd name="T2" fmla="*/ 82550 w 90"/>
                <a:gd name="T3" fmla="*/ 44837 h 90"/>
                <a:gd name="T4" fmla="*/ 76200 w 90"/>
                <a:gd name="T5" fmla="*/ 46238 h 90"/>
                <a:gd name="T6" fmla="*/ 71438 w 90"/>
                <a:gd name="T7" fmla="*/ 46238 h 90"/>
                <a:gd name="T8" fmla="*/ 65088 w 90"/>
                <a:gd name="T9" fmla="*/ 44837 h 90"/>
                <a:gd name="T10" fmla="*/ 63500 w 90"/>
                <a:gd name="T11" fmla="*/ 54645 h 90"/>
                <a:gd name="T12" fmla="*/ 73025 w 90"/>
                <a:gd name="T13" fmla="*/ 74261 h 90"/>
                <a:gd name="T14" fmla="*/ 84137 w 90"/>
                <a:gd name="T15" fmla="*/ 89674 h 90"/>
                <a:gd name="T16" fmla="*/ 95250 w 90"/>
                <a:gd name="T17" fmla="*/ 105087 h 90"/>
                <a:gd name="T18" fmla="*/ 103188 w 90"/>
                <a:gd name="T19" fmla="*/ 126104 h 90"/>
                <a:gd name="T20" fmla="*/ 95250 w 90"/>
                <a:gd name="T21" fmla="*/ 126104 h 90"/>
                <a:gd name="T22" fmla="*/ 87312 w 90"/>
                <a:gd name="T23" fmla="*/ 123302 h 90"/>
                <a:gd name="T24" fmla="*/ 80962 w 90"/>
                <a:gd name="T25" fmla="*/ 123302 h 90"/>
                <a:gd name="T26" fmla="*/ 73025 w 90"/>
                <a:gd name="T27" fmla="*/ 121901 h 90"/>
                <a:gd name="T28" fmla="*/ 68263 w 90"/>
                <a:gd name="T29" fmla="*/ 117697 h 90"/>
                <a:gd name="T30" fmla="*/ 65088 w 90"/>
                <a:gd name="T31" fmla="*/ 110691 h 90"/>
                <a:gd name="T32" fmla="*/ 61913 w 90"/>
                <a:gd name="T33" fmla="*/ 105087 h 90"/>
                <a:gd name="T34" fmla="*/ 60325 w 90"/>
                <a:gd name="T35" fmla="*/ 100883 h 90"/>
                <a:gd name="T36" fmla="*/ 47625 w 90"/>
                <a:gd name="T37" fmla="*/ 84069 h 90"/>
                <a:gd name="T38" fmla="*/ 36512 w 90"/>
                <a:gd name="T39" fmla="*/ 67255 h 90"/>
                <a:gd name="T40" fmla="*/ 22225 w 90"/>
                <a:gd name="T41" fmla="*/ 56046 h 90"/>
                <a:gd name="T42" fmla="*/ 6350 w 90"/>
                <a:gd name="T43" fmla="*/ 50442 h 90"/>
                <a:gd name="T44" fmla="*/ 4762 w 90"/>
                <a:gd name="T45" fmla="*/ 46238 h 90"/>
                <a:gd name="T46" fmla="*/ 1588 w 90"/>
                <a:gd name="T47" fmla="*/ 40634 h 90"/>
                <a:gd name="T48" fmla="*/ 1588 w 90"/>
                <a:gd name="T49" fmla="*/ 35029 h 90"/>
                <a:gd name="T50" fmla="*/ 0 w 90"/>
                <a:gd name="T51" fmla="*/ 28023 h 90"/>
                <a:gd name="T52" fmla="*/ 36512 w 90"/>
                <a:gd name="T53" fmla="*/ 32227 h 90"/>
                <a:gd name="T54" fmla="*/ 53975 w 90"/>
                <a:gd name="T55" fmla="*/ 23820 h 90"/>
                <a:gd name="T56" fmla="*/ 65088 w 90"/>
                <a:gd name="T57" fmla="*/ 9808 h 90"/>
                <a:gd name="T58" fmla="*/ 76200 w 90"/>
                <a:gd name="T59" fmla="*/ 0 h 90"/>
                <a:gd name="T60" fmla="*/ 85725 w 90"/>
                <a:gd name="T61" fmla="*/ 8407 h 90"/>
                <a:gd name="T62" fmla="*/ 96837 w 90"/>
                <a:gd name="T63" fmla="*/ 14012 h 90"/>
                <a:gd name="T64" fmla="*/ 107950 w 90"/>
                <a:gd name="T65" fmla="*/ 19616 h 90"/>
                <a:gd name="T66" fmla="*/ 117475 w 90"/>
                <a:gd name="T67" fmla="*/ 21017 h 90"/>
                <a:gd name="T68" fmla="*/ 123825 w 90"/>
                <a:gd name="T69" fmla="*/ 21017 h 90"/>
                <a:gd name="T70" fmla="*/ 128588 w 90"/>
                <a:gd name="T71" fmla="*/ 21017 h 90"/>
                <a:gd name="T72" fmla="*/ 133350 w 90"/>
                <a:gd name="T73" fmla="*/ 21017 h 90"/>
                <a:gd name="T74" fmla="*/ 138113 w 90"/>
                <a:gd name="T75" fmla="*/ 25221 h 90"/>
                <a:gd name="T76" fmla="*/ 141288 w 90"/>
                <a:gd name="T77" fmla="*/ 29424 h 90"/>
                <a:gd name="T78" fmla="*/ 142875 w 90"/>
                <a:gd name="T79" fmla="*/ 32227 h 90"/>
                <a:gd name="T80" fmla="*/ 142875 w 90"/>
                <a:gd name="T81" fmla="*/ 40634 h 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0"/>
                <a:gd name="T124" fmla="*/ 0 h 90"/>
                <a:gd name="T125" fmla="*/ 90 w 90"/>
                <a:gd name="T126" fmla="*/ 90 h 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0" h="90">
                  <a:moveTo>
                    <a:pt x="90" y="29"/>
                  </a:moveTo>
                  <a:lnTo>
                    <a:pt x="79" y="39"/>
                  </a:lnTo>
                  <a:lnTo>
                    <a:pt x="54" y="30"/>
                  </a:lnTo>
                  <a:lnTo>
                    <a:pt x="52" y="32"/>
                  </a:lnTo>
                  <a:lnTo>
                    <a:pt x="51" y="32"/>
                  </a:lnTo>
                  <a:lnTo>
                    <a:pt x="48" y="33"/>
                  </a:lnTo>
                  <a:lnTo>
                    <a:pt x="46" y="33"/>
                  </a:lnTo>
                  <a:lnTo>
                    <a:pt x="45" y="33"/>
                  </a:lnTo>
                  <a:lnTo>
                    <a:pt x="42" y="32"/>
                  </a:lnTo>
                  <a:lnTo>
                    <a:pt x="41" y="32"/>
                  </a:lnTo>
                  <a:lnTo>
                    <a:pt x="40" y="30"/>
                  </a:lnTo>
                  <a:lnTo>
                    <a:pt x="40" y="39"/>
                  </a:lnTo>
                  <a:lnTo>
                    <a:pt x="42" y="46"/>
                  </a:lnTo>
                  <a:lnTo>
                    <a:pt x="46" y="53"/>
                  </a:lnTo>
                  <a:lnTo>
                    <a:pt x="49" y="58"/>
                  </a:lnTo>
                  <a:lnTo>
                    <a:pt x="53" y="64"/>
                  </a:lnTo>
                  <a:lnTo>
                    <a:pt x="57" y="69"/>
                  </a:lnTo>
                  <a:lnTo>
                    <a:pt x="60" y="75"/>
                  </a:lnTo>
                  <a:lnTo>
                    <a:pt x="63" y="82"/>
                  </a:lnTo>
                  <a:lnTo>
                    <a:pt x="65" y="90"/>
                  </a:lnTo>
                  <a:lnTo>
                    <a:pt x="63" y="90"/>
                  </a:lnTo>
                  <a:lnTo>
                    <a:pt x="60" y="90"/>
                  </a:lnTo>
                  <a:lnTo>
                    <a:pt x="58" y="88"/>
                  </a:lnTo>
                  <a:lnTo>
                    <a:pt x="55" y="88"/>
                  </a:lnTo>
                  <a:lnTo>
                    <a:pt x="53" y="88"/>
                  </a:lnTo>
                  <a:lnTo>
                    <a:pt x="51" y="88"/>
                  </a:lnTo>
                  <a:lnTo>
                    <a:pt x="48" y="87"/>
                  </a:lnTo>
                  <a:lnTo>
                    <a:pt x="46" y="87"/>
                  </a:lnTo>
                  <a:lnTo>
                    <a:pt x="45" y="86"/>
                  </a:lnTo>
                  <a:lnTo>
                    <a:pt x="43" y="84"/>
                  </a:lnTo>
                  <a:lnTo>
                    <a:pt x="42" y="82"/>
                  </a:lnTo>
                  <a:lnTo>
                    <a:pt x="41" y="79"/>
                  </a:lnTo>
                  <a:lnTo>
                    <a:pt x="40" y="77"/>
                  </a:lnTo>
                  <a:lnTo>
                    <a:pt x="39" y="75"/>
                  </a:lnTo>
                  <a:lnTo>
                    <a:pt x="39" y="73"/>
                  </a:lnTo>
                  <a:lnTo>
                    <a:pt x="38" y="72"/>
                  </a:lnTo>
                  <a:lnTo>
                    <a:pt x="34" y="65"/>
                  </a:lnTo>
                  <a:lnTo>
                    <a:pt x="30" y="60"/>
                  </a:lnTo>
                  <a:lnTo>
                    <a:pt x="27" y="54"/>
                  </a:lnTo>
                  <a:lnTo>
                    <a:pt x="23" y="48"/>
                  </a:lnTo>
                  <a:lnTo>
                    <a:pt x="18" y="44"/>
                  </a:lnTo>
                  <a:lnTo>
                    <a:pt x="14" y="40"/>
                  </a:lnTo>
                  <a:lnTo>
                    <a:pt x="9" y="37"/>
                  </a:lnTo>
                  <a:lnTo>
                    <a:pt x="4" y="36"/>
                  </a:lnTo>
                  <a:lnTo>
                    <a:pt x="3" y="35"/>
                  </a:lnTo>
                  <a:lnTo>
                    <a:pt x="3" y="33"/>
                  </a:lnTo>
                  <a:lnTo>
                    <a:pt x="2" y="32"/>
                  </a:lnTo>
                  <a:lnTo>
                    <a:pt x="1" y="29"/>
                  </a:lnTo>
                  <a:lnTo>
                    <a:pt x="1" y="28"/>
                  </a:lnTo>
                  <a:lnTo>
                    <a:pt x="1" y="25"/>
                  </a:lnTo>
                  <a:lnTo>
                    <a:pt x="0" y="23"/>
                  </a:lnTo>
                  <a:lnTo>
                    <a:pt x="0" y="20"/>
                  </a:lnTo>
                  <a:lnTo>
                    <a:pt x="13" y="23"/>
                  </a:lnTo>
                  <a:lnTo>
                    <a:pt x="23" y="23"/>
                  </a:lnTo>
                  <a:lnTo>
                    <a:pt x="29" y="20"/>
                  </a:lnTo>
                  <a:lnTo>
                    <a:pt x="34" y="17"/>
                  </a:lnTo>
                  <a:lnTo>
                    <a:pt x="38" y="13"/>
                  </a:lnTo>
                  <a:lnTo>
                    <a:pt x="41" y="7"/>
                  </a:lnTo>
                  <a:lnTo>
                    <a:pt x="43" y="3"/>
                  </a:lnTo>
                  <a:lnTo>
                    <a:pt x="48" y="0"/>
                  </a:lnTo>
                  <a:lnTo>
                    <a:pt x="52" y="3"/>
                  </a:lnTo>
                  <a:lnTo>
                    <a:pt x="54" y="6"/>
                  </a:lnTo>
                  <a:lnTo>
                    <a:pt x="58" y="8"/>
                  </a:lnTo>
                  <a:lnTo>
                    <a:pt x="61" y="10"/>
                  </a:lnTo>
                  <a:lnTo>
                    <a:pt x="64" y="13"/>
                  </a:lnTo>
                  <a:lnTo>
                    <a:pt x="68" y="14"/>
                  </a:lnTo>
                  <a:lnTo>
                    <a:pt x="72" y="14"/>
                  </a:lnTo>
                  <a:lnTo>
                    <a:pt x="74" y="15"/>
                  </a:lnTo>
                  <a:lnTo>
                    <a:pt x="77" y="15"/>
                  </a:lnTo>
                  <a:lnTo>
                    <a:pt x="78" y="15"/>
                  </a:lnTo>
                  <a:lnTo>
                    <a:pt x="79" y="15"/>
                  </a:lnTo>
                  <a:lnTo>
                    <a:pt x="81" y="15"/>
                  </a:lnTo>
                  <a:lnTo>
                    <a:pt x="83" y="15"/>
                  </a:lnTo>
                  <a:lnTo>
                    <a:pt x="84" y="15"/>
                  </a:lnTo>
                  <a:lnTo>
                    <a:pt x="85" y="15"/>
                  </a:lnTo>
                  <a:lnTo>
                    <a:pt x="87" y="18"/>
                  </a:lnTo>
                  <a:lnTo>
                    <a:pt x="87" y="20"/>
                  </a:lnTo>
                  <a:lnTo>
                    <a:pt x="89" y="21"/>
                  </a:lnTo>
                  <a:lnTo>
                    <a:pt x="90" y="21"/>
                  </a:lnTo>
                  <a:lnTo>
                    <a:pt x="90" y="23"/>
                  </a:lnTo>
                  <a:lnTo>
                    <a:pt x="90" y="25"/>
                  </a:lnTo>
                  <a:lnTo>
                    <a:pt x="90" y="2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10" name="Freeform 276">
              <a:extLst>
                <a:ext uri="{FF2B5EF4-FFF2-40B4-BE49-F238E27FC236}">
                  <a16:creationId xmlns:a16="http://schemas.microsoft.com/office/drawing/2014/main" id="{9CC54AD0-6DCA-910D-CA79-3B76F6366416}"/>
                </a:ext>
              </a:extLst>
            </p:cNvPr>
            <p:cNvSpPr>
              <a:spLocks/>
            </p:cNvSpPr>
            <p:nvPr/>
          </p:nvSpPr>
          <p:spPr bwMode="gray">
            <a:xfrm>
              <a:off x="5443827" y="1618410"/>
              <a:ext cx="128563" cy="190171"/>
            </a:xfrm>
            <a:custGeom>
              <a:avLst/>
              <a:gdLst>
                <a:gd name="T0" fmla="*/ 88900 w 70"/>
                <a:gd name="T1" fmla="*/ 36430 h 109"/>
                <a:gd name="T2" fmla="*/ 84137 w 70"/>
                <a:gd name="T3" fmla="*/ 44837 h 109"/>
                <a:gd name="T4" fmla="*/ 74612 w 70"/>
                <a:gd name="T5" fmla="*/ 47639 h 109"/>
                <a:gd name="T6" fmla="*/ 84137 w 70"/>
                <a:gd name="T7" fmla="*/ 57447 h 109"/>
                <a:gd name="T8" fmla="*/ 101600 w 70"/>
                <a:gd name="T9" fmla="*/ 61651 h 109"/>
                <a:gd name="T10" fmla="*/ 111125 w 70"/>
                <a:gd name="T11" fmla="*/ 65854 h 109"/>
                <a:gd name="T12" fmla="*/ 111125 w 70"/>
                <a:gd name="T13" fmla="*/ 77064 h 109"/>
                <a:gd name="T14" fmla="*/ 111125 w 70"/>
                <a:gd name="T15" fmla="*/ 91075 h 109"/>
                <a:gd name="T16" fmla="*/ 107950 w 70"/>
                <a:gd name="T17" fmla="*/ 100883 h 109"/>
                <a:gd name="T18" fmla="*/ 98425 w 70"/>
                <a:gd name="T19" fmla="*/ 110691 h 109"/>
                <a:gd name="T20" fmla="*/ 93662 w 70"/>
                <a:gd name="T21" fmla="*/ 121901 h 109"/>
                <a:gd name="T22" fmla="*/ 84137 w 70"/>
                <a:gd name="T23" fmla="*/ 123302 h 109"/>
                <a:gd name="T24" fmla="*/ 76200 w 70"/>
                <a:gd name="T25" fmla="*/ 127505 h 109"/>
                <a:gd name="T26" fmla="*/ 71437 w 70"/>
                <a:gd name="T27" fmla="*/ 131709 h 109"/>
                <a:gd name="T28" fmla="*/ 63500 w 70"/>
                <a:gd name="T29" fmla="*/ 135912 h 109"/>
                <a:gd name="T30" fmla="*/ 57150 w 70"/>
                <a:gd name="T31" fmla="*/ 138714 h 109"/>
                <a:gd name="T32" fmla="*/ 39687 w 70"/>
                <a:gd name="T33" fmla="*/ 141517 h 109"/>
                <a:gd name="T34" fmla="*/ 20637 w 70"/>
                <a:gd name="T35" fmla="*/ 147121 h 109"/>
                <a:gd name="T36" fmla="*/ 1588 w 70"/>
                <a:gd name="T37" fmla="*/ 152726 h 109"/>
                <a:gd name="T38" fmla="*/ 4762 w 70"/>
                <a:gd name="T39" fmla="*/ 142918 h 109"/>
                <a:gd name="T40" fmla="*/ 0 w 70"/>
                <a:gd name="T41" fmla="*/ 142918 h 109"/>
                <a:gd name="T42" fmla="*/ 3175 w 70"/>
                <a:gd name="T43" fmla="*/ 121901 h 109"/>
                <a:gd name="T44" fmla="*/ 9525 w 70"/>
                <a:gd name="T45" fmla="*/ 117697 h 109"/>
                <a:gd name="T46" fmla="*/ 14287 w 70"/>
                <a:gd name="T47" fmla="*/ 116296 h 109"/>
                <a:gd name="T48" fmla="*/ 23812 w 70"/>
                <a:gd name="T49" fmla="*/ 112092 h 109"/>
                <a:gd name="T50" fmla="*/ 33337 w 70"/>
                <a:gd name="T51" fmla="*/ 109290 h 109"/>
                <a:gd name="T52" fmla="*/ 25400 w 70"/>
                <a:gd name="T53" fmla="*/ 109290 h 109"/>
                <a:gd name="T54" fmla="*/ 19050 w 70"/>
                <a:gd name="T55" fmla="*/ 110691 h 109"/>
                <a:gd name="T56" fmla="*/ 15875 w 70"/>
                <a:gd name="T57" fmla="*/ 105087 h 109"/>
                <a:gd name="T58" fmla="*/ 19050 w 70"/>
                <a:gd name="T59" fmla="*/ 96680 h 109"/>
                <a:gd name="T60" fmla="*/ 22225 w 70"/>
                <a:gd name="T61" fmla="*/ 89674 h 109"/>
                <a:gd name="T62" fmla="*/ 9525 w 70"/>
                <a:gd name="T63" fmla="*/ 85471 h 109"/>
                <a:gd name="T64" fmla="*/ 1588 w 70"/>
                <a:gd name="T65" fmla="*/ 77064 h 109"/>
                <a:gd name="T66" fmla="*/ 3175 w 70"/>
                <a:gd name="T67" fmla="*/ 67255 h 109"/>
                <a:gd name="T68" fmla="*/ 12700 w 70"/>
                <a:gd name="T69" fmla="*/ 61651 h 109"/>
                <a:gd name="T70" fmla="*/ 14287 w 70"/>
                <a:gd name="T71" fmla="*/ 56046 h 109"/>
                <a:gd name="T72" fmla="*/ 23812 w 70"/>
                <a:gd name="T73" fmla="*/ 54645 h 109"/>
                <a:gd name="T74" fmla="*/ 33337 w 70"/>
                <a:gd name="T75" fmla="*/ 54645 h 109"/>
                <a:gd name="T76" fmla="*/ 41275 w 70"/>
                <a:gd name="T77" fmla="*/ 54645 h 109"/>
                <a:gd name="T78" fmla="*/ 50800 w 70"/>
                <a:gd name="T79" fmla="*/ 47639 h 109"/>
                <a:gd name="T80" fmla="*/ 52388 w 70"/>
                <a:gd name="T81" fmla="*/ 30825 h 109"/>
                <a:gd name="T82" fmla="*/ 57150 w 70"/>
                <a:gd name="T83" fmla="*/ 21017 h 109"/>
                <a:gd name="T84" fmla="*/ 63500 w 70"/>
                <a:gd name="T85" fmla="*/ 9808 h 109"/>
                <a:gd name="T86" fmla="*/ 76200 w 70"/>
                <a:gd name="T87" fmla="*/ 0 h 109"/>
                <a:gd name="T88" fmla="*/ 88900 w 70"/>
                <a:gd name="T89" fmla="*/ 9808 h 109"/>
                <a:gd name="T90" fmla="*/ 95250 w 70"/>
                <a:gd name="T91" fmla="*/ 23820 h 109"/>
                <a:gd name="T92" fmla="*/ 88900 w 70"/>
                <a:gd name="T93" fmla="*/ 30825 h 1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
                <a:gd name="T142" fmla="*/ 0 h 109"/>
                <a:gd name="T143" fmla="*/ 70 w 70"/>
                <a:gd name="T144" fmla="*/ 109 h 10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 h="109">
                  <a:moveTo>
                    <a:pt x="59" y="22"/>
                  </a:moveTo>
                  <a:lnTo>
                    <a:pt x="58" y="25"/>
                  </a:lnTo>
                  <a:lnTo>
                    <a:pt x="56" y="26"/>
                  </a:lnTo>
                  <a:lnTo>
                    <a:pt x="55" y="29"/>
                  </a:lnTo>
                  <a:lnTo>
                    <a:pt x="54" y="30"/>
                  </a:lnTo>
                  <a:lnTo>
                    <a:pt x="53" y="32"/>
                  </a:lnTo>
                  <a:lnTo>
                    <a:pt x="51" y="33"/>
                  </a:lnTo>
                  <a:lnTo>
                    <a:pt x="48" y="33"/>
                  </a:lnTo>
                  <a:lnTo>
                    <a:pt x="47" y="34"/>
                  </a:lnTo>
                  <a:lnTo>
                    <a:pt x="48" y="37"/>
                  </a:lnTo>
                  <a:lnTo>
                    <a:pt x="50" y="40"/>
                  </a:lnTo>
                  <a:lnTo>
                    <a:pt x="53" y="41"/>
                  </a:lnTo>
                  <a:lnTo>
                    <a:pt x="56" y="43"/>
                  </a:lnTo>
                  <a:lnTo>
                    <a:pt x="60" y="43"/>
                  </a:lnTo>
                  <a:lnTo>
                    <a:pt x="64" y="44"/>
                  </a:lnTo>
                  <a:lnTo>
                    <a:pt x="67" y="44"/>
                  </a:lnTo>
                  <a:lnTo>
                    <a:pt x="70" y="44"/>
                  </a:lnTo>
                  <a:lnTo>
                    <a:pt x="70" y="47"/>
                  </a:lnTo>
                  <a:lnTo>
                    <a:pt x="70" y="50"/>
                  </a:lnTo>
                  <a:lnTo>
                    <a:pt x="70" y="52"/>
                  </a:lnTo>
                  <a:lnTo>
                    <a:pt x="70" y="55"/>
                  </a:lnTo>
                  <a:lnTo>
                    <a:pt x="70" y="58"/>
                  </a:lnTo>
                  <a:lnTo>
                    <a:pt x="70" y="62"/>
                  </a:lnTo>
                  <a:lnTo>
                    <a:pt x="70" y="65"/>
                  </a:lnTo>
                  <a:lnTo>
                    <a:pt x="70" y="69"/>
                  </a:lnTo>
                  <a:lnTo>
                    <a:pt x="70" y="71"/>
                  </a:lnTo>
                  <a:lnTo>
                    <a:pt x="68" y="72"/>
                  </a:lnTo>
                  <a:lnTo>
                    <a:pt x="66" y="75"/>
                  </a:lnTo>
                  <a:lnTo>
                    <a:pt x="64" y="76"/>
                  </a:lnTo>
                  <a:lnTo>
                    <a:pt x="62" y="79"/>
                  </a:lnTo>
                  <a:lnTo>
                    <a:pt x="60" y="83"/>
                  </a:lnTo>
                  <a:lnTo>
                    <a:pt x="59" y="84"/>
                  </a:lnTo>
                  <a:lnTo>
                    <a:pt x="59" y="87"/>
                  </a:lnTo>
                  <a:lnTo>
                    <a:pt x="56" y="87"/>
                  </a:lnTo>
                  <a:lnTo>
                    <a:pt x="54" y="88"/>
                  </a:lnTo>
                  <a:lnTo>
                    <a:pt x="53" y="88"/>
                  </a:lnTo>
                  <a:lnTo>
                    <a:pt x="50" y="88"/>
                  </a:lnTo>
                  <a:lnTo>
                    <a:pt x="48" y="90"/>
                  </a:lnTo>
                  <a:lnTo>
                    <a:pt x="48" y="91"/>
                  </a:lnTo>
                  <a:lnTo>
                    <a:pt x="47" y="91"/>
                  </a:lnTo>
                  <a:lnTo>
                    <a:pt x="47" y="92"/>
                  </a:lnTo>
                  <a:lnTo>
                    <a:pt x="45" y="94"/>
                  </a:lnTo>
                  <a:lnTo>
                    <a:pt x="44" y="94"/>
                  </a:lnTo>
                  <a:lnTo>
                    <a:pt x="41" y="95"/>
                  </a:lnTo>
                  <a:lnTo>
                    <a:pt x="40" y="97"/>
                  </a:lnTo>
                  <a:lnTo>
                    <a:pt x="39" y="98"/>
                  </a:lnTo>
                  <a:lnTo>
                    <a:pt x="38" y="99"/>
                  </a:lnTo>
                  <a:lnTo>
                    <a:pt x="36" y="99"/>
                  </a:lnTo>
                  <a:lnTo>
                    <a:pt x="34" y="99"/>
                  </a:lnTo>
                  <a:lnTo>
                    <a:pt x="29" y="99"/>
                  </a:lnTo>
                  <a:lnTo>
                    <a:pt x="25" y="101"/>
                  </a:lnTo>
                  <a:lnTo>
                    <a:pt x="21" y="102"/>
                  </a:lnTo>
                  <a:lnTo>
                    <a:pt x="16" y="102"/>
                  </a:lnTo>
                  <a:lnTo>
                    <a:pt x="13" y="105"/>
                  </a:lnTo>
                  <a:lnTo>
                    <a:pt x="9" y="106"/>
                  </a:lnTo>
                  <a:lnTo>
                    <a:pt x="6" y="108"/>
                  </a:lnTo>
                  <a:lnTo>
                    <a:pt x="1" y="109"/>
                  </a:lnTo>
                  <a:lnTo>
                    <a:pt x="6" y="102"/>
                  </a:lnTo>
                  <a:lnTo>
                    <a:pt x="4" y="102"/>
                  </a:lnTo>
                  <a:lnTo>
                    <a:pt x="3" y="102"/>
                  </a:lnTo>
                  <a:lnTo>
                    <a:pt x="2" y="102"/>
                  </a:lnTo>
                  <a:lnTo>
                    <a:pt x="1" y="102"/>
                  </a:lnTo>
                  <a:lnTo>
                    <a:pt x="0" y="102"/>
                  </a:lnTo>
                  <a:lnTo>
                    <a:pt x="0" y="87"/>
                  </a:lnTo>
                  <a:lnTo>
                    <a:pt x="1" y="87"/>
                  </a:lnTo>
                  <a:lnTo>
                    <a:pt x="2" y="87"/>
                  </a:lnTo>
                  <a:lnTo>
                    <a:pt x="3" y="85"/>
                  </a:lnTo>
                  <a:lnTo>
                    <a:pt x="4" y="85"/>
                  </a:lnTo>
                  <a:lnTo>
                    <a:pt x="6" y="84"/>
                  </a:lnTo>
                  <a:lnTo>
                    <a:pt x="7" y="83"/>
                  </a:lnTo>
                  <a:lnTo>
                    <a:pt x="8" y="83"/>
                  </a:lnTo>
                  <a:lnTo>
                    <a:pt x="9" y="83"/>
                  </a:lnTo>
                  <a:lnTo>
                    <a:pt x="12" y="83"/>
                  </a:lnTo>
                  <a:lnTo>
                    <a:pt x="13" y="83"/>
                  </a:lnTo>
                  <a:lnTo>
                    <a:pt x="15" y="80"/>
                  </a:lnTo>
                  <a:lnTo>
                    <a:pt x="16" y="80"/>
                  </a:lnTo>
                  <a:lnTo>
                    <a:pt x="20" y="79"/>
                  </a:lnTo>
                  <a:lnTo>
                    <a:pt x="21" y="78"/>
                  </a:lnTo>
                  <a:lnTo>
                    <a:pt x="21" y="76"/>
                  </a:lnTo>
                  <a:lnTo>
                    <a:pt x="19" y="78"/>
                  </a:lnTo>
                  <a:lnTo>
                    <a:pt x="16" y="78"/>
                  </a:lnTo>
                  <a:lnTo>
                    <a:pt x="14" y="78"/>
                  </a:lnTo>
                  <a:lnTo>
                    <a:pt x="13" y="79"/>
                  </a:lnTo>
                  <a:lnTo>
                    <a:pt x="12" y="79"/>
                  </a:lnTo>
                  <a:lnTo>
                    <a:pt x="10" y="78"/>
                  </a:lnTo>
                  <a:lnTo>
                    <a:pt x="9" y="76"/>
                  </a:lnTo>
                  <a:lnTo>
                    <a:pt x="10" y="75"/>
                  </a:lnTo>
                  <a:lnTo>
                    <a:pt x="10" y="73"/>
                  </a:lnTo>
                  <a:lnTo>
                    <a:pt x="12" y="71"/>
                  </a:lnTo>
                  <a:lnTo>
                    <a:pt x="12" y="69"/>
                  </a:lnTo>
                  <a:lnTo>
                    <a:pt x="13" y="66"/>
                  </a:lnTo>
                  <a:lnTo>
                    <a:pt x="14" y="65"/>
                  </a:lnTo>
                  <a:lnTo>
                    <a:pt x="14" y="64"/>
                  </a:lnTo>
                  <a:lnTo>
                    <a:pt x="10" y="62"/>
                  </a:lnTo>
                  <a:lnTo>
                    <a:pt x="8" y="62"/>
                  </a:lnTo>
                  <a:lnTo>
                    <a:pt x="6" y="61"/>
                  </a:lnTo>
                  <a:lnTo>
                    <a:pt x="3" y="59"/>
                  </a:lnTo>
                  <a:lnTo>
                    <a:pt x="2" y="57"/>
                  </a:lnTo>
                  <a:lnTo>
                    <a:pt x="1" y="55"/>
                  </a:lnTo>
                  <a:lnTo>
                    <a:pt x="0" y="52"/>
                  </a:lnTo>
                  <a:lnTo>
                    <a:pt x="0" y="48"/>
                  </a:lnTo>
                  <a:lnTo>
                    <a:pt x="2" y="48"/>
                  </a:lnTo>
                  <a:lnTo>
                    <a:pt x="4" y="47"/>
                  </a:lnTo>
                  <a:lnTo>
                    <a:pt x="7" y="45"/>
                  </a:lnTo>
                  <a:lnTo>
                    <a:pt x="8" y="44"/>
                  </a:lnTo>
                  <a:lnTo>
                    <a:pt x="9" y="44"/>
                  </a:lnTo>
                  <a:lnTo>
                    <a:pt x="9" y="43"/>
                  </a:lnTo>
                  <a:lnTo>
                    <a:pt x="9" y="40"/>
                  </a:lnTo>
                  <a:lnTo>
                    <a:pt x="9" y="39"/>
                  </a:lnTo>
                  <a:lnTo>
                    <a:pt x="13" y="39"/>
                  </a:lnTo>
                  <a:lnTo>
                    <a:pt x="15" y="39"/>
                  </a:lnTo>
                  <a:lnTo>
                    <a:pt x="19" y="39"/>
                  </a:lnTo>
                  <a:lnTo>
                    <a:pt x="20" y="39"/>
                  </a:lnTo>
                  <a:lnTo>
                    <a:pt x="21" y="39"/>
                  </a:lnTo>
                  <a:lnTo>
                    <a:pt x="23" y="39"/>
                  </a:lnTo>
                  <a:lnTo>
                    <a:pt x="25" y="39"/>
                  </a:lnTo>
                  <a:lnTo>
                    <a:pt x="26" y="39"/>
                  </a:lnTo>
                  <a:lnTo>
                    <a:pt x="28" y="39"/>
                  </a:lnTo>
                  <a:lnTo>
                    <a:pt x="30" y="36"/>
                  </a:lnTo>
                  <a:lnTo>
                    <a:pt x="32" y="34"/>
                  </a:lnTo>
                  <a:lnTo>
                    <a:pt x="33" y="30"/>
                  </a:lnTo>
                  <a:lnTo>
                    <a:pt x="33" y="26"/>
                  </a:lnTo>
                  <a:lnTo>
                    <a:pt x="33" y="22"/>
                  </a:lnTo>
                  <a:lnTo>
                    <a:pt x="34" y="18"/>
                  </a:lnTo>
                  <a:lnTo>
                    <a:pt x="34" y="15"/>
                  </a:lnTo>
                  <a:lnTo>
                    <a:pt x="36" y="15"/>
                  </a:lnTo>
                  <a:lnTo>
                    <a:pt x="38" y="12"/>
                  </a:lnTo>
                  <a:lnTo>
                    <a:pt x="39" y="10"/>
                  </a:lnTo>
                  <a:lnTo>
                    <a:pt x="40" y="7"/>
                  </a:lnTo>
                  <a:lnTo>
                    <a:pt x="41" y="4"/>
                  </a:lnTo>
                  <a:lnTo>
                    <a:pt x="45" y="1"/>
                  </a:lnTo>
                  <a:lnTo>
                    <a:pt x="48" y="0"/>
                  </a:lnTo>
                  <a:lnTo>
                    <a:pt x="54" y="0"/>
                  </a:lnTo>
                  <a:lnTo>
                    <a:pt x="55" y="4"/>
                  </a:lnTo>
                  <a:lnTo>
                    <a:pt x="56" y="7"/>
                  </a:lnTo>
                  <a:lnTo>
                    <a:pt x="59" y="11"/>
                  </a:lnTo>
                  <a:lnTo>
                    <a:pt x="60" y="14"/>
                  </a:lnTo>
                  <a:lnTo>
                    <a:pt x="60" y="17"/>
                  </a:lnTo>
                  <a:lnTo>
                    <a:pt x="60" y="18"/>
                  </a:lnTo>
                  <a:lnTo>
                    <a:pt x="59" y="21"/>
                  </a:lnTo>
                  <a:lnTo>
                    <a:pt x="56" y="22"/>
                  </a:lnTo>
                  <a:lnTo>
                    <a:pt x="59" y="2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11" name="Freeform 22">
              <a:extLst>
                <a:ext uri="{FF2B5EF4-FFF2-40B4-BE49-F238E27FC236}">
                  <a16:creationId xmlns:a16="http://schemas.microsoft.com/office/drawing/2014/main" id="{417BCDB2-0788-9B2B-94AB-1CEDA3846D3B}"/>
                </a:ext>
              </a:extLst>
            </p:cNvPr>
            <p:cNvSpPr>
              <a:spLocks/>
            </p:cNvSpPr>
            <p:nvPr/>
          </p:nvSpPr>
          <p:spPr bwMode="gray">
            <a:xfrm>
              <a:off x="9599100" y="2311742"/>
              <a:ext cx="118517" cy="166400"/>
            </a:xfrm>
            <a:custGeom>
              <a:avLst/>
              <a:gdLst>
                <a:gd name="T0" fmla="*/ 7937 w 64"/>
                <a:gd name="T1" fmla="*/ 26615 h 96"/>
                <a:gd name="T2" fmla="*/ 11112 w 64"/>
                <a:gd name="T3" fmla="*/ 19611 h 96"/>
                <a:gd name="T4" fmla="*/ 17462 w 64"/>
                <a:gd name="T5" fmla="*/ 12607 h 96"/>
                <a:gd name="T6" fmla="*/ 22225 w 64"/>
                <a:gd name="T7" fmla="*/ 7004 h 96"/>
                <a:gd name="T8" fmla="*/ 30162 w 64"/>
                <a:gd name="T9" fmla="*/ 2802 h 96"/>
                <a:gd name="T10" fmla="*/ 33337 w 64"/>
                <a:gd name="T11" fmla="*/ 1401 h 96"/>
                <a:gd name="T12" fmla="*/ 39687 w 64"/>
                <a:gd name="T13" fmla="*/ 0 h 96"/>
                <a:gd name="T14" fmla="*/ 41275 w 64"/>
                <a:gd name="T15" fmla="*/ 0 h 96"/>
                <a:gd name="T16" fmla="*/ 42862 w 64"/>
                <a:gd name="T17" fmla="*/ 0 h 96"/>
                <a:gd name="T18" fmla="*/ 46037 w 64"/>
                <a:gd name="T19" fmla="*/ 5603 h 96"/>
                <a:gd name="T20" fmla="*/ 52387 w 64"/>
                <a:gd name="T21" fmla="*/ 12607 h 96"/>
                <a:gd name="T22" fmla="*/ 55562 w 64"/>
                <a:gd name="T23" fmla="*/ 19611 h 96"/>
                <a:gd name="T24" fmla="*/ 61912 w 64"/>
                <a:gd name="T25" fmla="*/ 25215 h 96"/>
                <a:gd name="T26" fmla="*/ 68262 w 64"/>
                <a:gd name="T27" fmla="*/ 30818 h 96"/>
                <a:gd name="T28" fmla="*/ 73025 w 64"/>
                <a:gd name="T29" fmla="*/ 36421 h 96"/>
                <a:gd name="T30" fmla="*/ 80962 w 64"/>
                <a:gd name="T31" fmla="*/ 37822 h 96"/>
                <a:gd name="T32" fmla="*/ 87312 w 64"/>
                <a:gd name="T33" fmla="*/ 37822 h 96"/>
                <a:gd name="T34" fmla="*/ 90487 w 64"/>
                <a:gd name="T35" fmla="*/ 46227 h 96"/>
                <a:gd name="T36" fmla="*/ 92075 w 64"/>
                <a:gd name="T37" fmla="*/ 53231 h 96"/>
                <a:gd name="T38" fmla="*/ 93662 w 64"/>
                <a:gd name="T39" fmla="*/ 61636 h 96"/>
                <a:gd name="T40" fmla="*/ 95250 w 64"/>
                <a:gd name="T41" fmla="*/ 68640 h 96"/>
                <a:gd name="T42" fmla="*/ 96837 w 64"/>
                <a:gd name="T43" fmla="*/ 75644 h 96"/>
                <a:gd name="T44" fmla="*/ 100012 w 64"/>
                <a:gd name="T45" fmla="*/ 82648 h 96"/>
                <a:gd name="T46" fmla="*/ 101600 w 64"/>
                <a:gd name="T47" fmla="*/ 91053 h 96"/>
                <a:gd name="T48" fmla="*/ 101600 w 64"/>
                <a:gd name="T49" fmla="*/ 98057 h 96"/>
                <a:gd name="T50" fmla="*/ 101600 w 64"/>
                <a:gd name="T51" fmla="*/ 107863 h 96"/>
                <a:gd name="T52" fmla="*/ 100012 w 64"/>
                <a:gd name="T53" fmla="*/ 112065 h 96"/>
                <a:gd name="T54" fmla="*/ 96837 w 64"/>
                <a:gd name="T55" fmla="*/ 114867 h 96"/>
                <a:gd name="T56" fmla="*/ 93662 w 64"/>
                <a:gd name="T57" fmla="*/ 119069 h 96"/>
                <a:gd name="T58" fmla="*/ 87312 w 64"/>
                <a:gd name="T59" fmla="*/ 121871 h 96"/>
                <a:gd name="T60" fmla="*/ 77787 w 64"/>
                <a:gd name="T61" fmla="*/ 123272 h 96"/>
                <a:gd name="T62" fmla="*/ 69850 w 64"/>
                <a:gd name="T63" fmla="*/ 123272 h 96"/>
                <a:gd name="T64" fmla="*/ 61912 w 64"/>
                <a:gd name="T65" fmla="*/ 123272 h 96"/>
                <a:gd name="T66" fmla="*/ 58737 w 64"/>
                <a:gd name="T67" fmla="*/ 124672 h 96"/>
                <a:gd name="T68" fmla="*/ 55562 w 64"/>
                <a:gd name="T69" fmla="*/ 127474 h 96"/>
                <a:gd name="T70" fmla="*/ 53975 w 64"/>
                <a:gd name="T71" fmla="*/ 131676 h 96"/>
                <a:gd name="T72" fmla="*/ 52387 w 64"/>
                <a:gd name="T73" fmla="*/ 134478 h 96"/>
                <a:gd name="T74" fmla="*/ 44450 w 64"/>
                <a:gd name="T75" fmla="*/ 133077 h 96"/>
                <a:gd name="T76" fmla="*/ 41275 w 64"/>
                <a:gd name="T77" fmla="*/ 128875 h 96"/>
                <a:gd name="T78" fmla="*/ 39687 w 64"/>
                <a:gd name="T79" fmla="*/ 123272 h 96"/>
                <a:gd name="T80" fmla="*/ 36512 w 64"/>
                <a:gd name="T81" fmla="*/ 114867 h 96"/>
                <a:gd name="T82" fmla="*/ 36512 w 64"/>
                <a:gd name="T83" fmla="*/ 105061 h 96"/>
                <a:gd name="T84" fmla="*/ 36512 w 64"/>
                <a:gd name="T85" fmla="*/ 96656 h 96"/>
                <a:gd name="T86" fmla="*/ 36512 w 64"/>
                <a:gd name="T87" fmla="*/ 88251 h 96"/>
                <a:gd name="T88" fmla="*/ 34925 w 64"/>
                <a:gd name="T89" fmla="*/ 81247 h 96"/>
                <a:gd name="T90" fmla="*/ 31750 w 64"/>
                <a:gd name="T91" fmla="*/ 75644 h 96"/>
                <a:gd name="T92" fmla="*/ 23812 w 64"/>
                <a:gd name="T93" fmla="*/ 71441 h 96"/>
                <a:gd name="T94" fmla="*/ 19050 w 64"/>
                <a:gd name="T95" fmla="*/ 68640 h 96"/>
                <a:gd name="T96" fmla="*/ 12700 w 64"/>
                <a:gd name="T97" fmla="*/ 67239 h 96"/>
                <a:gd name="T98" fmla="*/ 7937 w 64"/>
                <a:gd name="T99" fmla="*/ 65838 h 96"/>
                <a:gd name="T100" fmla="*/ 3175 w 64"/>
                <a:gd name="T101" fmla="*/ 61636 h 96"/>
                <a:gd name="T102" fmla="*/ 1588 w 64"/>
                <a:gd name="T103" fmla="*/ 57433 h 96"/>
                <a:gd name="T104" fmla="*/ 0 w 64"/>
                <a:gd name="T105" fmla="*/ 53231 h 96"/>
                <a:gd name="T106" fmla="*/ 0 w 64"/>
                <a:gd name="T107" fmla="*/ 49028 h 96"/>
                <a:gd name="T108" fmla="*/ 1588 w 64"/>
                <a:gd name="T109" fmla="*/ 47628 h 96"/>
                <a:gd name="T110" fmla="*/ 1588 w 64"/>
                <a:gd name="T111" fmla="*/ 46227 h 96"/>
                <a:gd name="T112" fmla="*/ 3175 w 64"/>
                <a:gd name="T113" fmla="*/ 42024 h 96"/>
                <a:gd name="T114" fmla="*/ 4762 w 64"/>
                <a:gd name="T115" fmla="*/ 39223 h 96"/>
                <a:gd name="T116" fmla="*/ 4762 w 64"/>
                <a:gd name="T117" fmla="*/ 36421 h 96"/>
                <a:gd name="T118" fmla="*/ 7937 w 64"/>
                <a:gd name="T119" fmla="*/ 30818 h 96"/>
                <a:gd name="T120" fmla="*/ 7937 w 64"/>
                <a:gd name="T121" fmla="*/ 26615 h 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
                <a:gd name="T184" fmla="*/ 0 h 96"/>
                <a:gd name="T185" fmla="*/ 64 w 64"/>
                <a:gd name="T186" fmla="*/ 96 h 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 h="96">
                  <a:moveTo>
                    <a:pt x="5" y="19"/>
                  </a:moveTo>
                  <a:lnTo>
                    <a:pt x="7" y="14"/>
                  </a:lnTo>
                  <a:lnTo>
                    <a:pt x="11" y="9"/>
                  </a:lnTo>
                  <a:lnTo>
                    <a:pt x="14" y="5"/>
                  </a:lnTo>
                  <a:lnTo>
                    <a:pt x="19" y="2"/>
                  </a:lnTo>
                  <a:lnTo>
                    <a:pt x="21" y="1"/>
                  </a:lnTo>
                  <a:lnTo>
                    <a:pt x="25" y="0"/>
                  </a:lnTo>
                  <a:lnTo>
                    <a:pt x="26" y="0"/>
                  </a:lnTo>
                  <a:lnTo>
                    <a:pt x="27" y="0"/>
                  </a:lnTo>
                  <a:lnTo>
                    <a:pt x="29" y="4"/>
                  </a:lnTo>
                  <a:lnTo>
                    <a:pt x="33" y="9"/>
                  </a:lnTo>
                  <a:lnTo>
                    <a:pt x="35" y="14"/>
                  </a:lnTo>
                  <a:lnTo>
                    <a:pt x="39" y="18"/>
                  </a:lnTo>
                  <a:lnTo>
                    <a:pt x="43" y="22"/>
                  </a:lnTo>
                  <a:lnTo>
                    <a:pt x="46" y="26"/>
                  </a:lnTo>
                  <a:lnTo>
                    <a:pt x="51" y="27"/>
                  </a:lnTo>
                  <a:lnTo>
                    <a:pt x="55" y="27"/>
                  </a:lnTo>
                  <a:lnTo>
                    <a:pt x="57" y="33"/>
                  </a:lnTo>
                  <a:lnTo>
                    <a:pt x="58" y="38"/>
                  </a:lnTo>
                  <a:lnTo>
                    <a:pt x="59" y="44"/>
                  </a:lnTo>
                  <a:lnTo>
                    <a:pt x="60" y="49"/>
                  </a:lnTo>
                  <a:lnTo>
                    <a:pt x="61" y="54"/>
                  </a:lnTo>
                  <a:lnTo>
                    <a:pt x="63" y="59"/>
                  </a:lnTo>
                  <a:lnTo>
                    <a:pt x="64" y="65"/>
                  </a:lnTo>
                  <a:lnTo>
                    <a:pt x="64" y="70"/>
                  </a:lnTo>
                  <a:lnTo>
                    <a:pt x="64" y="77"/>
                  </a:lnTo>
                  <a:lnTo>
                    <a:pt x="63" y="80"/>
                  </a:lnTo>
                  <a:lnTo>
                    <a:pt x="61" y="82"/>
                  </a:lnTo>
                  <a:lnTo>
                    <a:pt x="59" y="85"/>
                  </a:lnTo>
                  <a:lnTo>
                    <a:pt x="55" y="87"/>
                  </a:lnTo>
                  <a:lnTo>
                    <a:pt x="49" y="88"/>
                  </a:lnTo>
                  <a:lnTo>
                    <a:pt x="44" y="88"/>
                  </a:lnTo>
                  <a:lnTo>
                    <a:pt x="39" y="88"/>
                  </a:lnTo>
                  <a:lnTo>
                    <a:pt x="37" y="89"/>
                  </a:lnTo>
                  <a:lnTo>
                    <a:pt x="35" y="91"/>
                  </a:lnTo>
                  <a:lnTo>
                    <a:pt x="34" y="94"/>
                  </a:lnTo>
                  <a:lnTo>
                    <a:pt x="33" y="96"/>
                  </a:lnTo>
                  <a:lnTo>
                    <a:pt x="28" y="95"/>
                  </a:lnTo>
                  <a:lnTo>
                    <a:pt x="26" y="92"/>
                  </a:lnTo>
                  <a:lnTo>
                    <a:pt x="25" y="88"/>
                  </a:lnTo>
                  <a:lnTo>
                    <a:pt x="23" y="82"/>
                  </a:lnTo>
                  <a:lnTo>
                    <a:pt x="23" y="75"/>
                  </a:lnTo>
                  <a:lnTo>
                    <a:pt x="23" y="69"/>
                  </a:lnTo>
                  <a:lnTo>
                    <a:pt x="23" y="63"/>
                  </a:lnTo>
                  <a:lnTo>
                    <a:pt x="22" y="58"/>
                  </a:lnTo>
                  <a:lnTo>
                    <a:pt x="20" y="54"/>
                  </a:lnTo>
                  <a:lnTo>
                    <a:pt x="15" y="51"/>
                  </a:lnTo>
                  <a:lnTo>
                    <a:pt x="12" y="49"/>
                  </a:lnTo>
                  <a:lnTo>
                    <a:pt x="8" y="48"/>
                  </a:lnTo>
                  <a:lnTo>
                    <a:pt x="5" y="47"/>
                  </a:lnTo>
                  <a:lnTo>
                    <a:pt x="2" y="44"/>
                  </a:lnTo>
                  <a:lnTo>
                    <a:pt x="1" y="41"/>
                  </a:lnTo>
                  <a:lnTo>
                    <a:pt x="0" y="38"/>
                  </a:lnTo>
                  <a:lnTo>
                    <a:pt x="0" y="35"/>
                  </a:lnTo>
                  <a:lnTo>
                    <a:pt x="1" y="34"/>
                  </a:lnTo>
                  <a:lnTo>
                    <a:pt x="1" y="33"/>
                  </a:lnTo>
                  <a:lnTo>
                    <a:pt x="2" y="30"/>
                  </a:lnTo>
                  <a:lnTo>
                    <a:pt x="3" y="28"/>
                  </a:lnTo>
                  <a:lnTo>
                    <a:pt x="3" y="26"/>
                  </a:lnTo>
                  <a:lnTo>
                    <a:pt x="5" y="22"/>
                  </a:lnTo>
                  <a:lnTo>
                    <a:pt x="5" y="19"/>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12" name="Freeform 301">
              <a:extLst>
                <a:ext uri="{FF2B5EF4-FFF2-40B4-BE49-F238E27FC236}">
                  <a16:creationId xmlns:a16="http://schemas.microsoft.com/office/drawing/2014/main" id="{A7201B01-447A-C8DA-E4FD-7FFA01D9FB12}"/>
                </a:ext>
              </a:extLst>
            </p:cNvPr>
            <p:cNvSpPr>
              <a:spLocks/>
            </p:cNvSpPr>
            <p:nvPr/>
          </p:nvSpPr>
          <p:spPr bwMode="gray">
            <a:xfrm>
              <a:off x="9669912" y="2503893"/>
              <a:ext cx="10043" cy="17830"/>
            </a:xfrm>
            <a:custGeom>
              <a:avLst/>
              <a:gdLst>
                <a:gd name="T0" fmla="*/ 0 w 5"/>
                <a:gd name="T1" fmla="*/ 14012 h 10"/>
                <a:gd name="T2" fmla="*/ 0 w 5"/>
                <a:gd name="T3" fmla="*/ 0 h 10"/>
                <a:gd name="T4" fmla="*/ 7938 w 5"/>
                <a:gd name="T5" fmla="*/ 11210 h 10"/>
                <a:gd name="T6" fmla="*/ 0 w 5"/>
                <a:gd name="T7" fmla="*/ 14012 h 10"/>
                <a:gd name="T8" fmla="*/ 0 60000 65536"/>
                <a:gd name="T9" fmla="*/ 0 60000 65536"/>
                <a:gd name="T10" fmla="*/ 0 60000 65536"/>
                <a:gd name="T11" fmla="*/ 0 60000 65536"/>
                <a:gd name="T12" fmla="*/ 0 w 5"/>
                <a:gd name="T13" fmla="*/ 0 h 10"/>
                <a:gd name="T14" fmla="*/ 5 w 5"/>
                <a:gd name="T15" fmla="*/ 10 h 10"/>
              </a:gdLst>
              <a:ahLst/>
              <a:cxnLst>
                <a:cxn ang="T8">
                  <a:pos x="T0" y="T1"/>
                </a:cxn>
                <a:cxn ang="T9">
                  <a:pos x="T2" y="T3"/>
                </a:cxn>
                <a:cxn ang="T10">
                  <a:pos x="T4" y="T5"/>
                </a:cxn>
                <a:cxn ang="T11">
                  <a:pos x="T6" y="T7"/>
                </a:cxn>
              </a:cxnLst>
              <a:rect l="T12" t="T13" r="T14" b="T15"/>
              <a:pathLst>
                <a:path w="5" h="10">
                  <a:moveTo>
                    <a:pt x="0" y="10"/>
                  </a:moveTo>
                  <a:lnTo>
                    <a:pt x="0" y="0"/>
                  </a:lnTo>
                  <a:lnTo>
                    <a:pt x="5" y="8"/>
                  </a:lnTo>
                  <a:lnTo>
                    <a:pt x="0"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13" name="Freeform 244">
              <a:extLst>
                <a:ext uri="{FF2B5EF4-FFF2-40B4-BE49-F238E27FC236}">
                  <a16:creationId xmlns:a16="http://schemas.microsoft.com/office/drawing/2014/main" id="{7DA9E2CA-3478-B616-B2E8-25BEAE6B7C50}"/>
                </a:ext>
              </a:extLst>
            </p:cNvPr>
            <p:cNvSpPr>
              <a:spLocks/>
            </p:cNvSpPr>
            <p:nvPr/>
          </p:nvSpPr>
          <p:spPr bwMode="gray">
            <a:xfrm>
              <a:off x="6264785" y="4801794"/>
              <a:ext cx="512243" cy="519010"/>
            </a:xfrm>
            <a:custGeom>
              <a:avLst/>
              <a:gdLst>
                <a:gd name="T0" fmla="*/ 431800 w 277"/>
                <a:gd name="T1" fmla="*/ 161133 h 297"/>
                <a:gd name="T2" fmla="*/ 420688 w 277"/>
                <a:gd name="T3" fmla="*/ 200366 h 297"/>
                <a:gd name="T4" fmla="*/ 420688 w 277"/>
                <a:gd name="T5" fmla="*/ 210174 h 297"/>
                <a:gd name="T6" fmla="*/ 393700 w 277"/>
                <a:gd name="T7" fmla="*/ 239598 h 297"/>
                <a:gd name="T8" fmla="*/ 361950 w 277"/>
                <a:gd name="T9" fmla="*/ 291441 h 297"/>
                <a:gd name="T10" fmla="*/ 301625 w 277"/>
                <a:gd name="T11" fmla="*/ 344685 h 297"/>
                <a:gd name="T12" fmla="*/ 261938 w 277"/>
                <a:gd name="T13" fmla="*/ 385319 h 297"/>
                <a:gd name="T14" fmla="*/ 233363 w 277"/>
                <a:gd name="T15" fmla="*/ 392324 h 297"/>
                <a:gd name="T16" fmla="*/ 200025 w 277"/>
                <a:gd name="T17" fmla="*/ 399330 h 297"/>
                <a:gd name="T18" fmla="*/ 174625 w 277"/>
                <a:gd name="T19" fmla="*/ 399330 h 297"/>
                <a:gd name="T20" fmla="*/ 161925 w 277"/>
                <a:gd name="T21" fmla="*/ 402132 h 297"/>
                <a:gd name="T22" fmla="*/ 149225 w 277"/>
                <a:gd name="T23" fmla="*/ 400731 h 297"/>
                <a:gd name="T24" fmla="*/ 136525 w 277"/>
                <a:gd name="T25" fmla="*/ 399330 h 297"/>
                <a:gd name="T26" fmla="*/ 88900 w 277"/>
                <a:gd name="T27" fmla="*/ 411941 h 297"/>
                <a:gd name="T28" fmla="*/ 52388 w 277"/>
                <a:gd name="T29" fmla="*/ 414743 h 297"/>
                <a:gd name="T30" fmla="*/ 31750 w 277"/>
                <a:gd name="T31" fmla="*/ 389522 h 297"/>
                <a:gd name="T32" fmla="*/ 30163 w 277"/>
                <a:gd name="T33" fmla="*/ 350290 h 297"/>
                <a:gd name="T34" fmla="*/ 33338 w 277"/>
                <a:gd name="T35" fmla="*/ 336278 h 297"/>
                <a:gd name="T36" fmla="*/ 22225 w 277"/>
                <a:gd name="T37" fmla="*/ 301249 h 297"/>
                <a:gd name="T38" fmla="*/ 4763 w 277"/>
                <a:gd name="T39" fmla="*/ 271825 h 297"/>
                <a:gd name="T40" fmla="*/ 1588 w 277"/>
                <a:gd name="T41" fmla="*/ 240999 h 297"/>
                <a:gd name="T42" fmla="*/ 0 w 277"/>
                <a:gd name="T43" fmla="*/ 215778 h 297"/>
                <a:gd name="T44" fmla="*/ 12700 w 277"/>
                <a:gd name="T45" fmla="*/ 201767 h 297"/>
                <a:gd name="T46" fmla="*/ 34925 w 277"/>
                <a:gd name="T47" fmla="*/ 224185 h 297"/>
                <a:gd name="T48" fmla="*/ 68263 w 277"/>
                <a:gd name="T49" fmla="*/ 224185 h 297"/>
                <a:gd name="T50" fmla="*/ 88900 w 277"/>
                <a:gd name="T51" fmla="*/ 197563 h 297"/>
                <a:gd name="T52" fmla="*/ 92075 w 277"/>
                <a:gd name="T53" fmla="*/ 114895 h 297"/>
                <a:gd name="T54" fmla="*/ 98425 w 277"/>
                <a:gd name="T55" fmla="*/ 91075 h 297"/>
                <a:gd name="T56" fmla="*/ 111125 w 277"/>
                <a:gd name="T57" fmla="*/ 96680 h 297"/>
                <a:gd name="T58" fmla="*/ 115888 w 277"/>
                <a:gd name="T59" fmla="*/ 112093 h 297"/>
                <a:gd name="T60" fmla="*/ 115888 w 277"/>
                <a:gd name="T61" fmla="*/ 137313 h 297"/>
                <a:gd name="T62" fmla="*/ 122238 w 277"/>
                <a:gd name="T63" fmla="*/ 159732 h 297"/>
                <a:gd name="T64" fmla="*/ 144463 w 277"/>
                <a:gd name="T65" fmla="*/ 162534 h 297"/>
                <a:gd name="T66" fmla="*/ 165100 w 277"/>
                <a:gd name="T67" fmla="*/ 135912 h 297"/>
                <a:gd name="T68" fmla="*/ 185738 w 277"/>
                <a:gd name="T69" fmla="*/ 107889 h 297"/>
                <a:gd name="T70" fmla="*/ 212725 w 277"/>
                <a:gd name="T71" fmla="*/ 114895 h 297"/>
                <a:gd name="T72" fmla="*/ 241300 w 277"/>
                <a:gd name="T73" fmla="*/ 120500 h 297"/>
                <a:gd name="T74" fmla="*/ 261938 w 277"/>
                <a:gd name="T75" fmla="*/ 95279 h 297"/>
                <a:gd name="T76" fmla="*/ 298450 w 277"/>
                <a:gd name="T77" fmla="*/ 46238 h 297"/>
                <a:gd name="T78" fmla="*/ 365125 w 277"/>
                <a:gd name="T79" fmla="*/ 0 h 297"/>
                <a:gd name="T80" fmla="*/ 392113 w 277"/>
                <a:gd name="T81" fmla="*/ 1401 h 297"/>
                <a:gd name="T82" fmla="*/ 412750 w 277"/>
                <a:gd name="T83" fmla="*/ 2802 h 297"/>
                <a:gd name="T84" fmla="*/ 423863 w 277"/>
                <a:gd name="T85" fmla="*/ 39232 h 297"/>
                <a:gd name="T86" fmla="*/ 425450 w 277"/>
                <a:gd name="T87" fmla="*/ 114895 h 297"/>
                <a:gd name="T88" fmla="*/ 406400 w 277"/>
                <a:gd name="T89" fmla="*/ 114895 h 297"/>
                <a:gd name="T90" fmla="*/ 400050 w 277"/>
                <a:gd name="T91" fmla="*/ 142918 h 297"/>
                <a:gd name="T92" fmla="*/ 422275 w 277"/>
                <a:gd name="T93" fmla="*/ 162534 h 297"/>
                <a:gd name="T94" fmla="*/ 303213 w 277"/>
                <a:gd name="T95" fmla="*/ 235395 h 297"/>
                <a:gd name="T96" fmla="*/ 331788 w 277"/>
                <a:gd name="T97" fmla="*/ 219982 h 297"/>
                <a:gd name="T98" fmla="*/ 346075 w 277"/>
                <a:gd name="T99" fmla="*/ 231191 h 297"/>
                <a:gd name="T100" fmla="*/ 336550 w 277"/>
                <a:gd name="T101" fmla="*/ 255011 h 297"/>
                <a:gd name="T102" fmla="*/ 304800 w 277"/>
                <a:gd name="T103" fmla="*/ 274627 h 297"/>
                <a:gd name="T104" fmla="*/ 285750 w 277"/>
                <a:gd name="T105" fmla="*/ 259214 h 29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7"/>
                <a:gd name="T160" fmla="*/ 0 h 297"/>
                <a:gd name="T161" fmla="*/ 277 w 277"/>
                <a:gd name="T162" fmla="*/ 297 h 29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7" h="297">
                  <a:moveTo>
                    <a:pt x="266" y="116"/>
                  </a:moveTo>
                  <a:lnTo>
                    <a:pt x="267" y="116"/>
                  </a:lnTo>
                  <a:lnTo>
                    <a:pt x="268" y="116"/>
                  </a:lnTo>
                  <a:lnTo>
                    <a:pt x="270" y="115"/>
                  </a:lnTo>
                  <a:lnTo>
                    <a:pt x="272" y="115"/>
                  </a:lnTo>
                  <a:lnTo>
                    <a:pt x="273" y="115"/>
                  </a:lnTo>
                  <a:lnTo>
                    <a:pt x="275" y="114"/>
                  </a:lnTo>
                  <a:lnTo>
                    <a:pt x="277" y="114"/>
                  </a:lnTo>
                  <a:lnTo>
                    <a:pt x="265" y="141"/>
                  </a:lnTo>
                  <a:lnTo>
                    <a:pt x="265" y="143"/>
                  </a:lnTo>
                  <a:lnTo>
                    <a:pt x="265" y="144"/>
                  </a:lnTo>
                  <a:lnTo>
                    <a:pt x="265" y="146"/>
                  </a:lnTo>
                  <a:lnTo>
                    <a:pt x="265" y="147"/>
                  </a:lnTo>
                  <a:lnTo>
                    <a:pt x="265" y="148"/>
                  </a:lnTo>
                  <a:lnTo>
                    <a:pt x="265" y="150"/>
                  </a:lnTo>
                  <a:lnTo>
                    <a:pt x="265" y="153"/>
                  </a:lnTo>
                  <a:lnTo>
                    <a:pt x="265" y="154"/>
                  </a:lnTo>
                  <a:lnTo>
                    <a:pt x="260" y="157"/>
                  </a:lnTo>
                  <a:lnTo>
                    <a:pt x="254" y="162"/>
                  </a:lnTo>
                  <a:lnTo>
                    <a:pt x="248" y="171"/>
                  </a:lnTo>
                  <a:lnTo>
                    <a:pt x="243" y="179"/>
                  </a:lnTo>
                  <a:lnTo>
                    <a:pt x="237" y="189"/>
                  </a:lnTo>
                  <a:lnTo>
                    <a:pt x="233" y="197"/>
                  </a:lnTo>
                  <a:lnTo>
                    <a:pt x="229" y="204"/>
                  </a:lnTo>
                  <a:lnTo>
                    <a:pt x="228" y="208"/>
                  </a:lnTo>
                  <a:lnTo>
                    <a:pt x="221" y="218"/>
                  </a:lnTo>
                  <a:lnTo>
                    <a:pt x="212" y="226"/>
                  </a:lnTo>
                  <a:lnTo>
                    <a:pt x="204" y="233"/>
                  </a:lnTo>
                  <a:lnTo>
                    <a:pt x="197" y="239"/>
                  </a:lnTo>
                  <a:lnTo>
                    <a:pt x="190" y="246"/>
                  </a:lnTo>
                  <a:lnTo>
                    <a:pt x="183" y="251"/>
                  </a:lnTo>
                  <a:lnTo>
                    <a:pt x="177" y="259"/>
                  </a:lnTo>
                  <a:lnTo>
                    <a:pt x="171" y="269"/>
                  </a:lnTo>
                  <a:lnTo>
                    <a:pt x="169" y="272"/>
                  </a:lnTo>
                  <a:lnTo>
                    <a:pt x="165" y="275"/>
                  </a:lnTo>
                  <a:lnTo>
                    <a:pt x="161" y="275"/>
                  </a:lnTo>
                  <a:lnTo>
                    <a:pt x="157" y="275"/>
                  </a:lnTo>
                  <a:lnTo>
                    <a:pt x="153" y="276"/>
                  </a:lnTo>
                  <a:lnTo>
                    <a:pt x="149" y="278"/>
                  </a:lnTo>
                  <a:lnTo>
                    <a:pt x="147" y="280"/>
                  </a:lnTo>
                  <a:lnTo>
                    <a:pt x="146" y="285"/>
                  </a:lnTo>
                  <a:lnTo>
                    <a:pt x="139" y="285"/>
                  </a:lnTo>
                  <a:lnTo>
                    <a:pt x="134" y="285"/>
                  </a:lnTo>
                  <a:lnTo>
                    <a:pt x="129" y="285"/>
                  </a:lnTo>
                  <a:lnTo>
                    <a:pt x="126" y="285"/>
                  </a:lnTo>
                  <a:lnTo>
                    <a:pt x="122" y="285"/>
                  </a:lnTo>
                  <a:lnTo>
                    <a:pt x="119" y="285"/>
                  </a:lnTo>
                  <a:lnTo>
                    <a:pt x="115" y="285"/>
                  </a:lnTo>
                  <a:lnTo>
                    <a:pt x="111" y="285"/>
                  </a:lnTo>
                  <a:lnTo>
                    <a:pt x="110" y="285"/>
                  </a:lnTo>
                  <a:lnTo>
                    <a:pt x="108" y="285"/>
                  </a:lnTo>
                  <a:lnTo>
                    <a:pt x="107" y="285"/>
                  </a:lnTo>
                  <a:lnTo>
                    <a:pt x="105" y="286"/>
                  </a:lnTo>
                  <a:lnTo>
                    <a:pt x="103" y="286"/>
                  </a:lnTo>
                  <a:lnTo>
                    <a:pt x="102" y="287"/>
                  </a:lnTo>
                  <a:lnTo>
                    <a:pt x="101" y="289"/>
                  </a:lnTo>
                  <a:lnTo>
                    <a:pt x="98" y="290"/>
                  </a:lnTo>
                  <a:lnTo>
                    <a:pt x="96" y="289"/>
                  </a:lnTo>
                  <a:lnTo>
                    <a:pt x="95" y="287"/>
                  </a:lnTo>
                  <a:lnTo>
                    <a:pt x="94" y="286"/>
                  </a:lnTo>
                  <a:lnTo>
                    <a:pt x="91" y="286"/>
                  </a:lnTo>
                  <a:lnTo>
                    <a:pt x="90" y="285"/>
                  </a:lnTo>
                  <a:lnTo>
                    <a:pt x="89" y="285"/>
                  </a:lnTo>
                  <a:lnTo>
                    <a:pt x="88" y="285"/>
                  </a:lnTo>
                  <a:lnTo>
                    <a:pt x="86" y="285"/>
                  </a:lnTo>
                  <a:lnTo>
                    <a:pt x="84" y="287"/>
                  </a:lnTo>
                  <a:lnTo>
                    <a:pt x="78" y="289"/>
                  </a:lnTo>
                  <a:lnTo>
                    <a:pt x="72" y="292"/>
                  </a:lnTo>
                  <a:lnTo>
                    <a:pt x="63" y="293"/>
                  </a:lnTo>
                  <a:lnTo>
                    <a:pt x="56" y="294"/>
                  </a:lnTo>
                  <a:lnTo>
                    <a:pt x="48" y="296"/>
                  </a:lnTo>
                  <a:lnTo>
                    <a:pt x="43" y="297"/>
                  </a:lnTo>
                  <a:lnTo>
                    <a:pt x="40" y="297"/>
                  </a:lnTo>
                  <a:lnTo>
                    <a:pt x="37" y="297"/>
                  </a:lnTo>
                  <a:lnTo>
                    <a:pt x="33" y="296"/>
                  </a:lnTo>
                  <a:lnTo>
                    <a:pt x="28" y="293"/>
                  </a:lnTo>
                  <a:lnTo>
                    <a:pt x="25" y="290"/>
                  </a:lnTo>
                  <a:lnTo>
                    <a:pt x="22" y="286"/>
                  </a:lnTo>
                  <a:lnTo>
                    <a:pt x="20" y="282"/>
                  </a:lnTo>
                  <a:lnTo>
                    <a:pt x="20" y="278"/>
                  </a:lnTo>
                  <a:lnTo>
                    <a:pt x="21" y="272"/>
                  </a:lnTo>
                  <a:lnTo>
                    <a:pt x="16" y="255"/>
                  </a:lnTo>
                  <a:lnTo>
                    <a:pt x="18" y="253"/>
                  </a:lnTo>
                  <a:lnTo>
                    <a:pt x="18" y="251"/>
                  </a:lnTo>
                  <a:lnTo>
                    <a:pt x="19" y="250"/>
                  </a:lnTo>
                  <a:lnTo>
                    <a:pt x="20" y="247"/>
                  </a:lnTo>
                  <a:lnTo>
                    <a:pt x="20" y="246"/>
                  </a:lnTo>
                  <a:lnTo>
                    <a:pt x="20" y="244"/>
                  </a:lnTo>
                  <a:lnTo>
                    <a:pt x="21" y="241"/>
                  </a:lnTo>
                  <a:lnTo>
                    <a:pt x="21" y="240"/>
                  </a:lnTo>
                  <a:lnTo>
                    <a:pt x="20" y="234"/>
                  </a:lnTo>
                  <a:lnTo>
                    <a:pt x="20" y="229"/>
                  </a:lnTo>
                  <a:lnTo>
                    <a:pt x="18" y="225"/>
                  </a:lnTo>
                  <a:lnTo>
                    <a:pt x="15" y="219"/>
                  </a:lnTo>
                  <a:lnTo>
                    <a:pt x="14" y="215"/>
                  </a:lnTo>
                  <a:lnTo>
                    <a:pt x="10" y="212"/>
                  </a:lnTo>
                  <a:lnTo>
                    <a:pt x="8" y="208"/>
                  </a:lnTo>
                  <a:lnTo>
                    <a:pt x="6" y="204"/>
                  </a:lnTo>
                  <a:lnTo>
                    <a:pt x="4" y="199"/>
                  </a:lnTo>
                  <a:lnTo>
                    <a:pt x="3" y="194"/>
                  </a:lnTo>
                  <a:lnTo>
                    <a:pt x="2" y="189"/>
                  </a:lnTo>
                  <a:lnTo>
                    <a:pt x="2" y="185"/>
                  </a:lnTo>
                  <a:lnTo>
                    <a:pt x="2" y="180"/>
                  </a:lnTo>
                  <a:lnTo>
                    <a:pt x="1" y="176"/>
                  </a:lnTo>
                  <a:lnTo>
                    <a:pt x="1" y="172"/>
                  </a:lnTo>
                  <a:lnTo>
                    <a:pt x="0" y="167"/>
                  </a:lnTo>
                  <a:lnTo>
                    <a:pt x="0" y="164"/>
                  </a:lnTo>
                  <a:lnTo>
                    <a:pt x="0" y="161"/>
                  </a:lnTo>
                  <a:lnTo>
                    <a:pt x="0" y="158"/>
                  </a:lnTo>
                  <a:lnTo>
                    <a:pt x="0" y="154"/>
                  </a:lnTo>
                  <a:lnTo>
                    <a:pt x="0" y="151"/>
                  </a:lnTo>
                  <a:lnTo>
                    <a:pt x="0" y="147"/>
                  </a:lnTo>
                  <a:lnTo>
                    <a:pt x="0" y="146"/>
                  </a:lnTo>
                  <a:lnTo>
                    <a:pt x="0" y="144"/>
                  </a:lnTo>
                  <a:lnTo>
                    <a:pt x="8" y="144"/>
                  </a:lnTo>
                  <a:lnTo>
                    <a:pt x="10" y="148"/>
                  </a:lnTo>
                  <a:lnTo>
                    <a:pt x="13" y="151"/>
                  </a:lnTo>
                  <a:lnTo>
                    <a:pt x="15" y="155"/>
                  </a:lnTo>
                  <a:lnTo>
                    <a:pt x="19" y="157"/>
                  </a:lnTo>
                  <a:lnTo>
                    <a:pt x="22" y="160"/>
                  </a:lnTo>
                  <a:lnTo>
                    <a:pt x="26" y="161"/>
                  </a:lnTo>
                  <a:lnTo>
                    <a:pt x="29" y="161"/>
                  </a:lnTo>
                  <a:lnTo>
                    <a:pt x="34" y="161"/>
                  </a:lnTo>
                  <a:lnTo>
                    <a:pt x="38" y="161"/>
                  </a:lnTo>
                  <a:lnTo>
                    <a:pt x="43" y="160"/>
                  </a:lnTo>
                  <a:lnTo>
                    <a:pt x="46" y="157"/>
                  </a:lnTo>
                  <a:lnTo>
                    <a:pt x="48" y="154"/>
                  </a:lnTo>
                  <a:lnTo>
                    <a:pt x="51" y="150"/>
                  </a:lnTo>
                  <a:lnTo>
                    <a:pt x="53" y="146"/>
                  </a:lnTo>
                  <a:lnTo>
                    <a:pt x="56" y="141"/>
                  </a:lnTo>
                  <a:lnTo>
                    <a:pt x="57" y="136"/>
                  </a:lnTo>
                  <a:lnTo>
                    <a:pt x="57" y="94"/>
                  </a:lnTo>
                  <a:lnTo>
                    <a:pt x="58" y="90"/>
                  </a:lnTo>
                  <a:lnTo>
                    <a:pt x="58" y="86"/>
                  </a:lnTo>
                  <a:lnTo>
                    <a:pt x="58" y="82"/>
                  </a:lnTo>
                  <a:lnTo>
                    <a:pt x="58" y="77"/>
                  </a:lnTo>
                  <a:lnTo>
                    <a:pt x="59" y="72"/>
                  </a:lnTo>
                  <a:lnTo>
                    <a:pt x="59" y="69"/>
                  </a:lnTo>
                  <a:lnTo>
                    <a:pt x="60" y="67"/>
                  </a:lnTo>
                  <a:lnTo>
                    <a:pt x="62" y="65"/>
                  </a:lnTo>
                  <a:lnTo>
                    <a:pt x="63" y="67"/>
                  </a:lnTo>
                  <a:lnTo>
                    <a:pt x="65" y="67"/>
                  </a:lnTo>
                  <a:lnTo>
                    <a:pt x="66" y="68"/>
                  </a:lnTo>
                  <a:lnTo>
                    <a:pt x="68" y="69"/>
                  </a:lnTo>
                  <a:lnTo>
                    <a:pt x="70" y="69"/>
                  </a:lnTo>
                  <a:lnTo>
                    <a:pt x="71" y="69"/>
                  </a:lnTo>
                  <a:lnTo>
                    <a:pt x="72" y="71"/>
                  </a:lnTo>
                  <a:lnTo>
                    <a:pt x="73" y="71"/>
                  </a:lnTo>
                  <a:lnTo>
                    <a:pt x="73" y="76"/>
                  </a:lnTo>
                  <a:lnTo>
                    <a:pt x="73" y="80"/>
                  </a:lnTo>
                  <a:lnTo>
                    <a:pt x="73" y="84"/>
                  </a:lnTo>
                  <a:lnTo>
                    <a:pt x="73" y="87"/>
                  </a:lnTo>
                  <a:lnTo>
                    <a:pt x="73" y="91"/>
                  </a:lnTo>
                  <a:lnTo>
                    <a:pt x="73" y="94"/>
                  </a:lnTo>
                  <a:lnTo>
                    <a:pt x="73" y="98"/>
                  </a:lnTo>
                  <a:lnTo>
                    <a:pt x="73" y="101"/>
                  </a:lnTo>
                  <a:lnTo>
                    <a:pt x="73" y="105"/>
                  </a:lnTo>
                  <a:lnTo>
                    <a:pt x="74" y="109"/>
                  </a:lnTo>
                  <a:lnTo>
                    <a:pt x="76" y="112"/>
                  </a:lnTo>
                  <a:lnTo>
                    <a:pt x="77" y="114"/>
                  </a:lnTo>
                  <a:lnTo>
                    <a:pt x="79" y="115"/>
                  </a:lnTo>
                  <a:lnTo>
                    <a:pt x="82" y="116"/>
                  </a:lnTo>
                  <a:lnTo>
                    <a:pt x="85" y="116"/>
                  </a:lnTo>
                  <a:lnTo>
                    <a:pt x="88" y="116"/>
                  </a:lnTo>
                  <a:lnTo>
                    <a:pt x="91" y="116"/>
                  </a:lnTo>
                  <a:lnTo>
                    <a:pt x="94" y="115"/>
                  </a:lnTo>
                  <a:lnTo>
                    <a:pt x="96" y="112"/>
                  </a:lnTo>
                  <a:lnTo>
                    <a:pt x="98" y="109"/>
                  </a:lnTo>
                  <a:lnTo>
                    <a:pt x="101" y="104"/>
                  </a:lnTo>
                  <a:lnTo>
                    <a:pt x="104" y="97"/>
                  </a:lnTo>
                  <a:lnTo>
                    <a:pt x="107" y="88"/>
                  </a:lnTo>
                  <a:lnTo>
                    <a:pt x="110" y="83"/>
                  </a:lnTo>
                  <a:lnTo>
                    <a:pt x="113" y="80"/>
                  </a:lnTo>
                  <a:lnTo>
                    <a:pt x="115" y="77"/>
                  </a:lnTo>
                  <a:lnTo>
                    <a:pt x="117" y="77"/>
                  </a:lnTo>
                  <a:lnTo>
                    <a:pt x="120" y="76"/>
                  </a:lnTo>
                  <a:lnTo>
                    <a:pt x="124" y="77"/>
                  </a:lnTo>
                  <a:lnTo>
                    <a:pt x="128" y="77"/>
                  </a:lnTo>
                  <a:lnTo>
                    <a:pt x="130" y="80"/>
                  </a:lnTo>
                  <a:lnTo>
                    <a:pt x="134" y="82"/>
                  </a:lnTo>
                  <a:lnTo>
                    <a:pt x="136" y="83"/>
                  </a:lnTo>
                  <a:lnTo>
                    <a:pt x="139" y="84"/>
                  </a:lnTo>
                  <a:lnTo>
                    <a:pt x="142" y="86"/>
                  </a:lnTo>
                  <a:lnTo>
                    <a:pt x="146" y="86"/>
                  </a:lnTo>
                  <a:lnTo>
                    <a:pt x="152" y="86"/>
                  </a:lnTo>
                  <a:lnTo>
                    <a:pt x="157" y="84"/>
                  </a:lnTo>
                  <a:lnTo>
                    <a:pt x="159" y="82"/>
                  </a:lnTo>
                  <a:lnTo>
                    <a:pt x="161" y="77"/>
                  </a:lnTo>
                  <a:lnTo>
                    <a:pt x="163" y="72"/>
                  </a:lnTo>
                  <a:lnTo>
                    <a:pt x="165" y="68"/>
                  </a:lnTo>
                  <a:lnTo>
                    <a:pt x="166" y="61"/>
                  </a:lnTo>
                  <a:lnTo>
                    <a:pt x="170" y="55"/>
                  </a:lnTo>
                  <a:lnTo>
                    <a:pt x="173" y="48"/>
                  </a:lnTo>
                  <a:lnTo>
                    <a:pt x="179" y="40"/>
                  </a:lnTo>
                  <a:lnTo>
                    <a:pt x="188" y="33"/>
                  </a:lnTo>
                  <a:lnTo>
                    <a:pt x="197" y="25"/>
                  </a:lnTo>
                  <a:lnTo>
                    <a:pt x="207" y="18"/>
                  </a:lnTo>
                  <a:lnTo>
                    <a:pt x="216" y="11"/>
                  </a:lnTo>
                  <a:lnTo>
                    <a:pt x="224" y="5"/>
                  </a:lnTo>
                  <a:lnTo>
                    <a:pt x="230" y="0"/>
                  </a:lnTo>
                  <a:lnTo>
                    <a:pt x="234" y="1"/>
                  </a:lnTo>
                  <a:lnTo>
                    <a:pt x="237" y="1"/>
                  </a:lnTo>
                  <a:lnTo>
                    <a:pt x="241" y="1"/>
                  </a:lnTo>
                  <a:lnTo>
                    <a:pt x="243" y="1"/>
                  </a:lnTo>
                  <a:lnTo>
                    <a:pt x="247" y="1"/>
                  </a:lnTo>
                  <a:lnTo>
                    <a:pt x="249" y="1"/>
                  </a:lnTo>
                  <a:lnTo>
                    <a:pt x="253" y="1"/>
                  </a:lnTo>
                  <a:lnTo>
                    <a:pt x="255" y="0"/>
                  </a:lnTo>
                  <a:lnTo>
                    <a:pt x="255" y="2"/>
                  </a:lnTo>
                  <a:lnTo>
                    <a:pt x="260" y="2"/>
                  </a:lnTo>
                  <a:lnTo>
                    <a:pt x="260" y="11"/>
                  </a:lnTo>
                  <a:lnTo>
                    <a:pt x="261" y="16"/>
                  </a:lnTo>
                  <a:lnTo>
                    <a:pt x="264" y="21"/>
                  </a:lnTo>
                  <a:lnTo>
                    <a:pt x="265" y="23"/>
                  </a:lnTo>
                  <a:lnTo>
                    <a:pt x="267" y="28"/>
                  </a:lnTo>
                  <a:lnTo>
                    <a:pt x="270" y="32"/>
                  </a:lnTo>
                  <a:lnTo>
                    <a:pt x="271" y="37"/>
                  </a:lnTo>
                  <a:lnTo>
                    <a:pt x="271" y="46"/>
                  </a:lnTo>
                  <a:lnTo>
                    <a:pt x="271" y="82"/>
                  </a:lnTo>
                  <a:lnTo>
                    <a:pt x="268" y="82"/>
                  </a:lnTo>
                  <a:lnTo>
                    <a:pt x="266" y="83"/>
                  </a:lnTo>
                  <a:lnTo>
                    <a:pt x="262" y="83"/>
                  </a:lnTo>
                  <a:lnTo>
                    <a:pt x="260" y="83"/>
                  </a:lnTo>
                  <a:lnTo>
                    <a:pt x="258" y="82"/>
                  </a:lnTo>
                  <a:lnTo>
                    <a:pt x="256" y="82"/>
                  </a:lnTo>
                  <a:lnTo>
                    <a:pt x="254" y="82"/>
                  </a:lnTo>
                  <a:lnTo>
                    <a:pt x="253" y="87"/>
                  </a:lnTo>
                  <a:lnTo>
                    <a:pt x="253" y="93"/>
                  </a:lnTo>
                  <a:lnTo>
                    <a:pt x="252" y="98"/>
                  </a:lnTo>
                  <a:lnTo>
                    <a:pt x="252" y="102"/>
                  </a:lnTo>
                  <a:lnTo>
                    <a:pt x="252" y="107"/>
                  </a:lnTo>
                  <a:lnTo>
                    <a:pt x="253" y="111"/>
                  </a:lnTo>
                  <a:lnTo>
                    <a:pt x="253" y="114"/>
                  </a:lnTo>
                  <a:lnTo>
                    <a:pt x="254" y="116"/>
                  </a:lnTo>
                  <a:lnTo>
                    <a:pt x="266" y="116"/>
                  </a:lnTo>
                  <a:lnTo>
                    <a:pt x="178" y="179"/>
                  </a:lnTo>
                  <a:lnTo>
                    <a:pt x="182" y="178"/>
                  </a:lnTo>
                  <a:lnTo>
                    <a:pt x="185" y="175"/>
                  </a:lnTo>
                  <a:lnTo>
                    <a:pt x="189" y="172"/>
                  </a:lnTo>
                  <a:lnTo>
                    <a:pt x="191" y="168"/>
                  </a:lnTo>
                  <a:lnTo>
                    <a:pt x="195" y="164"/>
                  </a:lnTo>
                  <a:lnTo>
                    <a:pt x="197" y="160"/>
                  </a:lnTo>
                  <a:lnTo>
                    <a:pt x="201" y="157"/>
                  </a:lnTo>
                  <a:lnTo>
                    <a:pt x="205" y="157"/>
                  </a:lnTo>
                  <a:lnTo>
                    <a:pt x="209" y="157"/>
                  </a:lnTo>
                  <a:lnTo>
                    <a:pt x="211" y="158"/>
                  </a:lnTo>
                  <a:lnTo>
                    <a:pt x="214" y="160"/>
                  </a:lnTo>
                  <a:lnTo>
                    <a:pt x="215" y="161"/>
                  </a:lnTo>
                  <a:lnTo>
                    <a:pt x="217" y="164"/>
                  </a:lnTo>
                  <a:lnTo>
                    <a:pt x="218" y="165"/>
                  </a:lnTo>
                  <a:lnTo>
                    <a:pt x="220" y="168"/>
                  </a:lnTo>
                  <a:lnTo>
                    <a:pt x="220" y="171"/>
                  </a:lnTo>
                  <a:lnTo>
                    <a:pt x="218" y="173"/>
                  </a:lnTo>
                  <a:lnTo>
                    <a:pt x="216" y="178"/>
                  </a:lnTo>
                  <a:lnTo>
                    <a:pt x="212" y="182"/>
                  </a:lnTo>
                  <a:lnTo>
                    <a:pt x="209" y="186"/>
                  </a:lnTo>
                  <a:lnTo>
                    <a:pt x="203" y="190"/>
                  </a:lnTo>
                  <a:lnTo>
                    <a:pt x="199" y="193"/>
                  </a:lnTo>
                  <a:lnTo>
                    <a:pt x="196" y="196"/>
                  </a:lnTo>
                  <a:lnTo>
                    <a:pt x="192" y="196"/>
                  </a:lnTo>
                  <a:lnTo>
                    <a:pt x="191" y="196"/>
                  </a:lnTo>
                  <a:lnTo>
                    <a:pt x="189" y="193"/>
                  </a:lnTo>
                  <a:lnTo>
                    <a:pt x="186" y="190"/>
                  </a:lnTo>
                  <a:lnTo>
                    <a:pt x="183" y="187"/>
                  </a:lnTo>
                  <a:lnTo>
                    <a:pt x="180" y="185"/>
                  </a:lnTo>
                  <a:lnTo>
                    <a:pt x="178" y="182"/>
                  </a:lnTo>
                  <a:lnTo>
                    <a:pt x="177" y="179"/>
                  </a:lnTo>
                  <a:lnTo>
                    <a:pt x="178" y="179"/>
                  </a:lnTo>
                  <a:lnTo>
                    <a:pt x="266" y="11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14" name="Freeform 139">
              <a:extLst>
                <a:ext uri="{FF2B5EF4-FFF2-40B4-BE49-F238E27FC236}">
                  <a16:creationId xmlns:a16="http://schemas.microsoft.com/office/drawing/2014/main" id="{2B89FFDF-B5F5-1FBB-8BC3-A18B5DF8985F}"/>
                </a:ext>
              </a:extLst>
            </p:cNvPr>
            <p:cNvSpPr>
              <a:spLocks/>
            </p:cNvSpPr>
            <p:nvPr/>
          </p:nvSpPr>
          <p:spPr bwMode="gray">
            <a:xfrm>
              <a:off x="3045009" y="3525131"/>
              <a:ext cx="188827" cy="110934"/>
            </a:xfrm>
            <a:custGeom>
              <a:avLst/>
              <a:gdLst>
                <a:gd name="T0" fmla="*/ 0 w 102"/>
                <a:gd name="T1" fmla="*/ 38100 h 63"/>
                <a:gd name="T2" fmla="*/ 0 w 102"/>
                <a:gd name="T3" fmla="*/ 28222 h 63"/>
                <a:gd name="T4" fmla="*/ 0 w 102"/>
                <a:gd name="T5" fmla="*/ 21167 h 63"/>
                <a:gd name="T6" fmla="*/ 0 w 102"/>
                <a:gd name="T7" fmla="*/ 15522 h 63"/>
                <a:gd name="T8" fmla="*/ 3175 w 102"/>
                <a:gd name="T9" fmla="*/ 14111 h 63"/>
                <a:gd name="T10" fmla="*/ 9525 w 102"/>
                <a:gd name="T11" fmla="*/ 16933 h 63"/>
                <a:gd name="T12" fmla="*/ 15875 w 102"/>
                <a:gd name="T13" fmla="*/ 21167 h 63"/>
                <a:gd name="T14" fmla="*/ 22225 w 102"/>
                <a:gd name="T15" fmla="*/ 25400 h 63"/>
                <a:gd name="T16" fmla="*/ 36513 w 102"/>
                <a:gd name="T17" fmla="*/ 25400 h 63"/>
                <a:gd name="T18" fmla="*/ 55563 w 102"/>
                <a:gd name="T19" fmla="*/ 15522 h 63"/>
                <a:gd name="T20" fmla="*/ 69850 w 102"/>
                <a:gd name="T21" fmla="*/ 8467 h 63"/>
                <a:gd name="T22" fmla="*/ 84137 w 102"/>
                <a:gd name="T23" fmla="*/ 0 h 63"/>
                <a:gd name="T24" fmla="*/ 104775 w 102"/>
                <a:gd name="T25" fmla="*/ 0 h 63"/>
                <a:gd name="T26" fmla="*/ 123825 w 102"/>
                <a:gd name="T27" fmla="*/ 11289 h 63"/>
                <a:gd name="T28" fmla="*/ 136525 w 102"/>
                <a:gd name="T29" fmla="*/ 26811 h 63"/>
                <a:gd name="T30" fmla="*/ 152400 w 102"/>
                <a:gd name="T31" fmla="*/ 36689 h 63"/>
                <a:gd name="T32" fmla="*/ 153988 w 102"/>
                <a:gd name="T33" fmla="*/ 46567 h 63"/>
                <a:gd name="T34" fmla="*/ 144463 w 102"/>
                <a:gd name="T35" fmla="*/ 57856 h 63"/>
                <a:gd name="T36" fmla="*/ 138113 w 102"/>
                <a:gd name="T37" fmla="*/ 73378 h 63"/>
                <a:gd name="T38" fmla="*/ 136525 w 102"/>
                <a:gd name="T39" fmla="*/ 84667 h 63"/>
                <a:gd name="T40" fmla="*/ 133350 w 102"/>
                <a:gd name="T41" fmla="*/ 87489 h 63"/>
                <a:gd name="T42" fmla="*/ 127000 w 102"/>
                <a:gd name="T43" fmla="*/ 83256 h 63"/>
                <a:gd name="T44" fmla="*/ 117475 w 102"/>
                <a:gd name="T45" fmla="*/ 74789 h 63"/>
                <a:gd name="T46" fmla="*/ 114300 w 102"/>
                <a:gd name="T47" fmla="*/ 71967 h 63"/>
                <a:gd name="T48" fmla="*/ 112713 w 102"/>
                <a:gd name="T49" fmla="*/ 62089 h 63"/>
                <a:gd name="T50" fmla="*/ 115888 w 102"/>
                <a:gd name="T51" fmla="*/ 56444 h 63"/>
                <a:gd name="T52" fmla="*/ 122238 w 102"/>
                <a:gd name="T53" fmla="*/ 50800 h 63"/>
                <a:gd name="T54" fmla="*/ 125413 w 102"/>
                <a:gd name="T55" fmla="*/ 47978 h 63"/>
                <a:gd name="T56" fmla="*/ 122238 w 102"/>
                <a:gd name="T57" fmla="*/ 42333 h 63"/>
                <a:gd name="T58" fmla="*/ 111125 w 102"/>
                <a:gd name="T59" fmla="*/ 36689 h 63"/>
                <a:gd name="T60" fmla="*/ 101600 w 102"/>
                <a:gd name="T61" fmla="*/ 32456 h 63"/>
                <a:gd name="T62" fmla="*/ 95250 w 102"/>
                <a:gd name="T63" fmla="*/ 21167 h 63"/>
                <a:gd name="T64" fmla="*/ 84137 w 102"/>
                <a:gd name="T65" fmla="*/ 19756 h 63"/>
                <a:gd name="T66" fmla="*/ 71438 w 102"/>
                <a:gd name="T67" fmla="*/ 31044 h 63"/>
                <a:gd name="T68" fmla="*/ 65088 w 102"/>
                <a:gd name="T69" fmla="*/ 45156 h 63"/>
                <a:gd name="T70" fmla="*/ 61913 w 102"/>
                <a:gd name="T71" fmla="*/ 60678 h 63"/>
                <a:gd name="T72" fmla="*/ 61913 w 102"/>
                <a:gd name="T73" fmla="*/ 71967 h 63"/>
                <a:gd name="T74" fmla="*/ 57150 w 102"/>
                <a:gd name="T75" fmla="*/ 73378 h 63"/>
                <a:gd name="T76" fmla="*/ 53975 w 102"/>
                <a:gd name="T77" fmla="*/ 74789 h 63"/>
                <a:gd name="T78" fmla="*/ 47625 w 102"/>
                <a:gd name="T79" fmla="*/ 74789 h 63"/>
                <a:gd name="T80" fmla="*/ 34925 w 102"/>
                <a:gd name="T81" fmla="*/ 71967 h 63"/>
                <a:gd name="T82" fmla="*/ 25400 w 102"/>
                <a:gd name="T83" fmla="*/ 57856 h 63"/>
                <a:gd name="T84" fmla="*/ 15875 w 102"/>
                <a:gd name="T85" fmla="*/ 47978 h 63"/>
                <a:gd name="T86" fmla="*/ 6350 w 102"/>
                <a:gd name="T87" fmla="*/ 42333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2"/>
                <a:gd name="T133" fmla="*/ 0 h 63"/>
                <a:gd name="T134" fmla="*/ 102 w 102"/>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2" h="63">
                  <a:moveTo>
                    <a:pt x="0" y="30"/>
                  </a:moveTo>
                  <a:lnTo>
                    <a:pt x="0" y="27"/>
                  </a:lnTo>
                  <a:lnTo>
                    <a:pt x="0" y="23"/>
                  </a:lnTo>
                  <a:lnTo>
                    <a:pt x="0" y="20"/>
                  </a:lnTo>
                  <a:lnTo>
                    <a:pt x="0" y="19"/>
                  </a:lnTo>
                  <a:lnTo>
                    <a:pt x="0" y="15"/>
                  </a:lnTo>
                  <a:lnTo>
                    <a:pt x="0" y="12"/>
                  </a:lnTo>
                  <a:lnTo>
                    <a:pt x="0" y="11"/>
                  </a:lnTo>
                  <a:lnTo>
                    <a:pt x="0" y="10"/>
                  </a:lnTo>
                  <a:lnTo>
                    <a:pt x="2" y="10"/>
                  </a:lnTo>
                  <a:lnTo>
                    <a:pt x="4" y="11"/>
                  </a:lnTo>
                  <a:lnTo>
                    <a:pt x="6" y="12"/>
                  </a:lnTo>
                  <a:lnTo>
                    <a:pt x="8" y="14"/>
                  </a:lnTo>
                  <a:lnTo>
                    <a:pt x="10" y="15"/>
                  </a:lnTo>
                  <a:lnTo>
                    <a:pt x="13" y="18"/>
                  </a:lnTo>
                  <a:lnTo>
                    <a:pt x="14" y="18"/>
                  </a:lnTo>
                  <a:lnTo>
                    <a:pt x="16" y="18"/>
                  </a:lnTo>
                  <a:lnTo>
                    <a:pt x="23" y="18"/>
                  </a:lnTo>
                  <a:lnTo>
                    <a:pt x="30" y="14"/>
                  </a:lnTo>
                  <a:lnTo>
                    <a:pt x="35" y="11"/>
                  </a:lnTo>
                  <a:lnTo>
                    <a:pt x="40" y="8"/>
                  </a:lnTo>
                  <a:lnTo>
                    <a:pt x="44" y="6"/>
                  </a:lnTo>
                  <a:lnTo>
                    <a:pt x="48" y="1"/>
                  </a:lnTo>
                  <a:lnTo>
                    <a:pt x="53" y="0"/>
                  </a:lnTo>
                  <a:lnTo>
                    <a:pt x="58" y="0"/>
                  </a:lnTo>
                  <a:lnTo>
                    <a:pt x="66" y="0"/>
                  </a:lnTo>
                  <a:lnTo>
                    <a:pt x="72" y="4"/>
                  </a:lnTo>
                  <a:lnTo>
                    <a:pt x="78" y="8"/>
                  </a:lnTo>
                  <a:lnTo>
                    <a:pt x="83" y="12"/>
                  </a:lnTo>
                  <a:lnTo>
                    <a:pt x="86" y="19"/>
                  </a:lnTo>
                  <a:lnTo>
                    <a:pt x="91" y="23"/>
                  </a:lnTo>
                  <a:lnTo>
                    <a:pt x="96" y="26"/>
                  </a:lnTo>
                  <a:lnTo>
                    <a:pt x="102" y="27"/>
                  </a:lnTo>
                  <a:lnTo>
                    <a:pt x="97" y="33"/>
                  </a:lnTo>
                  <a:lnTo>
                    <a:pt x="93" y="37"/>
                  </a:lnTo>
                  <a:lnTo>
                    <a:pt x="91" y="41"/>
                  </a:lnTo>
                  <a:lnTo>
                    <a:pt x="89" y="48"/>
                  </a:lnTo>
                  <a:lnTo>
                    <a:pt x="87" y="52"/>
                  </a:lnTo>
                  <a:lnTo>
                    <a:pt x="86" y="56"/>
                  </a:lnTo>
                  <a:lnTo>
                    <a:pt x="86" y="60"/>
                  </a:lnTo>
                  <a:lnTo>
                    <a:pt x="85" y="63"/>
                  </a:lnTo>
                  <a:lnTo>
                    <a:pt x="84" y="62"/>
                  </a:lnTo>
                  <a:lnTo>
                    <a:pt x="83" y="60"/>
                  </a:lnTo>
                  <a:lnTo>
                    <a:pt x="80" y="59"/>
                  </a:lnTo>
                  <a:lnTo>
                    <a:pt x="78" y="56"/>
                  </a:lnTo>
                  <a:lnTo>
                    <a:pt x="74" y="53"/>
                  </a:lnTo>
                  <a:lnTo>
                    <a:pt x="73" y="52"/>
                  </a:lnTo>
                  <a:lnTo>
                    <a:pt x="72" y="51"/>
                  </a:lnTo>
                  <a:lnTo>
                    <a:pt x="71" y="49"/>
                  </a:lnTo>
                  <a:lnTo>
                    <a:pt x="71" y="44"/>
                  </a:lnTo>
                  <a:lnTo>
                    <a:pt x="72" y="41"/>
                  </a:lnTo>
                  <a:lnTo>
                    <a:pt x="73" y="40"/>
                  </a:lnTo>
                  <a:lnTo>
                    <a:pt x="73" y="37"/>
                  </a:lnTo>
                  <a:lnTo>
                    <a:pt x="77" y="36"/>
                  </a:lnTo>
                  <a:lnTo>
                    <a:pt x="78" y="34"/>
                  </a:lnTo>
                  <a:lnTo>
                    <a:pt x="79" y="34"/>
                  </a:lnTo>
                  <a:lnTo>
                    <a:pt x="80" y="33"/>
                  </a:lnTo>
                  <a:lnTo>
                    <a:pt x="77" y="30"/>
                  </a:lnTo>
                  <a:lnTo>
                    <a:pt x="72" y="29"/>
                  </a:lnTo>
                  <a:lnTo>
                    <a:pt x="70" y="26"/>
                  </a:lnTo>
                  <a:lnTo>
                    <a:pt x="66" y="25"/>
                  </a:lnTo>
                  <a:lnTo>
                    <a:pt x="64" y="23"/>
                  </a:lnTo>
                  <a:lnTo>
                    <a:pt x="63" y="20"/>
                  </a:lnTo>
                  <a:lnTo>
                    <a:pt x="60" y="15"/>
                  </a:lnTo>
                  <a:lnTo>
                    <a:pt x="58" y="12"/>
                  </a:lnTo>
                  <a:lnTo>
                    <a:pt x="53" y="14"/>
                  </a:lnTo>
                  <a:lnTo>
                    <a:pt x="48" y="18"/>
                  </a:lnTo>
                  <a:lnTo>
                    <a:pt x="45" y="22"/>
                  </a:lnTo>
                  <a:lnTo>
                    <a:pt x="42" y="26"/>
                  </a:lnTo>
                  <a:lnTo>
                    <a:pt x="41" y="32"/>
                  </a:lnTo>
                  <a:lnTo>
                    <a:pt x="40" y="37"/>
                  </a:lnTo>
                  <a:lnTo>
                    <a:pt x="39" y="43"/>
                  </a:lnTo>
                  <a:lnTo>
                    <a:pt x="39" y="49"/>
                  </a:lnTo>
                  <a:lnTo>
                    <a:pt x="39" y="51"/>
                  </a:lnTo>
                  <a:lnTo>
                    <a:pt x="38" y="52"/>
                  </a:lnTo>
                  <a:lnTo>
                    <a:pt x="36" y="52"/>
                  </a:lnTo>
                  <a:lnTo>
                    <a:pt x="35" y="53"/>
                  </a:lnTo>
                  <a:lnTo>
                    <a:pt x="34" y="53"/>
                  </a:lnTo>
                  <a:lnTo>
                    <a:pt x="32" y="53"/>
                  </a:lnTo>
                  <a:lnTo>
                    <a:pt x="30" y="53"/>
                  </a:lnTo>
                  <a:lnTo>
                    <a:pt x="27" y="53"/>
                  </a:lnTo>
                  <a:lnTo>
                    <a:pt x="22" y="51"/>
                  </a:lnTo>
                  <a:lnTo>
                    <a:pt x="20" y="46"/>
                  </a:lnTo>
                  <a:lnTo>
                    <a:pt x="16" y="41"/>
                  </a:lnTo>
                  <a:lnTo>
                    <a:pt x="14" y="37"/>
                  </a:lnTo>
                  <a:lnTo>
                    <a:pt x="10" y="34"/>
                  </a:lnTo>
                  <a:lnTo>
                    <a:pt x="8" y="32"/>
                  </a:lnTo>
                  <a:lnTo>
                    <a:pt x="4" y="30"/>
                  </a:lnTo>
                  <a:lnTo>
                    <a:pt x="0" y="3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grpSp>
      <p:grpSp>
        <p:nvGrpSpPr>
          <p:cNvPr id="566" name="Group 565">
            <a:extLst>
              <a:ext uri="{FF2B5EF4-FFF2-40B4-BE49-F238E27FC236}">
                <a16:creationId xmlns:a16="http://schemas.microsoft.com/office/drawing/2014/main" id="{84EAFF16-5FC2-666E-8694-EE4804622773}"/>
              </a:ext>
            </a:extLst>
          </p:cNvPr>
          <p:cNvGrpSpPr/>
          <p:nvPr/>
        </p:nvGrpSpPr>
        <p:grpSpPr>
          <a:xfrm>
            <a:off x="895949" y="4885076"/>
            <a:ext cx="1772427" cy="624423"/>
            <a:chOff x="588435" y="5052484"/>
            <a:chExt cx="1826681" cy="625051"/>
          </a:xfrm>
        </p:grpSpPr>
        <p:sp>
          <p:nvSpPr>
            <p:cNvPr id="727" name="Rectangle 726">
              <a:extLst>
                <a:ext uri="{FF2B5EF4-FFF2-40B4-BE49-F238E27FC236}">
                  <a16:creationId xmlns:a16="http://schemas.microsoft.com/office/drawing/2014/main" id="{7DB872B4-1D44-D2D7-1D90-BDB70F40832A}"/>
                </a:ext>
              </a:extLst>
            </p:cNvPr>
            <p:cNvSpPr/>
            <p:nvPr/>
          </p:nvSpPr>
          <p:spPr>
            <a:xfrm>
              <a:off x="588435" y="5052484"/>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 Objective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Accounts</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28" name="Group 727">
              <a:extLst>
                <a:ext uri="{FF2B5EF4-FFF2-40B4-BE49-F238E27FC236}">
                  <a16:creationId xmlns:a16="http://schemas.microsoft.com/office/drawing/2014/main" id="{271E04F9-FCBF-CB62-C81E-8554F6AB8F81}"/>
                </a:ext>
              </a:extLst>
            </p:cNvPr>
            <p:cNvGrpSpPr/>
            <p:nvPr/>
          </p:nvGrpSpPr>
          <p:grpSpPr>
            <a:xfrm>
              <a:off x="955675" y="5578475"/>
              <a:ext cx="1092200" cy="99060"/>
              <a:chOff x="736600" y="5578475"/>
              <a:chExt cx="1092200" cy="99060"/>
            </a:xfrm>
          </p:grpSpPr>
          <p:grpSp>
            <p:nvGrpSpPr>
              <p:cNvPr id="735" name="Group 734">
                <a:extLst>
                  <a:ext uri="{FF2B5EF4-FFF2-40B4-BE49-F238E27FC236}">
                    <a16:creationId xmlns:a16="http://schemas.microsoft.com/office/drawing/2014/main" id="{4BBCB560-22F9-115D-AEF3-B903589529B8}"/>
                  </a:ext>
                </a:extLst>
              </p:cNvPr>
              <p:cNvGrpSpPr/>
              <p:nvPr/>
            </p:nvGrpSpPr>
            <p:grpSpPr>
              <a:xfrm>
                <a:off x="736600" y="5578475"/>
                <a:ext cx="311150" cy="99060"/>
                <a:chOff x="736600" y="5575300"/>
                <a:chExt cx="311150" cy="99060"/>
              </a:xfrm>
            </p:grpSpPr>
            <p:sp>
              <p:nvSpPr>
                <p:cNvPr id="742" name="Rectangle 741">
                  <a:extLst>
                    <a:ext uri="{FF2B5EF4-FFF2-40B4-BE49-F238E27FC236}">
                      <a16:creationId xmlns:a16="http://schemas.microsoft.com/office/drawing/2014/main" id="{59EB9538-7028-905E-2CAB-4C27F1962A83}"/>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3" name="Rectangle 742">
                  <a:extLst>
                    <a:ext uri="{FF2B5EF4-FFF2-40B4-BE49-F238E27FC236}">
                      <a16:creationId xmlns:a16="http://schemas.microsoft.com/office/drawing/2014/main" id="{566264B3-4503-E427-C9A0-6993FBA194FE}"/>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736" name="Group 735">
                <a:extLst>
                  <a:ext uri="{FF2B5EF4-FFF2-40B4-BE49-F238E27FC236}">
                    <a16:creationId xmlns:a16="http://schemas.microsoft.com/office/drawing/2014/main" id="{BBFEF442-F55E-6C49-6488-A332F2E7F63B}"/>
                  </a:ext>
                </a:extLst>
              </p:cNvPr>
              <p:cNvGrpSpPr/>
              <p:nvPr/>
            </p:nvGrpSpPr>
            <p:grpSpPr>
              <a:xfrm>
                <a:off x="1100667" y="5578475"/>
                <a:ext cx="400050" cy="99060"/>
                <a:chOff x="1115484" y="5581650"/>
                <a:chExt cx="400050" cy="99060"/>
              </a:xfrm>
            </p:grpSpPr>
            <p:sp>
              <p:nvSpPr>
                <p:cNvPr id="740" name="Rectangle 739">
                  <a:extLst>
                    <a:ext uri="{FF2B5EF4-FFF2-40B4-BE49-F238E27FC236}">
                      <a16:creationId xmlns:a16="http://schemas.microsoft.com/office/drawing/2014/main" id="{B96F926B-8E05-987A-2163-0BF405B0A173}"/>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1" name="Rectangle 740">
                  <a:extLst>
                    <a:ext uri="{FF2B5EF4-FFF2-40B4-BE49-F238E27FC236}">
                      <a16:creationId xmlns:a16="http://schemas.microsoft.com/office/drawing/2014/main" id="{2CDE988D-4DC6-C722-C148-C3AF4AF9087D}"/>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737" name="Group 736">
                <a:extLst>
                  <a:ext uri="{FF2B5EF4-FFF2-40B4-BE49-F238E27FC236}">
                    <a16:creationId xmlns:a16="http://schemas.microsoft.com/office/drawing/2014/main" id="{153674AE-8478-5727-4C67-DB41C5B7F5A6}"/>
                  </a:ext>
                </a:extLst>
              </p:cNvPr>
              <p:cNvGrpSpPr/>
              <p:nvPr/>
            </p:nvGrpSpPr>
            <p:grpSpPr>
              <a:xfrm>
                <a:off x="1553634" y="5578475"/>
                <a:ext cx="275166" cy="99060"/>
                <a:chOff x="1553634" y="5579534"/>
                <a:chExt cx="275166" cy="99060"/>
              </a:xfrm>
            </p:grpSpPr>
            <p:sp>
              <p:nvSpPr>
                <p:cNvPr id="738" name="Rectangle 737">
                  <a:extLst>
                    <a:ext uri="{FF2B5EF4-FFF2-40B4-BE49-F238E27FC236}">
                      <a16:creationId xmlns:a16="http://schemas.microsoft.com/office/drawing/2014/main" id="{BCE5FBDB-C0C3-7F0A-784F-294882C459DD}"/>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9" name="Rectangle 738">
                  <a:extLst>
                    <a:ext uri="{FF2B5EF4-FFF2-40B4-BE49-F238E27FC236}">
                      <a16:creationId xmlns:a16="http://schemas.microsoft.com/office/drawing/2014/main" id="{6512B29D-8245-2E19-F645-A5C3F564F0D6}"/>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729" name="Group 728">
              <a:extLst>
                <a:ext uri="{FF2B5EF4-FFF2-40B4-BE49-F238E27FC236}">
                  <a16:creationId xmlns:a16="http://schemas.microsoft.com/office/drawing/2014/main" id="{4C7F4665-E4B0-1A39-5121-EFE113A17A20}"/>
                </a:ext>
              </a:extLst>
            </p:cNvPr>
            <p:cNvGrpSpPr/>
            <p:nvPr/>
          </p:nvGrpSpPr>
          <p:grpSpPr>
            <a:xfrm>
              <a:off x="662728" y="5220970"/>
              <a:ext cx="1678095" cy="310726"/>
              <a:chOff x="607906" y="5159587"/>
              <a:chExt cx="1678095" cy="310726"/>
            </a:xfrm>
          </p:grpSpPr>
          <p:sp>
            <p:nvSpPr>
              <p:cNvPr id="730" name="Rectangle 729">
                <a:extLst>
                  <a:ext uri="{FF2B5EF4-FFF2-40B4-BE49-F238E27FC236}">
                    <a16:creationId xmlns:a16="http://schemas.microsoft.com/office/drawing/2014/main" id="{EB939D8D-4AD4-10F7-461C-21F0946BE43D}"/>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92.58</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1" name="Rectangle 730">
                <a:extLst>
                  <a:ext uri="{FF2B5EF4-FFF2-40B4-BE49-F238E27FC236}">
                    <a16:creationId xmlns:a16="http://schemas.microsoft.com/office/drawing/2014/main" id="{9F711E69-DE64-BA10-2765-271AD1EBDA26}"/>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-2.41</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2" name="Rectangle 731">
                <a:extLst>
                  <a:ext uri="{FF2B5EF4-FFF2-40B4-BE49-F238E27FC236}">
                    <a16:creationId xmlns:a16="http://schemas.microsoft.com/office/drawing/2014/main" id="{26CF8CA6-6555-11D3-4BA7-D9CF57D28EDC}"/>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733" name="Straight Connector 732">
                <a:extLst>
                  <a:ext uri="{FF2B5EF4-FFF2-40B4-BE49-F238E27FC236}">
                    <a16:creationId xmlns:a16="http://schemas.microsoft.com/office/drawing/2014/main" id="{3033E6FE-5926-66AE-9BB9-F9EF99095E8F}"/>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4" name="Straight Connector 733">
                <a:extLst>
                  <a:ext uri="{FF2B5EF4-FFF2-40B4-BE49-F238E27FC236}">
                    <a16:creationId xmlns:a16="http://schemas.microsoft.com/office/drawing/2014/main" id="{F12CF97A-494A-0C69-7020-C33877A0C815}"/>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567" name="Group 566">
            <a:extLst>
              <a:ext uri="{FF2B5EF4-FFF2-40B4-BE49-F238E27FC236}">
                <a16:creationId xmlns:a16="http://schemas.microsoft.com/office/drawing/2014/main" id="{77183629-290D-052F-614A-C9FCA339BF34}"/>
              </a:ext>
            </a:extLst>
          </p:cNvPr>
          <p:cNvGrpSpPr/>
          <p:nvPr/>
        </p:nvGrpSpPr>
        <p:grpSpPr>
          <a:xfrm>
            <a:off x="2904565" y="4885093"/>
            <a:ext cx="1055649" cy="660372"/>
            <a:chOff x="2658537" y="5067301"/>
            <a:chExt cx="1087964" cy="661034"/>
          </a:xfrm>
        </p:grpSpPr>
        <p:sp>
          <p:nvSpPr>
            <p:cNvPr id="722" name="Rectangle 721">
              <a:extLst>
                <a:ext uri="{FF2B5EF4-FFF2-40B4-BE49-F238E27FC236}">
                  <a16:creationId xmlns:a16="http://schemas.microsoft.com/office/drawing/2014/main" id="{371C9208-2EF8-3243-2B06-BA751CF18472}"/>
                </a:ext>
              </a:extLst>
            </p:cNvPr>
            <p:cNvSpPr/>
            <p:nvPr/>
          </p:nvSpPr>
          <p:spPr>
            <a:xfrm>
              <a:off x="2873483" y="5257800"/>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99.7629</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23" name="Group 722">
              <a:extLst>
                <a:ext uri="{FF2B5EF4-FFF2-40B4-BE49-F238E27FC236}">
                  <a16:creationId xmlns:a16="http://schemas.microsoft.com/office/drawing/2014/main" id="{BF49017F-FA15-9CF5-2945-51BCAC06CE1A}"/>
                </a:ext>
              </a:extLst>
            </p:cNvPr>
            <p:cNvGrpSpPr/>
            <p:nvPr/>
          </p:nvGrpSpPr>
          <p:grpSpPr>
            <a:xfrm>
              <a:off x="3046944" y="5629275"/>
              <a:ext cx="311150" cy="99060"/>
              <a:chOff x="736600" y="5575300"/>
              <a:chExt cx="311150" cy="99060"/>
            </a:xfrm>
          </p:grpSpPr>
          <p:sp>
            <p:nvSpPr>
              <p:cNvPr id="725" name="Rectangle 724">
                <a:extLst>
                  <a:ext uri="{FF2B5EF4-FFF2-40B4-BE49-F238E27FC236}">
                    <a16:creationId xmlns:a16="http://schemas.microsoft.com/office/drawing/2014/main" id="{2A0FBA6C-82EF-5D0E-FFB8-FD25DA81D0B8}"/>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6" name="Rectangle 725">
                <a:extLst>
                  <a:ext uri="{FF2B5EF4-FFF2-40B4-BE49-F238E27FC236}">
                    <a16:creationId xmlns:a16="http://schemas.microsoft.com/office/drawing/2014/main" id="{4049499B-8F6B-CAFF-8B05-A575873D2C0E}"/>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724" name="Rectangle 723">
              <a:extLst>
                <a:ext uri="{FF2B5EF4-FFF2-40B4-BE49-F238E27FC236}">
                  <a16:creationId xmlns:a16="http://schemas.microsoft.com/office/drawing/2014/main" id="{4B4812AF-A6D1-2436-BA21-21A8AF7ED34D}"/>
                </a:ext>
              </a:extLst>
            </p:cNvPr>
            <p:cNvSpPr/>
            <p:nvPr/>
          </p:nvSpPr>
          <p:spPr>
            <a:xfrm>
              <a:off x="2658537" y="5067301"/>
              <a:ext cx="1087964"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 Objective….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22" name="Group 1121">
            <a:extLst>
              <a:ext uri="{FF2B5EF4-FFF2-40B4-BE49-F238E27FC236}">
                <a16:creationId xmlns:a16="http://schemas.microsoft.com/office/drawing/2014/main" id="{9B81B408-E636-452D-3D45-BCB90A5221A5}"/>
              </a:ext>
            </a:extLst>
          </p:cNvPr>
          <p:cNvGrpSpPr/>
          <p:nvPr/>
        </p:nvGrpSpPr>
        <p:grpSpPr>
          <a:xfrm>
            <a:off x="4153324" y="4885093"/>
            <a:ext cx="823159" cy="660372"/>
            <a:chOff x="3945145" y="4946650"/>
            <a:chExt cx="848356" cy="661034"/>
          </a:xfrm>
        </p:grpSpPr>
        <p:sp>
          <p:nvSpPr>
            <p:cNvPr id="568" name="Rectangle 567">
              <a:extLst>
                <a:ext uri="{FF2B5EF4-FFF2-40B4-BE49-F238E27FC236}">
                  <a16:creationId xmlns:a16="http://schemas.microsoft.com/office/drawing/2014/main" id="{C3D03A66-1CAA-3295-5133-C5A802DFB4CD}"/>
                </a:ext>
              </a:extLst>
            </p:cNvPr>
            <p:cNvSpPr/>
            <p:nvPr/>
          </p:nvSpPr>
          <p:spPr>
            <a:xfrm>
              <a:off x="4040287" y="5137149"/>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99.762</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69" name="Group 568">
              <a:extLst>
                <a:ext uri="{FF2B5EF4-FFF2-40B4-BE49-F238E27FC236}">
                  <a16:creationId xmlns:a16="http://schemas.microsoft.com/office/drawing/2014/main" id="{5D479861-5743-330F-5B48-D8015D3EA2D1}"/>
                </a:ext>
              </a:extLst>
            </p:cNvPr>
            <p:cNvGrpSpPr/>
            <p:nvPr/>
          </p:nvGrpSpPr>
          <p:grpSpPr>
            <a:xfrm>
              <a:off x="4213748" y="5508624"/>
              <a:ext cx="311150" cy="99060"/>
              <a:chOff x="736600" y="5575300"/>
              <a:chExt cx="311150" cy="99060"/>
            </a:xfrm>
          </p:grpSpPr>
          <p:sp>
            <p:nvSpPr>
              <p:cNvPr id="720" name="Rectangle 719">
                <a:extLst>
                  <a:ext uri="{FF2B5EF4-FFF2-40B4-BE49-F238E27FC236}">
                    <a16:creationId xmlns:a16="http://schemas.microsoft.com/office/drawing/2014/main" id="{6B54339F-7066-D242-640F-F5677D713963}"/>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1" name="Rectangle 720">
                <a:extLst>
                  <a:ext uri="{FF2B5EF4-FFF2-40B4-BE49-F238E27FC236}">
                    <a16:creationId xmlns:a16="http://schemas.microsoft.com/office/drawing/2014/main" id="{FCF6C4A0-F50C-2B1A-EF06-681851BECD68}"/>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70" name="Rectangle 569">
              <a:extLst>
                <a:ext uri="{FF2B5EF4-FFF2-40B4-BE49-F238E27FC236}">
                  <a16:creationId xmlns:a16="http://schemas.microsoft.com/office/drawing/2014/main" id="{A772E9E7-69D9-A32F-E929-3FDA3F0A436E}"/>
                </a:ext>
              </a:extLst>
            </p:cNvPr>
            <p:cNvSpPr/>
            <p:nvPr/>
          </p:nvSpPr>
          <p:spPr>
            <a:xfrm>
              <a:off x="3945145" y="4946650"/>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571" name="Group 570">
            <a:extLst>
              <a:ext uri="{FF2B5EF4-FFF2-40B4-BE49-F238E27FC236}">
                <a16:creationId xmlns:a16="http://schemas.microsoft.com/office/drawing/2014/main" id="{1B22729E-DCE5-30C6-C3D2-E26D33719848}"/>
              </a:ext>
            </a:extLst>
          </p:cNvPr>
          <p:cNvGrpSpPr/>
          <p:nvPr/>
        </p:nvGrpSpPr>
        <p:grpSpPr>
          <a:xfrm>
            <a:off x="4153324" y="3017543"/>
            <a:ext cx="823159" cy="660372"/>
            <a:chOff x="3945145" y="2882790"/>
            <a:chExt cx="848356" cy="661034"/>
          </a:xfrm>
        </p:grpSpPr>
        <p:sp>
          <p:nvSpPr>
            <p:cNvPr id="715" name="Rectangle 714">
              <a:extLst>
                <a:ext uri="{FF2B5EF4-FFF2-40B4-BE49-F238E27FC236}">
                  <a16:creationId xmlns:a16="http://schemas.microsoft.com/office/drawing/2014/main" id="{306CB447-8B54-86BA-27B5-89C082AB4488}"/>
                </a:ext>
              </a:extLst>
            </p:cNvPr>
            <p:cNvSpPr/>
            <p:nvPr/>
          </p:nvSpPr>
          <p:spPr>
            <a:xfrm>
              <a:off x="4040287" y="3073289"/>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99.613</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16" name="Group 715">
              <a:extLst>
                <a:ext uri="{FF2B5EF4-FFF2-40B4-BE49-F238E27FC236}">
                  <a16:creationId xmlns:a16="http://schemas.microsoft.com/office/drawing/2014/main" id="{E4FAB944-EE47-72DA-463B-0152F9B0BD89}"/>
                </a:ext>
              </a:extLst>
            </p:cNvPr>
            <p:cNvGrpSpPr/>
            <p:nvPr/>
          </p:nvGrpSpPr>
          <p:grpSpPr>
            <a:xfrm>
              <a:off x="4213748" y="3444764"/>
              <a:ext cx="311150" cy="99060"/>
              <a:chOff x="736600" y="5575300"/>
              <a:chExt cx="311150" cy="99060"/>
            </a:xfrm>
          </p:grpSpPr>
          <p:sp>
            <p:nvSpPr>
              <p:cNvPr id="718" name="Rectangle 717">
                <a:extLst>
                  <a:ext uri="{FF2B5EF4-FFF2-40B4-BE49-F238E27FC236}">
                    <a16:creationId xmlns:a16="http://schemas.microsoft.com/office/drawing/2014/main" id="{84895349-852E-55BA-A368-0110C716B91E}"/>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9" name="Rectangle 718">
                <a:extLst>
                  <a:ext uri="{FF2B5EF4-FFF2-40B4-BE49-F238E27FC236}">
                    <a16:creationId xmlns:a16="http://schemas.microsoft.com/office/drawing/2014/main" id="{35DEA595-D690-2085-A938-217AEE1C3440}"/>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717" name="Rectangle 716">
              <a:extLst>
                <a:ext uri="{FF2B5EF4-FFF2-40B4-BE49-F238E27FC236}">
                  <a16:creationId xmlns:a16="http://schemas.microsoft.com/office/drawing/2014/main" id="{70C958A2-645A-9CA6-58AD-0953607EF11E}"/>
                </a:ext>
              </a:extLst>
            </p:cNvPr>
            <p:cNvSpPr/>
            <p:nvPr/>
          </p:nvSpPr>
          <p:spPr>
            <a:xfrm>
              <a:off x="3945145" y="2882790"/>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23" name="Group 1122">
            <a:extLst>
              <a:ext uri="{FF2B5EF4-FFF2-40B4-BE49-F238E27FC236}">
                <a16:creationId xmlns:a16="http://schemas.microsoft.com/office/drawing/2014/main" id="{ADED6FE7-90C6-D12E-ECF3-8AC3BC8E438A}"/>
              </a:ext>
            </a:extLst>
          </p:cNvPr>
          <p:cNvGrpSpPr/>
          <p:nvPr/>
        </p:nvGrpSpPr>
        <p:grpSpPr>
          <a:xfrm>
            <a:off x="5556614" y="3907115"/>
            <a:ext cx="823159" cy="660372"/>
            <a:chOff x="5325928" y="3891783"/>
            <a:chExt cx="848356" cy="661034"/>
          </a:xfrm>
        </p:grpSpPr>
        <p:sp>
          <p:nvSpPr>
            <p:cNvPr id="572" name="Rectangle 571">
              <a:extLst>
                <a:ext uri="{FF2B5EF4-FFF2-40B4-BE49-F238E27FC236}">
                  <a16:creationId xmlns:a16="http://schemas.microsoft.com/office/drawing/2014/main" id="{140B1C5B-EDAE-56FA-2C4F-B96B3DD02181}"/>
                </a:ext>
              </a:extLst>
            </p:cNvPr>
            <p:cNvSpPr/>
            <p:nvPr/>
          </p:nvSpPr>
          <p:spPr>
            <a:xfrm>
              <a:off x="5421070" y="4082282"/>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99.891</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73" name="Group 572">
              <a:extLst>
                <a:ext uri="{FF2B5EF4-FFF2-40B4-BE49-F238E27FC236}">
                  <a16:creationId xmlns:a16="http://schemas.microsoft.com/office/drawing/2014/main" id="{B44C08AB-39C7-DE59-D12F-259E8F9F4C4A}"/>
                </a:ext>
              </a:extLst>
            </p:cNvPr>
            <p:cNvGrpSpPr/>
            <p:nvPr/>
          </p:nvGrpSpPr>
          <p:grpSpPr>
            <a:xfrm>
              <a:off x="5594531" y="4453757"/>
              <a:ext cx="311150" cy="99060"/>
              <a:chOff x="736600" y="5575300"/>
              <a:chExt cx="311150" cy="99060"/>
            </a:xfrm>
          </p:grpSpPr>
          <p:sp>
            <p:nvSpPr>
              <p:cNvPr id="713" name="Rectangle 712">
                <a:extLst>
                  <a:ext uri="{FF2B5EF4-FFF2-40B4-BE49-F238E27FC236}">
                    <a16:creationId xmlns:a16="http://schemas.microsoft.com/office/drawing/2014/main" id="{F3B6435A-1BE9-94BA-D131-52E03C7FB431}"/>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4" name="Rectangle 713">
                <a:extLst>
                  <a:ext uri="{FF2B5EF4-FFF2-40B4-BE49-F238E27FC236}">
                    <a16:creationId xmlns:a16="http://schemas.microsoft.com/office/drawing/2014/main" id="{736F46A2-CB31-A7A7-B86B-5E8E704FB323}"/>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74" name="Rectangle 573">
              <a:extLst>
                <a:ext uri="{FF2B5EF4-FFF2-40B4-BE49-F238E27FC236}">
                  <a16:creationId xmlns:a16="http://schemas.microsoft.com/office/drawing/2014/main" id="{84763B5C-3C7F-8BB6-41DC-0FD54BD0FCC4}"/>
                </a:ext>
              </a:extLst>
            </p:cNvPr>
            <p:cNvSpPr/>
            <p:nvPr/>
          </p:nvSpPr>
          <p:spPr>
            <a:xfrm>
              <a:off x="5325928" y="3891783"/>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Avail…</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21" name="Group 1120">
            <a:extLst>
              <a:ext uri="{FF2B5EF4-FFF2-40B4-BE49-F238E27FC236}">
                <a16:creationId xmlns:a16="http://schemas.microsoft.com/office/drawing/2014/main" id="{F0B1A481-908D-8981-99A8-C3C5ACC64907}"/>
              </a:ext>
            </a:extLst>
          </p:cNvPr>
          <p:cNvGrpSpPr/>
          <p:nvPr/>
        </p:nvGrpSpPr>
        <p:grpSpPr>
          <a:xfrm>
            <a:off x="5482128" y="4885079"/>
            <a:ext cx="1772427" cy="660370"/>
            <a:chOff x="5307580" y="4946650"/>
            <a:chExt cx="1826681" cy="661034"/>
          </a:xfrm>
        </p:grpSpPr>
        <p:sp>
          <p:nvSpPr>
            <p:cNvPr id="575" name="Rectangle 574">
              <a:extLst>
                <a:ext uri="{FF2B5EF4-FFF2-40B4-BE49-F238E27FC236}">
                  <a16:creationId xmlns:a16="http://schemas.microsoft.com/office/drawing/2014/main" id="{7511FB11-B630-998C-ABA0-07411817B559}"/>
                </a:ext>
              </a:extLst>
            </p:cNvPr>
            <p:cNvSpPr/>
            <p:nvPr/>
          </p:nvSpPr>
          <p:spPr>
            <a:xfrm>
              <a:off x="5307580" y="4946650"/>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SLO: Service Availability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Lending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76" name="Group 575">
              <a:extLst>
                <a:ext uri="{FF2B5EF4-FFF2-40B4-BE49-F238E27FC236}">
                  <a16:creationId xmlns:a16="http://schemas.microsoft.com/office/drawing/2014/main" id="{E52F3751-EB78-B010-9B1F-18C1002F023C}"/>
                </a:ext>
              </a:extLst>
            </p:cNvPr>
            <p:cNvGrpSpPr/>
            <p:nvPr/>
          </p:nvGrpSpPr>
          <p:grpSpPr>
            <a:xfrm>
              <a:off x="5674820" y="5508624"/>
              <a:ext cx="1092200" cy="99060"/>
              <a:chOff x="736600" y="5578475"/>
              <a:chExt cx="1092200" cy="99060"/>
            </a:xfrm>
          </p:grpSpPr>
          <p:grpSp>
            <p:nvGrpSpPr>
              <p:cNvPr id="704" name="Group 703">
                <a:extLst>
                  <a:ext uri="{FF2B5EF4-FFF2-40B4-BE49-F238E27FC236}">
                    <a16:creationId xmlns:a16="http://schemas.microsoft.com/office/drawing/2014/main" id="{B722DDEA-DF72-D329-CE36-DFC7D99B5AEF}"/>
                  </a:ext>
                </a:extLst>
              </p:cNvPr>
              <p:cNvGrpSpPr/>
              <p:nvPr/>
            </p:nvGrpSpPr>
            <p:grpSpPr>
              <a:xfrm>
                <a:off x="736600" y="5578475"/>
                <a:ext cx="311150" cy="99060"/>
                <a:chOff x="736600" y="5575300"/>
                <a:chExt cx="311150" cy="99060"/>
              </a:xfrm>
            </p:grpSpPr>
            <p:sp>
              <p:nvSpPr>
                <p:cNvPr id="711" name="Rectangle 710">
                  <a:extLst>
                    <a:ext uri="{FF2B5EF4-FFF2-40B4-BE49-F238E27FC236}">
                      <a16:creationId xmlns:a16="http://schemas.microsoft.com/office/drawing/2014/main" id="{34843851-BA7A-C315-7FB8-707175D321A7}"/>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2" name="Rectangle 711">
                  <a:extLst>
                    <a:ext uri="{FF2B5EF4-FFF2-40B4-BE49-F238E27FC236}">
                      <a16:creationId xmlns:a16="http://schemas.microsoft.com/office/drawing/2014/main" id="{24F6E632-D240-CAC8-37FD-D4F406173AD3}"/>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705" name="Group 704">
                <a:extLst>
                  <a:ext uri="{FF2B5EF4-FFF2-40B4-BE49-F238E27FC236}">
                    <a16:creationId xmlns:a16="http://schemas.microsoft.com/office/drawing/2014/main" id="{5B291DD2-6AE3-277F-C50A-358B4C6C102A}"/>
                  </a:ext>
                </a:extLst>
              </p:cNvPr>
              <p:cNvGrpSpPr/>
              <p:nvPr/>
            </p:nvGrpSpPr>
            <p:grpSpPr>
              <a:xfrm>
                <a:off x="1100667" y="5578475"/>
                <a:ext cx="400050" cy="99060"/>
                <a:chOff x="1115484" y="5581650"/>
                <a:chExt cx="400050" cy="99060"/>
              </a:xfrm>
            </p:grpSpPr>
            <p:sp>
              <p:nvSpPr>
                <p:cNvPr id="709" name="Rectangle 708">
                  <a:extLst>
                    <a:ext uri="{FF2B5EF4-FFF2-40B4-BE49-F238E27FC236}">
                      <a16:creationId xmlns:a16="http://schemas.microsoft.com/office/drawing/2014/main" id="{844B14A9-3E6E-455D-0778-658E5F2AA05F}"/>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0" name="Rectangle 709">
                  <a:extLst>
                    <a:ext uri="{FF2B5EF4-FFF2-40B4-BE49-F238E27FC236}">
                      <a16:creationId xmlns:a16="http://schemas.microsoft.com/office/drawing/2014/main" id="{7F723393-7CCE-ED93-9F82-F1B61EFCEEDD}"/>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706" name="Group 705">
                <a:extLst>
                  <a:ext uri="{FF2B5EF4-FFF2-40B4-BE49-F238E27FC236}">
                    <a16:creationId xmlns:a16="http://schemas.microsoft.com/office/drawing/2014/main" id="{4B121348-1E24-E04A-C0E4-C30ADCCE3194}"/>
                  </a:ext>
                </a:extLst>
              </p:cNvPr>
              <p:cNvGrpSpPr/>
              <p:nvPr/>
            </p:nvGrpSpPr>
            <p:grpSpPr>
              <a:xfrm>
                <a:off x="1553634" y="5578475"/>
                <a:ext cx="275166" cy="99060"/>
                <a:chOff x="1553634" y="5579534"/>
                <a:chExt cx="275166" cy="99060"/>
              </a:xfrm>
            </p:grpSpPr>
            <p:sp>
              <p:nvSpPr>
                <p:cNvPr id="707" name="Rectangle 706">
                  <a:extLst>
                    <a:ext uri="{FF2B5EF4-FFF2-40B4-BE49-F238E27FC236}">
                      <a16:creationId xmlns:a16="http://schemas.microsoft.com/office/drawing/2014/main" id="{4AB9FB3D-280F-767B-BC98-862473D02084}"/>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8" name="Rectangle 707">
                  <a:extLst>
                    <a:ext uri="{FF2B5EF4-FFF2-40B4-BE49-F238E27FC236}">
                      <a16:creationId xmlns:a16="http://schemas.microsoft.com/office/drawing/2014/main" id="{7FCCA3CC-60FD-C053-5B5A-314CE6A53932}"/>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77" name="Group 576">
              <a:extLst>
                <a:ext uri="{FF2B5EF4-FFF2-40B4-BE49-F238E27FC236}">
                  <a16:creationId xmlns:a16="http://schemas.microsoft.com/office/drawing/2014/main" id="{427E6335-38E3-D0D2-ED74-AA47BD852524}"/>
                </a:ext>
              </a:extLst>
            </p:cNvPr>
            <p:cNvGrpSpPr/>
            <p:nvPr/>
          </p:nvGrpSpPr>
          <p:grpSpPr>
            <a:xfrm>
              <a:off x="5381873" y="5137149"/>
              <a:ext cx="1678095" cy="310726"/>
              <a:chOff x="607906" y="5159587"/>
              <a:chExt cx="1678095" cy="310726"/>
            </a:xfrm>
          </p:grpSpPr>
          <p:sp>
            <p:nvSpPr>
              <p:cNvPr id="699" name="Rectangle 698">
                <a:extLst>
                  <a:ext uri="{FF2B5EF4-FFF2-40B4-BE49-F238E27FC236}">
                    <a16:creationId xmlns:a16="http://schemas.microsoft.com/office/drawing/2014/main" id="{3BBB5111-10A3-57F8-E5AD-D6E2DCCF30AF}"/>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99.06</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0" name="Rectangle 699">
                <a:extLst>
                  <a:ext uri="{FF2B5EF4-FFF2-40B4-BE49-F238E27FC236}">
                    <a16:creationId xmlns:a16="http://schemas.microsoft.com/office/drawing/2014/main" id="{8FEE1066-B7A5-35CC-095B-8190249E1225}"/>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4.064</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1" name="Rectangle 700">
                <a:extLst>
                  <a:ext uri="{FF2B5EF4-FFF2-40B4-BE49-F238E27FC236}">
                    <a16:creationId xmlns:a16="http://schemas.microsoft.com/office/drawing/2014/main" id="{AF2794D1-DE34-AFEB-AD82-37249D4C705D}"/>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702" name="Straight Connector 701">
                <a:extLst>
                  <a:ext uri="{FF2B5EF4-FFF2-40B4-BE49-F238E27FC236}">
                    <a16:creationId xmlns:a16="http://schemas.microsoft.com/office/drawing/2014/main" id="{2CA40011-9EF1-07DA-81A9-D7B2AD176C58}"/>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03" name="Straight Connector 702">
                <a:extLst>
                  <a:ext uri="{FF2B5EF4-FFF2-40B4-BE49-F238E27FC236}">
                    <a16:creationId xmlns:a16="http://schemas.microsoft.com/office/drawing/2014/main" id="{BF44347F-9184-9FE2-14CF-EDE045F396F6}"/>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1120" name="Group 1119">
            <a:extLst>
              <a:ext uri="{FF2B5EF4-FFF2-40B4-BE49-F238E27FC236}">
                <a16:creationId xmlns:a16="http://schemas.microsoft.com/office/drawing/2014/main" id="{2F405DB6-CC2E-93C2-69B2-4A7E7B8A7303}"/>
              </a:ext>
            </a:extLst>
          </p:cNvPr>
          <p:cNvGrpSpPr/>
          <p:nvPr/>
        </p:nvGrpSpPr>
        <p:grpSpPr>
          <a:xfrm>
            <a:off x="7331566" y="4885079"/>
            <a:ext cx="1772427" cy="660370"/>
            <a:chOff x="7398847" y="4946650"/>
            <a:chExt cx="1826681" cy="661034"/>
          </a:xfrm>
        </p:grpSpPr>
        <p:sp>
          <p:nvSpPr>
            <p:cNvPr id="578" name="Rectangle 577">
              <a:extLst>
                <a:ext uri="{FF2B5EF4-FFF2-40B4-BE49-F238E27FC236}">
                  <a16:creationId xmlns:a16="http://schemas.microsoft.com/office/drawing/2014/main" id="{7E85D544-26A3-A53D-831E-8EA3B81E486A}"/>
                </a:ext>
              </a:extLst>
            </p:cNvPr>
            <p:cNvSpPr/>
            <p:nvPr/>
          </p:nvSpPr>
          <p:spPr>
            <a:xfrm>
              <a:off x="7398847" y="4946650"/>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Availability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Payments</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79" name="Group 578">
              <a:extLst>
                <a:ext uri="{FF2B5EF4-FFF2-40B4-BE49-F238E27FC236}">
                  <a16:creationId xmlns:a16="http://schemas.microsoft.com/office/drawing/2014/main" id="{F82108BA-07A3-4423-223A-997971C39D17}"/>
                </a:ext>
              </a:extLst>
            </p:cNvPr>
            <p:cNvGrpSpPr/>
            <p:nvPr/>
          </p:nvGrpSpPr>
          <p:grpSpPr>
            <a:xfrm>
              <a:off x="7766087" y="5508624"/>
              <a:ext cx="1092200" cy="99060"/>
              <a:chOff x="736600" y="5578475"/>
              <a:chExt cx="1092200" cy="99060"/>
            </a:xfrm>
          </p:grpSpPr>
          <p:grpSp>
            <p:nvGrpSpPr>
              <p:cNvPr id="690" name="Group 689">
                <a:extLst>
                  <a:ext uri="{FF2B5EF4-FFF2-40B4-BE49-F238E27FC236}">
                    <a16:creationId xmlns:a16="http://schemas.microsoft.com/office/drawing/2014/main" id="{37FF009B-F707-2FD5-AE95-D1A3779388BA}"/>
                  </a:ext>
                </a:extLst>
              </p:cNvPr>
              <p:cNvGrpSpPr/>
              <p:nvPr/>
            </p:nvGrpSpPr>
            <p:grpSpPr>
              <a:xfrm>
                <a:off x="736600" y="5578475"/>
                <a:ext cx="311150" cy="99060"/>
                <a:chOff x="736600" y="5575300"/>
                <a:chExt cx="311150" cy="99060"/>
              </a:xfrm>
            </p:grpSpPr>
            <p:sp>
              <p:nvSpPr>
                <p:cNvPr id="697" name="Rectangle 696">
                  <a:extLst>
                    <a:ext uri="{FF2B5EF4-FFF2-40B4-BE49-F238E27FC236}">
                      <a16:creationId xmlns:a16="http://schemas.microsoft.com/office/drawing/2014/main" id="{A821D8DE-9BF4-BBD4-D6AA-28DB30CE73C4}"/>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8" name="Rectangle 697">
                  <a:extLst>
                    <a:ext uri="{FF2B5EF4-FFF2-40B4-BE49-F238E27FC236}">
                      <a16:creationId xmlns:a16="http://schemas.microsoft.com/office/drawing/2014/main" id="{7FFEF354-2340-CDFD-CB51-ACA2F80A0789}"/>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91" name="Group 690">
                <a:extLst>
                  <a:ext uri="{FF2B5EF4-FFF2-40B4-BE49-F238E27FC236}">
                    <a16:creationId xmlns:a16="http://schemas.microsoft.com/office/drawing/2014/main" id="{ABEB3B0A-2D38-A173-8630-7ABC1F8F01C4}"/>
                  </a:ext>
                </a:extLst>
              </p:cNvPr>
              <p:cNvGrpSpPr/>
              <p:nvPr/>
            </p:nvGrpSpPr>
            <p:grpSpPr>
              <a:xfrm>
                <a:off x="1100667" y="5578475"/>
                <a:ext cx="400050" cy="99060"/>
                <a:chOff x="1115484" y="5581650"/>
                <a:chExt cx="400050" cy="99060"/>
              </a:xfrm>
            </p:grpSpPr>
            <p:sp>
              <p:nvSpPr>
                <p:cNvPr id="695" name="Rectangle 694">
                  <a:extLst>
                    <a:ext uri="{FF2B5EF4-FFF2-40B4-BE49-F238E27FC236}">
                      <a16:creationId xmlns:a16="http://schemas.microsoft.com/office/drawing/2014/main" id="{98E297B1-C980-02F0-DCB3-B4C8D10DE7DB}"/>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6" name="Rectangle 695">
                  <a:extLst>
                    <a:ext uri="{FF2B5EF4-FFF2-40B4-BE49-F238E27FC236}">
                      <a16:creationId xmlns:a16="http://schemas.microsoft.com/office/drawing/2014/main" id="{904223EF-6FF8-46FC-8066-D10EB3706A12}"/>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92" name="Group 691">
                <a:extLst>
                  <a:ext uri="{FF2B5EF4-FFF2-40B4-BE49-F238E27FC236}">
                    <a16:creationId xmlns:a16="http://schemas.microsoft.com/office/drawing/2014/main" id="{98530559-6635-97A0-996B-688FADACD086}"/>
                  </a:ext>
                </a:extLst>
              </p:cNvPr>
              <p:cNvGrpSpPr/>
              <p:nvPr/>
            </p:nvGrpSpPr>
            <p:grpSpPr>
              <a:xfrm>
                <a:off x="1553634" y="5578475"/>
                <a:ext cx="275166" cy="99060"/>
                <a:chOff x="1553634" y="5579534"/>
                <a:chExt cx="275166" cy="99060"/>
              </a:xfrm>
            </p:grpSpPr>
            <p:sp>
              <p:nvSpPr>
                <p:cNvPr id="693" name="Rectangle 692">
                  <a:extLst>
                    <a:ext uri="{FF2B5EF4-FFF2-40B4-BE49-F238E27FC236}">
                      <a16:creationId xmlns:a16="http://schemas.microsoft.com/office/drawing/2014/main" id="{555C8E40-60F2-6FEB-FFD1-B908E2010808}"/>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4" name="Rectangle 693">
                  <a:extLst>
                    <a:ext uri="{FF2B5EF4-FFF2-40B4-BE49-F238E27FC236}">
                      <a16:creationId xmlns:a16="http://schemas.microsoft.com/office/drawing/2014/main" id="{D9A1199C-7118-52BE-FE99-C69A79871CA3}"/>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80" name="Group 579">
              <a:extLst>
                <a:ext uri="{FF2B5EF4-FFF2-40B4-BE49-F238E27FC236}">
                  <a16:creationId xmlns:a16="http://schemas.microsoft.com/office/drawing/2014/main" id="{386839A4-9ABB-28A8-66FB-C2213FDEDC1A}"/>
                </a:ext>
              </a:extLst>
            </p:cNvPr>
            <p:cNvGrpSpPr/>
            <p:nvPr/>
          </p:nvGrpSpPr>
          <p:grpSpPr>
            <a:xfrm>
              <a:off x="7473140" y="5137149"/>
              <a:ext cx="1678095" cy="310726"/>
              <a:chOff x="607906" y="5159587"/>
              <a:chExt cx="1678095" cy="310726"/>
            </a:xfrm>
          </p:grpSpPr>
          <p:sp>
            <p:nvSpPr>
              <p:cNvPr id="685" name="Rectangle 684">
                <a:extLst>
                  <a:ext uri="{FF2B5EF4-FFF2-40B4-BE49-F238E27FC236}">
                    <a16:creationId xmlns:a16="http://schemas.microsoft.com/office/drawing/2014/main" id="{183CF556-CCE8-89C1-D53A-CD9BAD9AD760}"/>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N/A</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6" name="Rectangle 685">
                <a:extLst>
                  <a:ext uri="{FF2B5EF4-FFF2-40B4-BE49-F238E27FC236}">
                    <a16:creationId xmlns:a16="http://schemas.microsoft.com/office/drawing/2014/main" id="{283D3ED1-16B2-8DDE-B63F-07B7F977F6DB}"/>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-96</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7" name="Rectangle 686">
                <a:extLst>
                  <a:ext uri="{FF2B5EF4-FFF2-40B4-BE49-F238E27FC236}">
                    <a16:creationId xmlns:a16="http://schemas.microsoft.com/office/drawing/2014/main" id="{2050F45A-D1AB-58E2-D22C-34F0985263F7}"/>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88" name="Straight Connector 687">
                <a:extLst>
                  <a:ext uri="{FF2B5EF4-FFF2-40B4-BE49-F238E27FC236}">
                    <a16:creationId xmlns:a16="http://schemas.microsoft.com/office/drawing/2014/main" id="{E215F107-EF7A-ACD7-5EAC-9ECAE60BA258}"/>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9" name="Straight Connector 688">
                <a:extLst>
                  <a:ext uri="{FF2B5EF4-FFF2-40B4-BE49-F238E27FC236}">
                    <a16:creationId xmlns:a16="http://schemas.microsoft.com/office/drawing/2014/main" id="{B1135E93-CA76-FB9C-4556-7DAEFB01ABE5}"/>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1124" name="Group 1123">
            <a:extLst>
              <a:ext uri="{FF2B5EF4-FFF2-40B4-BE49-F238E27FC236}">
                <a16:creationId xmlns:a16="http://schemas.microsoft.com/office/drawing/2014/main" id="{1073906D-DDBF-50B8-7BE6-16135B41B50E}"/>
              </a:ext>
            </a:extLst>
          </p:cNvPr>
          <p:cNvGrpSpPr/>
          <p:nvPr/>
        </p:nvGrpSpPr>
        <p:grpSpPr>
          <a:xfrm>
            <a:off x="6534222" y="3907115"/>
            <a:ext cx="823159" cy="660372"/>
            <a:chOff x="6265728" y="3917183"/>
            <a:chExt cx="848356" cy="661034"/>
          </a:xfrm>
        </p:grpSpPr>
        <p:sp>
          <p:nvSpPr>
            <p:cNvPr id="581" name="Rectangle 580">
              <a:extLst>
                <a:ext uri="{FF2B5EF4-FFF2-40B4-BE49-F238E27FC236}">
                  <a16:creationId xmlns:a16="http://schemas.microsoft.com/office/drawing/2014/main" id="{4A54FDB0-D28F-3694-BA75-78EAA17C83D0}"/>
                </a:ext>
              </a:extLst>
            </p:cNvPr>
            <p:cNvSpPr/>
            <p:nvPr/>
          </p:nvSpPr>
          <p:spPr>
            <a:xfrm>
              <a:off x="6360870" y="4107682"/>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99.731</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82" name="Group 581">
              <a:extLst>
                <a:ext uri="{FF2B5EF4-FFF2-40B4-BE49-F238E27FC236}">
                  <a16:creationId xmlns:a16="http://schemas.microsoft.com/office/drawing/2014/main" id="{D61FB7C5-3FD2-7182-B587-F7EF2BACD19B}"/>
                </a:ext>
              </a:extLst>
            </p:cNvPr>
            <p:cNvGrpSpPr/>
            <p:nvPr/>
          </p:nvGrpSpPr>
          <p:grpSpPr>
            <a:xfrm>
              <a:off x="6534331" y="4479157"/>
              <a:ext cx="311150" cy="99060"/>
              <a:chOff x="736600" y="5575300"/>
              <a:chExt cx="311150" cy="99060"/>
            </a:xfrm>
          </p:grpSpPr>
          <p:sp>
            <p:nvSpPr>
              <p:cNvPr id="683" name="Rectangle 682">
                <a:extLst>
                  <a:ext uri="{FF2B5EF4-FFF2-40B4-BE49-F238E27FC236}">
                    <a16:creationId xmlns:a16="http://schemas.microsoft.com/office/drawing/2014/main" id="{59A92FD8-4140-7576-50A2-6F168973713B}"/>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4" name="Rectangle 683">
                <a:extLst>
                  <a:ext uri="{FF2B5EF4-FFF2-40B4-BE49-F238E27FC236}">
                    <a16:creationId xmlns:a16="http://schemas.microsoft.com/office/drawing/2014/main" id="{90F24127-4EFD-7CDA-63E3-60677EC99613}"/>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83" name="Rectangle 582">
              <a:extLst>
                <a:ext uri="{FF2B5EF4-FFF2-40B4-BE49-F238E27FC236}">
                  <a16:creationId xmlns:a16="http://schemas.microsoft.com/office/drawing/2014/main" id="{2C2B74D1-59AC-C523-CC45-241356BDB736}"/>
                </a:ext>
              </a:extLst>
            </p:cNvPr>
            <p:cNvSpPr/>
            <p:nvPr/>
          </p:nvSpPr>
          <p:spPr>
            <a:xfrm>
              <a:off x="6265728" y="3917183"/>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Avail…</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25" name="Group 1124">
            <a:extLst>
              <a:ext uri="{FF2B5EF4-FFF2-40B4-BE49-F238E27FC236}">
                <a16:creationId xmlns:a16="http://schemas.microsoft.com/office/drawing/2014/main" id="{3B5C1024-3ADF-BA12-A823-33050CAA5EAF}"/>
              </a:ext>
            </a:extLst>
          </p:cNvPr>
          <p:cNvGrpSpPr/>
          <p:nvPr/>
        </p:nvGrpSpPr>
        <p:grpSpPr>
          <a:xfrm>
            <a:off x="7526889" y="3907102"/>
            <a:ext cx="1772427" cy="624423"/>
            <a:chOff x="7398846" y="3899558"/>
            <a:chExt cx="1826681" cy="625051"/>
          </a:xfrm>
        </p:grpSpPr>
        <p:sp>
          <p:nvSpPr>
            <p:cNvPr id="584" name="Rectangle 583">
              <a:extLst>
                <a:ext uri="{FF2B5EF4-FFF2-40B4-BE49-F238E27FC236}">
                  <a16:creationId xmlns:a16="http://schemas.microsoft.com/office/drawing/2014/main" id="{3AB2FEE6-FDBD-8853-6B4C-6D3536B8A545}"/>
                </a:ext>
              </a:extLst>
            </p:cNvPr>
            <p:cNvSpPr/>
            <p:nvPr/>
          </p:nvSpPr>
          <p:spPr>
            <a:xfrm>
              <a:off x="7398846" y="3899558"/>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Availability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International</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85" name="Group 584">
              <a:extLst>
                <a:ext uri="{FF2B5EF4-FFF2-40B4-BE49-F238E27FC236}">
                  <a16:creationId xmlns:a16="http://schemas.microsoft.com/office/drawing/2014/main" id="{9FFD576E-F0BA-B622-EA85-116F6115517A}"/>
                </a:ext>
              </a:extLst>
            </p:cNvPr>
            <p:cNvGrpSpPr/>
            <p:nvPr/>
          </p:nvGrpSpPr>
          <p:grpSpPr>
            <a:xfrm>
              <a:off x="7766086" y="4425549"/>
              <a:ext cx="1092200" cy="99060"/>
              <a:chOff x="736600" y="5578475"/>
              <a:chExt cx="1092200" cy="99060"/>
            </a:xfrm>
          </p:grpSpPr>
          <p:grpSp>
            <p:nvGrpSpPr>
              <p:cNvPr id="674" name="Group 673">
                <a:extLst>
                  <a:ext uri="{FF2B5EF4-FFF2-40B4-BE49-F238E27FC236}">
                    <a16:creationId xmlns:a16="http://schemas.microsoft.com/office/drawing/2014/main" id="{25B98ABC-F280-B527-226C-634B0788E0B4}"/>
                  </a:ext>
                </a:extLst>
              </p:cNvPr>
              <p:cNvGrpSpPr/>
              <p:nvPr/>
            </p:nvGrpSpPr>
            <p:grpSpPr>
              <a:xfrm>
                <a:off x="736600" y="5578475"/>
                <a:ext cx="311150" cy="99060"/>
                <a:chOff x="736600" y="5575300"/>
                <a:chExt cx="311150" cy="99060"/>
              </a:xfrm>
            </p:grpSpPr>
            <p:sp>
              <p:nvSpPr>
                <p:cNvPr id="681" name="Rectangle 680">
                  <a:extLst>
                    <a:ext uri="{FF2B5EF4-FFF2-40B4-BE49-F238E27FC236}">
                      <a16:creationId xmlns:a16="http://schemas.microsoft.com/office/drawing/2014/main" id="{C05C05FB-22B3-A416-CB6B-DE6433478FB9}"/>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2" name="Rectangle 681">
                  <a:extLst>
                    <a:ext uri="{FF2B5EF4-FFF2-40B4-BE49-F238E27FC236}">
                      <a16:creationId xmlns:a16="http://schemas.microsoft.com/office/drawing/2014/main" id="{3CBE2587-F9DF-B16B-BE3C-5B36C9EEC3E7}"/>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75" name="Group 674">
                <a:extLst>
                  <a:ext uri="{FF2B5EF4-FFF2-40B4-BE49-F238E27FC236}">
                    <a16:creationId xmlns:a16="http://schemas.microsoft.com/office/drawing/2014/main" id="{23ACB31C-0FFA-DFD2-4FD1-CD570CB739E5}"/>
                  </a:ext>
                </a:extLst>
              </p:cNvPr>
              <p:cNvGrpSpPr/>
              <p:nvPr/>
            </p:nvGrpSpPr>
            <p:grpSpPr>
              <a:xfrm>
                <a:off x="1100667" y="5578475"/>
                <a:ext cx="400050" cy="99060"/>
                <a:chOff x="1115484" y="5581650"/>
                <a:chExt cx="400050" cy="99060"/>
              </a:xfrm>
            </p:grpSpPr>
            <p:sp>
              <p:nvSpPr>
                <p:cNvPr id="679" name="Rectangle 678">
                  <a:extLst>
                    <a:ext uri="{FF2B5EF4-FFF2-40B4-BE49-F238E27FC236}">
                      <a16:creationId xmlns:a16="http://schemas.microsoft.com/office/drawing/2014/main" id="{EC758489-DB3C-D32B-DE29-6A5913BE5587}"/>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0" name="Rectangle 679">
                  <a:extLst>
                    <a:ext uri="{FF2B5EF4-FFF2-40B4-BE49-F238E27FC236}">
                      <a16:creationId xmlns:a16="http://schemas.microsoft.com/office/drawing/2014/main" id="{DE75A1C7-E34E-8288-2F0C-15718ABA08F7}"/>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76" name="Group 675">
                <a:extLst>
                  <a:ext uri="{FF2B5EF4-FFF2-40B4-BE49-F238E27FC236}">
                    <a16:creationId xmlns:a16="http://schemas.microsoft.com/office/drawing/2014/main" id="{47744B14-0B98-4364-1C40-585166C827D5}"/>
                  </a:ext>
                </a:extLst>
              </p:cNvPr>
              <p:cNvGrpSpPr/>
              <p:nvPr/>
            </p:nvGrpSpPr>
            <p:grpSpPr>
              <a:xfrm>
                <a:off x="1553634" y="5578475"/>
                <a:ext cx="275166" cy="99060"/>
                <a:chOff x="1553634" y="5579534"/>
                <a:chExt cx="275166" cy="99060"/>
              </a:xfrm>
            </p:grpSpPr>
            <p:sp>
              <p:nvSpPr>
                <p:cNvPr id="677" name="Rectangle 676">
                  <a:extLst>
                    <a:ext uri="{FF2B5EF4-FFF2-40B4-BE49-F238E27FC236}">
                      <a16:creationId xmlns:a16="http://schemas.microsoft.com/office/drawing/2014/main" id="{A1BF50C9-5133-2B22-CF42-D864CF2F5F76}"/>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8" name="Rectangle 677">
                  <a:extLst>
                    <a:ext uri="{FF2B5EF4-FFF2-40B4-BE49-F238E27FC236}">
                      <a16:creationId xmlns:a16="http://schemas.microsoft.com/office/drawing/2014/main" id="{79712896-9A5E-555B-ECB0-F45B6CFF25B5}"/>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86" name="Group 585">
              <a:extLst>
                <a:ext uri="{FF2B5EF4-FFF2-40B4-BE49-F238E27FC236}">
                  <a16:creationId xmlns:a16="http://schemas.microsoft.com/office/drawing/2014/main" id="{670A28F0-BE17-ADC1-A245-094CFFE09B9E}"/>
                </a:ext>
              </a:extLst>
            </p:cNvPr>
            <p:cNvGrpSpPr/>
            <p:nvPr/>
          </p:nvGrpSpPr>
          <p:grpSpPr>
            <a:xfrm>
              <a:off x="7473139" y="4068044"/>
              <a:ext cx="1678095" cy="310726"/>
              <a:chOff x="607906" y="5159587"/>
              <a:chExt cx="1678095" cy="310726"/>
            </a:xfrm>
          </p:grpSpPr>
          <p:sp>
            <p:nvSpPr>
              <p:cNvPr id="669" name="Rectangle 668">
                <a:extLst>
                  <a:ext uri="{FF2B5EF4-FFF2-40B4-BE49-F238E27FC236}">
                    <a16:creationId xmlns:a16="http://schemas.microsoft.com/office/drawing/2014/main" id="{2FFFF816-5F52-7B15-5101-4D2002DCB219}"/>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99.89</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0" name="Rectangle 669">
                <a:extLst>
                  <a:ext uri="{FF2B5EF4-FFF2-40B4-BE49-F238E27FC236}">
                    <a16:creationId xmlns:a16="http://schemas.microsoft.com/office/drawing/2014/main" id="{822E387C-890A-F7A6-6D33-751A768D2678}"/>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4.891</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1" name="Rectangle 670">
                <a:extLst>
                  <a:ext uri="{FF2B5EF4-FFF2-40B4-BE49-F238E27FC236}">
                    <a16:creationId xmlns:a16="http://schemas.microsoft.com/office/drawing/2014/main" id="{51BCE496-D2CB-4A70-AD4E-2578CA25BE80}"/>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72" name="Straight Connector 671">
                <a:extLst>
                  <a:ext uri="{FF2B5EF4-FFF2-40B4-BE49-F238E27FC236}">
                    <a16:creationId xmlns:a16="http://schemas.microsoft.com/office/drawing/2014/main" id="{29CA1AD0-D51F-D596-5E95-2CAC35E8B3F6}"/>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3" name="Straight Connector 672">
                <a:extLst>
                  <a:ext uri="{FF2B5EF4-FFF2-40B4-BE49-F238E27FC236}">
                    <a16:creationId xmlns:a16="http://schemas.microsoft.com/office/drawing/2014/main" id="{94D49DD9-6E1F-3F66-D456-B263707BAD88}"/>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602" name="Group 601">
            <a:extLst>
              <a:ext uri="{FF2B5EF4-FFF2-40B4-BE49-F238E27FC236}">
                <a16:creationId xmlns:a16="http://schemas.microsoft.com/office/drawing/2014/main" id="{C2F23130-3AD9-F7F8-1375-BCF2EC59C17A}"/>
              </a:ext>
            </a:extLst>
          </p:cNvPr>
          <p:cNvGrpSpPr/>
          <p:nvPr/>
        </p:nvGrpSpPr>
        <p:grpSpPr>
          <a:xfrm>
            <a:off x="4153324" y="1988220"/>
            <a:ext cx="823159" cy="660372"/>
            <a:chOff x="3945145" y="1886301"/>
            <a:chExt cx="848356" cy="661034"/>
          </a:xfrm>
        </p:grpSpPr>
        <p:sp>
          <p:nvSpPr>
            <p:cNvPr id="618" name="Rectangle 617">
              <a:extLst>
                <a:ext uri="{FF2B5EF4-FFF2-40B4-BE49-F238E27FC236}">
                  <a16:creationId xmlns:a16="http://schemas.microsoft.com/office/drawing/2014/main" id="{03A666CC-2493-0BD4-2400-31BF803E9DF3}"/>
                </a:ext>
              </a:extLst>
            </p:cNvPr>
            <p:cNvSpPr/>
            <p:nvPr/>
          </p:nvSpPr>
          <p:spPr>
            <a:xfrm>
              <a:off x="4040287" y="2076800"/>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89.022</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19" name="Group 618">
              <a:extLst>
                <a:ext uri="{FF2B5EF4-FFF2-40B4-BE49-F238E27FC236}">
                  <a16:creationId xmlns:a16="http://schemas.microsoft.com/office/drawing/2014/main" id="{81A53907-4FF9-C936-44B5-3D88667B12C8}"/>
                </a:ext>
              </a:extLst>
            </p:cNvPr>
            <p:cNvGrpSpPr/>
            <p:nvPr/>
          </p:nvGrpSpPr>
          <p:grpSpPr>
            <a:xfrm>
              <a:off x="4213748" y="2448275"/>
              <a:ext cx="311150" cy="99060"/>
              <a:chOff x="736600" y="5575300"/>
              <a:chExt cx="311150" cy="99060"/>
            </a:xfrm>
          </p:grpSpPr>
          <p:sp>
            <p:nvSpPr>
              <p:cNvPr id="621" name="Rectangle 620">
                <a:extLst>
                  <a:ext uri="{FF2B5EF4-FFF2-40B4-BE49-F238E27FC236}">
                    <a16:creationId xmlns:a16="http://schemas.microsoft.com/office/drawing/2014/main" id="{F8F20D8D-2C11-B291-BD29-527C42C775C6}"/>
                  </a:ext>
                </a:extLst>
              </p:cNvPr>
              <p:cNvSpPr/>
              <p:nvPr/>
            </p:nvSpPr>
            <p:spPr>
              <a:xfrm>
                <a:off x="736600" y="5595197"/>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2" name="Rectangle 621">
                <a:extLst>
                  <a:ext uri="{FF2B5EF4-FFF2-40B4-BE49-F238E27FC236}">
                    <a16:creationId xmlns:a16="http://schemas.microsoft.com/office/drawing/2014/main" id="{E43E3A29-60C2-C47F-B3F9-96C58ED61C65}"/>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620" name="Rectangle 619">
              <a:extLst>
                <a:ext uri="{FF2B5EF4-FFF2-40B4-BE49-F238E27FC236}">
                  <a16:creationId xmlns:a16="http://schemas.microsoft.com/office/drawing/2014/main" id="{7AEF384C-F052-5B9C-B8FF-6AB6D30FADB6}"/>
                </a:ext>
              </a:extLst>
            </p:cNvPr>
            <p:cNvSpPr/>
            <p:nvPr/>
          </p:nvSpPr>
          <p:spPr>
            <a:xfrm>
              <a:off x="3945145" y="1886301"/>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03" name="Group 602">
            <a:extLst>
              <a:ext uri="{FF2B5EF4-FFF2-40B4-BE49-F238E27FC236}">
                <a16:creationId xmlns:a16="http://schemas.microsoft.com/office/drawing/2014/main" id="{5ABE2616-3924-1D7E-736B-0B19B8E4537C}"/>
              </a:ext>
            </a:extLst>
          </p:cNvPr>
          <p:cNvGrpSpPr/>
          <p:nvPr/>
        </p:nvGrpSpPr>
        <p:grpSpPr>
          <a:xfrm>
            <a:off x="4153324" y="3907115"/>
            <a:ext cx="823159" cy="660372"/>
            <a:chOff x="3945145" y="3907607"/>
            <a:chExt cx="848356" cy="661034"/>
          </a:xfrm>
        </p:grpSpPr>
        <p:sp>
          <p:nvSpPr>
            <p:cNvPr id="613" name="Rectangle 612">
              <a:extLst>
                <a:ext uri="{FF2B5EF4-FFF2-40B4-BE49-F238E27FC236}">
                  <a16:creationId xmlns:a16="http://schemas.microsoft.com/office/drawing/2014/main" id="{38C68CBF-8614-F443-61CC-CAC0B17DCC82}"/>
                </a:ext>
              </a:extLst>
            </p:cNvPr>
            <p:cNvSpPr/>
            <p:nvPr/>
          </p:nvSpPr>
          <p:spPr>
            <a:xfrm>
              <a:off x="4040287" y="4098106"/>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89.022</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14" name="Group 613">
              <a:extLst>
                <a:ext uri="{FF2B5EF4-FFF2-40B4-BE49-F238E27FC236}">
                  <a16:creationId xmlns:a16="http://schemas.microsoft.com/office/drawing/2014/main" id="{70940AF8-2BE0-4E18-0A9B-2A6A07B9651C}"/>
                </a:ext>
              </a:extLst>
            </p:cNvPr>
            <p:cNvGrpSpPr/>
            <p:nvPr/>
          </p:nvGrpSpPr>
          <p:grpSpPr>
            <a:xfrm>
              <a:off x="4213748" y="4469581"/>
              <a:ext cx="311150" cy="99060"/>
              <a:chOff x="736600" y="5575300"/>
              <a:chExt cx="311150" cy="99060"/>
            </a:xfrm>
          </p:grpSpPr>
          <p:sp>
            <p:nvSpPr>
              <p:cNvPr id="616" name="Rectangle 615">
                <a:extLst>
                  <a:ext uri="{FF2B5EF4-FFF2-40B4-BE49-F238E27FC236}">
                    <a16:creationId xmlns:a16="http://schemas.microsoft.com/office/drawing/2014/main" id="{CE5A6D5B-62B2-0069-5E71-E1EED67826CB}"/>
                  </a:ext>
                </a:extLst>
              </p:cNvPr>
              <p:cNvSpPr/>
              <p:nvPr/>
            </p:nvSpPr>
            <p:spPr>
              <a:xfrm>
                <a:off x="736600" y="5595197"/>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7" name="Rectangle 616">
                <a:extLst>
                  <a:ext uri="{FF2B5EF4-FFF2-40B4-BE49-F238E27FC236}">
                    <a16:creationId xmlns:a16="http://schemas.microsoft.com/office/drawing/2014/main" id="{C23B327F-BEE1-8D3E-F863-FA6A9BA234AC}"/>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615" name="Rectangle 614">
              <a:extLst>
                <a:ext uri="{FF2B5EF4-FFF2-40B4-BE49-F238E27FC236}">
                  <a16:creationId xmlns:a16="http://schemas.microsoft.com/office/drawing/2014/main" id="{8C7BA1C6-D2DC-C426-9068-D1AD91937CB0}"/>
                </a:ext>
              </a:extLst>
            </p:cNvPr>
            <p:cNvSpPr/>
            <p:nvPr/>
          </p:nvSpPr>
          <p:spPr>
            <a:xfrm>
              <a:off x="3945145" y="3907607"/>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26" name="Group 1125">
            <a:extLst>
              <a:ext uri="{FF2B5EF4-FFF2-40B4-BE49-F238E27FC236}">
                <a16:creationId xmlns:a16="http://schemas.microsoft.com/office/drawing/2014/main" id="{8C6F4387-E694-9F2D-BFBD-824DD1F874EE}"/>
              </a:ext>
            </a:extLst>
          </p:cNvPr>
          <p:cNvGrpSpPr/>
          <p:nvPr/>
        </p:nvGrpSpPr>
        <p:grpSpPr>
          <a:xfrm>
            <a:off x="828931" y="1911928"/>
            <a:ext cx="3017094" cy="266161"/>
            <a:chOff x="527832" y="1854690"/>
            <a:chExt cx="3109448" cy="266428"/>
          </a:xfrm>
        </p:grpSpPr>
        <p:sp>
          <p:nvSpPr>
            <p:cNvPr id="604" name="Rectangle 603">
              <a:extLst>
                <a:ext uri="{FF2B5EF4-FFF2-40B4-BE49-F238E27FC236}">
                  <a16:creationId xmlns:a16="http://schemas.microsoft.com/office/drawing/2014/main" id="{CA281709-4A1A-723F-524E-9FA88D5CD0BF}"/>
                </a:ext>
              </a:extLst>
            </p:cNvPr>
            <p:cNvSpPr/>
            <p:nvPr/>
          </p:nvSpPr>
          <p:spPr>
            <a:xfrm>
              <a:off x="527832" y="1854690"/>
              <a:ext cx="1211337" cy="77824"/>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Worldmap</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(Value Stream APIs )</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5" name="Rectangle 604">
              <a:extLst>
                <a:ext uri="{FF2B5EF4-FFF2-40B4-BE49-F238E27FC236}">
                  <a16:creationId xmlns:a16="http://schemas.microsoft.com/office/drawing/2014/main" id="{51D2852B-BFFC-9957-BEB0-31AF7558AAD0}"/>
                </a:ext>
              </a:extLst>
            </p:cNvPr>
            <p:cNvSpPr/>
            <p:nvPr/>
          </p:nvSpPr>
          <p:spPr>
            <a:xfrm>
              <a:off x="675931" y="2013592"/>
              <a:ext cx="1729132"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a:ln>
                    <a:noFill/>
                  </a:ln>
                  <a:solidFill>
                    <a:srgbClr val="FFFFFF">
                      <a:lumMod val="75000"/>
                    </a:srgbClr>
                  </a:solidFill>
                  <a:effectLst/>
                  <a:uLnTx/>
                  <a:uFillTx/>
                  <a:latin typeface="Arial" panose="020B0604020202020204"/>
                  <a:ea typeface="+mn-ea"/>
                  <a:cs typeface="+mn-cs"/>
                </a:rPr>
                <a:t>Customer Value Stream </a:t>
              </a:r>
              <a:r>
                <a:rPr kumimoji="1" lang="en-US" sz="600" b="0" i="0" u="none" strike="noStrike" kern="1200" cap="none" spc="0" normalizeH="0" baseline="0" noProof="0">
                  <a:ln>
                    <a:noFill/>
                  </a:ln>
                  <a:solidFill>
                    <a:srgbClr val="404040">
                      <a:lumMod val="60000"/>
                      <a:lumOff val="40000"/>
                    </a:srgbClr>
                  </a:solidFill>
                  <a:effectLst/>
                  <a:uLnTx/>
                  <a:uFillTx/>
                  <a:latin typeface="Arial" panose="020B0604020202020204"/>
                  <a:ea typeface="+mn-ea"/>
                  <a:cs typeface="+mn-cs"/>
                </a:rPr>
                <a:t>|</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a:t>
              </a:r>
              <a:r>
                <a:rPr kumimoji="1" lang="en-US" sz="600" b="0" i="0" u="none" strike="noStrike" kern="1200" cap="none" spc="0" normalizeH="0" baseline="0" noProof="0">
                  <a:ln>
                    <a:noFill/>
                  </a:ln>
                  <a:solidFill>
                    <a:srgbClr val="404040">
                      <a:lumMod val="60000"/>
                      <a:lumOff val="40000"/>
                    </a:srgbClr>
                  </a:solidFill>
                  <a:effectLst/>
                  <a:uLnTx/>
                  <a:uFillTx/>
                  <a:latin typeface="Arial" panose="020B0604020202020204"/>
                  <a:ea typeface="+mn-ea"/>
                  <a:cs typeface="+mn-cs"/>
                </a:rPr>
                <a:t>most active APIs</a:t>
              </a:r>
              <a:endParaRPr kumimoji="1" lang="en-IN" sz="600" b="0" i="0" u="none" strike="noStrike" kern="1200" cap="none" spc="0" normalizeH="0" baseline="0" noProof="0">
                <a:ln>
                  <a:noFill/>
                </a:ln>
                <a:solidFill>
                  <a:srgbClr val="404040">
                    <a:lumMod val="60000"/>
                    <a:lumOff val="40000"/>
                  </a:srgbClr>
                </a:solidFill>
                <a:effectLst/>
                <a:uLnTx/>
                <a:uFillTx/>
                <a:latin typeface="Arial" panose="020B0604020202020204"/>
                <a:ea typeface="+mn-ea"/>
                <a:cs typeface="+mn-cs"/>
              </a:endParaRPr>
            </a:p>
          </p:txBody>
        </p:sp>
        <p:cxnSp>
          <p:nvCxnSpPr>
            <p:cNvPr id="606" name="Straight Connector 605">
              <a:extLst>
                <a:ext uri="{FF2B5EF4-FFF2-40B4-BE49-F238E27FC236}">
                  <a16:creationId xmlns:a16="http://schemas.microsoft.com/office/drawing/2014/main" id="{AD417306-8C66-A8B5-2E69-4DF49CCFFF9B}"/>
                </a:ext>
              </a:extLst>
            </p:cNvPr>
            <p:cNvCxnSpPr>
              <a:cxnSpLocks/>
            </p:cNvCxnSpPr>
            <p:nvPr/>
          </p:nvCxnSpPr>
          <p:spPr>
            <a:xfrm flipH="1">
              <a:off x="1219200" y="1925320"/>
              <a:ext cx="241808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27" name="Group 1126">
            <a:extLst>
              <a:ext uri="{FF2B5EF4-FFF2-40B4-BE49-F238E27FC236}">
                <a16:creationId xmlns:a16="http://schemas.microsoft.com/office/drawing/2014/main" id="{C35A0484-7AAD-2075-AB6C-0377EDEE55C0}"/>
              </a:ext>
            </a:extLst>
          </p:cNvPr>
          <p:cNvGrpSpPr/>
          <p:nvPr/>
        </p:nvGrpSpPr>
        <p:grpSpPr>
          <a:xfrm>
            <a:off x="5410890" y="1901513"/>
            <a:ext cx="3002782" cy="107419"/>
            <a:chOff x="5326249" y="1844259"/>
            <a:chExt cx="3094699" cy="107526"/>
          </a:xfrm>
        </p:grpSpPr>
        <p:sp>
          <p:nvSpPr>
            <p:cNvPr id="607" name="Rectangle 606">
              <a:extLst>
                <a:ext uri="{FF2B5EF4-FFF2-40B4-BE49-F238E27FC236}">
                  <a16:creationId xmlns:a16="http://schemas.microsoft.com/office/drawing/2014/main" id="{2282C622-AAF7-566E-4632-0D92C05A403A}"/>
                </a:ext>
              </a:extLst>
            </p:cNvPr>
            <p:cNvSpPr/>
            <p:nvPr/>
          </p:nvSpPr>
          <p:spPr>
            <a:xfrm>
              <a:off x="5326249" y="1844259"/>
              <a:ext cx="54115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Service health</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08" name="Straight Connector 607">
              <a:extLst>
                <a:ext uri="{FF2B5EF4-FFF2-40B4-BE49-F238E27FC236}">
                  <a16:creationId xmlns:a16="http://schemas.microsoft.com/office/drawing/2014/main" id="{D88F2448-2B1D-BA20-C42B-DA6D5B78C130}"/>
                </a:ext>
              </a:extLst>
            </p:cNvPr>
            <p:cNvCxnSpPr>
              <a:cxnSpLocks/>
            </p:cNvCxnSpPr>
            <p:nvPr/>
          </p:nvCxnSpPr>
          <p:spPr>
            <a:xfrm flipH="1">
              <a:off x="5873750" y="1925320"/>
              <a:ext cx="2547198"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a:extLst>
              <a:ext uri="{FF2B5EF4-FFF2-40B4-BE49-F238E27FC236}">
                <a16:creationId xmlns:a16="http://schemas.microsoft.com/office/drawing/2014/main" id="{A0A6C8D2-CD81-0B3C-A0BB-51B8E814DD93}"/>
              </a:ext>
            </a:extLst>
          </p:cNvPr>
          <p:cNvSpPr/>
          <p:nvPr/>
        </p:nvSpPr>
        <p:spPr>
          <a:xfrm>
            <a:off x="5501260" y="3527909"/>
            <a:ext cx="525078" cy="107419"/>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All Fine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0" name="Rectangle 609">
            <a:extLst>
              <a:ext uri="{FF2B5EF4-FFF2-40B4-BE49-F238E27FC236}">
                <a16:creationId xmlns:a16="http://schemas.microsoft.com/office/drawing/2014/main" id="{90801E97-1682-C9CA-FB88-0C83487A6454}"/>
              </a:ext>
            </a:extLst>
          </p:cNvPr>
          <p:cNvSpPr/>
          <p:nvPr/>
        </p:nvSpPr>
        <p:spPr>
          <a:xfrm>
            <a:off x="8905083" y="3527909"/>
            <a:ext cx="146504" cy="107419"/>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1" i="0" u="none" strike="noStrike" kern="1200" cap="none" spc="0" normalizeH="0" baseline="0" noProof="0">
                <a:ln>
                  <a:noFill/>
                </a:ln>
                <a:solidFill>
                  <a:srgbClr val="FFFFFF"/>
                </a:solidFill>
                <a:effectLst/>
                <a:uLnTx/>
                <a:uFillTx/>
                <a:latin typeface="Arial" panose="020B0604020202020204"/>
                <a:ea typeface="+mn-ea"/>
                <a:cs typeface="+mn-cs"/>
              </a:rPr>
              <a:t>64</a:t>
            </a:r>
            <a:endParaRPr kumimoji="1" lang="en-IN" sz="1000" b="1"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11" name="Picture 610">
            <a:extLst>
              <a:ext uri="{FF2B5EF4-FFF2-40B4-BE49-F238E27FC236}">
                <a16:creationId xmlns:a16="http://schemas.microsoft.com/office/drawing/2014/main" id="{103631ED-A974-E7B2-E2A9-3C3BA877E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424" y="2157945"/>
            <a:ext cx="1834057" cy="1344705"/>
          </a:xfrm>
          <a:prstGeom prst="rect">
            <a:avLst/>
          </a:prstGeom>
        </p:spPr>
      </p:pic>
      <p:grpSp>
        <p:nvGrpSpPr>
          <p:cNvPr id="3" name="Group 2">
            <a:extLst>
              <a:ext uri="{FF2B5EF4-FFF2-40B4-BE49-F238E27FC236}">
                <a16:creationId xmlns:a16="http://schemas.microsoft.com/office/drawing/2014/main" id="{7C7689E0-2C87-545C-5B70-77EADBF5B74B}"/>
              </a:ext>
            </a:extLst>
          </p:cNvPr>
          <p:cNvGrpSpPr/>
          <p:nvPr/>
        </p:nvGrpSpPr>
        <p:grpSpPr>
          <a:xfrm>
            <a:off x="9812643" y="1988218"/>
            <a:ext cx="1817199" cy="3557231"/>
            <a:chOff x="9841518" y="1988218"/>
            <a:chExt cx="1817199" cy="3557231"/>
          </a:xfrm>
        </p:grpSpPr>
        <p:grpSp>
          <p:nvGrpSpPr>
            <p:cNvPr id="1119" name="Group 1118">
              <a:extLst>
                <a:ext uri="{FF2B5EF4-FFF2-40B4-BE49-F238E27FC236}">
                  <a16:creationId xmlns:a16="http://schemas.microsoft.com/office/drawing/2014/main" id="{A6DCB2A4-0BAB-C4C2-A528-39D78FCAE88A}"/>
                </a:ext>
              </a:extLst>
            </p:cNvPr>
            <p:cNvGrpSpPr/>
            <p:nvPr/>
          </p:nvGrpSpPr>
          <p:grpSpPr>
            <a:xfrm>
              <a:off x="9854851" y="4885079"/>
              <a:ext cx="1772427" cy="660370"/>
              <a:chOff x="9752581" y="4946650"/>
              <a:chExt cx="1826681" cy="661034"/>
            </a:xfrm>
          </p:grpSpPr>
          <p:sp>
            <p:nvSpPr>
              <p:cNvPr id="587" name="Rectangle 586">
                <a:extLst>
                  <a:ext uri="{FF2B5EF4-FFF2-40B4-BE49-F238E27FC236}">
                    <a16:creationId xmlns:a16="http://schemas.microsoft.com/office/drawing/2014/main" id="{44FD2DF5-2313-59F2-45B0-DA1AA4BD33FD}"/>
                  </a:ext>
                </a:extLst>
              </p:cNvPr>
              <p:cNvSpPr/>
              <p:nvPr/>
            </p:nvSpPr>
            <p:spPr>
              <a:xfrm>
                <a:off x="9752581" y="4946650"/>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Performance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Open</a:t>
                </a:r>
                <a:r>
                  <a:rPr kumimoji="0" lang="en-GB" sz="800" b="0" i="0" u="none" strike="noStrike" kern="1200" cap="none" spc="0" normalizeH="0" baseline="0" noProof="0">
                    <a:ln>
                      <a:noFill/>
                    </a:ln>
                    <a:solidFill>
                      <a:srgbClr val="242424"/>
                    </a:solidFill>
                    <a:effectLst/>
                    <a:uLnTx/>
                    <a:uFillTx/>
                    <a:latin typeface="-apple-system"/>
                    <a:ea typeface="+mn-ea"/>
                    <a:cs typeface="+mn-cs"/>
                  </a:rPr>
                  <a:t>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Banking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88" name="Group 587">
                <a:extLst>
                  <a:ext uri="{FF2B5EF4-FFF2-40B4-BE49-F238E27FC236}">
                    <a16:creationId xmlns:a16="http://schemas.microsoft.com/office/drawing/2014/main" id="{793E7496-28A8-0C08-016D-6891C0EC33F9}"/>
                  </a:ext>
                </a:extLst>
              </p:cNvPr>
              <p:cNvGrpSpPr/>
              <p:nvPr/>
            </p:nvGrpSpPr>
            <p:grpSpPr>
              <a:xfrm>
                <a:off x="10119821" y="5508624"/>
                <a:ext cx="1092200" cy="99060"/>
                <a:chOff x="736600" y="5578475"/>
                <a:chExt cx="1092200" cy="99060"/>
              </a:xfrm>
            </p:grpSpPr>
            <p:grpSp>
              <p:nvGrpSpPr>
                <p:cNvPr id="660" name="Group 659">
                  <a:extLst>
                    <a:ext uri="{FF2B5EF4-FFF2-40B4-BE49-F238E27FC236}">
                      <a16:creationId xmlns:a16="http://schemas.microsoft.com/office/drawing/2014/main" id="{F9CBFAF0-DBA8-FD0A-2484-1EF390F60542}"/>
                    </a:ext>
                  </a:extLst>
                </p:cNvPr>
                <p:cNvGrpSpPr/>
                <p:nvPr/>
              </p:nvGrpSpPr>
              <p:grpSpPr>
                <a:xfrm>
                  <a:off x="736600" y="5578475"/>
                  <a:ext cx="311150" cy="99060"/>
                  <a:chOff x="736600" y="5575300"/>
                  <a:chExt cx="311150" cy="99060"/>
                </a:xfrm>
              </p:grpSpPr>
              <p:sp>
                <p:nvSpPr>
                  <p:cNvPr id="667" name="Rectangle 666">
                    <a:extLst>
                      <a:ext uri="{FF2B5EF4-FFF2-40B4-BE49-F238E27FC236}">
                        <a16:creationId xmlns:a16="http://schemas.microsoft.com/office/drawing/2014/main" id="{3168998F-554A-283B-8582-82D91E1EE4A5}"/>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8" name="Rectangle 667">
                    <a:extLst>
                      <a:ext uri="{FF2B5EF4-FFF2-40B4-BE49-F238E27FC236}">
                        <a16:creationId xmlns:a16="http://schemas.microsoft.com/office/drawing/2014/main" id="{679295D0-89B3-4381-70C0-E5D28EDD3CA5}"/>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61" name="Group 660">
                  <a:extLst>
                    <a:ext uri="{FF2B5EF4-FFF2-40B4-BE49-F238E27FC236}">
                      <a16:creationId xmlns:a16="http://schemas.microsoft.com/office/drawing/2014/main" id="{517DAEAC-C654-993D-8789-2EFF406C16F6}"/>
                    </a:ext>
                  </a:extLst>
                </p:cNvPr>
                <p:cNvGrpSpPr/>
                <p:nvPr/>
              </p:nvGrpSpPr>
              <p:grpSpPr>
                <a:xfrm>
                  <a:off x="1100667" y="5578475"/>
                  <a:ext cx="400050" cy="99060"/>
                  <a:chOff x="1115484" y="5581650"/>
                  <a:chExt cx="400050" cy="99060"/>
                </a:xfrm>
              </p:grpSpPr>
              <p:sp>
                <p:nvSpPr>
                  <p:cNvPr id="665" name="Rectangle 664">
                    <a:extLst>
                      <a:ext uri="{FF2B5EF4-FFF2-40B4-BE49-F238E27FC236}">
                        <a16:creationId xmlns:a16="http://schemas.microsoft.com/office/drawing/2014/main" id="{42A809F2-5E09-829E-D5B3-17579810273D}"/>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6" name="Rectangle 665">
                    <a:extLst>
                      <a:ext uri="{FF2B5EF4-FFF2-40B4-BE49-F238E27FC236}">
                        <a16:creationId xmlns:a16="http://schemas.microsoft.com/office/drawing/2014/main" id="{84F85B00-4C84-2A06-464A-79CDCB84712F}"/>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62" name="Group 661">
                  <a:extLst>
                    <a:ext uri="{FF2B5EF4-FFF2-40B4-BE49-F238E27FC236}">
                      <a16:creationId xmlns:a16="http://schemas.microsoft.com/office/drawing/2014/main" id="{5F31FFA1-F457-A02B-E20A-26A3527AAEEF}"/>
                    </a:ext>
                  </a:extLst>
                </p:cNvPr>
                <p:cNvGrpSpPr/>
                <p:nvPr/>
              </p:nvGrpSpPr>
              <p:grpSpPr>
                <a:xfrm>
                  <a:off x="1553634" y="5578475"/>
                  <a:ext cx="275166" cy="99060"/>
                  <a:chOff x="1553634" y="5579534"/>
                  <a:chExt cx="275166" cy="99060"/>
                </a:xfrm>
              </p:grpSpPr>
              <p:sp>
                <p:nvSpPr>
                  <p:cNvPr id="663" name="Rectangle 662">
                    <a:extLst>
                      <a:ext uri="{FF2B5EF4-FFF2-40B4-BE49-F238E27FC236}">
                        <a16:creationId xmlns:a16="http://schemas.microsoft.com/office/drawing/2014/main" id="{0DD9849A-7F29-99C0-53ED-47AA88922F5E}"/>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4" name="Rectangle 663">
                    <a:extLst>
                      <a:ext uri="{FF2B5EF4-FFF2-40B4-BE49-F238E27FC236}">
                        <a16:creationId xmlns:a16="http://schemas.microsoft.com/office/drawing/2014/main" id="{EFD44D77-2798-E42B-84F4-B4D3F3D02938}"/>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89" name="Group 588">
                <a:extLst>
                  <a:ext uri="{FF2B5EF4-FFF2-40B4-BE49-F238E27FC236}">
                    <a16:creationId xmlns:a16="http://schemas.microsoft.com/office/drawing/2014/main" id="{284F3431-D407-D156-634B-AB3389F586E2}"/>
                  </a:ext>
                </a:extLst>
              </p:cNvPr>
              <p:cNvGrpSpPr/>
              <p:nvPr/>
            </p:nvGrpSpPr>
            <p:grpSpPr>
              <a:xfrm>
                <a:off x="9826874" y="5137149"/>
                <a:ext cx="1678095" cy="310726"/>
                <a:chOff x="607906" y="5159587"/>
                <a:chExt cx="1678095" cy="310726"/>
              </a:xfrm>
            </p:grpSpPr>
            <p:sp>
              <p:nvSpPr>
                <p:cNvPr id="655" name="Rectangle 654">
                  <a:extLst>
                    <a:ext uri="{FF2B5EF4-FFF2-40B4-BE49-F238E27FC236}">
                      <a16:creationId xmlns:a16="http://schemas.microsoft.com/office/drawing/2014/main" id="{F592AD29-93A7-EC38-9A40-40C7F5C687D0}"/>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71.57</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6" name="Rectangle 655">
                  <a:extLst>
                    <a:ext uri="{FF2B5EF4-FFF2-40B4-BE49-F238E27FC236}">
                      <a16:creationId xmlns:a16="http://schemas.microsoft.com/office/drawing/2014/main" id="{E6A56B28-EEDC-E603-8F63-D25F1135BA9A}"/>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-23.4</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7" name="Rectangle 656">
                  <a:extLst>
                    <a:ext uri="{FF2B5EF4-FFF2-40B4-BE49-F238E27FC236}">
                      <a16:creationId xmlns:a16="http://schemas.microsoft.com/office/drawing/2014/main" id="{B2FB6DBD-7EE8-0CCB-E702-92A342B6CFE9}"/>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58" name="Straight Connector 657">
                  <a:extLst>
                    <a:ext uri="{FF2B5EF4-FFF2-40B4-BE49-F238E27FC236}">
                      <a16:creationId xmlns:a16="http://schemas.microsoft.com/office/drawing/2014/main" id="{35C6DA5B-0D4B-7E31-99C9-59A9C3820668}"/>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08732F7A-DD8C-9C2A-6A35-21CD4008B183}"/>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1118" name="Group 1117">
              <a:extLst>
                <a:ext uri="{FF2B5EF4-FFF2-40B4-BE49-F238E27FC236}">
                  <a16:creationId xmlns:a16="http://schemas.microsoft.com/office/drawing/2014/main" id="{1AFE454C-8BA6-18BD-40A0-542F822D6E80}"/>
                </a:ext>
              </a:extLst>
            </p:cNvPr>
            <p:cNvGrpSpPr/>
            <p:nvPr/>
          </p:nvGrpSpPr>
          <p:grpSpPr>
            <a:xfrm>
              <a:off x="9854851" y="3907103"/>
              <a:ext cx="1772427" cy="624423"/>
              <a:chOff x="9761048" y="3874158"/>
              <a:chExt cx="1826681" cy="625051"/>
            </a:xfrm>
          </p:grpSpPr>
          <p:sp>
            <p:nvSpPr>
              <p:cNvPr id="590" name="Rectangle 589">
                <a:extLst>
                  <a:ext uri="{FF2B5EF4-FFF2-40B4-BE49-F238E27FC236}">
                    <a16:creationId xmlns:a16="http://schemas.microsoft.com/office/drawing/2014/main" id="{8941B7D8-A5A9-2010-D42F-9F9C5535C70E}"/>
                  </a:ext>
                </a:extLst>
              </p:cNvPr>
              <p:cNvSpPr/>
              <p:nvPr/>
            </p:nvSpPr>
            <p:spPr>
              <a:xfrm>
                <a:off x="9761048" y="3874158"/>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Performance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Wealth</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91" name="Group 590">
                <a:extLst>
                  <a:ext uri="{FF2B5EF4-FFF2-40B4-BE49-F238E27FC236}">
                    <a16:creationId xmlns:a16="http://schemas.microsoft.com/office/drawing/2014/main" id="{18FE2565-0471-DD7F-5BD5-0FD1D8FEA8F1}"/>
                  </a:ext>
                </a:extLst>
              </p:cNvPr>
              <p:cNvGrpSpPr/>
              <p:nvPr/>
            </p:nvGrpSpPr>
            <p:grpSpPr>
              <a:xfrm>
                <a:off x="10128288" y="4400149"/>
                <a:ext cx="1092200" cy="99060"/>
                <a:chOff x="736600" y="5578475"/>
                <a:chExt cx="1092200" cy="99060"/>
              </a:xfrm>
            </p:grpSpPr>
            <p:grpSp>
              <p:nvGrpSpPr>
                <p:cNvPr id="646" name="Group 645">
                  <a:extLst>
                    <a:ext uri="{FF2B5EF4-FFF2-40B4-BE49-F238E27FC236}">
                      <a16:creationId xmlns:a16="http://schemas.microsoft.com/office/drawing/2014/main" id="{943EB2CD-130D-9D2D-2D9D-847010A6A422}"/>
                    </a:ext>
                  </a:extLst>
                </p:cNvPr>
                <p:cNvGrpSpPr/>
                <p:nvPr/>
              </p:nvGrpSpPr>
              <p:grpSpPr>
                <a:xfrm>
                  <a:off x="736600" y="5578475"/>
                  <a:ext cx="311150" cy="99060"/>
                  <a:chOff x="736600" y="5575300"/>
                  <a:chExt cx="311150" cy="99060"/>
                </a:xfrm>
              </p:grpSpPr>
              <p:sp>
                <p:nvSpPr>
                  <p:cNvPr id="653" name="Rectangle 652">
                    <a:extLst>
                      <a:ext uri="{FF2B5EF4-FFF2-40B4-BE49-F238E27FC236}">
                        <a16:creationId xmlns:a16="http://schemas.microsoft.com/office/drawing/2014/main" id="{6CD53C49-E8E0-A5AB-4592-0AB5696AECF6}"/>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4" name="Rectangle 653">
                    <a:extLst>
                      <a:ext uri="{FF2B5EF4-FFF2-40B4-BE49-F238E27FC236}">
                        <a16:creationId xmlns:a16="http://schemas.microsoft.com/office/drawing/2014/main" id="{4154511A-0C40-CBF8-4591-94579C2B679B}"/>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47" name="Group 646">
                  <a:extLst>
                    <a:ext uri="{FF2B5EF4-FFF2-40B4-BE49-F238E27FC236}">
                      <a16:creationId xmlns:a16="http://schemas.microsoft.com/office/drawing/2014/main" id="{04C55356-0739-1722-3E72-290C4099DC99}"/>
                    </a:ext>
                  </a:extLst>
                </p:cNvPr>
                <p:cNvGrpSpPr/>
                <p:nvPr/>
              </p:nvGrpSpPr>
              <p:grpSpPr>
                <a:xfrm>
                  <a:off x="1100667" y="5578475"/>
                  <a:ext cx="400050" cy="99060"/>
                  <a:chOff x="1115484" y="5581650"/>
                  <a:chExt cx="400050" cy="99060"/>
                </a:xfrm>
              </p:grpSpPr>
              <p:sp>
                <p:nvSpPr>
                  <p:cNvPr id="651" name="Rectangle 650">
                    <a:extLst>
                      <a:ext uri="{FF2B5EF4-FFF2-40B4-BE49-F238E27FC236}">
                        <a16:creationId xmlns:a16="http://schemas.microsoft.com/office/drawing/2014/main" id="{1F80C259-FA4B-848E-695C-ED72B5C1CD70}"/>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2" name="Rectangle 651">
                    <a:extLst>
                      <a:ext uri="{FF2B5EF4-FFF2-40B4-BE49-F238E27FC236}">
                        <a16:creationId xmlns:a16="http://schemas.microsoft.com/office/drawing/2014/main" id="{C2633D7A-039C-3FF7-FBF9-2D7E9C90231C}"/>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48" name="Group 647">
                  <a:extLst>
                    <a:ext uri="{FF2B5EF4-FFF2-40B4-BE49-F238E27FC236}">
                      <a16:creationId xmlns:a16="http://schemas.microsoft.com/office/drawing/2014/main" id="{78E46969-7069-4F3F-299E-1875F7AFA040}"/>
                    </a:ext>
                  </a:extLst>
                </p:cNvPr>
                <p:cNvGrpSpPr/>
                <p:nvPr/>
              </p:nvGrpSpPr>
              <p:grpSpPr>
                <a:xfrm>
                  <a:off x="1553634" y="5578475"/>
                  <a:ext cx="275166" cy="99060"/>
                  <a:chOff x="1553634" y="5579534"/>
                  <a:chExt cx="275166" cy="99060"/>
                </a:xfrm>
              </p:grpSpPr>
              <p:sp>
                <p:nvSpPr>
                  <p:cNvPr id="649" name="Rectangle 648">
                    <a:extLst>
                      <a:ext uri="{FF2B5EF4-FFF2-40B4-BE49-F238E27FC236}">
                        <a16:creationId xmlns:a16="http://schemas.microsoft.com/office/drawing/2014/main" id="{B1C0E083-AF0D-7400-A6F7-1A2EA6345CDC}"/>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0" name="Rectangle 649">
                    <a:extLst>
                      <a:ext uri="{FF2B5EF4-FFF2-40B4-BE49-F238E27FC236}">
                        <a16:creationId xmlns:a16="http://schemas.microsoft.com/office/drawing/2014/main" id="{E220641E-84BE-A70B-6FB2-EBDFDAC8ED7F}"/>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92" name="Group 591">
                <a:extLst>
                  <a:ext uri="{FF2B5EF4-FFF2-40B4-BE49-F238E27FC236}">
                    <a16:creationId xmlns:a16="http://schemas.microsoft.com/office/drawing/2014/main" id="{DC3E2774-F01B-0839-6820-5E5C083F0877}"/>
                  </a:ext>
                </a:extLst>
              </p:cNvPr>
              <p:cNvGrpSpPr/>
              <p:nvPr/>
            </p:nvGrpSpPr>
            <p:grpSpPr>
              <a:xfrm>
                <a:off x="9835341" y="4042644"/>
                <a:ext cx="1678095" cy="310726"/>
                <a:chOff x="607906" y="5159587"/>
                <a:chExt cx="1678095" cy="310726"/>
              </a:xfrm>
            </p:grpSpPr>
            <p:sp>
              <p:nvSpPr>
                <p:cNvPr id="641" name="Rectangle 640">
                  <a:extLst>
                    <a:ext uri="{FF2B5EF4-FFF2-40B4-BE49-F238E27FC236}">
                      <a16:creationId xmlns:a16="http://schemas.microsoft.com/office/drawing/2014/main" id="{FABFD2E2-7A44-3991-9886-C2BE94A1D43D}"/>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E6B600"/>
                      </a:solidFill>
                      <a:effectLst/>
                      <a:uLnTx/>
                      <a:uFillTx/>
                      <a:latin typeface="Arial" panose="020B0604020202020204"/>
                      <a:ea typeface="+mn-ea"/>
                      <a:cs typeface="+mn-cs"/>
                    </a:rPr>
                    <a:t>97.43</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2" name="Rectangle 641">
                  <a:extLst>
                    <a:ext uri="{FF2B5EF4-FFF2-40B4-BE49-F238E27FC236}">
                      <a16:creationId xmlns:a16="http://schemas.microsoft.com/office/drawing/2014/main" id="{FE50EF8D-C5A9-231A-2F4E-093838B62C7C}"/>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E6B600"/>
                      </a:solidFill>
                      <a:effectLst/>
                      <a:uLnTx/>
                      <a:uFillTx/>
                      <a:latin typeface="Arial" panose="020B0604020202020204"/>
                      <a:ea typeface="+mn-ea"/>
                      <a:cs typeface="+mn-cs"/>
                    </a:rPr>
                    <a:t>2.433</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3" name="Rectangle 642">
                  <a:extLst>
                    <a:ext uri="{FF2B5EF4-FFF2-40B4-BE49-F238E27FC236}">
                      <a16:creationId xmlns:a16="http://schemas.microsoft.com/office/drawing/2014/main" id="{CE3FE3A1-8B67-1666-A8CB-B7F60694B6EC}"/>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44" name="Straight Connector 643">
                  <a:extLst>
                    <a:ext uri="{FF2B5EF4-FFF2-40B4-BE49-F238E27FC236}">
                      <a16:creationId xmlns:a16="http://schemas.microsoft.com/office/drawing/2014/main" id="{9B29A066-ABC5-83FE-74D6-09C249151C6D}"/>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6C061F10-66FE-DE0F-DF57-344654AB13DD}"/>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1117" name="Group 1116">
              <a:extLst>
                <a:ext uri="{FF2B5EF4-FFF2-40B4-BE49-F238E27FC236}">
                  <a16:creationId xmlns:a16="http://schemas.microsoft.com/office/drawing/2014/main" id="{8ADE023E-A82B-CB59-2F45-4E95DD143AF6}"/>
                </a:ext>
              </a:extLst>
            </p:cNvPr>
            <p:cNvGrpSpPr/>
            <p:nvPr/>
          </p:nvGrpSpPr>
          <p:grpSpPr>
            <a:xfrm>
              <a:off x="9854851" y="3017534"/>
              <a:ext cx="1772427" cy="624423"/>
              <a:chOff x="9752582" y="2866625"/>
              <a:chExt cx="1826681" cy="625051"/>
            </a:xfrm>
          </p:grpSpPr>
          <p:sp>
            <p:nvSpPr>
              <p:cNvPr id="593" name="Rectangle 592">
                <a:extLst>
                  <a:ext uri="{FF2B5EF4-FFF2-40B4-BE49-F238E27FC236}">
                    <a16:creationId xmlns:a16="http://schemas.microsoft.com/office/drawing/2014/main" id="{A0B70CFA-676B-016B-C7B9-AD982C1B9F7B}"/>
                  </a:ext>
                </a:extLst>
              </p:cNvPr>
              <p:cNvSpPr/>
              <p:nvPr/>
            </p:nvSpPr>
            <p:spPr>
              <a:xfrm>
                <a:off x="9752582" y="2866625"/>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Performance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Channels</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94" name="Group 593">
                <a:extLst>
                  <a:ext uri="{FF2B5EF4-FFF2-40B4-BE49-F238E27FC236}">
                    <a16:creationId xmlns:a16="http://schemas.microsoft.com/office/drawing/2014/main" id="{04A72525-270B-0542-EC1A-60EB5F558C16}"/>
                  </a:ext>
                </a:extLst>
              </p:cNvPr>
              <p:cNvGrpSpPr/>
              <p:nvPr/>
            </p:nvGrpSpPr>
            <p:grpSpPr>
              <a:xfrm>
                <a:off x="10119822" y="3392616"/>
                <a:ext cx="1092200" cy="99060"/>
                <a:chOff x="736600" y="5578475"/>
                <a:chExt cx="1092200" cy="99060"/>
              </a:xfrm>
            </p:grpSpPr>
            <p:grpSp>
              <p:nvGrpSpPr>
                <p:cNvPr id="632" name="Group 631">
                  <a:extLst>
                    <a:ext uri="{FF2B5EF4-FFF2-40B4-BE49-F238E27FC236}">
                      <a16:creationId xmlns:a16="http://schemas.microsoft.com/office/drawing/2014/main" id="{48293DCC-A6E8-7ABA-B3E2-D93CF7220B37}"/>
                    </a:ext>
                  </a:extLst>
                </p:cNvPr>
                <p:cNvGrpSpPr/>
                <p:nvPr/>
              </p:nvGrpSpPr>
              <p:grpSpPr>
                <a:xfrm>
                  <a:off x="736600" y="5578475"/>
                  <a:ext cx="311150" cy="99060"/>
                  <a:chOff x="736600" y="5575300"/>
                  <a:chExt cx="311150" cy="99060"/>
                </a:xfrm>
              </p:grpSpPr>
              <p:sp>
                <p:nvSpPr>
                  <p:cNvPr id="639" name="Rectangle 638">
                    <a:extLst>
                      <a:ext uri="{FF2B5EF4-FFF2-40B4-BE49-F238E27FC236}">
                        <a16:creationId xmlns:a16="http://schemas.microsoft.com/office/drawing/2014/main" id="{F6B45ABD-8105-4FBD-2BB9-9A8D6BBDCE40}"/>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0" name="Rectangle 639">
                    <a:extLst>
                      <a:ext uri="{FF2B5EF4-FFF2-40B4-BE49-F238E27FC236}">
                        <a16:creationId xmlns:a16="http://schemas.microsoft.com/office/drawing/2014/main" id="{2DB9B2C4-1B4C-7ECB-362C-2E4F56B921AB}"/>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33" name="Group 632">
                  <a:extLst>
                    <a:ext uri="{FF2B5EF4-FFF2-40B4-BE49-F238E27FC236}">
                      <a16:creationId xmlns:a16="http://schemas.microsoft.com/office/drawing/2014/main" id="{40C3634F-1CA0-9AC9-E90D-371864BDB61E}"/>
                    </a:ext>
                  </a:extLst>
                </p:cNvPr>
                <p:cNvGrpSpPr/>
                <p:nvPr/>
              </p:nvGrpSpPr>
              <p:grpSpPr>
                <a:xfrm>
                  <a:off x="1100667" y="5578475"/>
                  <a:ext cx="400050" cy="99060"/>
                  <a:chOff x="1115484" y="5581650"/>
                  <a:chExt cx="400050" cy="99060"/>
                </a:xfrm>
              </p:grpSpPr>
              <p:sp>
                <p:nvSpPr>
                  <p:cNvPr id="637" name="Rectangle 636">
                    <a:extLst>
                      <a:ext uri="{FF2B5EF4-FFF2-40B4-BE49-F238E27FC236}">
                        <a16:creationId xmlns:a16="http://schemas.microsoft.com/office/drawing/2014/main" id="{5EA9C203-F17D-5273-B9AE-80B0B1B66F4C}"/>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8" name="Rectangle 637">
                    <a:extLst>
                      <a:ext uri="{FF2B5EF4-FFF2-40B4-BE49-F238E27FC236}">
                        <a16:creationId xmlns:a16="http://schemas.microsoft.com/office/drawing/2014/main" id="{1B973ECA-99C4-C74C-E937-13404F546D89}"/>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34" name="Group 633">
                  <a:extLst>
                    <a:ext uri="{FF2B5EF4-FFF2-40B4-BE49-F238E27FC236}">
                      <a16:creationId xmlns:a16="http://schemas.microsoft.com/office/drawing/2014/main" id="{786E6F51-C15B-EA14-AC9A-5220CF3DF8F9}"/>
                    </a:ext>
                  </a:extLst>
                </p:cNvPr>
                <p:cNvGrpSpPr/>
                <p:nvPr/>
              </p:nvGrpSpPr>
              <p:grpSpPr>
                <a:xfrm>
                  <a:off x="1553634" y="5578475"/>
                  <a:ext cx="275166" cy="99060"/>
                  <a:chOff x="1553634" y="5579534"/>
                  <a:chExt cx="275166" cy="99060"/>
                </a:xfrm>
              </p:grpSpPr>
              <p:sp>
                <p:nvSpPr>
                  <p:cNvPr id="635" name="Rectangle 634">
                    <a:extLst>
                      <a:ext uri="{FF2B5EF4-FFF2-40B4-BE49-F238E27FC236}">
                        <a16:creationId xmlns:a16="http://schemas.microsoft.com/office/drawing/2014/main" id="{B82515DB-313D-E304-856E-F596D070897A}"/>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6" name="Rectangle 635">
                    <a:extLst>
                      <a:ext uri="{FF2B5EF4-FFF2-40B4-BE49-F238E27FC236}">
                        <a16:creationId xmlns:a16="http://schemas.microsoft.com/office/drawing/2014/main" id="{61C1E939-DA90-E764-FE80-AF8D75E30CB3}"/>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95" name="Group 594">
                <a:extLst>
                  <a:ext uri="{FF2B5EF4-FFF2-40B4-BE49-F238E27FC236}">
                    <a16:creationId xmlns:a16="http://schemas.microsoft.com/office/drawing/2014/main" id="{25935EB3-9147-B5B6-3B44-4CC43BBF40F8}"/>
                  </a:ext>
                </a:extLst>
              </p:cNvPr>
              <p:cNvGrpSpPr/>
              <p:nvPr/>
            </p:nvGrpSpPr>
            <p:grpSpPr>
              <a:xfrm>
                <a:off x="9826875" y="3035111"/>
                <a:ext cx="1678095" cy="310726"/>
                <a:chOff x="607906" y="5159587"/>
                <a:chExt cx="1678095" cy="310726"/>
              </a:xfrm>
            </p:grpSpPr>
            <p:sp>
              <p:nvSpPr>
                <p:cNvPr id="627" name="Rectangle 626">
                  <a:extLst>
                    <a:ext uri="{FF2B5EF4-FFF2-40B4-BE49-F238E27FC236}">
                      <a16:creationId xmlns:a16="http://schemas.microsoft.com/office/drawing/2014/main" id="{AB96A548-9181-D20B-3FAD-5662FD22E79D}"/>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55.95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8" name="Rectangle 627">
                  <a:extLst>
                    <a:ext uri="{FF2B5EF4-FFF2-40B4-BE49-F238E27FC236}">
                      <a16:creationId xmlns:a16="http://schemas.microsoft.com/office/drawing/2014/main" id="{E9F0F7B0-8DD0-D6E4-C59D-C46DCBE4D989}"/>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-39.0</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9" name="Rectangle 628">
                  <a:extLst>
                    <a:ext uri="{FF2B5EF4-FFF2-40B4-BE49-F238E27FC236}">
                      <a16:creationId xmlns:a16="http://schemas.microsoft.com/office/drawing/2014/main" id="{97CC69CE-E776-9E89-885A-141B602FE69E}"/>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30" name="Straight Connector 629">
                  <a:extLst>
                    <a:ext uri="{FF2B5EF4-FFF2-40B4-BE49-F238E27FC236}">
                      <a16:creationId xmlns:a16="http://schemas.microsoft.com/office/drawing/2014/main" id="{9A149DFC-E664-1388-64D7-BEC961A0F8B9}"/>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1D963F33-6AC7-0E08-C86A-6078529656F7}"/>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1115" name="Group 1114">
              <a:extLst>
                <a:ext uri="{FF2B5EF4-FFF2-40B4-BE49-F238E27FC236}">
                  <a16:creationId xmlns:a16="http://schemas.microsoft.com/office/drawing/2014/main" id="{1CC2C41E-795D-02C1-A077-8B32A67EC52C}"/>
                </a:ext>
              </a:extLst>
            </p:cNvPr>
            <p:cNvGrpSpPr/>
            <p:nvPr/>
          </p:nvGrpSpPr>
          <p:grpSpPr>
            <a:xfrm>
              <a:off x="9841518" y="1988220"/>
              <a:ext cx="823159" cy="660372"/>
              <a:chOff x="9781174" y="1875791"/>
              <a:chExt cx="848356" cy="661034"/>
            </a:xfrm>
          </p:grpSpPr>
          <p:sp>
            <p:nvSpPr>
              <p:cNvPr id="599" name="Rectangle 598">
                <a:extLst>
                  <a:ext uri="{FF2B5EF4-FFF2-40B4-BE49-F238E27FC236}">
                    <a16:creationId xmlns:a16="http://schemas.microsoft.com/office/drawing/2014/main" id="{8F1DBF96-91CC-1903-BD8B-386417964C8D}"/>
                  </a:ext>
                </a:extLst>
              </p:cNvPr>
              <p:cNvSpPr/>
              <p:nvPr/>
            </p:nvSpPr>
            <p:spPr>
              <a:xfrm>
                <a:off x="9876316" y="2066290"/>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94.455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00" name="Group 599">
                <a:extLst>
                  <a:ext uri="{FF2B5EF4-FFF2-40B4-BE49-F238E27FC236}">
                    <a16:creationId xmlns:a16="http://schemas.microsoft.com/office/drawing/2014/main" id="{D43C60B4-E636-042F-90DD-258CA325FCD1}"/>
                  </a:ext>
                </a:extLst>
              </p:cNvPr>
              <p:cNvGrpSpPr/>
              <p:nvPr/>
            </p:nvGrpSpPr>
            <p:grpSpPr>
              <a:xfrm>
                <a:off x="10049777" y="2437765"/>
                <a:ext cx="311150" cy="99060"/>
                <a:chOff x="736600" y="5575300"/>
                <a:chExt cx="311150" cy="99060"/>
              </a:xfrm>
            </p:grpSpPr>
            <p:sp>
              <p:nvSpPr>
                <p:cNvPr id="623" name="Rectangle 622">
                  <a:extLst>
                    <a:ext uri="{FF2B5EF4-FFF2-40B4-BE49-F238E27FC236}">
                      <a16:creationId xmlns:a16="http://schemas.microsoft.com/office/drawing/2014/main" id="{8DD9B693-3CDF-CBC4-1A21-658582F31AC0}"/>
                    </a:ext>
                  </a:extLst>
                </p:cNvPr>
                <p:cNvSpPr/>
                <p:nvPr/>
              </p:nvSpPr>
              <p:spPr>
                <a:xfrm>
                  <a:off x="736600" y="5595197"/>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4" name="Rectangle 623">
                  <a:extLst>
                    <a:ext uri="{FF2B5EF4-FFF2-40B4-BE49-F238E27FC236}">
                      <a16:creationId xmlns:a16="http://schemas.microsoft.com/office/drawing/2014/main" id="{3B4B0BD7-17B7-55B7-CCCB-11705FC0378F}"/>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601" name="Rectangle 600">
                <a:extLst>
                  <a:ext uri="{FF2B5EF4-FFF2-40B4-BE49-F238E27FC236}">
                    <a16:creationId xmlns:a16="http://schemas.microsoft.com/office/drawing/2014/main" id="{EFE84962-0429-A5E9-BDE9-0476F521EAF5}"/>
                  </a:ext>
                </a:extLst>
              </p:cNvPr>
              <p:cNvSpPr/>
              <p:nvPr/>
            </p:nvSpPr>
            <p:spPr>
              <a:xfrm>
                <a:off x="9781174" y="1875791"/>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Perf</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16" name="Group 1115">
              <a:extLst>
                <a:ext uri="{FF2B5EF4-FFF2-40B4-BE49-F238E27FC236}">
                  <a16:creationId xmlns:a16="http://schemas.microsoft.com/office/drawing/2014/main" id="{5550EB63-C338-4E2F-1615-D752B1A70169}"/>
                </a:ext>
              </a:extLst>
            </p:cNvPr>
            <p:cNvGrpSpPr/>
            <p:nvPr/>
          </p:nvGrpSpPr>
          <p:grpSpPr>
            <a:xfrm>
              <a:off x="10835558" y="1988218"/>
              <a:ext cx="823159" cy="683990"/>
              <a:chOff x="10805641" y="1835215"/>
              <a:chExt cx="848356" cy="684676"/>
            </a:xfrm>
          </p:grpSpPr>
          <p:sp>
            <p:nvSpPr>
              <p:cNvPr id="596" name="Rectangle 595">
                <a:extLst>
                  <a:ext uri="{FF2B5EF4-FFF2-40B4-BE49-F238E27FC236}">
                    <a16:creationId xmlns:a16="http://schemas.microsoft.com/office/drawing/2014/main" id="{5E43CC34-2910-9295-E774-1DF37F3D7404}"/>
                  </a:ext>
                </a:extLst>
              </p:cNvPr>
              <p:cNvSpPr/>
              <p:nvPr/>
            </p:nvSpPr>
            <p:spPr>
              <a:xfrm>
                <a:off x="10900783" y="2049356"/>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97.500</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97" name="Group 596">
                <a:extLst>
                  <a:ext uri="{FF2B5EF4-FFF2-40B4-BE49-F238E27FC236}">
                    <a16:creationId xmlns:a16="http://schemas.microsoft.com/office/drawing/2014/main" id="{CDE861AC-0F72-A34E-07EC-07198BFBA844}"/>
                  </a:ext>
                </a:extLst>
              </p:cNvPr>
              <p:cNvGrpSpPr/>
              <p:nvPr/>
            </p:nvGrpSpPr>
            <p:grpSpPr>
              <a:xfrm>
                <a:off x="11074244" y="2420831"/>
                <a:ext cx="311150" cy="99060"/>
                <a:chOff x="736600" y="5575300"/>
                <a:chExt cx="311150" cy="99060"/>
              </a:xfrm>
            </p:grpSpPr>
            <p:sp>
              <p:nvSpPr>
                <p:cNvPr id="625" name="Rectangle 624">
                  <a:extLst>
                    <a:ext uri="{FF2B5EF4-FFF2-40B4-BE49-F238E27FC236}">
                      <a16:creationId xmlns:a16="http://schemas.microsoft.com/office/drawing/2014/main" id="{FE6BC9CA-E191-7D86-4478-971784B28475}"/>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6" name="Rectangle 625">
                  <a:extLst>
                    <a:ext uri="{FF2B5EF4-FFF2-40B4-BE49-F238E27FC236}">
                      <a16:creationId xmlns:a16="http://schemas.microsoft.com/office/drawing/2014/main" id="{87F257C9-452D-87FF-7253-8431DAE6B1F5}"/>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98" name="Rectangle 597">
                <a:extLst>
                  <a:ext uri="{FF2B5EF4-FFF2-40B4-BE49-F238E27FC236}">
                    <a16:creationId xmlns:a16="http://schemas.microsoft.com/office/drawing/2014/main" id="{0DD14214-2303-851E-76CA-6C5085A8D291}"/>
                  </a:ext>
                </a:extLst>
              </p:cNvPr>
              <p:cNvSpPr/>
              <p:nvPr/>
            </p:nvSpPr>
            <p:spPr>
              <a:xfrm>
                <a:off x="10805641" y="1858857"/>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Perf</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12" name="Graphic 611" descr="Filter outline">
                <a:extLst>
                  <a:ext uri="{FF2B5EF4-FFF2-40B4-BE49-F238E27FC236}">
                    <a16:creationId xmlns:a16="http://schemas.microsoft.com/office/drawing/2014/main" id="{0D188523-EF45-7405-F75B-AB0933C19E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70105" y="1835215"/>
                <a:ext cx="182880" cy="182880"/>
              </a:xfrm>
              <a:prstGeom prst="rect">
                <a:avLst/>
              </a:prstGeom>
            </p:spPr>
          </p:pic>
        </p:grpSp>
      </p:grpSp>
      <p:sp>
        <p:nvSpPr>
          <p:cNvPr id="1133" name="Callout: Right Arrow 1132">
            <a:extLst>
              <a:ext uri="{FF2B5EF4-FFF2-40B4-BE49-F238E27FC236}">
                <a16:creationId xmlns:a16="http://schemas.microsoft.com/office/drawing/2014/main" id="{4A44CEDA-3428-4ACC-0744-34C64B3D7B79}"/>
              </a:ext>
            </a:extLst>
          </p:cNvPr>
          <p:cNvSpPr/>
          <p:nvPr/>
        </p:nvSpPr>
        <p:spPr>
          <a:xfrm>
            <a:off x="227800" y="2540154"/>
            <a:ext cx="777126" cy="1663593"/>
          </a:xfrm>
          <a:prstGeom prst="rightArrowCallout">
            <a:avLst>
              <a:gd name="adj1" fmla="val 50000"/>
              <a:gd name="adj2" fmla="val 25000"/>
              <a:gd name="adj3" fmla="val 32548"/>
              <a:gd name="adj4" fmla="val 69551"/>
            </a:avLst>
          </a:prstGeom>
          <a:solidFill>
            <a:schemeClr val="accent1"/>
          </a:solidFill>
          <a:ln w="19050"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50" b="0" i="0" u="none" strike="noStrike" kern="1200" cap="none" spc="0" normalizeH="0" baseline="0" noProof="0">
                <a:ln>
                  <a:noFill/>
                </a:ln>
                <a:solidFill>
                  <a:srgbClr val="404040">
                    <a:lumMod val="50000"/>
                  </a:srgbClr>
                </a:solidFill>
                <a:effectLst/>
                <a:uLnTx/>
                <a:uFillTx/>
                <a:latin typeface="Arial" panose="020B0604020202020204"/>
                <a:ea typeface="+mn-ea"/>
                <a:cs typeface="+mn-cs"/>
              </a:rPr>
              <a:t>A global view of the most active Application</a:t>
            </a:r>
          </a:p>
        </p:txBody>
      </p:sp>
      <p:sp>
        <p:nvSpPr>
          <p:cNvPr id="1134" name="TextBox 1133">
            <a:extLst>
              <a:ext uri="{FF2B5EF4-FFF2-40B4-BE49-F238E27FC236}">
                <a16:creationId xmlns:a16="http://schemas.microsoft.com/office/drawing/2014/main" id="{8BC20F4A-AA9B-F872-3FEB-549838FD2537}"/>
              </a:ext>
            </a:extLst>
          </p:cNvPr>
          <p:cNvSpPr txBox="1"/>
          <p:nvPr/>
        </p:nvSpPr>
        <p:spPr>
          <a:xfrm>
            <a:off x="8175742" y="5700225"/>
            <a:ext cx="3547829" cy="70788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The error budget dashboard will help PM and team in identifying whether the API needs some attention like fixing it (depleted error budget) or it can handle more frequent feature releases</a:t>
            </a:r>
          </a:p>
        </p:txBody>
      </p:sp>
      <p:sp>
        <p:nvSpPr>
          <p:cNvPr id="1135" name="TextBox 1134">
            <a:extLst>
              <a:ext uri="{FF2B5EF4-FFF2-40B4-BE49-F238E27FC236}">
                <a16:creationId xmlns:a16="http://schemas.microsoft.com/office/drawing/2014/main" id="{5FBEC590-8048-274B-AE90-523B4CA1DE06}"/>
              </a:ext>
            </a:extLst>
          </p:cNvPr>
          <p:cNvSpPr txBox="1"/>
          <p:nvPr/>
        </p:nvSpPr>
        <p:spPr>
          <a:xfrm>
            <a:off x="2353592" y="5728642"/>
            <a:ext cx="3450441" cy="70788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The SLO dashboard will help SRE in identifying, whether the API has a high impact (for example, an SLO of 99.999) and alert/incident related to it, is of the highest priority and need to fix it first</a:t>
            </a:r>
          </a:p>
        </p:txBody>
      </p:sp>
      <p:sp>
        <p:nvSpPr>
          <p:cNvPr id="1136" name="Callout: Up Arrow 1135">
            <a:extLst>
              <a:ext uri="{FF2B5EF4-FFF2-40B4-BE49-F238E27FC236}">
                <a16:creationId xmlns:a16="http://schemas.microsoft.com/office/drawing/2014/main" id="{E061DDFA-BB4C-7AC7-F5C1-566407625B0A}"/>
              </a:ext>
            </a:extLst>
          </p:cNvPr>
          <p:cNvSpPr/>
          <p:nvPr/>
        </p:nvSpPr>
        <p:spPr>
          <a:xfrm>
            <a:off x="760397" y="5572705"/>
            <a:ext cx="1617133" cy="662511"/>
          </a:xfrm>
          <a:prstGeom prst="upArrowCallout">
            <a:avLst>
              <a:gd name="adj1" fmla="val 52556"/>
              <a:gd name="adj2" fmla="val 26278"/>
              <a:gd name="adj3" fmla="val 25000"/>
              <a:gd name="adj4" fmla="val 75000"/>
            </a:avLst>
          </a:prstGeom>
          <a:solidFill>
            <a:schemeClr val="accent1"/>
          </a:solidFill>
          <a:ln w="19050"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50" b="0" i="0" u="none" strike="noStrike" kern="1200" cap="none" spc="0" normalizeH="0" baseline="0" noProof="0">
                <a:ln>
                  <a:noFill/>
                </a:ln>
                <a:solidFill>
                  <a:srgbClr val="404040">
                    <a:lumMod val="50000"/>
                  </a:srgbClr>
                </a:solidFill>
                <a:effectLst/>
                <a:uLnTx/>
                <a:uFillTx/>
                <a:latin typeface="Arial" panose="020B0604020202020204"/>
                <a:ea typeface="+mn-ea"/>
                <a:cs typeface="+mn-cs"/>
              </a:rPr>
              <a:t>Represents the defined SLO for a value stream</a:t>
            </a:r>
          </a:p>
        </p:txBody>
      </p:sp>
      <p:sp>
        <p:nvSpPr>
          <p:cNvPr id="1137" name="Callout: Up Arrow 1136">
            <a:extLst>
              <a:ext uri="{FF2B5EF4-FFF2-40B4-BE49-F238E27FC236}">
                <a16:creationId xmlns:a16="http://schemas.microsoft.com/office/drawing/2014/main" id="{730CCDCD-953A-BE8B-2F3F-7EE182F90F4E}"/>
              </a:ext>
            </a:extLst>
          </p:cNvPr>
          <p:cNvSpPr/>
          <p:nvPr/>
        </p:nvSpPr>
        <p:spPr>
          <a:xfrm>
            <a:off x="5912082" y="5572705"/>
            <a:ext cx="2277864" cy="662511"/>
          </a:xfrm>
          <a:prstGeom prst="upArrowCallout">
            <a:avLst>
              <a:gd name="adj1" fmla="val 50000"/>
              <a:gd name="adj2" fmla="val 25000"/>
              <a:gd name="adj3" fmla="val 25000"/>
              <a:gd name="adj4" fmla="val 75000"/>
            </a:avLst>
          </a:prstGeom>
          <a:solidFill>
            <a:schemeClr val="accent1"/>
          </a:solidFill>
          <a:ln w="19050"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50" b="0" i="0" u="none" strike="noStrike" kern="1200" cap="none" spc="0" normalizeH="0" baseline="0" noProof="0">
                <a:ln>
                  <a:noFill/>
                </a:ln>
                <a:solidFill>
                  <a:srgbClr val="404040">
                    <a:lumMod val="50000"/>
                  </a:srgbClr>
                </a:solidFill>
                <a:effectLst/>
                <a:uLnTx/>
                <a:uFillTx/>
                <a:latin typeface="Arial" panose="020B0604020202020204"/>
                <a:ea typeface="+mn-ea"/>
                <a:cs typeface="+mn-cs"/>
              </a:rPr>
              <a:t>Represents the Error Budget left before it can impact the service</a:t>
            </a:r>
          </a:p>
        </p:txBody>
      </p:sp>
    </p:spTree>
    <p:extLst>
      <p:ext uri="{BB962C8B-B14F-4D97-AF65-F5344CB8AC3E}">
        <p14:creationId xmlns:p14="http://schemas.microsoft.com/office/powerpoint/2010/main" val="3592009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9A8D-5EA7-4EA5-8764-595A3FA2AD03}"/>
              </a:ext>
            </a:extLst>
          </p:cNvPr>
          <p:cNvSpPr>
            <a:spLocks noGrp="1"/>
          </p:cNvSpPr>
          <p:nvPr>
            <p:ph type="title"/>
          </p:nvPr>
        </p:nvSpPr>
        <p:spPr/>
        <p:txBody>
          <a:bodyPr>
            <a:normAutofit/>
          </a:bodyPr>
          <a:lstStyle/>
          <a:p>
            <a:r>
              <a:rPr lang="en-US">
                <a:solidFill>
                  <a:schemeClr val="tx1"/>
                </a:solidFill>
                <a:ea typeface="HGPGothicE"/>
              </a:rPr>
              <a:t>Industry Standard Metrics for Measuring the Effectiveness of an entire IT Estate</a:t>
            </a:r>
          </a:p>
        </p:txBody>
      </p:sp>
      <p:sp>
        <p:nvSpPr>
          <p:cNvPr id="30" name="Rectangle 29">
            <a:extLst>
              <a:ext uri="{FF2B5EF4-FFF2-40B4-BE49-F238E27FC236}">
                <a16:creationId xmlns:a16="http://schemas.microsoft.com/office/drawing/2014/main" id="{712436FB-2AD1-4BF1-B684-0F05255C923B}"/>
              </a:ext>
            </a:extLst>
          </p:cNvPr>
          <p:cNvSpPr/>
          <p:nvPr/>
        </p:nvSpPr>
        <p:spPr>
          <a:xfrm>
            <a:off x="9433559" y="1002449"/>
            <a:ext cx="2377440" cy="2330031"/>
          </a:xfrm>
          <a:prstGeom prst="rect">
            <a:avLst/>
          </a:prstGeom>
          <a:solidFill>
            <a:schemeClr val="bg1"/>
          </a:solidFill>
          <a:ln w="19050" cap="flat">
            <a:solidFill>
              <a:schemeClr val="accent6">
                <a:lumMod val="50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05747236-FAE9-4A53-AD0F-ADE094077737}"/>
              </a:ext>
            </a:extLst>
          </p:cNvPr>
          <p:cNvSpPr/>
          <p:nvPr/>
        </p:nvSpPr>
        <p:spPr>
          <a:xfrm>
            <a:off x="9633008" y="1459028"/>
            <a:ext cx="459791" cy="154900"/>
          </a:xfrm>
          <a:prstGeom prst="rect">
            <a:avLst/>
          </a:prstGeom>
          <a:solidFill>
            <a:schemeClr val="bg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7F8A5D26-0495-4EDF-A82A-20DB12A742B1}"/>
              </a:ext>
            </a:extLst>
          </p:cNvPr>
          <p:cNvSpPr/>
          <p:nvPr/>
        </p:nvSpPr>
        <p:spPr>
          <a:xfrm>
            <a:off x="9633008" y="1765529"/>
            <a:ext cx="459791" cy="154900"/>
          </a:xfrm>
          <a:prstGeom prst="rect">
            <a:avLst/>
          </a:prstGeom>
          <a:solidFill>
            <a:schemeClr val="accent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A3308974-E318-4C23-88C9-23A6461A3559}"/>
              </a:ext>
            </a:extLst>
          </p:cNvPr>
          <p:cNvSpPr/>
          <p:nvPr/>
        </p:nvSpPr>
        <p:spPr>
          <a:xfrm>
            <a:off x="9633008" y="2064800"/>
            <a:ext cx="459791" cy="154900"/>
          </a:xfrm>
          <a:prstGeom prst="rect">
            <a:avLst/>
          </a:prstGeom>
          <a:solidFill>
            <a:srgbClr val="83B25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43D4AD96-3451-440E-ABE6-AFC4D4C0F698}"/>
              </a:ext>
            </a:extLst>
          </p:cNvPr>
          <p:cNvSpPr/>
          <p:nvPr/>
        </p:nvSpPr>
        <p:spPr>
          <a:xfrm>
            <a:off x="9633008" y="2371169"/>
            <a:ext cx="459791" cy="154900"/>
          </a:xfrm>
          <a:prstGeom prst="rect">
            <a:avLst/>
          </a:prstGeom>
          <a:solidFill>
            <a:srgbClr val="E6B6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67CC8A7E-9577-4F81-B111-B1D60674071B}"/>
              </a:ext>
            </a:extLst>
          </p:cNvPr>
          <p:cNvSpPr txBox="1"/>
          <p:nvPr/>
        </p:nvSpPr>
        <p:spPr>
          <a:xfrm>
            <a:off x="10083568" y="1352550"/>
            <a:ext cx="1527982" cy="1833515"/>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Business Channel</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Development Channel</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Operations Channel</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Security Channel</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Widely used Metrics</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Other Metrics</a:t>
            </a:r>
          </a:p>
        </p:txBody>
      </p:sp>
      <p:sp>
        <p:nvSpPr>
          <p:cNvPr id="37" name="Rectangle 36">
            <a:extLst>
              <a:ext uri="{FF2B5EF4-FFF2-40B4-BE49-F238E27FC236}">
                <a16:creationId xmlns:a16="http://schemas.microsoft.com/office/drawing/2014/main" id="{460A166E-A1AE-4751-BB5F-1F608A2A2D4F}"/>
              </a:ext>
            </a:extLst>
          </p:cNvPr>
          <p:cNvSpPr/>
          <p:nvPr/>
        </p:nvSpPr>
        <p:spPr>
          <a:xfrm>
            <a:off x="9433560" y="678770"/>
            <a:ext cx="2377440" cy="307777"/>
          </a:xfrm>
          <a:prstGeom prst="rect">
            <a:avLst/>
          </a:prstGeom>
          <a:solidFill>
            <a:schemeClr val="accent6">
              <a:lumMod val="50000"/>
            </a:schemeClr>
          </a:solidFill>
          <a:ln w="19050" cap="flat">
            <a:solidFill>
              <a:schemeClr val="accent6">
                <a:lumMod val="50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Reliability</a:t>
            </a:r>
          </a:p>
        </p:txBody>
      </p:sp>
      <p:sp>
        <p:nvSpPr>
          <p:cNvPr id="31" name="Rectangle 30">
            <a:extLst>
              <a:ext uri="{FF2B5EF4-FFF2-40B4-BE49-F238E27FC236}">
                <a16:creationId xmlns:a16="http://schemas.microsoft.com/office/drawing/2014/main" id="{B911327A-C599-4490-AAFB-3736771F1C07}"/>
              </a:ext>
            </a:extLst>
          </p:cNvPr>
          <p:cNvSpPr/>
          <p:nvPr/>
        </p:nvSpPr>
        <p:spPr>
          <a:xfrm>
            <a:off x="9481840" y="1064202"/>
            <a:ext cx="166731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Four channels:</a:t>
            </a:r>
          </a:p>
        </p:txBody>
      </p:sp>
      <p:graphicFrame>
        <p:nvGraphicFramePr>
          <p:cNvPr id="11" name="Table 16">
            <a:extLst>
              <a:ext uri="{FF2B5EF4-FFF2-40B4-BE49-F238E27FC236}">
                <a16:creationId xmlns:a16="http://schemas.microsoft.com/office/drawing/2014/main" id="{C7A5B829-FF38-DB4F-610E-84A4B95D164B}"/>
              </a:ext>
            </a:extLst>
          </p:cNvPr>
          <p:cNvGraphicFramePr>
            <a:graphicFrameLocks noGrp="1"/>
          </p:cNvGraphicFramePr>
          <p:nvPr/>
        </p:nvGraphicFramePr>
        <p:xfrm>
          <a:off x="381000" y="678770"/>
          <a:ext cx="8980200" cy="5726575"/>
        </p:xfrm>
        <a:graphic>
          <a:graphicData uri="http://schemas.openxmlformats.org/drawingml/2006/table">
            <a:tbl>
              <a:tblPr bandRow="1">
                <a:tableStyleId>{21E4AEA4-8DFA-4A89-87EB-49C32662AFE0}</a:tableStyleId>
              </a:tblPr>
              <a:tblGrid>
                <a:gridCol w="1496700">
                  <a:extLst>
                    <a:ext uri="{9D8B030D-6E8A-4147-A177-3AD203B41FA5}">
                      <a16:colId xmlns:a16="http://schemas.microsoft.com/office/drawing/2014/main" val="3932575316"/>
                    </a:ext>
                  </a:extLst>
                </a:gridCol>
                <a:gridCol w="1496700">
                  <a:extLst>
                    <a:ext uri="{9D8B030D-6E8A-4147-A177-3AD203B41FA5}">
                      <a16:colId xmlns:a16="http://schemas.microsoft.com/office/drawing/2014/main" val="3113976300"/>
                    </a:ext>
                  </a:extLst>
                </a:gridCol>
                <a:gridCol w="1496700">
                  <a:extLst>
                    <a:ext uri="{9D8B030D-6E8A-4147-A177-3AD203B41FA5}">
                      <a16:colId xmlns:a16="http://schemas.microsoft.com/office/drawing/2014/main" val="760171048"/>
                    </a:ext>
                  </a:extLst>
                </a:gridCol>
                <a:gridCol w="1496700">
                  <a:extLst>
                    <a:ext uri="{9D8B030D-6E8A-4147-A177-3AD203B41FA5}">
                      <a16:colId xmlns:a16="http://schemas.microsoft.com/office/drawing/2014/main" val="2147229310"/>
                    </a:ext>
                  </a:extLst>
                </a:gridCol>
                <a:gridCol w="1496700">
                  <a:extLst>
                    <a:ext uri="{9D8B030D-6E8A-4147-A177-3AD203B41FA5}">
                      <a16:colId xmlns:a16="http://schemas.microsoft.com/office/drawing/2014/main" val="488448096"/>
                    </a:ext>
                  </a:extLst>
                </a:gridCol>
                <a:gridCol w="1496700">
                  <a:extLst>
                    <a:ext uri="{9D8B030D-6E8A-4147-A177-3AD203B41FA5}">
                      <a16:colId xmlns:a16="http://schemas.microsoft.com/office/drawing/2014/main" val="1299726336"/>
                    </a:ext>
                  </a:extLst>
                </a:gridCol>
              </a:tblGrid>
              <a:tr h="269084">
                <a:tc gridSpan="6">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Business Channel</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extLst>
                  <a:ext uri="{0D108BD9-81ED-4DB2-BD59-A6C34878D82A}">
                    <a16:rowId xmlns:a16="http://schemas.microsoft.com/office/drawing/2014/main" val="2755117098"/>
                  </a:ext>
                </a:extLst>
              </a:tr>
              <a:tr h="434383">
                <a:tc>
                  <a:txBody>
                    <a:bodyPr/>
                    <a:lstStyle/>
                    <a:p>
                      <a:pPr algn="ctr"/>
                      <a:r>
                        <a:rPr lang="en-US" sz="1000" b="0">
                          <a:solidFill>
                            <a:schemeClr val="tx1">
                              <a:lumMod val="50000"/>
                            </a:schemeClr>
                          </a:solidFill>
                        </a:rPr>
                        <a:t>Average lead</a:t>
                      </a:r>
                    </a:p>
                    <a:p>
                      <a:pPr algn="ctr"/>
                      <a:r>
                        <a:rPr lang="en-US" sz="1000" b="0">
                          <a:solidFill>
                            <a:schemeClr val="tx1">
                              <a:lumMod val="50000"/>
                            </a:schemeClr>
                          </a:solidFill>
                        </a:rPr>
                        <a:t>time (ALT)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Work-in-progress</a:t>
                      </a:r>
                    </a:p>
                    <a:p>
                      <a:pPr algn="ctr"/>
                      <a:r>
                        <a:rPr lang="en-US" sz="1000" b="0">
                          <a:solidFill>
                            <a:schemeClr val="tx1">
                              <a:lumMod val="50000"/>
                            </a:schemeClr>
                          </a:solidFill>
                        </a:rPr>
                        <a:t>(WIP)</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change user</a:t>
                      </a:r>
                    </a:p>
                    <a:p>
                      <a:pPr algn="ctr"/>
                      <a:r>
                        <a:rPr lang="en-US" sz="1000" b="0">
                          <a:solidFill>
                            <a:schemeClr val="tx1">
                              <a:lumMod val="50000"/>
                            </a:schemeClr>
                          </a:solidFill>
                        </a:rPr>
                        <a:t>volume (CUV)</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process</a:t>
                      </a:r>
                    </a:p>
                    <a:p>
                      <a:pPr algn="ctr"/>
                      <a:r>
                        <a:rPr lang="en-US" sz="1000" b="0">
                          <a:solidFill>
                            <a:schemeClr val="tx1">
                              <a:lumMod val="50000"/>
                            </a:schemeClr>
                          </a:solidFill>
                        </a:rPr>
                        <a:t>time (APT)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wait</a:t>
                      </a:r>
                    </a:p>
                    <a:p>
                      <a:pPr algn="ctr"/>
                      <a:r>
                        <a:rPr lang="en-US" sz="1000" b="0">
                          <a:solidFill>
                            <a:schemeClr val="tx1">
                              <a:lumMod val="50000"/>
                            </a:schemeClr>
                          </a:solidFill>
                        </a:rPr>
                        <a:t>time (AWT)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Mean time</a:t>
                      </a:r>
                    </a:p>
                    <a:p>
                      <a:pPr algn="ctr"/>
                      <a:r>
                        <a:rPr lang="en-US" sz="1000" b="0">
                          <a:solidFill>
                            <a:schemeClr val="tx1">
                              <a:lumMod val="50000"/>
                            </a:schemeClr>
                          </a:solidFill>
                        </a:rPr>
                        <a:t>to restore (MTTR)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906796503"/>
                  </a:ext>
                </a:extLst>
              </a:tr>
              <a:tr h="245841">
                <a:tc gridSpan="6">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Development Channel</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extLst>
                  <a:ext uri="{0D108BD9-81ED-4DB2-BD59-A6C34878D82A}">
                    <a16:rowId xmlns:a16="http://schemas.microsoft.com/office/drawing/2014/main" val="2933564242"/>
                  </a:ext>
                </a:extLst>
              </a:tr>
              <a:tr h="498096">
                <a:tc>
                  <a:txBody>
                    <a:bodyPr/>
                    <a:lstStyle/>
                    <a:p>
                      <a:pPr algn="ctr"/>
                      <a:r>
                        <a:rPr lang="en-US" sz="1000" b="0">
                          <a:solidFill>
                            <a:schemeClr val="tx1">
                              <a:lumMod val="50000"/>
                            </a:schemeClr>
                          </a:solidFill>
                        </a:rPr>
                        <a:t>Test coverage</a:t>
                      </a:r>
                    </a:p>
                    <a:p>
                      <a:pPr algn="ctr"/>
                      <a:r>
                        <a:rPr lang="en-US" sz="1000" b="0">
                          <a:solidFill>
                            <a:schemeClr val="tx1">
                              <a:lumMod val="50000"/>
                            </a:schemeClr>
                          </a:solidFill>
                        </a:rPr>
                        <a:t>percentage (TCP)</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API reuse rate</a:t>
                      </a:r>
                    </a:p>
                    <a:p>
                      <a:pPr algn="ctr"/>
                      <a:r>
                        <a:rPr lang="en-US" sz="1000" b="0">
                          <a:solidFill>
                            <a:schemeClr val="tx1">
                              <a:lumMod val="50000"/>
                            </a:schemeClr>
                          </a:solidFill>
                        </a:rPr>
                        <a:t>(ARR)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API consumption rate</a:t>
                      </a:r>
                    </a:p>
                    <a:p>
                      <a:pPr algn="ctr"/>
                      <a:r>
                        <a:rPr lang="en-US" sz="1000" b="0">
                          <a:solidFill>
                            <a:schemeClr val="tx1">
                              <a:lumMod val="50000"/>
                            </a:schemeClr>
                          </a:solidFill>
                        </a:rPr>
                        <a:t>(ACR)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Build failure</a:t>
                      </a:r>
                    </a:p>
                    <a:p>
                      <a:pPr algn="ctr"/>
                      <a:r>
                        <a:rPr lang="en-US" sz="1000" b="0">
                          <a:solidFill>
                            <a:schemeClr val="tx1">
                              <a:lumMod val="50000"/>
                            </a:schemeClr>
                          </a:solidFill>
                        </a:rPr>
                        <a:t>frequency (BFF)</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Rework rate</a:t>
                      </a:r>
                    </a:p>
                    <a:p>
                      <a:pPr algn="ctr"/>
                      <a:r>
                        <a:rPr lang="en-US" sz="1000" b="0">
                          <a:solidFill>
                            <a:schemeClr val="tx1">
                              <a:lumMod val="50000"/>
                            </a:schemeClr>
                          </a:solidFill>
                        </a:rPr>
                        <a:t>(RR)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Commit to prod</a:t>
                      </a:r>
                    </a:p>
                    <a:p>
                      <a:pPr algn="ctr"/>
                      <a:r>
                        <a:rPr lang="en-US" sz="1000" b="0">
                          <a:solidFill>
                            <a:schemeClr val="tx1">
                              <a:lumMod val="50000"/>
                            </a:schemeClr>
                          </a:solidFill>
                        </a:rPr>
                        <a:t>deployment</a:t>
                      </a:r>
                    </a:p>
                    <a:p>
                      <a:pPr algn="ctr"/>
                      <a:r>
                        <a:rPr lang="en-US" sz="1000" b="0">
                          <a:solidFill>
                            <a:schemeClr val="tx1">
                              <a:lumMod val="50000"/>
                            </a:schemeClr>
                          </a:solidFill>
                        </a:rPr>
                        <a:t>latency time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79266424"/>
                  </a:ext>
                </a:extLst>
              </a:tr>
              <a:tr h="344363">
                <a:tc>
                  <a:txBody>
                    <a:bodyPr/>
                    <a:lstStyle/>
                    <a:p>
                      <a:pPr algn="ctr"/>
                      <a:r>
                        <a:rPr lang="en-US" sz="1000" b="0">
                          <a:solidFill>
                            <a:schemeClr val="tx1">
                              <a:lumMod val="50000"/>
                            </a:schemeClr>
                          </a:solidFill>
                        </a:rPr>
                        <a:t>Build duration</a:t>
                      </a:r>
                    </a:p>
                    <a:p>
                      <a:pPr algn="ctr"/>
                      <a:r>
                        <a:rPr lang="en-US" sz="1000" b="0">
                          <a:solidFill>
                            <a:schemeClr val="tx1">
                              <a:lumMod val="50000"/>
                            </a:schemeClr>
                          </a:solidFill>
                        </a:rPr>
                        <a:t>(BD)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Build frequency</a:t>
                      </a:r>
                    </a:p>
                    <a:p>
                      <a:pPr algn="ctr"/>
                      <a:r>
                        <a:rPr lang="en-US" sz="1000" b="0">
                          <a:solidFill>
                            <a:schemeClr val="tx1">
                              <a:lumMod val="50000"/>
                            </a:schemeClr>
                          </a:solidFill>
                        </a:rPr>
                        <a:t>(BF)</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Defects volume</a:t>
                      </a:r>
                    </a:p>
                    <a:p>
                      <a:pPr algn="ctr"/>
                      <a:r>
                        <a:rPr lang="en-US" sz="1000" b="0">
                          <a:solidFill>
                            <a:schemeClr val="tx1">
                              <a:lumMod val="50000"/>
                            </a:schemeClr>
                          </a:solidFill>
                        </a:rPr>
                        <a:t>(DV)</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Code analysis</a:t>
                      </a:r>
                    </a:p>
                    <a:p>
                      <a:pPr algn="ctr"/>
                      <a:r>
                        <a:rPr lang="en-US" sz="1000" b="0">
                          <a:solidFill>
                            <a:schemeClr val="tx1">
                              <a:lumMod val="50000"/>
                            </a:schemeClr>
                          </a:solidFill>
                        </a:rPr>
                        <a:t>defects (CAD)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Commit frequency (CF)</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Number of story</a:t>
                      </a:r>
                    </a:p>
                    <a:p>
                      <a:pPr algn="ctr"/>
                      <a:r>
                        <a:rPr lang="en-US" sz="1000" b="0">
                          <a:solidFill>
                            <a:schemeClr val="tx1">
                              <a:lumMod val="50000"/>
                            </a:schemeClr>
                          </a:solidFill>
                        </a:rPr>
                        <a:t>points</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8857174"/>
                  </a:ext>
                </a:extLst>
              </a:tr>
              <a:tr h="498096">
                <a:tc>
                  <a:txBody>
                    <a:bodyPr/>
                    <a:lstStyle/>
                    <a:p>
                      <a:pPr algn="ctr"/>
                      <a:r>
                        <a:rPr lang="en-US" sz="1000" b="0">
                          <a:solidFill>
                            <a:schemeClr val="tx1">
                              <a:lumMod val="50000"/>
                            </a:schemeClr>
                          </a:solidFill>
                        </a:rPr>
                        <a:t>Average failed</a:t>
                      </a:r>
                    </a:p>
                    <a:p>
                      <a:pPr algn="ctr"/>
                      <a:r>
                        <a:rPr lang="en-US" sz="1000" b="0">
                          <a:solidFill>
                            <a:schemeClr val="tx1">
                              <a:lumMod val="50000"/>
                            </a:schemeClr>
                          </a:solidFill>
                        </a:rPr>
                        <a:t>deployment rate</a:t>
                      </a:r>
                    </a:p>
                    <a:p>
                      <a:pPr algn="ctr"/>
                      <a:r>
                        <a:rPr lang="en-US" sz="1000" b="0">
                          <a:solidFill>
                            <a:schemeClr val="tx1">
                              <a:lumMod val="50000"/>
                            </a:schemeClr>
                          </a:solidFill>
                        </a:rPr>
                        <a:t>(FDR)*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Number of</a:t>
                      </a:r>
                    </a:p>
                    <a:p>
                      <a:pPr algn="ctr"/>
                      <a:r>
                        <a:rPr lang="en-US" sz="1000" b="0">
                          <a:solidFill>
                            <a:schemeClr val="tx1">
                              <a:lumMod val="50000"/>
                            </a:schemeClr>
                          </a:solidFill>
                        </a:rPr>
                        <a:t>deployments/day</a:t>
                      </a:r>
                    </a:p>
                    <a:p>
                      <a:pPr algn="ctr"/>
                      <a:r>
                        <a:rPr lang="en-US" sz="1000" b="0">
                          <a:solidFill>
                            <a:schemeClr val="tx1">
                              <a:lumMod val="50000"/>
                            </a:schemeClr>
                          </a:solidFill>
                        </a:rPr>
                        <a:t>(DPD)*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failed</a:t>
                      </a:r>
                    </a:p>
                    <a:p>
                      <a:pPr algn="ctr"/>
                      <a:r>
                        <a:rPr lang="en-US" sz="1000" b="0">
                          <a:solidFill>
                            <a:schemeClr val="tx1">
                              <a:lumMod val="50000"/>
                            </a:schemeClr>
                          </a:solidFill>
                        </a:rPr>
                        <a:t>deployment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Average failed</a:t>
                      </a:r>
                    </a:p>
                    <a:p>
                      <a:pPr algn="ctr"/>
                      <a:r>
                        <a:rPr lang="en-US" sz="1000" b="0">
                          <a:solidFill>
                            <a:schemeClr val="tx1">
                              <a:lumMod val="50000"/>
                            </a:schemeClr>
                          </a:solidFill>
                        </a:rPr>
                        <a:t>release rate</a:t>
                      </a:r>
                    </a:p>
                    <a:p>
                      <a:pPr algn="ctr"/>
                      <a:r>
                        <a:rPr lang="en-US" sz="1000" b="0">
                          <a:solidFill>
                            <a:schemeClr val="tx1">
                              <a:lumMod val="50000"/>
                            </a:schemeClr>
                          </a:solidFill>
                        </a:rPr>
                        <a:t>(FRR)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Number of</a:t>
                      </a:r>
                    </a:p>
                    <a:p>
                      <a:pPr algn="ctr"/>
                      <a:r>
                        <a:rPr lang="en-US" sz="1000" b="0">
                          <a:solidFill>
                            <a:schemeClr val="tx1">
                              <a:lumMod val="50000"/>
                            </a:schemeClr>
                          </a:solidFill>
                        </a:rPr>
                        <a:t>releases/day</a:t>
                      </a:r>
                    </a:p>
                    <a:p>
                      <a:pPr algn="ctr"/>
                      <a:r>
                        <a:rPr lang="en-US" sz="1000" b="0">
                          <a:solidFill>
                            <a:schemeClr val="tx1">
                              <a:lumMod val="50000"/>
                            </a:schemeClr>
                          </a:solidFill>
                        </a:rPr>
                        <a:t>(RPD)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 failed</a:t>
                      </a:r>
                    </a:p>
                    <a:p>
                      <a:pPr algn="ctr"/>
                      <a:r>
                        <a:rPr lang="en-US" sz="1000" b="0">
                          <a:solidFill>
                            <a:schemeClr val="tx1">
                              <a:lumMod val="50000"/>
                            </a:schemeClr>
                          </a:solidFill>
                        </a:rPr>
                        <a:t>release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954504"/>
                  </a:ext>
                </a:extLst>
              </a:tr>
              <a:tr h="224068">
                <a:tc gridSpan="6">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Operations Channel</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solidFill>
                  </a:tcPr>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extLst>
                  <a:ext uri="{0D108BD9-81ED-4DB2-BD59-A6C34878D82A}">
                    <a16:rowId xmlns:a16="http://schemas.microsoft.com/office/drawing/2014/main" val="2299784045"/>
                  </a:ext>
                </a:extLst>
              </a:tr>
              <a:tr h="498096">
                <a:tc>
                  <a:txBody>
                    <a:bodyPr/>
                    <a:lstStyle/>
                    <a:p>
                      <a:pPr algn="ctr"/>
                      <a:r>
                        <a:rPr lang="en-US" sz="1000" b="0">
                          <a:solidFill>
                            <a:schemeClr val="tx1">
                              <a:lumMod val="50000"/>
                            </a:schemeClr>
                          </a:solidFill>
                        </a:rPr>
                        <a:t>Automated</a:t>
                      </a:r>
                    </a:p>
                    <a:p>
                      <a:pPr algn="ctr"/>
                      <a:r>
                        <a:rPr lang="en-US" sz="1000" b="0">
                          <a:solidFill>
                            <a:schemeClr val="tx1">
                              <a:lumMod val="50000"/>
                            </a:schemeClr>
                          </a:solidFill>
                        </a:rPr>
                        <a:t>detection rate</a:t>
                      </a:r>
                    </a:p>
                    <a:p>
                      <a:pPr algn="ctr"/>
                      <a:r>
                        <a:rPr lang="en-US" sz="1000" b="0">
                          <a:solidFill>
                            <a:schemeClr val="tx1">
                              <a:lumMod val="50000"/>
                            </a:schemeClr>
                          </a:solidFill>
                        </a:rPr>
                        <a:t>(ADR)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build</a:t>
                      </a:r>
                    </a:p>
                    <a:p>
                      <a:pPr algn="ctr"/>
                      <a:r>
                        <a:rPr lang="en-US" sz="1000" b="0">
                          <a:solidFill>
                            <a:schemeClr val="tx1">
                              <a:lumMod val="50000"/>
                            </a:schemeClr>
                          </a:solidFill>
                        </a:rPr>
                        <a:t>failure frequency</a:t>
                      </a:r>
                    </a:p>
                    <a:p>
                      <a:pPr algn="ctr"/>
                      <a:r>
                        <a:rPr lang="en-US" sz="1000" b="0">
                          <a:solidFill>
                            <a:schemeClr val="tx1">
                              <a:lumMod val="50000"/>
                            </a:schemeClr>
                          </a:solidFill>
                        </a:rPr>
                        <a:t>(ABFF)</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cycle</a:t>
                      </a:r>
                    </a:p>
                    <a:p>
                      <a:pPr algn="ctr"/>
                      <a:r>
                        <a:rPr lang="en-US" sz="1000" b="0">
                          <a:solidFill>
                            <a:schemeClr val="tx1">
                              <a:lumMod val="50000"/>
                            </a:schemeClr>
                          </a:solidFill>
                        </a:rPr>
                        <a:t>time (ACT)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change volume</a:t>
                      </a:r>
                    </a:p>
                    <a:p>
                      <a:pPr algn="ctr"/>
                      <a:r>
                        <a:rPr lang="en-US" sz="1000" b="0">
                          <a:solidFill>
                            <a:schemeClr val="tx1">
                              <a:lumMod val="50000"/>
                            </a:schemeClr>
                          </a:solidFill>
                        </a:rPr>
                        <a:t>(ACV)</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Daily change</a:t>
                      </a:r>
                    </a:p>
                    <a:p>
                      <a:pPr algn="ctr"/>
                      <a:r>
                        <a:rPr lang="en-US" sz="1000" b="0">
                          <a:solidFill>
                            <a:schemeClr val="tx1">
                              <a:lumMod val="50000"/>
                            </a:schemeClr>
                          </a:solidFill>
                        </a:rPr>
                        <a:t>rate (DCR)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Defect </a:t>
                      </a:r>
                    </a:p>
                    <a:p>
                      <a:pPr algn="ctr"/>
                      <a:r>
                        <a:rPr lang="en-US" sz="1000" b="0">
                          <a:solidFill>
                            <a:schemeClr val="tx1">
                              <a:lumMod val="50000"/>
                            </a:schemeClr>
                          </a:solidFill>
                        </a:rPr>
                        <a:t>burndown ratio (Open/Closed)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82020281"/>
                  </a:ext>
                </a:extLst>
              </a:tr>
              <a:tr h="498096">
                <a:tc>
                  <a:txBody>
                    <a:bodyPr/>
                    <a:lstStyle/>
                    <a:p>
                      <a:pPr algn="ctr"/>
                      <a:r>
                        <a:rPr lang="en-US" sz="1000" b="0">
                          <a:solidFill>
                            <a:schemeClr val="tx1">
                              <a:lumMod val="50000"/>
                            </a:schemeClr>
                          </a:solidFill>
                        </a:rPr>
                        <a:t>Open by</a:t>
                      </a:r>
                    </a:p>
                    <a:p>
                      <a:pPr algn="ctr"/>
                      <a:r>
                        <a:rPr lang="en-US" sz="1000" b="0">
                          <a:solidFill>
                            <a:schemeClr val="tx1">
                              <a:lumMod val="50000"/>
                            </a:schemeClr>
                          </a:solidFill>
                        </a:rPr>
                        <a:t>technology (OBT)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Mean time to</a:t>
                      </a:r>
                    </a:p>
                    <a:p>
                      <a:pPr algn="ctr"/>
                      <a:r>
                        <a:rPr lang="en-US" sz="1000" b="0">
                          <a:solidFill>
                            <a:schemeClr val="tx1">
                              <a:lumMod val="50000"/>
                            </a:schemeClr>
                          </a:solidFill>
                        </a:rPr>
                        <a:t>detect (MTTD)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Mean time to</a:t>
                      </a:r>
                    </a:p>
                    <a:p>
                      <a:pPr algn="ctr"/>
                      <a:r>
                        <a:rPr lang="en-US" sz="1000" b="0">
                          <a:solidFill>
                            <a:schemeClr val="tx1">
                              <a:lumMod val="50000"/>
                            </a:schemeClr>
                          </a:solidFill>
                        </a:rPr>
                        <a:t>diagnose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Mean time to resolution</a:t>
                      </a:r>
                    </a:p>
                    <a:p>
                      <a:pPr algn="ctr"/>
                      <a:r>
                        <a:rPr lang="en-US" sz="1000" b="0">
                          <a:solidFill>
                            <a:schemeClr val="tx1">
                              <a:lumMod val="50000"/>
                            </a:schemeClr>
                          </a:solidFill>
                        </a:rPr>
                        <a:t>(MTTR)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Mean time</a:t>
                      </a:r>
                    </a:p>
                    <a:p>
                      <a:pPr algn="ctr"/>
                      <a:r>
                        <a:rPr lang="en-US" sz="1000" b="0">
                          <a:solidFill>
                            <a:schemeClr val="tx1">
                              <a:lumMod val="50000"/>
                            </a:schemeClr>
                          </a:solidFill>
                        </a:rPr>
                        <a:t>between failure</a:t>
                      </a:r>
                    </a:p>
                    <a:p>
                      <a:pPr algn="ctr"/>
                      <a:r>
                        <a:rPr lang="en-US" sz="1000" b="0">
                          <a:solidFill>
                            <a:schemeClr val="tx1">
                              <a:lumMod val="50000"/>
                            </a:schemeClr>
                          </a:solidFill>
                        </a:rPr>
                        <a:t>(MTBF)</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Average response</a:t>
                      </a:r>
                    </a:p>
                    <a:p>
                      <a:pPr algn="ctr"/>
                      <a:r>
                        <a:rPr lang="en-US" sz="1000" b="0">
                          <a:solidFill>
                            <a:schemeClr val="tx1">
                              <a:lumMod val="50000"/>
                            </a:schemeClr>
                          </a:solidFill>
                        </a:rPr>
                        <a:t>time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585043679"/>
                  </a:ext>
                </a:extLst>
              </a:tr>
              <a:tr h="498096">
                <a:tc>
                  <a:txBody>
                    <a:bodyPr/>
                    <a:lstStyle/>
                    <a:p>
                      <a:pPr algn="ctr"/>
                      <a:r>
                        <a:rPr lang="en-US" sz="1000" b="0">
                          <a:solidFill>
                            <a:schemeClr val="tx1">
                              <a:lumMod val="50000"/>
                            </a:schemeClr>
                          </a:solidFill>
                        </a:rPr>
                        <a:t>Availability</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Raw downtime</a:t>
                      </a:r>
                    </a:p>
                    <a:p>
                      <a:pPr algn="ctr"/>
                      <a:r>
                        <a:rPr lang="en-US" sz="1000" b="0">
                          <a:solidFill>
                            <a:schemeClr val="tx1">
                              <a:lumMod val="50000"/>
                            </a:schemeClr>
                          </a:solidFill>
                        </a:rPr>
                        <a:t>minutes</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Mean time</a:t>
                      </a:r>
                    </a:p>
                    <a:p>
                      <a:pPr algn="ctr"/>
                      <a:r>
                        <a:rPr lang="en-US" sz="1000" b="0">
                          <a:solidFill>
                            <a:schemeClr val="tx1">
                              <a:lumMod val="50000"/>
                            </a:schemeClr>
                          </a:solidFill>
                        </a:rPr>
                        <a:t>between incidents (MTBI)</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number</a:t>
                      </a:r>
                    </a:p>
                    <a:p>
                      <a:pPr algn="ctr"/>
                      <a:r>
                        <a:rPr lang="en-US" sz="1000" b="0">
                          <a:solidFill>
                            <a:schemeClr val="tx1">
                              <a:lumMod val="50000"/>
                            </a:schemeClr>
                          </a:solidFill>
                        </a:rPr>
                        <a:t>of open</a:t>
                      </a:r>
                    </a:p>
                    <a:p>
                      <a:pPr algn="ctr"/>
                      <a:r>
                        <a:rPr lang="en-US" sz="1000" b="0">
                          <a:solidFill>
                            <a:schemeClr val="tx1">
                              <a:lumMod val="50000"/>
                            </a:schemeClr>
                          </a:solidFill>
                        </a:rPr>
                        <a:t>incidents/day</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number total incidents/day (IPD)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number</a:t>
                      </a:r>
                    </a:p>
                    <a:p>
                      <a:pPr algn="ctr"/>
                      <a:r>
                        <a:rPr lang="en-US" sz="1000" b="0">
                          <a:solidFill>
                            <a:schemeClr val="tx1">
                              <a:lumMod val="50000"/>
                            </a:schemeClr>
                          </a:solidFill>
                        </a:rPr>
                        <a:t>of incidents</a:t>
                      </a:r>
                    </a:p>
                    <a:p>
                      <a:pPr algn="ctr"/>
                      <a:r>
                        <a:rPr lang="en-US" sz="1000" b="0">
                          <a:solidFill>
                            <a:schemeClr val="tx1">
                              <a:lumMod val="50000"/>
                            </a:schemeClr>
                          </a:solidFill>
                        </a:rPr>
                        <a:t>close/day</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8905519"/>
                  </a:ext>
                </a:extLst>
              </a:tr>
              <a:tr h="498096">
                <a:tc>
                  <a:txBody>
                    <a:bodyPr/>
                    <a:lstStyle/>
                    <a:p>
                      <a:pPr algn="ctr"/>
                      <a:r>
                        <a:rPr lang="en-US" sz="1000" b="0">
                          <a:solidFill>
                            <a:schemeClr val="tx1">
                              <a:lumMod val="50000"/>
                            </a:schemeClr>
                          </a:solidFill>
                        </a:rPr>
                        <a:t>IaC request to</a:t>
                      </a:r>
                    </a:p>
                    <a:p>
                      <a:pPr algn="ctr"/>
                      <a:r>
                        <a:rPr lang="en-US" sz="1000" b="0">
                          <a:solidFill>
                            <a:schemeClr val="tx1">
                              <a:lumMod val="50000"/>
                            </a:schemeClr>
                          </a:solidFill>
                        </a:rPr>
                        <a:t>deployment average</a:t>
                      </a:r>
                    </a:p>
                    <a:p>
                      <a:pPr algn="ctr"/>
                      <a:r>
                        <a:rPr lang="en-US" sz="1000" b="0">
                          <a:solidFill>
                            <a:schemeClr val="tx1">
                              <a:lumMod val="50000"/>
                            </a:schemeClr>
                          </a:solidFill>
                        </a:rPr>
                        <a:t>latency time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IaC latency</a:t>
                      </a:r>
                    </a:p>
                    <a:p>
                      <a:pPr algn="ctr"/>
                      <a:r>
                        <a:rPr lang="en-US" sz="1000" b="0">
                          <a:solidFill>
                            <a:schemeClr val="tx1">
                              <a:lumMod val="50000"/>
                            </a:schemeClr>
                          </a:solidFill>
                        </a:rPr>
                        <a:t>threshold</a:t>
                      </a:r>
                    </a:p>
                    <a:p>
                      <a:pPr algn="ctr"/>
                      <a:r>
                        <a:rPr lang="en-US" sz="1000" b="0">
                          <a:solidFill>
                            <a:schemeClr val="tx1">
                              <a:lumMod val="50000"/>
                            </a:schemeClr>
                          </a:solidFill>
                        </a:rPr>
                        <a:t>achieved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CaC requests to deployment</a:t>
                      </a:r>
                    </a:p>
                    <a:p>
                      <a:pPr algn="ctr"/>
                      <a:r>
                        <a:rPr lang="en-US" sz="1000" b="0">
                          <a:solidFill>
                            <a:schemeClr val="tx1">
                              <a:lumMod val="50000"/>
                            </a:schemeClr>
                          </a:solidFill>
                        </a:rPr>
                        <a:t>latency time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CaC latency</a:t>
                      </a:r>
                    </a:p>
                    <a:p>
                      <a:pPr algn="ctr"/>
                      <a:r>
                        <a:rPr lang="en-US" sz="1000" b="0">
                          <a:solidFill>
                            <a:schemeClr val="tx1">
                              <a:lumMod val="50000"/>
                            </a:schemeClr>
                          </a:solidFill>
                        </a:rPr>
                        <a:t>threshold</a:t>
                      </a:r>
                    </a:p>
                    <a:p>
                      <a:pPr algn="ctr"/>
                      <a:r>
                        <a:rPr lang="en-US" sz="1000" b="0">
                          <a:solidFill>
                            <a:schemeClr val="tx1">
                              <a:lumMod val="50000"/>
                            </a:schemeClr>
                          </a:solidFill>
                        </a:rPr>
                        <a:t>achieved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endParaRPr lang="en-US" sz="1000" b="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endParaRPr lang="en-US" sz="1000" b="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34890244"/>
                  </a:ext>
                </a:extLst>
              </a:tr>
              <a:tr h="224068">
                <a:tc gridSpan="6">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Security Channel</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extLst>
                  <a:ext uri="{0D108BD9-81ED-4DB2-BD59-A6C34878D82A}">
                    <a16:rowId xmlns:a16="http://schemas.microsoft.com/office/drawing/2014/main" val="3267883167"/>
                  </a:ext>
                </a:extLst>
              </a:tr>
              <a:tr h="498096">
                <a:tc>
                  <a:txBody>
                    <a:bodyPr/>
                    <a:lstStyle/>
                    <a:p>
                      <a:pPr algn="ctr"/>
                      <a:r>
                        <a:rPr lang="en-US" sz="1000" b="0">
                          <a:solidFill>
                            <a:schemeClr val="tx1">
                              <a:lumMod val="50000"/>
                            </a:schemeClr>
                          </a:solidFill>
                        </a:rPr>
                        <a:t>Number of</a:t>
                      </a:r>
                    </a:p>
                    <a:p>
                      <a:pPr algn="ctr"/>
                      <a:r>
                        <a:rPr lang="en-US" sz="1000" b="0">
                          <a:solidFill>
                            <a:schemeClr val="tx1">
                              <a:lumMod val="50000"/>
                            </a:schemeClr>
                          </a:solidFill>
                        </a:rPr>
                        <a:t>unpatched known vulnerabilities </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Frequency which</a:t>
                      </a:r>
                    </a:p>
                    <a:p>
                      <a:pPr algn="ctr"/>
                      <a:r>
                        <a:rPr lang="en-US" sz="1000" b="0">
                          <a:solidFill>
                            <a:schemeClr val="tx1">
                              <a:lumMod val="50000"/>
                            </a:schemeClr>
                          </a:solidFill>
                        </a:rPr>
                        <a:t>employee access</a:t>
                      </a:r>
                    </a:p>
                    <a:p>
                      <a:pPr algn="ctr"/>
                      <a:r>
                        <a:rPr lang="en-US" sz="1000" b="0">
                          <a:solidFill>
                            <a:schemeClr val="tx1">
                              <a:lumMod val="50000"/>
                            </a:schemeClr>
                          </a:solidFill>
                        </a:rPr>
                        <a:t>reassessed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of cyber resources</a:t>
                      </a:r>
                    </a:p>
                    <a:p>
                      <a:pPr algn="ctr"/>
                      <a:r>
                        <a:rPr lang="en-US" sz="1000" b="0">
                          <a:solidFill>
                            <a:schemeClr val="tx1">
                              <a:lumMod val="50000"/>
                            </a:schemeClr>
                          </a:solidFill>
                        </a:rPr>
                        <a:t>properly configured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time to</a:t>
                      </a:r>
                    </a:p>
                    <a:p>
                      <a:pPr algn="ctr"/>
                      <a:r>
                        <a:rPr lang="en-US" sz="1000" b="0">
                          <a:solidFill>
                            <a:schemeClr val="tx1">
                              <a:lumMod val="50000"/>
                            </a:schemeClr>
                          </a:solidFill>
                        </a:rPr>
                        <a:t>Patch</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time from</a:t>
                      </a:r>
                    </a:p>
                    <a:p>
                      <a:pPr algn="ctr"/>
                      <a:r>
                        <a:rPr lang="en-US" sz="1000" b="0">
                          <a:solidFill>
                            <a:schemeClr val="tx1">
                              <a:lumMod val="50000"/>
                            </a:schemeClr>
                          </a:solidFill>
                        </a:rPr>
                        <a:t>patch release to</a:t>
                      </a:r>
                    </a:p>
                    <a:p>
                      <a:pPr algn="ctr"/>
                      <a:r>
                        <a:rPr lang="en-US" sz="1000" b="0">
                          <a:solidFill>
                            <a:schemeClr val="tx1">
                              <a:lumMod val="50000"/>
                            </a:schemeClr>
                          </a:solidFill>
                        </a:rPr>
                        <a:t>patch installation</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of the critical incident where pre-planned responses exist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68977583"/>
                  </a:ext>
                </a:extLst>
              </a:tr>
              <a:tr h="498096">
                <a:tc>
                  <a:txBody>
                    <a:bodyPr/>
                    <a:lstStyle/>
                    <a:p>
                      <a:pPr algn="ctr"/>
                      <a:r>
                        <a:rPr lang="en-US" sz="1000" b="0">
                          <a:solidFill>
                            <a:schemeClr val="tx1">
                              <a:lumMod val="50000"/>
                            </a:schemeClr>
                          </a:solidFill>
                        </a:rPr>
                        <a:t>Percentage of vulnerabilities</a:t>
                      </a:r>
                    </a:p>
                    <a:p>
                      <a:pPr algn="ctr"/>
                      <a:r>
                        <a:rPr lang="en-US" sz="1000" b="0">
                          <a:solidFill>
                            <a:schemeClr val="tx1">
                              <a:lumMod val="50000"/>
                            </a:schemeClr>
                          </a:solidFill>
                        </a:rPr>
                        <a:t>checked for compliance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Average time to</a:t>
                      </a:r>
                    </a:p>
                    <a:p>
                      <a:pPr algn="ctr"/>
                      <a:r>
                        <a:rPr lang="en-US" sz="1000" b="0">
                          <a:solidFill>
                            <a:schemeClr val="tx1">
                              <a:lumMod val="50000"/>
                            </a:schemeClr>
                          </a:solidFill>
                        </a:rPr>
                        <a:t>mitigate known</a:t>
                      </a:r>
                    </a:p>
                    <a:p>
                      <a:pPr algn="ctr"/>
                      <a:r>
                        <a:rPr lang="en-US" sz="1000" b="0">
                          <a:solidFill>
                            <a:schemeClr val="tx1">
                              <a:lumMod val="50000"/>
                            </a:schemeClr>
                          </a:solidFill>
                        </a:rPr>
                        <a:t>vulnerability</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endParaRPr lang="en-US" sz="1000" b="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endParaRPr lang="en-US" sz="1000" b="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endParaRPr lang="en-US" sz="1000" b="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endParaRPr lang="en-US" sz="1000" b="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7064187"/>
                  </a:ext>
                </a:extLst>
              </a:tr>
            </a:tbl>
          </a:graphicData>
        </a:graphic>
      </p:graphicFrame>
      <p:sp>
        <p:nvSpPr>
          <p:cNvPr id="38" name="Rectangle 37">
            <a:extLst>
              <a:ext uri="{FF2B5EF4-FFF2-40B4-BE49-F238E27FC236}">
                <a16:creationId xmlns:a16="http://schemas.microsoft.com/office/drawing/2014/main" id="{1B45127E-B56A-4429-B28A-83F82749A8CB}"/>
              </a:ext>
            </a:extLst>
          </p:cNvPr>
          <p:cNvSpPr/>
          <p:nvPr/>
        </p:nvSpPr>
        <p:spPr>
          <a:xfrm>
            <a:off x="9433559" y="3884463"/>
            <a:ext cx="2377440" cy="1949252"/>
          </a:xfrm>
          <a:prstGeom prst="rect">
            <a:avLst/>
          </a:prstGeom>
          <a:ln w="12700">
            <a:solidFill>
              <a:schemeClr val="accent6">
                <a:lumMod val="50000"/>
              </a:schemeClr>
            </a:solidFill>
          </a:ln>
        </p:spPr>
        <p:txBody>
          <a:bodyPr wrap="square" tIns="137160" anchor="t">
            <a:spAutoFit/>
          </a:bodyPr>
          <a:lstStyle/>
          <a:p>
            <a:pPr marL="231775" marR="0" lvl="0" indent="-23177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Engage Phase:</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Identify and establish a metrics strategy</a:t>
            </a:r>
          </a:p>
          <a:p>
            <a:pPr marL="231775" marR="0" lvl="0" indent="-23177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Execute Phase: </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Data collection and baselining of threshold </a:t>
            </a:r>
          </a:p>
          <a:p>
            <a:pPr marL="231775" marR="0" lvl="0" indent="-23177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Evolve Phase:</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SLA tracking and reporting, re-baseline through change management</a:t>
            </a:r>
          </a:p>
        </p:txBody>
      </p:sp>
      <p:sp>
        <p:nvSpPr>
          <p:cNvPr id="24" name="Rectangle 23">
            <a:extLst>
              <a:ext uri="{FF2B5EF4-FFF2-40B4-BE49-F238E27FC236}">
                <a16:creationId xmlns:a16="http://schemas.microsoft.com/office/drawing/2014/main" id="{5946BB15-C735-347A-2A7E-0F2B86CB8B4F}"/>
              </a:ext>
            </a:extLst>
          </p:cNvPr>
          <p:cNvSpPr/>
          <p:nvPr/>
        </p:nvSpPr>
        <p:spPr>
          <a:xfrm>
            <a:off x="9433559" y="3385747"/>
            <a:ext cx="2377440" cy="507474"/>
          </a:xfrm>
          <a:prstGeom prst="rect">
            <a:avLst/>
          </a:prstGeom>
          <a:solidFill>
            <a:schemeClr val="accent6">
              <a:lumMod val="50000"/>
            </a:schemeClr>
          </a:solidFill>
          <a:ln w="19050" cap="flat">
            <a:solidFill>
              <a:schemeClr val="accent6">
                <a:lumMod val="50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Metrics Management Approach</a:t>
            </a:r>
          </a:p>
        </p:txBody>
      </p:sp>
      <p:sp>
        <p:nvSpPr>
          <p:cNvPr id="3" name="Rectangle 2">
            <a:extLst>
              <a:ext uri="{FF2B5EF4-FFF2-40B4-BE49-F238E27FC236}">
                <a16:creationId xmlns:a16="http://schemas.microsoft.com/office/drawing/2014/main" id="{2D7CA972-14B1-4FBA-3CFE-4B390B6C6561}"/>
              </a:ext>
            </a:extLst>
          </p:cNvPr>
          <p:cNvSpPr/>
          <p:nvPr/>
        </p:nvSpPr>
        <p:spPr>
          <a:xfrm>
            <a:off x="9633008" y="2670889"/>
            <a:ext cx="459791" cy="154900"/>
          </a:xfrm>
          <a:prstGeom prst="rect">
            <a:avLst/>
          </a:prstGeom>
          <a:solidFill>
            <a:schemeClr val="tx1">
              <a:lumMod val="40000"/>
              <a:lumOff val="6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2DC83E3C-8B0E-4448-72FB-235301DA996D}"/>
              </a:ext>
            </a:extLst>
          </p:cNvPr>
          <p:cNvSpPr/>
          <p:nvPr/>
        </p:nvSpPr>
        <p:spPr>
          <a:xfrm>
            <a:off x="9633008" y="2965529"/>
            <a:ext cx="459791" cy="154900"/>
          </a:xfrm>
          <a:prstGeom prst="rect">
            <a:avLst/>
          </a:prstGeom>
          <a:solidFill>
            <a:schemeClr val="bg1">
              <a:lumMod val="9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85869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ED9A-F897-D9C0-79AA-5ECF97707EF4}"/>
              </a:ext>
            </a:extLst>
          </p:cNvPr>
          <p:cNvSpPr>
            <a:spLocks noGrp="1"/>
          </p:cNvSpPr>
          <p:nvPr>
            <p:ph type="title"/>
          </p:nvPr>
        </p:nvSpPr>
        <p:spPr/>
        <p:txBody>
          <a:bodyPr/>
          <a:lstStyle/>
          <a:p>
            <a:r>
              <a:rPr lang="en-US" b="1">
                <a:solidFill>
                  <a:schemeClr val="tx2"/>
                </a:solidFill>
              </a:rPr>
              <a:t>NTT DATA’s SRE Accelerators</a:t>
            </a:r>
            <a:endParaRPr lang="en-IN"/>
          </a:p>
        </p:txBody>
      </p:sp>
      <p:sp>
        <p:nvSpPr>
          <p:cNvPr id="3" name="Footer Placeholder 2">
            <a:extLst>
              <a:ext uri="{FF2B5EF4-FFF2-40B4-BE49-F238E27FC236}">
                <a16:creationId xmlns:a16="http://schemas.microsoft.com/office/drawing/2014/main" id="{81510F4F-C3D3-8969-11B5-9AE08A0D8A6A}"/>
              </a:ext>
            </a:extLst>
          </p:cNvPr>
          <p:cNvSpPr>
            <a:spLocks noGrp="1"/>
          </p:cNvSpPr>
          <p:nvPr>
            <p:ph type="ftr" sz="quarter" idx="10"/>
          </p:nvPr>
        </p:nvSpPr>
        <p:spPr/>
        <p: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cs typeface="+mn-cs"/>
              </a:rPr>
              <a:t>© 2022 NTT DATA, Inc. All rights reserved.</a:t>
            </a:r>
          </a:p>
        </p:txBody>
      </p:sp>
      <p:sp>
        <p:nvSpPr>
          <p:cNvPr id="4" name="Slide Number Placeholder 3">
            <a:extLst>
              <a:ext uri="{FF2B5EF4-FFF2-40B4-BE49-F238E27FC236}">
                <a16:creationId xmlns:a16="http://schemas.microsoft.com/office/drawing/2014/main" id="{C104DFF6-EF0D-049B-C33A-CA971E4E1FB6}"/>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0" lang="en-US" sz="800" b="0" i="0" u="none" strike="noStrike" kern="1200" cap="none" spc="0" normalizeH="0" baseline="0" noProof="0" smtClean="0">
                <a:ln>
                  <a:noFill/>
                </a:ln>
                <a:solidFill>
                  <a:srgbClr val="FFFFFF"/>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FFFFFF"/>
              </a:solidFill>
              <a:effectLst/>
              <a:uLnTx/>
              <a:uFillTx/>
              <a:latin typeface="Arial"/>
              <a:cs typeface="+mn-cs"/>
            </a:endParaRPr>
          </a:p>
        </p:txBody>
      </p:sp>
      <p:sp>
        <p:nvSpPr>
          <p:cNvPr id="6" name="Rectangle 5">
            <a:extLst>
              <a:ext uri="{FF2B5EF4-FFF2-40B4-BE49-F238E27FC236}">
                <a16:creationId xmlns:a16="http://schemas.microsoft.com/office/drawing/2014/main" id="{A4386B10-4347-79AF-D326-9D026FA41EF5}"/>
              </a:ext>
            </a:extLst>
          </p:cNvPr>
          <p:cNvSpPr/>
          <p:nvPr/>
        </p:nvSpPr>
        <p:spPr>
          <a:xfrm>
            <a:off x="500514" y="1078029"/>
            <a:ext cx="11126804" cy="4985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pic>
        <p:nvPicPr>
          <p:cNvPr id="7" name="Picture 6">
            <a:extLst>
              <a:ext uri="{FF2B5EF4-FFF2-40B4-BE49-F238E27FC236}">
                <a16:creationId xmlns:a16="http://schemas.microsoft.com/office/drawing/2014/main" id="{3BD9605F-36D0-0A5F-415C-56C98DA600F6}"/>
              </a:ext>
            </a:extLst>
          </p:cNvPr>
          <p:cNvPicPr>
            <a:picLocks noChangeAspect="1"/>
          </p:cNvPicPr>
          <p:nvPr/>
        </p:nvPicPr>
        <p:blipFill>
          <a:blip r:embed="rId2"/>
          <a:stretch>
            <a:fillRect/>
          </a:stretch>
        </p:blipFill>
        <p:spPr>
          <a:xfrm>
            <a:off x="930292" y="2150712"/>
            <a:ext cx="5909911" cy="3557119"/>
          </a:xfrm>
          <a:prstGeom prst="rect">
            <a:avLst/>
          </a:prstGeom>
        </p:spPr>
      </p:pic>
      <p:sp>
        <p:nvSpPr>
          <p:cNvPr id="8" name="TextBox 7">
            <a:extLst>
              <a:ext uri="{FF2B5EF4-FFF2-40B4-BE49-F238E27FC236}">
                <a16:creationId xmlns:a16="http://schemas.microsoft.com/office/drawing/2014/main" id="{BA7F6EBF-8F02-31D2-1216-2BC76A6388DF}"/>
              </a:ext>
            </a:extLst>
          </p:cNvPr>
          <p:cNvSpPr txBox="1"/>
          <p:nvPr/>
        </p:nvSpPr>
        <p:spPr>
          <a:xfrm>
            <a:off x="1239511" y="1135197"/>
            <a:ext cx="39525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1"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Risk – Reward Matrix:</a:t>
            </a:r>
            <a:endParaRPr kumimoji="0" lang="en-IN" sz="1600" b="1" i="1"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grpSp>
        <p:nvGrpSpPr>
          <p:cNvPr id="9" name="Google Shape;15263;p81">
            <a:extLst>
              <a:ext uri="{FF2B5EF4-FFF2-40B4-BE49-F238E27FC236}">
                <a16:creationId xmlns:a16="http://schemas.microsoft.com/office/drawing/2014/main" id="{6703A839-C7A0-F126-466B-47BD15A3908F}"/>
              </a:ext>
            </a:extLst>
          </p:cNvPr>
          <p:cNvGrpSpPr/>
          <p:nvPr/>
        </p:nvGrpSpPr>
        <p:grpSpPr>
          <a:xfrm>
            <a:off x="659615" y="1135197"/>
            <a:ext cx="420796" cy="421914"/>
            <a:chOff x="-1700225" y="2768875"/>
            <a:chExt cx="291450" cy="292225"/>
          </a:xfrm>
        </p:grpSpPr>
        <p:sp>
          <p:nvSpPr>
            <p:cNvPr id="10" name="Google Shape;15264;p81">
              <a:extLst>
                <a:ext uri="{FF2B5EF4-FFF2-40B4-BE49-F238E27FC236}">
                  <a16:creationId xmlns:a16="http://schemas.microsoft.com/office/drawing/2014/main" id="{CDF82C95-87AD-DF92-A712-E8BE45B2C584}"/>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sp>
          <p:nvSpPr>
            <p:cNvPr id="11" name="Google Shape;15265;p81">
              <a:extLst>
                <a:ext uri="{FF2B5EF4-FFF2-40B4-BE49-F238E27FC236}">
                  <a16:creationId xmlns:a16="http://schemas.microsoft.com/office/drawing/2014/main" id="{951BA25C-7298-BE28-3D80-3FD8142D1375}"/>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sp>
          <p:nvSpPr>
            <p:cNvPr id="12" name="Google Shape;15266;p81">
              <a:extLst>
                <a:ext uri="{FF2B5EF4-FFF2-40B4-BE49-F238E27FC236}">
                  <a16:creationId xmlns:a16="http://schemas.microsoft.com/office/drawing/2014/main" id="{5893F140-5E45-C5CE-A218-3C2DF8E56D7A}"/>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sp>
          <p:nvSpPr>
            <p:cNvPr id="13" name="Google Shape;15267;p81">
              <a:extLst>
                <a:ext uri="{FF2B5EF4-FFF2-40B4-BE49-F238E27FC236}">
                  <a16:creationId xmlns:a16="http://schemas.microsoft.com/office/drawing/2014/main" id="{1E61D85E-FAF1-4F48-4D20-3DC89576097E}"/>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sp>
          <p:nvSpPr>
            <p:cNvPr id="14" name="Google Shape;15268;p81">
              <a:extLst>
                <a:ext uri="{FF2B5EF4-FFF2-40B4-BE49-F238E27FC236}">
                  <a16:creationId xmlns:a16="http://schemas.microsoft.com/office/drawing/2014/main" id="{70CB0A2F-F85F-AA6B-EBBD-7D670D70A517}"/>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sp>
          <p:nvSpPr>
            <p:cNvPr id="15" name="Google Shape;15269;p81">
              <a:extLst>
                <a:ext uri="{FF2B5EF4-FFF2-40B4-BE49-F238E27FC236}">
                  <a16:creationId xmlns:a16="http://schemas.microsoft.com/office/drawing/2014/main" id="{F58D0298-1A6E-31EF-7EC5-C870F2EE14E3}"/>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grpSp>
      <p:sp>
        <p:nvSpPr>
          <p:cNvPr id="16" name="TextBox 15">
            <a:extLst>
              <a:ext uri="{FF2B5EF4-FFF2-40B4-BE49-F238E27FC236}">
                <a16:creationId xmlns:a16="http://schemas.microsoft.com/office/drawing/2014/main" id="{497CE5FF-0D35-D392-51FF-F0762846FE80}"/>
              </a:ext>
            </a:extLst>
          </p:cNvPr>
          <p:cNvSpPr txBox="1"/>
          <p:nvPr/>
        </p:nvSpPr>
        <p:spPr>
          <a:xfrm>
            <a:off x="3050106" y="1746476"/>
            <a:ext cx="240292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AA3C80"/>
                </a:solidFill>
                <a:effectLst/>
                <a:uLnTx/>
                <a:uFillTx/>
                <a:latin typeface="Arial"/>
                <a:ea typeface="Calibri" panose="020F0502020204030204" pitchFamily="34" charset="0"/>
                <a:cs typeface="+mn-cs"/>
              </a:rPr>
              <a:t>The Risk-Reward Graph:</a:t>
            </a:r>
            <a:endParaRPr kumimoji="0" lang="en-IN" sz="1000" b="1" i="0" u="none" strike="noStrike" kern="1200" cap="none" spc="0" normalizeH="0" baseline="0" noProof="0">
              <a:ln>
                <a:noFill/>
              </a:ln>
              <a:solidFill>
                <a:srgbClr val="AA3C80"/>
              </a:solidFill>
              <a:effectLst/>
              <a:uLnTx/>
              <a:uFillTx/>
              <a:latin typeface="Arial"/>
              <a:ea typeface="Calibri" panose="020F0502020204030204" pitchFamily="34" charset="0"/>
              <a:cs typeface="+mn-cs"/>
            </a:endParaRPr>
          </a:p>
        </p:txBody>
      </p:sp>
      <p:sp>
        <p:nvSpPr>
          <p:cNvPr id="17" name="TextBox 16">
            <a:extLst>
              <a:ext uri="{FF2B5EF4-FFF2-40B4-BE49-F238E27FC236}">
                <a16:creationId xmlns:a16="http://schemas.microsoft.com/office/drawing/2014/main" id="{C3D7E8D7-59F2-F9E4-889A-9EF3CF60B643}"/>
              </a:ext>
            </a:extLst>
          </p:cNvPr>
          <p:cNvSpPr txBox="1"/>
          <p:nvPr/>
        </p:nvSpPr>
        <p:spPr>
          <a:xfrm>
            <a:off x="8699742" y="1746476"/>
            <a:ext cx="240292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AA3C80"/>
                </a:solidFill>
                <a:effectLst/>
                <a:uLnTx/>
                <a:uFillTx/>
                <a:latin typeface="Arial"/>
                <a:ea typeface="Calibri" panose="020F0502020204030204" pitchFamily="34" charset="0"/>
                <a:cs typeface="+mn-cs"/>
              </a:rPr>
              <a:t>Recommendations:</a:t>
            </a:r>
            <a:endParaRPr kumimoji="0" lang="en-IN" sz="1000" b="1" i="0" u="none" strike="noStrike" kern="1200" cap="none" spc="0" normalizeH="0" baseline="0" noProof="0">
              <a:ln>
                <a:noFill/>
              </a:ln>
              <a:solidFill>
                <a:srgbClr val="AA3C80"/>
              </a:solidFill>
              <a:effectLst/>
              <a:uLnTx/>
              <a:uFillTx/>
              <a:latin typeface="Arial"/>
              <a:ea typeface="Calibri" panose="020F0502020204030204" pitchFamily="34" charset="0"/>
              <a:cs typeface="+mn-cs"/>
            </a:endParaRPr>
          </a:p>
        </p:txBody>
      </p:sp>
      <p:graphicFrame>
        <p:nvGraphicFramePr>
          <p:cNvPr id="18" name="Table 18">
            <a:extLst>
              <a:ext uri="{FF2B5EF4-FFF2-40B4-BE49-F238E27FC236}">
                <a16:creationId xmlns:a16="http://schemas.microsoft.com/office/drawing/2014/main" id="{9D8B976C-E219-4958-D039-E5398A22F6A4}"/>
              </a:ext>
            </a:extLst>
          </p:cNvPr>
          <p:cNvGraphicFramePr>
            <a:graphicFrameLocks noGrp="1"/>
          </p:cNvGraphicFramePr>
          <p:nvPr>
            <p:extLst>
              <p:ext uri="{D42A27DB-BD31-4B8C-83A1-F6EECF244321}">
                <p14:modId xmlns:p14="http://schemas.microsoft.com/office/powerpoint/2010/main" val="868712244"/>
              </p:ext>
            </p:extLst>
          </p:nvPr>
        </p:nvGraphicFramePr>
        <p:xfrm>
          <a:off x="7149015" y="2157181"/>
          <a:ext cx="4478304" cy="3829962"/>
        </p:xfrm>
        <a:graphic>
          <a:graphicData uri="http://schemas.openxmlformats.org/drawingml/2006/table">
            <a:tbl>
              <a:tblPr firstRow="1" bandRow="1">
                <a:tableStyleId>{93296810-A885-4BE3-A3E7-6D5BEEA58F35}</a:tableStyleId>
              </a:tblPr>
              <a:tblGrid>
                <a:gridCol w="2239152">
                  <a:extLst>
                    <a:ext uri="{9D8B030D-6E8A-4147-A177-3AD203B41FA5}">
                      <a16:colId xmlns:a16="http://schemas.microsoft.com/office/drawing/2014/main" val="800929696"/>
                    </a:ext>
                  </a:extLst>
                </a:gridCol>
                <a:gridCol w="2239152">
                  <a:extLst>
                    <a:ext uri="{9D8B030D-6E8A-4147-A177-3AD203B41FA5}">
                      <a16:colId xmlns:a16="http://schemas.microsoft.com/office/drawing/2014/main" val="3432622062"/>
                    </a:ext>
                  </a:extLst>
                </a:gridCol>
              </a:tblGrid>
              <a:tr h="320393">
                <a:tc>
                  <a:txBody>
                    <a:bodyPr/>
                    <a:lstStyle/>
                    <a:p>
                      <a:pPr algn="ctr"/>
                      <a:r>
                        <a:rPr lang="en-US" sz="1200"/>
                        <a:t>Recommendation Tag</a:t>
                      </a:r>
                      <a:endParaRPr lang="en-IN" sz="1200"/>
                    </a:p>
                  </a:txBody>
                  <a:tcPr/>
                </a:tc>
                <a:tc>
                  <a:txBody>
                    <a:bodyPr/>
                    <a:lstStyle/>
                    <a:p>
                      <a:pPr algn="ctr"/>
                      <a:r>
                        <a:rPr lang="en-US" sz="1200"/>
                        <a:t>Recommendation Detail</a:t>
                      </a:r>
                      <a:endParaRPr lang="en-IN" sz="1200"/>
                    </a:p>
                  </a:txBody>
                  <a:tcPr/>
                </a:tc>
                <a:extLst>
                  <a:ext uri="{0D108BD9-81ED-4DB2-BD59-A6C34878D82A}">
                    <a16:rowId xmlns:a16="http://schemas.microsoft.com/office/drawing/2014/main" val="2583143635"/>
                  </a:ext>
                </a:extLst>
              </a:tr>
              <a:tr h="365482">
                <a:tc>
                  <a:txBody>
                    <a:bodyPr/>
                    <a:lstStyle/>
                    <a:p>
                      <a:pPr algn="ctr" fontAlgn="ctr"/>
                      <a:r>
                        <a:rPr lang="en-IN" sz="1100" b="0" i="0" u="none" strike="noStrike">
                          <a:solidFill>
                            <a:srgbClr val="000000"/>
                          </a:solidFill>
                          <a:effectLst/>
                          <a:latin typeface="Calibri" panose="020F0502020204030204" pitchFamily="34" charset="0"/>
                        </a:rPr>
                        <a:t>WPBREC01</a:t>
                      </a:r>
                    </a:p>
                  </a:txBody>
                  <a:tcPr marL="0" marR="0" marT="0" marB="0" anchor="ctr"/>
                </a:tc>
                <a:tc>
                  <a:txBody>
                    <a:bodyPr/>
                    <a:lstStyle/>
                    <a:p>
                      <a:pPr algn="l" fontAlgn="ctr"/>
                      <a:r>
                        <a:rPr lang="en-IN" sz="1100" b="0" i="0" u="none" strike="noStrike">
                          <a:solidFill>
                            <a:srgbClr val="000000"/>
                          </a:solidFill>
                          <a:effectLst/>
                          <a:latin typeface="Calibri" panose="020F0502020204030204" pitchFamily="34" charset="0"/>
                        </a:rPr>
                        <a:t>Disabled alerts should be removed from production environment</a:t>
                      </a:r>
                    </a:p>
                  </a:txBody>
                  <a:tcPr marL="0" marR="0" marT="0" marB="0" anchor="ctr"/>
                </a:tc>
                <a:extLst>
                  <a:ext uri="{0D108BD9-81ED-4DB2-BD59-A6C34878D82A}">
                    <a16:rowId xmlns:a16="http://schemas.microsoft.com/office/drawing/2014/main" val="2215210212"/>
                  </a:ext>
                </a:extLst>
              </a:tr>
              <a:tr h="365482">
                <a:tc>
                  <a:txBody>
                    <a:bodyPr/>
                    <a:lstStyle/>
                    <a:p>
                      <a:pPr algn="ctr" fontAlgn="ctr"/>
                      <a:r>
                        <a:rPr lang="en-IN" sz="1100" b="0" i="0" u="none" strike="noStrike">
                          <a:solidFill>
                            <a:srgbClr val="000000"/>
                          </a:solidFill>
                          <a:effectLst/>
                          <a:latin typeface="Calibri" panose="020F0502020204030204" pitchFamily="34" charset="0"/>
                        </a:rPr>
                        <a:t>WPBREC02</a:t>
                      </a:r>
                    </a:p>
                  </a:txBody>
                  <a:tcPr marL="0" marR="0" marT="0" marB="0" anchor="ctr"/>
                </a:tc>
                <a:tc>
                  <a:txBody>
                    <a:bodyPr/>
                    <a:lstStyle/>
                    <a:p>
                      <a:pPr algn="l" fontAlgn="ctr"/>
                      <a:r>
                        <a:rPr lang="en-IN" sz="1100" b="0" i="0" u="none" strike="noStrike">
                          <a:solidFill>
                            <a:srgbClr val="000000"/>
                          </a:solidFill>
                          <a:effectLst/>
                          <a:latin typeface="Calibri" panose="020F0502020204030204" pitchFamily="34" charset="0"/>
                        </a:rPr>
                        <a:t>Testing of alerts should not be done in the production environment</a:t>
                      </a:r>
                    </a:p>
                  </a:txBody>
                  <a:tcPr marL="0" marR="0" marT="0" marB="0" anchor="ctr"/>
                </a:tc>
                <a:extLst>
                  <a:ext uri="{0D108BD9-81ED-4DB2-BD59-A6C34878D82A}">
                    <a16:rowId xmlns:a16="http://schemas.microsoft.com/office/drawing/2014/main" val="2553464497"/>
                  </a:ext>
                </a:extLst>
              </a:tr>
              <a:tr h="730964">
                <a:tc>
                  <a:txBody>
                    <a:bodyPr/>
                    <a:lstStyle/>
                    <a:p>
                      <a:pPr algn="ctr" fontAlgn="ctr"/>
                      <a:r>
                        <a:rPr lang="en-IN" sz="1100" b="0" i="0" u="none" strike="noStrike">
                          <a:solidFill>
                            <a:srgbClr val="000000"/>
                          </a:solidFill>
                          <a:effectLst/>
                          <a:latin typeface="Calibri" panose="020F0502020204030204" pitchFamily="34" charset="0"/>
                        </a:rPr>
                        <a:t>WPBREC03</a:t>
                      </a:r>
                    </a:p>
                  </a:txBody>
                  <a:tcPr marL="0" marR="0" marT="0" marB="0" anchor="ctr"/>
                </a:tc>
                <a:tc>
                  <a:txBody>
                    <a:bodyPr/>
                    <a:lstStyle/>
                    <a:p>
                      <a:pPr algn="l" fontAlgn="ctr"/>
                      <a:r>
                        <a:rPr lang="en-IN" sz="1100" b="0" i="0" u="none" strike="noStrike">
                          <a:solidFill>
                            <a:srgbClr val="000000"/>
                          </a:solidFill>
                          <a:effectLst/>
                          <a:latin typeface="Calibri" panose="020F0502020204030204" pitchFamily="34" charset="0"/>
                        </a:rPr>
                        <a:t>Key value pair should be standardized. For example use application_name or related naming convention as a standard term</a:t>
                      </a:r>
                    </a:p>
                  </a:txBody>
                  <a:tcPr marL="0" marR="0" marT="0" marB="0" anchor="ctr"/>
                </a:tc>
                <a:extLst>
                  <a:ext uri="{0D108BD9-81ED-4DB2-BD59-A6C34878D82A}">
                    <a16:rowId xmlns:a16="http://schemas.microsoft.com/office/drawing/2014/main" val="2228498239"/>
                  </a:ext>
                </a:extLst>
              </a:tr>
              <a:tr h="1682159">
                <a:tc>
                  <a:txBody>
                    <a:bodyPr/>
                    <a:lstStyle/>
                    <a:p>
                      <a:pPr algn="ctr" fontAlgn="ctr"/>
                      <a:r>
                        <a:rPr lang="en-IN" sz="1100" b="0" i="0" u="none" strike="noStrike">
                          <a:solidFill>
                            <a:srgbClr val="000000"/>
                          </a:solidFill>
                          <a:effectLst/>
                          <a:latin typeface="Calibri" panose="020F0502020204030204" pitchFamily="34" charset="0"/>
                        </a:rPr>
                        <a:t>WPBREC04</a:t>
                      </a:r>
                    </a:p>
                  </a:txBody>
                  <a:tcPr marL="0" marR="0" marT="0" marB="0" anchor="ctr"/>
                </a:tc>
                <a:tc>
                  <a:txBody>
                    <a:bodyPr/>
                    <a:lstStyle/>
                    <a:p>
                      <a:pPr algn="l" fontAlgn="ctr"/>
                      <a:r>
                        <a:rPr lang="en-IN" sz="1100" b="0" i="0" u="none" strike="noStrike" dirty="0">
                          <a:solidFill>
                            <a:srgbClr val="000000"/>
                          </a:solidFill>
                          <a:effectLst/>
                          <a:latin typeface="Calibri" panose="020F0502020204030204" pitchFamily="34" charset="0"/>
                        </a:rPr>
                        <a:t>Splunk and AppDynamics integration - </a:t>
                      </a: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Significance of integration</a:t>
                      </a: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1. Helps in correlating AppDynamics data with Splunk logs</a:t>
                      </a: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2. Push notifications on policy violations and events from AppDynamics</a:t>
                      </a:r>
                      <a:br>
                        <a:rPr lang="en-IN" sz="1100" b="0" i="0" u="none" strike="noStrike" dirty="0">
                          <a:solidFill>
                            <a:srgbClr val="000000"/>
                          </a:solidFill>
                          <a:effectLst/>
                          <a:latin typeface="Calibri" panose="020F0502020204030204" pitchFamily="34" charset="0"/>
                        </a:rPr>
                      </a:br>
                      <a:r>
                        <a:rPr lang="en-IN" sz="1100" b="0" i="0" u="none" strike="noStrike" dirty="0">
                          <a:solidFill>
                            <a:srgbClr val="000000"/>
                          </a:solidFill>
                          <a:effectLst/>
                          <a:latin typeface="Calibri" panose="020F0502020204030204" pitchFamily="34" charset="0"/>
                        </a:rPr>
                        <a:t>3. Helps in quicker resolution of the issues</a:t>
                      </a:r>
                    </a:p>
                  </a:txBody>
                  <a:tcPr marL="0" marR="0" marT="0" marB="0" anchor="ctr"/>
                </a:tc>
                <a:extLst>
                  <a:ext uri="{0D108BD9-81ED-4DB2-BD59-A6C34878D82A}">
                    <a16:rowId xmlns:a16="http://schemas.microsoft.com/office/drawing/2014/main" val="1744234220"/>
                  </a:ext>
                </a:extLst>
              </a:tr>
              <a:tr h="365482">
                <a:tc>
                  <a:txBody>
                    <a:bodyPr/>
                    <a:lstStyle/>
                    <a:p>
                      <a:pPr algn="ctr" fontAlgn="ctr"/>
                      <a:r>
                        <a:rPr lang="en-IN" sz="1100" b="0" i="0" u="none" strike="noStrike">
                          <a:solidFill>
                            <a:srgbClr val="000000"/>
                          </a:solidFill>
                          <a:effectLst/>
                          <a:latin typeface="Calibri" panose="020F0502020204030204" pitchFamily="34" charset="0"/>
                        </a:rPr>
                        <a:t>WPBREC05</a:t>
                      </a:r>
                    </a:p>
                  </a:txBody>
                  <a:tcPr marL="0" marR="0" marT="0" marB="0" anchor="ctr"/>
                </a:tc>
                <a:tc>
                  <a:txBody>
                    <a:bodyPr/>
                    <a:lstStyle/>
                    <a:p>
                      <a:pPr algn="l" fontAlgn="ctr"/>
                      <a:r>
                        <a:rPr lang="en-IN" sz="1100" b="0" i="0" u="none" strike="noStrike" dirty="0">
                          <a:solidFill>
                            <a:srgbClr val="000000"/>
                          </a:solidFill>
                          <a:effectLst/>
                          <a:latin typeface="Calibri" panose="020F0502020204030204" pitchFamily="34" charset="0"/>
                        </a:rPr>
                        <a:t>Alert creation should follow common standards</a:t>
                      </a:r>
                    </a:p>
                  </a:txBody>
                  <a:tcPr marL="0" marR="0" marT="0" marB="0" anchor="ctr"/>
                </a:tc>
                <a:extLst>
                  <a:ext uri="{0D108BD9-81ED-4DB2-BD59-A6C34878D82A}">
                    <a16:rowId xmlns:a16="http://schemas.microsoft.com/office/drawing/2014/main" val="2469273097"/>
                  </a:ext>
                </a:extLst>
              </a:tr>
            </a:tbl>
          </a:graphicData>
        </a:graphic>
      </p:graphicFrame>
    </p:spTree>
    <p:extLst>
      <p:ext uri="{BB962C8B-B14F-4D97-AF65-F5344CB8AC3E}">
        <p14:creationId xmlns:p14="http://schemas.microsoft.com/office/powerpoint/2010/main" val="180543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F64A18-BC67-42DF-CAF0-2781E066C474}"/>
              </a:ext>
            </a:extLst>
          </p:cNvPr>
          <p:cNvSpPr>
            <a:spLocks noGrp="1"/>
          </p:cNvSpPr>
          <p:nvPr>
            <p:ph type="title"/>
          </p:nvPr>
        </p:nvSpPr>
        <p:spPr/>
        <p:txBody>
          <a:bodyPr/>
          <a:lstStyle/>
          <a:p>
            <a:r>
              <a:rPr lang="en-GB"/>
              <a:t>Why SRE maturity is Important</a:t>
            </a:r>
          </a:p>
        </p:txBody>
      </p:sp>
      <p:sp>
        <p:nvSpPr>
          <p:cNvPr id="2" name="Slide Number Placeholder 1">
            <a:extLst>
              <a:ext uri="{FF2B5EF4-FFF2-40B4-BE49-F238E27FC236}">
                <a16:creationId xmlns:a16="http://schemas.microsoft.com/office/drawing/2014/main" id="{23904A7D-63B7-8D57-D2B4-10674058684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Rectangle 3">
            <a:extLst>
              <a:ext uri="{FF2B5EF4-FFF2-40B4-BE49-F238E27FC236}">
                <a16:creationId xmlns:a16="http://schemas.microsoft.com/office/drawing/2014/main" id="{43A32698-1295-458D-AA82-98161986C8E6}"/>
              </a:ext>
            </a:extLst>
          </p:cNvPr>
          <p:cNvSpPr/>
          <p:nvPr/>
        </p:nvSpPr>
        <p:spPr>
          <a:xfrm>
            <a:off x="875080" y="1379355"/>
            <a:ext cx="6102359" cy="6883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a:ln>
                  <a:noFill/>
                </a:ln>
                <a:solidFill>
                  <a:srgbClr val="0F1419"/>
                </a:solidFill>
                <a:effectLst/>
                <a:uLnTx/>
                <a:uFillTx/>
                <a:latin typeface="Arial"/>
                <a:ea typeface="+mn-ea"/>
                <a:cs typeface="+mn-cs"/>
              </a:rPr>
              <a:t>.</a:t>
            </a:r>
            <a:endParaRPr kumimoji="0" lang="en-US" sz="900" b="1" i="1" u="none" strike="noStrike" kern="1200" cap="none" spc="0" normalizeH="0" baseline="0" noProof="0">
              <a:ln>
                <a:noFill/>
              </a:ln>
              <a:solidFill>
                <a:srgbClr val="00206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A04E5C68-33F1-9F56-DC65-874114299F40}"/>
              </a:ext>
            </a:extLst>
          </p:cNvPr>
          <p:cNvGrpSpPr/>
          <p:nvPr/>
        </p:nvGrpSpPr>
        <p:grpSpPr>
          <a:xfrm>
            <a:off x="386142" y="1220421"/>
            <a:ext cx="6685599" cy="923330"/>
            <a:chOff x="257177" y="1183557"/>
            <a:chExt cx="6685599" cy="923330"/>
          </a:xfrm>
        </p:grpSpPr>
        <p:sp>
          <p:nvSpPr>
            <p:cNvPr id="6" name="TextBox 5">
              <a:extLst>
                <a:ext uri="{FF2B5EF4-FFF2-40B4-BE49-F238E27FC236}">
                  <a16:creationId xmlns:a16="http://schemas.microsoft.com/office/drawing/2014/main" id="{8DCE8C03-A889-015F-88FC-6BF8550DF337}"/>
                </a:ext>
              </a:extLst>
            </p:cNvPr>
            <p:cNvSpPr txBox="1"/>
            <p:nvPr/>
          </p:nvSpPr>
          <p:spPr>
            <a:xfrm>
              <a:off x="257177" y="1183557"/>
              <a:ext cx="39463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DFED">
                      <a:lumMod val="50000"/>
                    </a:srgbClr>
                  </a:solidFill>
                  <a:effectLst/>
                  <a:uLnTx/>
                  <a:uFillTx/>
                  <a:latin typeface="Arial"/>
                  <a:ea typeface="+mn-ea"/>
                  <a:cs typeface="+mn-cs"/>
                </a:rPr>
                <a:t>1</a:t>
              </a:r>
              <a:endParaRPr kumimoji="0" lang="en-IN" sz="5400" b="1" i="0" u="none" strike="noStrike" kern="1200" cap="none" spc="0" normalizeH="0" baseline="0" noProof="0">
                <a:ln>
                  <a:noFill/>
                </a:ln>
                <a:solidFill>
                  <a:srgbClr val="00DFED">
                    <a:lumMod val="50000"/>
                  </a:srgbClr>
                </a:solidFill>
                <a:effectLst/>
                <a:uLnTx/>
                <a:uFillTx/>
                <a:latin typeface="Arial"/>
                <a:ea typeface="+mn-ea"/>
                <a:cs typeface="+mn-cs"/>
              </a:endParaRPr>
            </a:p>
          </p:txBody>
        </p:sp>
        <p:sp>
          <p:nvSpPr>
            <p:cNvPr id="7" name="TextBox 6">
              <a:extLst>
                <a:ext uri="{FF2B5EF4-FFF2-40B4-BE49-F238E27FC236}">
                  <a16:creationId xmlns:a16="http://schemas.microsoft.com/office/drawing/2014/main" id="{E2491686-F149-3B79-DA01-1D10684916EC}"/>
                </a:ext>
              </a:extLst>
            </p:cNvPr>
            <p:cNvSpPr txBox="1"/>
            <p:nvPr/>
          </p:nvSpPr>
          <p:spPr>
            <a:xfrm>
              <a:off x="813440" y="1229723"/>
              <a:ext cx="612933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Arial"/>
                  <a:ea typeface="+mn-ea"/>
                  <a:cs typeface="+mn-cs"/>
                </a:rPr>
                <a:t>Reduction in Mean-Time-To-Repair: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F1419"/>
                  </a:solidFill>
                  <a:effectLst/>
                  <a:uLnTx/>
                  <a:uFillTx/>
                  <a:latin typeface="Georgia"/>
                  <a:ea typeface="+mn-ea"/>
                  <a:cs typeface="+mn-cs"/>
                </a:rPr>
                <a:t>SREs improve the reliability of production systems, and reducing MTTR is their top priority. As research shows that </a:t>
              </a:r>
              <a:r>
                <a:rPr kumimoji="0" lang="en-IN" sz="1200" b="1" i="0" u="none" strike="noStrike" kern="1200" cap="none" spc="0" normalizeH="0" baseline="0" noProof="0">
                  <a:ln>
                    <a:noFill/>
                  </a:ln>
                  <a:solidFill>
                    <a:srgbClr val="0F1419"/>
                  </a:solidFill>
                  <a:effectLst/>
                  <a:uLnTx/>
                  <a:uFillTx/>
                  <a:latin typeface="Georgia"/>
                  <a:ea typeface="+mn-ea"/>
                  <a:cs typeface="+mn-cs"/>
                </a:rPr>
                <a:t>60% of SREs spend most of their time building and maintaining automation code</a:t>
              </a:r>
              <a:endParaRPr kumimoji="0" lang="en-IN" sz="1200" b="0" i="0" u="none" strike="noStrike" kern="1200" cap="none" spc="0" normalizeH="0" baseline="0" noProof="0">
                <a:ln>
                  <a:noFill/>
                </a:ln>
                <a:solidFill>
                  <a:srgbClr val="FFFFFF"/>
                </a:solidFill>
                <a:effectLst/>
                <a:uLnTx/>
                <a:uFillTx/>
                <a:latin typeface="Georgia"/>
                <a:ea typeface="+mn-ea"/>
                <a:cs typeface="+mn-cs"/>
              </a:endParaRPr>
            </a:p>
          </p:txBody>
        </p:sp>
      </p:grpSp>
      <p:grpSp>
        <p:nvGrpSpPr>
          <p:cNvPr id="8" name="Group 7">
            <a:extLst>
              <a:ext uri="{FF2B5EF4-FFF2-40B4-BE49-F238E27FC236}">
                <a16:creationId xmlns:a16="http://schemas.microsoft.com/office/drawing/2014/main" id="{B23A3D77-F45A-81E1-0018-FFB874D247CF}"/>
              </a:ext>
            </a:extLst>
          </p:cNvPr>
          <p:cNvGrpSpPr/>
          <p:nvPr/>
        </p:nvGrpSpPr>
        <p:grpSpPr>
          <a:xfrm>
            <a:off x="412766" y="2313794"/>
            <a:ext cx="6667937" cy="927785"/>
            <a:chOff x="274839" y="2022709"/>
            <a:chExt cx="6667937" cy="927785"/>
          </a:xfrm>
        </p:grpSpPr>
        <p:sp>
          <p:nvSpPr>
            <p:cNvPr id="9" name="TextBox 8">
              <a:extLst>
                <a:ext uri="{FF2B5EF4-FFF2-40B4-BE49-F238E27FC236}">
                  <a16:creationId xmlns:a16="http://schemas.microsoft.com/office/drawing/2014/main" id="{0717EDB5-9358-F62A-AB15-483F07B63F6E}"/>
                </a:ext>
              </a:extLst>
            </p:cNvPr>
            <p:cNvSpPr txBox="1"/>
            <p:nvPr/>
          </p:nvSpPr>
          <p:spPr>
            <a:xfrm>
              <a:off x="274839" y="2022709"/>
              <a:ext cx="39463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DFED">
                      <a:lumMod val="50000"/>
                    </a:srgbClr>
                  </a:solidFill>
                  <a:effectLst/>
                  <a:uLnTx/>
                  <a:uFillTx/>
                  <a:latin typeface="Arial"/>
                  <a:ea typeface="+mn-ea"/>
                  <a:cs typeface="+mn-cs"/>
                </a:rPr>
                <a:t>2</a:t>
              </a:r>
              <a:endParaRPr kumimoji="0" lang="en-IN" sz="5400" b="1" i="0" u="none" strike="noStrike" kern="1200" cap="none" spc="0" normalizeH="0" baseline="0" noProof="0">
                <a:ln>
                  <a:noFill/>
                </a:ln>
                <a:solidFill>
                  <a:srgbClr val="00DFED">
                    <a:lumMod val="50000"/>
                  </a:srgbClr>
                </a:solidFill>
                <a:effectLst/>
                <a:uLnTx/>
                <a:uFillTx/>
                <a:latin typeface="Arial"/>
                <a:ea typeface="+mn-ea"/>
                <a:cs typeface="+mn-cs"/>
              </a:endParaRPr>
            </a:p>
          </p:txBody>
        </p:sp>
        <p:sp>
          <p:nvSpPr>
            <p:cNvPr id="10" name="TextBox 9">
              <a:extLst>
                <a:ext uri="{FF2B5EF4-FFF2-40B4-BE49-F238E27FC236}">
                  <a16:creationId xmlns:a16="http://schemas.microsoft.com/office/drawing/2014/main" id="{EFE63BBD-424B-4E07-6585-A79E9FAD4FCC}"/>
                </a:ext>
              </a:extLst>
            </p:cNvPr>
            <p:cNvSpPr txBox="1"/>
            <p:nvPr/>
          </p:nvSpPr>
          <p:spPr>
            <a:xfrm>
              <a:off x="813440" y="2119497"/>
              <a:ext cx="612933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Arial"/>
                  <a:ea typeface="+mn-ea"/>
                  <a:cs typeface="+mn-cs"/>
                </a:rPr>
                <a:t>Focus on Security:</a:t>
              </a:r>
              <a:endParaRPr kumimoji="1" lang="en-IN" sz="1200" b="1" i="0" u="none" strike="noStrike" kern="1200" cap="none" spc="0" normalizeH="0" baseline="0" noProof="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200" b="1" i="0" u="none" strike="noStrike" kern="1200" cap="none" spc="0" normalizeH="0" baseline="0" noProof="0">
                  <a:ln>
                    <a:noFill/>
                  </a:ln>
                  <a:solidFill>
                    <a:srgbClr val="0F1419"/>
                  </a:solidFill>
                  <a:effectLst/>
                  <a:uLnTx/>
                  <a:uFillTx/>
                  <a:latin typeface="Arial"/>
                  <a:ea typeface="+mn-ea"/>
                  <a:cs typeface="+mn-cs"/>
                </a:rPr>
                <a:t>More than two-thirds (nearly 70%) of SREs think that their role in security will become even more central </a:t>
              </a:r>
              <a:r>
                <a:rPr kumimoji="1" lang="en-IN" sz="1200" b="0" i="0" u="none" strike="noStrike" kern="1200" cap="none" spc="0" normalizeH="0" baseline="0" noProof="0">
                  <a:ln>
                    <a:noFill/>
                  </a:ln>
                  <a:solidFill>
                    <a:srgbClr val="0F1419"/>
                  </a:solidFill>
                  <a:effectLst/>
                  <a:uLnTx/>
                  <a:uFillTx/>
                  <a:latin typeface="Arial"/>
                  <a:ea typeface="+mn-ea"/>
                  <a:cs typeface="+mn-cs"/>
                </a:rPr>
                <a:t>in the coming future. This trend will increase if organizations use third-party libraries for cloud-native app development.</a:t>
              </a:r>
              <a:endParaRPr kumimoji="1" lang="en-US" sz="1200" b="1" i="0" u="none" strike="noStrike" kern="1200" cap="none" spc="0" normalizeH="0" baseline="0" noProof="0">
                <a:ln>
                  <a:noFill/>
                </a:ln>
                <a:solidFill>
                  <a:srgbClr val="002060"/>
                </a:solidFill>
                <a:effectLst/>
                <a:uLnTx/>
                <a:uFillTx/>
                <a:latin typeface="Arial"/>
                <a:ea typeface="+mn-ea"/>
                <a:cs typeface="+mn-cs"/>
              </a:endParaRPr>
            </a:p>
          </p:txBody>
        </p:sp>
      </p:grpSp>
      <p:grpSp>
        <p:nvGrpSpPr>
          <p:cNvPr id="11" name="Group 10">
            <a:extLst>
              <a:ext uri="{FF2B5EF4-FFF2-40B4-BE49-F238E27FC236}">
                <a16:creationId xmlns:a16="http://schemas.microsoft.com/office/drawing/2014/main" id="{B7FD3199-57FA-3CAD-0EB5-183587EFBC8C}"/>
              </a:ext>
            </a:extLst>
          </p:cNvPr>
          <p:cNvGrpSpPr/>
          <p:nvPr/>
        </p:nvGrpSpPr>
        <p:grpSpPr>
          <a:xfrm>
            <a:off x="381000" y="3333002"/>
            <a:ext cx="6677253" cy="923330"/>
            <a:chOff x="265523" y="2954146"/>
            <a:chExt cx="6677253" cy="923330"/>
          </a:xfrm>
        </p:grpSpPr>
        <p:sp>
          <p:nvSpPr>
            <p:cNvPr id="12" name="TextBox 11">
              <a:extLst>
                <a:ext uri="{FF2B5EF4-FFF2-40B4-BE49-F238E27FC236}">
                  <a16:creationId xmlns:a16="http://schemas.microsoft.com/office/drawing/2014/main" id="{E2667001-6048-5A14-AC4E-6C8792359B8B}"/>
                </a:ext>
              </a:extLst>
            </p:cNvPr>
            <p:cNvSpPr txBox="1"/>
            <p:nvPr/>
          </p:nvSpPr>
          <p:spPr>
            <a:xfrm>
              <a:off x="265523" y="2954146"/>
              <a:ext cx="39463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DFED">
                      <a:lumMod val="50000"/>
                    </a:srgbClr>
                  </a:solidFill>
                  <a:effectLst/>
                  <a:uLnTx/>
                  <a:uFillTx/>
                  <a:latin typeface="Arial"/>
                  <a:ea typeface="+mn-ea"/>
                  <a:cs typeface="+mn-cs"/>
                </a:rPr>
                <a:t>3</a:t>
              </a:r>
              <a:endParaRPr kumimoji="0" lang="en-IN" sz="5400" b="1" i="0" u="none" strike="noStrike" kern="1200" cap="none" spc="0" normalizeH="0" baseline="0" noProof="0">
                <a:ln>
                  <a:noFill/>
                </a:ln>
                <a:solidFill>
                  <a:srgbClr val="00DFED">
                    <a:lumMod val="50000"/>
                  </a:srgbClr>
                </a:solidFill>
                <a:effectLst/>
                <a:uLnTx/>
                <a:uFillTx/>
                <a:latin typeface="Arial"/>
                <a:ea typeface="+mn-ea"/>
                <a:cs typeface="+mn-cs"/>
              </a:endParaRPr>
            </a:p>
          </p:txBody>
        </p:sp>
        <p:sp>
          <p:nvSpPr>
            <p:cNvPr id="13" name="TextBox 12">
              <a:extLst>
                <a:ext uri="{FF2B5EF4-FFF2-40B4-BE49-F238E27FC236}">
                  <a16:creationId xmlns:a16="http://schemas.microsoft.com/office/drawing/2014/main" id="{F601D676-04C5-AB0D-5207-BE03E00F4081}"/>
                </a:ext>
              </a:extLst>
            </p:cNvPr>
            <p:cNvSpPr txBox="1"/>
            <p:nvPr/>
          </p:nvSpPr>
          <p:spPr>
            <a:xfrm>
              <a:off x="813440" y="3039175"/>
              <a:ext cx="612933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002060"/>
                  </a:solidFill>
                  <a:effectLst/>
                  <a:uLnTx/>
                  <a:uFillTx/>
                  <a:latin typeface="Arial"/>
                  <a:ea typeface="+mn-ea"/>
                  <a:cs typeface="+mn-cs"/>
                </a:rPr>
                <a:t>Freedom to Experiment: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200" b="0" i="0" u="none" strike="noStrike" kern="1200" cap="none" spc="0" normalizeH="0" baseline="0" noProof="0">
                  <a:ln>
                    <a:noFill/>
                  </a:ln>
                  <a:solidFill>
                    <a:srgbClr val="0F1419"/>
                  </a:solidFill>
                  <a:effectLst/>
                  <a:uLnTx/>
                  <a:uFillTx/>
                  <a:latin typeface="Arial"/>
                  <a:ea typeface="+mn-ea"/>
                  <a:cs typeface="+mn-cs"/>
                </a:rPr>
                <a:t>Experimentation is critical to SRE. While more than half (</a:t>
              </a:r>
              <a:r>
                <a:rPr kumimoji="1" lang="en-IN" sz="1200" b="1" i="0" u="none" strike="noStrike" kern="1200" cap="none" spc="0" normalizeH="0" baseline="0" noProof="0">
                  <a:ln>
                    <a:noFill/>
                  </a:ln>
                  <a:solidFill>
                    <a:srgbClr val="0F1419"/>
                  </a:solidFill>
                  <a:effectLst/>
                  <a:uLnTx/>
                  <a:uFillTx/>
                  <a:latin typeface="Arial"/>
                  <a:ea typeface="+mn-ea"/>
                  <a:cs typeface="+mn-cs"/>
                </a:rPr>
                <a:t>52%) of SREs dedicate significant of time to designing experiments </a:t>
              </a:r>
              <a:r>
                <a:rPr kumimoji="1" lang="en-IN" sz="1200" b="0" i="0" u="none" strike="noStrike" kern="1200" cap="none" spc="0" normalizeH="0" baseline="0" noProof="0">
                  <a:ln>
                    <a:noFill/>
                  </a:ln>
                  <a:solidFill>
                    <a:srgbClr val="0F1419"/>
                  </a:solidFill>
                  <a:effectLst/>
                  <a:uLnTx/>
                  <a:uFillTx/>
                  <a:latin typeface="Arial"/>
                  <a:ea typeface="+mn-ea"/>
                  <a:cs typeface="+mn-cs"/>
                </a:rPr>
                <a:t>and tests to reduce the risk of production failure, </a:t>
              </a:r>
              <a:r>
                <a:rPr kumimoji="1" lang="en-IN" sz="1200" b="1" i="0" u="none" strike="noStrike" kern="1200" cap="none" spc="0" normalizeH="0" baseline="0" noProof="0">
                  <a:ln>
                    <a:noFill/>
                  </a:ln>
                  <a:solidFill>
                    <a:srgbClr val="0F1419"/>
                  </a:solidFill>
                  <a:effectLst/>
                  <a:uLnTx/>
                  <a:uFillTx/>
                  <a:latin typeface="Arial"/>
                  <a:ea typeface="+mn-ea"/>
                  <a:cs typeface="+mn-cs"/>
                </a:rPr>
                <a:t>only 1 in 10 highlights this as their top priority.</a:t>
              </a:r>
              <a:endParaRPr kumimoji="1" lang="en-US" sz="1200" b="1" i="0" u="none" strike="noStrike" kern="1200" cap="none" spc="0" normalizeH="0" baseline="0" noProof="0">
                <a:ln>
                  <a:noFill/>
                </a:ln>
                <a:solidFill>
                  <a:srgbClr val="002060"/>
                </a:solidFill>
                <a:effectLst/>
                <a:uLnTx/>
                <a:uFillTx/>
                <a:latin typeface="Arial"/>
                <a:ea typeface="+mn-ea"/>
                <a:cs typeface="+mn-cs"/>
              </a:endParaRPr>
            </a:p>
          </p:txBody>
        </p:sp>
      </p:grpSp>
      <p:grpSp>
        <p:nvGrpSpPr>
          <p:cNvPr id="14" name="Group 13">
            <a:extLst>
              <a:ext uri="{FF2B5EF4-FFF2-40B4-BE49-F238E27FC236}">
                <a16:creationId xmlns:a16="http://schemas.microsoft.com/office/drawing/2014/main" id="{F2750847-E0C0-3275-4E01-D888EDAA8E46}"/>
              </a:ext>
            </a:extLst>
          </p:cNvPr>
          <p:cNvGrpSpPr/>
          <p:nvPr/>
        </p:nvGrpSpPr>
        <p:grpSpPr>
          <a:xfrm>
            <a:off x="386142" y="4440826"/>
            <a:ext cx="6672111" cy="1038662"/>
            <a:chOff x="257177" y="3867084"/>
            <a:chExt cx="6672111" cy="1038662"/>
          </a:xfrm>
        </p:grpSpPr>
        <p:sp>
          <p:nvSpPr>
            <p:cNvPr id="15" name="TextBox 14">
              <a:extLst>
                <a:ext uri="{FF2B5EF4-FFF2-40B4-BE49-F238E27FC236}">
                  <a16:creationId xmlns:a16="http://schemas.microsoft.com/office/drawing/2014/main" id="{9F5FFF55-0B4C-85A4-1323-CECB65BFBC83}"/>
                </a:ext>
              </a:extLst>
            </p:cNvPr>
            <p:cNvSpPr txBox="1"/>
            <p:nvPr/>
          </p:nvSpPr>
          <p:spPr>
            <a:xfrm>
              <a:off x="257177" y="3867084"/>
              <a:ext cx="39463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DFED">
                      <a:lumMod val="50000"/>
                    </a:srgbClr>
                  </a:solidFill>
                  <a:effectLst/>
                  <a:uLnTx/>
                  <a:uFillTx/>
                  <a:latin typeface="Arial"/>
                  <a:ea typeface="+mn-ea"/>
                  <a:cs typeface="+mn-cs"/>
                </a:rPr>
                <a:t>4</a:t>
              </a:r>
              <a:endParaRPr kumimoji="0" lang="en-IN" sz="5400" b="1" i="0" u="none" strike="noStrike" kern="1200" cap="none" spc="0" normalizeH="0" baseline="0" noProof="0">
                <a:ln>
                  <a:noFill/>
                </a:ln>
                <a:solidFill>
                  <a:srgbClr val="00DFED">
                    <a:lumMod val="50000"/>
                  </a:srgbClr>
                </a:solidFill>
                <a:effectLst/>
                <a:uLnTx/>
                <a:uFillTx/>
                <a:latin typeface="Arial"/>
                <a:ea typeface="+mn-ea"/>
                <a:cs typeface="+mn-cs"/>
              </a:endParaRPr>
            </a:p>
          </p:txBody>
        </p:sp>
        <p:sp>
          <p:nvSpPr>
            <p:cNvPr id="16" name="TextBox 15">
              <a:extLst>
                <a:ext uri="{FF2B5EF4-FFF2-40B4-BE49-F238E27FC236}">
                  <a16:creationId xmlns:a16="http://schemas.microsoft.com/office/drawing/2014/main" id="{8DD563BC-0CA3-4B7E-3100-78EF67E35AD7}"/>
                </a:ext>
              </a:extLst>
            </p:cNvPr>
            <p:cNvSpPr txBox="1"/>
            <p:nvPr/>
          </p:nvSpPr>
          <p:spPr>
            <a:xfrm>
              <a:off x="799952" y="3890083"/>
              <a:ext cx="61293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200" b="1" i="0" u="none" strike="noStrike" kern="1200" cap="none" spc="0" normalizeH="0" baseline="0" noProof="0">
                  <a:ln>
                    <a:noFill/>
                  </a:ln>
                  <a:solidFill>
                    <a:srgbClr val="002060"/>
                  </a:solidFill>
                  <a:effectLst/>
                  <a:uLnTx/>
                  <a:uFillTx/>
                  <a:latin typeface="Arial"/>
                  <a:ea typeface="+mn-ea"/>
                  <a:cs typeface="+mn-cs"/>
                </a:rPr>
                <a:t>Shift to SRE-driven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200" b="1" i="0" u="none" strike="noStrike" kern="1200" cap="none" spc="0" normalizeH="0" baseline="0" noProof="0">
                  <a:ln>
                    <a:noFill/>
                  </a:ln>
                  <a:solidFill>
                    <a:srgbClr val="070F26"/>
                  </a:solidFill>
                  <a:effectLst/>
                  <a:uLnTx/>
                  <a:uFillTx/>
                  <a:latin typeface="Arial"/>
                  <a:ea typeface="+mn-ea"/>
                  <a:cs typeface="+mn-cs"/>
                </a:rPr>
                <a:t>More than half (51%) of SREs dedicate significant time </a:t>
              </a:r>
              <a:r>
                <a:rPr kumimoji="1" lang="en-IN" sz="1200" b="0" i="0" u="none" strike="noStrike" kern="1200" cap="none" spc="0" normalizeH="0" baseline="0" noProof="0">
                  <a:ln>
                    <a:noFill/>
                  </a:ln>
                  <a:solidFill>
                    <a:srgbClr val="070F26"/>
                  </a:solidFill>
                  <a:effectLst/>
                  <a:uLnTx/>
                  <a:uFillTx/>
                  <a:latin typeface="Arial"/>
                  <a:ea typeface="+mn-ea"/>
                  <a:cs typeface="+mn-cs"/>
                </a:rPr>
                <a:t>to influencing </a:t>
              </a:r>
              <a:r>
                <a:rPr kumimoji="1" lang="en-IN" sz="1200" b="1" i="0" u="none" strike="noStrike" kern="1200" cap="none" spc="0" normalizeH="0" baseline="0" noProof="0">
                  <a:ln>
                    <a:noFill/>
                  </a:ln>
                  <a:solidFill>
                    <a:srgbClr val="070F26"/>
                  </a:solidFill>
                  <a:effectLst/>
                  <a:uLnTx/>
                  <a:uFillTx/>
                  <a:latin typeface="Arial"/>
                  <a:ea typeface="+mn-ea"/>
                  <a:cs typeface="+mn-cs"/>
                </a:rPr>
                <a:t>architectural design decisions </a:t>
              </a:r>
              <a:r>
                <a:rPr kumimoji="1" lang="en-IN" sz="1200" b="0" i="0" u="none" strike="noStrike" kern="1200" cap="none" spc="0" normalizeH="0" baseline="0" noProof="0">
                  <a:ln>
                    <a:noFill/>
                  </a:ln>
                  <a:solidFill>
                    <a:srgbClr val="070F26"/>
                  </a:solidFill>
                  <a:effectLst/>
                  <a:uLnTx/>
                  <a:uFillTx/>
                  <a:latin typeface="Arial"/>
                  <a:ea typeface="+mn-ea"/>
                  <a:cs typeface="+mn-cs"/>
                </a:rPr>
                <a:t>to improve reliability. This suggests that organizations have made progress toward SRE-driven engineering across to improve reliability, resiliency, and security.</a:t>
              </a:r>
            </a:p>
          </p:txBody>
        </p:sp>
      </p:grpSp>
      <p:grpSp>
        <p:nvGrpSpPr>
          <p:cNvPr id="17" name="Group 16">
            <a:extLst>
              <a:ext uri="{FF2B5EF4-FFF2-40B4-BE49-F238E27FC236}">
                <a16:creationId xmlns:a16="http://schemas.microsoft.com/office/drawing/2014/main" id="{329538E5-A6D6-22A6-4761-9FE9AECB179E}"/>
              </a:ext>
            </a:extLst>
          </p:cNvPr>
          <p:cNvGrpSpPr/>
          <p:nvPr/>
        </p:nvGrpSpPr>
        <p:grpSpPr>
          <a:xfrm>
            <a:off x="399630" y="5515428"/>
            <a:ext cx="6672111" cy="963961"/>
            <a:chOff x="270665" y="4493901"/>
            <a:chExt cx="6672111" cy="963961"/>
          </a:xfrm>
        </p:grpSpPr>
        <p:sp>
          <p:nvSpPr>
            <p:cNvPr id="18" name="TextBox 17">
              <a:extLst>
                <a:ext uri="{FF2B5EF4-FFF2-40B4-BE49-F238E27FC236}">
                  <a16:creationId xmlns:a16="http://schemas.microsoft.com/office/drawing/2014/main" id="{034DBAFB-EB8D-3CCF-C315-B9A645483753}"/>
                </a:ext>
              </a:extLst>
            </p:cNvPr>
            <p:cNvSpPr txBox="1"/>
            <p:nvPr/>
          </p:nvSpPr>
          <p:spPr>
            <a:xfrm>
              <a:off x="270665" y="4493901"/>
              <a:ext cx="39463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DFED">
                      <a:lumMod val="50000"/>
                    </a:srgbClr>
                  </a:solidFill>
                  <a:effectLst/>
                  <a:uLnTx/>
                  <a:uFillTx/>
                  <a:latin typeface="Arial"/>
                  <a:ea typeface="+mn-ea"/>
                  <a:cs typeface="+mn-cs"/>
                </a:rPr>
                <a:t>5</a:t>
              </a:r>
              <a:endParaRPr kumimoji="0" lang="en-IN" sz="5400" b="1" i="0" u="none" strike="noStrike" kern="1200" cap="none" spc="0" normalizeH="0" baseline="0" noProof="0">
                <a:ln>
                  <a:noFill/>
                </a:ln>
                <a:solidFill>
                  <a:srgbClr val="00DFED">
                    <a:lumMod val="50000"/>
                  </a:srgbClr>
                </a:solidFill>
                <a:effectLst/>
                <a:uLnTx/>
                <a:uFillTx/>
                <a:latin typeface="Arial"/>
                <a:ea typeface="+mn-ea"/>
                <a:cs typeface="+mn-cs"/>
              </a:endParaRPr>
            </a:p>
          </p:txBody>
        </p:sp>
        <p:sp>
          <p:nvSpPr>
            <p:cNvPr id="19" name="TextBox 18">
              <a:extLst>
                <a:ext uri="{FF2B5EF4-FFF2-40B4-BE49-F238E27FC236}">
                  <a16:creationId xmlns:a16="http://schemas.microsoft.com/office/drawing/2014/main" id="{335372F4-470D-F888-120F-53BB52E8A851}"/>
                </a:ext>
              </a:extLst>
            </p:cNvPr>
            <p:cNvSpPr txBox="1"/>
            <p:nvPr/>
          </p:nvSpPr>
          <p:spPr>
            <a:xfrm>
              <a:off x="813440" y="4626865"/>
              <a:ext cx="612933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Arial"/>
                  <a:ea typeface="+mn-ea"/>
                  <a:cs typeface="+mn-cs"/>
                </a:rPr>
                <a:t>Reliability - A growing priority</a:t>
              </a:r>
              <a:r>
                <a:rPr kumimoji="1" lang="en-US" sz="1200" b="1" i="0" u="none" strike="noStrike" kern="1200" cap="none" spc="0" normalizeH="0" baseline="0" noProof="0">
                  <a:ln>
                    <a:noFill/>
                  </a:ln>
                  <a:solidFill>
                    <a:srgbClr val="002060"/>
                  </a:solidFill>
                  <a:effectLst/>
                  <a:uLnTx/>
                  <a:uFillTx/>
                  <a:latin typeface="Arial"/>
                  <a:ea typeface="+mn-ea"/>
                  <a:cs typeface="+mn-cs"/>
                </a:rPr>
                <a:t>:</a:t>
              </a:r>
              <a:endParaRPr kumimoji="1" lang="en-IN" sz="1200" b="0" i="0" u="none" strike="noStrike" kern="1200" cap="none" spc="0" normalizeH="0" baseline="0" noProof="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200" b="0" i="0" u="none" strike="noStrike" kern="1200" cap="none" spc="0" normalizeH="0" baseline="0" noProof="0">
                  <a:ln>
                    <a:noFill/>
                  </a:ln>
                  <a:solidFill>
                    <a:srgbClr val="0F1419"/>
                  </a:solidFill>
                  <a:effectLst/>
                  <a:uLnTx/>
                  <a:uFillTx/>
                  <a:latin typeface="Arial"/>
                  <a:ea typeface="+mn-ea"/>
                  <a:cs typeface="+mn-cs"/>
                </a:rPr>
                <a:t>SRE is expanding beyond just development roles, but with the new socio-technical definition of reliability, teams entirely outside engineering will </a:t>
              </a:r>
              <a:r>
                <a:rPr kumimoji="1" lang="en-IN" sz="1200" b="1" i="0" u="none" strike="noStrike" kern="1200" cap="none" spc="0" normalizeH="0" baseline="0" noProof="0">
                  <a:ln>
                    <a:noFill/>
                  </a:ln>
                  <a:solidFill>
                    <a:srgbClr val="0F1419"/>
                  </a:solidFill>
                  <a:effectLst/>
                  <a:uLnTx/>
                  <a:uFillTx/>
                  <a:latin typeface="Arial"/>
                  <a:ea typeface="+mn-ea"/>
                  <a:cs typeface="+mn-cs"/>
                </a:rPr>
                <a:t>prioritize it in their process and culture</a:t>
              </a:r>
              <a:r>
                <a:rPr kumimoji="1" lang="en-IN" sz="1200" b="0" i="0" u="none" strike="noStrike" kern="1200" cap="none" spc="0" normalizeH="0" baseline="0" noProof="0">
                  <a:ln>
                    <a:noFill/>
                  </a:ln>
                  <a:solidFill>
                    <a:srgbClr val="0F1419"/>
                  </a:solidFill>
                  <a:effectLst/>
                  <a:uLnTx/>
                  <a:uFillTx/>
                  <a:latin typeface="Arial"/>
                  <a:ea typeface="+mn-ea"/>
                  <a:cs typeface="+mn-cs"/>
                </a:rPr>
                <a:t>. </a:t>
              </a:r>
              <a:endParaRPr kumimoji="1" lang="en-US" sz="1200" b="0" i="0" u="none" strike="noStrike" kern="1200" cap="none" spc="0" normalizeH="0" baseline="0" noProof="0">
                <a:ln>
                  <a:noFill/>
                </a:ln>
                <a:solidFill>
                  <a:srgbClr val="002060"/>
                </a:solidFill>
                <a:effectLst/>
                <a:uLnTx/>
                <a:uFillTx/>
                <a:latin typeface="Arial"/>
                <a:ea typeface="+mn-ea"/>
                <a:cs typeface="+mn-cs"/>
              </a:endParaRPr>
            </a:p>
          </p:txBody>
        </p:sp>
      </p:grpSp>
      <p:sp>
        <p:nvSpPr>
          <p:cNvPr id="20" name="Rectangle 19">
            <a:extLst>
              <a:ext uri="{FF2B5EF4-FFF2-40B4-BE49-F238E27FC236}">
                <a16:creationId xmlns:a16="http://schemas.microsoft.com/office/drawing/2014/main" id="{52473B8B-93E4-B2F8-D4CF-D33DD033BDF0}"/>
              </a:ext>
            </a:extLst>
          </p:cNvPr>
          <p:cNvSpPr/>
          <p:nvPr/>
        </p:nvSpPr>
        <p:spPr>
          <a:xfrm>
            <a:off x="7109639" y="1544848"/>
            <a:ext cx="2266950" cy="2819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070F26"/>
              </a:solidFill>
              <a:effectLst/>
              <a:uLnTx/>
              <a:uFillTx/>
              <a:latin typeface="Arial"/>
              <a:ea typeface="+mn-ea"/>
              <a:cs typeface="+mn-cs"/>
            </a:endParaRPr>
          </a:p>
        </p:txBody>
      </p:sp>
      <p:sp>
        <p:nvSpPr>
          <p:cNvPr id="21" name="TextBox 20">
            <a:extLst>
              <a:ext uri="{FF2B5EF4-FFF2-40B4-BE49-F238E27FC236}">
                <a16:creationId xmlns:a16="http://schemas.microsoft.com/office/drawing/2014/main" id="{EC9F15CF-5BBD-F739-3F15-D07E8F2E4336}"/>
              </a:ext>
            </a:extLst>
          </p:cNvPr>
          <p:cNvSpPr txBox="1"/>
          <p:nvPr/>
        </p:nvSpPr>
        <p:spPr>
          <a:xfrm>
            <a:off x="7250389" y="1677275"/>
            <a:ext cx="207645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2000" b="1" i="0" u="none" strike="noStrike" kern="1200" cap="none" spc="0" normalizeH="0" baseline="0" noProof="0">
                <a:ln>
                  <a:noFill/>
                </a:ln>
                <a:solidFill>
                  <a:srgbClr val="070F26"/>
                </a:solidFill>
                <a:effectLst/>
                <a:uLnTx/>
                <a:uFillTx/>
                <a:latin typeface="Arial (Body)"/>
                <a:ea typeface="Calibri" panose="020F0502020204030204" pitchFamily="34" charset="0"/>
                <a:cs typeface="Arial" panose="020B0604020202020204" pitchFamily="34" charset="0"/>
              </a:rPr>
              <a:t>62%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70F26"/>
                </a:solidFill>
                <a:effectLst/>
                <a:uLnTx/>
                <a:uFillTx/>
                <a:latin typeface="Arial (Body)"/>
                <a:ea typeface="+mn-ea"/>
                <a:cs typeface="+mn-cs"/>
              </a:rPr>
              <a:t>Deloitte SMEs believe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70F26"/>
                </a:solidFill>
                <a:effectLst/>
                <a:uLnTx/>
                <a:uFillTx/>
                <a:latin typeface="Arial (Body)"/>
                <a:ea typeface="+mn-ea"/>
                <a:cs typeface="+mn-cs"/>
              </a:rPr>
              <a:t>“SRE is about defining ‘reliability’ in terms of customer satisfaction and letting data drive the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2000" b="1" i="0" u="none" strike="noStrike" kern="1200" cap="none" spc="0" normalizeH="0" baseline="0" noProof="0">
                <a:ln>
                  <a:noFill/>
                </a:ln>
                <a:solidFill>
                  <a:srgbClr val="070F26"/>
                </a:solidFill>
                <a:effectLst/>
                <a:uLnTx/>
                <a:uFillTx/>
                <a:latin typeface="Arial (Body)"/>
                <a:ea typeface="+mn-ea"/>
                <a:cs typeface="Arial" panose="020B0604020202020204" pitchFamily="34" charset="0"/>
              </a:rPr>
              <a:t>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70F26"/>
                </a:solidFill>
                <a:effectLst/>
                <a:uLnTx/>
                <a:uFillTx/>
                <a:latin typeface="Arial (Body)"/>
                <a:ea typeface="+mn-ea"/>
                <a:cs typeface="+mn-cs"/>
              </a:rPr>
              <a:t>System of Engagements implementation and 42% System of Record  implementations by Google</a:t>
            </a:r>
          </a:p>
        </p:txBody>
      </p:sp>
      <p:sp>
        <p:nvSpPr>
          <p:cNvPr id="22" name="Rectangle 21">
            <a:extLst>
              <a:ext uri="{FF2B5EF4-FFF2-40B4-BE49-F238E27FC236}">
                <a16:creationId xmlns:a16="http://schemas.microsoft.com/office/drawing/2014/main" id="{7ECE8660-CFC8-C018-C017-F648ABAD7DAC}"/>
              </a:ext>
            </a:extLst>
          </p:cNvPr>
          <p:cNvSpPr/>
          <p:nvPr/>
        </p:nvSpPr>
        <p:spPr>
          <a:xfrm>
            <a:off x="7132999" y="4440826"/>
            <a:ext cx="4966787" cy="733535"/>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070F26"/>
              </a:solidFill>
              <a:effectLst/>
              <a:uLnTx/>
              <a:uFillTx/>
              <a:latin typeface="Arial"/>
              <a:ea typeface="+mn-ea"/>
              <a:cs typeface="+mn-cs"/>
            </a:endParaRPr>
          </a:p>
        </p:txBody>
      </p:sp>
      <p:sp>
        <p:nvSpPr>
          <p:cNvPr id="23" name="Rounded Rectangle 5">
            <a:extLst>
              <a:ext uri="{FF2B5EF4-FFF2-40B4-BE49-F238E27FC236}">
                <a16:creationId xmlns:a16="http://schemas.microsoft.com/office/drawing/2014/main" id="{25520147-2353-CB27-C2B6-099A14E97BCD}"/>
              </a:ext>
            </a:extLst>
          </p:cNvPr>
          <p:cNvSpPr/>
          <p:nvPr/>
        </p:nvSpPr>
        <p:spPr>
          <a:xfrm rot="10800000" flipV="1">
            <a:off x="7132999" y="5301938"/>
            <a:ext cx="4966787" cy="962840"/>
          </a:xfrm>
          <a:prstGeom prst="rect">
            <a:avLst/>
          </a:prstGeom>
          <a:solidFill>
            <a:schemeClr val="accent2">
              <a:lumMod val="20000"/>
              <a:lumOff val="80000"/>
            </a:schemeClr>
          </a:solidFill>
          <a:ln w="3175"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200"/>
              </a:spcBef>
              <a:spcAft>
                <a:spcPts val="200"/>
              </a:spcAft>
              <a:buClrTx/>
              <a:buSzTx/>
              <a:buFontTx/>
              <a:buNone/>
              <a:tabLst/>
              <a:defRPr/>
            </a:pPr>
            <a:r>
              <a:rPr kumimoji="0" lang="en-IN" sz="1100" b="0" i="0" u="none" strike="noStrike" kern="1200" cap="none" spc="0" normalizeH="0" baseline="0" noProof="0">
                <a:ln>
                  <a:noFill/>
                </a:ln>
                <a:solidFill>
                  <a:srgbClr val="202124"/>
                </a:solidFill>
                <a:effectLst/>
                <a:uLnTx/>
                <a:uFillTx/>
                <a:latin typeface="Arial (Body)"/>
                <a:ea typeface="+mn-ea"/>
                <a:cs typeface="+mn-cs"/>
              </a:rPr>
              <a:t>	</a:t>
            </a:r>
            <a:r>
              <a:rPr kumimoji="0" lang="en-IN" sz="1200" b="0" i="0" u="none" strike="noStrike" kern="1200" cap="none" spc="0" normalizeH="0" baseline="0" noProof="0">
                <a:ln>
                  <a:noFill/>
                </a:ln>
                <a:solidFill>
                  <a:srgbClr val="202124"/>
                </a:solidFill>
                <a:effectLst/>
                <a:uLnTx/>
                <a:uFillTx/>
                <a:latin typeface="Arial (Body)"/>
                <a:ea typeface="+mn-ea"/>
                <a:cs typeface="+mn-cs"/>
              </a:rPr>
              <a:t>SRE Implementation Formula:</a:t>
            </a:r>
            <a:endParaRPr kumimoji="0" lang="en-IN" sz="1100" b="0" i="0" u="none" strike="noStrike" kern="1200" cap="none" spc="0" normalizeH="0" baseline="0" noProof="0">
              <a:ln>
                <a:noFill/>
              </a:ln>
              <a:solidFill>
                <a:srgbClr val="202124"/>
              </a:solidFill>
              <a:effectLst/>
              <a:uLnTx/>
              <a:uFillTx/>
              <a:latin typeface="Arial (Body)"/>
              <a:ea typeface="+mn-ea"/>
              <a:cs typeface="+mn-cs"/>
            </a:endParaRPr>
          </a:p>
          <a:p>
            <a:pPr marL="0" marR="0" lvl="0" indent="0" algn="ctr" defTabSz="914400" rtl="0" eaLnBrk="1" fontAlgn="auto" latinLnBrk="0" hangingPunct="1">
              <a:lnSpc>
                <a:spcPct val="100000"/>
              </a:lnSpc>
              <a:spcBef>
                <a:spcPts val="200"/>
              </a:spcBef>
              <a:spcAft>
                <a:spcPts val="200"/>
              </a:spcAft>
              <a:buClrTx/>
              <a:buSzTx/>
              <a:buFontTx/>
              <a:buNone/>
              <a:tabLst/>
              <a:defRPr/>
            </a:pPr>
            <a:r>
              <a:rPr kumimoji="0" lang="en-IN" sz="1400" b="1" i="0" u="none" strike="noStrike" kern="1200" cap="none" spc="0" normalizeH="0" baseline="0" noProof="0">
                <a:ln>
                  <a:noFill/>
                </a:ln>
                <a:solidFill>
                  <a:srgbClr val="202124"/>
                </a:solidFill>
                <a:effectLst/>
                <a:uLnTx/>
                <a:uFillTx/>
                <a:latin typeface="Arial (Body)"/>
                <a:ea typeface="+mn-ea"/>
                <a:cs typeface="+mn-cs"/>
              </a:rPr>
              <a:t>      </a:t>
            </a:r>
            <a:r>
              <a:rPr kumimoji="0" lang="en-IN" sz="1100" b="1" i="0" u="none" strike="noStrike" kern="1200" cap="none" spc="0" normalizeH="0" baseline="0" noProof="0">
                <a:ln>
                  <a:noFill/>
                </a:ln>
                <a:solidFill>
                  <a:srgbClr val="202124"/>
                </a:solidFill>
                <a:effectLst/>
                <a:uLnTx/>
                <a:uFillTx/>
                <a:latin typeface="Arial (Body)"/>
                <a:ea typeface="+mn-ea"/>
                <a:cs typeface="+mn-cs"/>
              </a:rPr>
              <a:t>Anxiety = 1/Reliability </a:t>
            </a:r>
            <a:r>
              <a:rPr kumimoji="0" lang="en-IN" sz="1050" b="0" i="0" u="none" strike="noStrike" kern="1200" cap="none" spc="0" normalizeH="0" baseline="0" noProof="0">
                <a:ln>
                  <a:noFill/>
                </a:ln>
                <a:solidFill>
                  <a:srgbClr val="202124"/>
                </a:solidFill>
                <a:effectLst/>
                <a:uLnTx/>
                <a:uFillTx/>
                <a:latin typeface="Arial (Body)"/>
                <a:ea typeface="+mn-ea"/>
                <a:cs typeface="+mn-cs"/>
              </a:rPr>
              <a:t>(thereby leading to better customer feedback and client relationships)</a:t>
            </a:r>
            <a:endParaRPr kumimoji="0" lang="en-IN" sz="1200" b="0" i="0" u="none" strike="noStrike" kern="1200" cap="none" spc="0" normalizeH="0" baseline="0" noProof="0">
              <a:ln>
                <a:noFill/>
              </a:ln>
              <a:solidFill>
                <a:srgbClr val="202124"/>
              </a:solidFill>
              <a:effectLst/>
              <a:uLnTx/>
              <a:uFillTx/>
              <a:latin typeface="Arial (Body)"/>
              <a:ea typeface="+mn-ea"/>
              <a:cs typeface="+mn-cs"/>
            </a:endParaRPr>
          </a:p>
        </p:txBody>
      </p:sp>
      <p:pic>
        <p:nvPicPr>
          <p:cNvPr id="24" name="Picture 23" descr="Google logo and symbol, meaning, history, PNG">
            <a:extLst>
              <a:ext uri="{FF2B5EF4-FFF2-40B4-BE49-F238E27FC236}">
                <a16:creationId xmlns:a16="http://schemas.microsoft.com/office/drawing/2014/main" id="{34671DAB-E4C9-6B18-863D-8E55E681FD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8614" y="5360160"/>
            <a:ext cx="709931" cy="399336"/>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F45A0A9F-A97F-A4B9-69A6-B6D69FB97A64}"/>
              </a:ext>
            </a:extLst>
          </p:cNvPr>
          <p:cNvSpPr/>
          <p:nvPr/>
        </p:nvSpPr>
        <p:spPr>
          <a:xfrm>
            <a:off x="9501363" y="1544847"/>
            <a:ext cx="2598423" cy="281940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070F26"/>
              </a:solidFill>
              <a:effectLst/>
              <a:uLnTx/>
              <a:uFillTx/>
              <a:latin typeface="Arial"/>
              <a:ea typeface="+mn-ea"/>
              <a:cs typeface="+mn-cs"/>
            </a:endParaRPr>
          </a:p>
        </p:txBody>
      </p:sp>
      <p:sp>
        <p:nvSpPr>
          <p:cNvPr id="26" name="TextBox 25">
            <a:extLst>
              <a:ext uri="{FF2B5EF4-FFF2-40B4-BE49-F238E27FC236}">
                <a16:creationId xmlns:a16="http://schemas.microsoft.com/office/drawing/2014/main" id="{472BE4C1-4FB9-E574-56AD-FF77566CA6FF}"/>
              </a:ext>
            </a:extLst>
          </p:cNvPr>
          <p:cNvSpPr txBox="1"/>
          <p:nvPr/>
        </p:nvSpPr>
        <p:spPr>
          <a:xfrm>
            <a:off x="9655634" y="1843016"/>
            <a:ext cx="2237453" cy="1810752"/>
          </a:xfrm>
          <a:prstGeom prst="rect">
            <a:avLst/>
          </a:prstGeom>
          <a:noFill/>
        </p:spPr>
        <p:txBody>
          <a:bodyPr wrap="square">
            <a:spAutoFit/>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1" lang="en-IN" sz="1400" b="0"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SRE Principles help Improving  </a:t>
            </a:r>
            <a:r>
              <a:rPr kumimoji="1" lang="en-IN" sz="2000" b="1"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25% </a:t>
            </a:r>
            <a:r>
              <a:rPr kumimoji="1" lang="en-IN" sz="1400" b="0"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of </a:t>
            </a:r>
            <a:r>
              <a:rPr kumimoji="1" lang="en-IN" sz="1400" b="1"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production deployment cycles</a:t>
            </a: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IN" sz="1400" b="0" i="0" u="none" strike="noStrike" kern="1200" cap="none" spc="0" normalizeH="0" baseline="0" noProof="0">
                <a:ln>
                  <a:noFill/>
                </a:ln>
                <a:solidFill>
                  <a:srgbClr val="070F26"/>
                </a:solidFill>
                <a:effectLst/>
                <a:uLnTx/>
                <a:uFillTx/>
                <a:latin typeface="Arial" panose="020B0604020202020204"/>
                <a:ea typeface="+mn-ea"/>
                <a:cs typeface="+mn-cs"/>
              </a:rPr>
              <a:t>Achieve stability and reduce incidents by </a:t>
            </a:r>
            <a:r>
              <a:rPr kumimoji="0" lang="en-IN" sz="2000" b="1" i="0" u="none" strike="noStrike" kern="1200" cap="none" spc="0" normalizeH="0" baseline="0" noProof="0">
                <a:ln>
                  <a:noFill/>
                </a:ln>
                <a:solidFill>
                  <a:srgbClr val="070F26"/>
                </a:solidFill>
                <a:effectLst/>
                <a:uLnTx/>
                <a:uFillTx/>
                <a:latin typeface="Arial" panose="020B0604020202020204"/>
                <a:ea typeface="+mn-ea"/>
                <a:cs typeface="+mn-cs"/>
              </a:rPr>
              <a:t>75%</a:t>
            </a:r>
            <a:endParaRPr kumimoji="1" lang="en-US" sz="1400" b="0" i="0" u="none" strike="noStrike" kern="1200" cap="none" spc="0" normalizeH="0" baseline="0" noProof="0">
              <a:ln>
                <a:noFill/>
              </a:ln>
              <a:solidFill>
                <a:srgbClr val="070F26"/>
              </a:solidFill>
              <a:effectLst/>
              <a:uLnTx/>
              <a:uFillTx/>
              <a:latin typeface="Arial" panose="020B0604020202020204"/>
              <a:ea typeface="+mn-ea"/>
              <a:cs typeface="+mn-cs"/>
            </a:endParaRPr>
          </a:p>
        </p:txBody>
      </p:sp>
      <p:grpSp>
        <p:nvGrpSpPr>
          <p:cNvPr id="27" name="Google Shape;13834;p77">
            <a:extLst>
              <a:ext uri="{FF2B5EF4-FFF2-40B4-BE49-F238E27FC236}">
                <a16:creationId xmlns:a16="http://schemas.microsoft.com/office/drawing/2014/main" id="{A0966C3D-700A-7DE9-7604-2C7488F6F4B0}"/>
              </a:ext>
            </a:extLst>
          </p:cNvPr>
          <p:cNvGrpSpPr/>
          <p:nvPr/>
        </p:nvGrpSpPr>
        <p:grpSpPr>
          <a:xfrm>
            <a:off x="11476144" y="4592849"/>
            <a:ext cx="480772" cy="371474"/>
            <a:chOff x="-62882850" y="1999375"/>
            <a:chExt cx="315850" cy="250500"/>
          </a:xfrm>
          <a:solidFill>
            <a:schemeClr val="bg1"/>
          </a:solidFill>
        </p:grpSpPr>
        <p:sp>
          <p:nvSpPr>
            <p:cNvPr id="28" name="Google Shape;13835;p77">
              <a:extLst>
                <a:ext uri="{FF2B5EF4-FFF2-40B4-BE49-F238E27FC236}">
                  <a16:creationId xmlns:a16="http://schemas.microsoft.com/office/drawing/2014/main" id="{59E0CFD0-9310-B3D5-57D9-DEE49F683B80}"/>
                </a:ext>
              </a:extLst>
            </p:cNvPr>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29" name="Google Shape;13836;p77">
              <a:extLst>
                <a:ext uri="{FF2B5EF4-FFF2-40B4-BE49-F238E27FC236}">
                  <a16:creationId xmlns:a16="http://schemas.microsoft.com/office/drawing/2014/main" id="{01DC9958-AAF7-E551-F021-AD3C9EF3B359}"/>
                </a:ext>
              </a:extLst>
            </p:cNvPr>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0" name="Google Shape;13845;p77">
            <a:extLst>
              <a:ext uri="{FF2B5EF4-FFF2-40B4-BE49-F238E27FC236}">
                <a16:creationId xmlns:a16="http://schemas.microsoft.com/office/drawing/2014/main" id="{FD4D7E27-E001-E91B-3E03-AC40CD2CB1E8}"/>
              </a:ext>
            </a:extLst>
          </p:cNvPr>
          <p:cNvGrpSpPr/>
          <p:nvPr/>
        </p:nvGrpSpPr>
        <p:grpSpPr>
          <a:xfrm>
            <a:off x="9831398" y="3705901"/>
            <a:ext cx="449118" cy="429663"/>
            <a:chOff x="-60988625" y="2310475"/>
            <a:chExt cx="316650" cy="311150"/>
          </a:xfrm>
          <a:solidFill>
            <a:schemeClr val="accent6"/>
          </a:solidFill>
        </p:grpSpPr>
        <p:sp>
          <p:nvSpPr>
            <p:cNvPr id="31" name="Google Shape;13846;p77">
              <a:extLst>
                <a:ext uri="{FF2B5EF4-FFF2-40B4-BE49-F238E27FC236}">
                  <a16:creationId xmlns:a16="http://schemas.microsoft.com/office/drawing/2014/main" id="{841A5964-ED95-3E28-DBAD-49FB61BB94B9}"/>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Google Shape;13847;p77">
              <a:extLst>
                <a:ext uri="{FF2B5EF4-FFF2-40B4-BE49-F238E27FC236}">
                  <a16:creationId xmlns:a16="http://schemas.microsoft.com/office/drawing/2014/main" id="{B4ADFF09-19F1-1365-06DB-0246193505A1}"/>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3" name="Google Shape;13848;p77">
              <a:extLst>
                <a:ext uri="{FF2B5EF4-FFF2-40B4-BE49-F238E27FC236}">
                  <a16:creationId xmlns:a16="http://schemas.microsoft.com/office/drawing/2014/main" id="{6B580235-6F89-AC03-B220-2A4899D59D8C}"/>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4" name="Google Shape;13849;p77">
              <a:extLst>
                <a:ext uri="{FF2B5EF4-FFF2-40B4-BE49-F238E27FC236}">
                  <a16:creationId xmlns:a16="http://schemas.microsoft.com/office/drawing/2014/main" id="{462090F7-8D7F-259C-33F6-587F39E6B8DA}"/>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Google Shape;13850;p77">
              <a:extLst>
                <a:ext uri="{FF2B5EF4-FFF2-40B4-BE49-F238E27FC236}">
                  <a16:creationId xmlns:a16="http://schemas.microsoft.com/office/drawing/2014/main" id="{10FED30A-1DA1-C893-43C8-63C895C16569}"/>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6" name="Google Shape;13851;p77">
              <a:extLst>
                <a:ext uri="{FF2B5EF4-FFF2-40B4-BE49-F238E27FC236}">
                  <a16:creationId xmlns:a16="http://schemas.microsoft.com/office/drawing/2014/main" id="{4C39FFC0-08F7-64E9-9BE9-739A797712A7}"/>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7" name="Google Shape;13959;p77">
            <a:extLst>
              <a:ext uri="{FF2B5EF4-FFF2-40B4-BE49-F238E27FC236}">
                <a16:creationId xmlns:a16="http://schemas.microsoft.com/office/drawing/2014/main" id="{E8EF7CC5-169D-C595-E4A0-4C677F831214}"/>
              </a:ext>
            </a:extLst>
          </p:cNvPr>
          <p:cNvGrpSpPr/>
          <p:nvPr/>
        </p:nvGrpSpPr>
        <p:grpSpPr>
          <a:xfrm>
            <a:off x="8835975" y="1647641"/>
            <a:ext cx="366269" cy="366269"/>
            <a:chOff x="-61783350" y="2297100"/>
            <a:chExt cx="316650" cy="316650"/>
          </a:xfrm>
          <a:solidFill>
            <a:schemeClr val="bg1"/>
          </a:solidFill>
        </p:grpSpPr>
        <p:sp>
          <p:nvSpPr>
            <p:cNvPr id="38" name="Google Shape;13960;p77">
              <a:extLst>
                <a:ext uri="{FF2B5EF4-FFF2-40B4-BE49-F238E27FC236}">
                  <a16:creationId xmlns:a16="http://schemas.microsoft.com/office/drawing/2014/main" id="{282142DC-DCA4-1868-425F-2EF63BBACD6C}"/>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9" name="Google Shape;13961;p77">
              <a:extLst>
                <a:ext uri="{FF2B5EF4-FFF2-40B4-BE49-F238E27FC236}">
                  <a16:creationId xmlns:a16="http://schemas.microsoft.com/office/drawing/2014/main" id="{0401435D-A9E6-FBE9-E468-EDF408D85BD7}"/>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40" name="Google Shape;14028;p77">
            <a:extLst>
              <a:ext uri="{FF2B5EF4-FFF2-40B4-BE49-F238E27FC236}">
                <a16:creationId xmlns:a16="http://schemas.microsoft.com/office/drawing/2014/main" id="{E266FC7C-77D8-047D-27E0-D3B490CF7162}"/>
              </a:ext>
            </a:extLst>
          </p:cNvPr>
          <p:cNvSpPr/>
          <p:nvPr/>
        </p:nvSpPr>
        <p:spPr>
          <a:xfrm>
            <a:off x="7227301" y="5360160"/>
            <a:ext cx="348115" cy="399335"/>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1" name="Google Shape;14034;p77">
            <a:extLst>
              <a:ext uri="{FF2B5EF4-FFF2-40B4-BE49-F238E27FC236}">
                <a16:creationId xmlns:a16="http://schemas.microsoft.com/office/drawing/2014/main" id="{BE3E60F0-9775-41D0-C32C-0D9B2F40F132}"/>
              </a:ext>
            </a:extLst>
          </p:cNvPr>
          <p:cNvGrpSpPr/>
          <p:nvPr/>
        </p:nvGrpSpPr>
        <p:grpSpPr>
          <a:xfrm>
            <a:off x="11458311" y="1830775"/>
            <a:ext cx="520861" cy="473383"/>
            <a:chOff x="1412450" y="1954475"/>
            <a:chExt cx="297750" cy="296175"/>
          </a:xfrm>
          <a:solidFill>
            <a:schemeClr val="bg1"/>
          </a:solidFill>
        </p:grpSpPr>
        <p:sp>
          <p:nvSpPr>
            <p:cNvPr id="42" name="Google Shape;14035;p77">
              <a:extLst>
                <a:ext uri="{FF2B5EF4-FFF2-40B4-BE49-F238E27FC236}">
                  <a16:creationId xmlns:a16="http://schemas.microsoft.com/office/drawing/2014/main" id="{ECFB1C6F-1563-1991-845B-8D5E8649CA71}"/>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Google Shape;14036;p77">
              <a:extLst>
                <a:ext uri="{FF2B5EF4-FFF2-40B4-BE49-F238E27FC236}">
                  <a16:creationId xmlns:a16="http://schemas.microsoft.com/office/drawing/2014/main" id="{90F38CF3-5CE3-483C-6B09-A4AEFAA70FF9}"/>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44" name="Google Shape;14044;p77">
            <a:extLst>
              <a:ext uri="{FF2B5EF4-FFF2-40B4-BE49-F238E27FC236}">
                <a16:creationId xmlns:a16="http://schemas.microsoft.com/office/drawing/2014/main" id="{C93157C3-C021-F250-8CC6-BD6AA10CF57D}"/>
              </a:ext>
            </a:extLst>
          </p:cNvPr>
          <p:cNvSpPr/>
          <p:nvPr/>
        </p:nvSpPr>
        <p:spPr>
          <a:xfrm>
            <a:off x="8893844" y="3058491"/>
            <a:ext cx="366182" cy="34804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TextBox 44">
            <a:extLst>
              <a:ext uri="{FF2B5EF4-FFF2-40B4-BE49-F238E27FC236}">
                <a16:creationId xmlns:a16="http://schemas.microsoft.com/office/drawing/2014/main" id="{65FDC7C1-A9E7-0D1E-F60E-D1FF6B6D463F}"/>
              </a:ext>
            </a:extLst>
          </p:cNvPr>
          <p:cNvSpPr txBox="1"/>
          <p:nvPr/>
        </p:nvSpPr>
        <p:spPr>
          <a:xfrm>
            <a:off x="7109639" y="4456406"/>
            <a:ext cx="4341274" cy="733534"/>
          </a:xfrm>
          <a:prstGeom prst="rect">
            <a:avLst/>
          </a:prstGeom>
          <a:noFill/>
        </p:spPr>
        <p:txBody>
          <a:bodyPr wrap="square">
            <a:spAutoFit/>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1" lang="en-IN" sz="2000" b="1"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19% </a:t>
            </a:r>
            <a:r>
              <a:rPr kumimoji="1" lang="en-IN" sz="1200" b="0" i="0" u="none" strike="noStrike" kern="1200" cap="none" spc="0" normalizeH="0" baseline="0" noProof="0">
                <a:ln>
                  <a:noFill/>
                </a:ln>
                <a:solidFill>
                  <a:srgbClr val="070F26"/>
                </a:solidFill>
                <a:effectLst/>
                <a:uLnTx/>
                <a:uFillTx/>
                <a:latin typeface="Arial" panose="020B0604020202020204"/>
                <a:ea typeface="+mn-ea"/>
                <a:cs typeface="+mn-cs"/>
              </a:rPr>
              <a:t>of o</a:t>
            </a:r>
            <a:r>
              <a:rPr kumimoji="1" lang="en-IN" sz="1200" b="0"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rganisation’s leverage SRE to specific teams for </a:t>
            </a:r>
            <a:endParaRPr kumimoji="1" lang="en-IN" sz="1800" b="0"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endParaRPr>
          </a:p>
          <a:p>
            <a:pPr marL="0" marR="0" lvl="0" indent="0" algn="l" defTabSz="914400" rtl="0" eaLnBrk="1" fontAlgn="auto" latinLnBrk="0" hangingPunct="1">
              <a:lnSpc>
                <a:spcPct val="100000"/>
              </a:lnSpc>
              <a:spcBef>
                <a:spcPts val="100"/>
              </a:spcBef>
              <a:spcAft>
                <a:spcPts val="100"/>
              </a:spcAft>
              <a:buClrTx/>
              <a:buSzTx/>
              <a:buFontTx/>
              <a:buNone/>
              <a:tabLst/>
              <a:defRPr/>
            </a:pPr>
            <a:r>
              <a:rPr kumimoji="1" lang="en-IN" sz="2000" b="1"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55% </a:t>
            </a:r>
            <a:r>
              <a:rPr kumimoji="1" lang="en-IN" sz="1200" b="0" i="0" u="none" strike="noStrike" kern="1200" cap="none" spc="0" normalizeH="0" baseline="0" noProof="0">
                <a:ln>
                  <a:noFill/>
                </a:ln>
                <a:solidFill>
                  <a:srgbClr val="070F26"/>
                </a:solidFill>
                <a:effectLst/>
                <a:uLnTx/>
                <a:uFillTx/>
                <a:latin typeface="Arial" panose="020B0604020202020204"/>
                <a:ea typeface="+mn-ea"/>
                <a:cs typeface="+mn-cs"/>
              </a:rPr>
              <a:t>of products </a:t>
            </a:r>
            <a:r>
              <a:rPr kumimoji="1" lang="en-IN" sz="1200" b="0"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and services</a:t>
            </a:r>
            <a:endParaRPr kumimoji="1" lang="en-IN" sz="1200" b="0" i="0" u="none" strike="noStrike" kern="1200" cap="none" spc="0" normalizeH="0" baseline="0" noProof="0">
              <a:ln>
                <a:noFill/>
              </a:ln>
              <a:solidFill>
                <a:srgbClr val="070F26"/>
              </a:solidFill>
              <a:effectLst/>
              <a:uLnTx/>
              <a:uFillTx/>
              <a:latin typeface="Arial" panose="020B0604020202020204"/>
              <a:ea typeface="+mn-ea"/>
              <a:cs typeface="Arial" panose="020B0604020202020204" pitchFamily="34" charset="0"/>
            </a:endParaRPr>
          </a:p>
        </p:txBody>
      </p:sp>
    </p:spTree>
    <p:extLst>
      <p:ext uri="{BB962C8B-B14F-4D97-AF65-F5344CB8AC3E}">
        <p14:creationId xmlns:p14="http://schemas.microsoft.com/office/powerpoint/2010/main" val="9748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F64A18-BC67-42DF-CAF0-2781E066C474}"/>
              </a:ext>
            </a:extLst>
          </p:cNvPr>
          <p:cNvSpPr>
            <a:spLocks noGrp="1"/>
          </p:cNvSpPr>
          <p:nvPr>
            <p:ph type="title"/>
          </p:nvPr>
        </p:nvSpPr>
        <p:spPr/>
        <p:txBody>
          <a:bodyPr/>
          <a:lstStyle/>
          <a:p>
            <a:r>
              <a:rPr lang="en-GB"/>
              <a:t>NTT’s Approach to Transformation Journey</a:t>
            </a:r>
          </a:p>
        </p:txBody>
      </p:sp>
      <p:sp>
        <p:nvSpPr>
          <p:cNvPr id="2" name="Slide Number Placeholder 1">
            <a:extLst>
              <a:ext uri="{FF2B5EF4-FFF2-40B4-BE49-F238E27FC236}">
                <a16:creationId xmlns:a16="http://schemas.microsoft.com/office/drawing/2014/main" id="{23904A7D-63B7-8D57-D2B4-10674058684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6" name="Rectangle 45">
            <a:extLst>
              <a:ext uri="{FF2B5EF4-FFF2-40B4-BE49-F238E27FC236}">
                <a16:creationId xmlns:a16="http://schemas.microsoft.com/office/drawing/2014/main" id="{CBBB38B7-7191-1662-F30F-019FD06978F4}"/>
              </a:ext>
            </a:extLst>
          </p:cNvPr>
          <p:cNvSpPr/>
          <p:nvPr/>
        </p:nvSpPr>
        <p:spPr>
          <a:xfrm>
            <a:off x="440820" y="1284337"/>
            <a:ext cx="3566160" cy="314738"/>
          </a:xfrm>
          <a:prstGeom prst="rect">
            <a:avLst/>
          </a:prstGeom>
          <a:solidFill>
            <a:srgbClr val="6785C1">
              <a:lumMod val="50000"/>
            </a:srgbClr>
          </a:solidFill>
          <a:ln w="12700" cap="flat" cmpd="sng" algn="ctr">
            <a:solidFill>
              <a:srgbClr val="FFFFFF">
                <a:lumMod val="50000"/>
              </a:srgbClr>
            </a:solidFill>
            <a:prstDash val="sys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FFFFFF"/>
                </a:solidFill>
                <a:effectLst/>
                <a:uLnTx/>
                <a:uFillTx/>
                <a:latin typeface="Arial" panose="020B0604020202020204"/>
                <a:ea typeface="+mn-ea"/>
                <a:cs typeface="+mn-cs"/>
              </a:rPr>
              <a:t>Current State</a:t>
            </a:r>
            <a:endParaRPr kumimoji="1" lang="en-IN" sz="14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9CE22CE5-4F7F-30E7-FC3F-3FC19584685B}"/>
              </a:ext>
            </a:extLst>
          </p:cNvPr>
          <p:cNvSpPr/>
          <p:nvPr/>
        </p:nvSpPr>
        <p:spPr>
          <a:xfrm>
            <a:off x="4347508" y="1286956"/>
            <a:ext cx="3566160" cy="306396"/>
          </a:xfrm>
          <a:prstGeom prst="rect">
            <a:avLst/>
          </a:prstGeom>
          <a:solidFill>
            <a:srgbClr val="6785C1">
              <a:lumMod val="50000"/>
            </a:srgbClr>
          </a:solidFill>
          <a:ln w="12700" cap="flat" cmpd="sng" algn="ctr">
            <a:noFill/>
            <a:prstDash val="sys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FFFFFF"/>
                </a:solidFill>
                <a:effectLst/>
                <a:uLnTx/>
                <a:uFillTx/>
                <a:latin typeface="Arial" panose="020B0604020202020204"/>
                <a:ea typeface="+mn-ea"/>
                <a:cs typeface="+mn-cs"/>
              </a:rPr>
              <a:t>Transformation State</a:t>
            </a:r>
            <a:endParaRPr kumimoji="1" lang="en-IN" sz="14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EFD1DFAD-D516-0538-D294-42C8F9857A9B}"/>
              </a:ext>
            </a:extLst>
          </p:cNvPr>
          <p:cNvSpPr/>
          <p:nvPr/>
        </p:nvSpPr>
        <p:spPr>
          <a:xfrm>
            <a:off x="8266565" y="1281037"/>
            <a:ext cx="3566160" cy="314738"/>
          </a:xfrm>
          <a:prstGeom prst="rect">
            <a:avLst/>
          </a:prstGeom>
          <a:solidFill>
            <a:srgbClr val="6785C1">
              <a:lumMod val="50000"/>
            </a:srgbClr>
          </a:solidFill>
          <a:ln w="12700" cap="flat" cmpd="sng" algn="ctr">
            <a:noFill/>
            <a:prstDash val="sys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FFFFFF"/>
                </a:solidFill>
                <a:effectLst/>
                <a:uLnTx/>
                <a:uFillTx/>
                <a:latin typeface="Arial" panose="020B0604020202020204"/>
                <a:ea typeface="+mn-ea"/>
                <a:cs typeface="+mn-cs"/>
              </a:rPr>
              <a:t>Target State</a:t>
            </a:r>
            <a:endParaRPr kumimoji="1" lang="en-IN" sz="14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9AA7B397-2DEF-7C5C-F229-464E14ECA41D}"/>
              </a:ext>
            </a:extLst>
          </p:cNvPr>
          <p:cNvSpPr/>
          <p:nvPr/>
        </p:nvSpPr>
        <p:spPr>
          <a:xfrm>
            <a:off x="482384" y="4035896"/>
            <a:ext cx="3427639" cy="635620"/>
          </a:xfrm>
          <a:prstGeom prst="rect">
            <a:avLst/>
          </a:prstGeom>
          <a:solidFill>
            <a:srgbClr val="6785C1">
              <a:lumMod val="40000"/>
              <a:lumOff val="6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0" cap="none" spc="0" normalizeH="0" baseline="0" noProof="0">
                <a:ln>
                  <a:noFill/>
                </a:ln>
                <a:solidFill>
                  <a:srgbClr val="C2CEE6">
                    <a:lumMod val="25000"/>
                  </a:srgbClr>
                </a:solidFill>
                <a:effectLst/>
                <a:uLnTx/>
                <a:uFillTx/>
                <a:latin typeface="Arial" panose="020B0604020202020204"/>
                <a:ea typeface="+mn-ea"/>
                <a:cs typeface="+mn-cs"/>
              </a:rPr>
              <a:t>Monitoring Tools </a:t>
            </a:r>
            <a:endParaRPr kumimoji="1" lang="en-IN" sz="1600" b="1" i="0" u="none" strike="noStrike" kern="0" cap="none" spc="0" normalizeH="0" baseline="0" noProof="0">
              <a:ln>
                <a:noFill/>
              </a:ln>
              <a:solidFill>
                <a:srgbClr val="C2CEE6">
                  <a:lumMod val="25000"/>
                </a:srgbClr>
              </a:solidFill>
              <a:effectLst/>
              <a:uLnTx/>
              <a:uFillTx/>
              <a:latin typeface="Arial" panose="020B0604020202020204"/>
              <a:ea typeface="+mn-ea"/>
              <a:cs typeface="+mn-cs"/>
            </a:endParaRPr>
          </a:p>
        </p:txBody>
      </p:sp>
      <p:sp>
        <p:nvSpPr>
          <p:cNvPr id="50" name="TextBox 49">
            <a:extLst>
              <a:ext uri="{FF2B5EF4-FFF2-40B4-BE49-F238E27FC236}">
                <a16:creationId xmlns:a16="http://schemas.microsoft.com/office/drawing/2014/main" id="{BC023935-F7F9-B2D5-91BB-E75B4F983726}"/>
              </a:ext>
            </a:extLst>
          </p:cNvPr>
          <p:cNvSpPr txBox="1"/>
          <p:nvPr/>
        </p:nvSpPr>
        <p:spPr>
          <a:xfrm>
            <a:off x="1632461" y="3536312"/>
            <a:ext cx="139145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Manual repeated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 task</a:t>
            </a:r>
            <a:endParaRPr kumimoji="0" lang="en-IN" sz="1200" b="0" i="0" u="none" strike="noStrike" kern="0" cap="none" spc="0" normalizeH="0" baseline="0" noProof="0">
              <a:ln>
                <a:noFill/>
              </a:ln>
              <a:solidFill>
                <a:srgbClr val="404040"/>
              </a:solidFill>
              <a:effectLst/>
              <a:uLnTx/>
              <a:uFillTx/>
              <a:latin typeface="Arial"/>
              <a:ea typeface="+mn-ea"/>
              <a:cs typeface="+mn-cs"/>
            </a:endParaRPr>
          </a:p>
        </p:txBody>
      </p:sp>
      <p:pic>
        <p:nvPicPr>
          <p:cNvPr id="51" name="Graphic 50">
            <a:extLst>
              <a:ext uri="{FF2B5EF4-FFF2-40B4-BE49-F238E27FC236}">
                <a16:creationId xmlns:a16="http://schemas.microsoft.com/office/drawing/2014/main" id="{2F2F5BC8-F79D-3B0A-1827-27F9796360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8235" y="3039284"/>
            <a:ext cx="497429" cy="420645"/>
          </a:xfrm>
          <a:prstGeom prst="rect">
            <a:avLst/>
          </a:prstGeom>
        </p:spPr>
      </p:pic>
      <p:sp>
        <p:nvSpPr>
          <p:cNvPr id="52" name="TextBox 51">
            <a:extLst>
              <a:ext uri="{FF2B5EF4-FFF2-40B4-BE49-F238E27FC236}">
                <a16:creationId xmlns:a16="http://schemas.microsoft.com/office/drawing/2014/main" id="{3B2E16F3-7509-74DC-B523-404B1D940780}"/>
              </a:ext>
            </a:extLst>
          </p:cNvPr>
          <p:cNvSpPr txBox="1"/>
          <p:nvPr/>
        </p:nvSpPr>
        <p:spPr>
          <a:xfrm>
            <a:off x="494588" y="3536312"/>
            <a:ext cx="9387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Data silos</a:t>
            </a:r>
            <a:endParaRPr kumimoji="0" lang="en-IN" sz="1200" b="0" i="0" u="none" strike="noStrike" kern="0" cap="none" spc="0" normalizeH="0" baseline="0" noProof="0">
              <a:ln>
                <a:noFill/>
              </a:ln>
              <a:solidFill>
                <a:srgbClr val="404040"/>
              </a:solidFill>
              <a:effectLst/>
              <a:uLnTx/>
              <a:uFillTx/>
              <a:latin typeface="Arial"/>
              <a:ea typeface="+mn-ea"/>
              <a:cs typeface="+mn-cs"/>
            </a:endParaRPr>
          </a:p>
        </p:txBody>
      </p:sp>
      <p:pic>
        <p:nvPicPr>
          <p:cNvPr id="53" name="Graphic 52">
            <a:extLst>
              <a:ext uri="{FF2B5EF4-FFF2-40B4-BE49-F238E27FC236}">
                <a16:creationId xmlns:a16="http://schemas.microsoft.com/office/drawing/2014/main" id="{526FF6F5-6E45-5D5D-8A9A-EB89A6EE71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042" y="3036701"/>
            <a:ext cx="659619" cy="425810"/>
          </a:xfrm>
          <a:prstGeom prst="rect">
            <a:avLst/>
          </a:prstGeom>
        </p:spPr>
      </p:pic>
      <p:sp>
        <p:nvSpPr>
          <p:cNvPr id="54" name="TextBox 53">
            <a:extLst>
              <a:ext uri="{FF2B5EF4-FFF2-40B4-BE49-F238E27FC236}">
                <a16:creationId xmlns:a16="http://schemas.microsoft.com/office/drawing/2014/main" id="{3FF8DD19-DB91-15E9-3C1B-41AC286770EE}"/>
              </a:ext>
            </a:extLst>
          </p:cNvPr>
          <p:cNvSpPr txBox="1"/>
          <p:nvPr/>
        </p:nvSpPr>
        <p:spPr>
          <a:xfrm>
            <a:off x="3070535" y="3536312"/>
            <a:ext cx="9252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Undefined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thresholds</a:t>
            </a:r>
            <a:endParaRPr kumimoji="0" lang="en-IN" sz="1200" b="0" i="0" u="none" strike="noStrike" kern="0" cap="none" spc="0" normalizeH="0" baseline="0" noProof="0">
              <a:ln>
                <a:noFill/>
              </a:ln>
              <a:solidFill>
                <a:srgbClr val="404040"/>
              </a:solidFill>
              <a:effectLst/>
              <a:uLnTx/>
              <a:uFillTx/>
              <a:latin typeface="Arial"/>
              <a:ea typeface="+mn-ea"/>
              <a:cs typeface="+mn-cs"/>
            </a:endParaRPr>
          </a:p>
        </p:txBody>
      </p:sp>
      <p:pic>
        <p:nvPicPr>
          <p:cNvPr id="55" name="Graphic 54">
            <a:extLst>
              <a:ext uri="{FF2B5EF4-FFF2-40B4-BE49-F238E27FC236}">
                <a16:creationId xmlns:a16="http://schemas.microsoft.com/office/drawing/2014/main" id="{6E2A6B9A-3A24-160E-790A-36E09C3257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46238" y="3040476"/>
            <a:ext cx="424647" cy="418260"/>
          </a:xfrm>
          <a:prstGeom prst="rect">
            <a:avLst/>
          </a:prstGeom>
        </p:spPr>
      </p:pic>
      <p:pic>
        <p:nvPicPr>
          <p:cNvPr id="56" name="Picture 55">
            <a:extLst>
              <a:ext uri="{FF2B5EF4-FFF2-40B4-BE49-F238E27FC236}">
                <a16:creationId xmlns:a16="http://schemas.microsoft.com/office/drawing/2014/main" id="{70D2FCD6-F3CB-FDB9-29CE-6146E290B74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1489" r="11007"/>
          <a:stretch/>
        </p:blipFill>
        <p:spPr>
          <a:xfrm>
            <a:off x="8335145" y="2533545"/>
            <a:ext cx="3429001" cy="3208159"/>
          </a:xfrm>
          <a:prstGeom prst="rect">
            <a:avLst/>
          </a:prstGeom>
        </p:spPr>
      </p:pic>
      <p:sp>
        <p:nvSpPr>
          <p:cNvPr id="57" name="TextBox 56">
            <a:extLst>
              <a:ext uri="{FF2B5EF4-FFF2-40B4-BE49-F238E27FC236}">
                <a16:creationId xmlns:a16="http://schemas.microsoft.com/office/drawing/2014/main" id="{CBBC0302-1BBB-509E-BF16-6A8A3CE03B30}"/>
              </a:ext>
            </a:extLst>
          </p:cNvPr>
          <p:cNvSpPr txBox="1"/>
          <p:nvPr/>
        </p:nvSpPr>
        <p:spPr>
          <a:xfrm>
            <a:off x="8266565" y="1781160"/>
            <a:ext cx="3566160" cy="461665"/>
          </a:xfrm>
          <a:prstGeom prst="rect">
            <a:avLst/>
          </a:prstGeom>
          <a:solidFill>
            <a:srgbClr val="6785C1"/>
          </a:solidFill>
          <a:ln w="19050">
            <a:solidFill>
              <a:srgbClr val="6785C1"/>
            </a:solidFill>
          </a:ln>
        </p:spPr>
        <p:txBody>
          <a:bodyPr wrap="square" lIns="91440" tIns="45720" rIns="91440" bIns="4572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bg1"/>
                </a:solidFill>
                <a:effectLst/>
                <a:uLnTx/>
                <a:uFillTx/>
                <a:latin typeface="Arial" panose="020B060402020202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Arial" panose="020B0604020202020204"/>
                <a:ea typeface="+mn-ea"/>
                <a:cs typeface="+mn-cs"/>
              </a:rPr>
              <a:t>SRE-as-a-Service with Continuous Improvement</a:t>
            </a: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8" name="Arrow: Right 57">
            <a:extLst>
              <a:ext uri="{FF2B5EF4-FFF2-40B4-BE49-F238E27FC236}">
                <a16:creationId xmlns:a16="http://schemas.microsoft.com/office/drawing/2014/main" id="{D8B5C8B3-4E76-D17D-B044-4BF343F3C660}"/>
              </a:ext>
            </a:extLst>
          </p:cNvPr>
          <p:cNvSpPr/>
          <p:nvPr/>
        </p:nvSpPr>
        <p:spPr>
          <a:xfrm>
            <a:off x="5023966" y="1601695"/>
            <a:ext cx="2363774" cy="390602"/>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FFFFFF"/>
                </a:solidFill>
                <a:effectLst/>
                <a:uLnTx/>
                <a:uFillTx/>
                <a:latin typeface="Arial" panose="020B0604020202020204"/>
                <a:ea typeface="+mn-ea"/>
                <a:cs typeface="+mn-cs"/>
              </a:rPr>
              <a:t>Continuous improvement of SLI/SLO</a:t>
            </a:r>
          </a:p>
        </p:txBody>
      </p:sp>
      <p:sp>
        <p:nvSpPr>
          <p:cNvPr id="59" name="Arrow: Right 58">
            <a:extLst>
              <a:ext uri="{FF2B5EF4-FFF2-40B4-BE49-F238E27FC236}">
                <a16:creationId xmlns:a16="http://schemas.microsoft.com/office/drawing/2014/main" id="{1714C14F-F207-2422-C68E-4E67CF401699}"/>
              </a:ext>
            </a:extLst>
          </p:cNvPr>
          <p:cNvSpPr/>
          <p:nvPr/>
        </p:nvSpPr>
        <p:spPr>
          <a:xfrm rot="16200000">
            <a:off x="4057281" y="4852071"/>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0" name="Arrow: Right 59">
            <a:extLst>
              <a:ext uri="{FF2B5EF4-FFF2-40B4-BE49-F238E27FC236}">
                <a16:creationId xmlns:a16="http://schemas.microsoft.com/office/drawing/2014/main" id="{59303696-9DCB-6691-E7F9-208AC63A3EC5}"/>
              </a:ext>
            </a:extLst>
          </p:cNvPr>
          <p:cNvSpPr/>
          <p:nvPr/>
        </p:nvSpPr>
        <p:spPr>
          <a:xfrm rot="16200000">
            <a:off x="4040689" y="2429147"/>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1" name="Rectangle 60">
            <a:extLst>
              <a:ext uri="{FF2B5EF4-FFF2-40B4-BE49-F238E27FC236}">
                <a16:creationId xmlns:a16="http://schemas.microsoft.com/office/drawing/2014/main" id="{382A3C1B-636F-F232-5267-541FD669B435}"/>
              </a:ext>
            </a:extLst>
          </p:cNvPr>
          <p:cNvSpPr/>
          <p:nvPr/>
        </p:nvSpPr>
        <p:spPr>
          <a:xfrm>
            <a:off x="4415344" y="3012618"/>
            <a:ext cx="3394985" cy="541949"/>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FFFFFF"/>
                </a:solidFill>
                <a:effectLst/>
                <a:uLnTx/>
                <a:uFillTx/>
                <a:latin typeface="Arial" panose="020B0604020202020204"/>
                <a:ea typeface="+mn-ea"/>
                <a:cs typeface="+mn-cs"/>
              </a:rPr>
              <a:t>Enterprise Observability Automation</a:t>
            </a:r>
            <a:endParaRPr kumimoji="1" lang="en-IN" sz="14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2" name="TextBox 61">
            <a:extLst>
              <a:ext uri="{FF2B5EF4-FFF2-40B4-BE49-F238E27FC236}">
                <a16:creationId xmlns:a16="http://schemas.microsoft.com/office/drawing/2014/main" id="{2AD02E80-F2C3-9C98-BBDC-157292CB16D5}"/>
              </a:ext>
            </a:extLst>
          </p:cNvPr>
          <p:cNvSpPr txBox="1"/>
          <p:nvPr/>
        </p:nvSpPr>
        <p:spPr>
          <a:xfrm>
            <a:off x="4727588" y="4787266"/>
            <a:ext cx="14189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Automation</a:t>
            </a:r>
          </a:p>
        </p:txBody>
      </p:sp>
      <p:sp>
        <p:nvSpPr>
          <p:cNvPr id="63" name="TextBox 62">
            <a:extLst>
              <a:ext uri="{FF2B5EF4-FFF2-40B4-BE49-F238E27FC236}">
                <a16:creationId xmlns:a16="http://schemas.microsoft.com/office/drawing/2014/main" id="{4CC13AA1-F936-E246-909D-E409371FEBF0}"/>
              </a:ext>
            </a:extLst>
          </p:cNvPr>
          <p:cNvSpPr txBox="1"/>
          <p:nvPr/>
        </p:nvSpPr>
        <p:spPr>
          <a:xfrm>
            <a:off x="4519394" y="2671404"/>
            <a:ext cx="110409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SLI/SLO/EB</a:t>
            </a:r>
            <a:endParaRPr kumimoji="0" lang="en-IN" sz="1200" b="0" i="0" u="none" strike="noStrike" kern="0" cap="none" spc="0" normalizeH="0" baseline="0" noProof="0">
              <a:ln>
                <a:noFill/>
              </a:ln>
              <a:solidFill>
                <a:srgbClr val="404040"/>
              </a:solidFill>
              <a:effectLst/>
              <a:uLnTx/>
              <a:uFillTx/>
              <a:latin typeface="Arial"/>
              <a:ea typeface="+mn-ea"/>
              <a:cs typeface="+mn-cs"/>
            </a:endParaRPr>
          </a:p>
        </p:txBody>
      </p:sp>
      <p:sp>
        <p:nvSpPr>
          <p:cNvPr id="64" name="Freeform: Shape 63">
            <a:extLst>
              <a:ext uri="{FF2B5EF4-FFF2-40B4-BE49-F238E27FC236}">
                <a16:creationId xmlns:a16="http://schemas.microsoft.com/office/drawing/2014/main" id="{9C5944EB-F0D2-8A7E-BA8F-E8EB5E9A664F}"/>
              </a:ext>
            </a:extLst>
          </p:cNvPr>
          <p:cNvSpPr/>
          <p:nvPr/>
        </p:nvSpPr>
        <p:spPr>
          <a:xfrm>
            <a:off x="4842843" y="2155386"/>
            <a:ext cx="457200" cy="457200"/>
          </a:xfrm>
          <a:custGeom>
            <a:avLst/>
            <a:gdLst>
              <a:gd name="connsiteX0" fmla="*/ 101014 w 561793"/>
              <a:gd name="connsiteY0" fmla="*/ 421351 h 552183"/>
              <a:gd name="connsiteX1" fmla="*/ 76331 w 561793"/>
              <a:gd name="connsiteY1" fmla="*/ 417602 h 552183"/>
              <a:gd name="connsiteX2" fmla="*/ 1440 w 561793"/>
              <a:gd name="connsiteY2" fmla="*/ 329697 h 552183"/>
              <a:gd name="connsiteX3" fmla="*/ 1440 w 561793"/>
              <a:gd name="connsiteY3" fmla="*/ 92432 h 552183"/>
              <a:gd name="connsiteX4" fmla="*/ 98065 w 561793"/>
              <a:gd name="connsiteY4" fmla="*/ 146 h 552183"/>
              <a:gd name="connsiteX5" fmla="*/ 463041 w 561793"/>
              <a:gd name="connsiteY5" fmla="*/ 146 h 552183"/>
              <a:gd name="connsiteX6" fmla="*/ 561182 w 561793"/>
              <a:gd name="connsiteY6" fmla="*/ 101698 h 552183"/>
              <a:gd name="connsiteX7" fmla="*/ 561182 w 561793"/>
              <a:gd name="connsiteY7" fmla="*/ 318577 h 552183"/>
              <a:gd name="connsiteX8" fmla="*/ 456807 w 561793"/>
              <a:gd name="connsiteY8" fmla="*/ 420930 h 552183"/>
              <a:gd name="connsiteX9" fmla="*/ 283775 w 561793"/>
              <a:gd name="connsiteY9" fmla="*/ 421351 h 552183"/>
              <a:gd name="connsiteX10" fmla="*/ 263010 w 561793"/>
              <a:gd name="connsiteY10" fmla="*/ 428975 h 552183"/>
              <a:gd name="connsiteX11" fmla="*/ 124980 w 561793"/>
              <a:gd name="connsiteY11" fmla="*/ 545607 h 552183"/>
              <a:gd name="connsiteX12" fmla="*/ 101814 w 561793"/>
              <a:gd name="connsiteY12" fmla="*/ 550872 h 552183"/>
              <a:gd name="connsiteX13" fmla="*/ 93390 w 561793"/>
              <a:gd name="connsiteY13" fmla="*/ 529811 h 552183"/>
              <a:gd name="connsiteX14" fmla="*/ 101014 w 561793"/>
              <a:gd name="connsiteY14" fmla="*/ 421351 h 552183"/>
              <a:gd name="connsiteX15" fmla="*/ 129361 w 561793"/>
              <a:gd name="connsiteY15" fmla="*/ 498600 h 552183"/>
              <a:gd name="connsiteX16" fmla="*/ 137279 w 561793"/>
              <a:gd name="connsiteY16" fmla="*/ 492324 h 552183"/>
              <a:gd name="connsiteX17" fmla="*/ 244645 w 561793"/>
              <a:gd name="connsiteY17" fmla="*/ 400164 h 552183"/>
              <a:gd name="connsiteX18" fmla="*/ 278342 w 561793"/>
              <a:gd name="connsiteY18" fmla="*/ 386644 h 552183"/>
              <a:gd name="connsiteX19" fmla="*/ 459460 w 561793"/>
              <a:gd name="connsiteY19" fmla="*/ 386897 h 552183"/>
              <a:gd name="connsiteX20" fmla="*/ 527654 w 561793"/>
              <a:gd name="connsiteY20" fmla="*/ 318956 h 552183"/>
              <a:gd name="connsiteX21" fmla="*/ 527654 w 561793"/>
              <a:gd name="connsiteY21" fmla="*/ 103552 h 552183"/>
              <a:gd name="connsiteX22" fmla="*/ 459840 w 561793"/>
              <a:gd name="connsiteY22" fmla="*/ 33547 h 552183"/>
              <a:gd name="connsiteX23" fmla="*/ 101014 w 561793"/>
              <a:gd name="connsiteY23" fmla="*/ 33547 h 552183"/>
              <a:gd name="connsiteX24" fmla="*/ 33241 w 561793"/>
              <a:gd name="connsiteY24" fmla="*/ 103889 h 552183"/>
              <a:gd name="connsiteX25" fmla="*/ 33241 w 561793"/>
              <a:gd name="connsiteY25" fmla="*/ 317692 h 552183"/>
              <a:gd name="connsiteX26" fmla="*/ 35137 w 561793"/>
              <a:gd name="connsiteY26" fmla="*/ 336310 h 552183"/>
              <a:gd name="connsiteX27" fmla="*/ 108048 w 561793"/>
              <a:gd name="connsiteY27" fmla="*/ 387275 h 552183"/>
              <a:gd name="connsiteX28" fmla="*/ 134331 w 561793"/>
              <a:gd name="connsiteY28" fmla="*/ 414991 h 552183"/>
              <a:gd name="connsiteX29" fmla="*/ 129361 w 561793"/>
              <a:gd name="connsiteY29" fmla="*/ 498726 h 55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1793" h="552183">
                <a:moveTo>
                  <a:pt x="101014" y="421351"/>
                </a:moveTo>
                <a:cubicBezTo>
                  <a:pt x="91705" y="419961"/>
                  <a:pt x="83913" y="419245"/>
                  <a:pt x="76331" y="417602"/>
                </a:cubicBezTo>
                <a:cubicBezTo>
                  <a:pt x="35432" y="408631"/>
                  <a:pt x="2198" y="371986"/>
                  <a:pt x="1440" y="329697"/>
                </a:cubicBezTo>
                <a:cubicBezTo>
                  <a:pt x="-34" y="250637"/>
                  <a:pt x="-413" y="171492"/>
                  <a:pt x="1440" y="92432"/>
                </a:cubicBezTo>
                <a:cubicBezTo>
                  <a:pt x="2620" y="40666"/>
                  <a:pt x="45667" y="441"/>
                  <a:pt x="98065" y="146"/>
                </a:cubicBezTo>
                <a:cubicBezTo>
                  <a:pt x="219710" y="-612"/>
                  <a:pt x="341367" y="-612"/>
                  <a:pt x="463041" y="146"/>
                </a:cubicBezTo>
                <a:cubicBezTo>
                  <a:pt x="518724" y="525"/>
                  <a:pt x="560297" y="43783"/>
                  <a:pt x="561182" y="101698"/>
                </a:cubicBezTo>
                <a:cubicBezTo>
                  <a:pt x="562249" y="173977"/>
                  <a:pt x="562249" y="246269"/>
                  <a:pt x="561182" y="318577"/>
                </a:cubicBezTo>
                <a:cubicBezTo>
                  <a:pt x="560382" y="378725"/>
                  <a:pt x="516997" y="420551"/>
                  <a:pt x="456807" y="420930"/>
                </a:cubicBezTo>
                <a:cubicBezTo>
                  <a:pt x="399144" y="421309"/>
                  <a:pt x="341438" y="420930"/>
                  <a:pt x="283775" y="421351"/>
                </a:cubicBezTo>
                <a:cubicBezTo>
                  <a:pt x="276219" y="421612"/>
                  <a:pt x="268940" y="424283"/>
                  <a:pt x="263010" y="428975"/>
                </a:cubicBezTo>
                <a:cubicBezTo>
                  <a:pt x="216677" y="467599"/>
                  <a:pt x="171397" y="507193"/>
                  <a:pt x="124980" y="545607"/>
                </a:cubicBezTo>
                <a:cubicBezTo>
                  <a:pt x="119294" y="550324"/>
                  <a:pt x="108132" y="553357"/>
                  <a:pt x="101814" y="550872"/>
                </a:cubicBezTo>
                <a:cubicBezTo>
                  <a:pt x="96886" y="548850"/>
                  <a:pt x="93179" y="537183"/>
                  <a:pt x="93390" y="529811"/>
                </a:cubicBezTo>
                <a:cubicBezTo>
                  <a:pt x="95032" y="494683"/>
                  <a:pt x="98191" y="459260"/>
                  <a:pt x="101014" y="421351"/>
                </a:cubicBezTo>
                <a:close/>
                <a:moveTo>
                  <a:pt x="129361" y="498600"/>
                </a:moveTo>
                <a:cubicBezTo>
                  <a:pt x="133573" y="495315"/>
                  <a:pt x="135468" y="493883"/>
                  <a:pt x="137279" y="492324"/>
                </a:cubicBezTo>
                <a:cubicBezTo>
                  <a:pt x="173082" y="461660"/>
                  <a:pt x="209095" y="431165"/>
                  <a:pt x="244645" y="400164"/>
                </a:cubicBezTo>
                <a:cubicBezTo>
                  <a:pt x="253629" y="391349"/>
                  <a:pt x="265756" y="386484"/>
                  <a:pt x="278342" y="386644"/>
                </a:cubicBezTo>
                <a:cubicBezTo>
                  <a:pt x="338658" y="387360"/>
                  <a:pt x="399017" y="387065"/>
                  <a:pt x="459460" y="386897"/>
                </a:cubicBezTo>
                <a:cubicBezTo>
                  <a:pt x="499812" y="386897"/>
                  <a:pt x="527612" y="358971"/>
                  <a:pt x="527654" y="318956"/>
                </a:cubicBezTo>
                <a:cubicBezTo>
                  <a:pt x="527654" y="247128"/>
                  <a:pt x="527654" y="175325"/>
                  <a:pt x="527654" y="103552"/>
                </a:cubicBezTo>
                <a:cubicBezTo>
                  <a:pt x="527654" y="61684"/>
                  <a:pt x="501876" y="33800"/>
                  <a:pt x="459840" y="33547"/>
                </a:cubicBezTo>
                <a:cubicBezTo>
                  <a:pt x="340217" y="32873"/>
                  <a:pt x="220607" y="32873"/>
                  <a:pt x="101014" y="33547"/>
                </a:cubicBezTo>
                <a:cubicBezTo>
                  <a:pt x="59440" y="33800"/>
                  <a:pt x="33283" y="62147"/>
                  <a:pt x="33241" y="103889"/>
                </a:cubicBezTo>
                <a:cubicBezTo>
                  <a:pt x="33241" y="175156"/>
                  <a:pt x="33241" y="246424"/>
                  <a:pt x="33241" y="317692"/>
                </a:cubicBezTo>
                <a:cubicBezTo>
                  <a:pt x="33107" y="323952"/>
                  <a:pt x="33743" y="330206"/>
                  <a:pt x="35137" y="336310"/>
                </a:cubicBezTo>
                <a:cubicBezTo>
                  <a:pt x="43940" y="370006"/>
                  <a:pt x="68454" y="386854"/>
                  <a:pt x="108048" y="387275"/>
                </a:cubicBezTo>
                <a:cubicBezTo>
                  <a:pt x="131593" y="387275"/>
                  <a:pt x="135595" y="391488"/>
                  <a:pt x="134331" y="414991"/>
                </a:cubicBezTo>
                <a:cubicBezTo>
                  <a:pt x="132730" y="442074"/>
                  <a:pt x="131088" y="468989"/>
                  <a:pt x="129361" y="498726"/>
                </a:cubicBezTo>
                <a:close/>
              </a:path>
            </a:pathLst>
          </a:custGeom>
          <a:solidFill>
            <a:srgbClr val="83B254"/>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65" name="Freeform: Shape 64">
            <a:extLst>
              <a:ext uri="{FF2B5EF4-FFF2-40B4-BE49-F238E27FC236}">
                <a16:creationId xmlns:a16="http://schemas.microsoft.com/office/drawing/2014/main" id="{17A6DEC7-E285-48EA-9CC6-6ACFB7009545}"/>
              </a:ext>
            </a:extLst>
          </p:cNvPr>
          <p:cNvSpPr/>
          <p:nvPr/>
        </p:nvSpPr>
        <p:spPr>
          <a:xfrm>
            <a:off x="4992392" y="2225209"/>
            <a:ext cx="153620" cy="143386"/>
          </a:xfrm>
          <a:custGeom>
            <a:avLst/>
            <a:gdLst>
              <a:gd name="connsiteX0" fmla="*/ 57472 w 188763"/>
              <a:gd name="connsiteY0" fmla="*/ 172752 h 173174"/>
              <a:gd name="connsiteX1" fmla="*/ 74573 w 188763"/>
              <a:gd name="connsiteY1" fmla="*/ 122502 h 173174"/>
              <a:gd name="connsiteX2" fmla="*/ 105743 w 188763"/>
              <a:gd name="connsiteY2" fmla="*/ 93902 h 173174"/>
              <a:gd name="connsiteX3" fmla="*/ 116736 w 188763"/>
              <a:gd name="connsiteY3" fmla="*/ 67408 h 173174"/>
              <a:gd name="connsiteX4" fmla="*/ 98582 w 188763"/>
              <a:gd name="connsiteY4" fmla="*/ 54478 h 173174"/>
              <a:gd name="connsiteX5" fmla="*/ 70361 w 188763"/>
              <a:gd name="connsiteY5" fmla="*/ 69514 h 173174"/>
              <a:gd name="connsiteX6" fmla="*/ 63959 w 188763"/>
              <a:gd name="connsiteY6" fmla="*/ 89480 h 173174"/>
              <a:gd name="connsiteX7" fmla="*/ 188 w 188763"/>
              <a:gd name="connsiteY7" fmla="*/ 81814 h 173174"/>
              <a:gd name="connsiteX8" fmla="*/ 52839 w 188763"/>
              <a:gd name="connsiteY8" fmla="*/ 6966 h 173174"/>
              <a:gd name="connsiteX9" fmla="*/ 157214 w 188763"/>
              <a:gd name="connsiteY9" fmla="*/ 16106 h 173174"/>
              <a:gd name="connsiteX10" fmla="*/ 171114 w 188763"/>
              <a:gd name="connsiteY10" fmla="*/ 112435 h 173174"/>
              <a:gd name="connsiteX11" fmla="*/ 151907 w 188763"/>
              <a:gd name="connsiteY11" fmla="*/ 130884 h 173174"/>
              <a:gd name="connsiteX12" fmla="*/ 112903 w 188763"/>
              <a:gd name="connsiteY12" fmla="*/ 172752 h 17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763" h="173174">
                <a:moveTo>
                  <a:pt x="57472" y="172752"/>
                </a:moveTo>
                <a:cubicBezTo>
                  <a:pt x="54735" y="152492"/>
                  <a:pt x="60126" y="135896"/>
                  <a:pt x="74573" y="122502"/>
                </a:cubicBezTo>
                <a:cubicBezTo>
                  <a:pt x="84935" y="112899"/>
                  <a:pt x="96771" y="104601"/>
                  <a:pt x="105743" y="93902"/>
                </a:cubicBezTo>
                <a:cubicBezTo>
                  <a:pt x="112116" y="86455"/>
                  <a:pt x="115965" y="77180"/>
                  <a:pt x="116736" y="67408"/>
                </a:cubicBezTo>
                <a:cubicBezTo>
                  <a:pt x="116736" y="63196"/>
                  <a:pt x="105616" y="56247"/>
                  <a:pt x="98582" y="54478"/>
                </a:cubicBezTo>
                <a:cubicBezTo>
                  <a:pt x="85946" y="51403"/>
                  <a:pt x="76174" y="58310"/>
                  <a:pt x="70361" y="69514"/>
                </a:cubicBezTo>
                <a:cubicBezTo>
                  <a:pt x="67720" y="75997"/>
                  <a:pt x="65581" y="82669"/>
                  <a:pt x="63959" y="89480"/>
                </a:cubicBezTo>
                <a:lnTo>
                  <a:pt x="188" y="81814"/>
                </a:lnTo>
                <a:cubicBezTo>
                  <a:pt x="525" y="46685"/>
                  <a:pt x="20996" y="16611"/>
                  <a:pt x="52839" y="6966"/>
                </a:cubicBezTo>
                <a:cubicBezTo>
                  <a:pt x="88473" y="-3817"/>
                  <a:pt x="124192" y="-4407"/>
                  <a:pt x="157214" y="16106"/>
                </a:cubicBezTo>
                <a:cubicBezTo>
                  <a:pt x="193607" y="38724"/>
                  <a:pt x="199335" y="80508"/>
                  <a:pt x="171114" y="112435"/>
                </a:cubicBezTo>
                <a:cubicBezTo>
                  <a:pt x="165217" y="119048"/>
                  <a:pt x="158015" y="124482"/>
                  <a:pt x="151907" y="130884"/>
                </a:cubicBezTo>
                <a:cubicBezTo>
                  <a:pt x="139608" y="143731"/>
                  <a:pt x="127646" y="156873"/>
                  <a:pt x="112903" y="172752"/>
                </a:cubicBezTo>
                <a:close/>
              </a:path>
            </a:pathLst>
          </a:custGeom>
          <a:solidFill>
            <a:srgbClr val="83B254"/>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66" name="Freeform: Shape 65">
            <a:extLst>
              <a:ext uri="{FF2B5EF4-FFF2-40B4-BE49-F238E27FC236}">
                <a16:creationId xmlns:a16="http://schemas.microsoft.com/office/drawing/2014/main" id="{0D7A1256-0A0C-36A9-DFC1-6466D518CBCA}"/>
              </a:ext>
            </a:extLst>
          </p:cNvPr>
          <p:cNvSpPr/>
          <p:nvPr/>
        </p:nvSpPr>
        <p:spPr>
          <a:xfrm>
            <a:off x="5037023" y="2388475"/>
            <a:ext cx="54846" cy="39617"/>
          </a:xfrm>
          <a:custGeom>
            <a:avLst/>
            <a:gdLst>
              <a:gd name="connsiteX0" fmla="*/ 67582 w 67393"/>
              <a:gd name="connsiteY0" fmla="*/ -423 h 47848"/>
              <a:gd name="connsiteX1" fmla="*/ 67582 w 67393"/>
              <a:gd name="connsiteY1" fmla="*/ 47426 h 47848"/>
              <a:gd name="connsiteX2" fmla="*/ 188 w 67393"/>
              <a:gd name="connsiteY2" fmla="*/ 47426 h 47848"/>
              <a:gd name="connsiteX3" fmla="*/ 188 w 67393"/>
              <a:gd name="connsiteY3" fmla="*/ -423 h 47848"/>
            </a:gdLst>
            <a:ahLst/>
            <a:cxnLst>
              <a:cxn ang="0">
                <a:pos x="connsiteX0" y="connsiteY0"/>
              </a:cxn>
              <a:cxn ang="0">
                <a:pos x="connsiteX1" y="connsiteY1"/>
              </a:cxn>
              <a:cxn ang="0">
                <a:pos x="connsiteX2" y="connsiteY2"/>
              </a:cxn>
              <a:cxn ang="0">
                <a:pos x="connsiteX3" y="connsiteY3"/>
              </a:cxn>
            </a:cxnLst>
            <a:rect l="l" t="t" r="r" b="b"/>
            <a:pathLst>
              <a:path w="67393" h="47848">
                <a:moveTo>
                  <a:pt x="67582" y="-423"/>
                </a:moveTo>
                <a:lnTo>
                  <a:pt x="67582" y="47426"/>
                </a:lnTo>
                <a:lnTo>
                  <a:pt x="188" y="47426"/>
                </a:lnTo>
                <a:lnTo>
                  <a:pt x="188" y="-423"/>
                </a:lnTo>
                <a:close/>
              </a:path>
            </a:pathLst>
          </a:custGeom>
          <a:solidFill>
            <a:srgbClr val="83B254"/>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grpSp>
        <p:nvGrpSpPr>
          <p:cNvPr id="67" name="Group 66">
            <a:extLst>
              <a:ext uri="{FF2B5EF4-FFF2-40B4-BE49-F238E27FC236}">
                <a16:creationId xmlns:a16="http://schemas.microsoft.com/office/drawing/2014/main" id="{CD450325-1ABC-4B50-2846-273BA0C556C3}"/>
              </a:ext>
            </a:extLst>
          </p:cNvPr>
          <p:cNvGrpSpPr/>
          <p:nvPr/>
        </p:nvGrpSpPr>
        <p:grpSpPr>
          <a:xfrm>
            <a:off x="5175752" y="4336729"/>
            <a:ext cx="522650" cy="440581"/>
            <a:chOff x="5077672" y="3815436"/>
            <a:chExt cx="522650" cy="440581"/>
          </a:xfrm>
        </p:grpSpPr>
        <p:sp>
          <p:nvSpPr>
            <p:cNvPr id="68" name="Freeform: Shape 67">
              <a:extLst>
                <a:ext uri="{FF2B5EF4-FFF2-40B4-BE49-F238E27FC236}">
                  <a16:creationId xmlns:a16="http://schemas.microsoft.com/office/drawing/2014/main" id="{5D78C21B-6642-0FD0-76E1-F0EF457E0593}"/>
                </a:ext>
              </a:extLst>
            </p:cNvPr>
            <p:cNvSpPr/>
            <p:nvPr/>
          </p:nvSpPr>
          <p:spPr>
            <a:xfrm>
              <a:off x="5412398" y="3956764"/>
              <a:ext cx="29607" cy="25035"/>
            </a:xfrm>
            <a:custGeom>
              <a:avLst/>
              <a:gdLst>
                <a:gd name="connsiteX0" fmla="*/ 86 w 29607"/>
                <a:gd name="connsiteY0" fmla="*/ 12447 h 25035"/>
                <a:gd name="connsiteX1" fmla="*/ 14224 w 29607"/>
                <a:gd name="connsiteY1" fmla="*/ -42 h 25035"/>
                <a:gd name="connsiteX2" fmla="*/ 14749 w 29607"/>
                <a:gd name="connsiteY2" fmla="*/ -44 h 25035"/>
                <a:gd name="connsiteX3" fmla="*/ 29688 w 29607"/>
                <a:gd name="connsiteY3" fmla="*/ 12296 h 25035"/>
                <a:gd name="connsiteX4" fmla="*/ 29689 w 29607"/>
                <a:gd name="connsiteY4" fmla="*/ 12339 h 25035"/>
                <a:gd name="connsiteX5" fmla="*/ 14893 w 29607"/>
                <a:gd name="connsiteY5" fmla="*/ 24989 h 25035"/>
                <a:gd name="connsiteX6" fmla="*/ 86 w 29607"/>
                <a:gd name="connsiteY6" fmla="*/ 12447 h 25035"/>
                <a:gd name="connsiteX7" fmla="*/ 14672 w 29607"/>
                <a:gd name="connsiteY7" fmla="*/ 16012 h 25035"/>
                <a:gd name="connsiteX8" fmla="*/ 19098 w 29607"/>
                <a:gd name="connsiteY8" fmla="*/ 12442 h 25035"/>
                <a:gd name="connsiteX9" fmla="*/ 15242 w 29607"/>
                <a:gd name="connsiteY9" fmla="*/ 8670 h 25035"/>
                <a:gd name="connsiteX10" fmla="*/ 14865 w 29607"/>
                <a:gd name="connsiteY10" fmla="*/ 8661 h 25035"/>
                <a:gd name="connsiteX11" fmla="*/ 10311 w 29607"/>
                <a:gd name="connsiteY11" fmla="*/ 12152 h 25035"/>
                <a:gd name="connsiteX12" fmla="*/ 14434 w 29607"/>
                <a:gd name="connsiteY12" fmla="*/ 16008 h 25035"/>
                <a:gd name="connsiteX13" fmla="*/ 14688 w 29607"/>
                <a:gd name="connsiteY13" fmla="*/ 16012 h 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07" h="25035">
                  <a:moveTo>
                    <a:pt x="86" y="12447"/>
                  </a:moveTo>
                  <a:cubicBezTo>
                    <a:pt x="-83" y="5692"/>
                    <a:pt x="6247" y="101"/>
                    <a:pt x="14224" y="-42"/>
                  </a:cubicBezTo>
                  <a:cubicBezTo>
                    <a:pt x="14399" y="-45"/>
                    <a:pt x="14574" y="-46"/>
                    <a:pt x="14749" y="-44"/>
                  </a:cubicBezTo>
                  <a:cubicBezTo>
                    <a:pt x="22899" y="-129"/>
                    <a:pt x="29587" y="5395"/>
                    <a:pt x="29688" y="12296"/>
                  </a:cubicBezTo>
                  <a:cubicBezTo>
                    <a:pt x="29688" y="12310"/>
                    <a:pt x="29689" y="12325"/>
                    <a:pt x="29689" y="12339"/>
                  </a:cubicBezTo>
                  <a:cubicBezTo>
                    <a:pt x="29794" y="19006"/>
                    <a:pt x="22922" y="24876"/>
                    <a:pt x="14893" y="24989"/>
                  </a:cubicBezTo>
                  <a:cubicBezTo>
                    <a:pt x="6864" y="25101"/>
                    <a:pt x="102" y="19367"/>
                    <a:pt x="86" y="12447"/>
                  </a:cubicBezTo>
                  <a:close/>
                  <a:moveTo>
                    <a:pt x="14672" y="16012"/>
                  </a:moveTo>
                  <a:cubicBezTo>
                    <a:pt x="17350" y="16050"/>
                    <a:pt x="19032" y="14691"/>
                    <a:pt x="19098" y="12442"/>
                  </a:cubicBezTo>
                  <a:cubicBezTo>
                    <a:pt x="19264" y="10499"/>
                    <a:pt x="17537" y="8810"/>
                    <a:pt x="15242" y="8670"/>
                  </a:cubicBezTo>
                  <a:cubicBezTo>
                    <a:pt x="15116" y="8662"/>
                    <a:pt x="14991" y="8659"/>
                    <a:pt x="14865" y="8661"/>
                  </a:cubicBezTo>
                  <a:cubicBezTo>
                    <a:pt x="12469" y="8561"/>
                    <a:pt x="10430" y="10123"/>
                    <a:pt x="10311" y="12152"/>
                  </a:cubicBezTo>
                  <a:cubicBezTo>
                    <a:pt x="10192" y="14180"/>
                    <a:pt x="12038" y="15907"/>
                    <a:pt x="14434" y="16008"/>
                  </a:cubicBezTo>
                  <a:cubicBezTo>
                    <a:pt x="14518" y="16011"/>
                    <a:pt x="14603" y="16013"/>
                    <a:pt x="14688" y="16012"/>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69" name="Freeform: Shape 68">
              <a:extLst>
                <a:ext uri="{FF2B5EF4-FFF2-40B4-BE49-F238E27FC236}">
                  <a16:creationId xmlns:a16="http://schemas.microsoft.com/office/drawing/2014/main" id="{16C05E17-AB8C-9AEC-5759-0F45818056AE}"/>
                </a:ext>
              </a:extLst>
            </p:cNvPr>
            <p:cNvSpPr/>
            <p:nvPr/>
          </p:nvSpPr>
          <p:spPr>
            <a:xfrm>
              <a:off x="5338989" y="3956783"/>
              <a:ext cx="29527" cy="24986"/>
            </a:xfrm>
            <a:custGeom>
              <a:avLst/>
              <a:gdLst>
                <a:gd name="connsiteX0" fmla="*/ 29610 w 29527"/>
                <a:gd name="connsiteY0" fmla="*/ 12146 h 24986"/>
                <a:gd name="connsiteX1" fmla="*/ 14924 w 29527"/>
                <a:gd name="connsiteY1" fmla="*/ 24941 h 24986"/>
                <a:gd name="connsiteX2" fmla="*/ 84 w 29527"/>
                <a:gd name="connsiteY2" fmla="*/ 12605 h 24986"/>
                <a:gd name="connsiteX3" fmla="*/ 14634 w 29527"/>
                <a:gd name="connsiteY3" fmla="*/ -44 h 24986"/>
                <a:gd name="connsiteX4" fmla="*/ 14670 w 29527"/>
                <a:gd name="connsiteY4" fmla="*/ -44 h 24986"/>
                <a:gd name="connsiteX5" fmla="*/ 29610 w 29527"/>
                <a:gd name="connsiteY5" fmla="*/ 12146 h 24986"/>
                <a:gd name="connsiteX6" fmla="*/ 15085 w 29527"/>
                <a:gd name="connsiteY6" fmla="*/ 15993 h 24986"/>
                <a:gd name="connsiteX7" fmla="*/ 19312 w 29527"/>
                <a:gd name="connsiteY7" fmla="*/ 12536 h 24986"/>
                <a:gd name="connsiteX8" fmla="*/ 19301 w 29527"/>
                <a:gd name="connsiteY8" fmla="*/ 12212 h 24986"/>
                <a:gd name="connsiteX9" fmla="*/ 15111 w 29527"/>
                <a:gd name="connsiteY9" fmla="*/ 8639 h 24986"/>
                <a:gd name="connsiteX10" fmla="*/ 14819 w 29527"/>
                <a:gd name="connsiteY10" fmla="*/ 8647 h 24986"/>
                <a:gd name="connsiteX11" fmla="*/ 10617 w 29527"/>
                <a:gd name="connsiteY11" fmla="*/ 12125 h 24986"/>
                <a:gd name="connsiteX12" fmla="*/ 10630 w 29527"/>
                <a:gd name="connsiteY12" fmla="*/ 12451 h 24986"/>
                <a:gd name="connsiteX13" fmla="*/ 15085 w 29527"/>
                <a:gd name="connsiteY13" fmla="*/ 15993 h 2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27" h="24986">
                  <a:moveTo>
                    <a:pt x="29610" y="12146"/>
                  </a:moveTo>
                  <a:cubicBezTo>
                    <a:pt x="29670" y="19268"/>
                    <a:pt x="23246" y="24866"/>
                    <a:pt x="14924" y="24941"/>
                  </a:cubicBezTo>
                  <a:cubicBezTo>
                    <a:pt x="7177" y="25012"/>
                    <a:pt x="250" y="19277"/>
                    <a:pt x="84" y="12605"/>
                  </a:cubicBezTo>
                  <a:cubicBezTo>
                    <a:pt x="-24" y="5710"/>
                    <a:pt x="6491" y="47"/>
                    <a:pt x="14634" y="-44"/>
                  </a:cubicBezTo>
                  <a:cubicBezTo>
                    <a:pt x="14646" y="-44"/>
                    <a:pt x="14658" y="-44"/>
                    <a:pt x="14670" y="-44"/>
                  </a:cubicBezTo>
                  <a:cubicBezTo>
                    <a:pt x="23080" y="-115"/>
                    <a:pt x="29549" y="5170"/>
                    <a:pt x="29610" y="12146"/>
                  </a:cubicBezTo>
                  <a:close/>
                  <a:moveTo>
                    <a:pt x="15085" y="15993"/>
                  </a:moveTo>
                  <a:cubicBezTo>
                    <a:pt x="17379" y="16026"/>
                    <a:pt x="19272" y="14479"/>
                    <a:pt x="19312" y="12536"/>
                  </a:cubicBezTo>
                  <a:cubicBezTo>
                    <a:pt x="19314" y="12428"/>
                    <a:pt x="19310" y="12320"/>
                    <a:pt x="19301" y="12212"/>
                  </a:cubicBezTo>
                  <a:cubicBezTo>
                    <a:pt x="19309" y="10246"/>
                    <a:pt x="17433" y="8646"/>
                    <a:pt x="15111" y="8639"/>
                  </a:cubicBezTo>
                  <a:cubicBezTo>
                    <a:pt x="15013" y="8639"/>
                    <a:pt x="14916" y="8641"/>
                    <a:pt x="14819" y="8647"/>
                  </a:cubicBezTo>
                  <a:cubicBezTo>
                    <a:pt x="12524" y="8625"/>
                    <a:pt x="10643" y="10182"/>
                    <a:pt x="10617" y="12125"/>
                  </a:cubicBezTo>
                  <a:cubicBezTo>
                    <a:pt x="10615" y="12234"/>
                    <a:pt x="10620" y="12343"/>
                    <a:pt x="10630" y="12451"/>
                  </a:cubicBezTo>
                  <a:cubicBezTo>
                    <a:pt x="10691" y="14681"/>
                    <a:pt x="12434" y="16063"/>
                    <a:pt x="15085" y="15993"/>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0" name="Freeform: Shape 69">
              <a:extLst>
                <a:ext uri="{FF2B5EF4-FFF2-40B4-BE49-F238E27FC236}">
                  <a16:creationId xmlns:a16="http://schemas.microsoft.com/office/drawing/2014/main" id="{E1BB02A7-F60D-A821-DFE2-33793A2FD81B}"/>
                </a:ext>
              </a:extLst>
            </p:cNvPr>
            <p:cNvSpPr/>
            <p:nvPr/>
          </p:nvSpPr>
          <p:spPr>
            <a:xfrm>
              <a:off x="5377071" y="3956768"/>
              <a:ext cx="29598" cy="25011"/>
            </a:xfrm>
            <a:custGeom>
              <a:avLst/>
              <a:gdLst>
                <a:gd name="connsiteX0" fmla="*/ 14790 w 29598"/>
                <a:gd name="connsiteY0" fmla="*/ -43 h 25011"/>
                <a:gd name="connsiteX1" fmla="*/ 29678 w 29598"/>
                <a:gd name="connsiteY1" fmla="*/ 12085 h 25011"/>
                <a:gd name="connsiteX2" fmla="*/ 29680 w 29598"/>
                <a:gd name="connsiteY2" fmla="*/ 12284 h 25011"/>
                <a:gd name="connsiteX3" fmla="*/ 14935 w 29598"/>
                <a:gd name="connsiteY3" fmla="*/ 24966 h 25011"/>
                <a:gd name="connsiteX4" fmla="*/ 14790 w 29598"/>
                <a:gd name="connsiteY4" fmla="*/ 24966 h 25011"/>
                <a:gd name="connsiteX5" fmla="*/ 83 w 29598"/>
                <a:gd name="connsiteY5" fmla="*/ 12270 h 25011"/>
                <a:gd name="connsiteX6" fmla="*/ 14790 w 29598"/>
                <a:gd name="connsiteY6" fmla="*/ -43 h 25011"/>
                <a:gd name="connsiteX7" fmla="*/ 19350 w 29598"/>
                <a:gd name="connsiteY7" fmla="*/ 12368 h 25011"/>
                <a:gd name="connsiteX8" fmla="*/ 15140 w 29598"/>
                <a:gd name="connsiteY8" fmla="*/ 8681 h 25011"/>
                <a:gd name="connsiteX9" fmla="*/ 15006 w 29598"/>
                <a:gd name="connsiteY9" fmla="*/ 8681 h 25011"/>
                <a:gd name="connsiteX10" fmla="*/ 10469 w 29598"/>
                <a:gd name="connsiteY10" fmla="*/ 12410 h 25011"/>
                <a:gd name="connsiteX11" fmla="*/ 10469 w 29598"/>
                <a:gd name="connsiteY11" fmla="*/ 12504 h 25011"/>
                <a:gd name="connsiteX12" fmla="*/ 14881 w 29598"/>
                <a:gd name="connsiteY12" fmla="*/ 16037 h 25011"/>
                <a:gd name="connsiteX13" fmla="*/ 15017 w 29598"/>
                <a:gd name="connsiteY13" fmla="*/ 16032 h 25011"/>
                <a:gd name="connsiteX14" fmla="*/ 19350 w 29598"/>
                <a:gd name="connsiteY14" fmla="*/ 12563 h 25011"/>
                <a:gd name="connsiteX15" fmla="*/ 19350 w 29598"/>
                <a:gd name="connsiteY15" fmla="*/ 12368 h 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8" h="25011">
                  <a:moveTo>
                    <a:pt x="14790" y="-43"/>
                  </a:moveTo>
                  <a:cubicBezTo>
                    <a:pt x="22857" y="-175"/>
                    <a:pt x="29522" y="5255"/>
                    <a:pt x="29678" y="12085"/>
                  </a:cubicBezTo>
                  <a:cubicBezTo>
                    <a:pt x="29679" y="12151"/>
                    <a:pt x="29680" y="12217"/>
                    <a:pt x="29680" y="12284"/>
                  </a:cubicBezTo>
                  <a:cubicBezTo>
                    <a:pt x="29745" y="19234"/>
                    <a:pt x="23143" y="24912"/>
                    <a:pt x="14935" y="24966"/>
                  </a:cubicBezTo>
                  <a:cubicBezTo>
                    <a:pt x="14887" y="24966"/>
                    <a:pt x="14838" y="24966"/>
                    <a:pt x="14790" y="24966"/>
                  </a:cubicBezTo>
                  <a:cubicBezTo>
                    <a:pt x="6800" y="24882"/>
                    <a:pt x="27" y="19030"/>
                    <a:pt x="83" y="12270"/>
                  </a:cubicBezTo>
                  <a:cubicBezTo>
                    <a:pt x="197" y="5456"/>
                    <a:pt x="6742" y="-23"/>
                    <a:pt x="14790" y="-43"/>
                  </a:cubicBezTo>
                  <a:close/>
                  <a:moveTo>
                    <a:pt x="19350" y="12368"/>
                  </a:moveTo>
                  <a:cubicBezTo>
                    <a:pt x="19390" y="10366"/>
                    <a:pt x="17505" y="8715"/>
                    <a:pt x="15140" y="8681"/>
                  </a:cubicBezTo>
                  <a:cubicBezTo>
                    <a:pt x="15095" y="8681"/>
                    <a:pt x="15051" y="8681"/>
                    <a:pt x="15006" y="8681"/>
                  </a:cubicBezTo>
                  <a:cubicBezTo>
                    <a:pt x="12537" y="8650"/>
                    <a:pt x="10506" y="10319"/>
                    <a:pt x="10469" y="12410"/>
                  </a:cubicBezTo>
                  <a:cubicBezTo>
                    <a:pt x="10468" y="12441"/>
                    <a:pt x="10468" y="12473"/>
                    <a:pt x="10469" y="12504"/>
                  </a:cubicBezTo>
                  <a:cubicBezTo>
                    <a:pt x="10535" y="14511"/>
                    <a:pt x="12510" y="16093"/>
                    <a:pt x="14881" y="16037"/>
                  </a:cubicBezTo>
                  <a:cubicBezTo>
                    <a:pt x="14926" y="16036"/>
                    <a:pt x="14972" y="16034"/>
                    <a:pt x="15017" y="16032"/>
                  </a:cubicBezTo>
                  <a:cubicBezTo>
                    <a:pt x="17345" y="16087"/>
                    <a:pt x="19284" y="14534"/>
                    <a:pt x="19350" y="12563"/>
                  </a:cubicBezTo>
                  <a:cubicBezTo>
                    <a:pt x="19352" y="12498"/>
                    <a:pt x="19352" y="12433"/>
                    <a:pt x="19350" y="12368"/>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1" name="Freeform: Shape 70">
              <a:extLst>
                <a:ext uri="{FF2B5EF4-FFF2-40B4-BE49-F238E27FC236}">
                  <a16:creationId xmlns:a16="http://schemas.microsoft.com/office/drawing/2014/main" id="{3C68EBF9-95F0-28B5-2D0A-AB79C28F7FDB}"/>
                </a:ext>
              </a:extLst>
            </p:cNvPr>
            <p:cNvSpPr/>
            <p:nvPr/>
          </p:nvSpPr>
          <p:spPr>
            <a:xfrm>
              <a:off x="5228701" y="4002285"/>
              <a:ext cx="62322" cy="62021"/>
            </a:xfrm>
            <a:custGeom>
              <a:avLst/>
              <a:gdLst>
                <a:gd name="connsiteX0" fmla="*/ 62399 w 62322"/>
                <a:gd name="connsiteY0" fmla="*/ 30980 h 62021"/>
                <a:gd name="connsiteX1" fmla="*/ 62399 w 62322"/>
                <a:gd name="connsiteY1" fmla="*/ 52742 h 62021"/>
                <a:gd name="connsiteX2" fmla="*/ 52262 w 62322"/>
                <a:gd name="connsiteY2" fmla="*/ 61850 h 62021"/>
                <a:gd name="connsiteX3" fmla="*/ 10258 w 62322"/>
                <a:gd name="connsiteY3" fmla="*/ 61850 h 62021"/>
                <a:gd name="connsiteX4" fmla="*/ 99 w 62322"/>
                <a:gd name="connsiteY4" fmla="*/ 52779 h 62021"/>
                <a:gd name="connsiteX5" fmla="*/ 99 w 62322"/>
                <a:gd name="connsiteY5" fmla="*/ 9025 h 62021"/>
                <a:gd name="connsiteX6" fmla="*/ 10612 w 62322"/>
                <a:gd name="connsiteY6" fmla="*/ 7 h 62021"/>
                <a:gd name="connsiteX7" fmla="*/ 51791 w 62322"/>
                <a:gd name="connsiteY7" fmla="*/ 7 h 62021"/>
                <a:gd name="connsiteX8" fmla="*/ 62382 w 62322"/>
                <a:gd name="connsiteY8" fmla="*/ 9222 h 62021"/>
                <a:gd name="connsiteX9" fmla="*/ 62399 w 62322"/>
                <a:gd name="connsiteY9" fmla="*/ 30980 h 62021"/>
                <a:gd name="connsiteX10" fmla="*/ 10385 w 62322"/>
                <a:gd name="connsiteY10" fmla="*/ 30628 h 62021"/>
                <a:gd name="connsiteX11" fmla="*/ 10352 w 62322"/>
                <a:gd name="connsiteY11" fmla="*/ 50535 h 62021"/>
                <a:gd name="connsiteX12" fmla="*/ 13213 w 62322"/>
                <a:gd name="connsiteY12" fmla="*/ 53018 h 62021"/>
                <a:gd name="connsiteX13" fmla="*/ 49180 w 62322"/>
                <a:gd name="connsiteY13" fmla="*/ 53018 h 62021"/>
                <a:gd name="connsiteX14" fmla="*/ 52156 w 62322"/>
                <a:gd name="connsiteY14" fmla="*/ 50399 h 62021"/>
                <a:gd name="connsiteX15" fmla="*/ 52156 w 62322"/>
                <a:gd name="connsiteY15" fmla="*/ 11045 h 62021"/>
                <a:gd name="connsiteX16" fmla="*/ 49296 w 62322"/>
                <a:gd name="connsiteY16" fmla="*/ 8623 h 62021"/>
                <a:gd name="connsiteX17" fmla="*/ 13329 w 62322"/>
                <a:gd name="connsiteY17" fmla="*/ 8623 h 62021"/>
                <a:gd name="connsiteX18" fmla="*/ 10341 w 62322"/>
                <a:gd name="connsiteY18" fmla="*/ 11185 h 62021"/>
                <a:gd name="connsiteX19" fmla="*/ 10369 w 62322"/>
                <a:gd name="connsiteY19" fmla="*/ 30628 h 6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2" h="62021">
                  <a:moveTo>
                    <a:pt x="62399" y="30980"/>
                  </a:moveTo>
                  <a:cubicBezTo>
                    <a:pt x="62399" y="38232"/>
                    <a:pt x="62399" y="45504"/>
                    <a:pt x="62399" y="52742"/>
                  </a:cubicBezTo>
                  <a:cubicBezTo>
                    <a:pt x="62399" y="58106"/>
                    <a:pt x="58581" y="61770"/>
                    <a:pt x="52262" y="61850"/>
                  </a:cubicBezTo>
                  <a:cubicBezTo>
                    <a:pt x="38244" y="62018"/>
                    <a:pt x="24243" y="62018"/>
                    <a:pt x="10258" y="61850"/>
                  </a:cubicBezTo>
                  <a:cubicBezTo>
                    <a:pt x="3906" y="61775"/>
                    <a:pt x="110" y="58153"/>
                    <a:pt x="99" y="52779"/>
                  </a:cubicBezTo>
                  <a:cubicBezTo>
                    <a:pt x="77" y="38196"/>
                    <a:pt x="77" y="23612"/>
                    <a:pt x="99" y="9025"/>
                  </a:cubicBezTo>
                  <a:cubicBezTo>
                    <a:pt x="99" y="3642"/>
                    <a:pt x="4232" y="39"/>
                    <a:pt x="10612" y="7"/>
                  </a:cubicBezTo>
                  <a:cubicBezTo>
                    <a:pt x="24342" y="-62"/>
                    <a:pt x="38069" y="-62"/>
                    <a:pt x="51791" y="7"/>
                  </a:cubicBezTo>
                  <a:cubicBezTo>
                    <a:pt x="58298" y="39"/>
                    <a:pt x="62360" y="3652"/>
                    <a:pt x="62382" y="9222"/>
                  </a:cubicBezTo>
                  <a:cubicBezTo>
                    <a:pt x="62421" y="16470"/>
                    <a:pt x="62399" y="23723"/>
                    <a:pt x="62399" y="30980"/>
                  </a:cubicBezTo>
                  <a:close/>
                  <a:moveTo>
                    <a:pt x="10385" y="30628"/>
                  </a:moveTo>
                  <a:cubicBezTo>
                    <a:pt x="10385" y="37262"/>
                    <a:pt x="10441" y="43901"/>
                    <a:pt x="10352" y="50535"/>
                  </a:cubicBezTo>
                  <a:cubicBezTo>
                    <a:pt x="10352" y="52348"/>
                    <a:pt x="11033" y="53032"/>
                    <a:pt x="13213" y="53018"/>
                  </a:cubicBezTo>
                  <a:cubicBezTo>
                    <a:pt x="25202" y="52962"/>
                    <a:pt x="37191" y="52962"/>
                    <a:pt x="49180" y="53018"/>
                  </a:cubicBezTo>
                  <a:cubicBezTo>
                    <a:pt x="51515" y="53018"/>
                    <a:pt x="52168" y="52292"/>
                    <a:pt x="52156" y="50399"/>
                  </a:cubicBezTo>
                  <a:cubicBezTo>
                    <a:pt x="52086" y="37281"/>
                    <a:pt x="52086" y="24163"/>
                    <a:pt x="52156" y="11045"/>
                  </a:cubicBezTo>
                  <a:cubicBezTo>
                    <a:pt x="52156" y="9203"/>
                    <a:pt x="51470" y="8613"/>
                    <a:pt x="49296" y="8623"/>
                  </a:cubicBezTo>
                  <a:cubicBezTo>
                    <a:pt x="37311" y="8694"/>
                    <a:pt x="25322" y="8694"/>
                    <a:pt x="13329" y="8623"/>
                  </a:cubicBezTo>
                  <a:cubicBezTo>
                    <a:pt x="11016" y="8623"/>
                    <a:pt x="10314" y="9264"/>
                    <a:pt x="10341" y="11185"/>
                  </a:cubicBezTo>
                  <a:cubicBezTo>
                    <a:pt x="10435" y="17665"/>
                    <a:pt x="10369" y="24144"/>
                    <a:pt x="10369" y="30628"/>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2" name="Freeform: Shape 71">
              <a:extLst>
                <a:ext uri="{FF2B5EF4-FFF2-40B4-BE49-F238E27FC236}">
                  <a16:creationId xmlns:a16="http://schemas.microsoft.com/office/drawing/2014/main" id="{9DFDEE2B-B64B-9784-C753-EEE65C20E9C6}"/>
                </a:ext>
              </a:extLst>
            </p:cNvPr>
            <p:cNvSpPr/>
            <p:nvPr/>
          </p:nvSpPr>
          <p:spPr>
            <a:xfrm>
              <a:off x="5302878" y="4002274"/>
              <a:ext cx="62326" cy="62039"/>
            </a:xfrm>
            <a:custGeom>
              <a:avLst/>
              <a:gdLst>
                <a:gd name="connsiteX0" fmla="*/ 62396 w 62326"/>
                <a:gd name="connsiteY0" fmla="*/ 30940 h 62039"/>
                <a:gd name="connsiteX1" fmla="*/ 62396 w 62326"/>
                <a:gd name="connsiteY1" fmla="*/ 52725 h 62039"/>
                <a:gd name="connsiteX2" fmla="*/ 52060 w 62326"/>
                <a:gd name="connsiteY2" fmla="*/ 61885 h 62039"/>
                <a:gd name="connsiteX3" fmla="*/ 10560 w 62326"/>
                <a:gd name="connsiteY3" fmla="*/ 61885 h 62039"/>
                <a:gd name="connsiteX4" fmla="*/ 107 w 62326"/>
                <a:gd name="connsiteY4" fmla="*/ 52754 h 62039"/>
                <a:gd name="connsiteX5" fmla="*/ 107 w 62326"/>
                <a:gd name="connsiteY5" fmla="*/ 9182 h 62039"/>
                <a:gd name="connsiteX6" fmla="*/ 10792 w 62326"/>
                <a:gd name="connsiteY6" fmla="*/ 18 h 62039"/>
                <a:gd name="connsiteX7" fmla="*/ 52010 w 62326"/>
                <a:gd name="connsiteY7" fmla="*/ 18 h 62039"/>
                <a:gd name="connsiteX8" fmla="*/ 62390 w 62326"/>
                <a:gd name="connsiteY8" fmla="*/ 8920 h 62039"/>
                <a:gd name="connsiteX9" fmla="*/ 62396 w 62326"/>
                <a:gd name="connsiteY9" fmla="*/ 30940 h 62039"/>
                <a:gd name="connsiteX10" fmla="*/ 10383 w 62326"/>
                <a:gd name="connsiteY10" fmla="*/ 30752 h 62039"/>
                <a:gd name="connsiteX11" fmla="*/ 10333 w 62326"/>
                <a:gd name="connsiteY11" fmla="*/ 50167 h 62039"/>
                <a:gd name="connsiteX12" fmla="*/ 13564 w 62326"/>
                <a:gd name="connsiteY12" fmla="*/ 53053 h 62039"/>
                <a:gd name="connsiteX13" fmla="*/ 48922 w 62326"/>
                <a:gd name="connsiteY13" fmla="*/ 53053 h 62039"/>
                <a:gd name="connsiteX14" fmla="*/ 52170 w 62326"/>
                <a:gd name="connsiteY14" fmla="*/ 50411 h 62039"/>
                <a:gd name="connsiteX15" fmla="*/ 52170 w 62326"/>
                <a:gd name="connsiteY15" fmla="*/ 11113 h 62039"/>
                <a:gd name="connsiteX16" fmla="*/ 49348 w 62326"/>
                <a:gd name="connsiteY16" fmla="*/ 8658 h 62039"/>
                <a:gd name="connsiteX17" fmla="*/ 13160 w 62326"/>
                <a:gd name="connsiteY17" fmla="*/ 8658 h 62039"/>
                <a:gd name="connsiteX18" fmla="*/ 10355 w 62326"/>
                <a:gd name="connsiteY18" fmla="*/ 11122 h 62039"/>
                <a:gd name="connsiteX19" fmla="*/ 10366 w 62326"/>
                <a:gd name="connsiteY19" fmla="*/ 30743 h 6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6" h="62039">
                  <a:moveTo>
                    <a:pt x="62396" y="30940"/>
                  </a:moveTo>
                  <a:cubicBezTo>
                    <a:pt x="62396" y="38202"/>
                    <a:pt x="62396" y="45464"/>
                    <a:pt x="62396" y="52725"/>
                  </a:cubicBezTo>
                  <a:cubicBezTo>
                    <a:pt x="62396" y="58259"/>
                    <a:pt x="58583" y="61815"/>
                    <a:pt x="52060" y="61885"/>
                  </a:cubicBezTo>
                  <a:cubicBezTo>
                    <a:pt x="38230" y="62031"/>
                    <a:pt x="24397" y="62031"/>
                    <a:pt x="10560" y="61885"/>
                  </a:cubicBezTo>
                  <a:cubicBezTo>
                    <a:pt x="4108" y="61829"/>
                    <a:pt x="118" y="58212"/>
                    <a:pt x="107" y="52754"/>
                  </a:cubicBezTo>
                  <a:cubicBezTo>
                    <a:pt x="74" y="38233"/>
                    <a:pt x="74" y="23709"/>
                    <a:pt x="107" y="9182"/>
                  </a:cubicBezTo>
                  <a:cubicBezTo>
                    <a:pt x="107" y="3612"/>
                    <a:pt x="4169" y="56"/>
                    <a:pt x="10792" y="18"/>
                  </a:cubicBezTo>
                  <a:cubicBezTo>
                    <a:pt x="24530" y="-66"/>
                    <a:pt x="38269" y="-66"/>
                    <a:pt x="52010" y="18"/>
                  </a:cubicBezTo>
                  <a:cubicBezTo>
                    <a:pt x="58296" y="51"/>
                    <a:pt x="62357" y="3616"/>
                    <a:pt x="62390" y="8920"/>
                  </a:cubicBezTo>
                  <a:cubicBezTo>
                    <a:pt x="62429" y="16252"/>
                    <a:pt x="62396" y="23594"/>
                    <a:pt x="62396" y="30940"/>
                  </a:cubicBezTo>
                  <a:close/>
                  <a:moveTo>
                    <a:pt x="10383" y="30752"/>
                  </a:moveTo>
                  <a:cubicBezTo>
                    <a:pt x="10383" y="37227"/>
                    <a:pt x="10460" y="43697"/>
                    <a:pt x="10333" y="50167"/>
                  </a:cubicBezTo>
                  <a:cubicBezTo>
                    <a:pt x="10294" y="52243"/>
                    <a:pt x="10942" y="53072"/>
                    <a:pt x="13564" y="53053"/>
                  </a:cubicBezTo>
                  <a:cubicBezTo>
                    <a:pt x="25350" y="52955"/>
                    <a:pt x="37136" y="52974"/>
                    <a:pt x="48922" y="53053"/>
                  </a:cubicBezTo>
                  <a:cubicBezTo>
                    <a:pt x="51246" y="53053"/>
                    <a:pt x="52187" y="52519"/>
                    <a:pt x="52170" y="50411"/>
                  </a:cubicBezTo>
                  <a:cubicBezTo>
                    <a:pt x="52082" y="37312"/>
                    <a:pt x="52082" y="24212"/>
                    <a:pt x="52170" y="11113"/>
                  </a:cubicBezTo>
                  <a:cubicBezTo>
                    <a:pt x="52170" y="9318"/>
                    <a:pt x="51562" y="8643"/>
                    <a:pt x="49348" y="8658"/>
                  </a:cubicBezTo>
                  <a:cubicBezTo>
                    <a:pt x="37286" y="8729"/>
                    <a:pt x="25223" y="8729"/>
                    <a:pt x="13160" y="8658"/>
                  </a:cubicBezTo>
                  <a:cubicBezTo>
                    <a:pt x="10908" y="8658"/>
                    <a:pt x="10327" y="9337"/>
                    <a:pt x="10355" y="11122"/>
                  </a:cubicBezTo>
                  <a:cubicBezTo>
                    <a:pt x="10421" y="17648"/>
                    <a:pt x="10366" y="24198"/>
                    <a:pt x="10366" y="30743"/>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3" name="Freeform: Shape 72">
              <a:extLst>
                <a:ext uri="{FF2B5EF4-FFF2-40B4-BE49-F238E27FC236}">
                  <a16:creationId xmlns:a16="http://schemas.microsoft.com/office/drawing/2014/main" id="{9A74B5B4-D908-9ECD-BF0E-651DF0919722}"/>
                </a:ext>
              </a:extLst>
            </p:cNvPr>
            <p:cNvSpPr/>
            <p:nvPr/>
          </p:nvSpPr>
          <p:spPr>
            <a:xfrm>
              <a:off x="5377082" y="4002274"/>
              <a:ext cx="62321" cy="62032"/>
            </a:xfrm>
            <a:custGeom>
              <a:avLst/>
              <a:gdLst>
                <a:gd name="connsiteX0" fmla="*/ 62360 w 62321"/>
                <a:gd name="connsiteY0" fmla="*/ 30902 h 62032"/>
                <a:gd name="connsiteX1" fmla="*/ 62360 w 62321"/>
                <a:gd name="connsiteY1" fmla="*/ 52922 h 62032"/>
                <a:gd name="connsiteX2" fmla="*/ 52400 w 62321"/>
                <a:gd name="connsiteY2" fmla="*/ 61847 h 62032"/>
                <a:gd name="connsiteX3" fmla="*/ 10081 w 62321"/>
                <a:gd name="connsiteY3" fmla="*/ 61847 h 62032"/>
                <a:gd name="connsiteX4" fmla="*/ 121 w 62321"/>
                <a:gd name="connsiteY4" fmla="*/ 52791 h 62032"/>
                <a:gd name="connsiteX5" fmla="*/ 121 w 62321"/>
                <a:gd name="connsiteY5" fmla="*/ 9220 h 62032"/>
                <a:gd name="connsiteX6" fmla="*/ 10811 w 62321"/>
                <a:gd name="connsiteY6" fmla="*/ 18 h 62032"/>
                <a:gd name="connsiteX7" fmla="*/ 52024 w 62321"/>
                <a:gd name="connsiteY7" fmla="*/ 18 h 62032"/>
                <a:gd name="connsiteX8" fmla="*/ 62404 w 62321"/>
                <a:gd name="connsiteY8" fmla="*/ 9117 h 62032"/>
                <a:gd name="connsiteX9" fmla="*/ 62360 w 62321"/>
                <a:gd name="connsiteY9" fmla="*/ 30902 h 62032"/>
                <a:gd name="connsiteX10" fmla="*/ 52112 w 62321"/>
                <a:gd name="connsiteY10" fmla="*/ 30865 h 62032"/>
                <a:gd name="connsiteX11" fmla="*/ 52151 w 62321"/>
                <a:gd name="connsiteY11" fmla="*/ 11187 h 62032"/>
                <a:gd name="connsiteX12" fmla="*/ 49135 w 62321"/>
                <a:gd name="connsiteY12" fmla="*/ 8629 h 62032"/>
                <a:gd name="connsiteX13" fmla="*/ 13456 w 62321"/>
                <a:gd name="connsiteY13" fmla="*/ 8629 h 62032"/>
                <a:gd name="connsiteX14" fmla="*/ 10297 w 62321"/>
                <a:gd name="connsiteY14" fmla="*/ 11328 h 62032"/>
                <a:gd name="connsiteX15" fmla="*/ 10297 w 62321"/>
                <a:gd name="connsiteY15" fmla="*/ 50434 h 62032"/>
                <a:gd name="connsiteX16" fmla="*/ 13307 w 62321"/>
                <a:gd name="connsiteY16" fmla="*/ 53030 h 62032"/>
                <a:gd name="connsiteX17" fmla="*/ 48980 w 62321"/>
                <a:gd name="connsiteY17" fmla="*/ 53030 h 62032"/>
                <a:gd name="connsiteX18" fmla="*/ 52151 w 62321"/>
                <a:gd name="connsiteY18" fmla="*/ 50289 h 62032"/>
                <a:gd name="connsiteX19" fmla="*/ 52112 w 62321"/>
                <a:gd name="connsiteY19" fmla="*/ 30865 h 6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1" h="62032">
                  <a:moveTo>
                    <a:pt x="62360" y="30902"/>
                  </a:moveTo>
                  <a:cubicBezTo>
                    <a:pt x="62360" y="38239"/>
                    <a:pt x="62360" y="45581"/>
                    <a:pt x="62360" y="52922"/>
                  </a:cubicBezTo>
                  <a:cubicBezTo>
                    <a:pt x="62360" y="58207"/>
                    <a:pt x="58680" y="61768"/>
                    <a:pt x="52400" y="61847"/>
                  </a:cubicBezTo>
                  <a:cubicBezTo>
                    <a:pt x="38297" y="62035"/>
                    <a:pt x="24191" y="62035"/>
                    <a:pt x="10081" y="61847"/>
                  </a:cubicBezTo>
                  <a:cubicBezTo>
                    <a:pt x="3994" y="61768"/>
                    <a:pt x="121" y="58024"/>
                    <a:pt x="121" y="52791"/>
                  </a:cubicBezTo>
                  <a:cubicBezTo>
                    <a:pt x="70" y="38271"/>
                    <a:pt x="70" y="23747"/>
                    <a:pt x="121" y="9220"/>
                  </a:cubicBezTo>
                  <a:cubicBezTo>
                    <a:pt x="121" y="3673"/>
                    <a:pt x="4260" y="56"/>
                    <a:pt x="10811" y="18"/>
                  </a:cubicBezTo>
                  <a:cubicBezTo>
                    <a:pt x="24545" y="-66"/>
                    <a:pt x="38283" y="-66"/>
                    <a:pt x="52024" y="18"/>
                  </a:cubicBezTo>
                  <a:cubicBezTo>
                    <a:pt x="58420" y="56"/>
                    <a:pt x="62387" y="3640"/>
                    <a:pt x="62404" y="9117"/>
                  </a:cubicBezTo>
                  <a:cubicBezTo>
                    <a:pt x="62376" y="16383"/>
                    <a:pt x="62360" y="23640"/>
                    <a:pt x="62360" y="30902"/>
                  </a:cubicBezTo>
                  <a:close/>
                  <a:moveTo>
                    <a:pt x="52112" y="30865"/>
                  </a:moveTo>
                  <a:cubicBezTo>
                    <a:pt x="52112" y="24306"/>
                    <a:pt x="52051" y="17747"/>
                    <a:pt x="52151" y="11187"/>
                  </a:cubicBezTo>
                  <a:cubicBezTo>
                    <a:pt x="52184" y="9267"/>
                    <a:pt x="51431" y="8615"/>
                    <a:pt x="49135" y="8629"/>
                  </a:cubicBezTo>
                  <a:cubicBezTo>
                    <a:pt x="37239" y="8708"/>
                    <a:pt x="25346" y="8708"/>
                    <a:pt x="13456" y="8629"/>
                  </a:cubicBezTo>
                  <a:cubicBezTo>
                    <a:pt x="11016" y="8629"/>
                    <a:pt x="10280" y="9295"/>
                    <a:pt x="10297" y="11328"/>
                  </a:cubicBezTo>
                  <a:cubicBezTo>
                    <a:pt x="10378" y="24368"/>
                    <a:pt x="10378" y="37404"/>
                    <a:pt x="10297" y="50434"/>
                  </a:cubicBezTo>
                  <a:cubicBezTo>
                    <a:pt x="10297" y="52360"/>
                    <a:pt x="11005" y="53039"/>
                    <a:pt x="13307" y="53030"/>
                  </a:cubicBezTo>
                  <a:cubicBezTo>
                    <a:pt x="25200" y="52958"/>
                    <a:pt x="37091" y="52958"/>
                    <a:pt x="48980" y="53030"/>
                  </a:cubicBezTo>
                  <a:cubicBezTo>
                    <a:pt x="51420" y="53030"/>
                    <a:pt x="52184" y="52299"/>
                    <a:pt x="52151" y="50289"/>
                  </a:cubicBezTo>
                  <a:cubicBezTo>
                    <a:pt x="52046" y="43824"/>
                    <a:pt x="52112" y="37344"/>
                    <a:pt x="52112" y="30865"/>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4" name="Freeform: Shape 73">
              <a:extLst>
                <a:ext uri="{FF2B5EF4-FFF2-40B4-BE49-F238E27FC236}">
                  <a16:creationId xmlns:a16="http://schemas.microsoft.com/office/drawing/2014/main" id="{CA392ED7-9032-BD6F-1636-61EC2CA090E0}"/>
                </a:ext>
              </a:extLst>
            </p:cNvPr>
            <p:cNvSpPr/>
            <p:nvPr/>
          </p:nvSpPr>
          <p:spPr>
            <a:xfrm>
              <a:off x="5228701" y="4086095"/>
              <a:ext cx="62322" cy="62025"/>
            </a:xfrm>
            <a:custGeom>
              <a:avLst/>
              <a:gdLst>
                <a:gd name="connsiteX0" fmla="*/ 62399 w 62322"/>
                <a:gd name="connsiteY0" fmla="*/ 30982 h 62025"/>
                <a:gd name="connsiteX1" fmla="*/ 62399 w 62322"/>
                <a:gd name="connsiteY1" fmla="*/ 52744 h 62025"/>
                <a:gd name="connsiteX2" fmla="*/ 52262 w 62322"/>
                <a:gd name="connsiteY2" fmla="*/ 61852 h 62025"/>
                <a:gd name="connsiteX3" fmla="*/ 10258 w 62322"/>
                <a:gd name="connsiteY3" fmla="*/ 61852 h 62025"/>
                <a:gd name="connsiteX4" fmla="*/ 99 w 62322"/>
                <a:gd name="connsiteY4" fmla="*/ 52782 h 62025"/>
                <a:gd name="connsiteX5" fmla="*/ 99 w 62322"/>
                <a:gd name="connsiteY5" fmla="*/ 9023 h 62025"/>
                <a:gd name="connsiteX6" fmla="*/ 10612 w 62322"/>
                <a:gd name="connsiteY6" fmla="*/ 4 h 62025"/>
                <a:gd name="connsiteX7" fmla="*/ 51791 w 62322"/>
                <a:gd name="connsiteY7" fmla="*/ 4 h 62025"/>
                <a:gd name="connsiteX8" fmla="*/ 62382 w 62322"/>
                <a:gd name="connsiteY8" fmla="*/ 9215 h 62025"/>
                <a:gd name="connsiteX9" fmla="*/ 62399 w 62322"/>
                <a:gd name="connsiteY9" fmla="*/ 30982 h 62025"/>
                <a:gd name="connsiteX10" fmla="*/ 10385 w 62322"/>
                <a:gd name="connsiteY10" fmla="*/ 30631 h 62025"/>
                <a:gd name="connsiteX11" fmla="*/ 10352 w 62322"/>
                <a:gd name="connsiteY11" fmla="*/ 50542 h 62025"/>
                <a:gd name="connsiteX12" fmla="*/ 13213 w 62322"/>
                <a:gd name="connsiteY12" fmla="*/ 53025 h 62025"/>
                <a:gd name="connsiteX13" fmla="*/ 49180 w 62322"/>
                <a:gd name="connsiteY13" fmla="*/ 53025 h 62025"/>
                <a:gd name="connsiteX14" fmla="*/ 52156 w 62322"/>
                <a:gd name="connsiteY14" fmla="*/ 50406 h 62025"/>
                <a:gd name="connsiteX15" fmla="*/ 52156 w 62322"/>
                <a:gd name="connsiteY15" fmla="*/ 11052 h 62025"/>
                <a:gd name="connsiteX16" fmla="*/ 49296 w 62322"/>
                <a:gd name="connsiteY16" fmla="*/ 8634 h 62025"/>
                <a:gd name="connsiteX17" fmla="*/ 13329 w 62322"/>
                <a:gd name="connsiteY17" fmla="*/ 8634 h 62025"/>
                <a:gd name="connsiteX18" fmla="*/ 10341 w 62322"/>
                <a:gd name="connsiteY18" fmla="*/ 11197 h 62025"/>
                <a:gd name="connsiteX19" fmla="*/ 10369 w 62322"/>
                <a:gd name="connsiteY19" fmla="*/ 30612 h 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2" h="62025">
                  <a:moveTo>
                    <a:pt x="62399" y="30982"/>
                  </a:moveTo>
                  <a:cubicBezTo>
                    <a:pt x="62399" y="38234"/>
                    <a:pt x="62399" y="45506"/>
                    <a:pt x="62399" y="52744"/>
                  </a:cubicBezTo>
                  <a:cubicBezTo>
                    <a:pt x="62399" y="58109"/>
                    <a:pt x="58581" y="61777"/>
                    <a:pt x="52262" y="61852"/>
                  </a:cubicBezTo>
                  <a:cubicBezTo>
                    <a:pt x="38244" y="62024"/>
                    <a:pt x="24243" y="62024"/>
                    <a:pt x="10258" y="61852"/>
                  </a:cubicBezTo>
                  <a:cubicBezTo>
                    <a:pt x="3906" y="61777"/>
                    <a:pt x="110" y="58151"/>
                    <a:pt x="99" y="52782"/>
                  </a:cubicBezTo>
                  <a:cubicBezTo>
                    <a:pt x="77" y="38192"/>
                    <a:pt x="77" y="23606"/>
                    <a:pt x="99" y="9023"/>
                  </a:cubicBezTo>
                  <a:cubicBezTo>
                    <a:pt x="99" y="3640"/>
                    <a:pt x="4232" y="37"/>
                    <a:pt x="10612" y="4"/>
                  </a:cubicBezTo>
                  <a:cubicBezTo>
                    <a:pt x="24342" y="-61"/>
                    <a:pt x="38069" y="-61"/>
                    <a:pt x="51791" y="4"/>
                  </a:cubicBezTo>
                  <a:cubicBezTo>
                    <a:pt x="58298" y="32"/>
                    <a:pt x="62360" y="3649"/>
                    <a:pt x="62382" y="9215"/>
                  </a:cubicBezTo>
                  <a:cubicBezTo>
                    <a:pt x="62421" y="16458"/>
                    <a:pt x="62399" y="23711"/>
                    <a:pt x="62399" y="30982"/>
                  </a:cubicBezTo>
                  <a:close/>
                  <a:moveTo>
                    <a:pt x="10385" y="30631"/>
                  </a:moveTo>
                  <a:cubicBezTo>
                    <a:pt x="10385" y="37269"/>
                    <a:pt x="10441" y="43903"/>
                    <a:pt x="10352" y="50542"/>
                  </a:cubicBezTo>
                  <a:cubicBezTo>
                    <a:pt x="10352" y="52351"/>
                    <a:pt x="11033" y="53035"/>
                    <a:pt x="13213" y="53025"/>
                  </a:cubicBezTo>
                  <a:cubicBezTo>
                    <a:pt x="25202" y="52966"/>
                    <a:pt x="37191" y="52966"/>
                    <a:pt x="49180" y="53025"/>
                  </a:cubicBezTo>
                  <a:cubicBezTo>
                    <a:pt x="51515" y="53025"/>
                    <a:pt x="52168" y="52299"/>
                    <a:pt x="52156" y="50406"/>
                  </a:cubicBezTo>
                  <a:cubicBezTo>
                    <a:pt x="52086" y="37288"/>
                    <a:pt x="52086" y="24170"/>
                    <a:pt x="52156" y="11052"/>
                  </a:cubicBezTo>
                  <a:cubicBezTo>
                    <a:pt x="52156" y="9210"/>
                    <a:pt x="51470" y="8620"/>
                    <a:pt x="49296" y="8634"/>
                  </a:cubicBezTo>
                  <a:cubicBezTo>
                    <a:pt x="37311" y="8700"/>
                    <a:pt x="25322" y="8700"/>
                    <a:pt x="13329" y="8634"/>
                  </a:cubicBezTo>
                  <a:cubicBezTo>
                    <a:pt x="11016" y="8634"/>
                    <a:pt x="10314" y="9281"/>
                    <a:pt x="10341" y="11197"/>
                  </a:cubicBezTo>
                  <a:cubicBezTo>
                    <a:pt x="10435" y="17648"/>
                    <a:pt x="10369" y="24132"/>
                    <a:pt x="10369" y="30612"/>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5" name="Freeform: Shape 74">
              <a:extLst>
                <a:ext uri="{FF2B5EF4-FFF2-40B4-BE49-F238E27FC236}">
                  <a16:creationId xmlns:a16="http://schemas.microsoft.com/office/drawing/2014/main" id="{4C4D1D2D-5B2F-9027-FF18-3CC692448AF7}"/>
                </a:ext>
              </a:extLst>
            </p:cNvPr>
            <p:cNvSpPr/>
            <p:nvPr/>
          </p:nvSpPr>
          <p:spPr>
            <a:xfrm>
              <a:off x="5302878" y="4086053"/>
              <a:ext cx="62326" cy="62044"/>
            </a:xfrm>
            <a:custGeom>
              <a:avLst/>
              <a:gdLst>
                <a:gd name="connsiteX0" fmla="*/ 62396 w 62326"/>
                <a:gd name="connsiteY0" fmla="*/ 30949 h 62044"/>
                <a:gd name="connsiteX1" fmla="*/ 62396 w 62326"/>
                <a:gd name="connsiteY1" fmla="*/ 52730 h 62044"/>
                <a:gd name="connsiteX2" fmla="*/ 52060 w 62326"/>
                <a:gd name="connsiteY2" fmla="*/ 61889 h 62044"/>
                <a:gd name="connsiteX3" fmla="*/ 10560 w 62326"/>
                <a:gd name="connsiteY3" fmla="*/ 61889 h 62044"/>
                <a:gd name="connsiteX4" fmla="*/ 107 w 62326"/>
                <a:gd name="connsiteY4" fmla="*/ 52758 h 62044"/>
                <a:gd name="connsiteX5" fmla="*/ 107 w 62326"/>
                <a:gd name="connsiteY5" fmla="*/ 9187 h 62044"/>
                <a:gd name="connsiteX6" fmla="*/ 10792 w 62326"/>
                <a:gd name="connsiteY6" fmla="*/ 18 h 62044"/>
                <a:gd name="connsiteX7" fmla="*/ 52010 w 62326"/>
                <a:gd name="connsiteY7" fmla="*/ 18 h 62044"/>
                <a:gd name="connsiteX8" fmla="*/ 62390 w 62326"/>
                <a:gd name="connsiteY8" fmla="*/ 8920 h 62044"/>
                <a:gd name="connsiteX9" fmla="*/ 62396 w 62326"/>
                <a:gd name="connsiteY9" fmla="*/ 30949 h 62044"/>
                <a:gd name="connsiteX10" fmla="*/ 10383 w 62326"/>
                <a:gd name="connsiteY10" fmla="*/ 30762 h 62044"/>
                <a:gd name="connsiteX11" fmla="*/ 10333 w 62326"/>
                <a:gd name="connsiteY11" fmla="*/ 50177 h 62044"/>
                <a:gd name="connsiteX12" fmla="*/ 13564 w 62326"/>
                <a:gd name="connsiteY12" fmla="*/ 53058 h 62044"/>
                <a:gd name="connsiteX13" fmla="*/ 48922 w 62326"/>
                <a:gd name="connsiteY13" fmla="*/ 53058 h 62044"/>
                <a:gd name="connsiteX14" fmla="*/ 52170 w 62326"/>
                <a:gd name="connsiteY14" fmla="*/ 50416 h 62044"/>
                <a:gd name="connsiteX15" fmla="*/ 52170 w 62326"/>
                <a:gd name="connsiteY15" fmla="*/ 11122 h 62044"/>
                <a:gd name="connsiteX16" fmla="*/ 49348 w 62326"/>
                <a:gd name="connsiteY16" fmla="*/ 8667 h 62044"/>
                <a:gd name="connsiteX17" fmla="*/ 13160 w 62326"/>
                <a:gd name="connsiteY17" fmla="*/ 8667 h 62044"/>
                <a:gd name="connsiteX18" fmla="*/ 10355 w 62326"/>
                <a:gd name="connsiteY18" fmla="*/ 11127 h 62044"/>
                <a:gd name="connsiteX19" fmla="*/ 10366 w 62326"/>
                <a:gd name="connsiteY19" fmla="*/ 30762 h 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6" h="62044">
                  <a:moveTo>
                    <a:pt x="62396" y="30949"/>
                  </a:moveTo>
                  <a:cubicBezTo>
                    <a:pt x="62396" y="38206"/>
                    <a:pt x="62396" y="45473"/>
                    <a:pt x="62396" y="52730"/>
                  </a:cubicBezTo>
                  <a:cubicBezTo>
                    <a:pt x="62396" y="58263"/>
                    <a:pt x="58583" y="61824"/>
                    <a:pt x="52060" y="61889"/>
                  </a:cubicBezTo>
                  <a:cubicBezTo>
                    <a:pt x="38230" y="62036"/>
                    <a:pt x="24397" y="62036"/>
                    <a:pt x="10560" y="61889"/>
                  </a:cubicBezTo>
                  <a:cubicBezTo>
                    <a:pt x="4108" y="61833"/>
                    <a:pt x="118" y="58216"/>
                    <a:pt x="107" y="52758"/>
                  </a:cubicBezTo>
                  <a:cubicBezTo>
                    <a:pt x="74" y="38238"/>
                    <a:pt x="74" y="23714"/>
                    <a:pt x="107" y="9187"/>
                  </a:cubicBezTo>
                  <a:cubicBezTo>
                    <a:pt x="107" y="3612"/>
                    <a:pt x="4169" y="60"/>
                    <a:pt x="10792" y="18"/>
                  </a:cubicBezTo>
                  <a:cubicBezTo>
                    <a:pt x="24530" y="-66"/>
                    <a:pt x="38269" y="-66"/>
                    <a:pt x="52010" y="18"/>
                  </a:cubicBezTo>
                  <a:cubicBezTo>
                    <a:pt x="58296" y="56"/>
                    <a:pt x="62357" y="3616"/>
                    <a:pt x="62390" y="8920"/>
                  </a:cubicBezTo>
                  <a:cubicBezTo>
                    <a:pt x="62429" y="16271"/>
                    <a:pt x="62396" y="23608"/>
                    <a:pt x="62396" y="30949"/>
                  </a:cubicBezTo>
                  <a:close/>
                  <a:moveTo>
                    <a:pt x="10383" y="30762"/>
                  </a:moveTo>
                  <a:cubicBezTo>
                    <a:pt x="10383" y="37232"/>
                    <a:pt x="10460" y="43707"/>
                    <a:pt x="10333" y="50177"/>
                  </a:cubicBezTo>
                  <a:cubicBezTo>
                    <a:pt x="10294" y="52252"/>
                    <a:pt x="10942" y="53082"/>
                    <a:pt x="13564" y="53058"/>
                  </a:cubicBezTo>
                  <a:cubicBezTo>
                    <a:pt x="25350" y="52964"/>
                    <a:pt x="37136" y="52978"/>
                    <a:pt x="48922" y="53058"/>
                  </a:cubicBezTo>
                  <a:cubicBezTo>
                    <a:pt x="51246" y="53058"/>
                    <a:pt x="52187" y="52529"/>
                    <a:pt x="52170" y="50416"/>
                  </a:cubicBezTo>
                  <a:cubicBezTo>
                    <a:pt x="52082" y="37316"/>
                    <a:pt x="52082" y="24218"/>
                    <a:pt x="52170" y="11122"/>
                  </a:cubicBezTo>
                  <a:cubicBezTo>
                    <a:pt x="52170" y="9323"/>
                    <a:pt x="51562" y="8653"/>
                    <a:pt x="49348" y="8667"/>
                  </a:cubicBezTo>
                  <a:cubicBezTo>
                    <a:pt x="37286" y="8736"/>
                    <a:pt x="25223" y="8736"/>
                    <a:pt x="13160" y="8667"/>
                  </a:cubicBezTo>
                  <a:cubicBezTo>
                    <a:pt x="10908" y="8667"/>
                    <a:pt x="10327" y="9342"/>
                    <a:pt x="10355" y="11127"/>
                  </a:cubicBezTo>
                  <a:cubicBezTo>
                    <a:pt x="10421" y="17662"/>
                    <a:pt x="10366" y="24212"/>
                    <a:pt x="10366" y="30762"/>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6" name="Freeform: Shape 75">
              <a:extLst>
                <a:ext uri="{FF2B5EF4-FFF2-40B4-BE49-F238E27FC236}">
                  <a16:creationId xmlns:a16="http://schemas.microsoft.com/office/drawing/2014/main" id="{5AB3A2A3-1B6D-3C42-9F99-6956BEED406B}"/>
                </a:ext>
              </a:extLst>
            </p:cNvPr>
            <p:cNvSpPr/>
            <p:nvPr/>
          </p:nvSpPr>
          <p:spPr>
            <a:xfrm>
              <a:off x="5377082" y="4114423"/>
              <a:ext cx="62321" cy="62028"/>
            </a:xfrm>
            <a:custGeom>
              <a:avLst/>
              <a:gdLst>
                <a:gd name="connsiteX0" fmla="*/ 62360 w 62321"/>
                <a:gd name="connsiteY0" fmla="*/ 30898 h 62028"/>
                <a:gd name="connsiteX1" fmla="*/ 62360 w 62321"/>
                <a:gd name="connsiteY1" fmla="*/ 52918 h 62028"/>
                <a:gd name="connsiteX2" fmla="*/ 52400 w 62321"/>
                <a:gd name="connsiteY2" fmla="*/ 61847 h 62028"/>
                <a:gd name="connsiteX3" fmla="*/ 10081 w 62321"/>
                <a:gd name="connsiteY3" fmla="*/ 61847 h 62028"/>
                <a:gd name="connsiteX4" fmla="*/ 121 w 62321"/>
                <a:gd name="connsiteY4" fmla="*/ 52796 h 62028"/>
                <a:gd name="connsiteX5" fmla="*/ 121 w 62321"/>
                <a:gd name="connsiteY5" fmla="*/ 9224 h 62028"/>
                <a:gd name="connsiteX6" fmla="*/ 10811 w 62321"/>
                <a:gd name="connsiteY6" fmla="*/ 18 h 62028"/>
                <a:gd name="connsiteX7" fmla="*/ 52024 w 62321"/>
                <a:gd name="connsiteY7" fmla="*/ 18 h 62028"/>
                <a:gd name="connsiteX8" fmla="*/ 62404 w 62321"/>
                <a:gd name="connsiteY8" fmla="*/ 9112 h 62028"/>
                <a:gd name="connsiteX9" fmla="*/ 62360 w 62321"/>
                <a:gd name="connsiteY9" fmla="*/ 30898 h 62028"/>
                <a:gd name="connsiteX10" fmla="*/ 52112 w 62321"/>
                <a:gd name="connsiteY10" fmla="*/ 30860 h 62028"/>
                <a:gd name="connsiteX11" fmla="*/ 52151 w 62321"/>
                <a:gd name="connsiteY11" fmla="*/ 11183 h 62028"/>
                <a:gd name="connsiteX12" fmla="*/ 49135 w 62321"/>
                <a:gd name="connsiteY12" fmla="*/ 8620 h 62028"/>
                <a:gd name="connsiteX13" fmla="*/ 13456 w 62321"/>
                <a:gd name="connsiteY13" fmla="*/ 8620 h 62028"/>
                <a:gd name="connsiteX14" fmla="*/ 10297 w 62321"/>
                <a:gd name="connsiteY14" fmla="*/ 11323 h 62028"/>
                <a:gd name="connsiteX15" fmla="*/ 10297 w 62321"/>
                <a:gd name="connsiteY15" fmla="*/ 50430 h 62028"/>
                <a:gd name="connsiteX16" fmla="*/ 13307 w 62321"/>
                <a:gd name="connsiteY16" fmla="*/ 53021 h 62028"/>
                <a:gd name="connsiteX17" fmla="*/ 48980 w 62321"/>
                <a:gd name="connsiteY17" fmla="*/ 53021 h 62028"/>
                <a:gd name="connsiteX18" fmla="*/ 52151 w 62321"/>
                <a:gd name="connsiteY18" fmla="*/ 50285 h 62028"/>
                <a:gd name="connsiteX19" fmla="*/ 52112 w 62321"/>
                <a:gd name="connsiteY19" fmla="*/ 30860 h 6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1" h="62028">
                  <a:moveTo>
                    <a:pt x="62360" y="30898"/>
                  </a:moveTo>
                  <a:cubicBezTo>
                    <a:pt x="62360" y="38239"/>
                    <a:pt x="62360" y="45576"/>
                    <a:pt x="62360" y="52918"/>
                  </a:cubicBezTo>
                  <a:cubicBezTo>
                    <a:pt x="62360" y="58207"/>
                    <a:pt x="58680" y="61763"/>
                    <a:pt x="52400" y="61847"/>
                  </a:cubicBezTo>
                  <a:cubicBezTo>
                    <a:pt x="38297" y="62029"/>
                    <a:pt x="24191" y="62029"/>
                    <a:pt x="10081" y="61847"/>
                  </a:cubicBezTo>
                  <a:cubicBezTo>
                    <a:pt x="3994" y="61768"/>
                    <a:pt x="121" y="58029"/>
                    <a:pt x="121" y="52796"/>
                  </a:cubicBezTo>
                  <a:cubicBezTo>
                    <a:pt x="70" y="38272"/>
                    <a:pt x="70" y="23748"/>
                    <a:pt x="121" y="9224"/>
                  </a:cubicBezTo>
                  <a:cubicBezTo>
                    <a:pt x="121" y="3673"/>
                    <a:pt x="4260" y="60"/>
                    <a:pt x="10811" y="18"/>
                  </a:cubicBezTo>
                  <a:cubicBezTo>
                    <a:pt x="24545" y="-66"/>
                    <a:pt x="38283" y="-66"/>
                    <a:pt x="52024" y="18"/>
                  </a:cubicBezTo>
                  <a:cubicBezTo>
                    <a:pt x="58420" y="51"/>
                    <a:pt x="62387" y="3635"/>
                    <a:pt x="62404" y="9112"/>
                  </a:cubicBezTo>
                  <a:cubicBezTo>
                    <a:pt x="62376" y="16379"/>
                    <a:pt x="62360" y="23640"/>
                    <a:pt x="62360" y="30898"/>
                  </a:cubicBezTo>
                  <a:close/>
                  <a:moveTo>
                    <a:pt x="52112" y="30860"/>
                  </a:moveTo>
                  <a:cubicBezTo>
                    <a:pt x="52112" y="24301"/>
                    <a:pt x="52051" y="17742"/>
                    <a:pt x="52151" y="11183"/>
                  </a:cubicBezTo>
                  <a:cubicBezTo>
                    <a:pt x="52184" y="9257"/>
                    <a:pt x="51431" y="8606"/>
                    <a:pt x="49135" y="8620"/>
                  </a:cubicBezTo>
                  <a:cubicBezTo>
                    <a:pt x="37239" y="8698"/>
                    <a:pt x="25346" y="8698"/>
                    <a:pt x="13456" y="8620"/>
                  </a:cubicBezTo>
                  <a:cubicBezTo>
                    <a:pt x="11016" y="8620"/>
                    <a:pt x="10280" y="9290"/>
                    <a:pt x="10297" y="11323"/>
                  </a:cubicBezTo>
                  <a:cubicBezTo>
                    <a:pt x="10378" y="24357"/>
                    <a:pt x="10378" y="37393"/>
                    <a:pt x="10297" y="50430"/>
                  </a:cubicBezTo>
                  <a:cubicBezTo>
                    <a:pt x="10297" y="52351"/>
                    <a:pt x="11005" y="53035"/>
                    <a:pt x="13307" y="53021"/>
                  </a:cubicBezTo>
                  <a:cubicBezTo>
                    <a:pt x="25200" y="52955"/>
                    <a:pt x="37091" y="52955"/>
                    <a:pt x="48980" y="53021"/>
                  </a:cubicBezTo>
                  <a:cubicBezTo>
                    <a:pt x="51420" y="53021"/>
                    <a:pt x="52184" y="52290"/>
                    <a:pt x="52151" y="50285"/>
                  </a:cubicBezTo>
                  <a:cubicBezTo>
                    <a:pt x="52046" y="43819"/>
                    <a:pt x="52112" y="37340"/>
                    <a:pt x="52112" y="30860"/>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7" name="Freeform: Shape 76">
              <a:extLst>
                <a:ext uri="{FF2B5EF4-FFF2-40B4-BE49-F238E27FC236}">
                  <a16:creationId xmlns:a16="http://schemas.microsoft.com/office/drawing/2014/main" id="{F4DC4332-FD36-A24E-5D11-E8066C7524BB}"/>
                </a:ext>
              </a:extLst>
            </p:cNvPr>
            <p:cNvSpPr/>
            <p:nvPr/>
          </p:nvSpPr>
          <p:spPr>
            <a:xfrm>
              <a:off x="5195474" y="3942273"/>
              <a:ext cx="277395" cy="234967"/>
            </a:xfrm>
            <a:custGeom>
              <a:avLst/>
              <a:gdLst>
                <a:gd name="connsiteX0" fmla="*/ 277478 w 277395"/>
                <a:gd name="connsiteY0" fmla="*/ 14330 h 234967"/>
                <a:gd name="connsiteX1" fmla="*/ 260701 w 277395"/>
                <a:gd name="connsiteY1" fmla="*/ 7 h 234967"/>
                <a:gd name="connsiteX2" fmla="*/ 203270 w 277395"/>
                <a:gd name="connsiteY2" fmla="*/ 7 h 234967"/>
                <a:gd name="connsiteX3" fmla="*/ 201610 w 277395"/>
                <a:gd name="connsiteY3" fmla="*/ -25 h 234967"/>
                <a:gd name="connsiteX4" fmla="*/ 22497 w 277395"/>
                <a:gd name="connsiteY4" fmla="*/ -25 h 234967"/>
                <a:gd name="connsiteX5" fmla="*/ 14894 w 277395"/>
                <a:gd name="connsiteY5" fmla="*/ 17 h 234967"/>
                <a:gd name="connsiteX6" fmla="*/ 93 w 277395"/>
                <a:gd name="connsiteY6" fmla="*/ 13009 h 234967"/>
                <a:gd name="connsiteX7" fmla="*/ 93 w 277395"/>
                <a:gd name="connsiteY7" fmla="*/ 221963 h 234967"/>
                <a:gd name="connsiteX8" fmla="*/ 497 w 277395"/>
                <a:gd name="connsiteY8" fmla="*/ 225444 h 234967"/>
                <a:gd name="connsiteX9" fmla="*/ 16045 w 277395"/>
                <a:gd name="connsiteY9" fmla="*/ 234922 h 234967"/>
                <a:gd name="connsiteX10" fmla="*/ 188131 w 277395"/>
                <a:gd name="connsiteY10" fmla="*/ 234922 h 234967"/>
                <a:gd name="connsiteX11" fmla="*/ 261448 w 277395"/>
                <a:gd name="connsiteY11" fmla="*/ 234922 h 234967"/>
                <a:gd name="connsiteX12" fmla="*/ 275220 w 277395"/>
                <a:gd name="connsiteY12" fmla="*/ 228775 h 234967"/>
                <a:gd name="connsiteX13" fmla="*/ 277478 w 277395"/>
                <a:gd name="connsiteY13" fmla="*/ 219743 h 234967"/>
                <a:gd name="connsiteX14" fmla="*/ 277478 w 277395"/>
                <a:gd name="connsiteY14" fmla="*/ 130965 h 234967"/>
                <a:gd name="connsiteX15" fmla="*/ 277478 w 277395"/>
                <a:gd name="connsiteY15" fmla="*/ 14330 h 234967"/>
                <a:gd name="connsiteX16" fmla="*/ 266931 w 277395"/>
                <a:gd name="connsiteY16" fmla="*/ 220497 h 234967"/>
                <a:gd name="connsiteX17" fmla="*/ 260070 w 277395"/>
                <a:gd name="connsiteY17" fmla="*/ 226213 h 234967"/>
                <a:gd name="connsiteX18" fmla="*/ 17224 w 277395"/>
                <a:gd name="connsiteY18" fmla="*/ 226213 h 234967"/>
                <a:gd name="connsiteX19" fmla="*/ 10390 w 277395"/>
                <a:gd name="connsiteY19" fmla="*/ 220431 h 234967"/>
                <a:gd name="connsiteX20" fmla="*/ 10390 w 277395"/>
                <a:gd name="connsiteY20" fmla="*/ 56505 h 234967"/>
                <a:gd name="connsiteX21" fmla="*/ 14347 w 277395"/>
                <a:gd name="connsiteY21" fmla="*/ 53225 h 234967"/>
                <a:gd name="connsiteX22" fmla="*/ 263002 w 277395"/>
                <a:gd name="connsiteY22" fmla="*/ 53225 h 234967"/>
                <a:gd name="connsiteX23" fmla="*/ 266931 w 277395"/>
                <a:gd name="connsiteY23" fmla="*/ 56585 h 234967"/>
                <a:gd name="connsiteX24" fmla="*/ 266931 w 277395"/>
                <a:gd name="connsiteY24" fmla="*/ 41161 h 234967"/>
                <a:gd name="connsiteX25" fmla="*/ 262936 w 277395"/>
                <a:gd name="connsiteY25" fmla="*/ 44497 h 234967"/>
                <a:gd name="connsiteX26" fmla="*/ 138713 w 277395"/>
                <a:gd name="connsiteY26" fmla="*/ 44497 h 234967"/>
                <a:gd name="connsiteX27" fmla="*/ 13943 w 277395"/>
                <a:gd name="connsiteY27" fmla="*/ 44544 h 234967"/>
                <a:gd name="connsiteX28" fmla="*/ 10313 w 277395"/>
                <a:gd name="connsiteY28" fmla="*/ 41536 h 234967"/>
                <a:gd name="connsiteX29" fmla="*/ 10385 w 277395"/>
                <a:gd name="connsiteY29" fmla="*/ 13894 h 234967"/>
                <a:gd name="connsiteX30" fmla="*/ 16571 w 277395"/>
                <a:gd name="connsiteY30" fmla="*/ 8717 h 234967"/>
                <a:gd name="connsiteX31" fmla="*/ 25148 w 277395"/>
                <a:gd name="connsiteY31" fmla="*/ 8717 h 234967"/>
                <a:gd name="connsiteX32" fmla="*/ 25529 w 277395"/>
                <a:gd name="connsiteY32" fmla="*/ 8717 h 234967"/>
                <a:gd name="connsiteX33" fmla="*/ 64606 w 277395"/>
                <a:gd name="connsiteY33" fmla="*/ 8717 h 234967"/>
                <a:gd name="connsiteX34" fmla="*/ 67997 w 277395"/>
                <a:gd name="connsiteY34" fmla="*/ 8740 h 234967"/>
                <a:gd name="connsiteX35" fmla="*/ 257519 w 277395"/>
                <a:gd name="connsiteY35" fmla="*/ 8740 h 234967"/>
                <a:gd name="connsiteX36" fmla="*/ 261392 w 277395"/>
                <a:gd name="connsiteY36" fmla="*/ 8783 h 234967"/>
                <a:gd name="connsiteX37" fmla="*/ 266926 w 277395"/>
                <a:gd name="connsiteY37" fmla="*/ 13786 h 234967"/>
                <a:gd name="connsiteX38" fmla="*/ 266931 w 277395"/>
                <a:gd name="connsiteY38" fmla="*/ 41161 h 23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7395" h="234967">
                  <a:moveTo>
                    <a:pt x="277478" y="14330"/>
                  </a:moveTo>
                  <a:cubicBezTo>
                    <a:pt x="277478" y="5241"/>
                    <a:pt x="271330" y="7"/>
                    <a:pt x="260701" y="7"/>
                  </a:cubicBezTo>
                  <a:cubicBezTo>
                    <a:pt x="241555" y="7"/>
                    <a:pt x="222412" y="7"/>
                    <a:pt x="203270" y="7"/>
                  </a:cubicBezTo>
                  <a:cubicBezTo>
                    <a:pt x="202717" y="-25"/>
                    <a:pt x="202164" y="-25"/>
                    <a:pt x="201610" y="-25"/>
                  </a:cubicBezTo>
                  <a:lnTo>
                    <a:pt x="22497" y="-25"/>
                  </a:lnTo>
                  <a:cubicBezTo>
                    <a:pt x="19963" y="-58"/>
                    <a:pt x="17429" y="-53"/>
                    <a:pt x="14894" y="17"/>
                  </a:cubicBezTo>
                  <a:cubicBezTo>
                    <a:pt x="6229" y="251"/>
                    <a:pt x="93" y="5639"/>
                    <a:pt x="93" y="13009"/>
                  </a:cubicBezTo>
                  <a:cubicBezTo>
                    <a:pt x="93" y="82660"/>
                    <a:pt x="93" y="152312"/>
                    <a:pt x="93" y="221963"/>
                  </a:cubicBezTo>
                  <a:cubicBezTo>
                    <a:pt x="42" y="223134"/>
                    <a:pt x="178" y="224304"/>
                    <a:pt x="497" y="225444"/>
                  </a:cubicBezTo>
                  <a:cubicBezTo>
                    <a:pt x="2400" y="231352"/>
                    <a:pt x="8188" y="234922"/>
                    <a:pt x="16045" y="234922"/>
                  </a:cubicBezTo>
                  <a:lnTo>
                    <a:pt x="188131" y="234922"/>
                  </a:lnTo>
                  <a:cubicBezTo>
                    <a:pt x="212574" y="234922"/>
                    <a:pt x="237013" y="234922"/>
                    <a:pt x="261448" y="234922"/>
                  </a:cubicBezTo>
                  <a:cubicBezTo>
                    <a:pt x="267368" y="234922"/>
                    <a:pt x="272000" y="232964"/>
                    <a:pt x="275220" y="228775"/>
                  </a:cubicBezTo>
                  <a:cubicBezTo>
                    <a:pt x="277328" y="226039"/>
                    <a:pt x="277478" y="222886"/>
                    <a:pt x="277478" y="219743"/>
                  </a:cubicBezTo>
                  <a:cubicBezTo>
                    <a:pt x="277478" y="190152"/>
                    <a:pt x="277478" y="160559"/>
                    <a:pt x="277478" y="130965"/>
                  </a:cubicBezTo>
                  <a:cubicBezTo>
                    <a:pt x="277478" y="92101"/>
                    <a:pt x="277478" y="53222"/>
                    <a:pt x="277478" y="14330"/>
                  </a:cubicBezTo>
                  <a:close/>
                  <a:moveTo>
                    <a:pt x="266931" y="220497"/>
                  </a:moveTo>
                  <a:cubicBezTo>
                    <a:pt x="266931" y="225205"/>
                    <a:pt x="265719" y="226213"/>
                    <a:pt x="260070" y="226213"/>
                  </a:cubicBezTo>
                  <a:lnTo>
                    <a:pt x="17224" y="226213"/>
                  </a:lnTo>
                  <a:cubicBezTo>
                    <a:pt x="11691" y="226213"/>
                    <a:pt x="10390" y="225112"/>
                    <a:pt x="10390" y="220431"/>
                  </a:cubicBezTo>
                  <a:lnTo>
                    <a:pt x="10390" y="56505"/>
                  </a:lnTo>
                  <a:cubicBezTo>
                    <a:pt x="10390" y="53225"/>
                    <a:pt x="10390" y="53225"/>
                    <a:pt x="14347" y="53225"/>
                  </a:cubicBezTo>
                  <a:lnTo>
                    <a:pt x="263002" y="53225"/>
                  </a:lnTo>
                  <a:cubicBezTo>
                    <a:pt x="266920" y="53225"/>
                    <a:pt x="266931" y="53225"/>
                    <a:pt x="266931" y="56585"/>
                  </a:cubicBezTo>
                  <a:close/>
                  <a:moveTo>
                    <a:pt x="266931" y="41161"/>
                  </a:moveTo>
                  <a:cubicBezTo>
                    <a:pt x="266931" y="44488"/>
                    <a:pt x="266931" y="44497"/>
                    <a:pt x="262936" y="44497"/>
                  </a:cubicBezTo>
                  <a:lnTo>
                    <a:pt x="138713" y="44497"/>
                  </a:lnTo>
                  <a:cubicBezTo>
                    <a:pt x="97121" y="44497"/>
                    <a:pt x="55531" y="44512"/>
                    <a:pt x="13943" y="44544"/>
                  </a:cubicBezTo>
                  <a:cubicBezTo>
                    <a:pt x="11176" y="44544"/>
                    <a:pt x="10274" y="43949"/>
                    <a:pt x="10313" y="41536"/>
                  </a:cubicBezTo>
                  <a:cubicBezTo>
                    <a:pt x="10473" y="32320"/>
                    <a:pt x="10368" y="23110"/>
                    <a:pt x="10385" y="13894"/>
                  </a:cubicBezTo>
                  <a:cubicBezTo>
                    <a:pt x="10385" y="10057"/>
                    <a:pt x="11962" y="8740"/>
                    <a:pt x="16571" y="8717"/>
                  </a:cubicBezTo>
                  <a:cubicBezTo>
                    <a:pt x="19432" y="8694"/>
                    <a:pt x="22287" y="8717"/>
                    <a:pt x="25148" y="8717"/>
                  </a:cubicBezTo>
                  <a:cubicBezTo>
                    <a:pt x="25280" y="8717"/>
                    <a:pt x="25402" y="8717"/>
                    <a:pt x="25529" y="8717"/>
                  </a:cubicBezTo>
                  <a:lnTo>
                    <a:pt x="64606" y="8717"/>
                  </a:lnTo>
                  <a:cubicBezTo>
                    <a:pt x="65712" y="8764"/>
                    <a:pt x="66869" y="8740"/>
                    <a:pt x="67997" y="8740"/>
                  </a:cubicBezTo>
                  <a:lnTo>
                    <a:pt x="257519" y="8740"/>
                  </a:lnTo>
                  <a:cubicBezTo>
                    <a:pt x="258808" y="8740"/>
                    <a:pt x="260103" y="8708"/>
                    <a:pt x="261392" y="8783"/>
                  </a:cubicBezTo>
                  <a:cubicBezTo>
                    <a:pt x="265592" y="9036"/>
                    <a:pt x="266926" y="10230"/>
                    <a:pt x="266926" y="13786"/>
                  </a:cubicBezTo>
                  <a:cubicBezTo>
                    <a:pt x="266944" y="22903"/>
                    <a:pt x="266946" y="32029"/>
                    <a:pt x="266931" y="41161"/>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8" name="Freeform: Shape 77">
              <a:extLst>
                <a:ext uri="{FF2B5EF4-FFF2-40B4-BE49-F238E27FC236}">
                  <a16:creationId xmlns:a16="http://schemas.microsoft.com/office/drawing/2014/main" id="{6FAB3CF3-49E4-790E-CD51-715E0F81992B}"/>
                </a:ext>
              </a:extLst>
            </p:cNvPr>
            <p:cNvSpPr/>
            <p:nvPr/>
          </p:nvSpPr>
          <p:spPr>
            <a:xfrm>
              <a:off x="5241612" y="4176833"/>
              <a:ext cx="67288" cy="79184"/>
            </a:xfrm>
            <a:custGeom>
              <a:avLst/>
              <a:gdLst>
                <a:gd name="connsiteX0" fmla="*/ 26330 w 67288"/>
                <a:gd name="connsiteY0" fmla="*/ 32132 h 79184"/>
                <a:gd name="connsiteX1" fmla="*/ 19419 w 67288"/>
                <a:gd name="connsiteY1" fmla="*/ 35182 h 79184"/>
                <a:gd name="connsiteX2" fmla="*/ 3555 w 67288"/>
                <a:gd name="connsiteY2" fmla="*/ 30699 h 79184"/>
                <a:gd name="connsiteX3" fmla="*/ 551 w 67288"/>
                <a:gd name="connsiteY3" fmla="*/ 33271 h 79184"/>
                <a:gd name="connsiteX4" fmla="*/ 20432 w 67288"/>
                <a:gd name="connsiteY4" fmla="*/ 77235 h 79184"/>
                <a:gd name="connsiteX5" fmla="*/ 24919 w 67288"/>
                <a:gd name="connsiteY5" fmla="*/ 78290 h 79184"/>
                <a:gd name="connsiteX6" fmla="*/ 65866 w 67288"/>
                <a:gd name="connsiteY6" fmla="*/ 50648 h 79184"/>
                <a:gd name="connsiteX7" fmla="*/ 65014 w 67288"/>
                <a:gd name="connsiteY7" fmla="*/ 47232 h 79184"/>
                <a:gd name="connsiteX8" fmla="*/ 49089 w 67288"/>
                <a:gd name="connsiteY8" fmla="*/ 42922 h 79184"/>
                <a:gd name="connsiteX9" fmla="*/ 45216 w 67288"/>
                <a:gd name="connsiteY9" fmla="*/ 36569 h 79184"/>
                <a:gd name="connsiteX10" fmla="*/ 58971 w 67288"/>
                <a:gd name="connsiteY10" fmla="*/ -45 h 79184"/>
                <a:gd name="connsiteX11" fmla="*/ 38144 w 67288"/>
                <a:gd name="connsiteY11" fmla="*/ -45 h 79184"/>
                <a:gd name="connsiteX12" fmla="*/ 26330 w 67288"/>
                <a:gd name="connsiteY12" fmla="*/ 32132 h 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288" h="79184">
                  <a:moveTo>
                    <a:pt x="26330" y="32132"/>
                  </a:moveTo>
                  <a:cubicBezTo>
                    <a:pt x="25069" y="35590"/>
                    <a:pt x="23425" y="36499"/>
                    <a:pt x="19419" y="35182"/>
                  </a:cubicBezTo>
                  <a:cubicBezTo>
                    <a:pt x="14229" y="33472"/>
                    <a:pt x="8867" y="32137"/>
                    <a:pt x="3555" y="30699"/>
                  </a:cubicBezTo>
                  <a:cubicBezTo>
                    <a:pt x="706" y="29930"/>
                    <a:pt x="-722" y="30460"/>
                    <a:pt x="551" y="33271"/>
                  </a:cubicBezTo>
                  <a:cubicBezTo>
                    <a:pt x="7191" y="47922"/>
                    <a:pt x="13818" y="62577"/>
                    <a:pt x="20432" y="77235"/>
                  </a:cubicBezTo>
                  <a:cubicBezTo>
                    <a:pt x="21372" y="79311"/>
                    <a:pt x="22795" y="79733"/>
                    <a:pt x="24919" y="78290"/>
                  </a:cubicBezTo>
                  <a:cubicBezTo>
                    <a:pt x="38568" y="69069"/>
                    <a:pt x="52217" y="59855"/>
                    <a:pt x="65866" y="50648"/>
                  </a:cubicBezTo>
                  <a:cubicBezTo>
                    <a:pt x="68323" y="48994"/>
                    <a:pt x="67581" y="47944"/>
                    <a:pt x="65014" y="47232"/>
                  </a:cubicBezTo>
                  <a:cubicBezTo>
                    <a:pt x="59718" y="45756"/>
                    <a:pt x="54500" y="44023"/>
                    <a:pt x="49089" y="42922"/>
                  </a:cubicBezTo>
                  <a:cubicBezTo>
                    <a:pt x="44419" y="41985"/>
                    <a:pt x="43755" y="40429"/>
                    <a:pt x="45216" y="36569"/>
                  </a:cubicBezTo>
                  <a:cubicBezTo>
                    <a:pt x="49852" y="24388"/>
                    <a:pt x="54438" y="12183"/>
                    <a:pt x="58971" y="-45"/>
                  </a:cubicBezTo>
                  <a:lnTo>
                    <a:pt x="38144" y="-45"/>
                  </a:lnTo>
                  <a:cubicBezTo>
                    <a:pt x="34189" y="10678"/>
                    <a:pt x="30252" y="21403"/>
                    <a:pt x="26330" y="32132"/>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44684BD7-0F27-42BD-47CD-322E62A448F2}"/>
                </a:ext>
              </a:extLst>
            </p:cNvPr>
            <p:cNvSpPr/>
            <p:nvPr/>
          </p:nvSpPr>
          <p:spPr>
            <a:xfrm>
              <a:off x="5165904" y="3870809"/>
              <a:ext cx="89484" cy="71207"/>
            </a:xfrm>
            <a:custGeom>
              <a:avLst/>
              <a:gdLst>
                <a:gd name="connsiteX0" fmla="*/ 45062 w 89484"/>
                <a:gd name="connsiteY0" fmla="*/ 27348 h 71207"/>
                <a:gd name="connsiteX1" fmla="*/ 45267 w 89484"/>
                <a:gd name="connsiteY1" fmla="*/ 22550 h 71207"/>
                <a:gd name="connsiteX2" fmla="*/ 58220 w 89484"/>
                <a:gd name="connsiteY2" fmla="*/ 12852 h 71207"/>
                <a:gd name="connsiteX3" fmla="*/ 57241 w 89484"/>
                <a:gd name="connsiteY3" fmla="*/ 8977 h 71207"/>
                <a:gd name="connsiteX4" fmla="*/ 2328 w 89484"/>
                <a:gd name="connsiteY4" fmla="*/ 24 h 71207"/>
                <a:gd name="connsiteX5" fmla="*/ 159 w 89484"/>
                <a:gd name="connsiteY5" fmla="*/ 3201 h 71207"/>
                <a:gd name="connsiteX6" fmla="*/ 6246 w 89484"/>
                <a:gd name="connsiteY6" fmla="*/ 46257 h 71207"/>
                <a:gd name="connsiteX7" fmla="*/ 10617 w 89484"/>
                <a:gd name="connsiteY7" fmla="*/ 47840 h 71207"/>
                <a:gd name="connsiteX8" fmla="*/ 23759 w 89484"/>
                <a:gd name="connsiteY8" fmla="*/ 38329 h 71207"/>
                <a:gd name="connsiteX9" fmla="*/ 30260 w 89484"/>
                <a:gd name="connsiteY9" fmla="*/ 38596 h 71207"/>
                <a:gd name="connsiteX10" fmla="*/ 63316 w 89484"/>
                <a:gd name="connsiteY10" fmla="*/ 71162 h 71207"/>
                <a:gd name="connsiteX11" fmla="*/ 89566 w 89484"/>
                <a:gd name="connsiteY11" fmla="*/ 71162 h 71207"/>
                <a:gd name="connsiteX12" fmla="*/ 45062 w 89484"/>
                <a:gd name="connsiteY12" fmla="*/ 27348 h 7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484" h="71207">
                  <a:moveTo>
                    <a:pt x="45062" y="27348"/>
                  </a:moveTo>
                  <a:cubicBezTo>
                    <a:pt x="43098" y="25427"/>
                    <a:pt x="42849" y="24251"/>
                    <a:pt x="45267" y="22550"/>
                  </a:cubicBezTo>
                  <a:cubicBezTo>
                    <a:pt x="49693" y="19430"/>
                    <a:pt x="53910" y="16089"/>
                    <a:pt x="58220" y="12852"/>
                  </a:cubicBezTo>
                  <a:cubicBezTo>
                    <a:pt x="60611" y="11058"/>
                    <a:pt x="61037" y="9596"/>
                    <a:pt x="57241" y="8977"/>
                  </a:cubicBezTo>
                  <a:cubicBezTo>
                    <a:pt x="39413" y="6054"/>
                    <a:pt x="21573" y="3158"/>
                    <a:pt x="2328" y="24"/>
                  </a:cubicBezTo>
                  <a:cubicBezTo>
                    <a:pt x="701" y="-341"/>
                    <a:pt x="-195" y="746"/>
                    <a:pt x="159" y="3201"/>
                  </a:cubicBezTo>
                  <a:cubicBezTo>
                    <a:pt x="2221" y="17546"/>
                    <a:pt x="4250" y="31898"/>
                    <a:pt x="6246" y="46257"/>
                  </a:cubicBezTo>
                  <a:cubicBezTo>
                    <a:pt x="6633" y="49068"/>
                    <a:pt x="7784" y="49911"/>
                    <a:pt x="10617" y="47840"/>
                  </a:cubicBezTo>
                  <a:cubicBezTo>
                    <a:pt x="14977" y="44650"/>
                    <a:pt x="19470" y="41609"/>
                    <a:pt x="23759" y="38329"/>
                  </a:cubicBezTo>
                  <a:cubicBezTo>
                    <a:pt x="26221" y="36455"/>
                    <a:pt x="27770" y="36127"/>
                    <a:pt x="30260" y="38596"/>
                  </a:cubicBezTo>
                  <a:cubicBezTo>
                    <a:pt x="41242" y="49481"/>
                    <a:pt x="52261" y="60337"/>
                    <a:pt x="63316" y="71162"/>
                  </a:cubicBezTo>
                  <a:lnTo>
                    <a:pt x="89566" y="71162"/>
                  </a:lnTo>
                  <a:cubicBezTo>
                    <a:pt x="74744" y="56545"/>
                    <a:pt x="59910" y="41940"/>
                    <a:pt x="45062" y="27348"/>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FC95B57E-5BE8-4A11-A13F-56CB88EF813F}"/>
                </a:ext>
              </a:extLst>
            </p:cNvPr>
            <p:cNvSpPr/>
            <p:nvPr/>
          </p:nvSpPr>
          <p:spPr>
            <a:xfrm>
              <a:off x="5472836" y="3969725"/>
              <a:ext cx="127486" cy="57863"/>
            </a:xfrm>
            <a:custGeom>
              <a:avLst/>
              <a:gdLst>
                <a:gd name="connsiteX0" fmla="*/ 77195 w 127486"/>
                <a:gd name="connsiteY0" fmla="*/ 38269 h 57863"/>
                <a:gd name="connsiteX1" fmla="*/ 84277 w 127486"/>
                <a:gd name="connsiteY1" fmla="*/ 42144 h 57863"/>
                <a:gd name="connsiteX2" fmla="*/ 87597 w 127486"/>
                <a:gd name="connsiteY2" fmla="*/ 55075 h 57863"/>
                <a:gd name="connsiteX3" fmla="*/ 89357 w 127486"/>
                <a:gd name="connsiteY3" fmla="*/ 57754 h 57863"/>
                <a:gd name="connsiteX4" fmla="*/ 92223 w 127486"/>
                <a:gd name="connsiteY4" fmla="*/ 56026 h 57863"/>
                <a:gd name="connsiteX5" fmla="*/ 98642 w 127486"/>
                <a:gd name="connsiteY5" fmla="*/ 49251 h 57863"/>
                <a:gd name="connsiteX6" fmla="*/ 125473 w 127486"/>
                <a:gd name="connsiteY6" fmla="*/ 20588 h 57863"/>
                <a:gd name="connsiteX7" fmla="*/ 125180 w 127486"/>
                <a:gd name="connsiteY7" fmla="*/ 15748 h 57863"/>
                <a:gd name="connsiteX8" fmla="*/ 76110 w 127486"/>
                <a:gd name="connsiteY8" fmla="*/ 287 h 57863"/>
                <a:gd name="connsiteX9" fmla="*/ 73006 w 127486"/>
                <a:gd name="connsiteY9" fmla="*/ 2630 h 57863"/>
                <a:gd name="connsiteX10" fmla="*/ 77045 w 127486"/>
                <a:gd name="connsiteY10" fmla="*/ 16357 h 57863"/>
                <a:gd name="connsiteX11" fmla="*/ 72846 w 127486"/>
                <a:gd name="connsiteY11" fmla="*/ 22415 h 57863"/>
                <a:gd name="connsiteX12" fmla="*/ 38672 w 127486"/>
                <a:gd name="connsiteY12" fmla="*/ 28997 h 57863"/>
                <a:gd name="connsiteX13" fmla="*/ 82 w 127486"/>
                <a:gd name="connsiteY13" fmla="*/ 36583 h 57863"/>
                <a:gd name="connsiteX14" fmla="*/ 82 w 127486"/>
                <a:gd name="connsiteY14" fmla="*/ 53969 h 57863"/>
                <a:gd name="connsiteX15" fmla="*/ 77195 w 127486"/>
                <a:gd name="connsiteY15" fmla="*/ 38269 h 5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486" h="57863">
                  <a:moveTo>
                    <a:pt x="77195" y="38269"/>
                  </a:moveTo>
                  <a:cubicBezTo>
                    <a:pt x="82003" y="37262"/>
                    <a:pt x="83564" y="38325"/>
                    <a:pt x="84277" y="42144"/>
                  </a:cubicBezTo>
                  <a:cubicBezTo>
                    <a:pt x="85085" y="46491"/>
                    <a:pt x="86452" y="50769"/>
                    <a:pt x="87597" y="55075"/>
                  </a:cubicBezTo>
                  <a:cubicBezTo>
                    <a:pt x="87874" y="56129"/>
                    <a:pt x="88151" y="57417"/>
                    <a:pt x="89357" y="57754"/>
                  </a:cubicBezTo>
                  <a:cubicBezTo>
                    <a:pt x="90757" y="58125"/>
                    <a:pt x="91454" y="56817"/>
                    <a:pt x="92223" y="56026"/>
                  </a:cubicBezTo>
                  <a:cubicBezTo>
                    <a:pt x="94377" y="53777"/>
                    <a:pt x="96517" y="51519"/>
                    <a:pt x="98642" y="49251"/>
                  </a:cubicBezTo>
                  <a:cubicBezTo>
                    <a:pt x="107595" y="39703"/>
                    <a:pt x="116575" y="30173"/>
                    <a:pt x="125473" y="20588"/>
                  </a:cubicBezTo>
                  <a:cubicBezTo>
                    <a:pt x="126923" y="19028"/>
                    <a:pt x="129501" y="17116"/>
                    <a:pt x="125180" y="15748"/>
                  </a:cubicBezTo>
                  <a:cubicBezTo>
                    <a:pt x="108834" y="10579"/>
                    <a:pt x="92478" y="5425"/>
                    <a:pt x="76110" y="287"/>
                  </a:cubicBezTo>
                  <a:cubicBezTo>
                    <a:pt x="73471" y="-542"/>
                    <a:pt x="72287" y="161"/>
                    <a:pt x="73006" y="2630"/>
                  </a:cubicBezTo>
                  <a:cubicBezTo>
                    <a:pt x="74340" y="7212"/>
                    <a:pt x="75341" y="11878"/>
                    <a:pt x="77045" y="16357"/>
                  </a:cubicBezTo>
                  <a:cubicBezTo>
                    <a:pt x="78456" y="20072"/>
                    <a:pt x="77145" y="21628"/>
                    <a:pt x="72846" y="22415"/>
                  </a:cubicBezTo>
                  <a:cubicBezTo>
                    <a:pt x="61425" y="24495"/>
                    <a:pt x="50054" y="26767"/>
                    <a:pt x="38672" y="28997"/>
                  </a:cubicBezTo>
                  <a:cubicBezTo>
                    <a:pt x="25809" y="31518"/>
                    <a:pt x="12946" y="34046"/>
                    <a:pt x="82" y="36583"/>
                  </a:cubicBezTo>
                  <a:lnTo>
                    <a:pt x="82" y="53969"/>
                  </a:lnTo>
                  <a:cubicBezTo>
                    <a:pt x="25796" y="48815"/>
                    <a:pt x="51520" y="43629"/>
                    <a:pt x="77195" y="38269"/>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CD989AA3-9521-4792-F67D-BDA89845EEC0}"/>
                </a:ext>
              </a:extLst>
            </p:cNvPr>
            <p:cNvSpPr/>
            <p:nvPr/>
          </p:nvSpPr>
          <p:spPr>
            <a:xfrm>
              <a:off x="5382982" y="4176824"/>
              <a:ext cx="66187" cy="74622"/>
            </a:xfrm>
            <a:custGeom>
              <a:avLst/>
              <a:gdLst>
                <a:gd name="connsiteX0" fmla="*/ 21362 w 66187"/>
                <a:gd name="connsiteY0" fmla="*/ 34929 h 74622"/>
                <a:gd name="connsiteX1" fmla="*/ 18219 w 66187"/>
                <a:gd name="connsiteY1" fmla="*/ 41020 h 74622"/>
                <a:gd name="connsiteX2" fmla="*/ 3080 w 66187"/>
                <a:gd name="connsiteY2" fmla="*/ 45892 h 74622"/>
                <a:gd name="connsiteX3" fmla="*/ 108 w 66187"/>
                <a:gd name="connsiteY3" fmla="*/ 47593 h 74622"/>
                <a:gd name="connsiteX4" fmla="*/ 2825 w 66187"/>
                <a:gd name="connsiteY4" fmla="*/ 50057 h 74622"/>
                <a:gd name="connsiteX5" fmla="*/ 47988 w 66187"/>
                <a:gd name="connsiteY5" fmla="*/ 73445 h 74622"/>
                <a:gd name="connsiteX6" fmla="*/ 53909 w 66187"/>
                <a:gd name="connsiteY6" fmla="*/ 71571 h 74622"/>
                <a:gd name="connsiteX7" fmla="*/ 65933 w 66187"/>
                <a:gd name="connsiteY7" fmla="*/ 30310 h 74622"/>
                <a:gd name="connsiteX8" fmla="*/ 62281 w 66187"/>
                <a:gd name="connsiteY8" fmla="*/ 27499 h 74622"/>
                <a:gd name="connsiteX9" fmla="*/ 46671 w 66187"/>
                <a:gd name="connsiteY9" fmla="*/ 32605 h 74622"/>
                <a:gd name="connsiteX10" fmla="*/ 40363 w 66187"/>
                <a:gd name="connsiteY10" fmla="*/ 30328 h 74622"/>
                <a:gd name="connsiteX11" fmla="*/ 29778 w 66187"/>
                <a:gd name="connsiteY11" fmla="*/ 5844 h 74622"/>
                <a:gd name="connsiteX12" fmla="*/ 27222 w 66187"/>
                <a:gd name="connsiteY12" fmla="*/ -45 h 74622"/>
                <a:gd name="connsiteX13" fmla="*/ 6250 w 66187"/>
                <a:gd name="connsiteY13" fmla="*/ -45 h 74622"/>
                <a:gd name="connsiteX14" fmla="*/ 21362 w 66187"/>
                <a:gd name="connsiteY14" fmla="*/ 34929 h 7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187" h="74622">
                  <a:moveTo>
                    <a:pt x="21362" y="34929"/>
                  </a:moveTo>
                  <a:cubicBezTo>
                    <a:pt x="22789" y="38209"/>
                    <a:pt x="22352" y="39905"/>
                    <a:pt x="18219" y="41020"/>
                  </a:cubicBezTo>
                  <a:cubicBezTo>
                    <a:pt x="13084" y="42425"/>
                    <a:pt x="8110" y="44229"/>
                    <a:pt x="3080" y="45892"/>
                  </a:cubicBezTo>
                  <a:cubicBezTo>
                    <a:pt x="1940" y="46272"/>
                    <a:pt x="313" y="46389"/>
                    <a:pt x="108" y="47593"/>
                  </a:cubicBezTo>
                  <a:cubicBezTo>
                    <a:pt x="-157" y="49106"/>
                    <a:pt x="1680" y="49467"/>
                    <a:pt x="2825" y="50057"/>
                  </a:cubicBezTo>
                  <a:cubicBezTo>
                    <a:pt x="17870" y="57867"/>
                    <a:pt x="32976" y="65593"/>
                    <a:pt x="47988" y="73445"/>
                  </a:cubicBezTo>
                  <a:cubicBezTo>
                    <a:pt x="51203" y="75127"/>
                    <a:pt x="52885" y="75263"/>
                    <a:pt x="53909" y="71571"/>
                  </a:cubicBezTo>
                  <a:cubicBezTo>
                    <a:pt x="57749" y="57783"/>
                    <a:pt x="61821" y="44042"/>
                    <a:pt x="65933" y="30310"/>
                  </a:cubicBezTo>
                  <a:cubicBezTo>
                    <a:pt x="66890" y="27096"/>
                    <a:pt x="65855" y="26295"/>
                    <a:pt x="62281" y="27499"/>
                  </a:cubicBezTo>
                  <a:cubicBezTo>
                    <a:pt x="57079" y="29209"/>
                    <a:pt x="51767" y="30713"/>
                    <a:pt x="46671" y="32605"/>
                  </a:cubicBezTo>
                  <a:cubicBezTo>
                    <a:pt x="43290" y="33861"/>
                    <a:pt x="41647" y="33542"/>
                    <a:pt x="40363" y="30328"/>
                  </a:cubicBezTo>
                  <a:cubicBezTo>
                    <a:pt x="37082" y="22101"/>
                    <a:pt x="33330" y="14010"/>
                    <a:pt x="29778" y="5844"/>
                  </a:cubicBezTo>
                  <a:lnTo>
                    <a:pt x="27222" y="-45"/>
                  </a:lnTo>
                  <a:lnTo>
                    <a:pt x="6250" y="-45"/>
                  </a:lnTo>
                  <a:cubicBezTo>
                    <a:pt x="11271" y="11627"/>
                    <a:pt x="16308" y="23285"/>
                    <a:pt x="21362" y="34929"/>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9B2047D-B8B4-9DD6-576E-5AA88269F9EF}"/>
                </a:ext>
              </a:extLst>
            </p:cNvPr>
            <p:cNvSpPr/>
            <p:nvPr/>
          </p:nvSpPr>
          <p:spPr>
            <a:xfrm>
              <a:off x="5119431" y="4110563"/>
              <a:ext cx="76081" cy="55391"/>
            </a:xfrm>
            <a:custGeom>
              <a:avLst/>
              <a:gdLst>
                <a:gd name="connsiteX0" fmla="*/ 38720 w 76081"/>
                <a:gd name="connsiteY0" fmla="*/ 20569 h 55391"/>
                <a:gd name="connsiteX1" fmla="*/ 32002 w 76081"/>
                <a:gd name="connsiteY1" fmla="*/ 19328 h 55391"/>
                <a:gd name="connsiteX2" fmla="*/ 22878 w 76081"/>
                <a:gd name="connsiteY2" fmla="*/ 7451 h 55391"/>
                <a:gd name="connsiteX3" fmla="*/ 19801 w 76081"/>
                <a:gd name="connsiteY3" fmla="*/ 5296 h 55391"/>
                <a:gd name="connsiteX4" fmla="*/ 17865 w 76081"/>
                <a:gd name="connsiteY4" fmla="*/ 7882 h 55391"/>
                <a:gd name="connsiteX5" fmla="*/ 606 w 76081"/>
                <a:gd name="connsiteY5" fmla="*/ 50704 h 55391"/>
                <a:gd name="connsiteX6" fmla="*/ 4435 w 76081"/>
                <a:gd name="connsiteY6" fmla="*/ 55169 h 55391"/>
                <a:gd name="connsiteX7" fmla="*/ 29285 w 76081"/>
                <a:gd name="connsiteY7" fmla="*/ 55169 h 55391"/>
                <a:gd name="connsiteX8" fmla="*/ 29285 w 76081"/>
                <a:gd name="connsiteY8" fmla="*/ 55347 h 55391"/>
                <a:gd name="connsiteX9" fmla="*/ 54678 w 76081"/>
                <a:gd name="connsiteY9" fmla="*/ 55347 h 55391"/>
                <a:gd name="connsiteX10" fmla="*/ 57041 w 76081"/>
                <a:gd name="connsiteY10" fmla="*/ 51744 h 55391"/>
                <a:gd name="connsiteX11" fmla="*/ 48187 w 76081"/>
                <a:gd name="connsiteY11" fmla="*/ 40256 h 55391"/>
                <a:gd name="connsiteX12" fmla="*/ 49604 w 76081"/>
                <a:gd name="connsiteY12" fmla="*/ 34166 h 55391"/>
                <a:gd name="connsiteX13" fmla="*/ 76164 w 76081"/>
                <a:gd name="connsiteY13" fmla="*/ 19717 h 55391"/>
                <a:gd name="connsiteX14" fmla="*/ 76164 w 76081"/>
                <a:gd name="connsiteY14" fmla="*/ -45 h 55391"/>
                <a:gd name="connsiteX15" fmla="*/ 38720 w 76081"/>
                <a:gd name="connsiteY15" fmla="*/ 20569 h 5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081" h="55391">
                  <a:moveTo>
                    <a:pt x="38720" y="20569"/>
                  </a:moveTo>
                  <a:cubicBezTo>
                    <a:pt x="35566" y="22317"/>
                    <a:pt x="33917" y="22148"/>
                    <a:pt x="32002" y="19328"/>
                  </a:cubicBezTo>
                  <a:cubicBezTo>
                    <a:pt x="29236" y="15238"/>
                    <a:pt x="25977" y="11363"/>
                    <a:pt x="22878" y="7451"/>
                  </a:cubicBezTo>
                  <a:cubicBezTo>
                    <a:pt x="22114" y="6481"/>
                    <a:pt x="21500" y="4996"/>
                    <a:pt x="19801" y="5296"/>
                  </a:cubicBezTo>
                  <a:cubicBezTo>
                    <a:pt x="18523" y="5526"/>
                    <a:pt x="18269" y="6870"/>
                    <a:pt x="17865" y="7882"/>
                  </a:cubicBezTo>
                  <a:cubicBezTo>
                    <a:pt x="12132" y="22162"/>
                    <a:pt x="6455" y="36461"/>
                    <a:pt x="606" y="50704"/>
                  </a:cubicBezTo>
                  <a:cubicBezTo>
                    <a:pt x="-777" y="54082"/>
                    <a:pt x="606" y="55187"/>
                    <a:pt x="4435" y="55169"/>
                  </a:cubicBezTo>
                  <a:cubicBezTo>
                    <a:pt x="12735" y="55127"/>
                    <a:pt x="21002" y="55169"/>
                    <a:pt x="29285" y="55169"/>
                  </a:cubicBezTo>
                  <a:lnTo>
                    <a:pt x="29285" y="55347"/>
                  </a:lnTo>
                  <a:cubicBezTo>
                    <a:pt x="37751" y="55347"/>
                    <a:pt x="46212" y="55347"/>
                    <a:pt x="54678" y="55347"/>
                  </a:cubicBezTo>
                  <a:cubicBezTo>
                    <a:pt x="58136" y="55347"/>
                    <a:pt x="58911" y="54194"/>
                    <a:pt x="57041" y="51744"/>
                  </a:cubicBezTo>
                  <a:cubicBezTo>
                    <a:pt x="54108" y="47902"/>
                    <a:pt x="51363" y="43953"/>
                    <a:pt x="48187" y="40256"/>
                  </a:cubicBezTo>
                  <a:cubicBezTo>
                    <a:pt x="45863" y="37548"/>
                    <a:pt x="46085" y="36040"/>
                    <a:pt x="49604" y="34166"/>
                  </a:cubicBezTo>
                  <a:cubicBezTo>
                    <a:pt x="58535" y="29480"/>
                    <a:pt x="67310" y="24585"/>
                    <a:pt x="76164" y="19717"/>
                  </a:cubicBezTo>
                  <a:lnTo>
                    <a:pt x="76164" y="-45"/>
                  </a:lnTo>
                  <a:cubicBezTo>
                    <a:pt x="63666" y="6805"/>
                    <a:pt x="51185" y="13676"/>
                    <a:pt x="38720" y="20569"/>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3" name="Freeform: Shape 82">
              <a:extLst>
                <a:ext uri="{FF2B5EF4-FFF2-40B4-BE49-F238E27FC236}">
                  <a16:creationId xmlns:a16="http://schemas.microsoft.com/office/drawing/2014/main" id="{DF6C9AF4-E4F0-49C4-9D95-2E785B3BF838}"/>
                </a:ext>
              </a:extLst>
            </p:cNvPr>
            <p:cNvSpPr/>
            <p:nvPr/>
          </p:nvSpPr>
          <p:spPr>
            <a:xfrm>
              <a:off x="5077672" y="3987304"/>
              <a:ext cx="117823" cy="58846"/>
            </a:xfrm>
            <a:custGeom>
              <a:avLst/>
              <a:gdLst>
                <a:gd name="connsiteX0" fmla="*/ 55917 w 117823"/>
                <a:gd name="connsiteY0" fmla="*/ 21659 h 58846"/>
                <a:gd name="connsiteX1" fmla="*/ 50787 w 117823"/>
                <a:gd name="connsiteY1" fmla="*/ 16037 h 58846"/>
                <a:gd name="connsiteX2" fmla="*/ 53001 w 117823"/>
                <a:gd name="connsiteY2" fmla="*/ 3172 h 58846"/>
                <a:gd name="connsiteX3" fmla="*/ 52060 w 117823"/>
                <a:gd name="connsiteY3" fmla="*/ 80 h 58846"/>
                <a:gd name="connsiteX4" fmla="*/ 48651 w 117823"/>
                <a:gd name="connsiteY4" fmla="*/ 1106 h 58846"/>
                <a:gd name="connsiteX5" fmla="*/ 2636 w 117823"/>
                <a:gd name="connsiteY5" fmla="*/ 24194 h 58846"/>
                <a:gd name="connsiteX6" fmla="*/ 2183 w 117823"/>
                <a:gd name="connsiteY6" fmla="*/ 29258 h 58846"/>
                <a:gd name="connsiteX7" fmla="*/ 40617 w 117823"/>
                <a:gd name="connsiteY7" fmla="*/ 57369 h 58846"/>
                <a:gd name="connsiteX8" fmla="*/ 43810 w 117823"/>
                <a:gd name="connsiteY8" fmla="*/ 58695 h 58846"/>
                <a:gd name="connsiteX9" fmla="*/ 45265 w 117823"/>
                <a:gd name="connsiteY9" fmla="*/ 55500 h 58846"/>
                <a:gd name="connsiteX10" fmla="*/ 47312 w 117823"/>
                <a:gd name="connsiteY10" fmla="*/ 40545 h 58846"/>
                <a:gd name="connsiteX11" fmla="*/ 51119 w 117823"/>
                <a:gd name="connsiteY11" fmla="*/ 37813 h 58846"/>
                <a:gd name="connsiteX12" fmla="*/ 77308 w 117823"/>
                <a:gd name="connsiteY12" fmla="*/ 40732 h 58846"/>
                <a:gd name="connsiteX13" fmla="*/ 117906 w 117823"/>
                <a:gd name="connsiteY13" fmla="*/ 45197 h 58846"/>
                <a:gd name="connsiteX14" fmla="*/ 117906 w 117823"/>
                <a:gd name="connsiteY14" fmla="*/ 28331 h 58846"/>
                <a:gd name="connsiteX15" fmla="*/ 55917 w 117823"/>
                <a:gd name="connsiteY15" fmla="*/ 21659 h 5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23" h="58846">
                  <a:moveTo>
                    <a:pt x="55917" y="21659"/>
                  </a:moveTo>
                  <a:cubicBezTo>
                    <a:pt x="51020" y="21158"/>
                    <a:pt x="50228" y="19363"/>
                    <a:pt x="50787" y="16037"/>
                  </a:cubicBezTo>
                  <a:cubicBezTo>
                    <a:pt x="51495" y="11820"/>
                    <a:pt x="52231" y="7604"/>
                    <a:pt x="53001" y="3172"/>
                  </a:cubicBezTo>
                  <a:cubicBezTo>
                    <a:pt x="52337" y="2310"/>
                    <a:pt x="53847" y="754"/>
                    <a:pt x="52060" y="80"/>
                  </a:cubicBezTo>
                  <a:cubicBezTo>
                    <a:pt x="50815" y="-389"/>
                    <a:pt x="49703" y="576"/>
                    <a:pt x="48651" y="1106"/>
                  </a:cubicBezTo>
                  <a:cubicBezTo>
                    <a:pt x="33313" y="8803"/>
                    <a:pt x="18024" y="16566"/>
                    <a:pt x="2636" y="24194"/>
                  </a:cubicBezTo>
                  <a:cubicBezTo>
                    <a:pt x="-794" y="25894"/>
                    <a:pt x="-590" y="27244"/>
                    <a:pt x="2183" y="29258"/>
                  </a:cubicBezTo>
                  <a:cubicBezTo>
                    <a:pt x="15031" y="38586"/>
                    <a:pt x="27802" y="47999"/>
                    <a:pt x="40617" y="57369"/>
                  </a:cubicBezTo>
                  <a:cubicBezTo>
                    <a:pt x="41541" y="58044"/>
                    <a:pt x="42443" y="59149"/>
                    <a:pt x="43810" y="58695"/>
                  </a:cubicBezTo>
                  <a:cubicBezTo>
                    <a:pt x="45431" y="58156"/>
                    <a:pt x="45099" y="56680"/>
                    <a:pt x="45265" y="55500"/>
                  </a:cubicBezTo>
                  <a:cubicBezTo>
                    <a:pt x="45957" y="50519"/>
                    <a:pt x="46693" y="45539"/>
                    <a:pt x="47312" y="40545"/>
                  </a:cubicBezTo>
                  <a:cubicBezTo>
                    <a:pt x="47567" y="38507"/>
                    <a:pt x="48496" y="37504"/>
                    <a:pt x="51119" y="37813"/>
                  </a:cubicBezTo>
                  <a:cubicBezTo>
                    <a:pt x="59845" y="38830"/>
                    <a:pt x="68577" y="39767"/>
                    <a:pt x="77308" y="40732"/>
                  </a:cubicBezTo>
                  <a:cubicBezTo>
                    <a:pt x="90843" y="42231"/>
                    <a:pt x="104376" y="43720"/>
                    <a:pt x="117906" y="45197"/>
                  </a:cubicBezTo>
                  <a:lnTo>
                    <a:pt x="117906" y="28331"/>
                  </a:lnTo>
                  <a:cubicBezTo>
                    <a:pt x="97245" y="26049"/>
                    <a:pt x="76589" y="23782"/>
                    <a:pt x="55917" y="21659"/>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4" name="Freeform: Shape 83">
              <a:extLst>
                <a:ext uri="{FF2B5EF4-FFF2-40B4-BE49-F238E27FC236}">
                  <a16:creationId xmlns:a16="http://schemas.microsoft.com/office/drawing/2014/main" id="{485B504D-C61D-2C87-2551-E3FBE49BBE22}"/>
                </a:ext>
              </a:extLst>
            </p:cNvPr>
            <p:cNvSpPr/>
            <p:nvPr/>
          </p:nvSpPr>
          <p:spPr>
            <a:xfrm>
              <a:off x="5404085" y="3848344"/>
              <a:ext cx="84202" cy="93710"/>
            </a:xfrm>
            <a:custGeom>
              <a:avLst/>
              <a:gdLst>
                <a:gd name="connsiteX0" fmla="*/ 58946 w 84202"/>
                <a:gd name="connsiteY0" fmla="*/ 45067 h 93710"/>
                <a:gd name="connsiteX1" fmla="*/ 66438 w 84202"/>
                <a:gd name="connsiteY1" fmla="*/ 43605 h 93710"/>
                <a:gd name="connsiteX2" fmla="*/ 80238 w 84202"/>
                <a:gd name="connsiteY2" fmla="*/ 50773 h 93710"/>
                <a:gd name="connsiteX3" fmla="*/ 84277 w 84202"/>
                <a:gd name="connsiteY3" fmla="*/ 49513 h 93710"/>
                <a:gd name="connsiteX4" fmla="*/ 77787 w 84202"/>
                <a:gd name="connsiteY4" fmla="*/ 1866 h 93710"/>
                <a:gd name="connsiteX5" fmla="*/ 73360 w 84202"/>
                <a:gd name="connsiteY5" fmla="*/ 652 h 93710"/>
                <a:gd name="connsiteX6" fmla="*/ 26581 w 84202"/>
                <a:gd name="connsiteY6" fmla="*/ 18456 h 93710"/>
                <a:gd name="connsiteX7" fmla="*/ 26432 w 84202"/>
                <a:gd name="connsiteY7" fmla="*/ 22438 h 93710"/>
                <a:gd name="connsiteX8" fmla="*/ 40741 w 84202"/>
                <a:gd name="connsiteY8" fmla="*/ 29779 h 93710"/>
                <a:gd name="connsiteX9" fmla="*/ 42534 w 84202"/>
                <a:gd name="connsiteY9" fmla="*/ 36507 h 93710"/>
                <a:gd name="connsiteX10" fmla="*/ 82 w 84202"/>
                <a:gd name="connsiteY10" fmla="*/ 93665 h 93710"/>
                <a:gd name="connsiteX11" fmla="*/ 22819 w 84202"/>
                <a:gd name="connsiteY11" fmla="*/ 93665 h 93710"/>
                <a:gd name="connsiteX12" fmla="*/ 58946 w 84202"/>
                <a:gd name="connsiteY12" fmla="*/ 45067 h 9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202" h="93710">
                  <a:moveTo>
                    <a:pt x="58946" y="45067"/>
                  </a:moveTo>
                  <a:cubicBezTo>
                    <a:pt x="61220" y="41989"/>
                    <a:pt x="63002" y="41591"/>
                    <a:pt x="66438" y="43605"/>
                  </a:cubicBezTo>
                  <a:cubicBezTo>
                    <a:pt x="70865" y="46205"/>
                    <a:pt x="75596" y="48440"/>
                    <a:pt x="80238" y="50773"/>
                  </a:cubicBezTo>
                  <a:cubicBezTo>
                    <a:pt x="82595" y="51954"/>
                    <a:pt x="84421" y="52015"/>
                    <a:pt x="84277" y="49513"/>
                  </a:cubicBezTo>
                  <a:cubicBezTo>
                    <a:pt x="82064" y="33284"/>
                    <a:pt x="79972" y="17570"/>
                    <a:pt x="77787" y="1866"/>
                  </a:cubicBezTo>
                  <a:cubicBezTo>
                    <a:pt x="77399" y="-945"/>
                    <a:pt x="75175" y="-8"/>
                    <a:pt x="73360" y="652"/>
                  </a:cubicBezTo>
                  <a:cubicBezTo>
                    <a:pt x="57762" y="6570"/>
                    <a:pt x="42191" y="12538"/>
                    <a:pt x="26581" y="18456"/>
                  </a:cubicBezTo>
                  <a:cubicBezTo>
                    <a:pt x="23068" y="19786"/>
                    <a:pt x="23699" y="21028"/>
                    <a:pt x="26432" y="22438"/>
                  </a:cubicBezTo>
                  <a:cubicBezTo>
                    <a:pt x="31191" y="24902"/>
                    <a:pt x="35839" y="27591"/>
                    <a:pt x="40741" y="29779"/>
                  </a:cubicBezTo>
                  <a:cubicBezTo>
                    <a:pt x="44792" y="31597"/>
                    <a:pt x="44930" y="33317"/>
                    <a:pt x="42534" y="36507"/>
                  </a:cubicBezTo>
                  <a:cubicBezTo>
                    <a:pt x="28287" y="55501"/>
                    <a:pt x="14137" y="74553"/>
                    <a:pt x="82" y="93665"/>
                  </a:cubicBezTo>
                  <a:lnTo>
                    <a:pt x="22819" y="93665"/>
                  </a:lnTo>
                  <a:cubicBezTo>
                    <a:pt x="34876" y="77445"/>
                    <a:pt x="46983" y="61291"/>
                    <a:pt x="58946" y="45067"/>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5" name="Freeform: Shape 84">
              <a:extLst>
                <a:ext uri="{FF2B5EF4-FFF2-40B4-BE49-F238E27FC236}">
                  <a16:creationId xmlns:a16="http://schemas.microsoft.com/office/drawing/2014/main" id="{91AD1FDC-4A6D-8719-10E5-8CB4426918BC}"/>
                </a:ext>
              </a:extLst>
            </p:cNvPr>
            <p:cNvSpPr/>
            <p:nvPr/>
          </p:nvSpPr>
          <p:spPr>
            <a:xfrm>
              <a:off x="5472825" y="4093696"/>
              <a:ext cx="102385" cy="63273"/>
            </a:xfrm>
            <a:custGeom>
              <a:avLst/>
              <a:gdLst>
                <a:gd name="connsiteX0" fmla="*/ 49357 w 102385"/>
                <a:gd name="connsiteY0" fmla="*/ 41943 h 63273"/>
                <a:gd name="connsiteX1" fmla="*/ 51210 w 102385"/>
                <a:gd name="connsiteY1" fmla="*/ 47823 h 63273"/>
                <a:gd name="connsiteX2" fmla="*/ 42700 w 102385"/>
                <a:gd name="connsiteY2" fmla="*/ 60571 h 63273"/>
                <a:gd name="connsiteX3" fmla="*/ 44836 w 102385"/>
                <a:gd name="connsiteY3" fmla="*/ 63152 h 63273"/>
                <a:gd name="connsiteX4" fmla="*/ 45599 w 102385"/>
                <a:gd name="connsiteY4" fmla="*/ 63096 h 63273"/>
                <a:gd name="connsiteX5" fmla="*/ 99920 w 102385"/>
                <a:gd name="connsiteY5" fmla="*/ 55665 h 63273"/>
                <a:gd name="connsiteX6" fmla="*/ 101514 w 102385"/>
                <a:gd name="connsiteY6" fmla="*/ 51650 h 63273"/>
                <a:gd name="connsiteX7" fmla="*/ 78384 w 102385"/>
                <a:gd name="connsiteY7" fmla="*/ 13359 h 63273"/>
                <a:gd name="connsiteX8" fmla="*/ 74052 w 102385"/>
                <a:gd name="connsiteY8" fmla="*/ 13209 h 63273"/>
                <a:gd name="connsiteX9" fmla="*/ 65890 w 102385"/>
                <a:gd name="connsiteY9" fmla="*/ 25592 h 63273"/>
                <a:gd name="connsiteX10" fmla="*/ 58143 w 102385"/>
                <a:gd name="connsiteY10" fmla="*/ 27363 h 63273"/>
                <a:gd name="connsiteX11" fmla="*/ 82 w 102385"/>
                <a:gd name="connsiteY11" fmla="*/ -45 h 63273"/>
                <a:gd name="connsiteX12" fmla="*/ 82 w 102385"/>
                <a:gd name="connsiteY12" fmla="*/ 18756 h 63273"/>
                <a:gd name="connsiteX13" fmla="*/ 49357 w 102385"/>
                <a:gd name="connsiteY13" fmla="*/ 41943 h 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385" h="63273">
                  <a:moveTo>
                    <a:pt x="49357" y="41943"/>
                  </a:moveTo>
                  <a:cubicBezTo>
                    <a:pt x="52986" y="43634"/>
                    <a:pt x="53413" y="44946"/>
                    <a:pt x="51210" y="47823"/>
                  </a:cubicBezTo>
                  <a:cubicBezTo>
                    <a:pt x="48084" y="51913"/>
                    <a:pt x="45500" y="56303"/>
                    <a:pt x="42700" y="60571"/>
                  </a:cubicBezTo>
                  <a:cubicBezTo>
                    <a:pt x="41593" y="62290"/>
                    <a:pt x="41416" y="63560"/>
                    <a:pt x="44836" y="63152"/>
                  </a:cubicBezTo>
                  <a:cubicBezTo>
                    <a:pt x="44880" y="63152"/>
                    <a:pt x="45245" y="63152"/>
                    <a:pt x="45599" y="63096"/>
                  </a:cubicBezTo>
                  <a:cubicBezTo>
                    <a:pt x="63704" y="60619"/>
                    <a:pt x="81811" y="58142"/>
                    <a:pt x="99920" y="55665"/>
                  </a:cubicBezTo>
                  <a:cubicBezTo>
                    <a:pt x="103528" y="55197"/>
                    <a:pt x="102554" y="53379"/>
                    <a:pt x="101514" y="51650"/>
                  </a:cubicBezTo>
                  <a:cubicBezTo>
                    <a:pt x="93815" y="38885"/>
                    <a:pt x="86105" y="26121"/>
                    <a:pt x="78384" y="13359"/>
                  </a:cubicBezTo>
                  <a:cubicBezTo>
                    <a:pt x="76951" y="10970"/>
                    <a:pt x="75684" y="10721"/>
                    <a:pt x="74052" y="13209"/>
                  </a:cubicBezTo>
                  <a:cubicBezTo>
                    <a:pt x="71346" y="17346"/>
                    <a:pt x="68253" y="21324"/>
                    <a:pt x="65890" y="25592"/>
                  </a:cubicBezTo>
                  <a:cubicBezTo>
                    <a:pt x="63904" y="29167"/>
                    <a:pt x="62017" y="29213"/>
                    <a:pt x="58143" y="27363"/>
                  </a:cubicBezTo>
                  <a:cubicBezTo>
                    <a:pt x="38836" y="18149"/>
                    <a:pt x="19482" y="9013"/>
                    <a:pt x="82" y="-45"/>
                  </a:cubicBezTo>
                  <a:lnTo>
                    <a:pt x="82" y="18756"/>
                  </a:lnTo>
                  <a:cubicBezTo>
                    <a:pt x="16500" y="26505"/>
                    <a:pt x="32895" y="34269"/>
                    <a:pt x="49357" y="41943"/>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6" name="Freeform: Shape 85">
              <a:extLst>
                <a:ext uri="{FF2B5EF4-FFF2-40B4-BE49-F238E27FC236}">
                  <a16:creationId xmlns:a16="http://schemas.microsoft.com/office/drawing/2014/main" id="{349F8400-3283-5A3F-2517-3C58D158EB52}"/>
                </a:ext>
              </a:extLst>
            </p:cNvPr>
            <p:cNvSpPr/>
            <p:nvPr/>
          </p:nvSpPr>
          <p:spPr>
            <a:xfrm>
              <a:off x="5307878" y="3815436"/>
              <a:ext cx="69439" cy="126613"/>
            </a:xfrm>
            <a:custGeom>
              <a:avLst/>
              <a:gdLst>
                <a:gd name="connsiteX0" fmla="*/ 44304 w 69439"/>
                <a:gd name="connsiteY0" fmla="*/ 46698 h 126613"/>
                <a:gd name="connsiteX1" fmla="*/ 50855 w 69439"/>
                <a:gd name="connsiteY1" fmla="*/ 40926 h 126613"/>
                <a:gd name="connsiteX2" fmla="*/ 66525 w 69439"/>
                <a:gd name="connsiteY2" fmla="*/ 40982 h 126613"/>
                <a:gd name="connsiteX3" fmla="*/ 68340 w 69439"/>
                <a:gd name="connsiteY3" fmla="*/ 37702 h 126613"/>
                <a:gd name="connsiteX4" fmla="*/ 61258 w 69439"/>
                <a:gd name="connsiteY4" fmla="*/ 30206 h 126613"/>
                <a:gd name="connsiteX5" fmla="*/ 35063 w 69439"/>
                <a:gd name="connsiteY5" fmla="*/ 2231 h 126613"/>
                <a:gd name="connsiteX6" fmla="*/ 29021 w 69439"/>
                <a:gd name="connsiteY6" fmla="*/ 1763 h 126613"/>
                <a:gd name="connsiteX7" fmla="*/ 1044 w 69439"/>
                <a:gd name="connsiteY7" fmla="*/ 37674 h 126613"/>
                <a:gd name="connsiteX8" fmla="*/ 3125 w 69439"/>
                <a:gd name="connsiteY8" fmla="*/ 41019 h 126613"/>
                <a:gd name="connsiteX9" fmla="*/ 19337 w 69439"/>
                <a:gd name="connsiteY9" fmla="*/ 40963 h 126613"/>
                <a:gd name="connsiteX10" fmla="*/ 25369 w 69439"/>
                <a:gd name="connsiteY10" fmla="*/ 46248 h 126613"/>
                <a:gd name="connsiteX11" fmla="*/ 25274 w 69439"/>
                <a:gd name="connsiteY11" fmla="*/ 89280 h 126613"/>
                <a:gd name="connsiteX12" fmla="*/ 25274 w 69439"/>
                <a:gd name="connsiteY12" fmla="*/ 126569 h 126613"/>
                <a:gd name="connsiteX13" fmla="*/ 44403 w 69439"/>
                <a:gd name="connsiteY13" fmla="*/ 126569 h 126613"/>
                <a:gd name="connsiteX14" fmla="*/ 44304 w 69439"/>
                <a:gd name="connsiteY14" fmla="*/ 46698 h 12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439" h="126613">
                  <a:moveTo>
                    <a:pt x="44304" y="46698"/>
                  </a:moveTo>
                  <a:cubicBezTo>
                    <a:pt x="44270" y="42448"/>
                    <a:pt x="45410" y="40541"/>
                    <a:pt x="50855" y="40926"/>
                  </a:cubicBezTo>
                  <a:cubicBezTo>
                    <a:pt x="56045" y="41291"/>
                    <a:pt x="61302" y="40986"/>
                    <a:pt x="66525" y="40982"/>
                  </a:cubicBezTo>
                  <a:cubicBezTo>
                    <a:pt x="69917" y="40982"/>
                    <a:pt x="70293" y="39773"/>
                    <a:pt x="68340" y="37702"/>
                  </a:cubicBezTo>
                  <a:cubicBezTo>
                    <a:pt x="65994" y="35186"/>
                    <a:pt x="63609" y="32699"/>
                    <a:pt x="61258" y="30206"/>
                  </a:cubicBezTo>
                  <a:cubicBezTo>
                    <a:pt x="52526" y="20883"/>
                    <a:pt x="43794" y="11558"/>
                    <a:pt x="35063" y="2231"/>
                  </a:cubicBezTo>
                  <a:cubicBezTo>
                    <a:pt x="33292" y="357"/>
                    <a:pt x="31577" y="-1554"/>
                    <a:pt x="29021" y="1763"/>
                  </a:cubicBezTo>
                  <a:cubicBezTo>
                    <a:pt x="19752" y="13766"/>
                    <a:pt x="10384" y="25708"/>
                    <a:pt x="1044" y="37674"/>
                  </a:cubicBezTo>
                  <a:cubicBezTo>
                    <a:pt x="-682" y="39885"/>
                    <a:pt x="-140" y="41024"/>
                    <a:pt x="3125" y="41019"/>
                  </a:cubicBezTo>
                  <a:cubicBezTo>
                    <a:pt x="8531" y="41019"/>
                    <a:pt x="13959" y="41282"/>
                    <a:pt x="19337" y="40963"/>
                  </a:cubicBezTo>
                  <a:cubicBezTo>
                    <a:pt x="24262" y="40673"/>
                    <a:pt x="25424" y="42345"/>
                    <a:pt x="25369" y="46248"/>
                  </a:cubicBezTo>
                  <a:cubicBezTo>
                    <a:pt x="25136" y="60589"/>
                    <a:pt x="25274" y="74935"/>
                    <a:pt x="25274" y="89280"/>
                  </a:cubicBezTo>
                  <a:cubicBezTo>
                    <a:pt x="25274" y="101710"/>
                    <a:pt x="25219" y="114139"/>
                    <a:pt x="25274" y="126569"/>
                  </a:cubicBezTo>
                  <a:lnTo>
                    <a:pt x="44403" y="126569"/>
                  </a:lnTo>
                  <a:cubicBezTo>
                    <a:pt x="44414" y="99925"/>
                    <a:pt x="44486" y="73309"/>
                    <a:pt x="44304" y="46698"/>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grpSp>
      <p:sp>
        <p:nvSpPr>
          <p:cNvPr id="87" name="Rectangle 86">
            <a:extLst>
              <a:ext uri="{FF2B5EF4-FFF2-40B4-BE49-F238E27FC236}">
                <a16:creationId xmlns:a16="http://schemas.microsoft.com/office/drawing/2014/main" id="{A5236E87-559B-7B42-DD14-CFE2021A5BA4}"/>
              </a:ext>
            </a:extLst>
          </p:cNvPr>
          <p:cNvSpPr/>
          <p:nvPr/>
        </p:nvSpPr>
        <p:spPr>
          <a:xfrm>
            <a:off x="4460979" y="5097325"/>
            <a:ext cx="3339784" cy="52222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FFFFFF"/>
                </a:solidFill>
                <a:effectLst/>
                <a:uLnTx/>
                <a:uFillTx/>
                <a:latin typeface="Arial" panose="020B0604020202020204"/>
                <a:ea typeface="+mn-ea"/>
                <a:cs typeface="+mn-cs"/>
              </a:rPr>
              <a:t>AIOps platform for SRE Operations</a:t>
            </a:r>
            <a:endParaRPr kumimoji="1" lang="en-IN" sz="14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8" name="TextBox 87">
            <a:extLst>
              <a:ext uri="{FF2B5EF4-FFF2-40B4-BE49-F238E27FC236}">
                <a16:creationId xmlns:a16="http://schemas.microsoft.com/office/drawing/2014/main" id="{313E1319-D6CA-D06B-A7BE-AD38B1BB226D}"/>
              </a:ext>
            </a:extLst>
          </p:cNvPr>
          <p:cNvSpPr txBox="1"/>
          <p:nvPr/>
        </p:nvSpPr>
        <p:spPr>
          <a:xfrm>
            <a:off x="5690095" y="2671405"/>
            <a:ext cx="9652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Automation</a:t>
            </a:r>
            <a:endParaRPr kumimoji="0" lang="en-IN" sz="1200" b="0" i="0" u="none" strike="noStrike" kern="0" cap="none" spc="0" normalizeH="0" baseline="0" noProof="0">
              <a:ln>
                <a:noFill/>
              </a:ln>
              <a:solidFill>
                <a:srgbClr val="404040"/>
              </a:solidFill>
              <a:effectLst/>
              <a:uLnTx/>
              <a:uFillTx/>
              <a:latin typeface="Arial"/>
              <a:ea typeface="+mn-ea"/>
              <a:cs typeface="+mn-cs"/>
            </a:endParaRPr>
          </a:p>
        </p:txBody>
      </p:sp>
      <p:pic>
        <p:nvPicPr>
          <p:cNvPr id="89" name="Picture 88" descr="Icon&#10;&#10;Description automatically generated">
            <a:extLst>
              <a:ext uri="{FF2B5EF4-FFF2-40B4-BE49-F238E27FC236}">
                <a16:creationId xmlns:a16="http://schemas.microsoft.com/office/drawing/2014/main" id="{DB5585AF-5253-BAE7-25D4-8090215AF8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4129" y="2155386"/>
            <a:ext cx="457200" cy="457200"/>
          </a:xfrm>
          <a:prstGeom prst="rect">
            <a:avLst/>
          </a:prstGeom>
        </p:spPr>
      </p:pic>
      <p:grpSp>
        <p:nvGrpSpPr>
          <p:cNvPr id="90" name="Group 89">
            <a:extLst>
              <a:ext uri="{FF2B5EF4-FFF2-40B4-BE49-F238E27FC236}">
                <a16:creationId xmlns:a16="http://schemas.microsoft.com/office/drawing/2014/main" id="{0D7EEA2E-9A33-D7AE-71CE-4556F401BB6B}"/>
              </a:ext>
            </a:extLst>
          </p:cNvPr>
          <p:cNvGrpSpPr/>
          <p:nvPr/>
        </p:nvGrpSpPr>
        <p:grpSpPr>
          <a:xfrm>
            <a:off x="6604025" y="4336731"/>
            <a:ext cx="553132" cy="466278"/>
            <a:chOff x="6497066" y="3815438"/>
            <a:chExt cx="553132" cy="466278"/>
          </a:xfrm>
        </p:grpSpPr>
        <p:sp>
          <p:nvSpPr>
            <p:cNvPr id="91" name="Freeform: Shape 90">
              <a:extLst>
                <a:ext uri="{FF2B5EF4-FFF2-40B4-BE49-F238E27FC236}">
                  <a16:creationId xmlns:a16="http://schemas.microsoft.com/office/drawing/2014/main" id="{058864B0-5E83-11D4-7ED8-7B848E274283}"/>
                </a:ext>
              </a:extLst>
            </p:cNvPr>
            <p:cNvSpPr/>
            <p:nvPr/>
          </p:nvSpPr>
          <p:spPr>
            <a:xfrm>
              <a:off x="6851314" y="3965009"/>
              <a:ext cx="31334" cy="26495"/>
            </a:xfrm>
            <a:custGeom>
              <a:avLst/>
              <a:gdLst>
                <a:gd name="connsiteX0" fmla="*/ 86 w 31334"/>
                <a:gd name="connsiteY0" fmla="*/ 13175 h 26495"/>
                <a:gd name="connsiteX1" fmla="*/ 15049 w 31334"/>
                <a:gd name="connsiteY1" fmla="*/ -42 h 26495"/>
                <a:gd name="connsiteX2" fmla="*/ 15604 w 31334"/>
                <a:gd name="connsiteY2" fmla="*/ -43 h 26495"/>
                <a:gd name="connsiteX3" fmla="*/ 31415 w 31334"/>
                <a:gd name="connsiteY3" fmla="*/ 13015 h 26495"/>
                <a:gd name="connsiteX4" fmla="*/ 31416 w 31334"/>
                <a:gd name="connsiteY4" fmla="*/ 13061 h 26495"/>
                <a:gd name="connsiteX5" fmla="*/ 15757 w 31334"/>
                <a:gd name="connsiteY5" fmla="*/ 26449 h 26495"/>
                <a:gd name="connsiteX6" fmla="*/ 86 w 31334"/>
                <a:gd name="connsiteY6" fmla="*/ 13175 h 26495"/>
                <a:gd name="connsiteX7" fmla="*/ 15522 w 31334"/>
                <a:gd name="connsiteY7" fmla="*/ 16949 h 26495"/>
                <a:gd name="connsiteX8" fmla="*/ 20207 w 31334"/>
                <a:gd name="connsiteY8" fmla="*/ 13171 h 26495"/>
                <a:gd name="connsiteX9" fmla="*/ 16126 w 31334"/>
                <a:gd name="connsiteY9" fmla="*/ 9178 h 26495"/>
                <a:gd name="connsiteX10" fmla="*/ 15727 w 31334"/>
                <a:gd name="connsiteY10" fmla="*/ 9169 h 26495"/>
                <a:gd name="connsiteX11" fmla="*/ 10908 w 31334"/>
                <a:gd name="connsiteY11" fmla="*/ 12863 h 26495"/>
                <a:gd name="connsiteX12" fmla="*/ 15271 w 31334"/>
                <a:gd name="connsiteY12" fmla="*/ 16944 h 26495"/>
                <a:gd name="connsiteX13" fmla="*/ 15540 w 31334"/>
                <a:gd name="connsiteY13" fmla="*/ 16949 h 2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34" h="26495">
                  <a:moveTo>
                    <a:pt x="86" y="13175"/>
                  </a:moveTo>
                  <a:cubicBezTo>
                    <a:pt x="-93" y="6027"/>
                    <a:pt x="6606" y="109"/>
                    <a:pt x="15049" y="-42"/>
                  </a:cubicBezTo>
                  <a:cubicBezTo>
                    <a:pt x="15234" y="-45"/>
                    <a:pt x="15419" y="-46"/>
                    <a:pt x="15604" y="-43"/>
                  </a:cubicBezTo>
                  <a:cubicBezTo>
                    <a:pt x="24229" y="-134"/>
                    <a:pt x="31308" y="5713"/>
                    <a:pt x="31415" y="13015"/>
                  </a:cubicBezTo>
                  <a:cubicBezTo>
                    <a:pt x="31415" y="13031"/>
                    <a:pt x="31416" y="13046"/>
                    <a:pt x="31416" y="13061"/>
                  </a:cubicBezTo>
                  <a:cubicBezTo>
                    <a:pt x="31527" y="20117"/>
                    <a:pt x="24254" y="26330"/>
                    <a:pt x="15757" y="26449"/>
                  </a:cubicBezTo>
                  <a:cubicBezTo>
                    <a:pt x="7260" y="26568"/>
                    <a:pt x="104" y="20499"/>
                    <a:pt x="86" y="13175"/>
                  </a:cubicBezTo>
                  <a:close/>
                  <a:moveTo>
                    <a:pt x="15522" y="16949"/>
                  </a:moveTo>
                  <a:cubicBezTo>
                    <a:pt x="18357" y="16988"/>
                    <a:pt x="20137" y="15550"/>
                    <a:pt x="20207" y="13171"/>
                  </a:cubicBezTo>
                  <a:cubicBezTo>
                    <a:pt x="20382" y="11114"/>
                    <a:pt x="18555" y="9326"/>
                    <a:pt x="16126" y="9178"/>
                  </a:cubicBezTo>
                  <a:cubicBezTo>
                    <a:pt x="15993" y="9170"/>
                    <a:pt x="15860" y="9167"/>
                    <a:pt x="15727" y="9169"/>
                  </a:cubicBezTo>
                  <a:cubicBezTo>
                    <a:pt x="13192" y="9063"/>
                    <a:pt x="11034" y="10716"/>
                    <a:pt x="10908" y="12863"/>
                  </a:cubicBezTo>
                  <a:cubicBezTo>
                    <a:pt x="10781" y="15010"/>
                    <a:pt x="12735" y="16837"/>
                    <a:pt x="15271" y="16944"/>
                  </a:cubicBezTo>
                  <a:cubicBezTo>
                    <a:pt x="15360" y="16948"/>
                    <a:pt x="15450" y="16949"/>
                    <a:pt x="15540" y="16949"/>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2" name="Freeform: Shape 91">
              <a:extLst>
                <a:ext uri="{FF2B5EF4-FFF2-40B4-BE49-F238E27FC236}">
                  <a16:creationId xmlns:a16="http://schemas.microsoft.com/office/drawing/2014/main" id="{4BC28C82-AF36-DFE5-4B4B-4F70F7CBC963}"/>
                </a:ext>
              </a:extLst>
            </p:cNvPr>
            <p:cNvSpPr/>
            <p:nvPr/>
          </p:nvSpPr>
          <p:spPr>
            <a:xfrm>
              <a:off x="6773624" y="3965029"/>
              <a:ext cx="31249" cy="26444"/>
            </a:xfrm>
            <a:custGeom>
              <a:avLst/>
              <a:gdLst>
                <a:gd name="connsiteX0" fmla="*/ 31332 w 31249"/>
                <a:gd name="connsiteY0" fmla="*/ 12857 h 26444"/>
                <a:gd name="connsiteX1" fmla="*/ 15790 w 31249"/>
                <a:gd name="connsiteY1" fmla="*/ 26399 h 26444"/>
                <a:gd name="connsiteX2" fmla="*/ 84 w 31249"/>
                <a:gd name="connsiteY2" fmla="*/ 13343 h 26444"/>
                <a:gd name="connsiteX3" fmla="*/ 15483 w 31249"/>
                <a:gd name="connsiteY3" fmla="*/ -44 h 26444"/>
                <a:gd name="connsiteX4" fmla="*/ 15520 w 31249"/>
                <a:gd name="connsiteY4" fmla="*/ -44 h 26444"/>
                <a:gd name="connsiteX5" fmla="*/ 31332 w 31249"/>
                <a:gd name="connsiteY5" fmla="*/ 12857 h 26444"/>
                <a:gd name="connsiteX6" fmla="*/ 15960 w 31249"/>
                <a:gd name="connsiteY6" fmla="*/ 16928 h 26444"/>
                <a:gd name="connsiteX7" fmla="*/ 20434 w 31249"/>
                <a:gd name="connsiteY7" fmla="*/ 13270 h 26444"/>
                <a:gd name="connsiteX8" fmla="*/ 20422 w 31249"/>
                <a:gd name="connsiteY8" fmla="*/ 12927 h 26444"/>
                <a:gd name="connsiteX9" fmla="*/ 15987 w 31249"/>
                <a:gd name="connsiteY9" fmla="*/ 9146 h 26444"/>
                <a:gd name="connsiteX10" fmla="*/ 15678 w 31249"/>
                <a:gd name="connsiteY10" fmla="*/ 9153 h 26444"/>
                <a:gd name="connsiteX11" fmla="*/ 11231 w 31249"/>
                <a:gd name="connsiteY11" fmla="*/ 12835 h 26444"/>
                <a:gd name="connsiteX12" fmla="*/ 11245 w 31249"/>
                <a:gd name="connsiteY12" fmla="*/ 13180 h 26444"/>
                <a:gd name="connsiteX13" fmla="*/ 15960 w 31249"/>
                <a:gd name="connsiteY13" fmla="*/ 16928 h 2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9" h="26444">
                  <a:moveTo>
                    <a:pt x="31332" y="12857"/>
                  </a:moveTo>
                  <a:cubicBezTo>
                    <a:pt x="31396" y="20394"/>
                    <a:pt x="24597" y="26319"/>
                    <a:pt x="15790" y="26399"/>
                  </a:cubicBezTo>
                  <a:cubicBezTo>
                    <a:pt x="7591" y="26473"/>
                    <a:pt x="260" y="20404"/>
                    <a:pt x="84" y="13343"/>
                  </a:cubicBezTo>
                  <a:cubicBezTo>
                    <a:pt x="-30" y="6046"/>
                    <a:pt x="6865" y="52"/>
                    <a:pt x="15483" y="-44"/>
                  </a:cubicBezTo>
                  <a:cubicBezTo>
                    <a:pt x="15495" y="-44"/>
                    <a:pt x="15508" y="-44"/>
                    <a:pt x="15520" y="-44"/>
                  </a:cubicBezTo>
                  <a:cubicBezTo>
                    <a:pt x="24421" y="-119"/>
                    <a:pt x="31267" y="5474"/>
                    <a:pt x="31332" y="12857"/>
                  </a:cubicBezTo>
                  <a:close/>
                  <a:moveTo>
                    <a:pt x="15960" y="16928"/>
                  </a:moveTo>
                  <a:cubicBezTo>
                    <a:pt x="18388" y="16964"/>
                    <a:pt x="20391" y="15326"/>
                    <a:pt x="20434" y="13270"/>
                  </a:cubicBezTo>
                  <a:cubicBezTo>
                    <a:pt x="20436" y="13155"/>
                    <a:pt x="20432" y="13041"/>
                    <a:pt x="20422" y="12927"/>
                  </a:cubicBezTo>
                  <a:cubicBezTo>
                    <a:pt x="20431" y="10846"/>
                    <a:pt x="18445" y="9152"/>
                    <a:pt x="15987" y="9146"/>
                  </a:cubicBezTo>
                  <a:cubicBezTo>
                    <a:pt x="15884" y="9145"/>
                    <a:pt x="15781" y="9148"/>
                    <a:pt x="15678" y="9153"/>
                  </a:cubicBezTo>
                  <a:cubicBezTo>
                    <a:pt x="13250" y="9130"/>
                    <a:pt x="11259" y="10778"/>
                    <a:pt x="11231" y="12835"/>
                  </a:cubicBezTo>
                  <a:cubicBezTo>
                    <a:pt x="11230" y="12950"/>
                    <a:pt x="11234" y="13065"/>
                    <a:pt x="11245" y="13180"/>
                  </a:cubicBezTo>
                  <a:cubicBezTo>
                    <a:pt x="11310" y="15540"/>
                    <a:pt x="13154" y="17002"/>
                    <a:pt x="15960" y="16928"/>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3" name="Freeform: Shape 92">
              <a:extLst>
                <a:ext uri="{FF2B5EF4-FFF2-40B4-BE49-F238E27FC236}">
                  <a16:creationId xmlns:a16="http://schemas.microsoft.com/office/drawing/2014/main" id="{C272FEE0-4D0F-3469-4DBA-BC1E7401D3DC}"/>
                </a:ext>
              </a:extLst>
            </p:cNvPr>
            <p:cNvSpPr/>
            <p:nvPr/>
          </p:nvSpPr>
          <p:spPr>
            <a:xfrm>
              <a:off x="6813926" y="3965013"/>
              <a:ext cx="31324" cy="26470"/>
            </a:xfrm>
            <a:custGeom>
              <a:avLst/>
              <a:gdLst>
                <a:gd name="connsiteX0" fmla="*/ 15648 w 31324"/>
                <a:gd name="connsiteY0" fmla="*/ -42 h 26470"/>
                <a:gd name="connsiteX1" fmla="*/ 31404 w 31324"/>
                <a:gd name="connsiteY1" fmla="*/ 12792 h 26470"/>
                <a:gd name="connsiteX2" fmla="*/ 31407 w 31324"/>
                <a:gd name="connsiteY2" fmla="*/ 13003 h 26470"/>
                <a:gd name="connsiteX3" fmla="*/ 15801 w 31324"/>
                <a:gd name="connsiteY3" fmla="*/ 26425 h 26470"/>
                <a:gd name="connsiteX4" fmla="*/ 15648 w 31324"/>
                <a:gd name="connsiteY4" fmla="*/ 26425 h 26470"/>
                <a:gd name="connsiteX5" fmla="*/ 83 w 31324"/>
                <a:gd name="connsiteY5" fmla="*/ 12988 h 26470"/>
                <a:gd name="connsiteX6" fmla="*/ 15648 w 31324"/>
                <a:gd name="connsiteY6" fmla="*/ -42 h 26470"/>
                <a:gd name="connsiteX7" fmla="*/ 20473 w 31324"/>
                <a:gd name="connsiteY7" fmla="*/ 13092 h 26470"/>
                <a:gd name="connsiteX8" fmla="*/ 16018 w 31324"/>
                <a:gd name="connsiteY8" fmla="*/ 9190 h 26470"/>
                <a:gd name="connsiteX9" fmla="*/ 15876 w 31324"/>
                <a:gd name="connsiteY9" fmla="*/ 9190 h 26470"/>
                <a:gd name="connsiteX10" fmla="*/ 11075 w 31324"/>
                <a:gd name="connsiteY10" fmla="*/ 13136 h 26470"/>
                <a:gd name="connsiteX11" fmla="*/ 11075 w 31324"/>
                <a:gd name="connsiteY11" fmla="*/ 13236 h 26470"/>
                <a:gd name="connsiteX12" fmla="*/ 15744 w 31324"/>
                <a:gd name="connsiteY12" fmla="*/ 16975 h 26470"/>
                <a:gd name="connsiteX13" fmla="*/ 15888 w 31324"/>
                <a:gd name="connsiteY13" fmla="*/ 16970 h 26470"/>
                <a:gd name="connsiteX14" fmla="*/ 20473 w 31324"/>
                <a:gd name="connsiteY14" fmla="*/ 13298 h 26470"/>
                <a:gd name="connsiteX15" fmla="*/ 20473 w 31324"/>
                <a:gd name="connsiteY15" fmla="*/ 13092 h 2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324" h="26470">
                  <a:moveTo>
                    <a:pt x="15648" y="-42"/>
                  </a:moveTo>
                  <a:cubicBezTo>
                    <a:pt x="24185" y="-182"/>
                    <a:pt x="31239" y="5564"/>
                    <a:pt x="31404" y="12792"/>
                  </a:cubicBezTo>
                  <a:cubicBezTo>
                    <a:pt x="31405" y="12863"/>
                    <a:pt x="31407" y="12932"/>
                    <a:pt x="31407" y="13003"/>
                  </a:cubicBezTo>
                  <a:cubicBezTo>
                    <a:pt x="31475" y="20358"/>
                    <a:pt x="24488" y="26367"/>
                    <a:pt x="15801" y="26425"/>
                  </a:cubicBezTo>
                  <a:cubicBezTo>
                    <a:pt x="15750" y="26425"/>
                    <a:pt x="15699" y="26425"/>
                    <a:pt x="15648" y="26425"/>
                  </a:cubicBezTo>
                  <a:cubicBezTo>
                    <a:pt x="7192" y="26336"/>
                    <a:pt x="24" y="20143"/>
                    <a:pt x="83" y="12988"/>
                  </a:cubicBezTo>
                  <a:cubicBezTo>
                    <a:pt x="204" y="5777"/>
                    <a:pt x="7130" y="-22"/>
                    <a:pt x="15648" y="-42"/>
                  </a:cubicBezTo>
                  <a:close/>
                  <a:moveTo>
                    <a:pt x="20473" y="13092"/>
                  </a:moveTo>
                  <a:cubicBezTo>
                    <a:pt x="20516" y="10973"/>
                    <a:pt x="18521" y="9226"/>
                    <a:pt x="16018" y="9190"/>
                  </a:cubicBezTo>
                  <a:cubicBezTo>
                    <a:pt x="15971" y="9189"/>
                    <a:pt x="15924" y="9189"/>
                    <a:pt x="15876" y="9190"/>
                  </a:cubicBezTo>
                  <a:cubicBezTo>
                    <a:pt x="13264" y="9157"/>
                    <a:pt x="11114" y="10924"/>
                    <a:pt x="11075" y="13136"/>
                  </a:cubicBezTo>
                  <a:cubicBezTo>
                    <a:pt x="11074" y="13169"/>
                    <a:pt x="11074" y="13203"/>
                    <a:pt x="11075" y="13236"/>
                  </a:cubicBezTo>
                  <a:cubicBezTo>
                    <a:pt x="11144" y="15360"/>
                    <a:pt x="13235" y="17034"/>
                    <a:pt x="15744" y="16975"/>
                  </a:cubicBezTo>
                  <a:cubicBezTo>
                    <a:pt x="15792" y="16974"/>
                    <a:pt x="15840" y="16972"/>
                    <a:pt x="15888" y="16970"/>
                  </a:cubicBezTo>
                  <a:cubicBezTo>
                    <a:pt x="18352" y="17028"/>
                    <a:pt x="20404" y="15384"/>
                    <a:pt x="20473" y="13298"/>
                  </a:cubicBezTo>
                  <a:cubicBezTo>
                    <a:pt x="20476" y="13229"/>
                    <a:pt x="20476" y="13161"/>
                    <a:pt x="20473" y="13092"/>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4" name="Freeform: Shape 93">
              <a:extLst>
                <a:ext uri="{FF2B5EF4-FFF2-40B4-BE49-F238E27FC236}">
                  <a16:creationId xmlns:a16="http://schemas.microsoft.com/office/drawing/2014/main" id="{B7FE9C4C-541A-A374-C86E-146363CB055A}"/>
                </a:ext>
              </a:extLst>
            </p:cNvPr>
            <p:cNvSpPr/>
            <p:nvPr/>
          </p:nvSpPr>
          <p:spPr>
            <a:xfrm>
              <a:off x="6656903" y="4013185"/>
              <a:ext cx="65957" cy="65638"/>
            </a:xfrm>
            <a:custGeom>
              <a:avLst/>
              <a:gdLst>
                <a:gd name="connsiteX0" fmla="*/ 66033 w 65957"/>
                <a:gd name="connsiteY0" fmla="*/ 32789 h 65638"/>
                <a:gd name="connsiteX1" fmla="*/ 66033 w 65957"/>
                <a:gd name="connsiteY1" fmla="*/ 55821 h 65638"/>
                <a:gd name="connsiteX2" fmla="*/ 55305 w 65957"/>
                <a:gd name="connsiteY2" fmla="*/ 65460 h 65638"/>
                <a:gd name="connsiteX3" fmla="*/ 10852 w 65957"/>
                <a:gd name="connsiteY3" fmla="*/ 65460 h 65638"/>
                <a:gd name="connsiteX4" fmla="*/ 100 w 65957"/>
                <a:gd name="connsiteY4" fmla="*/ 55860 h 65638"/>
                <a:gd name="connsiteX5" fmla="*/ 100 w 65957"/>
                <a:gd name="connsiteY5" fmla="*/ 9554 h 65638"/>
                <a:gd name="connsiteX6" fmla="*/ 11226 w 65957"/>
                <a:gd name="connsiteY6" fmla="*/ 10 h 65638"/>
                <a:gd name="connsiteX7" fmla="*/ 54807 w 65957"/>
                <a:gd name="connsiteY7" fmla="*/ 10 h 65638"/>
                <a:gd name="connsiteX8" fmla="*/ 66015 w 65957"/>
                <a:gd name="connsiteY8" fmla="*/ 9763 h 65638"/>
                <a:gd name="connsiteX9" fmla="*/ 66033 w 65957"/>
                <a:gd name="connsiteY9" fmla="*/ 32789 h 65638"/>
                <a:gd name="connsiteX10" fmla="*/ 10986 w 65957"/>
                <a:gd name="connsiteY10" fmla="*/ 32417 h 65638"/>
                <a:gd name="connsiteX11" fmla="*/ 10951 w 65957"/>
                <a:gd name="connsiteY11" fmla="*/ 53485 h 65638"/>
                <a:gd name="connsiteX12" fmla="*/ 13979 w 65957"/>
                <a:gd name="connsiteY12" fmla="*/ 56113 h 65638"/>
                <a:gd name="connsiteX13" fmla="*/ 52043 w 65957"/>
                <a:gd name="connsiteY13" fmla="*/ 56113 h 65638"/>
                <a:gd name="connsiteX14" fmla="*/ 55193 w 65957"/>
                <a:gd name="connsiteY14" fmla="*/ 53341 h 65638"/>
                <a:gd name="connsiteX15" fmla="*/ 55193 w 65957"/>
                <a:gd name="connsiteY15" fmla="*/ 11692 h 65638"/>
                <a:gd name="connsiteX16" fmla="*/ 52166 w 65957"/>
                <a:gd name="connsiteY16" fmla="*/ 9128 h 65638"/>
                <a:gd name="connsiteX17" fmla="*/ 14102 w 65957"/>
                <a:gd name="connsiteY17" fmla="*/ 9128 h 65638"/>
                <a:gd name="connsiteX18" fmla="*/ 10940 w 65957"/>
                <a:gd name="connsiteY18" fmla="*/ 11840 h 65638"/>
                <a:gd name="connsiteX19" fmla="*/ 10969 w 65957"/>
                <a:gd name="connsiteY19" fmla="*/ 32417 h 6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7" h="65638">
                  <a:moveTo>
                    <a:pt x="66033" y="32789"/>
                  </a:moveTo>
                  <a:cubicBezTo>
                    <a:pt x="66033" y="40465"/>
                    <a:pt x="66033" y="48160"/>
                    <a:pt x="66033" y="55821"/>
                  </a:cubicBezTo>
                  <a:cubicBezTo>
                    <a:pt x="66033" y="61498"/>
                    <a:pt x="61992" y="65375"/>
                    <a:pt x="55305" y="65460"/>
                  </a:cubicBezTo>
                  <a:cubicBezTo>
                    <a:pt x="40470" y="65638"/>
                    <a:pt x="25652" y="65638"/>
                    <a:pt x="10852" y="65460"/>
                  </a:cubicBezTo>
                  <a:cubicBezTo>
                    <a:pt x="4129" y="65380"/>
                    <a:pt x="112" y="61548"/>
                    <a:pt x="100" y="55860"/>
                  </a:cubicBezTo>
                  <a:cubicBezTo>
                    <a:pt x="77" y="40427"/>
                    <a:pt x="77" y="24991"/>
                    <a:pt x="100" y="9554"/>
                  </a:cubicBezTo>
                  <a:cubicBezTo>
                    <a:pt x="100" y="3857"/>
                    <a:pt x="4474" y="44"/>
                    <a:pt x="11226" y="10"/>
                  </a:cubicBezTo>
                  <a:cubicBezTo>
                    <a:pt x="25757" y="-63"/>
                    <a:pt x="40284" y="-63"/>
                    <a:pt x="54807" y="10"/>
                  </a:cubicBezTo>
                  <a:cubicBezTo>
                    <a:pt x="61694" y="44"/>
                    <a:pt x="65992" y="3867"/>
                    <a:pt x="66015" y="9763"/>
                  </a:cubicBezTo>
                  <a:cubicBezTo>
                    <a:pt x="66056" y="17433"/>
                    <a:pt x="66033" y="25109"/>
                    <a:pt x="66033" y="32789"/>
                  </a:cubicBezTo>
                  <a:close/>
                  <a:moveTo>
                    <a:pt x="10986" y="32417"/>
                  </a:moveTo>
                  <a:cubicBezTo>
                    <a:pt x="10986" y="39438"/>
                    <a:pt x="11045" y="46464"/>
                    <a:pt x="10951" y="53485"/>
                  </a:cubicBezTo>
                  <a:cubicBezTo>
                    <a:pt x="10951" y="55404"/>
                    <a:pt x="11672" y="56128"/>
                    <a:pt x="13979" y="56113"/>
                  </a:cubicBezTo>
                  <a:cubicBezTo>
                    <a:pt x="26667" y="56054"/>
                    <a:pt x="39355" y="56054"/>
                    <a:pt x="52043" y="56113"/>
                  </a:cubicBezTo>
                  <a:cubicBezTo>
                    <a:pt x="54514" y="56113"/>
                    <a:pt x="55205" y="55345"/>
                    <a:pt x="55193" y="53341"/>
                  </a:cubicBezTo>
                  <a:cubicBezTo>
                    <a:pt x="55119" y="39458"/>
                    <a:pt x="55119" y="25575"/>
                    <a:pt x="55193" y="11692"/>
                  </a:cubicBezTo>
                  <a:cubicBezTo>
                    <a:pt x="55193" y="9743"/>
                    <a:pt x="54467" y="9118"/>
                    <a:pt x="52166" y="9128"/>
                  </a:cubicBezTo>
                  <a:cubicBezTo>
                    <a:pt x="39482" y="9204"/>
                    <a:pt x="26794" y="9204"/>
                    <a:pt x="14102" y="9128"/>
                  </a:cubicBezTo>
                  <a:cubicBezTo>
                    <a:pt x="11654" y="9128"/>
                    <a:pt x="10910" y="9807"/>
                    <a:pt x="10940" y="11840"/>
                  </a:cubicBezTo>
                  <a:cubicBezTo>
                    <a:pt x="11039" y="18698"/>
                    <a:pt x="10969" y="25555"/>
                    <a:pt x="10969" y="32417"/>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5" name="Freeform: Shape 94">
              <a:extLst>
                <a:ext uri="{FF2B5EF4-FFF2-40B4-BE49-F238E27FC236}">
                  <a16:creationId xmlns:a16="http://schemas.microsoft.com/office/drawing/2014/main" id="{3CEE9295-11BF-5EEC-1DD7-9BEC1ABB64CA}"/>
                </a:ext>
              </a:extLst>
            </p:cNvPr>
            <p:cNvSpPr/>
            <p:nvPr/>
          </p:nvSpPr>
          <p:spPr>
            <a:xfrm>
              <a:off x="6735406" y="4013173"/>
              <a:ext cx="65961" cy="65658"/>
            </a:xfrm>
            <a:custGeom>
              <a:avLst/>
              <a:gdLst>
                <a:gd name="connsiteX0" fmla="*/ 66030 w 65961"/>
                <a:gd name="connsiteY0" fmla="*/ 32747 h 65658"/>
                <a:gd name="connsiteX1" fmla="*/ 66030 w 65961"/>
                <a:gd name="connsiteY1" fmla="*/ 55803 h 65658"/>
                <a:gd name="connsiteX2" fmla="*/ 55091 w 65961"/>
                <a:gd name="connsiteY2" fmla="*/ 65497 h 65658"/>
                <a:gd name="connsiteX3" fmla="*/ 11171 w 65961"/>
                <a:gd name="connsiteY3" fmla="*/ 65497 h 65658"/>
                <a:gd name="connsiteX4" fmla="*/ 109 w 65961"/>
                <a:gd name="connsiteY4" fmla="*/ 55833 h 65658"/>
                <a:gd name="connsiteX5" fmla="*/ 109 w 65961"/>
                <a:gd name="connsiteY5" fmla="*/ 9720 h 65658"/>
                <a:gd name="connsiteX6" fmla="*/ 11417 w 65961"/>
                <a:gd name="connsiteY6" fmla="*/ 22 h 65658"/>
                <a:gd name="connsiteX7" fmla="*/ 55038 w 65961"/>
                <a:gd name="connsiteY7" fmla="*/ 22 h 65658"/>
                <a:gd name="connsiteX8" fmla="*/ 66024 w 65961"/>
                <a:gd name="connsiteY8" fmla="*/ 9443 h 65658"/>
                <a:gd name="connsiteX9" fmla="*/ 66030 w 65961"/>
                <a:gd name="connsiteY9" fmla="*/ 32747 h 65658"/>
                <a:gd name="connsiteX10" fmla="*/ 10983 w 65961"/>
                <a:gd name="connsiteY10" fmla="*/ 32549 h 65658"/>
                <a:gd name="connsiteX11" fmla="*/ 10931 w 65961"/>
                <a:gd name="connsiteY11" fmla="*/ 53096 h 65658"/>
                <a:gd name="connsiteX12" fmla="*/ 14351 w 65961"/>
                <a:gd name="connsiteY12" fmla="*/ 56150 h 65658"/>
                <a:gd name="connsiteX13" fmla="*/ 51771 w 65961"/>
                <a:gd name="connsiteY13" fmla="*/ 56150 h 65658"/>
                <a:gd name="connsiteX14" fmla="*/ 55208 w 65961"/>
                <a:gd name="connsiteY14" fmla="*/ 53354 h 65658"/>
                <a:gd name="connsiteX15" fmla="*/ 55208 w 65961"/>
                <a:gd name="connsiteY15" fmla="*/ 11763 h 65658"/>
                <a:gd name="connsiteX16" fmla="*/ 52222 w 65961"/>
                <a:gd name="connsiteY16" fmla="*/ 9165 h 65658"/>
                <a:gd name="connsiteX17" fmla="*/ 13923 w 65961"/>
                <a:gd name="connsiteY17" fmla="*/ 9165 h 65658"/>
                <a:gd name="connsiteX18" fmla="*/ 10954 w 65961"/>
                <a:gd name="connsiteY18" fmla="*/ 11773 h 65658"/>
                <a:gd name="connsiteX19" fmla="*/ 10966 w 65961"/>
                <a:gd name="connsiteY19" fmla="*/ 32539 h 6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61" h="65658">
                  <a:moveTo>
                    <a:pt x="66030" y="32747"/>
                  </a:moveTo>
                  <a:cubicBezTo>
                    <a:pt x="66030" y="40432"/>
                    <a:pt x="66030" y="48118"/>
                    <a:pt x="66030" y="55803"/>
                  </a:cubicBezTo>
                  <a:cubicBezTo>
                    <a:pt x="66030" y="61659"/>
                    <a:pt x="61995" y="65422"/>
                    <a:pt x="55091" y="65497"/>
                  </a:cubicBezTo>
                  <a:cubicBezTo>
                    <a:pt x="40455" y="65652"/>
                    <a:pt x="25815" y="65652"/>
                    <a:pt x="11171" y="65497"/>
                  </a:cubicBezTo>
                  <a:cubicBezTo>
                    <a:pt x="4343" y="65437"/>
                    <a:pt x="121" y="61609"/>
                    <a:pt x="109" y="55833"/>
                  </a:cubicBezTo>
                  <a:cubicBezTo>
                    <a:pt x="74" y="40466"/>
                    <a:pt x="74" y="25095"/>
                    <a:pt x="109" y="9720"/>
                  </a:cubicBezTo>
                  <a:cubicBezTo>
                    <a:pt x="109" y="3825"/>
                    <a:pt x="4407" y="62"/>
                    <a:pt x="11417" y="22"/>
                  </a:cubicBezTo>
                  <a:cubicBezTo>
                    <a:pt x="25956" y="-67"/>
                    <a:pt x="40496" y="-67"/>
                    <a:pt x="55038" y="22"/>
                  </a:cubicBezTo>
                  <a:cubicBezTo>
                    <a:pt x="61691" y="57"/>
                    <a:pt x="65989" y="3830"/>
                    <a:pt x="66024" y="9443"/>
                  </a:cubicBezTo>
                  <a:cubicBezTo>
                    <a:pt x="66065" y="17203"/>
                    <a:pt x="66030" y="24972"/>
                    <a:pt x="66030" y="32747"/>
                  </a:cubicBezTo>
                  <a:close/>
                  <a:moveTo>
                    <a:pt x="10983" y="32549"/>
                  </a:moveTo>
                  <a:cubicBezTo>
                    <a:pt x="10983" y="39401"/>
                    <a:pt x="11065" y="46248"/>
                    <a:pt x="10931" y="53096"/>
                  </a:cubicBezTo>
                  <a:cubicBezTo>
                    <a:pt x="10890" y="55292"/>
                    <a:pt x="11575" y="56170"/>
                    <a:pt x="14351" y="56150"/>
                  </a:cubicBezTo>
                  <a:cubicBezTo>
                    <a:pt x="26824" y="56046"/>
                    <a:pt x="39297" y="56066"/>
                    <a:pt x="51771" y="56150"/>
                  </a:cubicBezTo>
                  <a:cubicBezTo>
                    <a:pt x="54230" y="56150"/>
                    <a:pt x="55226" y="55585"/>
                    <a:pt x="55208" y="53354"/>
                  </a:cubicBezTo>
                  <a:cubicBezTo>
                    <a:pt x="55114" y="39490"/>
                    <a:pt x="55114" y="25627"/>
                    <a:pt x="55208" y="11763"/>
                  </a:cubicBezTo>
                  <a:cubicBezTo>
                    <a:pt x="55208" y="9864"/>
                    <a:pt x="54564" y="9150"/>
                    <a:pt x="52222" y="9165"/>
                  </a:cubicBezTo>
                  <a:cubicBezTo>
                    <a:pt x="39455" y="9241"/>
                    <a:pt x="26689" y="9241"/>
                    <a:pt x="13923" y="9165"/>
                  </a:cubicBezTo>
                  <a:cubicBezTo>
                    <a:pt x="11540" y="9165"/>
                    <a:pt x="10925" y="9884"/>
                    <a:pt x="10954" y="11773"/>
                  </a:cubicBezTo>
                  <a:cubicBezTo>
                    <a:pt x="11024" y="18680"/>
                    <a:pt x="10966" y="25612"/>
                    <a:pt x="10966" y="32539"/>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6" name="Freeform: Shape 95">
              <a:extLst>
                <a:ext uri="{FF2B5EF4-FFF2-40B4-BE49-F238E27FC236}">
                  <a16:creationId xmlns:a16="http://schemas.microsoft.com/office/drawing/2014/main" id="{9230A431-8F68-A11C-0E7E-D088F98BD7F0}"/>
                </a:ext>
              </a:extLst>
            </p:cNvPr>
            <p:cNvSpPr/>
            <p:nvPr/>
          </p:nvSpPr>
          <p:spPr>
            <a:xfrm>
              <a:off x="6813939" y="4013173"/>
              <a:ext cx="65956" cy="65650"/>
            </a:xfrm>
            <a:custGeom>
              <a:avLst/>
              <a:gdLst>
                <a:gd name="connsiteX0" fmla="*/ 65992 w 65956"/>
                <a:gd name="connsiteY0" fmla="*/ 32707 h 65650"/>
                <a:gd name="connsiteX1" fmla="*/ 65992 w 65956"/>
                <a:gd name="connsiteY1" fmla="*/ 56011 h 65650"/>
                <a:gd name="connsiteX2" fmla="*/ 55451 w 65956"/>
                <a:gd name="connsiteY2" fmla="*/ 65457 h 65650"/>
                <a:gd name="connsiteX3" fmla="*/ 10664 w 65956"/>
                <a:gd name="connsiteY3" fmla="*/ 65457 h 65650"/>
                <a:gd name="connsiteX4" fmla="*/ 123 w 65956"/>
                <a:gd name="connsiteY4" fmla="*/ 55873 h 65650"/>
                <a:gd name="connsiteX5" fmla="*/ 123 w 65956"/>
                <a:gd name="connsiteY5" fmla="*/ 9760 h 65650"/>
                <a:gd name="connsiteX6" fmla="*/ 11437 w 65956"/>
                <a:gd name="connsiteY6" fmla="*/ 22 h 65650"/>
                <a:gd name="connsiteX7" fmla="*/ 55053 w 65956"/>
                <a:gd name="connsiteY7" fmla="*/ 22 h 65650"/>
                <a:gd name="connsiteX8" fmla="*/ 66039 w 65956"/>
                <a:gd name="connsiteY8" fmla="*/ 9651 h 65650"/>
                <a:gd name="connsiteX9" fmla="*/ 65992 w 65956"/>
                <a:gd name="connsiteY9" fmla="*/ 32707 h 65650"/>
                <a:gd name="connsiteX10" fmla="*/ 55146 w 65956"/>
                <a:gd name="connsiteY10" fmla="*/ 32668 h 65650"/>
                <a:gd name="connsiteX11" fmla="*/ 55187 w 65956"/>
                <a:gd name="connsiteY11" fmla="*/ 11843 h 65650"/>
                <a:gd name="connsiteX12" fmla="*/ 51996 w 65956"/>
                <a:gd name="connsiteY12" fmla="*/ 9135 h 65650"/>
                <a:gd name="connsiteX13" fmla="*/ 14236 w 65956"/>
                <a:gd name="connsiteY13" fmla="*/ 9135 h 65650"/>
                <a:gd name="connsiteX14" fmla="*/ 10893 w 65956"/>
                <a:gd name="connsiteY14" fmla="*/ 11991 h 65650"/>
                <a:gd name="connsiteX15" fmla="*/ 10893 w 65956"/>
                <a:gd name="connsiteY15" fmla="*/ 53379 h 65650"/>
                <a:gd name="connsiteX16" fmla="*/ 14078 w 65956"/>
                <a:gd name="connsiteY16" fmla="*/ 56125 h 65650"/>
                <a:gd name="connsiteX17" fmla="*/ 51832 w 65956"/>
                <a:gd name="connsiteY17" fmla="*/ 56125 h 65650"/>
                <a:gd name="connsiteX18" fmla="*/ 55187 w 65956"/>
                <a:gd name="connsiteY18" fmla="*/ 53225 h 65650"/>
                <a:gd name="connsiteX19" fmla="*/ 55146 w 65956"/>
                <a:gd name="connsiteY19" fmla="*/ 32668 h 6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6" h="65650">
                  <a:moveTo>
                    <a:pt x="65992" y="32707"/>
                  </a:moveTo>
                  <a:cubicBezTo>
                    <a:pt x="65992" y="40472"/>
                    <a:pt x="65992" y="48242"/>
                    <a:pt x="65992" y="56011"/>
                  </a:cubicBezTo>
                  <a:cubicBezTo>
                    <a:pt x="65992" y="61604"/>
                    <a:pt x="62098" y="65373"/>
                    <a:pt x="55451" y="65457"/>
                  </a:cubicBezTo>
                  <a:cubicBezTo>
                    <a:pt x="40526" y="65655"/>
                    <a:pt x="25597" y="65655"/>
                    <a:pt x="10664" y="65457"/>
                  </a:cubicBezTo>
                  <a:cubicBezTo>
                    <a:pt x="4223" y="65373"/>
                    <a:pt x="123" y="61411"/>
                    <a:pt x="123" y="55873"/>
                  </a:cubicBezTo>
                  <a:cubicBezTo>
                    <a:pt x="69" y="40505"/>
                    <a:pt x="69" y="25134"/>
                    <a:pt x="123" y="9760"/>
                  </a:cubicBezTo>
                  <a:cubicBezTo>
                    <a:pt x="123" y="3889"/>
                    <a:pt x="4504" y="62"/>
                    <a:pt x="11437" y="22"/>
                  </a:cubicBezTo>
                  <a:cubicBezTo>
                    <a:pt x="25972" y="-67"/>
                    <a:pt x="40511" y="-67"/>
                    <a:pt x="55053" y="22"/>
                  </a:cubicBezTo>
                  <a:cubicBezTo>
                    <a:pt x="61822" y="62"/>
                    <a:pt x="66021" y="3855"/>
                    <a:pt x="66039" y="9651"/>
                  </a:cubicBezTo>
                  <a:cubicBezTo>
                    <a:pt x="66009" y="17341"/>
                    <a:pt x="65992" y="25022"/>
                    <a:pt x="65992" y="32707"/>
                  </a:cubicBezTo>
                  <a:close/>
                  <a:moveTo>
                    <a:pt x="55146" y="32668"/>
                  </a:moveTo>
                  <a:cubicBezTo>
                    <a:pt x="55146" y="25726"/>
                    <a:pt x="55082" y="18784"/>
                    <a:pt x="55187" y="11843"/>
                  </a:cubicBezTo>
                  <a:cubicBezTo>
                    <a:pt x="55223" y="9810"/>
                    <a:pt x="54426" y="9120"/>
                    <a:pt x="51996" y="9135"/>
                  </a:cubicBezTo>
                  <a:cubicBezTo>
                    <a:pt x="39405" y="9218"/>
                    <a:pt x="26819" y="9218"/>
                    <a:pt x="14236" y="9135"/>
                  </a:cubicBezTo>
                  <a:cubicBezTo>
                    <a:pt x="11654" y="9135"/>
                    <a:pt x="10875" y="9839"/>
                    <a:pt x="10893" y="11991"/>
                  </a:cubicBezTo>
                  <a:cubicBezTo>
                    <a:pt x="10979" y="25792"/>
                    <a:pt x="10979" y="39588"/>
                    <a:pt x="10893" y="53379"/>
                  </a:cubicBezTo>
                  <a:cubicBezTo>
                    <a:pt x="10893" y="55416"/>
                    <a:pt x="11642" y="56135"/>
                    <a:pt x="14078" y="56125"/>
                  </a:cubicBezTo>
                  <a:cubicBezTo>
                    <a:pt x="26665" y="56050"/>
                    <a:pt x="39249" y="56050"/>
                    <a:pt x="51832" y="56125"/>
                  </a:cubicBezTo>
                  <a:cubicBezTo>
                    <a:pt x="54414" y="56125"/>
                    <a:pt x="55223" y="55352"/>
                    <a:pt x="55187" y="53225"/>
                  </a:cubicBezTo>
                  <a:cubicBezTo>
                    <a:pt x="55076" y="46382"/>
                    <a:pt x="55146" y="39525"/>
                    <a:pt x="55146" y="32668"/>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7" name="Freeform: Shape 96">
              <a:extLst>
                <a:ext uri="{FF2B5EF4-FFF2-40B4-BE49-F238E27FC236}">
                  <a16:creationId xmlns:a16="http://schemas.microsoft.com/office/drawing/2014/main" id="{7A32CD20-DD53-DEFE-5F1C-CA3E19D31E11}"/>
                </a:ext>
              </a:extLst>
            </p:cNvPr>
            <p:cNvSpPr/>
            <p:nvPr/>
          </p:nvSpPr>
          <p:spPr>
            <a:xfrm>
              <a:off x="6656903" y="4101882"/>
              <a:ext cx="65957" cy="65643"/>
            </a:xfrm>
            <a:custGeom>
              <a:avLst/>
              <a:gdLst>
                <a:gd name="connsiteX0" fmla="*/ 66033 w 65957"/>
                <a:gd name="connsiteY0" fmla="*/ 32792 h 65643"/>
                <a:gd name="connsiteX1" fmla="*/ 66033 w 65957"/>
                <a:gd name="connsiteY1" fmla="*/ 55823 h 65643"/>
                <a:gd name="connsiteX2" fmla="*/ 55305 w 65957"/>
                <a:gd name="connsiteY2" fmla="*/ 65462 h 65643"/>
                <a:gd name="connsiteX3" fmla="*/ 10852 w 65957"/>
                <a:gd name="connsiteY3" fmla="*/ 65462 h 65643"/>
                <a:gd name="connsiteX4" fmla="*/ 100 w 65957"/>
                <a:gd name="connsiteY4" fmla="*/ 55863 h 65643"/>
                <a:gd name="connsiteX5" fmla="*/ 100 w 65957"/>
                <a:gd name="connsiteY5" fmla="*/ 9552 h 65643"/>
                <a:gd name="connsiteX6" fmla="*/ 11226 w 65957"/>
                <a:gd name="connsiteY6" fmla="*/ 7 h 65643"/>
                <a:gd name="connsiteX7" fmla="*/ 54807 w 65957"/>
                <a:gd name="connsiteY7" fmla="*/ 7 h 65643"/>
                <a:gd name="connsiteX8" fmla="*/ 66015 w 65957"/>
                <a:gd name="connsiteY8" fmla="*/ 9755 h 65643"/>
                <a:gd name="connsiteX9" fmla="*/ 66033 w 65957"/>
                <a:gd name="connsiteY9" fmla="*/ 32792 h 65643"/>
                <a:gd name="connsiteX10" fmla="*/ 10986 w 65957"/>
                <a:gd name="connsiteY10" fmla="*/ 32420 h 65643"/>
                <a:gd name="connsiteX11" fmla="*/ 10951 w 65957"/>
                <a:gd name="connsiteY11" fmla="*/ 53493 h 65643"/>
                <a:gd name="connsiteX12" fmla="*/ 13979 w 65957"/>
                <a:gd name="connsiteY12" fmla="*/ 56120 h 65643"/>
                <a:gd name="connsiteX13" fmla="*/ 52043 w 65957"/>
                <a:gd name="connsiteY13" fmla="*/ 56120 h 65643"/>
                <a:gd name="connsiteX14" fmla="*/ 55193 w 65957"/>
                <a:gd name="connsiteY14" fmla="*/ 53349 h 65643"/>
                <a:gd name="connsiteX15" fmla="*/ 55193 w 65957"/>
                <a:gd name="connsiteY15" fmla="*/ 11699 h 65643"/>
                <a:gd name="connsiteX16" fmla="*/ 52166 w 65957"/>
                <a:gd name="connsiteY16" fmla="*/ 9140 h 65643"/>
                <a:gd name="connsiteX17" fmla="*/ 14102 w 65957"/>
                <a:gd name="connsiteY17" fmla="*/ 9140 h 65643"/>
                <a:gd name="connsiteX18" fmla="*/ 10940 w 65957"/>
                <a:gd name="connsiteY18" fmla="*/ 11853 h 65643"/>
                <a:gd name="connsiteX19" fmla="*/ 10969 w 65957"/>
                <a:gd name="connsiteY19" fmla="*/ 32400 h 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7" h="65643">
                  <a:moveTo>
                    <a:pt x="66033" y="32792"/>
                  </a:moveTo>
                  <a:cubicBezTo>
                    <a:pt x="66033" y="40467"/>
                    <a:pt x="66033" y="48162"/>
                    <a:pt x="66033" y="55823"/>
                  </a:cubicBezTo>
                  <a:cubicBezTo>
                    <a:pt x="66033" y="61500"/>
                    <a:pt x="61992" y="65383"/>
                    <a:pt x="55305" y="65462"/>
                  </a:cubicBezTo>
                  <a:cubicBezTo>
                    <a:pt x="40470" y="65644"/>
                    <a:pt x="25652" y="65644"/>
                    <a:pt x="10852" y="65462"/>
                  </a:cubicBezTo>
                  <a:cubicBezTo>
                    <a:pt x="4129" y="65383"/>
                    <a:pt x="112" y="61545"/>
                    <a:pt x="100" y="55863"/>
                  </a:cubicBezTo>
                  <a:cubicBezTo>
                    <a:pt x="77" y="40422"/>
                    <a:pt x="77" y="24986"/>
                    <a:pt x="100" y="9552"/>
                  </a:cubicBezTo>
                  <a:cubicBezTo>
                    <a:pt x="100" y="3855"/>
                    <a:pt x="4474" y="42"/>
                    <a:pt x="11226" y="7"/>
                  </a:cubicBezTo>
                  <a:cubicBezTo>
                    <a:pt x="25757" y="-62"/>
                    <a:pt x="40284" y="-62"/>
                    <a:pt x="54807" y="7"/>
                  </a:cubicBezTo>
                  <a:cubicBezTo>
                    <a:pt x="61694" y="37"/>
                    <a:pt x="65992" y="3865"/>
                    <a:pt x="66015" y="9755"/>
                  </a:cubicBezTo>
                  <a:cubicBezTo>
                    <a:pt x="66056" y="17421"/>
                    <a:pt x="66033" y="25096"/>
                    <a:pt x="66033" y="32792"/>
                  </a:cubicBezTo>
                  <a:close/>
                  <a:moveTo>
                    <a:pt x="10986" y="32420"/>
                  </a:moveTo>
                  <a:cubicBezTo>
                    <a:pt x="10986" y="39446"/>
                    <a:pt x="11045" y="46467"/>
                    <a:pt x="10951" y="53493"/>
                  </a:cubicBezTo>
                  <a:cubicBezTo>
                    <a:pt x="10951" y="55406"/>
                    <a:pt x="11672" y="56130"/>
                    <a:pt x="13979" y="56120"/>
                  </a:cubicBezTo>
                  <a:cubicBezTo>
                    <a:pt x="26667" y="56058"/>
                    <a:pt x="39355" y="56058"/>
                    <a:pt x="52043" y="56120"/>
                  </a:cubicBezTo>
                  <a:cubicBezTo>
                    <a:pt x="54514" y="56120"/>
                    <a:pt x="55205" y="55352"/>
                    <a:pt x="55193" y="53349"/>
                  </a:cubicBezTo>
                  <a:cubicBezTo>
                    <a:pt x="55119" y="39465"/>
                    <a:pt x="55119" y="25582"/>
                    <a:pt x="55193" y="11699"/>
                  </a:cubicBezTo>
                  <a:cubicBezTo>
                    <a:pt x="55193" y="9750"/>
                    <a:pt x="54467" y="9125"/>
                    <a:pt x="52166" y="9140"/>
                  </a:cubicBezTo>
                  <a:cubicBezTo>
                    <a:pt x="39482" y="9210"/>
                    <a:pt x="26794" y="9210"/>
                    <a:pt x="14102" y="9140"/>
                  </a:cubicBezTo>
                  <a:cubicBezTo>
                    <a:pt x="11654" y="9140"/>
                    <a:pt x="10910" y="9825"/>
                    <a:pt x="10940" y="11853"/>
                  </a:cubicBezTo>
                  <a:cubicBezTo>
                    <a:pt x="11039" y="18680"/>
                    <a:pt x="10969" y="25542"/>
                    <a:pt x="10969" y="32400"/>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8" name="Freeform: Shape 97">
              <a:extLst>
                <a:ext uri="{FF2B5EF4-FFF2-40B4-BE49-F238E27FC236}">
                  <a16:creationId xmlns:a16="http://schemas.microsoft.com/office/drawing/2014/main" id="{37EEF9D3-AFF6-D256-50A1-A1B2FB27A0C5}"/>
                </a:ext>
              </a:extLst>
            </p:cNvPr>
            <p:cNvSpPr/>
            <p:nvPr/>
          </p:nvSpPr>
          <p:spPr>
            <a:xfrm>
              <a:off x="6735406" y="4101838"/>
              <a:ext cx="65961" cy="65663"/>
            </a:xfrm>
            <a:custGeom>
              <a:avLst/>
              <a:gdLst>
                <a:gd name="connsiteX0" fmla="*/ 66030 w 65961"/>
                <a:gd name="connsiteY0" fmla="*/ 32757 h 65663"/>
                <a:gd name="connsiteX1" fmla="*/ 66030 w 65961"/>
                <a:gd name="connsiteY1" fmla="*/ 55808 h 65663"/>
                <a:gd name="connsiteX2" fmla="*/ 55091 w 65961"/>
                <a:gd name="connsiteY2" fmla="*/ 65502 h 65663"/>
                <a:gd name="connsiteX3" fmla="*/ 11171 w 65961"/>
                <a:gd name="connsiteY3" fmla="*/ 65502 h 65663"/>
                <a:gd name="connsiteX4" fmla="*/ 109 w 65961"/>
                <a:gd name="connsiteY4" fmla="*/ 55838 h 65663"/>
                <a:gd name="connsiteX5" fmla="*/ 109 w 65961"/>
                <a:gd name="connsiteY5" fmla="*/ 9725 h 65663"/>
                <a:gd name="connsiteX6" fmla="*/ 11417 w 65961"/>
                <a:gd name="connsiteY6" fmla="*/ 22 h 65663"/>
                <a:gd name="connsiteX7" fmla="*/ 55038 w 65961"/>
                <a:gd name="connsiteY7" fmla="*/ 22 h 65663"/>
                <a:gd name="connsiteX8" fmla="*/ 66024 w 65961"/>
                <a:gd name="connsiteY8" fmla="*/ 9443 h 65663"/>
                <a:gd name="connsiteX9" fmla="*/ 66030 w 65961"/>
                <a:gd name="connsiteY9" fmla="*/ 32757 h 65663"/>
                <a:gd name="connsiteX10" fmla="*/ 10983 w 65961"/>
                <a:gd name="connsiteY10" fmla="*/ 32559 h 65663"/>
                <a:gd name="connsiteX11" fmla="*/ 10931 w 65961"/>
                <a:gd name="connsiteY11" fmla="*/ 53106 h 65663"/>
                <a:gd name="connsiteX12" fmla="*/ 14351 w 65961"/>
                <a:gd name="connsiteY12" fmla="*/ 56155 h 65663"/>
                <a:gd name="connsiteX13" fmla="*/ 51771 w 65961"/>
                <a:gd name="connsiteY13" fmla="*/ 56155 h 65663"/>
                <a:gd name="connsiteX14" fmla="*/ 55208 w 65961"/>
                <a:gd name="connsiteY14" fmla="*/ 53359 h 65663"/>
                <a:gd name="connsiteX15" fmla="*/ 55208 w 65961"/>
                <a:gd name="connsiteY15" fmla="*/ 11773 h 65663"/>
                <a:gd name="connsiteX16" fmla="*/ 52222 w 65961"/>
                <a:gd name="connsiteY16" fmla="*/ 9175 h 65663"/>
                <a:gd name="connsiteX17" fmla="*/ 13923 w 65961"/>
                <a:gd name="connsiteY17" fmla="*/ 9175 h 65663"/>
                <a:gd name="connsiteX18" fmla="*/ 10954 w 65961"/>
                <a:gd name="connsiteY18" fmla="*/ 11778 h 65663"/>
                <a:gd name="connsiteX19" fmla="*/ 10966 w 65961"/>
                <a:gd name="connsiteY19" fmla="*/ 32559 h 6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61" h="65663">
                  <a:moveTo>
                    <a:pt x="66030" y="32757"/>
                  </a:moveTo>
                  <a:cubicBezTo>
                    <a:pt x="66030" y="40437"/>
                    <a:pt x="66030" y="48128"/>
                    <a:pt x="66030" y="55808"/>
                  </a:cubicBezTo>
                  <a:cubicBezTo>
                    <a:pt x="66030" y="61664"/>
                    <a:pt x="61995" y="65432"/>
                    <a:pt x="55091" y="65502"/>
                  </a:cubicBezTo>
                  <a:cubicBezTo>
                    <a:pt x="40455" y="65657"/>
                    <a:pt x="25815" y="65657"/>
                    <a:pt x="11171" y="65502"/>
                  </a:cubicBezTo>
                  <a:cubicBezTo>
                    <a:pt x="4343" y="65442"/>
                    <a:pt x="121" y="61614"/>
                    <a:pt x="109" y="55838"/>
                  </a:cubicBezTo>
                  <a:cubicBezTo>
                    <a:pt x="74" y="40470"/>
                    <a:pt x="74" y="25100"/>
                    <a:pt x="109" y="9725"/>
                  </a:cubicBezTo>
                  <a:cubicBezTo>
                    <a:pt x="109" y="3825"/>
                    <a:pt x="4407" y="67"/>
                    <a:pt x="11417" y="22"/>
                  </a:cubicBezTo>
                  <a:cubicBezTo>
                    <a:pt x="25956" y="-67"/>
                    <a:pt x="40496" y="-67"/>
                    <a:pt x="55038" y="22"/>
                  </a:cubicBezTo>
                  <a:cubicBezTo>
                    <a:pt x="61691" y="62"/>
                    <a:pt x="65989" y="3830"/>
                    <a:pt x="66024" y="9443"/>
                  </a:cubicBezTo>
                  <a:cubicBezTo>
                    <a:pt x="66065" y="17222"/>
                    <a:pt x="66030" y="24987"/>
                    <a:pt x="66030" y="32757"/>
                  </a:cubicBezTo>
                  <a:close/>
                  <a:moveTo>
                    <a:pt x="10983" y="32559"/>
                  </a:moveTo>
                  <a:cubicBezTo>
                    <a:pt x="10983" y="39406"/>
                    <a:pt x="11065" y="46258"/>
                    <a:pt x="10931" y="53106"/>
                  </a:cubicBezTo>
                  <a:cubicBezTo>
                    <a:pt x="10890" y="55302"/>
                    <a:pt x="11575" y="56180"/>
                    <a:pt x="14351" y="56155"/>
                  </a:cubicBezTo>
                  <a:cubicBezTo>
                    <a:pt x="26824" y="56056"/>
                    <a:pt x="39297" y="56071"/>
                    <a:pt x="51771" y="56155"/>
                  </a:cubicBezTo>
                  <a:cubicBezTo>
                    <a:pt x="54230" y="56155"/>
                    <a:pt x="55226" y="55595"/>
                    <a:pt x="55208" y="53359"/>
                  </a:cubicBezTo>
                  <a:cubicBezTo>
                    <a:pt x="55114" y="39495"/>
                    <a:pt x="55114" y="25633"/>
                    <a:pt x="55208" y="11773"/>
                  </a:cubicBezTo>
                  <a:cubicBezTo>
                    <a:pt x="55208" y="9869"/>
                    <a:pt x="54564" y="9160"/>
                    <a:pt x="52222" y="9175"/>
                  </a:cubicBezTo>
                  <a:cubicBezTo>
                    <a:pt x="39455" y="9248"/>
                    <a:pt x="26689" y="9248"/>
                    <a:pt x="13923" y="9175"/>
                  </a:cubicBezTo>
                  <a:cubicBezTo>
                    <a:pt x="11540" y="9175"/>
                    <a:pt x="10925" y="9889"/>
                    <a:pt x="10954" y="11778"/>
                  </a:cubicBezTo>
                  <a:cubicBezTo>
                    <a:pt x="11024" y="18695"/>
                    <a:pt x="10966" y="25627"/>
                    <a:pt x="10966" y="32559"/>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11A29A2E-2C31-E50C-6FD2-E7ACDDC7817D}"/>
                </a:ext>
              </a:extLst>
            </p:cNvPr>
            <p:cNvSpPr/>
            <p:nvPr/>
          </p:nvSpPr>
          <p:spPr>
            <a:xfrm>
              <a:off x="6813939" y="4101858"/>
              <a:ext cx="65956" cy="65645"/>
            </a:xfrm>
            <a:custGeom>
              <a:avLst/>
              <a:gdLst>
                <a:gd name="connsiteX0" fmla="*/ 65992 w 65956"/>
                <a:gd name="connsiteY0" fmla="*/ 32702 h 65645"/>
                <a:gd name="connsiteX1" fmla="*/ 65992 w 65956"/>
                <a:gd name="connsiteY1" fmla="*/ 56006 h 65645"/>
                <a:gd name="connsiteX2" fmla="*/ 55451 w 65956"/>
                <a:gd name="connsiteY2" fmla="*/ 65457 h 65645"/>
                <a:gd name="connsiteX3" fmla="*/ 10664 w 65956"/>
                <a:gd name="connsiteY3" fmla="*/ 65457 h 65645"/>
                <a:gd name="connsiteX4" fmla="*/ 123 w 65956"/>
                <a:gd name="connsiteY4" fmla="*/ 55878 h 65645"/>
                <a:gd name="connsiteX5" fmla="*/ 123 w 65956"/>
                <a:gd name="connsiteY5" fmla="*/ 9765 h 65645"/>
                <a:gd name="connsiteX6" fmla="*/ 11437 w 65956"/>
                <a:gd name="connsiteY6" fmla="*/ 22 h 65645"/>
                <a:gd name="connsiteX7" fmla="*/ 55053 w 65956"/>
                <a:gd name="connsiteY7" fmla="*/ 22 h 65645"/>
                <a:gd name="connsiteX8" fmla="*/ 66039 w 65956"/>
                <a:gd name="connsiteY8" fmla="*/ 9646 h 65645"/>
                <a:gd name="connsiteX9" fmla="*/ 65992 w 65956"/>
                <a:gd name="connsiteY9" fmla="*/ 32702 h 65645"/>
                <a:gd name="connsiteX10" fmla="*/ 55146 w 65956"/>
                <a:gd name="connsiteY10" fmla="*/ 32663 h 65645"/>
                <a:gd name="connsiteX11" fmla="*/ 55187 w 65956"/>
                <a:gd name="connsiteY11" fmla="*/ 11838 h 65645"/>
                <a:gd name="connsiteX12" fmla="*/ 51996 w 65956"/>
                <a:gd name="connsiteY12" fmla="*/ 9125 h 65645"/>
                <a:gd name="connsiteX13" fmla="*/ 14236 w 65956"/>
                <a:gd name="connsiteY13" fmla="*/ 9125 h 65645"/>
                <a:gd name="connsiteX14" fmla="*/ 10893 w 65956"/>
                <a:gd name="connsiteY14" fmla="*/ 11986 h 65645"/>
                <a:gd name="connsiteX15" fmla="*/ 10893 w 65956"/>
                <a:gd name="connsiteY15" fmla="*/ 53374 h 65645"/>
                <a:gd name="connsiteX16" fmla="*/ 14078 w 65956"/>
                <a:gd name="connsiteY16" fmla="*/ 56116 h 65645"/>
                <a:gd name="connsiteX17" fmla="*/ 51832 w 65956"/>
                <a:gd name="connsiteY17" fmla="*/ 56116 h 65645"/>
                <a:gd name="connsiteX18" fmla="*/ 55187 w 65956"/>
                <a:gd name="connsiteY18" fmla="*/ 53220 h 65645"/>
                <a:gd name="connsiteX19" fmla="*/ 55146 w 65956"/>
                <a:gd name="connsiteY19" fmla="*/ 32663 h 6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6" h="65645">
                  <a:moveTo>
                    <a:pt x="65992" y="32702"/>
                  </a:moveTo>
                  <a:cubicBezTo>
                    <a:pt x="65992" y="40472"/>
                    <a:pt x="65992" y="48237"/>
                    <a:pt x="65992" y="56006"/>
                  </a:cubicBezTo>
                  <a:cubicBezTo>
                    <a:pt x="65992" y="61604"/>
                    <a:pt x="62098" y="65368"/>
                    <a:pt x="55451" y="65457"/>
                  </a:cubicBezTo>
                  <a:cubicBezTo>
                    <a:pt x="40526" y="65649"/>
                    <a:pt x="25597" y="65649"/>
                    <a:pt x="10664" y="65457"/>
                  </a:cubicBezTo>
                  <a:cubicBezTo>
                    <a:pt x="4223" y="65373"/>
                    <a:pt x="123" y="61416"/>
                    <a:pt x="123" y="55878"/>
                  </a:cubicBezTo>
                  <a:cubicBezTo>
                    <a:pt x="69" y="40507"/>
                    <a:pt x="69" y="25136"/>
                    <a:pt x="123" y="9765"/>
                  </a:cubicBezTo>
                  <a:cubicBezTo>
                    <a:pt x="123" y="3889"/>
                    <a:pt x="4504" y="67"/>
                    <a:pt x="11437" y="22"/>
                  </a:cubicBezTo>
                  <a:cubicBezTo>
                    <a:pt x="25972" y="-67"/>
                    <a:pt x="40511" y="-67"/>
                    <a:pt x="55053" y="22"/>
                  </a:cubicBezTo>
                  <a:cubicBezTo>
                    <a:pt x="61822" y="57"/>
                    <a:pt x="66021" y="3850"/>
                    <a:pt x="66039" y="9646"/>
                  </a:cubicBezTo>
                  <a:cubicBezTo>
                    <a:pt x="66009" y="17336"/>
                    <a:pt x="65992" y="25022"/>
                    <a:pt x="65992" y="32702"/>
                  </a:cubicBezTo>
                  <a:close/>
                  <a:moveTo>
                    <a:pt x="55146" y="32663"/>
                  </a:moveTo>
                  <a:cubicBezTo>
                    <a:pt x="55146" y="25721"/>
                    <a:pt x="55082" y="18779"/>
                    <a:pt x="55187" y="11838"/>
                  </a:cubicBezTo>
                  <a:cubicBezTo>
                    <a:pt x="55223" y="9800"/>
                    <a:pt x="54426" y="9111"/>
                    <a:pt x="51996" y="9125"/>
                  </a:cubicBezTo>
                  <a:cubicBezTo>
                    <a:pt x="39405" y="9208"/>
                    <a:pt x="26819" y="9208"/>
                    <a:pt x="14236" y="9125"/>
                  </a:cubicBezTo>
                  <a:cubicBezTo>
                    <a:pt x="11654" y="9125"/>
                    <a:pt x="10875" y="9834"/>
                    <a:pt x="10893" y="11986"/>
                  </a:cubicBezTo>
                  <a:cubicBezTo>
                    <a:pt x="10979" y="25780"/>
                    <a:pt x="10979" y="39576"/>
                    <a:pt x="10893" y="53374"/>
                  </a:cubicBezTo>
                  <a:cubicBezTo>
                    <a:pt x="10893" y="55406"/>
                    <a:pt x="11642" y="56130"/>
                    <a:pt x="14078" y="56116"/>
                  </a:cubicBezTo>
                  <a:cubicBezTo>
                    <a:pt x="26665" y="56046"/>
                    <a:pt x="39249" y="56046"/>
                    <a:pt x="51832" y="56116"/>
                  </a:cubicBezTo>
                  <a:cubicBezTo>
                    <a:pt x="54414" y="56116"/>
                    <a:pt x="55223" y="55342"/>
                    <a:pt x="55187" y="53220"/>
                  </a:cubicBezTo>
                  <a:cubicBezTo>
                    <a:pt x="55076" y="46377"/>
                    <a:pt x="55146" y="39520"/>
                    <a:pt x="55146" y="32663"/>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02118588-440B-AF39-1BB7-0990430EB48D}"/>
                </a:ext>
              </a:extLst>
            </p:cNvPr>
            <p:cNvSpPr/>
            <p:nvPr/>
          </p:nvSpPr>
          <p:spPr>
            <a:xfrm>
              <a:off x="6621739" y="3949673"/>
              <a:ext cx="293573" cy="248671"/>
            </a:xfrm>
            <a:custGeom>
              <a:avLst/>
              <a:gdLst>
                <a:gd name="connsiteX0" fmla="*/ 293656 w 293573"/>
                <a:gd name="connsiteY0" fmla="*/ 15168 h 248671"/>
                <a:gd name="connsiteX1" fmla="*/ 275900 w 293573"/>
                <a:gd name="connsiteY1" fmla="*/ 10 h 248671"/>
                <a:gd name="connsiteX2" fmla="*/ 215121 w 293573"/>
                <a:gd name="connsiteY2" fmla="*/ 10 h 248671"/>
                <a:gd name="connsiteX3" fmla="*/ 213364 w 293573"/>
                <a:gd name="connsiteY3" fmla="*/ -24 h 248671"/>
                <a:gd name="connsiteX4" fmla="*/ 23804 w 293573"/>
                <a:gd name="connsiteY4" fmla="*/ -24 h 248671"/>
                <a:gd name="connsiteX5" fmla="*/ 15758 w 293573"/>
                <a:gd name="connsiteY5" fmla="*/ 20 h 248671"/>
                <a:gd name="connsiteX6" fmla="*/ 93 w 293573"/>
                <a:gd name="connsiteY6" fmla="*/ 13770 h 248671"/>
                <a:gd name="connsiteX7" fmla="*/ 93 w 293573"/>
                <a:gd name="connsiteY7" fmla="*/ 234911 h 248671"/>
                <a:gd name="connsiteX8" fmla="*/ 521 w 293573"/>
                <a:gd name="connsiteY8" fmla="*/ 238595 h 248671"/>
                <a:gd name="connsiteX9" fmla="*/ 16976 w 293573"/>
                <a:gd name="connsiteY9" fmla="*/ 248626 h 248671"/>
                <a:gd name="connsiteX10" fmla="*/ 199098 w 293573"/>
                <a:gd name="connsiteY10" fmla="*/ 248626 h 248671"/>
                <a:gd name="connsiteX11" fmla="*/ 276691 w 293573"/>
                <a:gd name="connsiteY11" fmla="*/ 248626 h 248671"/>
                <a:gd name="connsiteX12" fmla="*/ 291266 w 293573"/>
                <a:gd name="connsiteY12" fmla="*/ 242121 h 248671"/>
                <a:gd name="connsiteX13" fmla="*/ 293656 w 293573"/>
                <a:gd name="connsiteY13" fmla="*/ 232561 h 248671"/>
                <a:gd name="connsiteX14" fmla="*/ 293656 w 293573"/>
                <a:gd name="connsiteY14" fmla="*/ 138606 h 248671"/>
                <a:gd name="connsiteX15" fmla="*/ 293656 w 293573"/>
                <a:gd name="connsiteY15" fmla="*/ 15168 h 248671"/>
                <a:gd name="connsiteX16" fmla="*/ 282494 w 293573"/>
                <a:gd name="connsiteY16" fmla="*/ 233359 h 248671"/>
                <a:gd name="connsiteX17" fmla="*/ 275233 w 293573"/>
                <a:gd name="connsiteY17" fmla="*/ 239409 h 248671"/>
                <a:gd name="connsiteX18" fmla="*/ 18224 w 293573"/>
                <a:gd name="connsiteY18" fmla="*/ 239409 h 248671"/>
                <a:gd name="connsiteX19" fmla="*/ 10991 w 293573"/>
                <a:gd name="connsiteY19" fmla="*/ 233290 h 248671"/>
                <a:gd name="connsiteX20" fmla="*/ 10991 w 293573"/>
                <a:gd name="connsiteY20" fmla="*/ 59803 h 248671"/>
                <a:gd name="connsiteX21" fmla="*/ 15178 w 293573"/>
                <a:gd name="connsiteY21" fmla="*/ 56332 h 248671"/>
                <a:gd name="connsiteX22" fmla="*/ 278336 w 293573"/>
                <a:gd name="connsiteY22" fmla="*/ 56332 h 248671"/>
                <a:gd name="connsiteX23" fmla="*/ 282494 w 293573"/>
                <a:gd name="connsiteY23" fmla="*/ 59887 h 248671"/>
                <a:gd name="connsiteX24" fmla="*/ 282494 w 293573"/>
                <a:gd name="connsiteY24" fmla="*/ 43564 h 248671"/>
                <a:gd name="connsiteX25" fmla="*/ 278266 w 293573"/>
                <a:gd name="connsiteY25" fmla="*/ 47095 h 248671"/>
                <a:gd name="connsiteX26" fmla="*/ 146798 w 293573"/>
                <a:gd name="connsiteY26" fmla="*/ 47095 h 248671"/>
                <a:gd name="connsiteX27" fmla="*/ 14751 w 293573"/>
                <a:gd name="connsiteY27" fmla="*/ 47144 h 248671"/>
                <a:gd name="connsiteX28" fmla="*/ 10909 w 293573"/>
                <a:gd name="connsiteY28" fmla="*/ 43961 h 248671"/>
                <a:gd name="connsiteX29" fmla="*/ 10985 w 293573"/>
                <a:gd name="connsiteY29" fmla="*/ 14707 h 248671"/>
                <a:gd name="connsiteX30" fmla="*/ 17533 w 293573"/>
                <a:gd name="connsiteY30" fmla="*/ 9228 h 248671"/>
                <a:gd name="connsiteX31" fmla="*/ 26609 w 293573"/>
                <a:gd name="connsiteY31" fmla="*/ 9228 h 248671"/>
                <a:gd name="connsiteX32" fmla="*/ 27013 w 293573"/>
                <a:gd name="connsiteY32" fmla="*/ 9228 h 248671"/>
                <a:gd name="connsiteX33" fmla="*/ 68369 w 293573"/>
                <a:gd name="connsiteY33" fmla="*/ 9228 h 248671"/>
                <a:gd name="connsiteX34" fmla="*/ 71958 w 293573"/>
                <a:gd name="connsiteY34" fmla="*/ 9253 h 248671"/>
                <a:gd name="connsiteX35" fmla="*/ 272533 w 293573"/>
                <a:gd name="connsiteY35" fmla="*/ 9253 h 248671"/>
                <a:gd name="connsiteX36" fmla="*/ 276632 w 293573"/>
                <a:gd name="connsiteY36" fmla="*/ 9297 h 248671"/>
                <a:gd name="connsiteX37" fmla="*/ 282488 w 293573"/>
                <a:gd name="connsiteY37" fmla="*/ 14593 h 248671"/>
                <a:gd name="connsiteX38" fmla="*/ 282494 w 293573"/>
                <a:gd name="connsiteY38" fmla="*/ 43564 h 24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573" h="248671">
                  <a:moveTo>
                    <a:pt x="293656" y="15168"/>
                  </a:moveTo>
                  <a:cubicBezTo>
                    <a:pt x="293656" y="5549"/>
                    <a:pt x="287150" y="10"/>
                    <a:pt x="275900" y="10"/>
                  </a:cubicBezTo>
                  <a:cubicBezTo>
                    <a:pt x="255638" y="10"/>
                    <a:pt x="235378" y="10"/>
                    <a:pt x="215121" y="10"/>
                  </a:cubicBezTo>
                  <a:cubicBezTo>
                    <a:pt x="214535" y="-24"/>
                    <a:pt x="213949" y="-24"/>
                    <a:pt x="213364" y="-24"/>
                  </a:cubicBezTo>
                  <a:lnTo>
                    <a:pt x="23804" y="-24"/>
                  </a:lnTo>
                  <a:cubicBezTo>
                    <a:pt x="21122" y="-59"/>
                    <a:pt x="18440" y="-54"/>
                    <a:pt x="15758" y="20"/>
                  </a:cubicBezTo>
                  <a:cubicBezTo>
                    <a:pt x="6588" y="268"/>
                    <a:pt x="93" y="5970"/>
                    <a:pt x="93" y="13770"/>
                  </a:cubicBezTo>
                  <a:cubicBezTo>
                    <a:pt x="93" y="87484"/>
                    <a:pt x="93" y="161197"/>
                    <a:pt x="93" y="234911"/>
                  </a:cubicBezTo>
                  <a:cubicBezTo>
                    <a:pt x="40" y="236150"/>
                    <a:pt x="183" y="237389"/>
                    <a:pt x="521" y="238595"/>
                  </a:cubicBezTo>
                  <a:cubicBezTo>
                    <a:pt x="2535" y="244848"/>
                    <a:pt x="8661" y="248626"/>
                    <a:pt x="16976" y="248626"/>
                  </a:cubicBezTo>
                  <a:lnTo>
                    <a:pt x="199098" y="248626"/>
                  </a:lnTo>
                  <a:cubicBezTo>
                    <a:pt x="224966" y="248626"/>
                    <a:pt x="250831" y="248626"/>
                    <a:pt x="276691" y="248626"/>
                  </a:cubicBezTo>
                  <a:cubicBezTo>
                    <a:pt x="282957" y="248626"/>
                    <a:pt x="287858" y="246554"/>
                    <a:pt x="291266" y="242121"/>
                  </a:cubicBezTo>
                  <a:cubicBezTo>
                    <a:pt x="293498" y="239225"/>
                    <a:pt x="293656" y="235888"/>
                    <a:pt x="293656" y="232561"/>
                  </a:cubicBezTo>
                  <a:cubicBezTo>
                    <a:pt x="293656" y="201244"/>
                    <a:pt x="293656" y="169926"/>
                    <a:pt x="293656" y="138606"/>
                  </a:cubicBezTo>
                  <a:cubicBezTo>
                    <a:pt x="293656" y="97475"/>
                    <a:pt x="293656" y="56329"/>
                    <a:pt x="293656" y="15168"/>
                  </a:cubicBezTo>
                  <a:close/>
                  <a:moveTo>
                    <a:pt x="282494" y="233359"/>
                  </a:moveTo>
                  <a:cubicBezTo>
                    <a:pt x="282494" y="238343"/>
                    <a:pt x="281212" y="239409"/>
                    <a:pt x="275233" y="239409"/>
                  </a:cubicBezTo>
                  <a:lnTo>
                    <a:pt x="18224" y="239409"/>
                  </a:lnTo>
                  <a:cubicBezTo>
                    <a:pt x="12368" y="239409"/>
                    <a:pt x="10991" y="238243"/>
                    <a:pt x="10991" y="233290"/>
                  </a:cubicBezTo>
                  <a:lnTo>
                    <a:pt x="10991" y="59803"/>
                  </a:lnTo>
                  <a:cubicBezTo>
                    <a:pt x="10991" y="56332"/>
                    <a:pt x="10991" y="56332"/>
                    <a:pt x="15178" y="56332"/>
                  </a:cubicBezTo>
                  <a:lnTo>
                    <a:pt x="278336" y="56332"/>
                  </a:lnTo>
                  <a:cubicBezTo>
                    <a:pt x="282482" y="56332"/>
                    <a:pt x="282494" y="56332"/>
                    <a:pt x="282494" y="59887"/>
                  </a:cubicBezTo>
                  <a:close/>
                  <a:moveTo>
                    <a:pt x="282494" y="43564"/>
                  </a:moveTo>
                  <a:cubicBezTo>
                    <a:pt x="282494" y="47085"/>
                    <a:pt x="282494" y="47095"/>
                    <a:pt x="278266" y="47095"/>
                  </a:cubicBezTo>
                  <a:lnTo>
                    <a:pt x="146798" y="47095"/>
                  </a:lnTo>
                  <a:cubicBezTo>
                    <a:pt x="102780" y="47095"/>
                    <a:pt x="58765" y="47111"/>
                    <a:pt x="14751" y="47144"/>
                  </a:cubicBezTo>
                  <a:cubicBezTo>
                    <a:pt x="11823" y="47144"/>
                    <a:pt x="10868" y="46515"/>
                    <a:pt x="10909" y="43961"/>
                  </a:cubicBezTo>
                  <a:cubicBezTo>
                    <a:pt x="11079" y="34208"/>
                    <a:pt x="10968" y="24460"/>
                    <a:pt x="10985" y="14707"/>
                  </a:cubicBezTo>
                  <a:cubicBezTo>
                    <a:pt x="10985" y="10646"/>
                    <a:pt x="12654" y="9253"/>
                    <a:pt x="17533" y="9228"/>
                  </a:cubicBezTo>
                  <a:cubicBezTo>
                    <a:pt x="20560" y="9203"/>
                    <a:pt x="23582" y="9228"/>
                    <a:pt x="26609" y="9228"/>
                  </a:cubicBezTo>
                  <a:cubicBezTo>
                    <a:pt x="26750" y="9228"/>
                    <a:pt x="26879" y="9228"/>
                    <a:pt x="27013" y="9228"/>
                  </a:cubicBezTo>
                  <a:lnTo>
                    <a:pt x="68369" y="9228"/>
                  </a:lnTo>
                  <a:cubicBezTo>
                    <a:pt x="69540" y="9278"/>
                    <a:pt x="70764" y="9253"/>
                    <a:pt x="71958" y="9253"/>
                  </a:cubicBezTo>
                  <a:lnTo>
                    <a:pt x="272533" y="9253"/>
                  </a:lnTo>
                  <a:cubicBezTo>
                    <a:pt x="273897" y="9253"/>
                    <a:pt x="275268" y="9218"/>
                    <a:pt x="276632" y="9297"/>
                  </a:cubicBezTo>
                  <a:cubicBezTo>
                    <a:pt x="281077" y="9565"/>
                    <a:pt x="282488" y="10830"/>
                    <a:pt x="282488" y="14593"/>
                  </a:cubicBezTo>
                  <a:cubicBezTo>
                    <a:pt x="282508" y="24242"/>
                    <a:pt x="282510" y="33899"/>
                    <a:pt x="282494" y="43564"/>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1" name="Freeform: Shape 100">
              <a:extLst>
                <a:ext uri="{FF2B5EF4-FFF2-40B4-BE49-F238E27FC236}">
                  <a16:creationId xmlns:a16="http://schemas.microsoft.com/office/drawing/2014/main" id="{17429AD1-A777-0D84-F2E5-E2797A79CFED}"/>
                </a:ext>
              </a:extLst>
            </p:cNvPr>
            <p:cNvSpPr/>
            <p:nvPr/>
          </p:nvSpPr>
          <p:spPr>
            <a:xfrm>
              <a:off x="6670568" y="4197913"/>
              <a:ext cx="71212" cy="83803"/>
            </a:xfrm>
            <a:custGeom>
              <a:avLst/>
              <a:gdLst>
                <a:gd name="connsiteX0" fmla="*/ 27861 w 71212"/>
                <a:gd name="connsiteY0" fmla="*/ 34009 h 83803"/>
                <a:gd name="connsiteX1" fmla="*/ 20547 w 71212"/>
                <a:gd name="connsiteY1" fmla="*/ 37237 h 83803"/>
                <a:gd name="connsiteX2" fmla="*/ 3758 w 71212"/>
                <a:gd name="connsiteY2" fmla="*/ 32492 h 83803"/>
                <a:gd name="connsiteX3" fmla="*/ 578 w 71212"/>
                <a:gd name="connsiteY3" fmla="*/ 35214 h 83803"/>
                <a:gd name="connsiteX4" fmla="*/ 21619 w 71212"/>
                <a:gd name="connsiteY4" fmla="*/ 81743 h 83803"/>
                <a:gd name="connsiteX5" fmla="*/ 26368 w 71212"/>
                <a:gd name="connsiteY5" fmla="*/ 82858 h 83803"/>
                <a:gd name="connsiteX6" fmla="*/ 69702 w 71212"/>
                <a:gd name="connsiteY6" fmla="*/ 53604 h 83803"/>
                <a:gd name="connsiteX7" fmla="*/ 68801 w 71212"/>
                <a:gd name="connsiteY7" fmla="*/ 49990 h 83803"/>
                <a:gd name="connsiteX8" fmla="*/ 51947 w 71212"/>
                <a:gd name="connsiteY8" fmla="*/ 45428 h 83803"/>
                <a:gd name="connsiteX9" fmla="*/ 47848 w 71212"/>
                <a:gd name="connsiteY9" fmla="*/ 38704 h 83803"/>
                <a:gd name="connsiteX10" fmla="*/ 62406 w 71212"/>
                <a:gd name="connsiteY10" fmla="*/ -45 h 83803"/>
                <a:gd name="connsiteX11" fmla="*/ 40364 w 71212"/>
                <a:gd name="connsiteY11" fmla="*/ -45 h 83803"/>
                <a:gd name="connsiteX12" fmla="*/ 27861 w 71212"/>
                <a:gd name="connsiteY12" fmla="*/ 34009 h 8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212" h="83803">
                  <a:moveTo>
                    <a:pt x="27861" y="34009"/>
                  </a:moveTo>
                  <a:cubicBezTo>
                    <a:pt x="26526" y="37668"/>
                    <a:pt x="24787" y="38630"/>
                    <a:pt x="20547" y="37237"/>
                  </a:cubicBezTo>
                  <a:cubicBezTo>
                    <a:pt x="15054" y="35427"/>
                    <a:pt x="9380" y="34014"/>
                    <a:pt x="3758" y="32492"/>
                  </a:cubicBezTo>
                  <a:cubicBezTo>
                    <a:pt x="742" y="31678"/>
                    <a:pt x="-769" y="32239"/>
                    <a:pt x="578" y="35214"/>
                  </a:cubicBezTo>
                  <a:cubicBezTo>
                    <a:pt x="7605" y="50720"/>
                    <a:pt x="14619" y="66230"/>
                    <a:pt x="21619" y="81743"/>
                  </a:cubicBezTo>
                  <a:cubicBezTo>
                    <a:pt x="22614" y="83939"/>
                    <a:pt x="24119" y="84385"/>
                    <a:pt x="26368" y="82858"/>
                  </a:cubicBezTo>
                  <a:cubicBezTo>
                    <a:pt x="40813" y="73100"/>
                    <a:pt x="55257" y="63349"/>
                    <a:pt x="69702" y="53604"/>
                  </a:cubicBezTo>
                  <a:cubicBezTo>
                    <a:pt x="72302" y="51854"/>
                    <a:pt x="71518" y="50743"/>
                    <a:pt x="68801" y="49990"/>
                  </a:cubicBezTo>
                  <a:cubicBezTo>
                    <a:pt x="63196" y="48428"/>
                    <a:pt x="57674" y="46593"/>
                    <a:pt x="51947" y="45428"/>
                  </a:cubicBezTo>
                  <a:cubicBezTo>
                    <a:pt x="47004" y="44436"/>
                    <a:pt x="46302" y="42790"/>
                    <a:pt x="47848" y="38704"/>
                  </a:cubicBezTo>
                  <a:cubicBezTo>
                    <a:pt x="52755" y="25813"/>
                    <a:pt x="57608" y="12896"/>
                    <a:pt x="62406" y="-45"/>
                  </a:cubicBezTo>
                  <a:lnTo>
                    <a:pt x="40364" y="-45"/>
                  </a:lnTo>
                  <a:cubicBezTo>
                    <a:pt x="36178" y="11303"/>
                    <a:pt x="32011" y="22654"/>
                    <a:pt x="27861" y="34009"/>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2" name="Freeform: Shape 101">
              <a:extLst>
                <a:ext uri="{FF2B5EF4-FFF2-40B4-BE49-F238E27FC236}">
                  <a16:creationId xmlns:a16="http://schemas.microsoft.com/office/drawing/2014/main" id="{8765123A-5BEC-E402-8A47-25ED1A19F14F}"/>
                </a:ext>
              </a:extLst>
            </p:cNvPr>
            <p:cNvSpPr/>
            <p:nvPr/>
          </p:nvSpPr>
          <p:spPr>
            <a:xfrm>
              <a:off x="6590444" y="3874041"/>
              <a:ext cx="94702" cy="75360"/>
            </a:xfrm>
            <a:custGeom>
              <a:avLst/>
              <a:gdLst>
                <a:gd name="connsiteX0" fmla="*/ 47685 w 94702"/>
                <a:gd name="connsiteY0" fmla="*/ 28945 h 75360"/>
                <a:gd name="connsiteX1" fmla="*/ 47902 w 94702"/>
                <a:gd name="connsiteY1" fmla="*/ 23868 h 75360"/>
                <a:gd name="connsiteX2" fmla="*/ 61611 w 94702"/>
                <a:gd name="connsiteY2" fmla="*/ 13604 h 75360"/>
                <a:gd name="connsiteX3" fmla="*/ 60574 w 94702"/>
                <a:gd name="connsiteY3" fmla="*/ 9504 h 75360"/>
                <a:gd name="connsiteX4" fmla="*/ 2459 w 94702"/>
                <a:gd name="connsiteY4" fmla="*/ 28 h 75360"/>
                <a:gd name="connsiteX5" fmla="*/ 164 w 94702"/>
                <a:gd name="connsiteY5" fmla="*/ 3390 h 75360"/>
                <a:gd name="connsiteX6" fmla="*/ 6605 w 94702"/>
                <a:gd name="connsiteY6" fmla="*/ 48957 h 75360"/>
                <a:gd name="connsiteX7" fmla="*/ 11232 w 94702"/>
                <a:gd name="connsiteY7" fmla="*/ 50633 h 75360"/>
                <a:gd name="connsiteX8" fmla="*/ 25140 w 94702"/>
                <a:gd name="connsiteY8" fmla="*/ 40567 h 75360"/>
                <a:gd name="connsiteX9" fmla="*/ 32020 w 94702"/>
                <a:gd name="connsiteY9" fmla="*/ 40850 h 75360"/>
                <a:gd name="connsiteX10" fmla="*/ 67004 w 94702"/>
                <a:gd name="connsiteY10" fmla="*/ 75315 h 75360"/>
                <a:gd name="connsiteX11" fmla="*/ 94785 w 94702"/>
                <a:gd name="connsiteY11" fmla="*/ 75315 h 75360"/>
                <a:gd name="connsiteX12" fmla="*/ 47685 w 94702"/>
                <a:gd name="connsiteY12" fmla="*/ 28945 h 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02" h="75360">
                  <a:moveTo>
                    <a:pt x="47685" y="28945"/>
                  </a:moveTo>
                  <a:cubicBezTo>
                    <a:pt x="45606" y="26912"/>
                    <a:pt x="45343" y="25668"/>
                    <a:pt x="47902" y="23868"/>
                  </a:cubicBezTo>
                  <a:cubicBezTo>
                    <a:pt x="52587" y="20566"/>
                    <a:pt x="57049" y="17030"/>
                    <a:pt x="61611" y="13604"/>
                  </a:cubicBezTo>
                  <a:cubicBezTo>
                    <a:pt x="64141" y="11705"/>
                    <a:pt x="64592" y="10158"/>
                    <a:pt x="60574" y="9504"/>
                  </a:cubicBezTo>
                  <a:cubicBezTo>
                    <a:pt x="41706" y="6410"/>
                    <a:pt x="22826" y="3345"/>
                    <a:pt x="2459" y="28"/>
                  </a:cubicBezTo>
                  <a:cubicBezTo>
                    <a:pt x="738" y="-359"/>
                    <a:pt x="-211" y="792"/>
                    <a:pt x="164" y="3390"/>
                  </a:cubicBezTo>
                  <a:cubicBezTo>
                    <a:pt x="2346" y="18572"/>
                    <a:pt x="4493" y="33761"/>
                    <a:pt x="6605" y="48957"/>
                  </a:cubicBezTo>
                  <a:cubicBezTo>
                    <a:pt x="7015" y="51932"/>
                    <a:pt x="8233" y="52824"/>
                    <a:pt x="11232" y="50633"/>
                  </a:cubicBezTo>
                  <a:cubicBezTo>
                    <a:pt x="15846" y="47256"/>
                    <a:pt x="20601" y="44038"/>
                    <a:pt x="25140" y="40567"/>
                  </a:cubicBezTo>
                  <a:cubicBezTo>
                    <a:pt x="27746" y="38584"/>
                    <a:pt x="29385" y="38237"/>
                    <a:pt x="32020" y="40850"/>
                  </a:cubicBezTo>
                  <a:cubicBezTo>
                    <a:pt x="43643" y="52370"/>
                    <a:pt x="55304" y="63858"/>
                    <a:pt x="67004" y="75315"/>
                  </a:cubicBezTo>
                  <a:lnTo>
                    <a:pt x="94785" y="75315"/>
                  </a:lnTo>
                  <a:cubicBezTo>
                    <a:pt x="79099" y="59845"/>
                    <a:pt x="63399" y="44389"/>
                    <a:pt x="47685" y="28945"/>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487ABC36-5964-B870-15B6-59DF3CAE0250}"/>
                </a:ext>
              </a:extLst>
            </p:cNvPr>
            <p:cNvSpPr/>
            <p:nvPr/>
          </p:nvSpPr>
          <p:spPr>
            <a:xfrm>
              <a:off x="6915277" y="3978725"/>
              <a:ext cx="134921" cy="61238"/>
            </a:xfrm>
            <a:custGeom>
              <a:avLst/>
              <a:gdLst>
                <a:gd name="connsiteX0" fmla="*/ 81692 w 134921"/>
                <a:gd name="connsiteY0" fmla="*/ 40504 h 61238"/>
                <a:gd name="connsiteX1" fmla="*/ 89188 w 134921"/>
                <a:gd name="connsiteY1" fmla="*/ 44604 h 61238"/>
                <a:gd name="connsiteX2" fmla="*/ 92701 w 134921"/>
                <a:gd name="connsiteY2" fmla="*/ 58289 h 61238"/>
                <a:gd name="connsiteX3" fmla="*/ 94564 w 134921"/>
                <a:gd name="connsiteY3" fmla="*/ 61125 h 61238"/>
                <a:gd name="connsiteX4" fmla="*/ 97597 w 134921"/>
                <a:gd name="connsiteY4" fmla="*/ 59296 h 61238"/>
                <a:gd name="connsiteX5" fmla="*/ 104390 w 134921"/>
                <a:gd name="connsiteY5" fmla="*/ 52126 h 61238"/>
                <a:gd name="connsiteX6" fmla="*/ 132786 w 134921"/>
                <a:gd name="connsiteY6" fmla="*/ 21791 h 61238"/>
                <a:gd name="connsiteX7" fmla="*/ 132475 w 134921"/>
                <a:gd name="connsiteY7" fmla="*/ 16669 h 61238"/>
                <a:gd name="connsiteX8" fmla="*/ 80544 w 134921"/>
                <a:gd name="connsiteY8" fmla="*/ 307 h 61238"/>
                <a:gd name="connsiteX9" fmla="*/ 77259 w 134921"/>
                <a:gd name="connsiteY9" fmla="*/ 2786 h 61238"/>
                <a:gd name="connsiteX10" fmla="*/ 81534 w 134921"/>
                <a:gd name="connsiteY10" fmla="*/ 17314 h 61238"/>
                <a:gd name="connsiteX11" fmla="*/ 77089 w 134921"/>
                <a:gd name="connsiteY11" fmla="*/ 23725 h 61238"/>
                <a:gd name="connsiteX12" fmla="*/ 40922 w 134921"/>
                <a:gd name="connsiteY12" fmla="*/ 30691 h 61238"/>
                <a:gd name="connsiteX13" fmla="*/ 82 w 134921"/>
                <a:gd name="connsiteY13" fmla="*/ 38719 h 61238"/>
                <a:gd name="connsiteX14" fmla="*/ 82 w 134921"/>
                <a:gd name="connsiteY14" fmla="*/ 57119 h 61238"/>
                <a:gd name="connsiteX15" fmla="*/ 81692 w 134921"/>
                <a:gd name="connsiteY15" fmla="*/ 40504 h 6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921" h="61238">
                  <a:moveTo>
                    <a:pt x="81692" y="40504"/>
                  </a:moveTo>
                  <a:cubicBezTo>
                    <a:pt x="86781" y="39438"/>
                    <a:pt x="88432" y="40563"/>
                    <a:pt x="89188" y="44604"/>
                  </a:cubicBezTo>
                  <a:cubicBezTo>
                    <a:pt x="90043" y="49206"/>
                    <a:pt x="91489" y="53733"/>
                    <a:pt x="92701" y="58289"/>
                  </a:cubicBezTo>
                  <a:cubicBezTo>
                    <a:pt x="92994" y="59405"/>
                    <a:pt x="93287" y="60768"/>
                    <a:pt x="94564" y="61125"/>
                  </a:cubicBezTo>
                  <a:cubicBezTo>
                    <a:pt x="96045" y="61517"/>
                    <a:pt x="96783" y="60134"/>
                    <a:pt x="97597" y="59296"/>
                  </a:cubicBezTo>
                  <a:cubicBezTo>
                    <a:pt x="99877" y="56916"/>
                    <a:pt x="102141" y="54526"/>
                    <a:pt x="104390" y="52126"/>
                  </a:cubicBezTo>
                  <a:cubicBezTo>
                    <a:pt x="113865" y="42021"/>
                    <a:pt x="123369" y="31936"/>
                    <a:pt x="132786" y="21791"/>
                  </a:cubicBezTo>
                  <a:cubicBezTo>
                    <a:pt x="134320" y="20140"/>
                    <a:pt x="137049" y="18117"/>
                    <a:pt x="132475" y="16669"/>
                  </a:cubicBezTo>
                  <a:cubicBezTo>
                    <a:pt x="115177" y="11198"/>
                    <a:pt x="97866" y="5744"/>
                    <a:pt x="80544" y="307"/>
                  </a:cubicBezTo>
                  <a:cubicBezTo>
                    <a:pt x="77751" y="-571"/>
                    <a:pt x="76498" y="173"/>
                    <a:pt x="77259" y="2786"/>
                  </a:cubicBezTo>
                  <a:cubicBezTo>
                    <a:pt x="78670" y="7635"/>
                    <a:pt x="79730" y="12573"/>
                    <a:pt x="81534" y="17314"/>
                  </a:cubicBezTo>
                  <a:cubicBezTo>
                    <a:pt x="83027" y="21246"/>
                    <a:pt x="81639" y="22892"/>
                    <a:pt x="77089" y="23725"/>
                  </a:cubicBezTo>
                  <a:cubicBezTo>
                    <a:pt x="65002" y="25926"/>
                    <a:pt x="52968" y="28331"/>
                    <a:pt x="40922" y="30691"/>
                  </a:cubicBezTo>
                  <a:cubicBezTo>
                    <a:pt x="27309" y="33359"/>
                    <a:pt x="13696" y="36035"/>
                    <a:pt x="82" y="38719"/>
                  </a:cubicBezTo>
                  <a:lnTo>
                    <a:pt x="82" y="57119"/>
                  </a:lnTo>
                  <a:cubicBezTo>
                    <a:pt x="27295" y="51665"/>
                    <a:pt x="54520" y="46176"/>
                    <a:pt x="81692" y="40504"/>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250A8238-5344-AD22-CB35-F59BC4C66562}"/>
                </a:ext>
              </a:extLst>
            </p:cNvPr>
            <p:cNvSpPr/>
            <p:nvPr/>
          </p:nvSpPr>
          <p:spPr>
            <a:xfrm>
              <a:off x="6820183" y="4197903"/>
              <a:ext cx="70048" cy="78974"/>
            </a:xfrm>
            <a:custGeom>
              <a:avLst/>
              <a:gdLst>
                <a:gd name="connsiteX0" fmla="*/ 22603 w 70048"/>
                <a:gd name="connsiteY0" fmla="*/ 36969 h 78974"/>
                <a:gd name="connsiteX1" fmla="*/ 19277 w 70048"/>
                <a:gd name="connsiteY1" fmla="*/ 43415 h 78974"/>
                <a:gd name="connsiteX2" fmla="*/ 3255 w 70048"/>
                <a:gd name="connsiteY2" fmla="*/ 48571 h 78974"/>
                <a:gd name="connsiteX3" fmla="*/ 110 w 70048"/>
                <a:gd name="connsiteY3" fmla="*/ 50371 h 78974"/>
                <a:gd name="connsiteX4" fmla="*/ 2985 w 70048"/>
                <a:gd name="connsiteY4" fmla="*/ 52979 h 78974"/>
                <a:gd name="connsiteX5" fmla="*/ 50782 w 70048"/>
                <a:gd name="connsiteY5" fmla="*/ 77731 h 78974"/>
                <a:gd name="connsiteX6" fmla="*/ 57048 w 70048"/>
                <a:gd name="connsiteY6" fmla="*/ 75748 h 78974"/>
                <a:gd name="connsiteX7" fmla="*/ 69773 w 70048"/>
                <a:gd name="connsiteY7" fmla="*/ 32080 h 78974"/>
                <a:gd name="connsiteX8" fmla="*/ 65908 w 70048"/>
                <a:gd name="connsiteY8" fmla="*/ 29105 h 78974"/>
                <a:gd name="connsiteX9" fmla="*/ 49388 w 70048"/>
                <a:gd name="connsiteY9" fmla="*/ 34510 h 78974"/>
                <a:gd name="connsiteX10" fmla="*/ 42712 w 70048"/>
                <a:gd name="connsiteY10" fmla="*/ 32100 h 78974"/>
                <a:gd name="connsiteX11" fmla="*/ 31510 w 70048"/>
                <a:gd name="connsiteY11" fmla="*/ 6188 h 78974"/>
                <a:gd name="connsiteX12" fmla="*/ 28804 w 70048"/>
                <a:gd name="connsiteY12" fmla="*/ -45 h 78974"/>
                <a:gd name="connsiteX13" fmla="*/ 6610 w 70048"/>
                <a:gd name="connsiteY13" fmla="*/ -45 h 78974"/>
                <a:gd name="connsiteX14" fmla="*/ 22603 w 70048"/>
                <a:gd name="connsiteY14" fmla="*/ 36969 h 7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48" h="78974">
                  <a:moveTo>
                    <a:pt x="22603" y="36969"/>
                  </a:moveTo>
                  <a:cubicBezTo>
                    <a:pt x="24114" y="40440"/>
                    <a:pt x="23651" y="42235"/>
                    <a:pt x="19277" y="43415"/>
                  </a:cubicBezTo>
                  <a:cubicBezTo>
                    <a:pt x="13842" y="44902"/>
                    <a:pt x="8578" y="46811"/>
                    <a:pt x="3255" y="48571"/>
                  </a:cubicBezTo>
                  <a:cubicBezTo>
                    <a:pt x="2048" y="48973"/>
                    <a:pt x="327" y="49097"/>
                    <a:pt x="110" y="50371"/>
                  </a:cubicBezTo>
                  <a:cubicBezTo>
                    <a:pt x="-171" y="51973"/>
                    <a:pt x="1773" y="52355"/>
                    <a:pt x="2985" y="52979"/>
                  </a:cubicBezTo>
                  <a:cubicBezTo>
                    <a:pt x="18908" y="61245"/>
                    <a:pt x="34895" y="69421"/>
                    <a:pt x="50782" y="77731"/>
                  </a:cubicBezTo>
                  <a:cubicBezTo>
                    <a:pt x="54184" y="79511"/>
                    <a:pt x="55965" y="79655"/>
                    <a:pt x="57048" y="75748"/>
                  </a:cubicBezTo>
                  <a:cubicBezTo>
                    <a:pt x="61112" y="61156"/>
                    <a:pt x="65422" y="46613"/>
                    <a:pt x="69773" y="32080"/>
                  </a:cubicBezTo>
                  <a:cubicBezTo>
                    <a:pt x="70786" y="28679"/>
                    <a:pt x="69691" y="27831"/>
                    <a:pt x="65908" y="29105"/>
                  </a:cubicBezTo>
                  <a:cubicBezTo>
                    <a:pt x="60403" y="30915"/>
                    <a:pt x="54782" y="32506"/>
                    <a:pt x="49388" y="34510"/>
                  </a:cubicBezTo>
                  <a:cubicBezTo>
                    <a:pt x="45810" y="35838"/>
                    <a:pt x="44071" y="35501"/>
                    <a:pt x="42712" y="32100"/>
                  </a:cubicBezTo>
                  <a:cubicBezTo>
                    <a:pt x="39240" y="23393"/>
                    <a:pt x="35269" y="14830"/>
                    <a:pt x="31510" y="6188"/>
                  </a:cubicBezTo>
                  <a:lnTo>
                    <a:pt x="28804" y="-45"/>
                  </a:lnTo>
                  <a:lnTo>
                    <a:pt x="6610" y="-45"/>
                  </a:lnTo>
                  <a:cubicBezTo>
                    <a:pt x="11923" y="12308"/>
                    <a:pt x="17255" y="24646"/>
                    <a:pt x="22603" y="36969"/>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57763425-6C3B-B848-7085-7A6F32D8D316}"/>
                </a:ext>
              </a:extLst>
            </p:cNvPr>
            <p:cNvSpPr/>
            <p:nvPr/>
          </p:nvSpPr>
          <p:spPr>
            <a:xfrm>
              <a:off x="6541261" y="4127777"/>
              <a:ext cx="80518" cy="58622"/>
            </a:xfrm>
            <a:custGeom>
              <a:avLst/>
              <a:gdLst>
                <a:gd name="connsiteX0" fmla="*/ 40973 w 80518"/>
                <a:gd name="connsiteY0" fmla="*/ 21772 h 58622"/>
                <a:gd name="connsiteX1" fmla="*/ 33864 w 80518"/>
                <a:gd name="connsiteY1" fmla="*/ 20458 h 58622"/>
                <a:gd name="connsiteX2" fmla="*/ 24207 w 80518"/>
                <a:gd name="connsiteY2" fmla="*/ 7888 h 58622"/>
                <a:gd name="connsiteX3" fmla="*/ 20951 w 80518"/>
                <a:gd name="connsiteY3" fmla="*/ 5608 h 58622"/>
                <a:gd name="connsiteX4" fmla="*/ 18902 w 80518"/>
                <a:gd name="connsiteY4" fmla="*/ 8344 h 58622"/>
                <a:gd name="connsiteX5" fmla="*/ 637 w 80518"/>
                <a:gd name="connsiteY5" fmla="*/ 53664 h 58622"/>
                <a:gd name="connsiteX6" fmla="*/ 4689 w 80518"/>
                <a:gd name="connsiteY6" fmla="*/ 58389 h 58622"/>
                <a:gd name="connsiteX7" fmla="*/ 30989 w 80518"/>
                <a:gd name="connsiteY7" fmla="*/ 58389 h 58622"/>
                <a:gd name="connsiteX8" fmla="*/ 30989 w 80518"/>
                <a:gd name="connsiteY8" fmla="*/ 58577 h 58622"/>
                <a:gd name="connsiteX9" fmla="*/ 57862 w 80518"/>
                <a:gd name="connsiteY9" fmla="*/ 58577 h 58622"/>
                <a:gd name="connsiteX10" fmla="*/ 60362 w 80518"/>
                <a:gd name="connsiteY10" fmla="*/ 54764 h 58622"/>
                <a:gd name="connsiteX11" fmla="*/ 50993 w 80518"/>
                <a:gd name="connsiteY11" fmla="*/ 42607 h 58622"/>
                <a:gd name="connsiteX12" fmla="*/ 52492 w 80518"/>
                <a:gd name="connsiteY12" fmla="*/ 36161 h 58622"/>
                <a:gd name="connsiteX13" fmla="*/ 80601 w 80518"/>
                <a:gd name="connsiteY13" fmla="*/ 20869 h 58622"/>
                <a:gd name="connsiteX14" fmla="*/ 80601 w 80518"/>
                <a:gd name="connsiteY14" fmla="*/ -45 h 58622"/>
                <a:gd name="connsiteX15" fmla="*/ 40973 w 80518"/>
                <a:gd name="connsiteY15" fmla="*/ 21772 h 5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518" h="58622">
                  <a:moveTo>
                    <a:pt x="40973" y="21772"/>
                  </a:moveTo>
                  <a:cubicBezTo>
                    <a:pt x="37635" y="23621"/>
                    <a:pt x="35890" y="23443"/>
                    <a:pt x="33864" y="20458"/>
                  </a:cubicBezTo>
                  <a:cubicBezTo>
                    <a:pt x="30936" y="16129"/>
                    <a:pt x="27487" y="12029"/>
                    <a:pt x="24207" y="7888"/>
                  </a:cubicBezTo>
                  <a:cubicBezTo>
                    <a:pt x="23399" y="6862"/>
                    <a:pt x="22749" y="5290"/>
                    <a:pt x="20951" y="5608"/>
                  </a:cubicBezTo>
                  <a:cubicBezTo>
                    <a:pt x="19599" y="5850"/>
                    <a:pt x="19329" y="7274"/>
                    <a:pt x="18902" y="8344"/>
                  </a:cubicBezTo>
                  <a:cubicBezTo>
                    <a:pt x="12835" y="23458"/>
                    <a:pt x="6827" y="38590"/>
                    <a:pt x="637" y="53664"/>
                  </a:cubicBezTo>
                  <a:cubicBezTo>
                    <a:pt x="-827" y="57239"/>
                    <a:pt x="637" y="58409"/>
                    <a:pt x="4689" y="58389"/>
                  </a:cubicBezTo>
                  <a:cubicBezTo>
                    <a:pt x="13473" y="58344"/>
                    <a:pt x="22222" y="58389"/>
                    <a:pt x="30989" y="58389"/>
                  </a:cubicBezTo>
                  <a:lnTo>
                    <a:pt x="30989" y="58577"/>
                  </a:lnTo>
                  <a:cubicBezTo>
                    <a:pt x="39948" y="58577"/>
                    <a:pt x="48902" y="58577"/>
                    <a:pt x="57862" y="58577"/>
                  </a:cubicBezTo>
                  <a:cubicBezTo>
                    <a:pt x="61522" y="58577"/>
                    <a:pt x="62342" y="57358"/>
                    <a:pt x="60362" y="54764"/>
                  </a:cubicBezTo>
                  <a:cubicBezTo>
                    <a:pt x="57259" y="50699"/>
                    <a:pt x="54354" y="46519"/>
                    <a:pt x="50993" y="42607"/>
                  </a:cubicBezTo>
                  <a:cubicBezTo>
                    <a:pt x="48533" y="39741"/>
                    <a:pt x="48768" y="38144"/>
                    <a:pt x="52492" y="36161"/>
                  </a:cubicBezTo>
                  <a:cubicBezTo>
                    <a:pt x="61944" y="31202"/>
                    <a:pt x="71231" y="26021"/>
                    <a:pt x="80601" y="20869"/>
                  </a:cubicBezTo>
                  <a:lnTo>
                    <a:pt x="80601" y="-45"/>
                  </a:lnTo>
                  <a:cubicBezTo>
                    <a:pt x="67374" y="7204"/>
                    <a:pt x="54165" y="14476"/>
                    <a:pt x="40973" y="21772"/>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52526A81-72B2-9078-CCA2-BEC46040A6AB}"/>
                </a:ext>
              </a:extLst>
            </p:cNvPr>
            <p:cNvSpPr/>
            <p:nvPr/>
          </p:nvSpPr>
          <p:spPr>
            <a:xfrm>
              <a:off x="6497066" y="3997330"/>
              <a:ext cx="124695" cy="62278"/>
            </a:xfrm>
            <a:custGeom>
              <a:avLst/>
              <a:gdLst>
                <a:gd name="connsiteX0" fmla="*/ 59173 w 124695"/>
                <a:gd name="connsiteY0" fmla="*/ 22925 h 62278"/>
                <a:gd name="connsiteX1" fmla="*/ 53744 w 124695"/>
                <a:gd name="connsiteY1" fmla="*/ 16975 h 62278"/>
                <a:gd name="connsiteX2" fmla="*/ 56087 w 124695"/>
                <a:gd name="connsiteY2" fmla="*/ 3359 h 62278"/>
                <a:gd name="connsiteX3" fmla="*/ 55091 w 124695"/>
                <a:gd name="connsiteY3" fmla="*/ 87 h 62278"/>
                <a:gd name="connsiteX4" fmla="*/ 51484 w 124695"/>
                <a:gd name="connsiteY4" fmla="*/ 1173 h 62278"/>
                <a:gd name="connsiteX5" fmla="*/ 2785 w 124695"/>
                <a:gd name="connsiteY5" fmla="*/ 25607 h 62278"/>
                <a:gd name="connsiteX6" fmla="*/ 2305 w 124695"/>
                <a:gd name="connsiteY6" fmla="*/ 30967 h 62278"/>
                <a:gd name="connsiteX7" fmla="*/ 42981 w 124695"/>
                <a:gd name="connsiteY7" fmla="*/ 60717 h 62278"/>
                <a:gd name="connsiteX8" fmla="*/ 46360 w 124695"/>
                <a:gd name="connsiteY8" fmla="*/ 62121 h 62278"/>
                <a:gd name="connsiteX9" fmla="*/ 47900 w 124695"/>
                <a:gd name="connsiteY9" fmla="*/ 58739 h 62278"/>
                <a:gd name="connsiteX10" fmla="*/ 50067 w 124695"/>
                <a:gd name="connsiteY10" fmla="*/ 42912 h 62278"/>
                <a:gd name="connsiteX11" fmla="*/ 54096 w 124695"/>
                <a:gd name="connsiteY11" fmla="*/ 40021 h 62278"/>
                <a:gd name="connsiteX12" fmla="*/ 81812 w 124695"/>
                <a:gd name="connsiteY12" fmla="*/ 43110 h 62278"/>
                <a:gd name="connsiteX13" fmla="*/ 124778 w 124695"/>
                <a:gd name="connsiteY13" fmla="*/ 47836 h 62278"/>
                <a:gd name="connsiteX14" fmla="*/ 124778 w 124695"/>
                <a:gd name="connsiteY14" fmla="*/ 29986 h 62278"/>
                <a:gd name="connsiteX15" fmla="*/ 59173 w 124695"/>
                <a:gd name="connsiteY15" fmla="*/ 22925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695" h="62278">
                  <a:moveTo>
                    <a:pt x="59173" y="22925"/>
                  </a:moveTo>
                  <a:cubicBezTo>
                    <a:pt x="53990" y="22394"/>
                    <a:pt x="53153" y="20495"/>
                    <a:pt x="53744" y="16975"/>
                  </a:cubicBezTo>
                  <a:cubicBezTo>
                    <a:pt x="54494" y="12513"/>
                    <a:pt x="55273" y="8050"/>
                    <a:pt x="56087" y="3359"/>
                  </a:cubicBezTo>
                  <a:cubicBezTo>
                    <a:pt x="55384" y="2447"/>
                    <a:pt x="56983" y="801"/>
                    <a:pt x="55091" y="87"/>
                  </a:cubicBezTo>
                  <a:cubicBezTo>
                    <a:pt x="53774" y="-409"/>
                    <a:pt x="52597" y="613"/>
                    <a:pt x="51484" y="1173"/>
                  </a:cubicBezTo>
                  <a:cubicBezTo>
                    <a:pt x="35251" y="9319"/>
                    <a:pt x="19071" y="17535"/>
                    <a:pt x="2785" y="25607"/>
                  </a:cubicBezTo>
                  <a:cubicBezTo>
                    <a:pt x="-845" y="27407"/>
                    <a:pt x="-629" y="28835"/>
                    <a:pt x="2305" y="30967"/>
                  </a:cubicBezTo>
                  <a:cubicBezTo>
                    <a:pt x="15903" y="40839"/>
                    <a:pt x="29418" y="50801"/>
                    <a:pt x="42981" y="60717"/>
                  </a:cubicBezTo>
                  <a:cubicBezTo>
                    <a:pt x="43959" y="61431"/>
                    <a:pt x="44913" y="62602"/>
                    <a:pt x="46360" y="62121"/>
                  </a:cubicBezTo>
                  <a:cubicBezTo>
                    <a:pt x="48076" y="61550"/>
                    <a:pt x="47724" y="59989"/>
                    <a:pt x="47900" y="58739"/>
                  </a:cubicBezTo>
                  <a:cubicBezTo>
                    <a:pt x="48632" y="53468"/>
                    <a:pt x="49411" y="48198"/>
                    <a:pt x="50067" y="42912"/>
                  </a:cubicBezTo>
                  <a:cubicBezTo>
                    <a:pt x="50336" y="40755"/>
                    <a:pt x="51320" y="39694"/>
                    <a:pt x="54096" y="40021"/>
                  </a:cubicBezTo>
                  <a:cubicBezTo>
                    <a:pt x="63331" y="41097"/>
                    <a:pt x="72571" y="42089"/>
                    <a:pt x="81812" y="43110"/>
                  </a:cubicBezTo>
                  <a:cubicBezTo>
                    <a:pt x="96136" y="44697"/>
                    <a:pt x="110458" y="46272"/>
                    <a:pt x="124778" y="47836"/>
                  </a:cubicBezTo>
                  <a:lnTo>
                    <a:pt x="124778" y="29986"/>
                  </a:lnTo>
                  <a:cubicBezTo>
                    <a:pt x="102912" y="27571"/>
                    <a:pt x="81051" y="25171"/>
                    <a:pt x="59173" y="22925"/>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00323D5C-9806-4F7E-44EF-EBBA837CA299}"/>
                </a:ext>
              </a:extLst>
            </p:cNvPr>
            <p:cNvSpPr/>
            <p:nvPr/>
          </p:nvSpPr>
          <p:spPr>
            <a:xfrm>
              <a:off x="6842516" y="3850265"/>
              <a:ext cx="89113" cy="99175"/>
            </a:xfrm>
            <a:custGeom>
              <a:avLst/>
              <a:gdLst>
                <a:gd name="connsiteX0" fmla="*/ 62379 w 89113"/>
                <a:gd name="connsiteY0" fmla="*/ 47698 h 99175"/>
                <a:gd name="connsiteX1" fmla="*/ 70308 w 89113"/>
                <a:gd name="connsiteY1" fmla="*/ 46151 h 99175"/>
                <a:gd name="connsiteX2" fmla="*/ 84913 w 89113"/>
                <a:gd name="connsiteY2" fmla="*/ 53737 h 99175"/>
                <a:gd name="connsiteX3" fmla="*/ 89188 w 89113"/>
                <a:gd name="connsiteY3" fmla="*/ 52403 h 99175"/>
                <a:gd name="connsiteX4" fmla="*/ 82319 w 89113"/>
                <a:gd name="connsiteY4" fmla="*/ 1977 h 99175"/>
                <a:gd name="connsiteX5" fmla="*/ 77634 w 89113"/>
                <a:gd name="connsiteY5" fmla="*/ 693 h 99175"/>
                <a:gd name="connsiteX6" fmla="*/ 28127 w 89113"/>
                <a:gd name="connsiteY6" fmla="*/ 19535 h 99175"/>
                <a:gd name="connsiteX7" fmla="*/ 27969 w 89113"/>
                <a:gd name="connsiteY7" fmla="*/ 23749 h 99175"/>
                <a:gd name="connsiteX8" fmla="*/ 43113 w 89113"/>
                <a:gd name="connsiteY8" fmla="*/ 31519 h 99175"/>
                <a:gd name="connsiteX9" fmla="*/ 45010 w 89113"/>
                <a:gd name="connsiteY9" fmla="*/ 38639 h 99175"/>
                <a:gd name="connsiteX10" fmla="*/ 82 w 89113"/>
                <a:gd name="connsiteY10" fmla="*/ 99131 h 99175"/>
                <a:gd name="connsiteX11" fmla="*/ 24145 w 89113"/>
                <a:gd name="connsiteY11" fmla="*/ 99131 h 99175"/>
                <a:gd name="connsiteX12" fmla="*/ 62379 w 89113"/>
                <a:gd name="connsiteY12" fmla="*/ 47698 h 9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113" h="99175">
                  <a:moveTo>
                    <a:pt x="62379" y="47698"/>
                  </a:moveTo>
                  <a:cubicBezTo>
                    <a:pt x="64786" y="44440"/>
                    <a:pt x="66671" y="44019"/>
                    <a:pt x="70308" y="46151"/>
                  </a:cubicBezTo>
                  <a:cubicBezTo>
                    <a:pt x="74993" y="48903"/>
                    <a:pt x="80000" y="51268"/>
                    <a:pt x="84913" y="53737"/>
                  </a:cubicBezTo>
                  <a:cubicBezTo>
                    <a:pt x="87407" y="54987"/>
                    <a:pt x="89340" y="55051"/>
                    <a:pt x="89188" y="52403"/>
                  </a:cubicBezTo>
                  <a:cubicBezTo>
                    <a:pt x="86845" y="35228"/>
                    <a:pt x="84632" y="18597"/>
                    <a:pt x="82319" y="1977"/>
                  </a:cubicBezTo>
                  <a:cubicBezTo>
                    <a:pt x="81909" y="-998"/>
                    <a:pt x="79555" y="-6"/>
                    <a:pt x="77634" y="693"/>
                  </a:cubicBezTo>
                  <a:cubicBezTo>
                    <a:pt x="61126" y="6955"/>
                    <a:pt x="44647" y="13272"/>
                    <a:pt x="28127" y="19535"/>
                  </a:cubicBezTo>
                  <a:cubicBezTo>
                    <a:pt x="24408" y="20943"/>
                    <a:pt x="25076" y="22257"/>
                    <a:pt x="27969" y="23749"/>
                  </a:cubicBezTo>
                  <a:cubicBezTo>
                    <a:pt x="33005" y="26357"/>
                    <a:pt x="37924" y="29203"/>
                    <a:pt x="43113" y="31519"/>
                  </a:cubicBezTo>
                  <a:cubicBezTo>
                    <a:pt x="47399" y="33443"/>
                    <a:pt x="47546" y="35262"/>
                    <a:pt x="45010" y="38639"/>
                  </a:cubicBezTo>
                  <a:cubicBezTo>
                    <a:pt x="29932" y="58740"/>
                    <a:pt x="14957" y="78904"/>
                    <a:pt x="82" y="99131"/>
                  </a:cubicBezTo>
                  <a:lnTo>
                    <a:pt x="24145" y="99131"/>
                  </a:lnTo>
                  <a:cubicBezTo>
                    <a:pt x="36905" y="81965"/>
                    <a:pt x="49718" y="64869"/>
                    <a:pt x="62379" y="47698"/>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EA6B9EA8-B272-C2B9-964E-7390A9C0A8A1}"/>
                </a:ext>
              </a:extLst>
            </p:cNvPr>
            <p:cNvSpPr/>
            <p:nvPr/>
          </p:nvSpPr>
          <p:spPr>
            <a:xfrm>
              <a:off x="6915265" y="4138279"/>
              <a:ext cx="108356" cy="66964"/>
            </a:xfrm>
            <a:custGeom>
              <a:avLst/>
              <a:gdLst>
                <a:gd name="connsiteX0" fmla="*/ 52230 w 108356"/>
                <a:gd name="connsiteY0" fmla="*/ 44392 h 66964"/>
                <a:gd name="connsiteX1" fmla="*/ 54192 w 108356"/>
                <a:gd name="connsiteY1" fmla="*/ 50614 h 66964"/>
                <a:gd name="connsiteX2" fmla="*/ 45186 w 108356"/>
                <a:gd name="connsiteY2" fmla="*/ 64106 h 66964"/>
                <a:gd name="connsiteX3" fmla="*/ 47446 w 108356"/>
                <a:gd name="connsiteY3" fmla="*/ 66838 h 66964"/>
                <a:gd name="connsiteX4" fmla="*/ 48254 w 108356"/>
                <a:gd name="connsiteY4" fmla="*/ 66778 h 66964"/>
                <a:gd name="connsiteX5" fmla="*/ 105743 w 108356"/>
                <a:gd name="connsiteY5" fmla="*/ 58914 h 66964"/>
                <a:gd name="connsiteX6" fmla="*/ 107429 w 108356"/>
                <a:gd name="connsiteY6" fmla="*/ 54665 h 66964"/>
                <a:gd name="connsiteX7" fmla="*/ 82951 w 108356"/>
                <a:gd name="connsiteY7" fmla="*/ 14141 h 66964"/>
                <a:gd name="connsiteX8" fmla="*/ 78366 w 108356"/>
                <a:gd name="connsiteY8" fmla="*/ 13982 h 66964"/>
                <a:gd name="connsiteX9" fmla="*/ 69728 w 108356"/>
                <a:gd name="connsiteY9" fmla="*/ 27087 h 66964"/>
                <a:gd name="connsiteX10" fmla="*/ 61530 w 108356"/>
                <a:gd name="connsiteY10" fmla="*/ 28961 h 66964"/>
                <a:gd name="connsiteX11" fmla="*/ 82 w 108356"/>
                <a:gd name="connsiteY11" fmla="*/ -45 h 66964"/>
                <a:gd name="connsiteX12" fmla="*/ 82 w 108356"/>
                <a:gd name="connsiteY12" fmla="*/ 19853 h 66964"/>
                <a:gd name="connsiteX13" fmla="*/ 52230 w 108356"/>
                <a:gd name="connsiteY13" fmla="*/ 44392 h 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56" h="66964">
                  <a:moveTo>
                    <a:pt x="52230" y="44392"/>
                  </a:moveTo>
                  <a:cubicBezTo>
                    <a:pt x="56072" y="46182"/>
                    <a:pt x="56523" y="47570"/>
                    <a:pt x="54192" y="50614"/>
                  </a:cubicBezTo>
                  <a:cubicBezTo>
                    <a:pt x="50883" y="54943"/>
                    <a:pt x="48149" y="59589"/>
                    <a:pt x="45186" y="64106"/>
                  </a:cubicBezTo>
                  <a:cubicBezTo>
                    <a:pt x="44014" y="65926"/>
                    <a:pt x="43827" y="67269"/>
                    <a:pt x="47446" y="66838"/>
                  </a:cubicBezTo>
                  <a:cubicBezTo>
                    <a:pt x="47493" y="66838"/>
                    <a:pt x="47879" y="66838"/>
                    <a:pt x="48254" y="66778"/>
                  </a:cubicBezTo>
                  <a:cubicBezTo>
                    <a:pt x="67415" y="64157"/>
                    <a:pt x="86578" y="61536"/>
                    <a:pt x="105743" y="58914"/>
                  </a:cubicBezTo>
                  <a:cubicBezTo>
                    <a:pt x="109561" y="58419"/>
                    <a:pt x="108530" y="56495"/>
                    <a:pt x="107429" y="54665"/>
                  </a:cubicBezTo>
                  <a:cubicBezTo>
                    <a:pt x="99282" y="41155"/>
                    <a:pt x="91122" y="27647"/>
                    <a:pt x="82951" y="14141"/>
                  </a:cubicBezTo>
                  <a:cubicBezTo>
                    <a:pt x="81434" y="11612"/>
                    <a:pt x="80093" y="11349"/>
                    <a:pt x="78366" y="13982"/>
                  </a:cubicBezTo>
                  <a:cubicBezTo>
                    <a:pt x="75502" y="18360"/>
                    <a:pt x="72229" y="22570"/>
                    <a:pt x="69728" y="27087"/>
                  </a:cubicBezTo>
                  <a:cubicBezTo>
                    <a:pt x="67626" y="30870"/>
                    <a:pt x="65629" y="30920"/>
                    <a:pt x="61530" y="28961"/>
                  </a:cubicBezTo>
                  <a:cubicBezTo>
                    <a:pt x="41096" y="19210"/>
                    <a:pt x="20614" y="9541"/>
                    <a:pt x="82" y="-45"/>
                  </a:cubicBezTo>
                  <a:lnTo>
                    <a:pt x="82" y="19853"/>
                  </a:lnTo>
                  <a:cubicBezTo>
                    <a:pt x="17457" y="28054"/>
                    <a:pt x="34809" y="36270"/>
                    <a:pt x="52230" y="44392"/>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0AD08E5A-BA9C-0932-3175-27CDCAEDCAF5}"/>
                </a:ext>
              </a:extLst>
            </p:cNvPr>
            <p:cNvSpPr/>
            <p:nvPr/>
          </p:nvSpPr>
          <p:spPr>
            <a:xfrm>
              <a:off x="6740698" y="3815438"/>
              <a:ext cx="73489" cy="133998"/>
            </a:xfrm>
            <a:custGeom>
              <a:avLst/>
              <a:gdLst>
                <a:gd name="connsiteX0" fmla="*/ 46883 w 73489"/>
                <a:gd name="connsiteY0" fmla="*/ 49424 h 133998"/>
                <a:gd name="connsiteX1" fmla="*/ 53816 w 73489"/>
                <a:gd name="connsiteY1" fmla="*/ 43315 h 133998"/>
                <a:gd name="connsiteX2" fmla="*/ 70400 w 73489"/>
                <a:gd name="connsiteY2" fmla="*/ 43375 h 133998"/>
                <a:gd name="connsiteX3" fmla="*/ 72321 w 73489"/>
                <a:gd name="connsiteY3" fmla="*/ 39904 h 133998"/>
                <a:gd name="connsiteX4" fmla="*/ 64825 w 73489"/>
                <a:gd name="connsiteY4" fmla="*/ 31970 h 133998"/>
                <a:gd name="connsiteX5" fmla="*/ 37103 w 73489"/>
                <a:gd name="connsiteY5" fmla="*/ 2364 h 133998"/>
                <a:gd name="connsiteX6" fmla="*/ 30708 w 73489"/>
                <a:gd name="connsiteY6" fmla="*/ 1868 h 133998"/>
                <a:gd name="connsiteX7" fmla="*/ 1100 w 73489"/>
                <a:gd name="connsiteY7" fmla="*/ 39874 h 133998"/>
                <a:gd name="connsiteX8" fmla="*/ 3302 w 73489"/>
                <a:gd name="connsiteY8" fmla="*/ 43414 h 133998"/>
                <a:gd name="connsiteX9" fmla="*/ 20460 w 73489"/>
                <a:gd name="connsiteY9" fmla="*/ 43355 h 133998"/>
                <a:gd name="connsiteX10" fmla="*/ 26843 w 73489"/>
                <a:gd name="connsiteY10" fmla="*/ 48948 h 133998"/>
                <a:gd name="connsiteX11" fmla="*/ 26744 w 73489"/>
                <a:gd name="connsiteY11" fmla="*/ 94490 h 133998"/>
                <a:gd name="connsiteX12" fmla="*/ 26744 w 73489"/>
                <a:gd name="connsiteY12" fmla="*/ 133953 h 133998"/>
                <a:gd name="connsiteX13" fmla="*/ 46988 w 73489"/>
                <a:gd name="connsiteY13" fmla="*/ 133953 h 133998"/>
                <a:gd name="connsiteX14" fmla="*/ 46883 w 73489"/>
                <a:gd name="connsiteY14" fmla="*/ 49424 h 1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489" h="133998">
                  <a:moveTo>
                    <a:pt x="46883" y="49424"/>
                  </a:moveTo>
                  <a:cubicBezTo>
                    <a:pt x="46847" y="44926"/>
                    <a:pt x="48054" y="42908"/>
                    <a:pt x="53816" y="43315"/>
                  </a:cubicBezTo>
                  <a:cubicBezTo>
                    <a:pt x="59309" y="43702"/>
                    <a:pt x="64872" y="43379"/>
                    <a:pt x="70400" y="43375"/>
                  </a:cubicBezTo>
                  <a:cubicBezTo>
                    <a:pt x="73990" y="43375"/>
                    <a:pt x="74388" y="42095"/>
                    <a:pt x="72321" y="39904"/>
                  </a:cubicBezTo>
                  <a:cubicBezTo>
                    <a:pt x="69838" y="37241"/>
                    <a:pt x="67314" y="34608"/>
                    <a:pt x="64825" y="31970"/>
                  </a:cubicBezTo>
                  <a:cubicBezTo>
                    <a:pt x="55585" y="22103"/>
                    <a:pt x="46344" y="12235"/>
                    <a:pt x="37103" y="2364"/>
                  </a:cubicBezTo>
                  <a:cubicBezTo>
                    <a:pt x="35229" y="381"/>
                    <a:pt x="33414" y="-1642"/>
                    <a:pt x="30708" y="1868"/>
                  </a:cubicBezTo>
                  <a:cubicBezTo>
                    <a:pt x="20899" y="14572"/>
                    <a:pt x="10985" y="27210"/>
                    <a:pt x="1100" y="39874"/>
                  </a:cubicBezTo>
                  <a:cubicBezTo>
                    <a:pt x="-727" y="42214"/>
                    <a:pt x="-153" y="43419"/>
                    <a:pt x="3302" y="43414"/>
                  </a:cubicBezTo>
                  <a:cubicBezTo>
                    <a:pt x="9023" y="43414"/>
                    <a:pt x="14768" y="43692"/>
                    <a:pt x="20460" y="43355"/>
                  </a:cubicBezTo>
                  <a:cubicBezTo>
                    <a:pt x="25672" y="43047"/>
                    <a:pt x="26902" y="44817"/>
                    <a:pt x="26843" y="48948"/>
                  </a:cubicBezTo>
                  <a:cubicBezTo>
                    <a:pt x="26597" y="64125"/>
                    <a:pt x="26744" y="79308"/>
                    <a:pt x="26744" y="94490"/>
                  </a:cubicBezTo>
                  <a:cubicBezTo>
                    <a:pt x="26744" y="107644"/>
                    <a:pt x="26685" y="120799"/>
                    <a:pt x="26744" y="133953"/>
                  </a:cubicBezTo>
                  <a:lnTo>
                    <a:pt x="46988" y="133953"/>
                  </a:lnTo>
                  <a:cubicBezTo>
                    <a:pt x="47000" y="105755"/>
                    <a:pt x="47076" y="77587"/>
                    <a:pt x="46883" y="49424"/>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grpSp>
      <p:sp>
        <p:nvSpPr>
          <p:cNvPr id="110" name="TextBox 109">
            <a:extLst>
              <a:ext uri="{FF2B5EF4-FFF2-40B4-BE49-F238E27FC236}">
                <a16:creationId xmlns:a16="http://schemas.microsoft.com/office/drawing/2014/main" id="{22A99D88-F0ED-24C5-3D65-C236B57D6858}"/>
              </a:ext>
            </a:extLst>
          </p:cNvPr>
          <p:cNvSpPr txBox="1"/>
          <p:nvPr/>
        </p:nvSpPr>
        <p:spPr>
          <a:xfrm>
            <a:off x="6171102" y="4796967"/>
            <a:ext cx="14189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AIOps</a:t>
            </a:r>
            <a:endParaRPr kumimoji="0" lang="en-IN" sz="1200" b="0" i="0" u="none" strike="noStrike" kern="0" cap="none" spc="0" normalizeH="0" baseline="0" noProof="0">
              <a:ln>
                <a:noFill/>
              </a:ln>
              <a:solidFill>
                <a:srgbClr val="404040"/>
              </a:solidFill>
              <a:effectLst/>
              <a:uLnTx/>
              <a:uFillTx/>
              <a:latin typeface="Arial"/>
              <a:ea typeface="+mn-ea"/>
              <a:cs typeface="+mn-cs"/>
            </a:endParaRPr>
          </a:p>
        </p:txBody>
      </p:sp>
      <p:sp>
        <p:nvSpPr>
          <p:cNvPr id="111" name="Arrow: Right 110">
            <a:extLst>
              <a:ext uri="{FF2B5EF4-FFF2-40B4-BE49-F238E27FC236}">
                <a16:creationId xmlns:a16="http://schemas.microsoft.com/office/drawing/2014/main" id="{21147DA8-D159-FA56-98B3-7669EB399B71}"/>
              </a:ext>
            </a:extLst>
          </p:cNvPr>
          <p:cNvSpPr/>
          <p:nvPr/>
        </p:nvSpPr>
        <p:spPr>
          <a:xfrm rot="5400000">
            <a:off x="7642121" y="4718266"/>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2" name="Arrow: Right 111">
            <a:extLst>
              <a:ext uri="{FF2B5EF4-FFF2-40B4-BE49-F238E27FC236}">
                <a16:creationId xmlns:a16="http://schemas.microsoft.com/office/drawing/2014/main" id="{6372D32C-5BB7-CA33-7F82-FE3C548916B7}"/>
              </a:ext>
            </a:extLst>
          </p:cNvPr>
          <p:cNvSpPr/>
          <p:nvPr/>
        </p:nvSpPr>
        <p:spPr>
          <a:xfrm>
            <a:off x="4967412" y="4036114"/>
            <a:ext cx="2363774" cy="390602"/>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FFFFFF"/>
                </a:solidFill>
                <a:effectLst/>
                <a:uLnTx/>
                <a:uFillTx/>
                <a:latin typeface="Arial" panose="020B0604020202020204"/>
                <a:ea typeface="+mn-ea"/>
                <a:cs typeface="+mn-cs"/>
              </a:rPr>
              <a:t>Continuous improvement of AIOps</a:t>
            </a:r>
          </a:p>
        </p:txBody>
      </p:sp>
      <p:cxnSp>
        <p:nvCxnSpPr>
          <p:cNvPr id="113" name="Straight Connector 112">
            <a:extLst>
              <a:ext uri="{FF2B5EF4-FFF2-40B4-BE49-F238E27FC236}">
                <a16:creationId xmlns:a16="http://schemas.microsoft.com/office/drawing/2014/main" id="{9A34E7B1-6E43-3805-F55B-26FC2254B4AE}"/>
              </a:ext>
            </a:extLst>
          </p:cNvPr>
          <p:cNvCxnSpPr>
            <a:cxnSpLocks/>
            <a:stCxn id="58" idx="3"/>
          </p:cNvCxnSpPr>
          <p:nvPr/>
        </p:nvCxnSpPr>
        <p:spPr>
          <a:xfrm>
            <a:off x="7387740" y="1796996"/>
            <a:ext cx="520680" cy="0"/>
          </a:xfrm>
          <a:prstGeom prst="line">
            <a:avLst/>
          </a:prstGeom>
          <a:noFill/>
          <a:ln w="12700" cap="flat" cmpd="sng" algn="ctr">
            <a:solidFill>
              <a:srgbClr val="0F1C50">
                <a:lumMod val="90000"/>
                <a:lumOff val="10000"/>
              </a:srgbClr>
            </a:solidFill>
            <a:prstDash val="sysDash"/>
          </a:ln>
          <a:effectLst/>
        </p:spPr>
      </p:cxnSp>
      <p:cxnSp>
        <p:nvCxnSpPr>
          <p:cNvPr id="114" name="Straight Connector 113">
            <a:extLst>
              <a:ext uri="{FF2B5EF4-FFF2-40B4-BE49-F238E27FC236}">
                <a16:creationId xmlns:a16="http://schemas.microsoft.com/office/drawing/2014/main" id="{C0494C59-CF5A-5AE5-67E6-0588D1AEAFFD}"/>
              </a:ext>
            </a:extLst>
          </p:cNvPr>
          <p:cNvCxnSpPr>
            <a:cxnSpLocks/>
            <a:endCxn id="111" idx="1"/>
          </p:cNvCxnSpPr>
          <p:nvPr/>
        </p:nvCxnSpPr>
        <p:spPr>
          <a:xfrm>
            <a:off x="7912890" y="1786254"/>
            <a:ext cx="0" cy="2810764"/>
          </a:xfrm>
          <a:prstGeom prst="line">
            <a:avLst/>
          </a:prstGeom>
          <a:noFill/>
          <a:ln w="12700" cap="flat" cmpd="sng" algn="ctr">
            <a:solidFill>
              <a:srgbClr val="0F1C50">
                <a:lumMod val="90000"/>
                <a:lumOff val="10000"/>
              </a:srgbClr>
            </a:solidFill>
            <a:prstDash val="sysDash"/>
          </a:ln>
          <a:effectLst/>
        </p:spPr>
      </p:cxnSp>
      <p:cxnSp>
        <p:nvCxnSpPr>
          <p:cNvPr id="115" name="Straight Connector 114">
            <a:extLst>
              <a:ext uri="{FF2B5EF4-FFF2-40B4-BE49-F238E27FC236}">
                <a16:creationId xmlns:a16="http://schemas.microsoft.com/office/drawing/2014/main" id="{0DD6F948-7BC3-4E65-DA64-52EA0BA59017}"/>
              </a:ext>
            </a:extLst>
          </p:cNvPr>
          <p:cNvCxnSpPr>
            <a:cxnSpLocks/>
          </p:cNvCxnSpPr>
          <p:nvPr/>
        </p:nvCxnSpPr>
        <p:spPr>
          <a:xfrm>
            <a:off x="7331186" y="4231415"/>
            <a:ext cx="577234" cy="0"/>
          </a:xfrm>
          <a:prstGeom prst="line">
            <a:avLst/>
          </a:prstGeom>
          <a:noFill/>
          <a:ln w="12700" cap="flat" cmpd="sng" algn="ctr">
            <a:solidFill>
              <a:srgbClr val="0F1C50">
                <a:lumMod val="90000"/>
                <a:lumOff val="10000"/>
              </a:srgbClr>
            </a:solidFill>
            <a:prstDash val="sysDash"/>
          </a:ln>
          <a:effectLst/>
        </p:spPr>
      </p:cxnSp>
      <p:cxnSp>
        <p:nvCxnSpPr>
          <p:cNvPr id="116" name="Straight Connector 115">
            <a:extLst>
              <a:ext uri="{FF2B5EF4-FFF2-40B4-BE49-F238E27FC236}">
                <a16:creationId xmlns:a16="http://schemas.microsoft.com/office/drawing/2014/main" id="{7A4790D2-363D-90E6-A9A2-56C172E40CD4}"/>
              </a:ext>
            </a:extLst>
          </p:cNvPr>
          <p:cNvCxnSpPr>
            <a:cxnSpLocks/>
            <a:stCxn id="111" idx="3"/>
          </p:cNvCxnSpPr>
          <p:nvPr/>
        </p:nvCxnSpPr>
        <p:spPr>
          <a:xfrm>
            <a:off x="7912890" y="5138556"/>
            <a:ext cx="1" cy="651956"/>
          </a:xfrm>
          <a:prstGeom prst="line">
            <a:avLst/>
          </a:prstGeom>
          <a:noFill/>
          <a:ln w="12700" cap="flat" cmpd="sng" algn="ctr">
            <a:solidFill>
              <a:srgbClr val="0F1C50">
                <a:lumMod val="90000"/>
                <a:lumOff val="10000"/>
              </a:srgbClr>
            </a:solidFill>
            <a:prstDash val="sysDash"/>
          </a:ln>
          <a:effectLst/>
        </p:spPr>
      </p:cxnSp>
      <p:sp>
        <p:nvSpPr>
          <p:cNvPr id="117" name="Arrow: Right 116">
            <a:extLst>
              <a:ext uri="{FF2B5EF4-FFF2-40B4-BE49-F238E27FC236}">
                <a16:creationId xmlns:a16="http://schemas.microsoft.com/office/drawing/2014/main" id="{06085928-8C82-C0D8-9BCC-2FAE615D5FEA}"/>
              </a:ext>
            </a:extLst>
          </p:cNvPr>
          <p:cNvSpPr/>
          <p:nvPr/>
        </p:nvSpPr>
        <p:spPr>
          <a:xfrm rot="10800000">
            <a:off x="6573062" y="5640991"/>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18" name="Group 117">
            <a:extLst>
              <a:ext uri="{FF2B5EF4-FFF2-40B4-BE49-F238E27FC236}">
                <a16:creationId xmlns:a16="http://schemas.microsoft.com/office/drawing/2014/main" id="{C918D22A-D61A-88F7-7BE6-830A1A7FC59B}"/>
              </a:ext>
            </a:extLst>
          </p:cNvPr>
          <p:cNvGrpSpPr/>
          <p:nvPr/>
        </p:nvGrpSpPr>
        <p:grpSpPr>
          <a:xfrm>
            <a:off x="543618" y="5949236"/>
            <a:ext cx="11289107" cy="313228"/>
            <a:chOff x="483798" y="5466043"/>
            <a:chExt cx="11289107" cy="313228"/>
          </a:xfrm>
        </p:grpSpPr>
        <p:sp>
          <p:nvSpPr>
            <p:cNvPr id="119" name="TextBox 118">
              <a:extLst>
                <a:ext uri="{FF2B5EF4-FFF2-40B4-BE49-F238E27FC236}">
                  <a16:creationId xmlns:a16="http://schemas.microsoft.com/office/drawing/2014/main" id="{698451D3-EA59-B7B7-DA89-BBBDC65DCC1C}"/>
                </a:ext>
              </a:extLst>
            </p:cNvPr>
            <p:cNvSpPr txBox="1"/>
            <p:nvPr/>
          </p:nvSpPr>
          <p:spPr>
            <a:xfrm>
              <a:off x="1816720" y="5493600"/>
              <a:ext cx="81464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6785C1"/>
                  </a:solidFill>
                  <a:effectLst/>
                  <a:uLnTx/>
                  <a:uFillTx/>
                  <a:latin typeface="Arial"/>
                  <a:ea typeface="+mn-ea"/>
                  <a:cs typeface="+mn-cs"/>
                </a:rPr>
                <a:t>Reactive</a:t>
              </a:r>
              <a:endParaRPr kumimoji="0" lang="en-IN" sz="1200" b="1" i="0" u="none" strike="noStrike" kern="0" cap="none" spc="0" normalizeH="0" baseline="0" noProof="0">
                <a:ln>
                  <a:noFill/>
                </a:ln>
                <a:solidFill>
                  <a:srgbClr val="6785C1"/>
                </a:solidFill>
                <a:effectLst/>
                <a:uLnTx/>
                <a:uFillTx/>
                <a:latin typeface="Arial"/>
                <a:ea typeface="+mn-ea"/>
                <a:cs typeface="+mn-cs"/>
              </a:endParaRPr>
            </a:p>
          </p:txBody>
        </p:sp>
        <p:sp>
          <p:nvSpPr>
            <p:cNvPr id="120" name="TextBox 119">
              <a:extLst>
                <a:ext uri="{FF2B5EF4-FFF2-40B4-BE49-F238E27FC236}">
                  <a16:creationId xmlns:a16="http://schemas.microsoft.com/office/drawing/2014/main" id="{D61AE245-4FB3-DCB8-A15C-22724BC6E255}"/>
                </a:ext>
              </a:extLst>
            </p:cNvPr>
            <p:cNvSpPr txBox="1"/>
            <p:nvPr/>
          </p:nvSpPr>
          <p:spPr>
            <a:xfrm>
              <a:off x="4839467" y="5502272"/>
              <a:ext cx="86754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83B254"/>
                  </a:solidFill>
                  <a:effectLst/>
                  <a:uLnTx/>
                  <a:uFillTx/>
                  <a:latin typeface="Arial"/>
                  <a:ea typeface="+mn-ea"/>
                  <a:cs typeface="+mn-cs"/>
                </a:rPr>
                <a:t>Proactive</a:t>
              </a:r>
              <a:endParaRPr kumimoji="0" lang="en-IN" sz="1200" b="1" i="0" u="none" strike="noStrike" kern="0" cap="none" spc="0" normalizeH="0" baseline="0" noProof="0">
                <a:ln>
                  <a:noFill/>
                </a:ln>
                <a:solidFill>
                  <a:srgbClr val="83B254"/>
                </a:solidFill>
                <a:effectLst/>
                <a:uLnTx/>
                <a:uFillTx/>
                <a:latin typeface="Arial"/>
                <a:ea typeface="+mn-ea"/>
                <a:cs typeface="+mn-cs"/>
              </a:endParaRPr>
            </a:p>
          </p:txBody>
        </p:sp>
        <p:sp>
          <p:nvSpPr>
            <p:cNvPr id="121" name="TextBox 120">
              <a:extLst>
                <a:ext uri="{FF2B5EF4-FFF2-40B4-BE49-F238E27FC236}">
                  <a16:creationId xmlns:a16="http://schemas.microsoft.com/office/drawing/2014/main" id="{96A29CC9-4110-0172-FDF6-97813C3B9C18}"/>
                </a:ext>
              </a:extLst>
            </p:cNvPr>
            <p:cNvSpPr txBox="1"/>
            <p:nvPr/>
          </p:nvSpPr>
          <p:spPr>
            <a:xfrm>
              <a:off x="9264056" y="5499205"/>
              <a:ext cx="146084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C2CEE6">
                      <a:lumMod val="25000"/>
                    </a:srgbClr>
                  </a:solidFill>
                  <a:effectLst/>
                  <a:uLnTx/>
                  <a:uFillTx/>
                  <a:latin typeface="Arial"/>
                  <a:ea typeface="+mn-ea"/>
                  <a:cs typeface="+mn-cs"/>
                </a:rPr>
                <a:t>Enterprising</a:t>
              </a:r>
              <a:endParaRPr kumimoji="0" lang="en-IN" sz="1200" b="1" i="0" u="none" strike="noStrike" kern="0" cap="none" spc="0" normalizeH="0" baseline="0" noProof="0">
                <a:ln>
                  <a:noFill/>
                </a:ln>
                <a:solidFill>
                  <a:srgbClr val="C2CEE6">
                    <a:lumMod val="25000"/>
                  </a:srgbClr>
                </a:solidFill>
                <a:effectLst/>
                <a:uLnTx/>
                <a:uFillTx/>
                <a:latin typeface="Arial"/>
                <a:ea typeface="+mn-ea"/>
                <a:cs typeface="+mn-cs"/>
              </a:endParaRPr>
            </a:p>
          </p:txBody>
        </p:sp>
        <p:sp>
          <p:nvSpPr>
            <p:cNvPr id="122" name="Freeform: Shape 121">
              <a:extLst>
                <a:ext uri="{FF2B5EF4-FFF2-40B4-BE49-F238E27FC236}">
                  <a16:creationId xmlns:a16="http://schemas.microsoft.com/office/drawing/2014/main" id="{FB4B3735-B74E-5B84-12D3-C4D5307CE90E}"/>
                </a:ext>
              </a:extLst>
            </p:cNvPr>
            <p:cNvSpPr/>
            <p:nvPr/>
          </p:nvSpPr>
          <p:spPr>
            <a:xfrm flipV="1">
              <a:off x="483798" y="5586379"/>
              <a:ext cx="1303629"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6785C1"/>
              </a:solidFill>
              <a:prstDash val="dash"/>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3" name="Freeform: Shape 122">
              <a:extLst>
                <a:ext uri="{FF2B5EF4-FFF2-40B4-BE49-F238E27FC236}">
                  <a16:creationId xmlns:a16="http://schemas.microsoft.com/office/drawing/2014/main" id="{FE1ED5F3-D6A8-BD0D-DEDA-9812ECA90813}"/>
                </a:ext>
              </a:extLst>
            </p:cNvPr>
            <p:cNvSpPr/>
            <p:nvPr/>
          </p:nvSpPr>
          <p:spPr>
            <a:xfrm>
              <a:off x="2733616" y="5632098"/>
              <a:ext cx="130987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6785C1"/>
              </a:solidFill>
              <a:prstDash val="dash"/>
              <a:miter lim="800000"/>
              <a:headEnd type="none" w="med" len="med"/>
              <a:tailEnd type="non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4" name="Freeform: Shape 123">
              <a:extLst>
                <a:ext uri="{FF2B5EF4-FFF2-40B4-BE49-F238E27FC236}">
                  <a16:creationId xmlns:a16="http://schemas.microsoft.com/office/drawing/2014/main" id="{B0618B29-FAD7-4FED-E14E-08EB98C8DC78}"/>
                </a:ext>
              </a:extLst>
            </p:cNvPr>
            <p:cNvSpPr/>
            <p:nvPr/>
          </p:nvSpPr>
          <p:spPr>
            <a:xfrm>
              <a:off x="5683826" y="5633278"/>
              <a:ext cx="1370954"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83B254"/>
              </a:solidFill>
              <a:prstDash val="dash"/>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5" name="Freeform: Shape 124">
              <a:extLst>
                <a:ext uri="{FF2B5EF4-FFF2-40B4-BE49-F238E27FC236}">
                  <a16:creationId xmlns:a16="http://schemas.microsoft.com/office/drawing/2014/main" id="{D53D9279-5720-E15D-9B5C-393A78DA5BCD}"/>
                </a:ext>
              </a:extLst>
            </p:cNvPr>
            <p:cNvSpPr/>
            <p:nvPr/>
          </p:nvSpPr>
          <p:spPr>
            <a:xfrm>
              <a:off x="8122243" y="5640770"/>
              <a:ext cx="118953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6785C1">
                  <a:lumMod val="50000"/>
                </a:srgbClr>
              </a:solidFill>
              <a:prstDash val="dash"/>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6" name="Freeform: Shape 125">
              <a:extLst>
                <a:ext uri="{FF2B5EF4-FFF2-40B4-BE49-F238E27FC236}">
                  <a16:creationId xmlns:a16="http://schemas.microsoft.com/office/drawing/2014/main" id="{CAB98604-D412-42B5-31BB-C5A463132370}"/>
                </a:ext>
              </a:extLst>
            </p:cNvPr>
            <p:cNvSpPr/>
            <p:nvPr/>
          </p:nvSpPr>
          <p:spPr>
            <a:xfrm flipV="1">
              <a:off x="10659715" y="5569340"/>
              <a:ext cx="1113190" cy="81947"/>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6785C1">
                  <a:lumMod val="50000"/>
                </a:srgbClr>
              </a:solidFill>
              <a:prstDash val="dash"/>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7" name="Freeform: Shape 126">
              <a:extLst>
                <a:ext uri="{FF2B5EF4-FFF2-40B4-BE49-F238E27FC236}">
                  <a16:creationId xmlns:a16="http://schemas.microsoft.com/office/drawing/2014/main" id="{239F424F-DB81-5C35-D940-247DC3CFB383}"/>
                </a:ext>
              </a:extLst>
            </p:cNvPr>
            <p:cNvSpPr/>
            <p:nvPr/>
          </p:nvSpPr>
          <p:spPr>
            <a:xfrm>
              <a:off x="4039299" y="5633278"/>
              <a:ext cx="76164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83B254"/>
              </a:solidFill>
              <a:prstDash val="dash"/>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8" name="TextBox 127">
              <a:extLst>
                <a:ext uri="{FF2B5EF4-FFF2-40B4-BE49-F238E27FC236}">
                  <a16:creationId xmlns:a16="http://schemas.microsoft.com/office/drawing/2014/main" id="{ABD4E62B-F774-A688-3938-A33EF8EDCB1F}"/>
                </a:ext>
              </a:extLst>
            </p:cNvPr>
            <p:cNvSpPr txBox="1"/>
            <p:nvPr/>
          </p:nvSpPr>
          <p:spPr>
            <a:xfrm>
              <a:off x="10846336" y="5466043"/>
              <a:ext cx="18473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0" cap="none" spc="0" normalizeH="0" baseline="0" noProof="0">
                <a:ln>
                  <a:noFill/>
                </a:ln>
                <a:solidFill>
                  <a:srgbClr val="AA3C80">
                    <a:lumMod val="75000"/>
                  </a:srgbClr>
                </a:solidFill>
                <a:effectLst/>
                <a:uLnTx/>
                <a:uFillTx/>
                <a:latin typeface="Arial"/>
                <a:ea typeface="+mn-ea"/>
                <a:cs typeface="+mn-cs"/>
              </a:endParaRPr>
            </a:p>
          </p:txBody>
        </p:sp>
        <p:sp>
          <p:nvSpPr>
            <p:cNvPr id="129" name="TextBox 128">
              <a:extLst>
                <a:ext uri="{FF2B5EF4-FFF2-40B4-BE49-F238E27FC236}">
                  <a16:creationId xmlns:a16="http://schemas.microsoft.com/office/drawing/2014/main" id="{7F903138-75D4-BC60-A3A8-01FBCF75367A}"/>
                </a:ext>
              </a:extLst>
            </p:cNvPr>
            <p:cNvSpPr txBox="1"/>
            <p:nvPr/>
          </p:nvSpPr>
          <p:spPr>
            <a:xfrm>
              <a:off x="6993661" y="5498236"/>
              <a:ext cx="91082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83B254"/>
                  </a:solidFill>
                  <a:effectLst/>
                  <a:uLnTx/>
                  <a:uFillTx/>
                  <a:latin typeface="Arial"/>
                  <a:ea typeface="+mn-ea"/>
                  <a:cs typeface="+mn-cs"/>
                </a:rPr>
                <a:t>Predictive</a:t>
              </a:r>
              <a:endParaRPr kumimoji="0" lang="en-IN" sz="1200" b="1" i="0" u="none" strike="noStrike" kern="0" cap="none" spc="0" normalizeH="0" baseline="0" noProof="0">
                <a:ln>
                  <a:noFill/>
                </a:ln>
                <a:solidFill>
                  <a:srgbClr val="83B254"/>
                </a:solidFill>
                <a:effectLst/>
                <a:uLnTx/>
                <a:uFillTx/>
                <a:latin typeface="Arial"/>
                <a:ea typeface="+mn-ea"/>
                <a:cs typeface="+mn-cs"/>
              </a:endParaRPr>
            </a:p>
          </p:txBody>
        </p:sp>
        <p:sp>
          <p:nvSpPr>
            <p:cNvPr id="130" name="Freeform: Shape 129">
              <a:extLst>
                <a:ext uri="{FF2B5EF4-FFF2-40B4-BE49-F238E27FC236}">
                  <a16:creationId xmlns:a16="http://schemas.microsoft.com/office/drawing/2014/main" id="{398006C8-0508-6C24-3E35-4498A39468D6}"/>
                </a:ext>
              </a:extLst>
            </p:cNvPr>
            <p:cNvSpPr/>
            <p:nvPr/>
          </p:nvSpPr>
          <p:spPr>
            <a:xfrm>
              <a:off x="7975755" y="5640771"/>
              <a:ext cx="169956" cy="79243"/>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83B254"/>
              </a:solidFill>
              <a:prstDash val="dash"/>
              <a:miter lim="800000"/>
              <a:headEnd type="none" w="med" len="med"/>
              <a:tailEnd type="non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131" name="TextBox 130">
            <a:extLst>
              <a:ext uri="{FF2B5EF4-FFF2-40B4-BE49-F238E27FC236}">
                <a16:creationId xmlns:a16="http://schemas.microsoft.com/office/drawing/2014/main" id="{80FB7A0C-A816-13DD-BA3E-172087492D5E}"/>
              </a:ext>
            </a:extLst>
          </p:cNvPr>
          <p:cNvSpPr txBox="1"/>
          <p:nvPr/>
        </p:nvSpPr>
        <p:spPr>
          <a:xfrm>
            <a:off x="5465315" y="5682790"/>
            <a:ext cx="110799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404040"/>
                </a:solidFill>
                <a:effectLst/>
                <a:uLnTx/>
                <a:uFillTx/>
                <a:latin typeface="Arial"/>
                <a:ea typeface="+mn-ea"/>
                <a:cs typeface="+mn-cs"/>
              </a:rPr>
              <a:t>Feedback on AIOps</a:t>
            </a:r>
          </a:p>
        </p:txBody>
      </p:sp>
      <p:cxnSp>
        <p:nvCxnSpPr>
          <p:cNvPr id="132" name="Straight Connector 131">
            <a:extLst>
              <a:ext uri="{FF2B5EF4-FFF2-40B4-BE49-F238E27FC236}">
                <a16:creationId xmlns:a16="http://schemas.microsoft.com/office/drawing/2014/main" id="{EB143B04-F2AD-3D32-3BB2-FB80FF10CCF5}"/>
              </a:ext>
            </a:extLst>
          </p:cNvPr>
          <p:cNvCxnSpPr>
            <a:cxnSpLocks/>
          </p:cNvCxnSpPr>
          <p:nvPr/>
        </p:nvCxnSpPr>
        <p:spPr>
          <a:xfrm>
            <a:off x="7141037" y="5797175"/>
            <a:ext cx="767383" cy="0"/>
          </a:xfrm>
          <a:prstGeom prst="line">
            <a:avLst/>
          </a:prstGeom>
          <a:noFill/>
          <a:ln w="12700" cap="flat" cmpd="sng" algn="ctr">
            <a:solidFill>
              <a:srgbClr val="0F1C50">
                <a:lumMod val="90000"/>
                <a:lumOff val="10000"/>
              </a:srgbClr>
            </a:solidFill>
            <a:prstDash val="sysDash"/>
          </a:ln>
          <a:effectLst/>
        </p:spPr>
      </p:cxnSp>
      <p:cxnSp>
        <p:nvCxnSpPr>
          <p:cNvPr id="133" name="Straight Connector 132">
            <a:extLst>
              <a:ext uri="{FF2B5EF4-FFF2-40B4-BE49-F238E27FC236}">
                <a16:creationId xmlns:a16="http://schemas.microsoft.com/office/drawing/2014/main" id="{3293A104-A34D-AD0E-79C7-3E2909F013E6}"/>
              </a:ext>
            </a:extLst>
          </p:cNvPr>
          <p:cNvCxnSpPr>
            <a:cxnSpLocks/>
          </p:cNvCxnSpPr>
          <p:nvPr/>
        </p:nvCxnSpPr>
        <p:spPr>
          <a:xfrm>
            <a:off x="4327020" y="5790512"/>
            <a:ext cx="1138295" cy="0"/>
          </a:xfrm>
          <a:prstGeom prst="line">
            <a:avLst/>
          </a:prstGeom>
          <a:noFill/>
          <a:ln w="12700" cap="flat" cmpd="sng" algn="ctr">
            <a:solidFill>
              <a:srgbClr val="0F1C50">
                <a:lumMod val="90000"/>
                <a:lumOff val="10000"/>
              </a:srgbClr>
            </a:solidFill>
            <a:prstDash val="sysDash"/>
          </a:ln>
          <a:effectLst/>
        </p:spPr>
      </p:cxnSp>
      <p:cxnSp>
        <p:nvCxnSpPr>
          <p:cNvPr id="134" name="Straight Connector 133">
            <a:extLst>
              <a:ext uri="{FF2B5EF4-FFF2-40B4-BE49-F238E27FC236}">
                <a16:creationId xmlns:a16="http://schemas.microsoft.com/office/drawing/2014/main" id="{E8B645ED-DF20-1823-4AB8-20EF4EEFC1E8}"/>
              </a:ext>
            </a:extLst>
          </p:cNvPr>
          <p:cNvCxnSpPr>
            <a:cxnSpLocks/>
            <a:stCxn id="60" idx="1"/>
            <a:endCxn id="59" idx="3"/>
          </p:cNvCxnSpPr>
          <p:nvPr/>
        </p:nvCxnSpPr>
        <p:spPr>
          <a:xfrm>
            <a:off x="4311459" y="2849437"/>
            <a:ext cx="16592" cy="1881386"/>
          </a:xfrm>
          <a:prstGeom prst="line">
            <a:avLst/>
          </a:prstGeom>
          <a:noFill/>
          <a:ln w="12700" cap="flat" cmpd="sng" algn="ctr">
            <a:solidFill>
              <a:srgbClr val="0F1C50">
                <a:lumMod val="90000"/>
                <a:lumOff val="10000"/>
              </a:srgbClr>
            </a:solidFill>
            <a:prstDash val="sysDash"/>
          </a:ln>
          <a:effectLst/>
        </p:spPr>
      </p:cxnSp>
      <p:cxnSp>
        <p:nvCxnSpPr>
          <p:cNvPr id="135" name="Straight Connector 134">
            <a:extLst>
              <a:ext uri="{FF2B5EF4-FFF2-40B4-BE49-F238E27FC236}">
                <a16:creationId xmlns:a16="http://schemas.microsoft.com/office/drawing/2014/main" id="{BF6150C5-93F4-96AD-65AC-7D9D6A200F31}"/>
              </a:ext>
            </a:extLst>
          </p:cNvPr>
          <p:cNvCxnSpPr>
            <a:cxnSpLocks/>
            <a:stCxn id="59" idx="1"/>
          </p:cNvCxnSpPr>
          <p:nvPr/>
        </p:nvCxnSpPr>
        <p:spPr>
          <a:xfrm flipH="1">
            <a:off x="4319282" y="5272361"/>
            <a:ext cx="8769" cy="518151"/>
          </a:xfrm>
          <a:prstGeom prst="line">
            <a:avLst/>
          </a:prstGeom>
          <a:noFill/>
          <a:ln w="12700" cap="flat" cmpd="sng" algn="ctr">
            <a:solidFill>
              <a:srgbClr val="0F1C50">
                <a:lumMod val="90000"/>
                <a:lumOff val="10000"/>
              </a:srgbClr>
            </a:solidFill>
            <a:prstDash val="sysDash"/>
          </a:ln>
          <a:effectLst/>
        </p:spPr>
      </p:cxnSp>
      <p:cxnSp>
        <p:nvCxnSpPr>
          <p:cNvPr id="136" name="Straight Connector 135">
            <a:extLst>
              <a:ext uri="{FF2B5EF4-FFF2-40B4-BE49-F238E27FC236}">
                <a16:creationId xmlns:a16="http://schemas.microsoft.com/office/drawing/2014/main" id="{A6AE3F07-BC87-20B2-A37F-D8C7CFB22574}"/>
              </a:ext>
            </a:extLst>
          </p:cNvPr>
          <p:cNvCxnSpPr>
            <a:cxnSpLocks/>
          </p:cNvCxnSpPr>
          <p:nvPr/>
        </p:nvCxnSpPr>
        <p:spPr>
          <a:xfrm>
            <a:off x="4327020" y="1796996"/>
            <a:ext cx="696946" cy="0"/>
          </a:xfrm>
          <a:prstGeom prst="line">
            <a:avLst/>
          </a:prstGeom>
          <a:noFill/>
          <a:ln w="12700" cap="flat" cmpd="sng" algn="ctr">
            <a:solidFill>
              <a:srgbClr val="0F1C50">
                <a:lumMod val="90000"/>
                <a:lumOff val="10000"/>
              </a:srgbClr>
            </a:solidFill>
            <a:prstDash val="sysDash"/>
          </a:ln>
          <a:effectLst/>
        </p:spPr>
      </p:cxnSp>
      <p:cxnSp>
        <p:nvCxnSpPr>
          <p:cNvPr id="137" name="Straight Connector 136">
            <a:extLst>
              <a:ext uri="{FF2B5EF4-FFF2-40B4-BE49-F238E27FC236}">
                <a16:creationId xmlns:a16="http://schemas.microsoft.com/office/drawing/2014/main" id="{D746E829-002C-13E2-FBCF-E851C7465C1E}"/>
              </a:ext>
            </a:extLst>
          </p:cNvPr>
          <p:cNvCxnSpPr>
            <a:cxnSpLocks/>
          </p:cNvCxnSpPr>
          <p:nvPr/>
        </p:nvCxnSpPr>
        <p:spPr>
          <a:xfrm flipH="1">
            <a:off x="4319282" y="1786254"/>
            <a:ext cx="6912" cy="527064"/>
          </a:xfrm>
          <a:prstGeom prst="line">
            <a:avLst/>
          </a:prstGeom>
          <a:noFill/>
          <a:ln w="12700" cap="flat" cmpd="sng" algn="ctr">
            <a:solidFill>
              <a:srgbClr val="0F1C50">
                <a:lumMod val="90000"/>
                <a:lumOff val="10000"/>
              </a:srgbClr>
            </a:solidFill>
            <a:prstDash val="sysDash"/>
          </a:ln>
          <a:effectLst/>
        </p:spPr>
      </p:cxnSp>
      <p:cxnSp>
        <p:nvCxnSpPr>
          <p:cNvPr id="138" name="Straight Connector 137">
            <a:extLst>
              <a:ext uri="{FF2B5EF4-FFF2-40B4-BE49-F238E27FC236}">
                <a16:creationId xmlns:a16="http://schemas.microsoft.com/office/drawing/2014/main" id="{0EC0B3DA-22EB-1CCB-CB9D-6C7BE929D337}"/>
              </a:ext>
            </a:extLst>
          </p:cNvPr>
          <p:cNvCxnSpPr>
            <a:cxnSpLocks/>
          </p:cNvCxnSpPr>
          <p:nvPr/>
        </p:nvCxnSpPr>
        <p:spPr>
          <a:xfrm>
            <a:off x="4327020" y="4231415"/>
            <a:ext cx="653437" cy="0"/>
          </a:xfrm>
          <a:prstGeom prst="line">
            <a:avLst/>
          </a:prstGeom>
          <a:noFill/>
          <a:ln w="12700" cap="flat" cmpd="sng" algn="ctr">
            <a:solidFill>
              <a:srgbClr val="0F1C50">
                <a:lumMod val="90000"/>
                <a:lumOff val="10000"/>
              </a:srgbClr>
            </a:solidFill>
            <a:prstDash val="sysDash"/>
          </a:ln>
          <a:effectLst/>
        </p:spPr>
      </p:cxnSp>
      <p:sp>
        <p:nvSpPr>
          <p:cNvPr id="139" name="Arrow: Right 138">
            <a:extLst>
              <a:ext uri="{FF2B5EF4-FFF2-40B4-BE49-F238E27FC236}">
                <a16:creationId xmlns:a16="http://schemas.microsoft.com/office/drawing/2014/main" id="{2CB3FF8C-B3CD-2E9D-EAED-56A6721EFB1D}"/>
              </a:ext>
            </a:extLst>
          </p:cNvPr>
          <p:cNvSpPr/>
          <p:nvPr/>
        </p:nvSpPr>
        <p:spPr>
          <a:xfrm rot="10800000">
            <a:off x="6424056" y="3706252"/>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0" name="TextBox 139">
            <a:extLst>
              <a:ext uri="{FF2B5EF4-FFF2-40B4-BE49-F238E27FC236}">
                <a16:creationId xmlns:a16="http://schemas.microsoft.com/office/drawing/2014/main" id="{D87A35F9-D1AC-4646-3083-6F8CCB676E17}"/>
              </a:ext>
            </a:extLst>
          </p:cNvPr>
          <p:cNvSpPr txBox="1"/>
          <p:nvPr/>
        </p:nvSpPr>
        <p:spPr>
          <a:xfrm>
            <a:off x="5255576" y="3669773"/>
            <a:ext cx="12537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404040"/>
                </a:solidFill>
                <a:effectLst/>
                <a:uLnTx/>
                <a:uFillTx/>
                <a:latin typeface="Arial"/>
                <a:ea typeface="+mn-ea"/>
                <a:cs typeface="+mn-cs"/>
              </a:rPr>
              <a:t>Feedback on SLO/SLI</a:t>
            </a:r>
          </a:p>
        </p:txBody>
      </p:sp>
      <p:cxnSp>
        <p:nvCxnSpPr>
          <p:cNvPr id="141" name="Straight Connector 140">
            <a:extLst>
              <a:ext uri="{FF2B5EF4-FFF2-40B4-BE49-F238E27FC236}">
                <a16:creationId xmlns:a16="http://schemas.microsoft.com/office/drawing/2014/main" id="{1E8F5CEE-F01E-BC22-C785-DD706E96EF2F}"/>
              </a:ext>
            </a:extLst>
          </p:cNvPr>
          <p:cNvCxnSpPr>
            <a:cxnSpLocks/>
          </p:cNvCxnSpPr>
          <p:nvPr/>
        </p:nvCxnSpPr>
        <p:spPr>
          <a:xfrm>
            <a:off x="6961174" y="3855467"/>
            <a:ext cx="947246" cy="0"/>
          </a:xfrm>
          <a:prstGeom prst="line">
            <a:avLst/>
          </a:prstGeom>
          <a:noFill/>
          <a:ln w="12700" cap="flat" cmpd="sng" algn="ctr">
            <a:solidFill>
              <a:srgbClr val="0F1C50">
                <a:lumMod val="90000"/>
                <a:lumOff val="10000"/>
              </a:srgbClr>
            </a:solidFill>
            <a:prstDash val="sysDash"/>
          </a:ln>
          <a:effectLst/>
        </p:spPr>
      </p:cxnSp>
      <p:cxnSp>
        <p:nvCxnSpPr>
          <p:cNvPr id="142" name="Straight Connector 141">
            <a:extLst>
              <a:ext uri="{FF2B5EF4-FFF2-40B4-BE49-F238E27FC236}">
                <a16:creationId xmlns:a16="http://schemas.microsoft.com/office/drawing/2014/main" id="{73F976F9-F33D-7071-677C-6B98BFBDF0CE}"/>
              </a:ext>
            </a:extLst>
          </p:cNvPr>
          <p:cNvCxnSpPr>
            <a:cxnSpLocks/>
          </p:cNvCxnSpPr>
          <p:nvPr/>
        </p:nvCxnSpPr>
        <p:spPr>
          <a:xfrm>
            <a:off x="4327020" y="3862555"/>
            <a:ext cx="1134140" cy="0"/>
          </a:xfrm>
          <a:prstGeom prst="line">
            <a:avLst/>
          </a:prstGeom>
          <a:noFill/>
          <a:ln w="12700" cap="flat" cmpd="sng" algn="ctr">
            <a:solidFill>
              <a:srgbClr val="0F1C50">
                <a:lumMod val="90000"/>
                <a:lumOff val="10000"/>
              </a:srgbClr>
            </a:solidFill>
            <a:prstDash val="sysDash"/>
          </a:ln>
          <a:effectLst/>
        </p:spPr>
      </p:cxnSp>
      <p:sp>
        <p:nvSpPr>
          <p:cNvPr id="143" name="Rectangle 142">
            <a:extLst>
              <a:ext uri="{FF2B5EF4-FFF2-40B4-BE49-F238E27FC236}">
                <a16:creationId xmlns:a16="http://schemas.microsoft.com/office/drawing/2014/main" id="{9D45ECCA-D2E7-BF62-06AA-C2EB48C9A738}"/>
              </a:ext>
            </a:extLst>
          </p:cNvPr>
          <p:cNvSpPr/>
          <p:nvPr/>
        </p:nvSpPr>
        <p:spPr>
          <a:xfrm>
            <a:off x="440820" y="2672108"/>
            <a:ext cx="3566160" cy="2074307"/>
          </a:xfrm>
          <a:prstGeom prst="rect">
            <a:avLst/>
          </a:prstGeom>
          <a:noFill/>
          <a:ln w="12700" cap="flat" cmpd="sng" algn="ctr">
            <a:solidFill>
              <a:srgbClr val="6785C1">
                <a:lumMod val="50000"/>
              </a:srgbClr>
            </a:solidFill>
            <a:prstDash val="sys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4" name="Group 143">
            <a:extLst>
              <a:ext uri="{FF2B5EF4-FFF2-40B4-BE49-F238E27FC236}">
                <a16:creationId xmlns:a16="http://schemas.microsoft.com/office/drawing/2014/main" id="{E191256B-A323-53BF-7A02-D305FD2C5DB9}"/>
              </a:ext>
            </a:extLst>
          </p:cNvPr>
          <p:cNvGrpSpPr/>
          <p:nvPr/>
        </p:nvGrpSpPr>
        <p:grpSpPr>
          <a:xfrm>
            <a:off x="6700774" y="2147527"/>
            <a:ext cx="1014114" cy="853412"/>
            <a:chOff x="5676426" y="1682236"/>
            <a:chExt cx="1014114" cy="853412"/>
          </a:xfrm>
        </p:grpSpPr>
        <p:sp>
          <p:nvSpPr>
            <p:cNvPr id="145" name="TextBox 144">
              <a:extLst>
                <a:ext uri="{FF2B5EF4-FFF2-40B4-BE49-F238E27FC236}">
                  <a16:creationId xmlns:a16="http://schemas.microsoft.com/office/drawing/2014/main" id="{BD66B4F3-D8A5-278F-D288-FBFB4827E57A}"/>
                </a:ext>
              </a:extLst>
            </p:cNvPr>
            <p:cNvSpPr txBox="1"/>
            <p:nvPr/>
          </p:nvSpPr>
          <p:spPr>
            <a:xfrm>
              <a:off x="5676426" y="2073983"/>
              <a:ext cx="1014114"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Arial"/>
                </a:rPr>
                <a:t>Meaningful dashboards</a:t>
              </a:r>
              <a:endParaRPr kumimoji="0" lang="en-IN" sz="1200" b="0" i="0" u="none" strike="noStrike" kern="0" cap="none" spc="0" normalizeH="0" baseline="0" noProof="0">
                <a:ln>
                  <a:noFill/>
                </a:ln>
                <a:solidFill>
                  <a:srgbClr val="404040"/>
                </a:solidFill>
                <a:effectLst/>
                <a:uLnTx/>
                <a:uFillTx/>
                <a:latin typeface="Arial"/>
                <a:ea typeface="+mn-ea"/>
                <a:cs typeface="Arial"/>
              </a:endParaRPr>
            </a:p>
          </p:txBody>
        </p:sp>
        <p:sp>
          <p:nvSpPr>
            <p:cNvPr id="146" name="Freeform: Shape 145">
              <a:extLst>
                <a:ext uri="{FF2B5EF4-FFF2-40B4-BE49-F238E27FC236}">
                  <a16:creationId xmlns:a16="http://schemas.microsoft.com/office/drawing/2014/main" id="{742E63E1-5E2B-C16F-419F-73CDC5970585}"/>
                </a:ext>
              </a:extLst>
            </p:cNvPr>
            <p:cNvSpPr/>
            <p:nvPr/>
          </p:nvSpPr>
          <p:spPr>
            <a:xfrm>
              <a:off x="5935368" y="1682236"/>
              <a:ext cx="497232" cy="456886"/>
            </a:xfrm>
            <a:custGeom>
              <a:avLst/>
              <a:gdLst>
                <a:gd name="connsiteX0" fmla="*/ 169722 w 497232"/>
                <a:gd name="connsiteY0" fmla="*/ 374000 h 456886"/>
                <a:gd name="connsiteX1" fmla="*/ 92332 w 497232"/>
                <a:gd name="connsiteY1" fmla="*/ 374000 h 456886"/>
                <a:gd name="connsiteX2" fmla="*/ 48425 w 497232"/>
                <a:gd name="connsiteY2" fmla="*/ 374000 h 456886"/>
                <a:gd name="connsiteX3" fmla="*/ -195 w 497232"/>
                <a:gd name="connsiteY3" fmla="*/ 326272 h 456886"/>
                <a:gd name="connsiteX4" fmla="*/ -195 w 497232"/>
                <a:gd name="connsiteY4" fmla="*/ 47269 h 456886"/>
                <a:gd name="connsiteX5" fmla="*/ 50711 w 497232"/>
                <a:gd name="connsiteY5" fmla="*/ -514 h 456886"/>
                <a:gd name="connsiteX6" fmla="*/ 246164 w 497232"/>
                <a:gd name="connsiteY6" fmla="*/ -514 h 456886"/>
                <a:gd name="connsiteX7" fmla="*/ 387226 w 497232"/>
                <a:gd name="connsiteY7" fmla="*/ -514 h 456886"/>
                <a:gd name="connsiteX8" fmla="*/ 440195 w 497232"/>
                <a:gd name="connsiteY8" fmla="*/ 51813 h 456886"/>
                <a:gd name="connsiteX9" fmla="*/ 440195 w 497232"/>
                <a:gd name="connsiteY9" fmla="*/ 147574 h 456886"/>
                <a:gd name="connsiteX10" fmla="*/ 447443 w 497232"/>
                <a:gd name="connsiteY10" fmla="*/ 162099 h 456886"/>
                <a:gd name="connsiteX11" fmla="*/ 433643 w 497232"/>
                <a:gd name="connsiteY11" fmla="*/ 355070 h 456886"/>
                <a:gd name="connsiteX12" fmla="*/ 423747 w 497232"/>
                <a:gd name="connsiteY12" fmla="*/ 371184 h 456886"/>
                <a:gd name="connsiteX13" fmla="*/ 425642 w 497232"/>
                <a:gd name="connsiteY13" fmla="*/ 413809 h 456886"/>
                <a:gd name="connsiteX14" fmla="*/ 386390 w 497232"/>
                <a:gd name="connsiteY14" fmla="*/ 456296 h 456886"/>
                <a:gd name="connsiteX15" fmla="*/ 346803 w 497232"/>
                <a:gd name="connsiteY15" fmla="*/ 414283 h 456886"/>
                <a:gd name="connsiteX16" fmla="*/ 346803 w 497232"/>
                <a:gd name="connsiteY16" fmla="*/ 374557 h 456886"/>
                <a:gd name="connsiteX17" fmla="*/ 281485 w 497232"/>
                <a:gd name="connsiteY17" fmla="*/ 374557 h 456886"/>
                <a:gd name="connsiteX18" fmla="*/ 299215 w 497232"/>
                <a:gd name="connsiteY18" fmla="*/ 429533 h 456886"/>
                <a:gd name="connsiteX19" fmla="*/ 306045 w 497232"/>
                <a:gd name="connsiteY19" fmla="*/ 433882 h 456886"/>
                <a:gd name="connsiteX20" fmla="*/ 319511 w 497232"/>
                <a:gd name="connsiteY20" fmla="*/ 434411 h 456886"/>
                <a:gd name="connsiteX21" fmla="*/ 329352 w 497232"/>
                <a:gd name="connsiteY21" fmla="*/ 441492 h 456886"/>
                <a:gd name="connsiteX22" fmla="*/ 319566 w 497232"/>
                <a:gd name="connsiteY22" fmla="*/ 450162 h 456886"/>
                <a:gd name="connsiteX23" fmla="*/ 315468 w 497232"/>
                <a:gd name="connsiteY23" fmla="*/ 450162 h 456886"/>
                <a:gd name="connsiteX24" fmla="*/ 136770 w 497232"/>
                <a:gd name="connsiteY24" fmla="*/ 450162 h 456886"/>
                <a:gd name="connsiteX25" fmla="*/ 128574 w 497232"/>
                <a:gd name="connsiteY25" fmla="*/ 449577 h 456886"/>
                <a:gd name="connsiteX26" fmla="*/ 122218 w 497232"/>
                <a:gd name="connsiteY26" fmla="*/ 441520 h 456886"/>
                <a:gd name="connsiteX27" fmla="*/ 129215 w 497232"/>
                <a:gd name="connsiteY27" fmla="*/ 434160 h 456886"/>
                <a:gd name="connsiteX28" fmla="*/ 131250 w 497232"/>
                <a:gd name="connsiteY28" fmla="*/ 434160 h 456886"/>
                <a:gd name="connsiteX29" fmla="*/ 156870 w 497232"/>
                <a:gd name="connsiteY29" fmla="*/ 413865 h 456886"/>
                <a:gd name="connsiteX30" fmla="*/ 169722 w 497232"/>
                <a:gd name="connsiteY30" fmla="*/ 374000 h 456886"/>
                <a:gd name="connsiteX31" fmla="*/ 259629 w 497232"/>
                <a:gd name="connsiteY31" fmla="*/ 239377 h 456886"/>
                <a:gd name="connsiteX32" fmla="*/ 259629 w 497232"/>
                <a:gd name="connsiteY32" fmla="*/ 218524 h 456886"/>
                <a:gd name="connsiteX33" fmla="*/ 272480 w 497232"/>
                <a:gd name="connsiteY33" fmla="*/ 205505 h 456886"/>
                <a:gd name="connsiteX34" fmla="*/ 288008 w 497232"/>
                <a:gd name="connsiteY34" fmla="*/ 197141 h 456886"/>
                <a:gd name="connsiteX35" fmla="*/ 364478 w 497232"/>
                <a:gd name="connsiteY35" fmla="*/ 144424 h 456886"/>
                <a:gd name="connsiteX36" fmla="*/ 423970 w 497232"/>
                <a:gd name="connsiteY36" fmla="*/ 149414 h 456886"/>
                <a:gd name="connsiteX37" fmla="*/ 423970 w 497232"/>
                <a:gd name="connsiteY37" fmla="*/ 50781 h 456886"/>
                <a:gd name="connsiteX38" fmla="*/ 388983 w 497232"/>
                <a:gd name="connsiteY38" fmla="*/ 15878 h 456886"/>
                <a:gd name="connsiteX39" fmla="*/ 50404 w 497232"/>
                <a:gd name="connsiteY39" fmla="*/ 15878 h 456886"/>
                <a:gd name="connsiteX40" fmla="*/ 16309 w 497232"/>
                <a:gd name="connsiteY40" fmla="*/ 50363 h 456886"/>
                <a:gd name="connsiteX41" fmla="*/ 16309 w 497232"/>
                <a:gd name="connsiteY41" fmla="*/ 276175 h 456886"/>
                <a:gd name="connsiteX42" fmla="*/ 16309 w 497232"/>
                <a:gd name="connsiteY42" fmla="*/ 288470 h 456886"/>
                <a:gd name="connsiteX43" fmla="*/ 276160 w 497232"/>
                <a:gd name="connsiteY43" fmla="*/ 288470 h 456886"/>
                <a:gd name="connsiteX44" fmla="*/ 270585 w 497232"/>
                <a:gd name="connsiteY44" fmla="*/ 255016 h 456886"/>
                <a:gd name="connsiteX45" fmla="*/ 263308 w 497232"/>
                <a:gd name="connsiteY45" fmla="*/ 255016 h 456886"/>
                <a:gd name="connsiteX46" fmla="*/ 107610 w 497232"/>
                <a:gd name="connsiteY46" fmla="*/ 255016 h 456886"/>
                <a:gd name="connsiteX47" fmla="*/ 65793 w 497232"/>
                <a:gd name="connsiteY47" fmla="*/ 254570 h 456886"/>
                <a:gd name="connsiteX48" fmla="*/ 56704 w 497232"/>
                <a:gd name="connsiteY48" fmla="*/ 246987 h 456886"/>
                <a:gd name="connsiteX49" fmla="*/ 65542 w 497232"/>
                <a:gd name="connsiteY49" fmla="*/ 240018 h 456886"/>
                <a:gd name="connsiteX50" fmla="*/ 76693 w 497232"/>
                <a:gd name="connsiteY50" fmla="*/ 239237 h 456886"/>
                <a:gd name="connsiteX51" fmla="*/ 76693 w 497232"/>
                <a:gd name="connsiteY51" fmla="*/ 209603 h 456886"/>
                <a:gd name="connsiteX52" fmla="*/ 85056 w 497232"/>
                <a:gd name="connsiteY52" fmla="*/ 200933 h 456886"/>
                <a:gd name="connsiteX53" fmla="*/ 110147 w 497232"/>
                <a:gd name="connsiteY53" fmla="*/ 200933 h 456886"/>
                <a:gd name="connsiteX54" fmla="*/ 119151 w 497232"/>
                <a:gd name="connsiteY54" fmla="*/ 210132 h 456886"/>
                <a:gd name="connsiteX55" fmla="*/ 119151 w 497232"/>
                <a:gd name="connsiteY55" fmla="*/ 239265 h 456886"/>
                <a:gd name="connsiteX56" fmla="*/ 137997 w 497232"/>
                <a:gd name="connsiteY56" fmla="*/ 239265 h 456886"/>
                <a:gd name="connsiteX57" fmla="*/ 137997 w 497232"/>
                <a:gd name="connsiteY57" fmla="*/ 193127 h 456886"/>
                <a:gd name="connsiteX58" fmla="*/ 169917 w 497232"/>
                <a:gd name="connsiteY58" fmla="*/ 162043 h 456886"/>
                <a:gd name="connsiteX59" fmla="*/ 180483 w 497232"/>
                <a:gd name="connsiteY59" fmla="*/ 173194 h 456886"/>
                <a:gd name="connsiteX60" fmla="*/ 180176 w 497232"/>
                <a:gd name="connsiteY60" fmla="*/ 229396 h 456886"/>
                <a:gd name="connsiteX61" fmla="*/ 190742 w 497232"/>
                <a:gd name="connsiteY61" fmla="*/ 239906 h 456886"/>
                <a:gd name="connsiteX62" fmla="*/ 198938 w 497232"/>
                <a:gd name="connsiteY62" fmla="*/ 239377 h 456886"/>
                <a:gd name="connsiteX63" fmla="*/ 198938 w 497232"/>
                <a:gd name="connsiteY63" fmla="*/ 166224 h 456886"/>
                <a:gd name="connsiteX64" fmla="*/ 230970 w 497232"/>
                <a:gd name="connsiteY64" fmla="*/ 134862 h 456886"/>
                <a:gd name="connsiteX65" fmla="*/ 242121 w 497232"/>
                <a:gd name="connsiteY65" fmla="*/ 146654 h 456886"/>
                <a:gd name="connsiteX66" fmla="*/ 241982 w 497232"/>
                <a:gd name="connsiteY66" fmla="*/ 227863 h 456886"/>
                <a:gd name="connsiteX67" fmla="*/ 241982 w 497232"/>
                <a:gd name="connsiteY67" fmla="*/ 239377 h 456886"/>
                <a:gd name="connsiteX68" fmla="*/ 383602 w 497232"/>
                <a:gd name="connsiteY68" fmla="*/ 158837 h 456886"/>
                <a:gd name="connsiteX69" fmla="*/ 287771 w 497232"/>
                <a:gd name="connsiteY69" fmla="*/ 254249 h 456886"/>
                <a:gd name="connsiteX70" fmla="*/ 287785 w 497232"/>
                <a:gd name="connsiteY70" fmla="*/ 256103 h 456886"/>
                <a:gd name="connsiteX71" fmla="*/ 384634 w 497232"/>
                <a:gd name="connsiteY71" fmla="*/ 350889 h 456886"/>
                <a:gd name="connsiteX72" fmla="*/ 481649 w 497232"/>
                <a:gd name="connsiteY72" fmla="*/ 255947 h 456886"/>
                <a:gd name="connsiteX73" fmla="*/ 386708 w 497232"/>
                <a:gd name="connsiteY73" fmla="*/ 158932 h 456886"/>
                <a:gd name="connsiteX74" fmla="*/ 383602 w 497232"/>
                <a:gd name="connsiteY74" fmla="*/ 158948 h 456886"/>
                <a:gd name="connsiteX75" fmla="*/ 362945 w 497232"/>
                <a:gd name="connsiteY75" fmla="*/ 365552 h 456886"/>
                <a:gd name="connsiteX76" fmla="*/ 362945 w 497232"/>
                <a:gd name="connsiteY76" fmla="*/ 416848 h 456886"/>
                <a:gd name="connsiteX77" fmla="*/ 384801 w 497232"/>
                <a:gd name="connsiteY77" fmla="*/ 440154 h 456886"/>
                <a:gd name="connsiteX78" fmla="*/ 408609 w 497232"/>
                <a:gd name="connsiteY78" fmla="*/ 419915 h 456886"/>
                <a:gd name="connsiteX79" fmla="*/ 407131 w 497232"/>
                <a:gd name="connsiteY79" fmla="*/ 364967 h 456886"/>
                <a:gd name="connsiteX80" fmla="*/ 384829 w 497232"/>
                <a:gd name="connsiteY80" fmla="*/ 366807 h 456886"/>
                <a:gd name="connsiteX81" fmla="*/ 362861 w 497232"/>
                <a:gd name="connsiteY81" fmla="*/ 365552 h 456886"/>
                <a:gd name="connsiteX82" fmla="*/ 232113 w 497232"/>
                <a:gd name="connsiteY82" fmla="*/ 327889 h 456886"/>
                <a:gd name="connsiteX83" fmla="*/ 220181 w 497232"/>
                <a:gd name="connsiteY83" fmla="*/ 319944 h 456886"/>
                <a:gd name="connsiteX84" fmla="*/ 208110 w 497232"/>
                <a:gd name="connsiteY84" fmla="*/ 331932 h 456886"/>
                <a:gd name="connsiteX85" fmla="*/ 217694 w 497232"/>
                <a:gd name="connsiteY85" fmla="*/ 343649 h 456886"/>
                <a:gd name="connsiteX86" fmla="*/ 219624 w 497232"/>
                <a:gd name="connsiteY86" fmla="*/ 343668 h 456886"/>
                <a:gd name="connsiteX87" fmla="*/ 232029 w 497232"/>
                <a:gd name="connsiteY87" fmla="*/ 327889 h 45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97232" h="456886">
                  <a:moveTo>
                    <a:pt x="169722" y="374000"/>
                  </a:moveTo>
                  <a:lnTo>
                    <a:pt x="92332" y="374000"/>
                  </a:lnTo>
                  <a:cubicBezTo>
                    <a:pt x="77696" y="374000"/>
                    <a:pt x="63061" y="374000"/>
                    <a:pt x="48425" y="374000"/>
                  </a:cubicBezTo>
                  <a:cubicBezTo>
                    <a:pt x="20770" y="374000"/>
                    <a:pt x="-139" y="353872"/>
                    <a:pt x="-195" y="326272"/>
                  </a:cubicBezTo>
                  <a:cubicBezTo>
                    <a:pt x="-418" y="233346"/>
                    <a:pt x="-418" y="140345"/>
                    <a:pt x="-195" y="47269"/>
                  </a:cubicBezTo>
                  <a:cubicBezTo>
                    <a:pt x="-195" y="19112"/>
                    <a:pt x="20993" y="-430"/>
                    <a:pt x="50711" y="-514"/>
                  </a:cubicBezTo>
                  <a:cubicBezTo>
                    <a:pt x="115862" y="-681"/>
                    <a:pt x="181012" y="-514"/>
                    <a:pt x="246164" y="-514"/>
                  </a:cubicBezTo>
                  <a:cubicBezTo>
                    <a:pt x="293202" y="-514"/>
                    <a:pt x="340224" y="-514"/>
                    <a:pt x="387226" y="-514"/>
                  </a:cubicBezTo>
                  <a:cubicBezTo>
                    <a:pt x="420457" y="-514"/>
                    <a:pt x="439972" y="19000"/>
                    <a:pt x="440195" y="51813"/>
                  </a:cubicBezTo>
                  <a:cubicBezTo>
                    <a:pt x="440195" y="83733"/>
                    <a:pt x="440195" y="115654"/>
                    <a:pt x="440195" y="147574"/>
                  </a:cubicBezTo>
                  <a:cubicBezTo>
                    <a:pt x="439612" y="153406"/>
                    <a:pt x="442430" y="159057"/>
                    <a:pt x="447443" y="162099"/>
                  </a:cubicBezTo>
                  <a:cubicBezTo>
                    <a:pt x="518978" y="211944"/>
                    <a:pt x="511562" y="315428"/>
                    <a:pt x="433643" y="355070"/>
                  </a:cubicBezTo>
                  <a:cubicBezTo>
                    <a:pt x="426702" y="358611"/>
                    <a:pt x="423050" y="362876"/>
                    <a:pt x="423747" y="371184"/>
                  </a:cubicBezTo>
                  <a:cubicBezTo>
                    <a:pt x="424917" y="385346"/>
                    <a:pt x="425391" y="399592"/>
                    <a:pt x="425642" y="413809"/>
                  </a:cubicBezTo>
                  <a:cubicBezTo>
                    <a:pt x="426060" y="437868"/>
                    <a:pt x="408915" y="456073"/>
                    <a:pt x="386390" y="456296"/>
                  </a:cubicBezTo>
                  <a:cubicBezTo>
                    <a:pt x="363865" y="456519"/>
                    <a:pt x="346803" y="438231"/>
                    <a:pt x="346803" y="414283"/>
                  </a:cubicBezTo>
                  <a:lnTo>
                    <a:pt x="346803" y="374557"/>
                  </a:lnTo>
                  <a:lnTo>
                    <a:pt x="281485" y="374557"/>
                  </a:lnTo>
                  <a:cubicBezTo>
                    <a:pt x="287507" y="393458"/>
                    <a:pt x="293082" y="411607"/>
                    <a:pt x="299215" y="429533"/>
                  </a:cubicBezTo>
                  <a:cubicBezTo>
                    <a:pt x="300743" y="431913"/>
                    <a:pt x="303241" y="433505"/>
                    <a:pt x="306045" y="433882"/>
                  </a:cubicBezTo>
                  <a:cubicBezTo>
                    <a:pt x="310450" y="434606"/>
                    <a:pt x="315357" y="433157"/>
                    <a:pt x="319511" y="434411"/>
                  </a:cubicBezTo>
                  <a:cubicBezTo>
                    <a:pt x="323163" y="435499"/>
                    <a:pt x="326090" y="439039"/>
                    <a:pt x="329352" y="441492"/>
                  </a:cubicBezTo>
                  <a:cubicBezTo>
                    <a:pt x="326118" y="444280"/>
                    <a:pt x="322995" y="447486"/>
                    <a:pt x="319566" y="450162"/>
                  </a:cubicBezTo>
                  <a:cubicBezTo>
                    <a:pt x="318702" y="450832"/>
                    <a:pt x="316779" y="450162"/>
                    <a:pt x="315468" y="450162"/>
                  </a:cubicBezTo>
                  <a:lnTo>
                    <a:pt x="136770" y="450162"/>
                  </a:lnTo>
                  <a:cubicBezTo>
                    <a:pt x="133982" y="450162"/>
                    <a:pt x="130581" y="450887"/>
                    <a:pt x="128574" y="449577"/>
                  </a:cubicBezTo>
                  <a:cubicBezTo>
                    <a:pt x="125786" y="447709"/>
                    <a:pt x="122162" y="444252"/>
                    <a:pt x="122218" y="441520"/>
                  </a:cubicBezTo>
                  <a:cubicBezTo>
                    <a:pt x="122274" y="438788"/>
                    <a:pt x="126650" y="436530"/>
                    <a:pt x="129215" y="434160"/>
                  </a:cubicBezTo>
                  <a:cubicBezTo>
                    <a:pt x="129605" y="433798"/>
                    <a:pt x="130581" y="434160"/>
                    <a:pt x="131250" y="434160"/>
                  </a:cubicBezTo>
                  <a:cubicBezTo>
                    <a:pt x="150765" y="432655"/>
                    <a:pt x="150765" y="432655"/>
                    <a:pt x="156870" y="413865"/>
                  </a:cubicBezTo>
                  <a:cubicBezTo>
                    <a:pt x="160996" y="401013"/>
                    <a:pt x="165094" y="388273"/>
                    <a:pt x="169722" y="374000"/>
                  </a:cubicBezTo>
                  <a:close/>
                  <a:moveTo>
                    <a:pt x="259629" y="239377"/>
                  </a:moveTo>
                  <a:cubicBezTo>
                    <a:pt x="259629" y="231626"/>
                    <a:pt x="260019" y="225047"/>
                    <a:pt x="259629" y="218524"/>
                  </a:cubicBezTo>
                  <a:cubicBezTo>
                    <a:pt x="258932" y="208962"/>
                    <a:pt x="261998" y="203637"/>
                    <a:pt x="272480" y="205505"/>
                  </a:cubicBezTo>
                  <a:cubicBezTo>
                    <a:pt x="280063" y="206843"/>
                    <a:pt x="284105" y="203553"/>
                    <a:pt x="288008" y="197141"/>
                  </a:cubicBezTo>
                  <a:cubicBezTo>
                    <a:pt x="305376" y="168148"/>
                    <a:pt x="331136" y="150752"/>
                    <a:pt x="364478" y="144424"/>
                  </a:cubicBezTo>
                  <a:cubicBezTo>
                    <a:pt x="384411" y="140632"/>
                    <a:pt x="403869" y="142946"/>
                    <a:pt x="423970" y="149414"/>
                  </a:cubicBezTo>
                  <a:cubicBezTo>
                    <a:pt x="423970" y="115960"/>
                    <a:pt x="423970" y="83343"/>
                    <a:pt x="423970" y="50781"/>
                  </a:cubicBezTo>
                  <a:cubicBezTo>
                    <a:pt x="423970" y="28479"/>
                    <a:pt x="411759" y="15906"/>
                    <a:pt x="388983" y="15878"/>
                  </a:cubicBezTo>
                  <a:cubicBezTo>
                    <a:pt x="276096" y="15747"/>
                    <a:pt x="163235" y="15747"/>
                    <a:pt x="50404" y="15878"/>
                  </a:cubicBezTo>
                  <a:cubicBezTo>
                    <a:pt x="28352" y="15878"/>
                    <a:pt x="16337" y="28395"/>
                    <a:pt x="16309" y="50363"/>
                  </a:cubicBezTo>
                  <a:cubicBezTo>
                    <a:pt x="16309" y="125690"/>
                    <a:pt x="16309" y="200961"/>
                    <a:pt x="16309" y="276175"/>
                  </a:cubicBezTo>
                  <a:lnTo>
                    <a:pt x="16309" y="288470"/>
                  </a:lnTo>
                  <a:lnTo>
                    <a:pt x="276160" y="288470"/>
                  </a:lnTo>
                  <a:lnTo>
                    <a:pt x="270585" y="255016"/>
                  </a:lnTo>
                  <a:lnTo>
                    <a:pt x="263308" y="255016"/>
                  </a:lnTo>
                  <a:lnTo>
                    <a:pt x="107610" y="255016"/>
                  </a:lnTo>
                  <a:cubicBezTo>
                    <a:pt x="93671" y="255016"/>
                    <a:pt x="79732" y="255434"/>
                    <a:pt x="65793" y="254570"/>
                  </a:cubicBezTo>
                  <a:cubicBezTo>
                    <a:pt x="62614" y="254375"/>
                    <a:pt x="59715" y="249636"/>
                    <a:pt x="56704" y="246987"/>
                  </a:cubicBezTo>
                  <a:cubicBezTo>
                    <a:pt x="59319" y="244272"/>
                    <a:pt x="62291" y="241927"/>
                    <a:pt x="65542" y="240018"/>
                  </a:cubicBezTo>
                  <a:cubicBezTo>
                    <a:pt x="68330" y="238763"/>
                    <a:pt x="72177" y="239460"/>
                    <a:pt x="76693" y="239237"/>
                  </a:cubicBezTo>
                  <a:cubicBezTo>
                    <a:pt x="76693" y="228839"/>
                    <a:pt x="76888" y="219221"/>
                    <a:pt x="76693" y="209603"/>
                  </a:cubicBezTo>
                  <a:cubicBezTo>
                    <a:pt x="76526" y="203525"/>
                    <a:pt x="78561" y="200626"/>
                    <a:pt x="85056" y="200933"/>
                  </a:cubicBezTo>
                  <a:cubicBezTo>
                    <a:pt x="93420" y="201267"/>
                    <a:pt x="101783" y="201267"/>
                    <a:pt x="110147" y="200933"/>
                  </a:cubicBezTo>
                  <a:cubicBezTo>
                    <a:pt x="117060" y="200598"/>
                    <a:pt x="119402" y="203470"/>
                    <a:pt x="119151" y="210132"/>
                  </a:cubicBezTo>
                  <a:cubicBezTo>
                    <a:pt x="118789" y="219667"/>
                    <a:pt x="119151" y="229229"/>
                    <a:pt x="119151" y="239265"/>
                  </a:cubicBezTo>
                  <a:lnTo>
                    <a:pt x="137997" y="239265"/>
                  </a:lnTo>
                  <a:lnTo>
                    <a:pt x="137997" y="193127"/>
                  </a:lnTo>
                  <a:cubicBezTo>
                    <a:pt x="137997" y="161402"/>
                    <a:pt x="137997" y="161653"/>
                    <a:pt x="169917" y="162043"/>
                  </a:cubicBezTo>
                  <a:cubicBezTo>
                    <a:pt x="178280" y="162043"/>
                    <a:pt x="180678" y="165137"/>
                    <a:pt x="180483" y="173194"/>
                  </a:cubicBezTo>
                  <a:cubicBezTo>
                    <a:pt x="180037" y="191928"/>
                    <a:pt x="180678" y="210662"/>
                    <a:pt x="180176" y="229396"/>
                  </a:cubicBezTo>
                  <a:cubicBezTo>
                    <a:pt x="179981" y="237425"/>
                    <a:pt x="182323" y="241189"/>
                    <a:pt x="190742" y="239906"/>
                  </a:cubicBezTo>
                  <a:cubicBezTo>
                    <a:pt x="193056" y="239572"/>
                    <a:pt x="195425" y="239599"/>
                    <a:pt x="198938" y="239377"/>
                  </a:cubicBezTo>
                  <a:lnTo>
                    <a:pt x="198938" y="166224"/>
                  </a:lnTo>
                  <a:cubicBezTo>
                    <a:pt x="198938" y="134025"/>
                    <a:pt x="198938" y="134332"/>
                    <a:pt x="230970" y="134862"/>
                  </a:cubicBezTo>
                  <a:cubicBezTo>
                    <a:pt x="239891" y="134862"/>
                    <a:pt x="242121" y="138319"/>
                    <a:pt x="242121" y="146654"/>
                  </a:cubicBezTo>
                  <a:cubicBezTo>
                    <a:pt x="241731" y="173724"/>
                    <a:pt x="241982" y="200793"/>
                    <a:pt x="241982" y="227863"/>
                  </a:cubicBezTo>
                  <a:lnTo>
                    <a:pt x="241982" y="239377"/>
                  </a:lnTo>
                  <a:close/>
                  <a:moveTo>
                    <a:pt x="383602" y="158837"/>
                  </a:moveTo>
                  <a:cubicBezTo>
                    <a:pt x="330793" y="158722"/>
                    <a:pt x="287886" y="201440"/>
                    <a:pt x="287771" y="254249"/>
                  </a:cubicBezTo>
                  <a:cubicBezTo>
                    <a:pt x="287771" y="254868"/>
                    <a:pt x="287774" y="255484"/>
                    <a:pt x="287785" y="256103"/>
                  </a:cubicBezTo>
                  <a:cubicBezTo>
                    <a:pt x="288092" y="307957"/>
                    <a:pt x="332000" y="350889"/>
                    <a:pt x="384634" y="350889"/>
                  </a:cubicBezTo>
                  <a:cubicBezTo>
                    <a:pt x="437641" y="351460"/>
                    <a:pt x="481075" y="308954"/>
                    <a:pt x="481649" y="255947"/>
                  </a:cubicBezTo>
                  <a:cubicBezTo>
                    <a:pt x="482221" y="202940"/>
                    <a:pt x="439715" y="159503"/>
                    <a:pt x="386708" y="158932"/>
                  </a:cubicBezTo>
                  <a:cubicBezTo>
                    <a:pt x="385671" y="158920"/>
                    <a:pt x="384636" y="158926"/>
                    <a:pt x="383602" y="158948"/>
                  </a:cubicBezTo>
                  <a:close/>
                  <a:moveTo>
                    <a:pt x="362945" y="365552"/>
                  </a:moveTo>
                  <a:cubicBezTo>
                    <a:pt x="362945" y="383032"/>
                    <a:pt x="362777" y="399954"/>
                    <a:pt x="362945" y="416848"/>
                  </a:cubicBezTo>
                  <a:cubicBezTo>
                    <a:pt x="362646" y="429282"/>
                    <a:pt x="372376" y="439655"/>
                    <a:pt x="384801" y="440154"/>
                  </a:cubicBezTo>
                  <a:cubicBezTo>
                    <a:pt x="396370" y="440712"/>
                    <a:pt x="408191" y="431986"/>
                    <a:pt x="408609" y="419915"/>
                  </a:cubicBezTo>
                  <a:cubicBezTo>
                    <a:pt x="409250" y="401794"/>
                    <a:pt x="407745" y="383673"/>
                    <a:pt x="407131" y="364967"/>
                  </a:cubicBezTo>
                  <a:cubicBezTo>
                    <a:pt x="398768" y="365692"/>
                    <a:pt x="391826" y="366696"/>
                    <a:pt x="384829" y="366807"/>
                  </a:cubicBezTo>
                  <a:cubicBezTo>
                    <a:pt x="377831" y="366919"/>
                    <a:pt x="371196" y="365971"/>
                    <a:pt x="362861" y="365552"/>
                  </a:cubicBezTo>
                  <a:close/>
                  <a:moveTo>
                    <a:pt x="232113" y="327889"/>
                  </a:moveTo>
                  <a:cubicBezTo>
                    <a:pt x="229325" y="325826"/>
                    <a:pt x="225060" y="320697"/>
                    <a:pt x="220181" y="319944"/>
                  </a:cubicBezTo>
                  <a:cubicBezTo>
                    <a:pt x="212738" y="318801"/>
                    <a:pt x="208166" y="324098"/>
                    <a:pt x="208110" y="331932"/>
                  </a:cubicBezTo>
                  <a:cubicBezTo>
                    <a:pt x="207522" y="337814"/>
                    <a:pt x="211812" y="343060"/>
                    <a:pt x="217694" y="343649"/>
                  </a:cubicBezTo>
                  <a:cubicBezTo>
                    <a:pt x="218336" y="343713"/>
                    <a:pt x="218982" y="343721"/>
                    <a:pt x="219624" y="343668"/>
                  </a:cubicBezTo>
                  <a:cubicBezTo>
                    <a:pt x="227151" y="343668"/>
                    <a:pt x="231751" y="339431"/>
                    <a:pt x="232029" y="327889"/>
                  </a:cubicBezTo>
                  <a:close/>
                </a:path>
              </a:pathLst>
            </a:custGeom>
            <a:solidFill>
              <a:srgbClr val="83B254"/>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47" name="Freeform: Shape 146">
              <a:extLst>
                <a:ext uri="{FF2B5EF4-FFF2-40B4-BE49-F238E27FC236}">
                  <a16:creationId xmlns:a16="http://schemas.microsoft.com/office/drawing/2014/main" id="{F0896519-93A8-E0BA-7A1D-A3A1B999E4D4}"/>
                </a:ext>
              </a:extLst>
            </p:cNvPr>
            <p:cNvSpPr/>
            <p:nvPr/>
          </p:nvSpPr>
          <p:spPr>
            <a:xfrm>
              <a:off x="6027778" y="1723197"/>
              <a:ext cx="264434" cy="110212"/>
            </a:xfrm>
            <a:custGeom>
              <a:avLst/>
              <a:gdLst>
                <a:gd name="connsiteX0" fmla="*/ 247898 w 264434"/>
                <a:gd name="connsiteY0" fmla="*/ 66302 h 110212"/>
                <a:gd name="connsiteX1" fmla="*/ 240288 w 264434"/>
                <a:gd name="connsiteY1" fmla="*/ 65660 h 110212"/>
                <a:gd name="connsiteX2" fmla="*/ 202708 w 264434"/>
                <a:gd name="connsiteY2" fmla="*/ 98835 h 110212"/>
                <a:gd name="connsiteX3" fmla="*/ 184643 w 264434"/>
                <a:gd name="connsiteY3" fmla="*/ 109317 h 110212"/>
                <a:gd name="connsiteX4" fmla="*/ 172293 w 264434"/>
                <a:gd name="connsiteY4" fmla="*/ 92590 h 110212"/>
                <a:gd name="connsiteX5" fmla="*/ 169673 w 264434"/>
                <a:gd name="connsiteY5" fmla="*/ 83056 h 110212"/>
                <a:gd name="connsiteX6" fmla="*/ 137139 w 264434"/>
                <a:gd name="connsiteY6" fmla="*/ 35886 h 110212"/>
                <a:gd name="connsiteX7" fmla="*/ 118795 w 264434"/>
                <a:gd name="connsiteY7" fmla="*/ 34632 h 110212"/>
                <a:gd name="connsiteX8" fmla="*/ 95266 w 264434"/>
                <a:gd name="connsiteY8" fmla="*/ 58301 h 110212"/>
                <a:gd name="connsiteX9" fmla="*/ 84868 w 264434"/>
                <a:gd name="connsiteY9" fmla="*/ 77146 h 110212"/>
                <a:gd name="connsiteX10" fmla="*/ 61701 w 264434"/>
                <a:gd name="connsiteY10" fmla="*/ 86876 h 110212"/>
                <a:gd name="connsiteX11" fmla="*/ 27662 w 264434"/>
                <a:gd name="connsiteY11" fmla="*/ 93956 h 110212"/>
                <a:gd name="connsiteX12" fmla="*/ 6558 w 264434"/>
                <a:gd name="connsiteY12" fmla="*/ 98398 h 110212"/>
                <a:gd name="connsiteX13" fmla="*/ 2117 w 264434"/>
                <a:gd name="connsiteY13" fmla="*/ 77294 h 110212"/>
                <a:gd name="connsiteX14" fmla="*/ 20999 w 264434"/>
                <a:gd name="connsiteY14" fmla="*/ 71654 h 110212"/>
                <a:gd name="connsiteX15" fmla="*/ 59359 w 264434"/>
                <a:gd name="connsiteY15" fmla="*/ 63792 h 110212"/>
                <a:gd name="connsiteX16" fmla="*/ 66329 w 264434"/>
                <a:gd name="connsiteY16" fmla="*/ 59750 h 110212"/>
                <a:gd name="connsiteX17" fmla="*/ 90750 w 264434"/>
                <a:gd name="connsiteY17" fmla="*/ 45365 h 110212"/>
                <a:gd name="connsiteX18" fmla="*/ 107644 w 264434"/>
                <a:gd name="connsiteY18" fmla="*/ 28332 h 110212"/>
                <a:gd name="connsiteX19" fmla="*/ 114892 w 264434"/>
                <a:gd name="connsiteY19" fmla="*/ 13473 h 110212"/>
                <a:gd name="connsiteX20" fmla="*/ 131954 w 264434"/>
                <a:gd name="connsiteY20" fmla="*/ -466 h 110212"/>
                <a:gd name="connsiteX21" fmla="*/ 145363 w 264434"/>
                <a:gd name="connsiteY21" fmla="*/ 16567 h 110212"/>
                <a:gd name="connsiteX22" fmla="*/ 149266 w 264434"/>
                <a:gd name="connsiteY22" fmla="*/ 31426 h 110212"/>
                <a:gd name="connsiteX23" fmla="*/ 173074 w 264434"/>
                <a:gd name="connsiteY23" fmla="*/ 66831 h 110212"/>
                <a:gd name="connsiteX24" fmla="*/ 194930 w 264434"/>
                <a:gd name="connsiteY24" fmla="*/ 80937 h 110212"/>
                <a:gd name="connsiteX25" fmla="*/ 202262 w 264434"/>
                <a:gd name="connsiteY25" fmla="*/ 78819 h 110212"/>
                <a:gd name="connsiteX26" fmla="*/ 220411 w 264434"/>
                <a:gd name="connsiteY26" fmla="*/ 64880 h 110212"/>
                <a:gd name="connsiteX27" fmla="*/ 234127 w 264434"/>
                <a:gd name="connsiteY27" fmla="*/ 44724 h 110212"/>
                <a:gd name="connsiteX28" fmla="*/ 251272 w 264434"/>
                <a:gd name="connsiteY28" fmla="*/ 33378 h 110212"/>
                <a:gd name="connsiteX29" fmla="*/ 263817 w 264434"/>
                <a:gd name="connsiteY29" fmla="*/ 53477 h 110212"/>
                <a:gd name="connsiteX30" fmla="*/ 247898 w 264434"/>
                <a:gd name="connsiteY30" fmla="*/ 66302 h 11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4434" h="110212">
                  <a:moveTo>
                    <a:pt x="247898" y="66302"/>
                  </a:moveTo>
                  <a:cubicBezTo>
                    <a:pt x="243605" y="65883"/>
                    <a:pt x="241208" y="64908"/>
                    <a:pt x="240288" y="65660"/>
                  </a:cubicBezTo>
                  <a:cubicBezTo>
                    <a:pt x="227492" y="76449"/>
                    <a:pt x="213803" y="86485"/>
                    <a:pt x="202708" y="98835"/>
                  </a:cubicBezTo>
                  <a:cubicBezTo>
                    <a:pt x="197132" y="104968"/>
                    <a:pt x="193285" y="111074"/>
                    <a:pt x="184643" y="109317"/>
                  </a:cubicBezTo>
                  <a:cubicBezTo>
                    <a:pt x="176001" y="107561"/>
                    <a:pt x="172126" y="101511"/>
                    <a:pt x="172293" y="92590"/>
                  </a:cubicBezTo>
                  <a:cubicBezTo>
                    <a:pt x="172354" y="89226"/>
                    <a:pt x="171446" y="85917"/>
                    <a:pt x="169673" y="83056"/>
                  </a:cubicBezTo>
                  <a:cubicBezTo>
                    <a:pt x="159051" y="67194"/>
                    <a:pt x="148151" y="51498"/>
                    <a:pt x="137139" y="35886"/>
                  </a:cubicBezTo>
                  <a:cubicBezTo>
                    <a:pt x="131089" y="27300"/>
                    <a:pt x="126406" y="27077"/>
                    <a:pt x="118795" y="34632"/>
                  </a:cubicBezTo>
                  <a:cubicBezTo>
                    <a:pt x="111184" y="42187"/>
                    <a:pt x="103044" y="50355"/>
                    <a:pt x="95266" y="58301"/>
                  </a:cubicBezTo>
                  <a:cubicBezTo>
                    <a:pt x="90109" y="63597"/>
                    <a:pt x="85007" y="68030"/>
                    <a:pt x="84868" y="77146"/>
                  </a:cubicBezTo>
                  <a:cubicBezTo>
                    <a:pt x="84672" y="88018"/>
                    <a:pt x="71598" y="92730"/>
                    <a:pt x="61701" y="86876"/>
                  </a:cubicBezTo>
                  <a:cubicBezTo>
                    <a:pt x="51804" y="81021"/>
                    <a:pt x="34408" y="84394"/>
                    <a:pt x="27662" y="93956"/>
                  </a:cubicBezTo>
                  <a:cubicBezTo>
                    <a:pt x="23062" y="101010"/>
                    <a:pt x="13611" y="103000"/>
                    <a:pt x="6558" y="98398"/>
                  </a:cubicBezTo>
                  <a:cubicBezTo>
                    <a:pt x="-495" y="93798"/>
                    <a:pt x="-2485" y="84350"/>
                    <a:pt x="2117" y="77294"/>
                  </a:cubicBezTo>
                  <a:cubicBezTo>
                    <a:pt x="6187" y="71055"/>
                    <a:pt x="14172" y="68668"/>
                    <a:pt x="20999" y="71654"/>
                  </a:cubicBezTo>
                  <a:cubicBezTo>
                    <a:pt x="34247" y="76469"/>
                    <a:pt x="49075" y="73430"/>
                    <a:pt x="59359" y="63792"/>
                  </a:cubicBezTo>
                  <a:cubicBezTo>
                    <a:pt x="61255" y="61925"/>
                    <a:pt x="64182" y="59499"/>
                    <a:pt x="66329" y="59750"/>
                  </a:cubicBezTo>
                  <a:cubicBezTo>
                    <a:pt x="78428" y="61228"/>
                    <a:pt x="83808" y="52084"/>
                    <a:pt x="90750" y="45365"/>
                  </a:cubicBezTo>
                  <a:cubicBezTo>
                    <a:pt x="96465" y="39789"/>
                    <a:pt x="102068" y="34047"/>
                    <a:pt x="107644" y="28332"/>
                  </a:cubicBezTo>
                  <a:cubicBezTo>
                    <a:pt x="111686" y="24233"/>
                    <a:pt x="115506" y="20832"/>
                    <a:pt x="114892" y="13473"/>
                  </a:cubicBezTo>
                  <a:cubicBezTo>
                    <a:pt x="114140" y="4747"/>
                    <a:pt x="123256" y="-1554"/>
                    <a:pt x="131954" y="-466"/>
                  </a:cubicBezTo>
                  <a:cubicBezTo>
                    <a:pt x="140317" y="537"/>
                    <a:pt x="145224" y="7897"/>
                    <a:pt x="145363" y="16567"/>
                  </a:cubicBezTo>
                  <a:cubicBezTo>
                    <a:pt x="145368" y="21772"/>
                    <a:pt x="146715" y="26890"/>
                    <a:pt x="149266" y="31426"/>
                  </a:cubicBezTo>
                  <a:cubicBezTo>
                    <a:pt x="156793" y="43497"/>
                    <a:pt x="165993" y="54537"/>
                    <a:pt x="173074" y="66831"/>
                  </a:cubicBezTo>
                  <a:cubicBezTo>
                    <a:pt x="177233" y="75175"/>
                    <a:pt x="185613" y="80583"/>
                    <a:pt x="194930" y="80937"/>
                  </a:cubicBezTo>
                  <a:cubicBezTo>
                    <a:pt x="197539" y="81043"/>
                    <a:pt x="200113" y="80299"/>
                    <a:pt x="202262" y="78819"/>
                  </a:cubicBezTo>
                  <a:cubicBezTo>
                    <a:pt x="208479" y="74386"/>
                    <a:pt x="214333" y="69424"/>
                    <a:pt x="220411" y="64880"/>
                  </a:cubicBezTo>
                  <a:cubicBezTo>
                    <a:pt x="227241" y="59694"/>
                    <a:pt x="233931" y="55262"/>
                    <a:pt x="234127" y="44724"/>
                  </a:cubicBezTo>
                  <a:cubicBezTo>
                    <a:pt x="234294" y="36806"/>
                    <a:pt x="243577" y="31900"/>
                    <a:pt x="251272" y="33378"/>
                  </a:cubicBezTo>
                  <a:cubicBezTo>
                    <a:pt x="259635" y="34967"/>
                    <a:pt x="265378" y="44222"/>
                    <a:pt x="263817" y="53477"/>
                  </a:cubicBezTo>
                  <a:cubicBezTo>
                    <a:pt x="262682" y="61258"/>
                    <a:pt x="255743" y="66851"/>
                    <a:pt x="247898" y="66302"/>
                  </a:cubicBezTo>
                  <a:close/>
                </a:path>
              </a:pathLst>
            </a:custGeom>
            <a:solidFill>
              <a:srgbClr val="83B254"/>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48" name="Freeform: Shape 147">
              <a:extLst>
                <a:ext uri="{FF2B5EF4-FFF2-40B4-BE49-F238E27FC236}">
                  <a16:creationId xmlns:a16="http://schemas.microsoft.com/office/drawing/2014/main" id="{E317DB5A-820F-1BC2-CE78-CE92970B7E90}"/>
                </a:ext>
              </a:extLst>
            </p:cNvPr>
            <p:cNvSpPr/>
            <p:nvPr/>
          </p:nvSpPr>
          <p:spPr>
            <a:xfrm>
              <a:off x="6243434" y="1861255"/>
              <a:ext cx="152624" cy="152087"/>
            </a:xfrm>
            <a:custGeom>
              <a:avLst/>
              <a:gdLst>
                <a:gd name="connsiteX0" fmla="*/ 76847 w 152624"/>
                <a:gd name="connsiteY0" fmla="*/ 151491 h 152087"/>
                <a:gd name="connsiteX1" fmla="*/ -344 w 152624"/>
                <a:gd name="connsiteY1" fmla="*/ 76482 h 152087"/>
                <a:gd name="connsiteX2" fmla="*/ -347 w 152624"/>
                <a:gd name="connsiteY2" fmla="*/ 76220 h 152087"/>
                <a:gd name="connsiteX3" fmla="*/ 74450 w 152624"/>
                <a:gd name="connsiteY3" fmla="*/ -584 h 152087"/>
                <a:gd name="connsiteX4" fmla="*/ 152257 w 152624"/>
                <a:gd name="connsiteY4" fmla="*/ 75440 h 152087"/>
                <a:gd name="connsiteX5" fmla="*/ 76847 w 152624"/>
                <a:gd name="connsiteY5" fmla="*/ 151491 h 152087"/>
                <a:gd name="connsiteX6" fmla="*/ 111946 w 152624"/>
                <a:gd name="connsiteY6" fmla="*/ 75440 h 152087"/>
                <a:gd name="connsiteX7" fmla="*/ 75701 w 152624"/>
                <a:gd name="connsiteY7" fmla="*/ 39703 h 152087"/>
                <a:gd name="connsiteX8" fmla="*/ 39967 w 152624"/>
                <a:gd name="connsiteY8" fmla="*/ 75947 h 152087"/>
                <a:gd name="connsiteX9" fmla="*/ 75537 w 152624"/>
                <a:gd name="connsiteY9" fmla="*/ 111681 h 152087"/>
                <a:gd name="connsiteX10" fmla="*/ 111943 w 152624"/>
                <a:gd name="connsiteY10" fmla="*/ 76677 h 152087"/>
                <a:gd name="connsiteX11" fmla="*/ 111946 w 152624"/>
                <a:gd name="connsiteY11" fmla="*/ 75440 h 15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24" h="152087">
                  <a:moveTo>
                    <a:pt x="76847" y="151491"/>
                  </a:moveTo>
                  <a:cubicBezTo>
                    <a:pt x="34818" y="152093"/>
                    <a:pt x="258" y="118511"/>
                    <a:pt x="-344" y="76482"/>
                  </a:cubicBezTo>
                  <a:cubicBezTo>
                    <a:pt x="-344" y="76396"/>
                    <a:pt x="-347" y="76310"/>
                    <a:pt x="-347" y="76220"/>
                  </a:cubicBezTo>
                  <a:cubicBezTo>
                    <a:pt x="-1183" y="35379"/>
                    <a:pt x="33107" y="141"/>
                    <a:pt x="74450" y="-584"/>
                  </a:cubicBezTo>
                  <a:cubicBezTo>
                    <a:pt x="116916" y="-1049"/>
                    <a:pt x="151736" y="32973"/>
                    <a:pt x="152257" y="75440"/>
                  </a:cubicBezTo>
                  <a:cubicBezTo>
                    <a:pt x="152759" y="116560"/>
                    <a:pt x="119027" y="150710"/>
                    <a:pt x="76847" y="151491"/>
                  </a:cubicBezTo>
                  <a:close/>
                  <a:moveTo>
                    <a:pt x="111946" y="75440"/>
                  </a:moveTo>
                  <a:cubicBezTo>
                    <a:pt x="111806" y="55563"/>
                    <a:pt x="95579" y="39563"/>
                    <a:pt x="75701" y="39703"/>
                  </a:cubicBezTo>
                  <a:cubicBezTo>
                    <a:pt x="55827" y="39842"/>
                    <a:pt x="39825" y="56070"/>
                    <a:pt x="39967" y="75947"/>
                  </a:cubicBezTo>
                  <a:cubicBezTo>
                    <a:pt x="40104" y="95562"/>
                    <a:pt x="55925" y="111453"/>
                    <a:pt x="75537" y="111681"/>
                  </a:cubicBezTo>
                  <a:cubicBezTo>
                    <a:pt x="95255" y="112069"/>
                    <a:pt x="111555" y="96396"/>
                    <a:pt x="111943" y="76677"/>
                  </a:cubicBezTo>
                  <a:cubicBezTo>
                    <a:pt x="111951" y="76265"/>
                    <a:pt x="111951" y="75852"/>
                    <a:pt x="111946" y="75440"/>
                  </a:cubicBezTo>
                  <a:close/>
                </a:path>
              </a:pathLst>
            </a:custGeom>
            <a:solidFill>
              <a:srgbClr val="83B254"/>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49" name="Freeform: Shape 148">
              <a:extLst>
                <a:ext uri="{FF2B5EF4-FFF2-40B4-BE49-F238E27FC236}">
                  <a16:creationId xmlns:a16="http://schemas.microsoft.com/office/drawing/2014/main" id="{52AF256A-02B1-5ECF-FF6D-CD03E6EC7758}"/>
                </a:ext>
              </a:extLst>
            </p:cNvPr>
            <p:cNvSpPr/>
            <p:nvPr/>
          </p:nvSpPr>
          <p:spPr>
            <a:xfrm>
              <a:off x="6299197" y="1921643"/>
              <a:ext cx="41124" cy="35969"/>
            </a:xfrm>
            <a:custGeom>
              <a:avLst/>
              <a:gdLst>
                <a:gd name="connsiteX0" fmla="*/ 31705 w 41124"/>
                <a:gd name="connsiteY0" fmla="*/ -589 h 35969"/>
                <a:gd name="connsiteX1" fmla="*/ 35274 w 41124"/>
                <a:gd name="connsiteY1" fmla="*/ 28460 h 35969"/>
                <a:gd name="connsiteX2" fmla="*/ 7242 w 41124"/>
                <a:gd name="connsiteY2" fmla="*/ 30579 h 35969"/>
                <a:gd name="connsiteX3" fmla="*/ 5807 w 41124"/>
                <a:gd name="connsiteY3" fmla="*/ 29213 h 35969"/>
                <a:gd name="connsiteX4" fmla="*/ 7396 w 41124"/>
                <a:gd name="connsiteY4" fmla="*/ 554 h 35969"/>
                <a:gd name="connsiteX5" fmla="*/ 20889 w 41124"/>
                <a:gd name="connsiteY5" fmla="*/ 8918 h 35969"/>
                <a:gd name="connsiteX6" fmla="*/ 31705 w 41124"/>
                <a:gd name="connsiteY6" fmla="*/ -589 h 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4" h="35969">
                  <a:moveTo>
                    <a:pt x="31705" y="-589"/>
                  </a:moveTo>
                  <a:cubicBezTo>
                    <a:pt x="42076" y="7412"/>
                    <a:pt x="43916" y="18926"/>
                    <a:pt x="35274" y="28460"/>
                  </a:cubicBezTo>
                  <a:cubicBezTo>
                    <a:pt x="28118" y="36785"/>
                    <a:pt x="15570" y="37733"/>
                    <a:pt x="7242" y="30579"/>
                  </a:cubicBezTo>
                  <a:cubicBezTo>
                    <a:pt x="6743" y="30147"/>
                    <a:pt x="6264" y="29693"/>
                    <a:pt x="5807" y="29213"/>
                  </a:cubicBezTo>
                  <a:cubicBezTo>
                    <a:pt x="-3281" y="19930"/>
                    <a:pt x="-1971" y="8109"/>
                    <a:pt x="7396" y="554"/>
                  </a:cubicBezTo>
                  <a:cubicBezTo>
                    <a:pt x="12302" y="3844"/>
                    <a:pt x="16456" y="8695"/>
                    <a:pt x="20889" y="8918"/>
                  </a:cubicBezTo>
                  <a:cubicBezTo>
                    <a:pt x="24067" y="9169"/>
                    <a:pt x="27635" y="3231"/>
                    <a:pt x="31705" y="-589"/>
                  </a:cubicBezTo>
                  <a:close/>
                </a:path>
              </a:pathLst>
            </a:custGeom>
            <a:solidFill>
              <a:srgbClr val="83B254"/>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grpSp>
      <p:sp>
        <p:nvSpPr>
          <p:cNvPr id="150" name="Arrow: Right 149">
            <a:extLst>
              <a:ext uri="{FF2B5EF4-FFF2-40B4-BE49-F238E27FC236}">
                <a16:creationId xmlns:a16="http://schemas.microsoft.com/office/drawing/2014/main" id="{A5B97368-8D19-D44D-1FEB-B4FD1394BDB5}"/>
              </a:ext>
            </a:extLst>
          </p:cNvPr>
          <p:cNvSpPr/>
          <p:nvPr/>
        </p:nvSpPr>
        <p:spPr>
          <a:xfrm rot="5400000">
            <a:off x="7642121" y="4718267"/>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51" name="Arrow: Right 150">
            <a:extLst>
              <a:ext uri="{FF2B5EF4-FFF2-40B4-BE49-F238E27FC236}">
                <a16:creationId xmlns:a16="http://schemas.microsoft.com/office/drawing/2014/main" id="{205794B0-7781-9C2F-53A6-2282D8E2422A}"/>
              </a:ext>
            </a:extLst>
          </p:cNvPr>
          <p:cNvSpPr/>
          <p:nvPr/>
        </p:nvSpPr>
        <p:spPr>
          <a:xfrm rot="5400000">
            <a:off x="7649402" y="2413922"/>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52" name="Rectangle 151">
            <a:extLst>
              <a:ext uri="{FF2B5EF4-FFF2-40B4-BE49-F238E27FC236}">
                <a16:creationId xmlns:a16="http://schemas.microsoft.com/office/drawing/2014/main" id="{A1BB2A2B-6D7F-40FC-C85B-45D32F944D1F}"/>
              </a:ext>
            </a:extLst>
          </p:cNvPr>
          <p:cNvSpPr/>
          <p:nvPr/>
        </p:nvSpPr>
        <p:spPr>
          <a:xfrm>
            <a:off x="111095" y="882450"/>
            <a:ext cx="11841480" cy="304487"/>
          </a:xfrm>
          <a:prstGeom prst="rect">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FFFFFF"/>
                </a:solidFill>
                <a:effectLst/>
                <a:uLnTx/>
                <a:uFillTx/>
                <a:latin typeface="Arial" panose="020B0604020202020204"/>
                <a:ea typeface="+mn-ea"/>
                <a:cs typeface="+mn-cs"/>
              </a:rPr>
              <a:t>context</a:t>
            </a:r>
            <a:endParaRPr kumimoji="1" lang="en-IN"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4005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358FB-A64B-7574-BCED-2F1E816665EF}"/>
              </a:ext>
            </a:extLst>
          </p:cNvPr>
          <p:cNvSpPr>
            <a:spLocks noGrp="1"/>
          </p:cNvSpPr>
          <p:nvPr>
            <p:ph type="title"/>
          </p:nvPr>
        </p:nvSpPr>
        <p:spPr/>
        <p:txBody>
          <a:bodyPr/>
          <a:lstStyle/>
          <a:p>
            <a:r>
              <a:rPr lang="en-GB"/>
              <a:t>How NTT DATA is helping customers in their Transformation Journey</a:t>
            </a:r>
          </a:p>
        </p:txBody>
      </p:sp>
      <p:sp>
        <p:nvSpPr>
          <p:cNvPr id="3" name="Footer Placeholder 2">
            <a:extLst>
              <a:ext uri="{FF2B5EF4-FFF2-40B4-BE49-F238E27FC236}">
                <a16:creationId xmlns:a16="http://schemas.microsoft.com/office/drawing/2014/main" id="{028F1C34-3C32-636F-89C5-3A89C5AD101C}"/>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a:t>
            </a:r>
          </a:p>
        </p:txBody>
      </p:sp>
      <p:sp>
        <p:nvSpPr>
          <p:cNvPr id="4" name="Slide Number Placeholder 3">
            <a:extLst>
              <a:ext uri="{FF2B5EF4-FFF2-40B4-BE49-F238E27FC236}">
                <a16:creationId xmlns:a16="http://schemas.microsoft.com/office/drawing/2014/main" id="{6AF0AE6E-7CF4-E56A-C6E1-D2D2783A550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6" name="Arrow: Right 5">
            <a:extLst>
              <a:ext uri="{FF2B5EF4-FFF2-40B4-BE49-F238E27FC236}">
                <a16:creationId xmlns:a16="http://schemas.microsoft.com/office/drawing/2014/main" id="{61AE9223-24E9-FA5D-71B8-7EE66AB95851}"/>
              </a:ext>
            </a:extLst>
          </p:cNvPr>
          <p:cNvSpPr/>
          <p:nvPr/>
        </p:nvSpPr>
        <p:spPr>
          <a:xfrm>
            <a:off x="4023361" y="3108958"/>
            <a:ext cx="233680" cy="478972"/>
          </a:xfrm>
          <a:prstGeom prst="rightArrow">
            <a:avLst/>
          </a:prstGeom>
          <a:solidFill>
            <a:srgbClr val="404040">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 name="Arrow: Right 6">
            <a:extLst>
              <a:ext uri="{FF2B5EF4-FFF2-40B4-BE49-F238E27FC236}">
                <a16:creationId xmlns:a16="http://schemas.microsoft.com/office/drawing/2014/main" id="{3A3BB18A-9B3A-8491-1B79-2483BB070DFF}"/>
              </a:ext>
            </a:extLst>
          </p:cNvPr>
          <p:cNvSpPr/>
          <p:nvPr/>
        </p:nvSpPr>
        <p:spPr>
          <a:xfrm>
            <a:off x="7919634" y="3108958"/>
            <a:ext cx="215856" cy="478972"/>
          </a:xfrm>
          <a:prstGeom prst="rightArrow">
            <a:avLst/>
          </a:prstGeom>
          <a:solidFill>
            <a:srgbClr val="404040">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5BAE289A-9634-6939-50A5-FA1005D6D27F}"/>
              </a:ext>
            </a:extLst>
          </p:cNvPr>
          <p:cNvSpPr/>
          <p:nvPr/>
        </p:nvSpPr>
        <p:spPr>
          <a:xfrm>
            <a:off x="372218" y="887219"/>
            <a:ext cx="11430000" cy="428268"/>
          </a:xfrm>
          <a:prstGeom prst="rect">
            <a:avLst/>
          </a:prstGeom>
          <a:solidFill>
            <a:srgbClr val="C2CEE6">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rPr>
              <a:t>SRE transformation follows a </a:t>
            </a:r>
            <a:r>
              <a:rPr kumimoji="0" lang="en-US" sz="1400" b="1" i="0" u="none" strike="noStrike" kern="0" cap="none" spc="0" normalizeH="0" baseline="0" noProof="0">
                <a:ln>
                  <a:noFill/>
                </a:ln>
                <a:solidFill>
                  <a:srgbClr val="FFFFFF"/>
                </a:solidFill>
                <a:effectLst/>
                <a:uLnTx/>
                <a:uFillTx/>
                <a:latin typeface="Arial" panose="020B0604020202020204"/>
                <a:ea typeface="+mn-ea"/>
                <a:cs typeface="+mn-cs"/>
              </a:rPr>
              <a:t>highly collaborative three-phased approach: Engage, Transform and Evolve</a:t>
            </a:r>
            <a:endParaRPr kumimoji="0" lang="en-US" sz="1400" b="1"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9" name="Callout: Down Arrow 8">
            <a:extLst>
              <a:ext uri="{FF2B5EF4-FFF2-40B4-BE49-F238E27FC236}">
                <a16:creationId xmlns:a16="http://schemas.microsoft.com/office/drawing/2014/main" id="{87B53E7F-5421-2045-5FAA-E890C58DB936}"/>
              </a:ext>
            </a:extLst>
          </p:cNvPr>
          <p:cNvSpPr/>
          <p:nvPr/>
        </p:nvSpPr>
        <p:spPr>
          <a:xfrm>
            <a:off x="372218" y="1738826"/>
            <a:ext cx="3657600" cy="3657600"/>
          </a:xfrm>
          <a:prstGeom prst="downArrowCallout">
            <a:avLst>
              <a:gd name="adj1" fmla="val 18820"/>
              <a:gd name="adj2" fmla="val 9410"/>
              <a:gd name="adj3" fmla="val 10781"/>
              <a:gd name="adj4" fmla="val 89219"/>
            </a:avLst>
          </a:prstGeom>
          <a:solidFill>
            <a:srgbClr val="6785C1">
              <a:lumMod val="20000"/>
              <a:lumOff val="80000"/>
            </a:srgbClr>
          </a:solidFill>
          <a:ln w="19050" cap="flat" cmpd="sng" algn="ctr">
            <a:solidFill>
              <a:srgbClr val="404040">
                <a:lumMod val="60000"/>
                <a:lumOff val="40000"/>
              </a:srgbClr>
            </a:solidFill>
            <a:prstDash val="solid"/>
            <a:miter lim="800000"/>
          </a:ln>
          <a:effectLst/>
        </p:spPr>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1" lang="en-US" sz="1800" b="1" i="0" u="none" strike="noStrike" kern="0" cap="none" spc="0" normalizeH="0" baseline="0" noProof="0">
                <a:ln>
                  <a:noFill/>
                </a:ln>
                <a:solidFill>
                  <a:srgbClr val="404040">
                    <a:lumMod val="50000"/>
                  </a:srgbClr>
                </a:solidFill>
                <a:effectLst/>
                <a:uLnTx/>
                <a:uFillTx/>
                <a:latin typeface="Arial (Body)"/>
                <a:ea typeface="+mn-ea"/>
                <a:cs typeface="+mn-cs"/>
              </a:rPr>
              <a:t>Engage</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a:ln>
                  <a:noFill/>
                </a:ln>
                <a:solidFill>
                  <a:srgbClr val="404040">
                    <a:lumMod val="50000"/>
                  </a:srgbClr>
                </a:solidFill>
                <a:effectLst/>
                <a:uLnTx/>
                <a:uFillTx/>
                <a:latin typeface="Arial (Body)"/>
                <a:ea typeface="+mn-ea"/>
                <a:cs typeface="Arial"/>
              </a:rPr>
              <a:t>Evaluate observability platforms to monitor applications and analyse configured alerts</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a:ln>
                  <a:noFill/>
                </a:ln>
                <a:solidFill>
                  <a:srgbClr val="404040">
                    <a:lumMod val="50000"/>
                  </a:srgbClr>
                </a:solidFill>
                <a:effectLst/>
                <a:uLnTx/>
                <a:uFillTx/>
                <a:latin typeface="Arial (Body)"/>
                <a:ea typeface="+mn-ea"/>
                <a:cs typeface="Arial"/>
              </a:rPr>
              <a:t>Assess implemented SRE metrics (SLI, SLO and error budget) and available dashboards</a:t>
            </a:r>
            <a:endParaRPr kumimoji="0" lang="en-IN" sz="1800" b="0" i="0" u="none" strike="noStrike" kern="0" cap="none" spc="0" normalizeH="0" baseline="0" noProof="0">
              <a:ln>
                <a:noFill/>
              </a:ln>
              <a:solidFill>
                <a:srgbClr val="404040">
                  <a:lumMod val="50000"/>
                </a:srgbClr>
              </a:solidFill>
              <a:effectLst/>
              <a:uLnTx/>
              <a:uFillTx/>
              <a:latin typeface="Arial (Body)"/>
              <a:ea typeface="+mn-ea"/>
              <a:cs typeface="+mn-cs"/>
            </a:endParaRP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a:ln>
                  <a:noFill/>
                </a:ln>
                <a:solidFill>
                  <a:srgbClr val="404040">
                    <a:lumMod val="50000"/>
                  </a:srgbClr>
                </a:solidFill>
                <a:effectLst/>
                <a:uLnTx/>
                <a:uFillTx/>
                <a:latin typeface="Arial (Body)"/>
                <a:ea typeface="+mn-ea"/>
                <a:cs typeface="Arial"/>
              </a:rPr>
              <a:t>Evaluate current processes</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a:ln>
                  <a:noFill/>
                </a:ln>
                <a:solidFill>
                  <a:srgbClr val="404040">
                    <a:lumMod val="50000"/>
                  </a:srgbClr>
                </a:solidFill>
                <a:effectLst/>
                <a:uLnTx/>
                <a:uFillTx/>
                <a:latin typeface="Arial (Body)"/>
                <a:ea typeface="+mn-ea"/>
                <a:cs typeface="Arial"/>
              </a:rPr>
              <a:t>Analyse team structure, capabilities and ways of working</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a:ln>
                  <a:noFill/>
                </a:ln>
                <a:solidFill>
                  <a:srgbClr val="404040">
                    <a:lumMod val="50000"/>
                  </a:srgbClr>
                </a:solidFill>
                <a:effectLst/>
                <a:uLnTx/>
                <a:uFillTx/>
                <a:latin typeface="Arial (Body)"/>
                <a:ea typeface="+mn-ea"/>
                <a:cs typeface="Arial"/>
              </a:rPr>
              <a:t>Recommend data-backed improvements </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a:ln>
                  <a:noFill/>
                </a:ln>
                <a:solidFill>
                  <a:srgbClr val="404040">
                    <a:lumMod val="50000"/>
                  </a:srgbClr>
                </a:solidFill>
                <a:effectLst/>
                <a:uLnTx/>
                <a:uFillTx/>
                <a:latin typeface="Arial (Body)"/>
                <a:ea typeface="+mn-ea"/>
                <a:cs typeface="Arial"/>
              </a:rPr>
              <a:t>Provide a clear “risk versus reward” matrix to prioritise recommendations </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a:ln>
                  <a:noFill/>
                </a:ln>
                <a:solidFill>
                  <a:srgbClr val="404040">
                    <a:lumMod val="50000"/>
                  </a:srgbClr>
                </a:solidFill>
                <a:effectLst/>
                <a:uLnTx/>
                <a:uFillTx/>
                <a:latin typeface="Arial (Body)"/>
                <a:ea typeface="+mn-ea"/>
                <a:cs typeface="Arial"/>
              </a:rPr>
              <a:t>Implement proof of concepts (POC) for a selected set of recommendations</a:t>
            </a:r>
            <a:endParaRPr kumimoji="0" lang="en-IN" sz="1800" b="0" i="0" u="none" strike="noStrike" kern="0" cap="none" spc="0" normalizeH="0" baseline="0" noProof="0">
              <a:ln>
                <a:noFill/>
              </a:ln>
              <a:solidFill>
                <a:srgbClr val="404040">
                  <a:lumMod val="50000"/>
                </a:srgbClr>
              </a:solidFill>
              <a:effectLst/>
              <a:uLnTx/>
              <a:uFillTx/>
              <a:latin typeface="Arial (Body)"/>
              <a:ea typeface="+mn-ea"/>
              <a:cs typeface="Arial"/>
            </a:endParaRPr>
          </a:p>
          <a:p>
            <a:pPr marL="231775" marR="0" lvl="0" indent="-231775" algn="l" defTabSz="914400"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a:ln>
                  <a:noFill/>
                </a:ln>
                <a:solidFill>
                  <a:srgbClr val="404040">
                    <a:lumMod val="50000"/>
                  </a:srgbClr>
                </a:solidFill>
                <a:effectLst/>
                <a:uLnTx/>
                <a:uFillTx/>
                <a:latin typeface="Arial (Body)"/>
                <a:ea typeface="+mn-ea"/>
                <a:cs typeface="Arial"/>
              </a:rPr>
              <a:t>Create and provide a roadmap for strategic/ transformational programmes to implement recommendations.</a:t>
            </a:r>
          </a:p>
          <a:p>
            <a:pPr marL="285750" marR="0" lvl="0" indent="-28575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endParaRPr kumimoji="0" lang="en-IN" sz="1400" b="0" i="0" u="none" strike="noStrike" kern="0" cap="none" spc="0" normalizeH="0" baseline="0" noProof="0">
              <a:ln>
                <a:noFill/>
              </a:ln>
              <a:solidFill>
                <a:srgbClr val="404040">
                  <a:lumMod val="60000"/>
                  <a:lumOff val="40000"/>
                </a:srgbClr>
              </a:solidFill>
              <a:effectLst/>
              <a:uLnTx/>
              <a:uFillTx/>
              <a:latin typeface="Arial (Body)"/>
              <a:ea typeface="+mn-ea"/>
              <a:cs typeface="Arial" panose="020B0604020202020204"/>
            </a:endParaRPr>
          </a:p>
        </p:txBody>
      </p:sp>
      <p:sp>
        <p:nvSpPr>
          <p:cNvPr id="10" name="Callout: Down Arrow 9">
            <a:extLst>
              <a:ext uri="{FF2B5EF4-FFF2-40B4-BE49-F238E27FC236}">
                <a16:creationId xmlns:a16="http://schemas.microsoft.com/office/drawing/2014/main" id="{40A589F7-3C47-189E-8F1B-A9F280B83AD8}"/>
              </a:ext>
            </a:extLst>
          </p:cNvPr>
          <p:cNvSpPr/>
          <p:nvPr/>
        </p:nvSpPr>
        <p:spPr>
          <a:xfrm>
            <a:off x="4277361" y="1754066"/>
            <a:ext cx="3657600" cy="3657600"/>
          </a:xfrm>
          <a:prstGeom prst="downArrowCallout">
            <a:avLst>
              <a:gd name="adj1" fmla="val 62987"/>
              <a:gd name="adj2" fmla="val 9410"/>
              <a:gd name="adj3" fmla="val 10457"/>
              <a:gd name="adj4" fmla="val 89543"/>
            </a:avLst>
          </a:prstGeom>
          <a:solidFill>
            <a:srgbClr val="6785C1">
              <a:lumMod val="20000"/>
              <a:lumOff val="80000"/>
            </a:srgbClr>
          </a:solidFill>
          <a:ln w="19050" cap="flat" cmpd="sng" algn="ctr">
            <a:solidFill>
              <a:srgbClr val="6785C1">
                <a:lumMod val="50000"/>
              </a:srgbClr>
            </a:solidFill>
            <a:prstDash val="solid"/>
            <a:miter lim="800000"/>
          </a:ln>
          <a:effectLst/>
        </p:spPr>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1" lang="en-US" sz="1800" b="1" i="0" u="none" strike="noStrike" kern="0" cap="none" spc="0" normalizeH="0" baseline="0" noProof="0">
                <a:ln>
                  <a:noFill/>
                </a:ln>
                <a:solidFill>
                  <a:srgbClr val="C2CEE6">
                    <a:lumMod val="10000"/>
                  </a:srgbClr>
                </a:solidFill>
                <a:effectLst/>
                <a:uLnTx/>
                <a:uFillTx/>
                <a:latin typeface="Arial (Body)"/>
                <a:ea typeface="+mn-ea"/>
                <a:cs typeface="+mn-cs"/>
              </a:rPr>
              <a:t>Execute</a:t>
            </a:r>
            <a:endParaRPr kumimoji="0" lang="en-US" sz="1800" b="0" i="0" u="none" strike="noStrike" kern="0" cap="none" spc="0" normalizeH="0" baseline="0" noProof="0">
              <a:ln>
                <a:noFill/>
              </a:ln>
              <a:solidFill>
                <a:srgbClr val="C2CEE6">
                  <a:lumMod val="10000"/>
                </a:srgbClr>
              </a:solidFill>
              <a:effectLst/>
              <a:uLnTx/>
              <a:uFillTx/>
              <a:latin typeface="Arial (Body)"/>
              <a:ea typeface="+mn-ea"/>
              <a:cs typeface="Arial" panose="020B0604020202020204" pitchFamily="34" charset="0"/>
            </a:endParaRP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900" b="0" i="0" u="none" strike="noStrike" kern="0" cap="none" spc="0" normalizeH="0" baseline="0" noProof="0">
                <a:ln>
                  <a:noFill/>
                </a:ln>
                <a:solidFill>
                  <a:srgbClr val="404040">
                    <a:lumMod val="50000"/>
                  </a:srgbClr>
                </a:solidFill>
                <a:effectLst/>
                <a:uLnTx/>
                <a:uFillTx/>
                <a:latin typeface="Arial (Body)"/>
                <a:ea typeface="+mn-ea"/>
                <a:cs typeface="Arial"/>
              </a:rPr>
              <a:t>Define/tweak SLI, SLO and error budget, KPIs on the observability tools</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900" b="0" i="0" u="none" strike="noStrike" kern="0" cap="none" spc="0" normalizeH="0" baseline="0" noProof="0">
                <a:ln>
                  <a:noFill/>
                </a:ln>
                <a:solidFill>
                  <a:srgbClr val="404040">
                    <a:lumMod val="50000"/>
                  </a:srgbClr>
                </a:solidFill>
                <a:effectLst/>
                <a:uLnTx/>
                <a:uFillTx/>
                <a:latin typeface="Arial (Body)"/>
                <a:ea typeface="+mn-ea"/>
                <a:cs typeface="Arial"/>
              </a:rPr>
              <a:t>Implement a framework to encourage automation to reduce manual toil </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900" b="0" i="0" u="none" strike="noStrike" kern="0" cap="none" spc="0" normalizeH="0" baseline="0" noProof="0">
                <a:ln>
                  <a:noFill/>
                </a:ln>
                <a:solidFill>
                  <a:srgbClr val="404040">
                    <a:lumMod val="50000"/>
                  </a:srgbClr>
                </a:solidFill>
                <a:effectLst/>
                <a:uLnTx/>
                <a:uFillTx/>
                <a:latin typeface="Arial (Body)"/>
                <a:ea typeface="+mn-ea"/>
                <a:cs typeface="Arial"/>
              </a:rPr>
              <a:t>Execute automation based on recommendations from the previous phase</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900" b="0" i="0" u="none" strike="noStrike" kern="0" cap="none" spc="0" normalizeH="0" baseline="0" noProof="0">
                <a:ln>
                  <a:noFill/>
                </a:ln>
                <a:solidFill>
                  <a:srgbClr val="404040">
                    <a:lumMod val="50000"/>
                  </a:srgbClr>
                </a:solidFill>
                <a:effectLst/>
                <a:uLnTx/>
                <a:uFillTx/>
                <a:latin typeface="Arial (Body)"/>
                <a:ea typeface="+mn-ea"/>
                <a:cs typeface="Arial"/>
              </a:rPr>
              <a:t>Alert the optimisation</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900" b="0" i="0" u="none" strike="noStrike" kern="0" cap="none" spc="0" normalizeH="0" baseline="0" noProof="0">
                <a:ln>
                  <a:noFill/>
                </a:ln>
                <a:solidFill>
                  <a:srgbClr val="404040">
                    <a:lumMod val="50000"/>
                  </a:srgbClr>
                </a:solidFill>
                <a:effectLst/>
                <a:uLnTx/>
                <a:uFillTx/>
                <a:latin typeface="Arial (Body)"/>
                <a:ea typeface="+mn-ea"/>
                <a:cs typeface="Arial"/>
              </a:rPr>
              <a:t>Administer real-time informative dashboards</a:t>
            </a:r>
          </a:p>
          <a:p>
            <a:pPr marL="226695" marR="0" lvl="0" indent="-226695" algn="l" defTabSz="914400" rtl="0" eaLnBrk="1" fontAlgn="auto" latinLnBrk="0" hangingPunct="1">
              <a:lnSpc>
                <a:spcPct val="100000"/>
              </a:lnSpc>
              <a:spcBef>
                <a:spcPts val="200"/>
              </a:spcBef>
              <a:spcAft>
                <a:spcPts val="200"/>
              </a:spcAft>
              <a:buClr>
                <a:srgbClr val="FFFFFF">
                  <a:lumMod val="50000"/>
                </a:srgbClr>
              </a:buClr>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Define/refine processes, procedures and others</a:t>
            </a:r>
          </a:p>
          <a:p>
            <a:pPr marL="226695" marR="0" lvl="0" indent="-226695" algn="l" defTabSz="914173" rtl="0" eaLnBrk="1" fontAlgn="auto" latinLnBrk="0" hangingPunct="1">
              <a:lnSpc>
                <a:spcPct val="100000"/>
              </a:lnSpc>
              <a:spcBef>
                <a:spcPts val="200"/>
              </a:spcBef>
              <a:spcAft>
                <a:spcPts val="200"/>
              </a:spcAft>
              <a:buClr>
                <a:srgbClr val="FFFFFF">
                  <a:lumMod val="50000"/>
                </a:srgbClr>
              </a:buClr>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Collect metrics data and baseline threshold</a:t>
            </a:r>
          </a:p>
          <a:p>
            <a:pPr marL="226695" marR="0" lvl="0" indent="-226695" algn="l" defTabSz="914173" rtl="0" eaLnBrk="1" fontAlgn="auto" latinLnBrk="0" hangingPunct="1">
              <a:lnSpc>
                <a:spcPct val="100000"/>
              </a:lnSpc>
              <a:spcBef>
                <a:spcPts val="200"/>
              </a:spcBef>
              <a:spcAft>
                <a:spcPts val="200"/>
              </a:spcAft>
              <a:buClr>
                <a:srgbClr val="FFFFFF">
                  <a:lumMod val="50000"/>
                </a:srgbClr>
              </a:buClr>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Conduct system and solution increment reviews </a:t>
            </a:r>
          </a:p>
        </p:txBody>
      </p:sp>
      <p:sp>
        <p:nvSpPr>
          <p:cNvPr id="11" name="Callout: Down Arrow 10">
            <a:extLst>
              <a:ext uri="{FF2B5EF4-FFF2-40B4-BE49-F238E27FC236}">
                <a16:creationId xmlns:a16="http://schemas.microsoft.com/office/drawing/2014/main" id="{6D41ADE2-CDBB-24D4-0A3F-BCE0E001845A}"/>
              </a:ext>
            </a:extLst>
          </p:cNvPr>
          <p:cNvSpPr/>
          <p:nvPr/>
        </p:nvSpPr>
        <p:spPr>
          <a:xfrm>
            <a:off x="8144618" y="1754066"/>
            <a:ext cx="3657600" cy="3657600"/>
          </a:xfrm>
          <a:prstGeom prst="downArrowCallout">
            <a:avLst>
              <a:gd name="adj1" fmla="val 62987"/>
              <a:gd name="adj2" fmla="val 9410"/>
              <a:gd name="adj3" fmla="val 10457"/>
              <a:gd name="adj4" fmla="val 89543"/>
            </a:avLst>
          </a:prstGeom>
          <a:solidFill>
            <a:srgbClr val="6785C1">
              <a:lumMod val="20000"/>
              <a:lumOff val="80000"/>
            </a:srgbClr>
          </a:solidFill>
          <a:ln w="19050" cap="flat" cmpd="sng" algn="ctr">
            <a:solidFill>
              <a:srgbClr val="404040">
                <a:lumMod val="60000"/>
                <a:lumOff val="40000"/>
              </a:srgbClr>
            </a:solidFill>
            <a:prstDash val="solid"/>
            <a:miter lim="800000"/>
          </a:ln>
          <a:effectLst/>
        </p:spPr>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1" lang="en-US" sz="1800" b="1" i="0" u="none" strike="noStrike" kern="0" cap="none" spc="0" normalizeH="0" baseline="0" noProof="0">
                <a:ln>
                  <a:noFill/>
                </a:ln>
                <a:solidFill>
                  <a:srgbClr val="404040">
                    <a:lumMod val="50000"/>
                  </a:srgbClr>
                </a:solidFill>
                <a:effectLst/>
                <a:uLnTx/>
                <a:uFillTx/>
                <a:latin typeface="Arial (Body)"/>
                <a:ea typeface="+mn-ea"/>
                <a:cs typeface="+mn-cs"/>
              </a:rPr>
              <a:t>Evolve</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Flexible NTT DATA SRE PODs plugged with the existing SRE teams to meet varied demand</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Regular tweaking of alerts configurations</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Regular automation implementation</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Constant learning and development of Engineers</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Continuation of alignment with value streams</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Regular updates of hotspots to various stakeholders</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Regular upskilling of the team</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Provide day-to-day XLA-based ecosystem support</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Outcome/capacity/demand services model ​</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404040">
                    <a:lumMod val="50000"/>
                  </a:srgbClr>
                </a:solidFill>
                <a:effectLst/>
                <a:uLnTx/>
                <a:uFillTx/>
                <a:latin typeface="Arial (Body)"/>
                <a:ea typeface="+mn-ea"/>
                <a:cs typeface="Arial"/>
              </a:rPr>
              <a:t>Administration support for the technology stack and DevOps toolset</a:t>
            </a:r>
          </a:p>
          <a:p>
            <a:pPr marL="228600" marR="0" lvl="0" indent="-228600" algn="l" defTabSz="914400" rtl="0" eaLnBrk="1" fontAlgn="auto" latinLnBrk="0" hangingPunct="1">
              <a:lnSpc>
                <a:spcPct val="100000"/>
              </a:lnSpc>
              <a:spcBef>
                <a:spcPts val="200"/>
              </a:spcBef>
              <a:spcAft>
                <a:spcPts val="200"/>
              </a:spcAft>
              <a:buClrTx/>
              <a:buSzTx/>
              <a:buFont typeface="Symbol,Sans-Serif" panose="05050102010706020507" pitchFamily="18" charset="2"/>
              <a:buNone/>
              <a:tabLst/>
              <a:defRPr/>
            </a:pPr>
            <a:endParaRPr kumimoji="0" lang="en-US" sz="900" b="0" i="0" u="none" strike="noStrike" kern="0" cap="none" spc="0" normalizeH="0" baseline="0" noProof="0">
              <a:ln>
                <a:noFill/>
              </a:ln>
              <a:solidFill>
                <a:srgbClr val="FFFFFF">
                  <a:lumMod val="65000"/>
                </a:srgbClr>
              </a:solidFill>
              <a:effectLst/>
              <a:uLnTx/>
              <a:uFillTx/>
              <a:latin typeface="Arial" panose="020B0604020202020204"/>
              <a:ea typeface="+mn-ea"/>
              <a:cs typeface="Arial"/>
            </a:endParaRP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kumimoji="0" lang="en-US" sz="900" b="0" i="0" u="none" strike="noStrike" kern="0" cap="none" spc="0" normalizeH="0" baseline="0" noProof="0">
              <a:ln>
                <a:noFill/>
              </a:ln>
              <a:solidFill>
                <a:srgbClr val="FFFFFF">
                  <a:lumMod val="65000"/>
                </a:srgbClr>
              </a:solidFill>
              <a:effectLst/>
              <a:uLnTx/>
              <a:uFillTx/>
              <a:latin typeface="Arial (Body)"/>
              <a:ea typeface="+mn-ea"/>
              <a:cs typeface="Arial"/>
            </a:endParaRP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kumimoji="0" lang="en-US" sz="900" b="0" i="0" u="none" strike="noStrike" kern="0" cap="none" spc="0" normalizeH="0" baseline="0" noProof="0">
              <a:ln>
                <a:noFill/>
              </a:ln>
              <a:solidFill>
                <a:srgbClr val="FFFFFF">
                  <a:lumMod val="65000"/>
                </a:srgbClr>
              </a:solidFill>
              <a:effectLst/>
              <a:uLnTx/>
              <a:uFillTx/>
              <a:latin typeface="Arial (Body)"/>
              <a:ea typeface="+mn-ea"/>
              <a:cs typeface="Arial"/>
            </a:endParaRPr>
          </a:p>
        </p:txBody>
      </p:sp>
      <p:sp>
        <p:nvSpPr>
          <p:cNvPr id="12" name="Oval 11">
            <a:extLst>
              <a:ext uri="{FF2B5EF4-FFF2-40B4-BE49-F238E27FC236}">
                <a16:creationId xmlns:a16="http://schemas.microsoft.com/office/drawing/2014/main" id="{4AB94EC0-196E-3EC4-B09D-AEE749C15F41}"/>
              </a:ext>
            </a:extLst>
          </p:cNvPr>
          <p:cNvSpPr/>
          <p:nvPr/>
        </p:nvSpPr>
        <p:spPr>
          <a:xfrm>
            <a:off x="1839820" y="1364771"/>
            <a:ext cx="722397" cy="722397"/>
          </a:xfrm>
          <a:prstGeom prst="ellipse">
            <a:avLst/>
          </a:prstGeom>
          <a:solidFill>
            <a:srgbClr val="FFFFFF"/>
          </a:solidFill>
          <a:ln w="76200" cap="flat" cmpd="sng" algn="ctr">
            <a:solidFill>
              <a:srgbClr val="6785C1">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Freeform 5">
            <a:extLst>
              <a:ext uri="{FF2B5EF4-FFF2-40B4-BE49-F238E27FC236}">
                <a16:creationId xmlns:a16="http://schemas.microsoft.com/office/drawing/2014/main" id="{C235A9BA-0D40-E5DA-FA7F-55DBAF242463}"/>
              </a:ext>
            </a:extLst>
          </p:cNvPr>
          <p:cNvSpPr>
            <a:spLocks noEditPoints="1"/>
          </p:cNvSpPr>
          <p:nvPr/>
        </p:nvSpPr>
        <p:spPr bwMode="auto">
          <a:xfrm>
            <a:off x="2017425" y="1540665"/>
            <a:ext cx="365760" cy="365760"/>
          </a:xfrm>
          <a:custGeom>
            <a:avLst/>
            <a:gdLst>
              <a:gd name="T0" fmla="*/ 110 w 214"/>
              <a:gd name="T1" fmla="*/ 14 h 182"/>
              <a:gd name="T2" fmla="*/ 112 w 214"/>
              <a:gd name="T3" fmla="*/ 8 h 182"/>
              <a:gd name="T4" fmla="*/ 125 w 214"/>
              <a:gd name="T5" fmla="*/ 0 h 182"/>
              <a:gd name="T6" fmla="*/ 199 w 214"/>
              <a:gd name="T7" fmla="*/ 0 h 182"/>
              <a:gd name="T8" fmla="*/ 212 w 214"/>
              <a:gd name="T9" fmla="*/ 9 h 182"/>
              <a:gd name="T10" fmla="*/ 213 w 214"/>
              <a:gd name="T11" fmla="*/ 14 h 182"/>
              <a:gd name="T12" fmla="*/ 213 w 214"/>
              <a:gd name="T13" fmla="*/ 27 h 182"/>
              <a:gd name="T14" fmla="*/ 214 w 214"/>
              <a:gd name="T15" fmla="*/ 28 h 182"/>
              <a:gd name="T16" fmla="*/ 214 w 214"/>
              <a:gd name="T17" fmla="*/ 141 h 182"/>
              <a:gd name="T18" fmla="*/ 205 w 214"/>
              <a:gd name="T19" fmla="*/ 150 h 182"/>
              <a:gd name="T20" fmla="*/ 192 w 214"/>
              <a:gd name="T21" fmla="*/ 150 h 182"/>
              <a:gd name="T22" fmla="*/ 192 w 214"/>
              <a:gd name="T23" fmla="*/ 63 h 182"/>
              <a:gd name="T24" fmla="*/ 172 w 214"/>
              <a:gd name="T25" fmla="*/ 43 h 182"/>
              <a:gd name="T26" fmla="*/ 34 w 214"/>
              <a:gd name="T27" fmla="*/ 43 h 182"/>
              <a:gd name="T28" fmla="*/ 34 w 214"/>
              <a:gd name="T29" fmla="*/ 28 h 182"/>
              <a:gd name="T30" fmla="*/ 43 w 214"/>
              <a:gd name="T31" fmla="*/ 20 h 182"/>
              <a:gd name="T32" fmla="*/ 110 w 214"/>
              <a:gd name="T33" fmla="*/ 20 h 182"/>
              <a:gd name="T34" fmla="*/ 110 w 214"/>
              <a:gd name="T35" fmla="*/ 14 h 182"/>
              <a:gd name="T36" fmla="*/ 180 w 214"/>
              <a:gd name="T37" fmla="*/ 64 h 182"/>
              <a:gd name="T38" fmla="*/ 172 w 214"/>
              <a:gd name="T39" fmla="*/ 55 h 182"/>
              <a:gd name="T40" fmla="*/ 9 w 214"/>
              <a:gd name="T41" fmla="*/ 55 h 182"/>
              <a:gd name="T42" fmla="*/ 0 w 214"/>
              <a:gd name="T43" fmla="*/ 64 h 182"/>
              <a:gd name="T44" fmla="*/ 0 w 214"/>
              <a:gd name="T45" fmla="*/ 174 h 182"/>
              <a:gd name="T46" fmla="*/ 9 w 214"/>
              <a:gd name="T47" fmla="*/ 182 h 182"/>
              <a:gd name="T48" fmla="*/ 33 w 214"/>
              <a:gd name="T49" fmla="*/ 182 h 182"/>
              <a:gd name="T50" fmla="*/ 33 w 214"/>
              <a:gd name="T51" fmla="*/ 171 h 182"/>
              <a:gd name="T52" fmla="*/ 44 w 214"/>
              <a:gd name="T53" fmla="*/ 159 h 182"/>
              <a:gd name="T54" fmla="*/ 56 w 214"/>
              <a:gd name="T55" fmla="*/ 171 h 182"/>
              <a:gd name="T56" fmla="*/ 56 w 214"/>
              <a:gd name="T57" fmla="*/ 182 h 182"/>
              <a:gd name="T58" fmla="*/ 125 w 214"/>
              <a:gd name="T59" fmla="*/ 182 h 182"/>
              <a:gd name="T60" fmla="*/ 125 w 214"/>
              <a:gd name="T61" fmla="*/ 171 h 182"/>
              <a:gd name="T62" fmla="*/ 136 w 214"/>
              <a:gd name="T63" fmla="*/ 159 h 182"/>
              <a:gd name="T64" fmla="*/ 148 w 214"/>
              <a:gd name="T65" fmla="*/ 171 h 182"/>
              <a:gd name="T66" fmla="*/ 148 w 214"/>
              <a:gd name="T67" fmla="*/ 182 h 182"/>
              <a:gd name="T68" fmla="*/ 172 w 214"/>
              <a:gd name="T69" fmla="*/ 182 h 182"/>
              <a:gd name="T70" fmla="*/ 180 w 214"/>
              <a:gd name="T71" fmla="*/ 174 h 182"/>
              <a:gd name="T72" fmla="*/ 180 w 214"/>
              <a:gd name="T73" fmla="*/ 64 h 182"/>
              <a:gd name="T74" fmla="*/ 180 w 214"/>
              <a:gd name="T75" fmla="*/ 64 h 182"/>
              <a:gd name="T76" fmla="*/ 33 w 214"/>
              <a:gd name="T77" fmla="*/ 119 h 182"/>
              <a:gd name="T78" fmla="*/ 36 w 214"/>
              <a:gd name="T79" fmla="*/ 116 h 182"/>
              <a:gd name="T80" fmla="*/ 145 w 214"/>
              <a:gd name="T81" fmla="*/ 116 h 182"/>
              <a:gd name="T82" fmla="*/ 148 w 214"/>
              <a:gd name="T83" fmla="*/ 119 h 182"/>
              <a:gd name="T84" fmla="*/ 145 w 214"/>
              <a:gd name="T85" fmla="*/ 122 h 182"/>
              <a:gd name="T86" fmla="*/ 36 w 214"/>
              <a:gd name="T87" fmla="*/ 122 h 182"/>
              <a:gd name="T88" fmla="*/ 33 w 214"/>
              <a:gd name="T89" fmla="*/ 119 h 182"/>
              <a:gd name="T90" fmla="*/ 86 w 214"/>
              <a:gd name="T91" fmla="*/ 91 h 182"/>
              <a:gd name="T92" fmla="*/ 142 w 214"/>
              <a:gd name="T93" fmla="*/ 91 h 182"/>
              <a:gd name="T94" fmla="*/ 148 w 214"/>
              <a:gd name="T95" fmla="*/ 97 h 182"/>
              <a:gd name="T96" fmla="*/ 142 w 214"/>
              <a:gd name="T97" fmla="*/ 103 h 182"/>
              <a:gd name="T98" fmla="*/ 86 w 214"/>
              <a:gd name="T99" fmla="*/ 103 h 182"/>
              <a:gd name="T100" fmla="*/ 80 w 214"/>
              <a:gd name="T101" fmla="*/ 97 h 182"/>
              <a:gd name="T102" fmla="*/ 86 w 214"/>
              <a:gd name="T103" fmla="*/ 91 h 182"/>
              <a:gd name="T104" fmla="*/ 38 w 214"/>
              <a:gd name="T105" fmla="*/ 91 h 182"/>
              <a:gd name="T106" fmla="*/ 59 w 214"/>
              <a:gd name="T107" fmla="*/ 91 h 182"/>
              <a:gd name="T108" fmla="*/ 65 w 214"/>
              <a:gd name="T109" fmla="*/ 97 h 182"/>
              <a:gd name="T110" fmla="*/ 59 w 214"/>
              <a:gd name="T111" fmla="*/ 103 h 182"/>
              <a:gd name="T112" fmla="*/ 38 w 214"/>
              <a:gd name="T113" fmla="*/ 103 h 182"/>
              <a:gd name="T114" fmla="*/ 32 w 214"/>
              <a:gd name="T115" fmla="*/ 97 h 182"/>
              <a:gd name="T116" fmla="*/ 38 w 214"/>
              <a:gd name="T117"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 h="182">
                <a:moveTo>
                  <a:pt x="110" y="14"/>
                </a:moveTo>
                <a:cubicBezTo>
                  <a:pt x="110" y="12"/>
                  <a:pt x="111" y="10"/>
                  <a:pt x="112" y="8"/>
                </a:cubicBezTo>
                <a:cubicBezTo>
                  <a:pt x="115" y="3"/>
                  <a:pt x="119" y="0"/>
                  <a:pt x="125" y="0"/>
                </a:cubicBezTo>
                <a:cubicBezTo>
                  <a:pt x="125" y="0"/>
                  <a:pt x="125" y="0"/>
                  <a:pt x="199" y="0"/>
                </a:cubicBezTo>
                <a:cubicBezTo>
                  <a:pt x="205" y="0"/>
                  <a:pt x="210" y="4"/>
                  <a:pt x="212" y="9"/>
                </a:cubicBezTo>
                <a:cubicBezTo>
                  <a:pt x="213" y="11"/>
                  <a:pt x="213" y="13"/>
                  <a:pt x="213" y="14"/>
                </a:cubicBezTo>
                <a:cubicBezTo>
                  <a:pt x="213" y="14"/>
                  <a:pt x="213" y="14"/>
                  <a:pt x="213" y="27"/>
                </a:cubicBezTo>
                <a:cubicBezTo>
                  <a:pt x="214" y="27"/>
                  <a:pt x="214" y="28"/>
                  <a:pt x="214" y="28"/>
                </a:cubicBezTo>
                <a:cubicBezTo>
                  <a:pt x="214" y="28"/>
                  <a:pt x="214" y="28"/>
                  <a:pt x="214" y="141"/>
                </a:cubicBezTo>
                <a:cubicBezTo>
                  <a:pt x="214" y="146"/>
                  <a:pt x="210" y="150"/>
                  <a:pt x="205" y="150"/>
                </a:cubicBezTo>
                <a:cubicBezTo>
                  <a:pt x="205" y="150"/>
                  <a:pt x="205" y="150"/>
                  <a:pt x="192" y="150"/>
                </a:cubicBezTo>
                <a:cubicBezTo>
                  <a:pt x="192" y="150"/>
                  <a:pt x="192" y="150"/>
                  <a:pt x="192" y="63"/>
                </a:cubicBezTo>
                <a:cubicBezTo>
                  <a:pt x="192" y="52"/>
                  <a:pt x="183" y="43"/>
                  <a:pt x="172" y="43"/>
                </a:cubicBezTo>
                <a:cubicBezTo>
                  <a:pt x="172" y="43"/>
                  <a:pt x="172" y="43"/>
                  <a:pt x="34" y="43"/>
                </a:cubicBezTo>
                <a:cubicBezTo>
                  <a:pt x="34" y="43"/>
                  <a:pt x="34" y="43"/>
                  <a:pt x="34" y="28"/>
                </a:cubicBezTo>
                <a:cubicBezTo>
                  <a:pt x="34" y="23"/>
                  <a:pt x="38" y="20"/>
                  <a:pt x="43" y="20"/>
                </a:cubicBezTo>
                <a:cubicBezTo>
                  <a:pt x="43" y="20"/>
                  <a:pt x="43" y="20"/>
                  <a:pt x="110" y="20"/>
                </a:cubicBezTo>
                <a:cubicBezTo>
                  <a:pt x="110" y="20"/>
                  <a:pt x="110" y="20"/>
                  <a:pt x="110" y="14"/>
                </a:cubicBezTo>
                <a:close/>
                <a:moveTo>
                  <a:pt x="180" y="64"/>
                </a:moveTo>
                <a:cubicBezTo>
                  <a:pt x="180" y="59"/>
                  <a:pt x="176" y="55"/>
                  <a:pt x="172" y="55"/>
                </a:cubicBezTo>
                <a:cubicBezTo>
                  <a:pt x="9" y="55"/>
                  <a:pt x="9" y="55"/>
                  <a:pt x="9" y="55"/>
                </a:cubicBezTo>
                <a:cubicBezTo>
                  <a:pt x="4" y="55"/>
                  <a:pt x="0" y="59"/>
                  <a:pt x="0" y="64"/>
                </a:cubicBezTo>
                <a:cubicBezTo>
                  <a:pt x="0" y="174"/>
                  <a:pt x="0" y="174"/>
                  <a:pt x="0" y="174"/>
                </a:cubicBezTo>
                <a:cubicBezTo>
                  <a:pt x="0" y="178"/>
                  <a:pt x="4" y="182"/>
                  <a:pt x="9" y="182"/>
                </a:cubicBezTo>
                <a:cubicBezTo>
                  <a:pt x="33" y="182"/>
                  <a:pt x="33" y="182"/>
                  <a:pt x="33" y="182"/>
                </a:cubicBezTo>
                <a:cubicBezTo>
                  <a:pt x="33" y="171"/>
                  <a:pt x="33" y="171"/>
                  <a:pt x="33" y="171"/>
                </a:cubicBezTo>
                <a:cubicBezTo>
                  <a:pt x="33" y="164"/>
                  <a:pt x="38" y="159"/>
                  <a:pt x="44" y="159"/>
                </a:cubicBezTo>
                <a:cubicBezTo>
                  <a:pt x="51" y="159"/>
                  <a:pt x="56" y="164"/>
                  <a:pt x="56" y="171"/>
                </a:cubicBezTo>
                <a:cubicBezTo>
                  <a:pt x="56" y="182"/>
                  <a:pt x="56" y="182"/>
                  <a:pt x="56" y="182"/>
                </a:cubicBezTo>
                <a:cubicBezTo>
                  <a:pt x="125" y="182"/>
                  <a:pt x="125" y="182"/>
                  <a:pt x="125" y="182"/>
                </a:cubicBezTo>
                <a:cubicBezTo>
                  <a:pt x="125" y="171"/>
                  <a:pt x="125" y="171"/>
                  <a:pt x="125" y="171"/>
                </a:cubicBezTo>
                <a:cubicBezTo>
                  <a:pt x="125" y="164"/>
                  <a:pt x="130" y="159"/>
                  <a:pt x="136" y="159"/>
                </a:cubicBezTo>
                <a:cubicBezTo>
                  <a:pt x="143" y="159"/>
                  <a:pt x="148" y="164"/>
                  <a:pt x="148" y="171"/>
                </a:cubicBezTo>
                <a:cubicBezTo>
                  <a:pt x="148" y="182"/>
                  <a:pt x="148" y="182"/>
                  <a:pt x="148" y="182"/>
                </a:cubicBezTo>
                <a:cubicBezTo>
                  <a:pt x="172" y="182"/>
                  <a:pt x="172" y="182"/>
                  <a:pt x="172" y="182"/>
                </a:cubicBezTo>
                <a:cubicBezTo>
                  <a:pt x="176" y="182"/>
                  <a:pt x="180" y="178"/>
                  <a:pt x="180" y="174"/>
                </a:cubicBezTo>
                <a:cubicBezTo>
                  <a:pt x="180" y="64"/>
                  <a:pt x="180" y="64"/>
                  <a:pt x="180" y="64"/>
                </a:cubicBezTo>
                <a:cubicBezTo>
                  <a:pt x="180" y="64"/>
                  <a:pt x="180" y="64"/>
                  <a:pt x="180" y="64"/>
                </a:cubicBezTo>
                <a:close/>
                <a:moveTo>
                  <a:pt x="33" y="119"/>
                </a:moveTo>
                <a:cubicBezTo>
                  <a:pt x="33" y="117"/>
                  <a:pt x="34" y="116"/>
                  <a:pt x="36" y="116"/>
                </a:cubicBezTo>
                <a:cubicBezTo>
                  <a:pt x="145" y="116"/>
                  <a:pt x="145" y="116"/>
                  <a:pt x="145" y="116"/>
                </a:cubicBezTo>
                <a:cubicBezTo>
                  <a:pt x="147" y="116"/>
                  <a:pt x="148" y="117"/>
                  <a:pt x="148" y="119"/>
                </a:cubicBezTo>
                <a:cubicBezTo>
                  <a:pt x="148" y="121"/>
                  <a:pt x="147" y="122"/>
                  <a:pt x="145" y="122"/>
                </a:cubicBezTo>
                <a:cubicBezTo>
                  <a:pt x="36" y="122"/>
                  <a:pt x="36" y="122"/>
                  <a:pt x="36" y="122"/>
                </a:cubicBezTo>
                <a:cubicBezTo>
                  <a:pt x="34" y="122"/>
                  <a:pt x="33" y="121"/>
                  <a:pt x="33" y="119"/>
                </a:cubicBezTo>
                <a:close/>
                <a:moveTo>
                  <a:pt x="86" y="91"/>
                </a:moveTo>
                <a:cubicBezTo>
                  <a:pt x="142" y="91"/>
                  <a:pt x="142" y="91"/>
                  <a:pt x="142" y="91"/>
                </a:cubicBezTo>
                <a:cubicBezTo>
                  <a:pt x="146" y="91"/>
                  <a:pt x="148" y="94"/>
                  <a:pt x="148" y="97"/>
                </a:cubicBezTo>
                <a:cubicBezTo>
                  <a:pt x="148" y="100"/>
                  <a:pt x="146" y="103"/>
                  <a:pt x="142" y="103"/>
                </a:cubicBezTo>
                <a:cubicBezTo>
                  <a:pt x="86" y="103"/>
                  <a:pt x="86" y="103"/>
                  <a:pt x="86" y="103"/>
                </a:cubicBezTo>
                <a:cubicBezTo>
                  <a:pt x="83" y="103"/>
                  <a:pt x="80" y="100"/>
                  <a:pt x="80" y="97"/>
                </a:cubicBezTo>
                <a:cubicBezTo>
                  <a:pt x="80" y="94"/>
                  <a:pt x="83" y="91"/>
                  <a:pt x="86" y="91"/>
                </a:cubicBezTo>
                <a:close/>
                <a:moveTo>
                  <a:pt x="38" y="91"/>
                </a:moveTo>
                <a:cubicBezTo>
                  <a:pt x="59" y="91"/>
                  <a:pt x="59" y="91"/>
                  <a:pt x="59" y="91"/>
                </a:cubicBezTo>
                <a:cubicBezTo>
                  <a:pt x="62" y="91"/>
                  <a:pt x="65" y="94"/>
                  <a:pt x="65" y="97"/>
                </a:cubicBezTo>
                <a:cubicBezTo>
                  <a:pt x="65" y="100"/>
                  <a:pt x="62" y="103"/>
                  <a:pt x="59" y="103"/>
                </a:cubicBezTo>
                <a:cubicBezTo>
                  <a:pt x="38" y="103"/>
                  <a:pt x="38" y="103"/>
                  <a:pt x="38" y="103"/>
                </a:cubicBezTo>
                <a:cubicBezTo>
                  <a:pt x="35" y="103"/>
                  <a:pt x="32" y="100"/>
                  <a:pt x="32" y="97"/>
                </a:cubicBezTo>
                <a:cubicBezTo>
                  <a:pt x="32" y="94"/>
                  <a:pt x="35" y="91"/>
                  <a:pt x="38" y="91"/>
                </a:cubicBezTo>
                <a:close/>
              </a:path>
            </a:pathLst>
          </a:custGeom>
          <a:solidFill>
            <a:srgbClr val="6785C1">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a:ea typeface="+mn-ea"/>
              <a:cs typeface="+mn-cs"/>
            </a:endParaRPr>
          </a:p>
        </p:txBody>
      </p:sp>
      <p:sp>
        <p:nvSpPr>
          <p:cNvPr id="14" name="Oval 13">
            <a:extLst>
              <a:ext uri="{FF2B5EF4-FFF2-40B4-BE49-F238E27FC236}">
                <a16:creationId xmlns:a16="http://schemas.microsoft.com/office/drawing/2014/main" id="{88FD5D67-458D-668D-1742-C8000C7B2937}"/>
              </a:ext>
            </a:extLst>
          </p:cNvPr>
          <p:cNvSpPr/>
          <p:nvPr/>
        </p:nvSpPr>
        <p:spPr>
          <a:xfrm>
            <a:off x="5726020" y="1380011"/>
            <a:ext cx="722397" cy="722397"/>
          </a:xfrm>
          <a:prstGeom prst="ellipse">
            <a:avLst/>
          </a:prstGeom>
          <a:solidFill>
            <a:srgbClr val="FFFFFF"/>
          </a:solidFill>
          <a:ln w="76200" cap="flat" cmpd="sng" algn="ctr">
            <a:solidFill>
              <a:srgbClr val="6785C1">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5" name="Freeform 9">
            <a:extLst>
              <a:ext uri="{FF2B5EF4-FFF2-40B4-BE49-F238E27FC236}">
                <a16:creationId xmlns:a16="http://schemas.microsoft.com/office/drawing/2014/main" id="{B5A52010-C431-8AC8-51C8-02053881E45E}"/>
              </a:ext>
            </a:extLst>
          </p:cNvPr>
          <p:cNvSpPr>
            <a:spLocks noEditPoints="1"/>
          </p:cNvSpPr>
          <p:nvPr/>
        </p:nvSpPr>
        <p:spPr bwMode="auto">
          <a:xfrm>
            <a:off x="5905033" y="1593693"/>
            <a:ext cx="365760" cy="367293"/>
          </a:xfrm>
          <a:custGeom>
            <a:avLst/>
            <a:gdLst>
              <a:gd name="T0" fmla="*/ 3 w 214"/>
              <a:gd name="T1" fmla="*/ 0 h 174"/>
              <a:gd name="T2" fmla="*/ 0 w 214"/>
              <a:gd name="T3" fmla="*/ 23 h 174"/>
              <a:gd name="T4" fmla="*/ 10 w 214"/>
              <a:gd name="T5" fmla="*/ 26 h 174"/>
              <a:gd name="T6" fmla="*/ 13 w 214"/>
              <a:gd name="T7" fmla="*/ 130 h 174"/>
              <a:gd name="T8" fmla="*/ 99 w 214"/>
              <a:gd name="T9" fmla="*/ 153 h 174"/>
              <a:gd name="T10" fmla="*/ 62 w 214"/>
              <a:gd name="T11" fmla="*/ 165 h 174"/>
              <a:gd name="T12" fmla="*/ 65 w 214"/>
              <a:gd name="T13" fmla="*/ 174 h 174"/>
              <a:gd name="T14" fmla="*/ 152 w 214"/>
              <a:gd name="T15" fmla="*/ 172 h 174"/>
              <a:gd name="T16" fmla="*/ 139 w 214"/>
              <a:gd name="T17" fmla="*/ 153 h 174"/>
              <a:gd name="T18" fmla="*/ 115 w 214"/>
              <a:gd name="T19" fmla="*/ 130 h 174"/>
              <a:gd name="T20" fmla="*/ 204 w 214"/>
              <a:gd name="T21" fmla="*/ 128 h 174"/>
              <a:gd name="T22" fmla="*/ 211 w 214"/>
              <a:gd name="T23" fmla="*/ 26 h 174"/>
              <a:gd name="T24" fmla="*/ 214 w 214"/>
              <a:gd name="T25" fmla="*/ 2 h 174"/>
              <a:gd name="T26" fmla="*/ 27 w 214"/>
              <a:gd name="T27" fmla="*/ 114 h 174"/>
              <a:gd name="T28" fmla="*/ 187 w 214"/>
              <a:gd name="T29" fmla="*/ 27 h 174"/>
              <a:gd name="T30" fmla="*/ 27 w 214"/>
              <a:gd name="T31" fmla="*/ 114 h 174"/>
              <a:gd name="T32" fmla="*/ 159 w 214"/>
              <a:gd name="T33" fmla="*/ 41 h 174"/>
              <a:gd name="T34" fmla="*/ 126 w 214"/>
              <a:gd name="T35" fmla="*/ 77 h 174"/>
              <a:gd name="T36" fmla="*/ 114 w 214"/>
              <a:gd name="T37" fmla="*/ 79 h 174"/>
              <a:gd name="T38" fmla="*/ 82 w 214"/>
              <a:gd name="T39" fmla="*/ 58 h 174"/>
              <a:gd name="T40" fmla="*/ 70 w 214"/>
              <a:gd name="T41" fmla="*/ 71 h 174"/>
              <a:gd name="T42" fmla="*/ 44 w 214"/>
              <a:gd name="T43" fmla="*/ 87 h 174"/>
              <a:gd name="T44" fmla="*/ 44 w 214"/>
              <a:gd name="T45" fmla="*/ 110 h 174"/>
              <a:gd name="T46" fmla="*/ 55 w 214"/>
              <a:gd name="T47" fmla="*/ 96 h 174"/>
              <a:gd name="T48" fmla="*/ 82 w 214"/>
              <a:gd name="T49" fmla="*/ 82 h 174"/>
              <a:gd name="T50" fmla="*/ 110 w 214"/>
              <a:gd name="T51" fmla="*/ 88 h 174"/>
              <a:gd name="T52" fmla="*/ 121 w 214"/>
              <a:gd name="T53" fmla="*/ 100 h 174"/>
              <a:gd name="T54" fmla="*/ 132 w 214"/>
              <a:gd name="T55" fmla="*/ 84 h 174"/>
              <a:gd name="T56" fmla="*/ 170 w 214"/>
              <a:gd name="T57" fmla="*/ 53 h 174"/>
              <a:gd name="T58" fmla="*/ 170 w 214"/>
              <a:gd name="T59" fmla="*/ 29 h 174"/>
              <a:gd name="T60" fmla="*/ 40 w 214"/>
              <a:gd name="T61" fmla="*/ 99 h 174"/>
              <a:gd name="T62" fmla="*/ 48 w 214"/>
              <a:gd name="T63" fmla="*/ 99 h 174"/>
              <a:gd name="T64" fmla="*/ 82 w 214"/>
              <a:gd name="T65" fmla="*/ 74 h 174"/>
              <a:gd name="T66" fmla="*/ 82 w 214"/>
              <a:gd name="T67" fmla="*/ 65 h 174"/>
              <a:gd name="T68" fmla="*/ 82 w 214"/>
              <a:gd name="T69" fmla="*/ 74 h 174"/>
              <a:gd name="T70" fmla="*/ 117 w 214"/>
              <a:gd name="T71" fmla="*/ 88 h 174"/>
              <a:gd name="T72" fmla="*/ 126 w 214"/>
              <a:gd name="T73" fmla="*/ 88 h 174"/>
              <a:gd name="T74" fmla="*/ 170 w 214"/>
              <a:gd name="T75" fmla="*/ 45 h 174"/>
              <a:gd name="T76" fmla="*/ 170 w 214"/>
              <a:gd name="T77" fmla="*/ 37 h 174"/>
              <a:gd name="T78" fmla="*/ 170 w 214"/>
              <a:gd name="T79" fmla="*/ 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174">
                <a:moveTo>
                  <a:pt x="211" y="0"/>
                </a:moveTo>
                <a:cubicBezTo>
                  <a:pt x="3" y="0"/>
                  <a:pt x="3" y="0"/>
                  <a:pt x="3" y="0"/>
                </a:cubicBezTo>
                <a:cubicBezTo>
                  <a:pt x="2" y="0"/>
                  <a:pt x="0" y="1"/>
                  <a:pt x="0" y="2"/>
                </a:cubicBezTo>
                <a:cubicBezTo>
                  <a:pt x="0" y="23"/>
                  <a:pt x="0" y="23"/>
                  <a:pt x="0" y="23"/>
                </a:cubicBezTo>
                <a:cubicBezTo>
                  <a:pt x="0" y="25"/>
                  <a:pt x="2" y="26"/>
                  <a:pt x="3" y="26"/>
                </a:cubicBezTo>
                <a:cubicBezTo>
                  <a:pt x="10" y="26"/>
                  <a:pt x="10" y="26"/>
                  <a:pt x="10" y="26"/>
                </a:cubicBezTo>
                <a:cubicBezTo>
                  <a:pt x="10" y="128"/>
                  <a:pt x="10" y="128"/>
                  <a:pt x="10" y="128"/>
                </a:cubicBezTo>
                <a:cubicBezTo>
                  <a:pt x="10" y="129"/>
                  <a:pt x="12" y="130"/>
                  <a:pt x="13" y="130"/>
                </a:cubicBezTo>
                <a:cubicBezTo>
                  <a:pt x="99" y="130"/>
                  <a:pt x="99" y="130"/>
                  <a:pt x="99" y="130"/>
                </a:cubicBezTo>
                <a:cubicBezTo>
                  <a:pt x="99" y="153"/>
                  <a:pt x="99" y="153"/>
                  <a:pt x="99" y="153"/>
                </a:cubicBezTo>
                <a:cubicBezTo>
                  <a:pt x="75" y="153"/>
                  <a:pt x="75" y="153"/>
                  <a:pt x="75" y="153"/>
                </a:cubicBezTo>
                <a:cubicBezTo>
                  <a:pt x="68" y="153"/>
                  <a:pt x="62" y="158"/>
                  <a:pt x="62" y="165"/>
                </a:cubicBezTo>
                <a:cubicBezTo>
                  <a:pt x="62" y="172"/>
                  <a:pt x="62" y="172"/>
                  <a:pt x="62" y="172"/>
                </a:cubicBezTo>
                <a:cubicBezTo>
                  <a:pt x="62" y="173"/>
                  <a:pt x="63" y="174"/>
                  <a:pt x="65" y="174"/>
                </a:cubicBezTo>
                <a:cubicBezTo>
                  <a:pt x="149" y="174"/>
                  <a:pt x="149" y="174"/>
                  <a:pt x="149" y="174"/>
                </a:cubicBezTo>
                <a:cubicBezTo>
                  <a:pt x="151" y="174"/>
                  <a:pt x="152" y="173"/>
                  <a:pt x="152" y="172"/>
                </a:cubicBezTo>
                <a:cubicBezTo>
                  <a:pt x="152" y="165"/>
                  <a:pt x="152" y="165"/>
                  <a:pt x="152" y="165"/>
                </a:cubicBezTo>
                <a:cubicBezTo>
                  <a:pt x="152" y="158"/>
                  <a:pt x="146" y="153"/>
                  <a:pt x="139" y="153"/>
                </a:cubicBezTo>
                <a:cubicBezTo>
                  <a:pt x="115" y="153"/>
                  <a:pt x="115" y="153"/>
                  <a:pt x="115" y="153"/>
                </a:cubicBezTo>
                <a:cubicBezTo>
                  <a:pt x="115" y="130"/>
                  <a:pt x="115" y="130"/>
                  <a:pt x="115" y="130"/>
                </a:cubicBezTo>
                <a:cubicBezTo>
                  <a:pt x="201" y="130"/>
                  <a:pt x="201" y="130"/>
                  <a:pt x="201" y="130"/>
                </a:cubicBezTo>
                <a:cubicBezTo>
                  <a:pt x="202" y="130"/>
                  <a:pt x="204" y="129"/>
                  <a:pt x="204" y="128"/>
                </a:cubicBezTo>
                <a:cubicBezTo>
                  <a:pt x="204" y="26"/>
                  <a:pt x="204" y="26"/>
                  <a:pt x="204" y="26"/>
                </a:cubicBezTo>
                <a:cubicBezTo>
                  <a:pt x="211" y="26"/>
                  <a:pt x="211" y="26"/>
                  <a:pt x="211" y="26"/>
                </a:cubicBezTo>
                <a:cubicBezTo>
                  <a:pt x="212" y="26"/>
                  <a:pt x="214" y="25"/>
                  <a:pt x="214" y="23"/>
                </a:cubicBezTo>
                <a:cubicBezTo>
                  <a:pt x="214" y="2"/>
                  <a:pt x="214" y="2"/>
                  <a:pt x="214" y="2"/>
                </a:cubicBezTo>
                <a:cubicBezTo>
                  <a:pt x="214" y="1"/>
                  <a:pt x="212" y="0"/>
                  <a:pt x="211" y="0"/>
                </a:cubicBezTo>
                <a:close/>
                <a:moveTo>
                  <a:pt x="27" y="114"/>
                </a:moveTo>
                <a:cubicBezTo>
                  <a:pt x="27" y="27"/>
                  <a:pt x="27" y="27"/>
                  <a:pt x="27" y="27"/>
                </a:cubicBezTo>
                <a:cubicBezTo>
                  <a:pt x="187" y="27"/>
                  <a:pt x="187" y="27"/>
                  <a:pt x="187" y="27"/>
                </a:cubicBezTo>
                <a:cubicBezTo>
                  <a:pt x="187" y="114"/>
                  <a:pt x="187" y="114"/>
                  <a:pt x="187" y="114"/>
                </a:cubicBezTo>
                <a:lnTo>
                  <a:pt x="27" y="114"/>
                </a:lnTo>
                <a:close/>
                <a:moveTo>
                  <a:pt x="170" y="29"/>
                </a:moveTo>
                <a:cubicBezTo>
                  <a:pt x="164" y="29"/>
                  <a:pt x="159" y="35"/>
                  <a:pt x="159" y="41"/>
                </a:cubicBezTo>
                <a:cubicBezTo>
                  <a:pt x="159" y="43"/>
                  <a:pt x="159" y="44"/>
                  <a:pt x="159" y="45"/>
                </a:cubicBezTo>
                <a:cubicBezTo>
                  <a:pt x="126" y="77"/>
                  <a:pt x="126" y="77"/>
                  <a:pt x="126" y="77"/>
                </a:cubicBezTo>
                <a:cubicBezTo>
                  <a:pt x="124" y="77"/>
                  <a:pt x="123" y="76"/>
                  <a:pt x="121" y="76"/>
                </a:cubicBezTo>
                <a:cubicBezTo>
                  <a:pt x="119" y="76"/>
                  <a:pt x="116" y="77"/>
                  <a:pt x="114" y="79"/>
                </a:cubicBezTo>
                <a:cubicBezTo>
                  <a:pt x="93" y="68"/>
                  <a:pt x="93" y="68"/>
                  <a:pt x="93" y="68"/>
                </a:cubicBezTo>
                <a:cubicBezTo>
                  <a:pt x="93" y="63"/>
                  <a:pt x="88" y="58"/>
                  <a:pt x="82" y="58"/>
                </a:cubicBezTo>
                <a:cubicBezTo>
                  <a:pt x="75" y="58"/>
                  <a:pt x="70" y="63"/>
                  <a:pt x="70" y="70"/>
                </a:cubicBezTo>
                <a:cubicBezTo>
                  <a:pt x="70" y="70"/>
                  <a:pt x="70" y="71"/>
                  <a:pt x="70" y="71"/>
                </a:cubicBezTo>
                <a:cubicBezTo>
                  <a:pt x="50" y="88"/>
                  <a:pt x="50" y="88"/>
                  <a:pt x="50" y="88"/>
                </a:cubicBezTo>
                <a:cubicBezTo>
                  <a:pt x="48" y="87"/>
                  <a:pt x="46" y="87"/>
                  <a:pt x="44" y="87"/>
                </a:cubicBezTo>
                <a:cubicBezTo>
                  <a:pt x="38" y="87"/>
                  <a:pt x="32" y="92"/>
                  <a:pt x="32" y="99"/>
                </a:cubicBezTo>
                <a:cubicBezTo>
                  <a:pt x="32" y="105"/>
                  <a:pt x="38" y="110"/>
                  <a:pt x="44" y="110"/>
                </a:cubicBezTo>
                <a:cubicBezTo>
                  <a:pt x="51" y="110"/>
                  <a:pt x="56" y="105"/>
                  <a:pt x="56" y="99"/>
                </a:cubicBezTo>
                <a:cubicBezTo>
                  <a:pt x="56" y="98"/>
                  <a:pt x="56" y="97"/>
                  <a:pt x="55" y="96"/>
                </a:cubicBezTo>
                <a:cubicBezTo>
                  <a:pt x="75" y="80"/>
                  <a:pt x="75" y="80"/>
                  <a:pt x="75" y="80"/>
                </a:cubicBezTo>
                <a:cubicBezTo>
                  <a:pt x="77" y="81"/>
                  <a:pt x="79" y="82"/>
                  <a:pt x="82" y="82"/>
                </a:cubicBezTo>
                <a:cubicBezTo>
                  <a:pt x="85" y="82"/>
                  <a:pt x="88" y="80"/>
                  <a:pt x="91" y="78"/>
                </a:cubicBezTo>
                <a:cubicBezTo>
                  <a:pt x="110" y="88"/>
                  <a:pt x="110" y="88"/>
                  <a:pt x="110" y="88"/>
                </a:cubicBezTo>
                <a:cubicBezTo>
                  <a:pt x="110" y="88"/>
                  <a:pt x="110" y="88"/>
                  <a:pt x="110" y="88"/>
                </a:cubicBezTo>
                <a:cubicBezTo>
                  <a:pt x="110" y="95"/>
                  <a:pt x="115" y="100"/>
                  <a:pt x="121" y="100"/>
                </a:cubicBezTo>
                <a:cubicBezTo>
                  <a:pt x="128" y="100"/>
                  <a:pt x="133" y="95"/>
                  <a:pt x="133" y="88"/>
                </a:cubicBezTo>
                <a:cubicBezTo>
                  <a:pt x="133" y="87"/>
                  <a:pt x="133" y="86"/>
                  <a:pt x="132" y="84"/>
                </a:cubicBezTo>
                <a:cubicBezTo>
                  <a:pt x="166" y="52"/>
                  <a:pt x="166" y="52"/>
                  <a:pt x="166" y="52"/>
                </a:cubicBezTo>
                <a:cubicBezTo>
                  <a:pt x="167" y="53"/>
                  <a:pt x="169" y="53"/>
                  <a:pt x="170" y="53"/>
                </a:cubicBezTo>
                <a:cubicBezTo>
                  <a:pt x="177" y="53"/>
                  <a:pt x="182" y="48"/>
                  <a:pt x="182" y="41"/>
                </a:cubicBezTo>
                <a:cubicBezTo>
                  <a:pt x="182" y="35"/>
                  <a:pt x="177" y="29"/>
                  <a:pt x="170" y="29"/>
                </a:cubicBezTo>
                <a:close/>
                <a:moveTo>
                  <a:pt x="44" y="103"/>
                </a:moveTo>
                <a:cubicBezTo>
                  <a:pt x="42" y="103"/>
                  <a:pt x="40" y="101"/>
                  <a:pt x="40" y="99"/>
                </a:cubicBezTo>
                <a:cubicBezTo>
                  <a:pt x="40" y="96"/>
                  <a:pt x="42" y="94"/>
                  <a:pt x="44" y="94"/>
                </a:cubicBezTo>
                <a:cubicBezTo>
                  <a:pt x="46" y="94"/>
                  <a:pt x="48" y="96"/>
                  <a:pt x="48" y="99"/>
                </a:cubicBezTo>
                <a:cubicBezTo>
                  <a:pt x="48" y="101"/>
                  <a:pt x="47" y="103"/>
                  <a:pt x="44" y="103"/>
                </a:cubicBezTo>
                <a:close/>
                <a:moveTo>
                  <a:pt x="82" y="74"/>
                </a:moveTo>
                <a:cubicBezTo>
                  <a:pt x="79" y="74"/>
                  <a:pt x="77" y="72"/>
                  <a:pt x="77" y="70"/>
                </a:cubicBezTo>
                <a:cubicBezTo>
                  <a:pt x="77" y="67"/>
                  <a:pt x="79" y="65"/>
                  <a:pt x="82" y="65"/>
                </a:cubicBezTo>
                <a:cubicBezTo>
                  <a:pt x="84" y="65"/>
                  <a:pt x="86" y="67"/>
                  <a:pt x="86" y="70"/>
                </a:cubicBezTo>
                <a:cubicBezTo>
                  <a:pt x="86" y="72"/>
                  <a:pt x="84" y="74"/>
                  <a:pt x="82" y="74"/>
                </a:cubicBezTo>
                <a:close/>
                <a:moveTo>
                  <a:pt x="121" y="93"/>
                </a:moveTo>
                <a:cubicBezTo>
                  <a:pt x="119" y="93"/>
                  <a:pt x="117" y="91"/>
                  <a:pt x="117" y="88"/>
                </a:cubicBezTo>
                <a:cubicBezTo>
                  <a:pt x="117" y="86"/>
                  <a:pt x="119" y="84"/>
                  <a:pt x="121" y="84"/>
                </a:cubicBezTo>
                <a:cubicBezTo>
                  <a:pt x="124" y="84"/>
                  <a:pt x="126" y="86"/>
                  <a:pt x="126" y="88"/>
                </a:cubicBezTo>
                <a:cubicBezTo>
                  <a:pt x="126" y="91"/>
                  <a:pt x="124" y="93"/>
                  <a:pt x="121" y="93"/>
                </a:cubicBezTo>
                <a:close/>
                <a:moveTo>
                  <a:pt x="170" y="45"/>
                </a:moveTo>
                <a:cubicBezTo>
                  <a:pt x="168" y="45"/>
                  <a:pt x="166" y="44"/>
                  <a:pt x="166" y="41"/>
                </a:cubicBezTo>
                <a:cubicBezTo>
                  <a:pt x="166" y="39"/>
                  <a:pt x="168" y="37"/>
                  <a:pt x="170" y="37"/>
                </a:cubicBezTo>
                <a:cubicBezTo>
                  <a:pt x="173" y="37"/>
                  <a:pt x="175" y="39"/>
                  <a:pt x="175" y="41"/>
                </a:cubicBezTo>
                <a:cubicBezTo>
                  <a:pt x="175" y="44"/>
                  <a:pt x="173" y="45"/>
                  <a:pt x="170" y="45"/>
                </a:cubicBezTo>
                <a:close/>
              </a:path>
            </a:pathLst>
          </a:custGeom>
          <a:solidFill>
            <a:srgbClr val="6785C1">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a:ea typeface="+mn-ea"/>
              <a:cs typeface="+mn-cs"/>
            </a:endParaRPr>
          </a:p>
        </p:txBody>
      </p:sp>
      <p:sp>
        <p:nvSpPr>
          <p:cNvPr id="16" name="Oval 15">
            <a:extLst>
              <a:ext uri="{FF2B5EF4-FFF2-40B4-BE49-F238E27FC236}">
                <a16:creationId xmlns:a16="http://schemas.microsoft.com/office/drawing/2014/main" id="{10F05008-A630-DD86-869E-97A7CAA0EC94}"/>
              </a:ext>
            </a:extLst>
          </p:cNvPr>
          <p:cNvSpPr/>
          <p:nvPr/>
        </p:nvSpPr>
        <p:spPr>
          <a:xfrm>
            <a:off x="9612220" y="1380011"/>
            <a:ext cx="722397" cy="722397"/>
          </a:xfrm>
          <a:prstGeom prst="ellipse">
            <a:avLst/>
          </a:prstGeom>
          <a:solidFill>
            <a:srgbClr val="FFFFFF"/>
          </a:solidFill>
          <a:ln w="76200" cap="flat" cmpd="sng" algn="ctr">
            <a:solidFill>
              <a:srgbClr val="6785C1">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7" name="Freeform 13">
            <a:extLst>
              <a:ext uri="{FF2B5EF4-FFF2-40B4-BE49-F238E27FC236}">
                <a16:creationId xmlns:a16="http://schemas.microsoft.com/office/drawing/2014/main" id="{9454557B-C470-EC53-4F1E-2D85B4A0E09B}"/>
              </a:ext>
            </a:extLst>
          </p:cNvPr>
          <p:cNvSpPr>
            <a:spLocks noEditPoints="1"/>
          </p:cNvSpPr>
          <p:nvPr/>
        </p:nvSpPr>
        <p:spPr bwMode="auto">
          <a:xfrm>
            <a:off x="9799798" y="1565254"/>
            <a:ext cx="365760" cy="365760"/>
          </a:xfrm>
          <a:custGeom>
            <a:avLst/>
            <a:gdLst>
              <a:gd name="T0" fmla="*/ 178 w 211"/>
              <a:gd name="T1" fmla="*/ 212 h 214"/>
              <a:gd name="T2" fmla="*/ 164 w 211"/>
              <a:gd name="T3" fmla="*/ 212 h 214"/>
              <a:gd name="T4" fmla="*/ 148 w 211"/>
              <a:gd name="T5" fmla="*/ 192 h 214"/>
              <a:gd name="T6" fmla="*/ 166 w 211"/>
              <a:gd name="T7" fmla="*/ 184 h 214"/>
              <a:gd name="T8" fmla="*/ 192 w 211"/>
              <a:gd name="T9" fmla="*/ 171 h 214"/>
              <a:gd name="T10" fmla="*/ 211 w 211"/>
              <a:gd name="T11" fmla="*/ 178 h 214"/>
              <a:gd name="T12" fmla="*/ 172 w 211"/>
              <a:gd name="T13" fmla="*/ 176 h 214"/>
              <a:gd name="T14" fmla="*/ 138 w 211"/>
              <a:gd name="T15" fmla="*/ 192 h 214"/>
              <a:gd name="T16" fmla="*/ 144 w 211"/>
              <a:gd name="T17" fmla="*/ 206 h 214"/>
              <a:gd name="T18" fmla="*/ 10 w 211"/>
              <a:gd name="T19" fmla="*/ 214 h 214"/>
              <a:gd name="T20" fmla="*/ 0 w 211"/>
              <a:gd name="T21" fmla="*/ 32 h 214"/>
              <a:gd name="T22" fmla="*/ 26 w 211"/>
              <a:gd name="T23" fmla="*/ 22 h 214"/>
              <a:gd name="T24" fmla="*/ 48 w 211"/>
              <a:gd name="T25" fmla="*/ 51 h 214"/>
              <a:gd name="T26" fmla="*/ 69 w 211"/>
              <a:gd name="T27" fmla="*/ 22 h 214"/>
              <a:gd name="T28" fmla="*/ 79 w 211"/>
              <a:gd name="T29" fmla="*/ 32 h 214"/>
              <a:gd name="T30" fmla="*/ 119 w 211"/>
              <a:gd name="T31" fmla="*/ 32 h 214"/>
              <a:gd name="T32" fmla="*/ 129 w 211"/>
              <a:gd name="T33" fmla="*/ 22 h 214"/>
              <a:gd name="T34" fmla="*/ 152 w 211"/>
              <a:gd name="T35" fmla="*/ 51 h 214"/>
              <a:gd name="T36" fmla="*/ 172 w 211"/>
              <a:gd name="T37" fmla="*/ 22 h 214"/>
              <a:gd name="T38" fmla="*/ 198 w 211"/>
              <a:gd name="T39" fmla="*/ 32 h 214"/>
              <a:gd name="T40" fmla="*/ 184 w 211"/>
              <a:gd name="T41" fmla="*/ 165 h 214"/>
              <a:gd name="T42" fmla="*/ 172 w 211"/>
              <a:gd name="T43" fmla="*/ 176 h 214"/>
              <a:gd name="T44" fmla="*/ 36 w 211"/>
              <a:gd name="T45" fmla="*/ 180 h 214"/>
              <a:gd name="T46" fmla="*/ 109 w 211"/>
              <a:gd name="T47" fmla="*/ 172 h 214"/>
              <a:gd name="T48" fmla="*/ 109 w 211"/>
              <a:gd name="T49" fmla="*/ 172 h 214"/>
              <a:gd name="T50" fmla="*/ 109 w 211"/>
              <a:gd name="T51" fmla="*/ 172 h 214"/>
              <a:gd name="T52" fmla="*/ 36 w 211"/>
              <a:gd name="T53" fmla="*/ 165 h 214"/>
              <a:gd name="T54" fmla="*/ 162 w 211"/>
              <a:gd name="T55" fmla="*/ 79 h 214"/>
              <a:gd name="T56" fmla="*/ 26 w 211"/>
              <a:gd name="T57" fmla="*/ 88 h 214"/>
              <a:gd name="T58" fmla="*/ 162 w 211"/>
              <a:gd name="T59" fmla="*/ 98 h 214"/>
              <a:gd name="T60" fmla="*/ 162 w 211"/>
              <a:gd name="T61" fmla="*/ 79 h 214"/>
              <a:gd name="T62" fmla="*/ 99 w 211"/>
              <a:gd name="T63" fmla="*/ 122 h 214"/>
              <a:gd name="T64" fmla="*/ 36 w 211"/>
              <a:gd name="T65" fmla="*/ 122 h 214"/>
              <a:gd name="T66" fmla="*/ 36 w 211"/>
              <a:gd name="T67" fmla="*/ 141 h 214"/>
              <a:gd name="T68" fmla="*/ 99 w 211"/>
              <a:gd name="T69" fmla="*/ 141 h 214"/>
              <a:gd name="T70" fmla="*/ 172 w 211"/>
              <a:gd name="T71" fmla="*/ 131 h 214"/>
              <a:gd name="T72" fmla="*/ 152 w 211"/>
              <a:gd name="T73" fmla="*/ 41 h 214"/>
              <a:gd name="T74" fmla="*/ 142 w 211"/>
              <a:gd name="T75" fmla="*/ 12 h 214"/>
              <a:gd name="T76" fmla="*/ 162 w 211"/>
              <a:gd name="T77" fmla="*/ 12 h 214"/>
              <a:gd name="T78" fmla="*/ 152 w 211"/>
              <a:gd name="T79" fmla="*/ 41 h 214"/>
              <a:gd name="T80" fmla="*/ 89 w 211"/>
              <a:gd name="T81" fmla="*/ 32 h 214"/>
              <a:gd name="T82" fmla="*/ 99 w 211"/>
              <a:gd name="T83" fmla="*/ 0 h 214"/>
              <a:gd name="T84" fmla="*/ 109 w 211"/>
              <a:gd name="T85" fmla="*/ 32 h 214"/>
              <a:gd name="T86" fmla="*/ 48 w 211"/>
              <a:gd name="T87" fmla="*/ 41 h 214"/>
              <a:gd name="T88" fmla="*/ 36 w 211"/>
              <a:gd name="T89" fmla="*/ 12 h 214"/>
              <a:gd name="T90" fmla="*/ 58 w 211"/>
              <a:gd name="T91" fmla="*/ 12 h 214"/>
              <a:gd name="T92" fmla="*/ 48 w 211"/>
              <a:gd name="T93" fmla="*/ 4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14">
                <a:moveTo>
                  <a:pt x="207" y="184"/>
                </a:moveTo>
                <a:cubicBezTo>
                  <a:pt x="178" y="212"/>
                  <a:pt x="178" y="212"/>
                  <a:pt x="178" y="212"/>
                </a:cubicBezTo>
                <a:cubicBezTo>
                  <a:pt x="178" y="214"/>
                  <a:pt x="174" y="214"/>
                  <a:pt x="172" y="214"/>
                </a:cubicBezTo>
                <a:cubicBezTo>
                  <a:pt x="168" y="214"/>
                  <a:pt x="166" y="214"/>
                  <a:pt x="164" y="212"/>
                </a:cubicBezTo>
                <a:cubicBezTo>
                  <a:pt x="150" y="198"/>
                  <a:pt x="150" y="198"/>
                  <a:pt x="150" y="198"/>
                </a:cubicBezTo>
                <a:cubicBezTo>
                  <a:pt x="150" y="196"/>
                  <a:pt x="148" y="194"/>
                  <a:pt x="148" y="192"/>
                </a:cubicBezTo>
                <a:cubicBezTo>
                  <a:pt x="148" y="186"/>
                  <a:pt x="152" y="180"/>
                  <a:pt x="158" y="180"/>
                </a:cubicBezTo>
                <a:cubicBezTo>
                  <a:pt x="160" y="180"/>
                  <a:pt x="164" y="182"/>
                  <a:pt x="166" y="184"/>
                </a:cubicBezTo>
                <a:cubicBezTo>
                  <a:pt x="172" y="190"/>
                  <a:pt x="172" y="190"/>
                  <a:pt x="172" y="190"/>
                </a:cubicBezTo>
                <a:cubicBezTo>
                  <a:pt x="192" y="171"/>
                  <a:pt x="192" y="171"/>
                  <a:pt x="192" y="171"/>
                </a:cubicBezTo>
                <a:cubicBezTo>
                  <a:pt x="194" y="169"/>
                  <a:pt x="196" y="169"/>
                  <a:pt x="198" y="169"/>
                </a:cubicBezTo>
                <a:cubicBezTo>
                  <a:pt x="205" y="169"/>
                  <a:pt x="211" y="172"/>
                  <a:pt x="211" y="178"/>
                </a:cubicBezTo>
                <a:cubicBezTo>
                  <a:pt x="211" y="180"/>
                  <a:pt x="209" y="182"/>
                  <a:pt x="207" y="184"/>
                </a:cubicBezTo>
                <a:close/>
                <a:moveTo>
                  <a:pt x="172" y="176"/>
                </a:moveTo>
                <a:cubicBezTo>
                  <a:pt x="168" y="172"/>
                  <a:pt x="164" y="171"/>
                  <a:pt x="158" y="171"/>
                </a:cubicBezTo>
                <a:cubicBezTo>
                  <a:pt x="146" y="171"/>
                  <a:pt x="138" y="180"/>
                  <a:pt x="138" y="192"/>
                </a:cubicBezTo>
                <a:cubicBezTo>
                  <a:pt x="138" y="196"/>
                  <a:pt x="140" y="202"/>
                  <a:pt x="144" y="206"/>
                </a:cubicBezTo>
                <a:cubicBezTo>
                  <a:pt x="144" y="206"/>
                  <a:pt x="144" y="206"/>
                  <a:pt x="144" y="206"/>
                </a:cubicBezTo>
                <a:cubicBezTo>
                  <a:pt x="154" y="214"/>
                  <a:pt x="154" y="214"/>
                  <a:pt x="154" y="214"/>
                </a:cubicBezTo>
                <a:cubicBezTo>
                  <a:pt x="10" y="214"/>
                  <a:pt x="10" y="214"/>
                  <a:pt x="10" y="214"/>
                </a:cubicBezTo>
                <a:cubicBezTo>
                  <a:pt x="4" y="214"/>
                  <a:pt x="0" y="210"/>
                  <a:pt x="0" y="204"/>
                </a:cubicBezTo>
                <a:cubicBezTo>
                  <a:pt x="0" y="32"/>
                  <a:pt x="0" y="32"/>
                  <a:pt x="0" y="32"/>
                </a:cubicBezTo>
                <a:cubicBezTo>
                  <a:pt x="0" y="26"/>
                  <a:pt x="4" y="22"/>
                  <a:pt x="10" y="22"/>
                </a:cubicBezTo>
                <a:cubicBezTo>
                  <a:pt x="26" y="22"/>
                  <a:pt x="26" y="22"/>
                  <a:pt x="26" y="22"/>
                </a:cubicBezTo>
                <a:cubicBezTo>
                  <a:pt x="26" y="32"/>
                  <a:pt x="26" y="32"/>
                  <a:pt x="26" y="32"/>
                </a:cubicBezTo>
                <a:cubicBezTo>
                  <a:pt x="26" y="41"/>
                  <a:pt x="36" y="51"/>
                  <a:pt x="48" y="51"/>
                </a:cubicBezTo>
                <a:cubicBezTo>
                  <a:pt x="58" y="51"/>
                  <a:pt x="69" y="41"/>
                  <a:pt x="69" y="32"/>
                </a:cubicBezTo>
                <a:cubicBezTo>
                  <a:pt x="69" y="22"/>
                  <a:pt x="69" y="22"/>
                  <a:pt x="69" y="22"/>
                </a:cubicBezTo>
                <a:cubicBezTo>
                  <a:pt x="79" y="22"/>
                  <a:pt x="79" y="22"/>
                  <a:pt x="79" y="22"/>
                </a:cubicBezTo>
                <a:cubicBezTo>
                  <a:pt x="79" y="32"/>
                  <a:pt x="79" y="32"/>
                  <a:pt x="79" y="32"/>
                </a:cubicBezTo>
                <a:cubicBezTo>
                  <a:pt x="79" y="41"/>
                  <a:pt x="87" y="51"/>
                  <a:pt x="99" y="51"/>
                </a:cubicBezTo>
                <a:cubicBezTo>
                  <a:pt x="111" y="51"/>
                  <a:pt x="119" y="41"/>
                  <a:pt x="119" y="32"/>
                </a:cubicBezTo>
                <a:cubicBezTo>
                  <a:pt x="119" y="22"/>
                  <a:pt x="119" y="22"/>
                  <a:pt x="119" y="22"/>
                </a:cubicBezTo>
                <a:cubicBezTo>
                  <a:pt x="129" y="22"/>
                  <a:pt x="129" y="22"/>
                  <a:pt x="129" y="22"/>
                </a:cubicBezTo>
                <a:cubicBezTo>
                  <a:pt x="129" y="32"/>
                  <a:pt x="129" y="32"/>
                  <a:pt x="129" y="32"/>
                </a:cubicBezTo>
                <a:cubicBezTo>
                  <a:pt x="129" y="41"/>
                  <a:pt x="140" y="51"/>
                  <a:pt x="152" y="51"/>
                </a:cubicBezTo>
                <a:cubicBezTo>
                  <a:pt x="162" y="51"/>
                  <a:pt x="172" y="41"/>
                  <a:pt x="172" y="32"/>
                </a:cubicBezTo>
                <a:cubicBezTo>
                  <a:pt x="172" y="22"/>
                  <a:pt x="172" y="22"/>
                  <a:pt x="172" y="22"/>
                </a:cubicBezTo>
                <a:cubicBezTo>
                  <a:pt x="188" y="22"/>
                  <a:pt x="188" y="22"/>
                  <a:pt x="188" y="22"/>
                </a:cubicBezTo>
                <a:cubicBezTo>
                  <a:pt x="194" y="22"/>
                  <a:pt x="198" y="26"/>
                  <a:pt x="198" y="32"/>
                </a:cubicBezTo>
                <a:cubicBezTo>
                  <a:pt x="198" y="159"/>
                  <a:pt x="198" y="159"/>
                  <a:pt x="198" y="159"/>
                </a:cubicBezTo>
                <a:cubicBezTo>
                  <a:pt x="194" y="159"/>
                  <a:pt x="188" y="161"/>
                  <a:pt x="184" y="165"/>
                </a:cubicBezTo>
                <a:cubicBezTo>
                  <a:pt x="172" y="176"/>
                  <a:pt x="172" y="176"/>
                  <a:pt x="172" y="176"/>
                </a:cubicBezTo>
                <a:cubicBezTo>
                  <a:pt x="172" y="176"/>
                  <a:pt x="172" y="176"/>
                  <a:pt x="172" y="176"/>
                </a:cubicBezTo>
                <a:close/>
                <a:moveTo>
                  <a:pt x="26" y="172"/>
                </a:moveTo>
                <a:cubicBezTo>
                  <a:pt x="26" y="178"/>
                  <a:pt x="30" y="180"/>
                  <a:pt x="36" y="180"/>
                </a:cubicBezTo>
                <a:cubicBezTo>
                  <a:pt x="101" y="180"/>
                  <a:pt x="101" y="180"/>
                  <a:pt x="101" y="180"/>
                </a:cubicBezTo>
                <a:cubicBezTo>
                  <a:pt x="105" y="180"/>
                  <a:pt x="109" y="178"/>
                  <a:pt x="109" y="172"/>
                </a:cubicBezTo>
                <a:cubicBezTo>
                  <a:pt x="109" y="172"/>
                  <a:pt x="109" y="172"/>
                  <a:pt x="109" y="172"/>
                </a:cubicBezTo>
                <a:cubicBezTo>
                  <a:pt x="109" y="172"/>
                  <a:pt x="109" y="172"/>
                  <a:pt x="109" y="172"/>
                </a:cubicBezTo>
                <a:cubicBezTo>
                  <a:pt x="109" y="172"/>
                  <a:pt x="109" y="172"/>
                  <a:pt x="109" y="172"/>
                </a:cubicBezTo>
                <a:cubicBezTo>
                  <a:pt x="109" y="172"/>
                  <a:pt x="109" y="172"/>
                  <a:pt x="109" y="172"/>
                </a:cubicBezTo>
                <a:cubicBezTo>
                  <a:pt x="109" y="169"/>
                  <a:pt x="105" y="165"/>
                  <a:pt x="101" y="165"/>
                </a:cubicBezTo>
                <a:cubicBezTo>
                  <a:pt x="36" y="165"/>
                  <a:pt x="36" y="165"/>
                  <a:pt x="36" y="165"/>
                </a:cubicBezTo>
                <a:cubicBezTo>
                  <a:pt x="30" y="165"/>
                  <a:pt x="26" y="169"/>
                  <a:pt x="26" y="172"/>
                </a:cubicBezTo>
                <a:close/>
                <a:moveTo>
                  <a:pt x="162" y="79"/>
                </a:moveTo>
                <a:cubicBezTo>
                  <a:pt x="36" y="79"/>
                  <a:pt x="36" y="79"/>
                  <a:pt x="36" y="79"/>
                </a:cubicBezTo>
                <a:cubicBezTo>
                  <a:pt x="32" y="79"/>
                  <a:pt x="26" y="83"/>
                  <a:pt x="26" y="88"/>
                </a:cubicBezTo>
                <a:cubicBezTo>
                  <a:pt x="26" y="94"/>
                  <a:pt x="32" y="98"/>
                  <a:pt x="36" y="98"/>
                </a:cubicBezTo>
                <a:cubicBezTo>
                  <a:pt x="162" y="98"/>
                  <a:pt x="162" y="98"/>
                  <a:pt x="162" y="98"/>
                </a:cubicBezTo>
                <a:cubicBezTo>
                  <a:pt x="168" y="98"/>
                  <a:pt x="172" y="94"/>
                  <a:pt x="172" y="88"/>
                </a:cubicBezTo>
                <a:cubicBezTo>
                  <a:pt x="172" y="83"/>
                  <a:pt x="168" y="79"/>
                  <a:pt x="162" y="79"/>
                </a:cubicBezTo>
                <a:close/>
                <a:moveTo>
                  <a:pt x="162" y="122"/>
                </a:moveTo>
                <a:cubicBezTo>
                  <a:pt x="99" y="122"/>
                  <a:pt x="99" y="122"/>
                  <a:pt x="99" y="122"/>
                </a:cubicBezTo>
                <a:cubicBezTo>
                  <a:pt x="83" y="122"/>
                  <a:pt x="83" y="122"/>
                  <a:pt x="83" y="122"/>
                </a:cubicBezTo>
                <a:cubicBezTo>
                  <a:pt x="36" y="122"/>
                  <a:pt x="36" y="122"/>
                  <a:pt x="36" y="122"/>
                </a:cubicBezTo>
                <a:cubicBezTo>
                  <a:pt x="32" y="122"/>
                  <a:pt x="26" y="126"/>
                  <a:pt x="26" y="131"/>
                </a:cubicBezTo>
                <a:cubicBezTo>
                  <a:pt x="26" y="137"/>
                  <a:pt x="32" y="141"/>
                  <a:pt x="36" y="141"/>
                </a:cubicBezTo>
                <a:cubicBezTo>
                  <a:pt x="83" y="141"/>
                  <a:pt x="83" y="141"/>
                  <a:pt x="83" y="141"/>
                </a:cubicBezTo>
                <a:cubicBezTo>
                  <a:pt x="99" y="141"/>
                  <a:pt x="99" y="141"/>
                  <a:pt x="99" y="141"/>
                </a:cubicBezTo>
                <a:cubicBezTo>
                  <a:pt x="162" y="141"/>
                  <a:pt x="162" y="141"/>
                  <a:pt x="162" y="141"/>
                </a:cubicBezTo>
                <a:cubicBezTo>
                  <a:pt x="168" y="141"/>
                  <a:pt x="172" y="137"/>
                  <a:pt x="172" y="131"/>
                </a:cubicBezTo>
                <a:cubicBezTo>
                  <a:pt x="172" y="126"/>
                  <a:pt x="168" y="122"/>
                  <a:pt x="162" y="122"/>
                </a:cubicBezTo>
                <a:close/>
                <a:moveTo>
                  <a:pt x="152" y="41"/>
                </a:moveTo>
                <a:cubicBezTo>
                  <a:pt x="146" y="41"/>
                  <a:pt x="142" y="38"/>
                  <a:pt x="142" y="32"/>
                </a:cubicBezTo>
                <a:cubicBezTo>
                  <a:pt x="142" y="12"/>
                  <a:pt x="142" y="12"/>
                  <a:pt x="142" y="12"/>
                </a:cubicBezTo>
                <a:cubicBezTo>
                  <a:pt x="142" y="6"/>
                  <a:pt x="146" y="0"/>
                  <a:pt x="152" y="0"/>
                </a:cubicBezTo>
                <a:cubicBezTo>
                  <a:pt x="156" y="0"/>
                  <a:pt x="162" y="6"/>
                  <a:pt x="162" y="12"/>
                </a:cubicBezTo>
                <a:cubicBezTo>
                  <a:pt x="162" y="32"/>
                  <a:pt x="162" y="32"/>
                  <a:pt x="162" y="32"/>
                </a:cubicBezTo>
                <a:cubicBezTo>
                  <a:pt x="162" y="38"/>
                  <a:pt x="156" y="41"/>
                  <a:pt x="152" y="41"/>
                </a:cubicBezTo>
                <a:close/>
                <a:moveTo>
                  <a:pt x="99" y="41"/>
                </a:moveTo>
                <a:cubicBezTo>
                  <a:pt x="93" y="41"/>
                  <a:pt x="89" y="38"/>
                  <a:pt x="89" y="32"/>
                </a:cubicBezTo>
                <a:cubicBezTo>
                  <a:pt x="89" y="12"/>
                  <a:pt x="89" y="12"/>
                  <a:pt x="89" y="12"/>
                </a:cubicBezTo>
                <a:cubicBezTo>
                  <a:pt x="89" y="6"/>
                  <a:pt x="93" y="0"/>
                  <a:pt x="99" y="0"/>
                </a:cubicBezTo>
                <a:cubicBezTo>
                  <a:pt x="105" y="0"/>
                  <a:pt x="109" y="6"/>
                  <a:pt x="109" y="12"/>
                </a:cubicBezTo>
                <a:cubicBezTo>
                  <a:pt x="109" y="32"/>
                  <a:pt x="109" y="32"/>
                  <a:pt x="109" y="32"/>
                </a:cubicBezTo>
                <a:cubicBezTo>
                  <a:pt x="109" y="38"/>
                  <a:pt x="105" y="41"/>
                  <a:pt x="99" y="41"/>
                </a:cubicBezTo>
                <a:close/>
                <a:moveTo>
                  <a:pt x="48" y="41"/>
                </a:moveTo>
                <a:cubicBezTo>
                  <a:pt x="42" y="41"/>
                  <a:pt x="36" y="38"/>
                  <a:pt x="36" y="32"/>
                </a:cubicBezTo>
                <a:cubicBezTo>
                  <a:pt x="36" y="12"/>
                  <a:pt x="36" y="12"/>
                  <a:pt x="36" y="12"/>
                </a:cubicBezTo>
                <a:cubicBezTo>
                  <a:pt x="36" y="6"/>
                  <a:pt x="42" y="0"/>
                  <a:pt x="48" y="0"/>
                </a:cubicBezTo>
                <a:cubicBezTo>
                  <a:pt x="52" y="0"/>
                  <a:pt x="58" y="6"/>
                  <a:pt x="58" y="12"/>
                </a:cubicBezTo>
                <a:cubicBezTo>
                  <a:pt x="58" y="32"/>
                  <a:pt x="58" y="32"/>
                  <a:pt x="58" y="32"/>
                </a:cubicBezTo>
                <a:cubicBezTo>
                  <a:pt x="58" y="38"/>
                  <a:pt x="52" y="41"/>
                  <a:pt x="48" y="41"/>
                </a:cubicBezTo>
                <a:close/>
              </a:path>
            </a:pathLst>
          </a:custGeom>
          <a:solidFill>
            <a:srgbClr val="6785C1">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D556B05B-CC57-DF2C-CF4A-49DE837A58F1}"/>
              </a:ext>
            </a:extLst>
          </p:cNvPr>
          <p:cNvSpPr/>
          <p:nvPr/>
        </p:nvSpPr>
        <p:spPr>
          <a:xfrm>
            <a:off x="373954" y="5446283"/>
            <a:ext cx="3657600" cy="841248"/>
          </a:xfrm>
          <a:prstGeom prst="rect">
            <a:avLst/>
          </a:prstGeom>
          <a:solidFill>
            <a:srgbClr val="C2CEE6">
              <a:lumMod val="50000"/>
            </a:srgbClr>
          </a:solidFill>
          <a:ln w="25400" cap="flat" cmpd="sng" algn="ctr">
            <a:noFill/>
            <a:prstDash val="solid"/>
          </a:ln>
          <a:effectLst/>
        </p:spPr>
        <p:txBody>
          <a:bodyPr lIns="182880" tIns="45720" rIns="182880" bIns="45720" rtlCol="0" anchor="ctr"/>
          <a:lstStyle/>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US" sz="1100" b="0" i="0" u="none" strike="noStrike" kern="0" cap="none" spc="0" normalizeH="0" baseline="0" noProof="0">
                <a:ln>
                  <a:noFill/>
                </a:ln>
                <a:solidFill>
                  <a:srgbClr val="FFFFFF"/>
                </a:solidFill>
                <a:effectLst/>
                <a:uLnTx/>
                <a:uFillTx/>
                <a:latin typeface="Arial"/>
                <a:ea typeface="+mn-ea"/>
                <a:cs typeface="Arial"/>
              </a:rPr>
              <a:t>Recommendations via risk-reward matrix</a:t>
            </a:r>
          </a:p>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IN" sz="1100" b="0" i="0" u="none" strike="noStrike" kern="0" cap="none" spc="0" normalizeH="0" baseline="0" noProof="0">
                <a:ln>
                  <a:noFill/>
                </a:ln>
                <a:solidFill>
                  <a:srgbClr val="FFFFFF"/>
                </a:solidFill>
                <a:effectLst/>
                <a:uLnTx/>
                <a:uFillTx/>
                <a:latin typeface="Arial"/>
                <a:ea typeface="+mn-ea"/>
                <a:cs typeface="Arial"/>
              </a:rPr>
              <a:t>Proof of concepts (POC) for a select set of recommendations</a:t>
            </a:r>
            <a:endParaRPr kumimoji="0" lang="en-US" sz="1100" b="0" i="0" u="none" strike="noStrike" kern="0" cap="none" spc="0" normalizeH="0" baseline="0" noProof="0">
              <a:ln>
                <a:noFill/>
              </a:ln>
              <a:solidFill>
                <a:srgbClr val="FFFFFF"/>
              </a:solidFill>
              <a:effectLst/>
              <a:uLnTx/>
              <a:uFillTx/>
              <a:latin typeface="Arial"/>
              <a:ea typeface="+mn-ea"/>
              <a:cs typeface="Arial"/>
            </a:endParaRPr>
          </a:p>
        </p:txBody>
      </p:sp>
      <p:sp>
        <p:nvSpPr>
          <p:cNvPr id="19" name="Rectangle 18">
            <a:extLst>
              <a:ext uri="{FF2B5EF4-FFF2-40B4-BE49-F238E27FC236}">
                <a16:creationId xmlns:a16="http://schemas.microsoft.com/office/drawing/2014/main" id="{0886E61D-44D4-5107-870E-EA7C36724CAB}"/>
              </a:ext>
            </a:extLst>
          </p:cNvPr>
          <p:cNvSpPr/>
          <p:nvPr/>
        </p:nvSpPr>
        <p:spPr>
          <a:xfrm>
            <a:off x="4258418" y="5446283"/>
            <a:ext cx="3657600" cy="841248"/>
          </a:xfrm>
          <a:prstGeom prst="rect">
            <a:avLst/>
          </a:prstGeom>
          <a:solidFill>
            <a:srgbClr val="C2CEE6">
              <a:lumMod val="50000"/>
            </a:srgbClr>
          </a:solidFill>
          <a:ln w="25400" cap="flat" cmpd="sng" algn="ctr">
            <a:noFill/>
            <a:prstDash val="solid"/>
          </a:ln>
          <a:effectLst/>
        </p:spPr>
        <p:txBody>
          <a:bodyPr lIns="182880" tIns="45720" rIns="182880" bIns="45720" rtlCol="0" anchor="ctr"/>
          <a:lstStyle/>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US" sz="1100" b="0" i="0" u="none" strike="noStrike" kern="0" cap="none" spc="0" normalizeH="0" baseline="0" noProof="0">
                <a:ln>
                  <a:noFill/>
                </a:ln>
                <a:solidFill>
                  <a:srgbClr val="FFFFFF"/>
                </a:solidFill>
                <a:effectLst/>
                <a:uLnTx/>
                <a:uFillTx/>
                <a:latin typeface="Arial"/>
                <a:ea typeface="+mn-ea"/>
                <a:cs typeface="Arial"/>
              </a:rPr>
              <a:t>Defined SRE metrics and dashboards</a:t>
            </a:r>
            <a:endParaRPr kumimoji="0" lang="en-US" sz="1100" b="0" i="0" u="none" strike="noStrike" kern="0" cap="none" spc="0" normalizeH="0" baseline="0" noProof="0">
              <a:ln>
                <a:noFill/>
              </a:ln>
              <a:solidFill>
                <a:srgbClr val="FFFFFF"/>
              </a:solidFill>
              <a:effectLst/>
              <a:uLnTx/>
              <a:uFillTx/>
              <a:latin typeface="Arial"/>
              <a:ea typeface="+mn-ea"/>
              <a:cs typeface="+mn-cs"/>
            </a:endParaRPr>
          </a:p>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US" sz="1100" b="0" i="0" u="none" strike="noStrike" kern="0" cap="none" spc="0" normalizeH="0" baseline="0" noProof="0">
                <a:ln>
                  <a:noFill/>
                </a:ln>
                <a:solidFill>
                  <a:srgbClr val="FFFFFF"/>
                </a:solidFill>
                <a:effectLst/>
                <a:uLnTx/>
                <a:uFillTx/>
                <a:latin typeface="Arial"/>
                <a:ea typeface="+mn-ea"/>
                <a:cs typeface="Arial"/>
              </a:rPr>
              <a:t>Refine/define SRE processes</a:t>
            </a:r>
          </a:p>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US" sz="1100" b="0" i="0" u="none" strike="noStrike" kern="0" cap="none" spc="0" normalizeH="0" baseline="0" noProof="0">
                <a:ln>
                  <a:noFill/>
                </a:ln>
                <a:solidFill>
                  <a:srgbClr val="FFFFFF"/>
                </a:solidFill>
                <a:effectLst/>
                <a:uLnTx/>
                <a:uFillTx/>
                <a:latin typeface="Arial"/>
                <a:ea typeface="+mn-ea"/>
                <a:cs typeface="Arial"/>
              </a:rPr>
              <a:t>Implement automation</a:t>
            </a:r>
            <a:endParaRPr kumimoji="0" lang="en-US" sz="1100" b="0" i="0" u="none" strike="noStrike" kern="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20" name="Rectangle 19">
            <a:extLst>
              <a:ext uri="{FF2B5EF4-FFF2-40B4-BE49-F238E27FC236}">
                <a16:creationId xmlns:a16="http://schemas.microsoft.com/office/drawing/2014/main" id="{3D7005A4-8F9B-AD69-86F0-7A637ED29931}"/>
              </a:ext>
            </a:extLst>
          </p:cNvPr>
          <p:cNvSpPr/>
          <p:nvPr/>
        </p:nvSpPr>
        <p:spPr>
          <a:xfrm>
            <a:off x="8144618" y="5446283"/>
            <a:ext cx="3657600" cy="841985"/>
          </a:xfrm>
          <a:prstGeom prst="rect">
            <a:avLst/>
          </a:prstGeom>
          <a:solidFill>
            <a:srgbClr val="C2CEE6">
              <a:lumMod val="50000"/>
            </a:srgbClr>
          </a:solidFill>
          <a:ln w="25400" cap="flat" cmpd="sng" algn="ctr">
            <a:noFill/>
            <a:prstDash val="solid"/>
          </a:ln>
          <a:effectLst/>
        </p:spPr>
        <p:txBody>
          <a:bodyPr lIns="182880" tIns="45720" rIns="182880" bIns="45720" rtlCol="0" anchor="ctr"/>
          <a:lstStyle/>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IN" sz="1100" b="0" i="0" u="none" strike="noStrike" kern="0" cap="none" spc="0" normalizeH="0" baseline="0" noProof="0">
                <a:ln>
                  <a:noFill/>
                </a:ln>
                <a:solidFill>
                  <a:srgbClr val="FFFFFF"/>
                </a:solidFill>
                <a:effectLst/>
                <a:uLnTx/>
                <a:uFillTx/>
                <a:latin typeface="Arial"/>
                <a:ea typeface="+mn-ea"/>
                <a:cs typeface="Arial"/>
              </a:rPr>
              <a:t>Standard operating procedures</a:t>
            </a:r>
            <a:endParaRPr kumimoji="0" lang="en-US" sz="1100" b="0" i="0" u="none" strike="noStrike" kern="0" cap="none" spc="0" normalizeH="0" baseline="0" noProof="0">
              <a:ln>
                <a:noFill/>
              </a:ln>
              <a:solidFill>
                <a:srgbClr val="FFFFFF"/>
              </a:solidFill>
              <a:effectLst/>
              <a:uLnTx/>
              <a:uFillTx/>
              <a:latin typeface="Arial"/>
              <a:ea typeface="+mn-ea"/>
              <a:cs typeface="Arial"/>
            </a:endParaRPr>
          </a:p>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IN" sz="1100" b="0" i="0" u="none" strike="noStrike" kern="0" cap="none" spc="0" normalizeH="0" baseline="0" noProof="0">
                <a:ln>
                  <a:noFill/>
                </a:ln>
                <a:solidFill>
                  <a:srgbClr val="FFFFFF"/>
                </a:solidFill>
                <a:effectLst/>
                <a:uLnTx/>
                <a:uFillTx/>
                <a:latin typeface="Arial"/>
                <a:ea typeface="+mn-ea"/>
                <a:cs typeface="Arial"/>
              </a:rPr>
              <a:t>Continuous improvements</a:t>
            </a:r>
          </a:p>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IN" sz="1100" b="0" i="0" u="none" strike="noStrike" kern="0" cap="none" spc="0" normalizeH="0" baseline="0" noProof="0">
                <a:ln>
                  <a:noFill/>
                </a:ln>
                <a:solidFill>
                  <a:srgbClr val="FFFFFF"/>
                </a:solidFill>
                <a:effectLst/>
                <a:uLnTx/>
                <a:uFillTx/>
                <a:latin typeface="Arial"/>
                <a:ea typeface="+mn-ea"/>
                <a:cs typeface="Arial"/>
              </a:rPr>
              <a:t>Flexible NTT DATA SRE PODs plugged in with core customer SRE global teams</a:t>
            </a:r>
          </a:p>
        </p:txBody>
      </p:sp>
    </p:spTree>
    <p:extLst>
      <p:ext uri="{BB962C8B-B14F-4D97-AF65-F5344CB8AC3E}">
        <p14:creationId xmlns:p14="http://schemas.microsoft.com/office/powerpoint/2010/main" val="3701472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C1C23-9606-010D-BF42-212806D9879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7EE7239-02EB-D66F-12B2-F92418CE0AD5}"/>
              </a:ext>
            </a:extLst>
          </p:cNvPr>
          <p:cNvSpPr>
            <a:spLocks noGrp="1"/>
          </p:cNvSpPr>
          <p:nvPr>
            <p:ph type="body" sz="quarter" idx="16"/>
          </p:nvPr>
        </p:nvSpPr>
        <p:spPr/>
        <p:txBody>
          <a:bodyPr/>
          <a:lstStyle/>
          <a:p>
            <a:endParaRPr lang="en-GB"/>
          </a:p>
        </p:txBody>
      </p:sp>
      <p:sp>
        <p:nvSpPr>
          <p:cNvPr id="3" name="Picture Placeholder 2">
            <a:extLst>
              <a:ext uri="{FF2B5EF4-FFF2-40B4-BE49-F238E27FC236}">
                <a16:creationId xmlns:a16="http://schemas.microsoft.com/office/drawing/2014/main" id="{B1CE8F4D-DBC2-6F95-8FD3-8CD64E1D421D}"/>
              </a:ext>
            </a:extLst>
          </p:cNvPr>
          <p:cNvSpPr>
            <a:spLocks noGrp="1"/>
          </p:cNvSpPr>
          <p:nvPr>
            <p:ph type="pic" sz="quarter" idx="13"/>
          </p:nvPr>
        </p:nvSpPr>
        <p:spPr/>
        <p:txBody>
          <a:bodyPr/>
          <a:lstStyle/>
          <a:p>
            <a:endParaRPr lang="en-GB"/>
          </a:p>
        </p:txBody>
      </p:sp>
      <p:sp>
        <p:nvSpPr>
          <p:cNvPr id="4" name="Title 3">
            <a:extLst>
              <a:ext uri="{FF2B5EF4-FFF2-40B4-BE49-F238E27FC236}">
                <a16:creationId xmlns:a16="http://schemas.microsoft.com/office/drawing/2014/main" id="{09BF5E1B-3D6D-255D-8D1C-C713ECE9AFCF}"/>
              </a:ext>
            </a:extLst>
          </p:cNvPr>
          <p:cNvSpPr>
            <a:spLocks noGrp="1"/>
          </p:cNvSpPr>
          <p:nvPr>
            <p:ph type="ctrTitle"/>
          </p:nvPr>
        </p:nvSpPr>
        <p:spPr/>
        <p:txBody>
          <a:bodyPr/>
          <a:lstStyle/>
          <a:p>
            <a:r>
              <a:rPr lang="en-GB"/>
              <a:t>Our strategy for tech-resiliency that aligns with our customer’s vision for improving CX/UX​</a:t>
            </a:r>
          </a:p>
        </p:txBody>
      </p:sp>
      <p:sp>
        <p:nvSpPr>
          <p:cNvPr id="2" name="Subtitle 1">
            <a:extLst>
              <a:ext uri="{FF2B5EF4-FFF2-40B4-BE49-F238E27FC236}">
                <a16:creationId xmlns:a16="http://schemas.microsoft.com/office/drawing/2014/main" id="{55BC6769-10F2-D0AA-294B-3A02E75EE809}"/>
              </a:ext>
            </a:extLst>
          </p:cNvPr>
          <p:cNvSpPr>
            <a:spLocks noGrp="1"/>
          </p:cNvSpPr>
          <p:nvPr>
            <p:ph type="subTitle" idx="1"/>
          </p:nvPr>
        </p:nvSpPr>
        <p:spPr>
          <a:xfrm>
            <a:off x="380047" y="3810000"/>
            <a:ext cx="11440477" cy="369332"/>
          </a:xfrm>
        </p:spPr>
        <p:txBody>
          <a:bodyPr/>
          <a:lstStyle/>
          <a:p>
            <a:pPr marL="0" indent="0">
              <a:buNone/>
            </a:pPr>
            <a:endParaRPr lang="en-GB"/>
          </a:p>
        </p:txBody>
      </p:sp>
      <p:sp>
        <p:nvSpPr>
          <p:cNvPr id="7" name="Content Placeholder 6">
            <a:extLst>
              <a:ext uri="{FF2B5EF4-FFF2-40B4-BE49-F238E27FC236}">
                <a16:creationId xmlns:a16="http://schemas.microsoft.com/office/drawing/2014/main" id="{FD450E92-5783-5557-E941-22421BA5EED8}"/>
              </a:ext>
            </a:extLst>
          </p:cNvPr>
          <p:cNvSpPr>
            <a:spLocks noGrp="1"/>
          </p:cNvSpPr>
          <p:nvPr>
            <p:ph sz="quarter" idx="21"/>
          </p:nvPr>
        </p:nvSpPr>
        <p:spPr/>
        <p:txBody>
          <a:bodyPr/>
          <a:lstStyle/>
          <a:p>
            <a:endParaRPr lang="en-GB"/>
          </a:p>
        </p:txBody>
      </p:sp>
      <p:sp>
        <p:nvSpPr>
          <p:cNvPr id="5" name="Text Placeholder 4">
            <a:extLst>
              <a:ext uri="{FF2B5EF4-FFF2-40B4-BE49-F238E27FC236}">
                <a16:creationId xmlns:a16="http://schemas.microsoft.com/office/drawing/2014/main" id="{D7C9E2FA-C3E8-7157-9E0D-81A9084F3997}"/>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3590007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1EB4-2F40-7FF3-8D77-7C2E1382B6E1}"/>
              </a:ext>
            </a:extLst>
          </p:cNvPr>
          <p:cNvSpPr>
            <a:spLocks noGrp="1"/>
          </p:cNvSpPr>
          <p:nvPr>
            <p:ph type="title"/>
          </p:nvPr>
        </p:nvSpPr>
        <p:spPr>
          <a:xfrm>
            <a:off x="373049" y="185536"/>
            <a:ext cx="11430000" cy="533399"/>
          </a:xfrm>
        </p:spPr>
        <p:txBody>
          <a:bodyPr/>
          <a:lstStyle/>
          <a:p>
            <a:r>
              <a:rPr lang="en-GB"/>
              <a:t>Illustrative Current &amp; Proposed State – SRE Capabilities</a:t>
            </a:r>
          </a:p>
        </p:txBody>
      </p:sp>
      <p:sp>
        <p:nvSpPr>
          <p:cNvPr id="3" name="Rectangle 2">
            <a:extLst>
              <a:ext uri="{FF2B5EF4-FFF2-40B4-BE49-F238E27FC236}">
                <a16:creationId xmlns:a16="http://schemas.microsoft.com/office/drawing/2014/main" id="{F65EA94D-720E-E79F-BE74-258EDD26CF0F}"/>
              </a:ext>
            </a:extLst>
          </p:cNvPr>
          <p:cNvSpPr/>
          <p:nvPr/>
        </p:nvSpPr>
        <p:spPr>
          <a:xfrm>
            <a:off x="5994779" y="1110984"/>
            <a:ext cx="6169350" cy="5260919"/>
          </a:xfrm>
          <a:prstGeom prst="rect">
            <a:avLst/>
          </a:prstGeom>
          <a:solidFill>
            <a:srgbClr val="FFFFFF">
              <a:lumMod val="95000"/>
            </a:srgbClr>
          </a:solidFill>
          <a:ln w="9525" cap="flat" cmpd="sng" algn="ctr">
            <a:solidFill>
              <a:srgbClr val="FFFFFF">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45BFF4EE-A771-1408-A49F-568B6DFF6920}"/>
              </a:ext>
            </a:extLst>
          </p:cNvPr>
          <p:cNvSpPr/>
          <p:nvPr/>
        </p:nvSpPr>
        <p:spPr>
          <a:xfrm>
            <a:off x="6837028" y="1924730"/>
            <a:ext cx="2290644" cy="1176823"/>
          </a:xfrm>
          <a:prstGeom prst="rect">
            <a:avLst/>
          </a:prstGeom>
          <a:noFill/>
          <a:ln w="38100" cap="flat" cmpd="sng" algn="ctr">
            <a:solidFill>
              <a:srgbClr val="83B254">
                <a:lumMod val="40000"/>
                <a:lumOff val="6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5" name="Arrow: Right 4">
            <a:extLst>
              <a:ext uri="{FF2B5EF4-FFF2-40B4-BE49-F238E27FC236}">
                <a16:creationId xmlns:a16="http://schemas.microsoft.com/office/drawing/2014/main" id="{79087C1F-3FA2-A1B2-2394-0EB34F54E1BA}"/>
              </a:ext>
            </a:extLst>
          </p:cNvPr>
          <p:cNvSpPr/>
          <p:nvPr/>
        </p:nvSpPr>
        <p:spPr>
          <a:xfrm>
            <a:off x="4953347" y="3861087"/>
            <a:ext cx="1034903" cy="525907"/>
          </a:xfrm>
          <a:prstGeom prst="rightArrow">
            <a:avLst/>
          </a:prstGeom>
          <a:solidFill>
            <a:srgbClr val="C2CEE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 name="Arrow: Right 5">
            <a:extLst>
              <a:ext uri="{FF2B5EF4-FFF2-40B4-BE49-F238E27FC236}">
                <a16:creationId xmlns:a16="http://schemas.microsoft.com/office/drawing/2014/main" id="{8B46600C-6CCB-B7F1-4A61-5D564BBFA658}"/>
              </a:ext>
            </a:extLst>
          </p:cNvPr>
          <p:cNvSpPr/>
          <p:nvPr/>
        </p:nvSpPr>
        <p:spPr>
          <a:xfrm>
            <a:off x="4969095" y="5543833"/>
            <a:ext cx="1034903" cy="525907"/>
          </a:xfrm>
          <a:prstGeom prst="rightArrow">
            <a:avLst/>
          </a:prstGeom>
          <a:solidFill>
            <a:srgbClr val="C2CEE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954C3C45-BF8A-F81F-94C9-94FCEEEBE7BF}"/>
              </a:ext>
            </a:extLst>
          </p:cNvPr>
          <p:cNvSpPr/>
          <p:nvPr/>
        </p:nvSpPr>
        <p:spPr>
          <a:xfrm>
            <a:off x="6092484" y="1110984"/>
            <a:ext cx="6071645" cy="745301"/>
          </a:xfrm>
          <a:prstGeom prst="rect">
            <a:avLst/>
          </a:prstGeom>
          <a:solidFill>
            <a:srgbClr val="83B254">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41A702DB-6CCC-581A-050A-EA062903DC22}"/>
              </a:ext>
            </a:extLst>
          </p:cNvPr>
          <p:cNvSpPr/>
          <p:nvPr/>
        </p:nvSpPr>
        <p:spPr>
          <a:xfrm>
            <a:off x="153164" y="765506"/>
            <a:ext cx="4815932" cy="5606397"/>
          </a:xfrm>
          <a:prstGeom prst="rect">
            <a:avLst/>
          </a:prstGeom>
          <a:solidFill>
            <a:srgbClr val="FFFFFF">
              <a:lumMod val="95000"/>
            </a:srgbClr>
          </a:solidFill>
          <a:ln w="9525" cap="flat" cmpd="sng" algn="ctr">
            <a:solidFill>
              <a:srgbClr val="FFFFFF">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FED21FA9-12F1-B709-6C96-F367C740F28D}"/>
              </a:ext>
            </a:extLst>
          </p:cNvPr>
          <p:cNvSpPr/>
          <p:nvPr/>
        </p:nvSpPr>
        <p:spPr>
          <a:xfrm>
            <a:off x="269629" y="2584353"/>
            <a:ext cx="2178846" cy="1267880"/>
          </a:xfrm>
          <a:prstGeom prst="rect">
            <a:avLst/>
          </a:prstGeom>
          <a:solidFill>
            <a:srgbClr val="6785C1">
              <a:lumMod val="60000"/>
              <a:lumOff val="40000"/>
            </a:srgbClr>
          </a:solidFill>
          <a:ln w="2540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404040"/>
              </a:solidFill>
              <a:effectLst/>
              <a:uLnTx/>
              <a:uFillTx/>
              <a:latin typeface="Arial"/>
              <a:ea typeface="+mn-ea"/>
              <a:cs typeface="+mn-cs"/>
            </a:endParaRPr>
          </a:p>
        </p:txBody>
      </p:sp>
      <p:sp>
        <p:nvSpPr>
          <p:cNvPr id="10" name="Rectangle 9">
            <a:extLst>
              <a:ext uri="{FF2B5EF4-FFF2-40B4-BE49-F238E27FC236}">
                <a16:creationId xmlns:a16="http://schemas.microsoft.com/office/drawing/2014/main" id="{6636BA1E-DF1B-2605-4093-6E0FBA36246E}"/>
              </a:ext>
            </a:extLst>
          </p:cNvPr>
          <p:cNvSpPr/>
          <p:nvPr/>
        </p:nvSpPr>
        <p:spPr>
          <a:xfrm>
            <a:off x="1404254" y="3350537"/>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Bare metal</a:t>
            </a:r>
          </a:p>
        </p:txBody>
      </p:sp>
      <p:sp>
        <p:nvSpPr>
          <p:cNvPr id="11" name="Rectangle 10">
            <a:extLst>
              <a:ext uri="{FF2B5EF4-FFF2-40B4-BE49-F238E27FC236}">
                <a16:creationId xmlns:a16="http://schemas.microsoft.com/office/drawing/2014/main" id="{B05BD5A1-60F1-EFB8-DA75-6F2FA442FF5A}"/>
              </a:ext>
            </a:extLst>
          </p:cNvPr>
          <p:cNvSpPr/>
          <p:nvPr/>
        </p:nvSpPr>
        <p:spPr>
          <a:xfrm>
            <a:off x="381067" y="2866916"/>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VM/CMS</a:t>
            </a:r>
          </a:p>
        </p:txBody>
      </p:sp>
      <p:sp>
        <p:nvSpPr>
          <p:cNvPr id="12" name="Rectangle 11">
            <a:extLst>
              <a:ext uri="{FF2B5EF4-FFF2-40B4-BE49-F238E27FC236}">
                <a16:creationId xmlns:a16="http://schemas.microsoft.com/office/drawing/2014/main" id="{137EC63D-39A7-DCF0-DC78-867E465F53F6}"/>
              </a:ext>
            </a:extLst>
          </p:cNvPr>
          <p:cNvSpPr/>
          <p:nvPr/>
        </p:nvSpPr>
        <p:spPr>
          <a:xfrm>
            <a:off x="1406776" y="2866915"/>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Cloud</a:t>
            </a:r>
          </a:p>
        </p:txBody>
      </p:sp>
      <p:sp>
        <p:nvSpPr>
          <p:cNvPr id="13" name="Rectangle 12">
            <a:extLst>
              <a:ext uri="{FF2B5EF4-FFF2-40B4-BE49-F238E27FC236}">
                <a16:creationId xmlns:a16="http://schemas.microsoft.com/office/drawing/2014/main" id="{18E2A89A-B224-F9A7-D884-4C5CA7DF9404}"/>
              </a:ext>
            </a:extLst>
          </p:cNvPr>
          <p:cNvSpPr/>
          <p:nvPr/>
        </p:nvSpPr>
        <p:spPr>
          <a:xfrm>
            <a:off x="378545" y="3350537"/>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Networks</a:t>
            </a:r>
          </a:p>
        </p:txBody>
      </p:sp>
      <p:pic>
        <p:nvPicPr>
          <p:cNvPr id="14" name="Picture 14">
            <a:extLst>
              <a:ext uri="{FF2B5EF4-FFF2-40B4-BE49-F238E27FC236}">
                <a16:creationId xmlns:a16="http://schemas.microsoft.com/office/drawing/2014/main" id="{75FCFF75-5E7E-FCA2-80CB-2778083C2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619" y="2864948"/>
            <a:ext cx="111559" cy="1537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
            <a:extLst>
              <a:ext uri="{FF2B5EF4-FFF2-40B4-BE49-F238E27FC236}">
                <a16:creationId xmlns:a16="http://schemas.microsoft.com/office/drawing/2014/main" id="{8AD6875F-C847-C4E4-EFB4-E64E42D81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296" y="2876935"/>
            <a:ext cx="132715" cy="16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a:extLst>
              <a:ext uri="{FF2B5EF4-FFF2-40B4-BE49-F238E27FC236}">
                <a16:creationId xmlns:a16="http://schemas.microsoft.com/office/drawing/2014/main" id="{CBFC3C0B-559F-7553-EE79-3EA75CEC1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157" y="2901259"/>
            <a:ext cx="185520" cy="7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E11DF6E7-72CD-E582-45B6-C5A4A0AD2099}"/>
              </a:ext>
            </a:extLst>
          </p:cNvPr>
          <p:cNvSpPr/>
          <p:nvPr/>
        </p:nvSpPr>
        <p:spPr>
          <a:xfrm>
            <a:off x="269628" y="2567450"/>
            <a:ext cx="2188149" cy="227263"/>
          </a:xfrm>
          <a:prstGeom prst="rect">
            <a:avLst/>
          </a:prstGeom>
          <a:solidFill>
            <a:srgbClr val="6785C1">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FFFFFF"/>
                </a:solidFill>
                <a:effectLst/>
                <a:uLnTx/>
                <a:uFillTx/>
                <a:latin typeface="Arial"/>
                <a:ea typeface="+mn-ea"/>
                <a:cs typeface="+mn-cs"/>
              </a:rPr>
              <a:t>Infra Layer</a:t>
            </a:r>
            <a:endParaRPr kumimoji="1" lang="en-IN" sz="1050" b="1" i="0" u="none" strike="noStrike" kern="0" cap="none" spc="0" normalizeH="0" baseline="0" noProof="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BA31BCC0-F5E1-4799-F600-31B0F7C998A4}"/>
              </a:ext>
            </a:extLst>
          </p:cNvPr>
          <p:cNvSpPr/>
          <p:nvPr/>
        </p:nvSpPr>
        <p:spPr>
          <a:xfrm>
            <a:off x="2611258" y="2584234"/>
            <a:ext cx="2246727" cy="1276853"/>
          </a:xfrm>
          <a:prstGeom prst="rect">
            <a:avLst/>
          </a:prstGeom>
          <a:solidFill>
            <a:srgbClr val="6785C1">
              <a:lumMod val="60000"/>
              <a:lumOff val="40000"/>
            </a:srgbClr>
          </a:solidFill>
          <a:ln w="2540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404040"/>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1A6C9C4E-26D0-09DC-99E1-D20DBE6B68EF}"/>
              </a:ext>
            </a:extLst>
          </p:cNvPr>
          <p:cNvSpPr/>
          <p:nvPr/>
        </p:nvSpPr>
        <p:spPr>
          <a:xfrm>
            <a:off x="3839081" y="3380581"/>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Mainframe</a:t>
            </a:r>
          </a:p>
        </p:txBody>
      </p:sp>
      <p:sp>
        <p:nvSpPr>
          <p:cNvPr id="20" name="Rectangle 19">
            <a:extLst>
              <a:ext uri="{FF2B5EF4-FFF2-40B4-BE49-F238E27FC236}">
                <a16:creationId xmlns:a16="http://schemas.microsoft.com/office/drawing/2014/main" id="{12200015-C209-BEFC-FB61-F5A3C2EF19CC}"/>
              </a:ext>
            </a:extLst>
          </p:cNvPr>
          <p:cNvSpPr/>
          <p:nvPr/>
        </p:nvSpPr>
        <p:spPr>
          <a:xfrm>
            <a:off x="2761830" y="2872544"/>
            <a:ext cx="986446"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Microservices</a:t>
            </a:r>
          </a:p>
        </p:txBody>
      </p:sp>
      <p:sp>
        <p:nvSpPr>
          <p:cNvPr id="21" name="Rectangle 20">
            <a:extLst>
              <a:ext uri="{FF2B5EF4-FFF2-40B4-BE49-F238E27FC236}">
                <a16:creationId xmlns:a16="http://schemas.microsoft.com/office/drawing/2014/main" id="{217658E6-A949-C1B6-0D1C-88C9662801D9}"/>
              </a:ext>
            </a:extLst>
          </p:cNvPr>
          <p:cNvSpPr/>
          <p:nvPr/>
        </p:nvSpPr>
        <p:spPr>
          <a:xfrm>
            <a:off x="3839080" y="2883281"/>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Monoliths</a:t>
            </a:r>
          </a:p>
        </p:txBody>
      </p:sp>
      <p:sp>
        <p:nvSpPr>
          <p:cNvPr id="22" name="Rectangle 21">
            <a:extLst>
              <a:ext uri="{FF2B5EF4-FFF2-40B4-BE49-F238E27FC236}">
                <a16:creationId xmlns:a16="http://schemas.microsoft.com/office/drawing/2014/main" id="{8D802988-0BC0-908D-95C9-EE5A6566A23B}"/>
              </a:ext>
            </a:extLst>
          </p:cNvPr>
          <p:cNvSpPr/>
          <p:nvPr/>
        </p:nvSpPr>
        <p:spPr>
          <a:xfrm>
            <a:off x="2761830" y="3380581"/>
            <a:ext cx="986446"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Serverless</a:t>
            </a:r>
          </a:p>
        </p:txBody>
      </p:sp>
      <p:sp>
        <p:nvSpPr>
          <p:cNvPr id="23" name="Rectangle 22">
            <a:extLst>
              <a:ext uri="{FF2B5EF4-FFF2-40B4-BE49-F238E27FC236}">
                <a16:creationId xmlns:a16="http://schemas.microsoft.com/office/drawing/2014/main" id="{A85E2942-B0C2-0243-6CE9-D61D5D858E4F}"/>
              </a:ext>
            </a:extLst>
          </p:cNvPr>
          <p:cNvSpPr/>
          <p:nvPr/>
        </p:nvSpPr>
        <p:spPr>
          <a:xfrm>
            <a:off x="2620560" y="2597824"/>
            <a:ext cx="2246727" cy="205743"/>
          </a:xfrm>
          <a:prstGeom prst="rect">
            <a:avLst/>
          </a:prstGeom>
          <a:solidFill>
            <a:srgbClr val="6785C1">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FFFFFF"/>
                </a:solidFill>
                <a:effectLst/>
                <a:uLnTx/>
                <a:uFillTx/>
                <a:latin typeface="Arial"/>
                <a:ea typeface="+mn-ea"/>
                <a:cs typeface="+mn-cs"/>
              </a:rPr>
              <a:t>App Layer</a:t>
            </a:r>
            <a:endParaRPr kumimoji="1" lang="en-IN" sz="1050" b="1" i="0" u="none" strike="noStrike" kern="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F9F2FCE6-DC39-33B9-BE03-031376EDB4E3}"/>
              </a:ext>
            </a:extLst>
          </p:cNvPr>
          <p:cNvSpPr/>
          <p:nvPr/>
        </p:nvSpPr>
        <p:spPr>
          <a:xfrm>
            <a:off x="269630" y="1299424"/>
            <a:ext cx="4597657" cy="818835"/>
          </a:xfrm>
          <a:prstGeom prst="rect">
            <a:avLst/>
          </a:prstGeom>
          <a:noFill/>
          <a:ln w="12700" cap="flat" cmpd="sng" algn="ctr">
            <a:solidFill>
              <a:srgbClr val="FFFFFF">
                <a:lumMod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404040"/>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370ECE0A-9AAC-E8A5-38CE-B66D7135C733}"/>
              </a:ext>
            </a:extLst>
          </p:cNvPr>
          <p:cNvSpPr/>
          <p:nvPr/>
        </p:nvSpPr>
        <p:spPr>
          <a:xfrm>
            <a:off x="269628" y="1300134"/>
            <a:ext cx="4588357" cy="217506"/>
          </a:xfrm>
          <a:prstGeom prst="rect">
            <a:avLst/>
          </a:prstGeom>
          <a:solidFill>
            <a:srgbClr val="6785C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FFFFFF"/>
                </a:solidFill>
                <a:effectLst/>
                <a:uLnTx/>
                <a:uFillTx/>
                <a:latin typeface="Arial"/>
                <a:ea typeface="+mn-ea"/>
                <a:cs typeface="+mn-cs"/>
              </a:rPr>
              <a:t>Telemetry and Management Layer</a:t>
            </a:r>
            <a:endParaRPr kumimoji="1" lang="en-IN" sz="1050" b="1" i="0" u="none" strike="noStrike" kern="0" cap="none" spc="0" normalizeH="0" baseline="0" noProof="0">
              <a:ln>
                <a:noFill/>
              </a:ln>
              <a:solidFill>
                <a:srgbClr val="FFFFFF"/>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47E4F5C8-1A72-4018-C9DE-A4B1C75318ED}"/>
              </a:ext>
            </a:extLst>
          </p:cNvPr>
          <p:cNvSpPr/>
          <p:nvPr/>
        </p:nvSpPr>
        <p:spPr>
          <a:xfrm>
            <a:off x="1624059" y="1628114"/>
            <a:ext cx="849854" cy="354279"/>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Apps Monitoring</a:t>
            </a:r>
          </a:p>
        </p:txBody>
      </p:sp>
      <p:sp>
        <p:nvSpPr>
          <p:cNvPr id="27" name="Rectangle 26">
            <a:extLst>
              <a:ext uri="{FF2B5EF4-FFF2-40B4-BE49-F238E27FC236}">
                <a16:creationId xmlns:a16="http://schemas.microsoft.com/office/drawing/2014/main" id="{9787319B-0D2D-5BBF-C3F9-834E2B8FEDF9}"/>
              </a:ext>
            </a:extLst>
          </p:cNvPr>
          <p:cNvSpPr/>
          <p:nvPr/>
        </p:nvSpPr>
        <p:spPr>
          <a:xfrm>
            <a:off x="520725" y="1629276"/>
            <a:ext cx="1018494" cy="354309"/>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Infra Monitoring</a:t>
            </a:r>
          </a:p>
        </p:txBody>
      </p:sp>
      <p:sp>
        <p:nvSpPr>
          <p:cNvPr id="28" name="Rectangle 27">
            <a:extLst>
              <a:ext uri="{FF2B5EF4-FFF2-40B4-BE49-F238E27FC236}">
                <a16:creationId xmlns:a16="http://schemas.microsoft.com/office/drawing/2014/main" id="{D1E21A8E-7647-1D1B-C3C2-F8602E87AC83}"/>
              </a:ext>
            </a:extLst>
          </p:cNvPr>
          <p:cNvSpPr/>
          <p:nvPr/>
        </p:nvSpPr>
        <p:spPr>
          <a:xfrm>
            <a:off x="2557066" y="1628115"/>
            <a:ext cx="921989" cy="354278"/>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ITSM Tool</a:t>
            </a:r>
          </a:p>
        </p:txBody>
      </p:sp>
      <p:sp>
        <p:nvSpPr>
          <p:cNvPr id="29" name="Rectangle 28">
            <a:extLst>
              <a:ext uri="{FF2B5EF4-FFF2-40B4-BE49-F238E27FC236}">
                <a16:creationId xmlns:a16="http://schemas.microsoft.com/office/drawing/2014/main" id="{F8848152-4D0A-5968-FCAE-10EDB42EB582}"/>
              </a:ext>
            </a:extLst>
          </p:cNvPr>
          <p:cNvSpPr/>
          <p:nvPr/>
        </p:nvSpPr>
        <p:spPr>
          <a:xfrm>
            <a:off x="3558783" y="1629307"/>
            <a:ext cx="1062739" cy="354278"/>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Other tools (Cert Renewal)</a:t>
            </a:r>
          </a:p>
        </p:txBody>
      </p:sp>
      <p:sp>
        <p:nvSpPr>
          <p:cNvPr id="30" name="Arrow: Up-Down 29">
            <a:extLst>
              <a:ext uri="{FF2B5EF4-FFF2-40B4-BE49-F238E27FC236}">
                <a16:creationId xmlns:a16="http://schemas.microsoft.com/office/drawing/2014/main" id="{F5565A23-F7CB-9F81-2D67-C6C4D0F1FF76}"/>
              </a:ext>
            </a:extLst>
          </p:cNvPr>
          <p:cNvSpPr/>
          <p:nvPr/>
        </p:nvSpPr>
        <p:spPr>
          <a:xfrm>
            <a:off x="1238215" y="2128186"/>
            <a:ext cx="254297" cy="465856"/>
          </a:xfrm>
          <a:prstGeom prst="upDownArrow">
            <a:avLst/>
          </a:prstGeom>
          <a:solidFill>
            <a:srgbClr val="6785C1">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31" name="Arrow: Up-Down 30">
            <a:extLst>
              <a:ext uri="{FF2B5EF4-FFF2-40B4-BE49-F238E27FC236}">
                <a16:creationId xmlns:a16="http://schemas.microsoft.com/office/drawing/2014/main" id="{D4EC7CFF-0EB0-B2E9-10D4-4791E4DA2FC3}"/>
              </a:ext>
            </a:extLst>
          </p:cNvPr>
          <p:cNvSpPr/>
          <p:nvPr/>
        </p:nvSpPr>
        <p:spPr>
          <a:xfrm>
            <a:off x="3691727" y="2144635"/>
            <a:ext cx="254297" cy="439599"/>
          </a:xfrm>
          <a:prstGeom prst="upDownArrow">
            <a:avLst/>
          </a:prstGeom>
          <a:solidFill>
            <a:srgbClr val="6785C1">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F3CE0E6F-FF8D-02D1-713E-CEEDDD15C5E7}"/>
              </a:ext>
            </a:extLst>
          </p:cNvPr>
          <p:cNvSpPr/>
          <p:nvPr/>
        </p:nvSpPr>
        <p:spPr>
          <a:xfrm>
            <a:off x="8510357" y="1419727"/>
            <a:ext cx="1048505"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Timeseries DB</a:t>
            </a:r>
          </a:p>
        </p:txBody>
      </p:sp>
      <p:sp>
        <p:nvSpPr>
          <p:cNvPr id="33" name="Rectangle 32">
            <a:extLst>
              <a:ext uri="{FF2B5EF4-FFF2-40B4-BE49-F238E27FC236}">
                <a16:creationId xmlns:a16="http://schemas.microsoft.com/office/drawing/2014/main" id="{81EA8ED4-77E0-A54A-165A-C0D1AFBE2B12}"/>
              </a:ext>
            </a:extLst>
          </p:cNvPr>
          <p:cNvSpPr/>
          <p:nvPr/>
        </p:nvSpPr>
        <p:spPr>
          <a:xfrm>
            <a:off x="6482343" y="1412194"/>
            <a:ext cx="1013039"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Relational DB </a:t>
            </a:r>
          </a:p>
        </p:txBody>
      </p:sp>
      <p:sp>
        <p:nvSpPr>
          <p:cNvPr id="34" name="Rectangle 33">
            <a:extLst>
              <a:ext uri="{FF2B5EF4-FFF2-40B4-BE49-F238E27FC236}">
                <a16:creationId xmlns:a16="http://schemas.microsoft.com/office/drawing/2014/main" id="{F49A9D71-3040-FBAB-05CC-5E7CB79960F1}"/>
              </a:ext>
            </a:extLst>
          </p:cNvPr>
          <p:cNvSpPr/>
          <p:nvPr/>
        </p:nvSpPr>
        <p:spPr>
          <a:xfrm>
            <a:off x="7605731" y="1416030"/>
            <a:ext cx="833107"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NoSQL </a:t>
            </a:r>
          </a:p>
        </p:txBody>
      </p:sp>
      <p:pic>
        <p:nvPicPr>
          <p:cNvPr id="35" name="Picture 34" descr="Shape&#10;&#10;Description automatically generated">
            <a:extLst>
              <a:ext uri="{FF2B5EF4-FFF2-40B4-BE49-F238E27FC236}">
                <a16:creationId xmlns:a16="http://schemas.microsoft.com/office/drawing/2014/main" id="{43EDB838-6F15-AC45-5F41-6E1050C80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7849" y="1439352"/>
            <a:ext cx="207315" cy="202568"/>
          </a:xfrm>
          <a:prstGeom prst="rect">
            <a:avLst/>
          </a:prstGeom>
        </p:spPr>
      </p:pic>
      <p:pic>
        <p:nvPicPr>
          <p:cNvPr id="36" name="Picture 3">
            <a:extLst>
              <a:ext uri="{FF2B5EF4-FFF2-40B4-BE49-F238E27FC236}">
                <a16:creationId xmlns:a16="http://schemas.microsoft.com/office/drawing/2014/main" id="{333A4723-B7F2-E6C5-D917-680735B62D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7793" y="1466852"/>
            <a:ext cx="124859" cy="15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
            <a:extLst>
              <a:ext uri="{FF2B5EF4-FFF2-40B4-BE49-F238E27FC236}">
                <a16:creationId xmlns:a16="http://schemas.microsoft.com/office/drawing/2014/main" id="{E5A1031B-FF73-BC8B-0317-16E5796243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7296" y="1477155"/>
            <a:ext cx="181443" cy="11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D9A195BB-1143-CDD6-FABB-31DE7D92360A}"/>
              </a:ext>
            </a:extLst>
          </p:cNvPr>
          <p:cNvSpPr txBox="1"/>
          <p:nvPr/>
        </p:nvSpPr>
        <p:spPr>
          <a:xfrm>
            <a:off x="10050638" y="1131548"/>
            <a:ext cx="175089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srgbClr val="404040"/>
                </a:solidFill>
                <a:effectLst/>
                <a:uLnTx/>
                <a:uFillTx/>
                <a:latin typeface="Arial"/>
                <a:ea typeface="+mn-ea"/>
                <a:cs typeface="+mn-cs"/>
              </a:rPr>
              <a:t>Centralised Platform</a:t>
            </a:r>
          </a:p>
        </p:txBody>
      </p:sp>
      <p:sp>
        <p:nvSpPr>
          <p:cNvPr id="39" name="TextBox 38">
            <a:extLst>
              <a:ext uri="{FF2B5EF4-FFF2-40B4-BE49-F238E27FC236}">
                <a16:creationId xmlns:a16="http://schemas.microsoft.com/office/drawing/2014/main" id="{046AECBA-440F-3847-7EB6-4C0D2379E4E8}"/>
              </a:ext>
            </a:extLst>
          </p:cNvPr>
          <p:cNvSpPr txBox="1"/>
          <p:nvPr/>
        </p:nvSpPr>
        <p:spPr>
          <a:xfrm>
            <a:off x="9481360" y="1375575"/>
            <a:ext cx="2599301"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404040"/>
                </a:solidFill>
                <a:effectLst/>
                <a:uLnTx/>
                <a:uFillTx/>
                <a:latin typeface="Arial"/>
                <a:ea typeface="+mn-ea"/>
                <a:cs typeface="+mn-cs"/>
              </a:rPr>
              <a:t>Data collated from all the monitoring sources to use in Dashboards and feed to ML Algos in customer’s choice of AIOps toolset</a:t>
            </a:r>
          </a:p>
        </p:txBody>
      </p:sp>
      <p:sp>
        <p:nvSpPr>
          <p:cNvPr id="40" name="Rectangle 39">
            <a:extLst>
              <a:ext uri="{FF2B5EF4-FFF2-40B4-BE49-F238E27FC236}">
                <a16:creationId xmlns:a16="http://schemas.microsoft.com/office/drawing/2014/main" id="{3B374D5B-E3EB-835D-B87E-E093CC0D1B74}"/>
              </a:ext>
            </a:extLst>
          </p:cNvPr>
          <p:cNvSpPr/>
          <p:nvPr/>
        </p:nvSpPr>
        <p:spPr>
          <a:xfrm>
            <a:off x="6904792" y="2192705"/>
            <a:ext cx="2134787" cy="855477"/>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404040"/>
              </a:solidFill>
              <a:effectLst/>
              <a:uLnTx/>
              <a:uFillTx/>
              <a:latin typeface="Arial"/>
              <a:ea typeface="+mn-ea"/>
              <a:cs typeface="+mn-cs"/>
            </a:endParaRPr>
          </a:p>
        </p:txBody>
      </p:sp>
      <p:sp>
        <p:nvSpPr>
          <p:cNvPr id="41" name="TextBox 40">
            <a:extLst>
              <a:ext uri="{FF2B5EF4-FFF2-40B4-BE49-F238E27FC236}">
                <a16:creationId xmlns:a16="http://schemas.microsoft.com/office/drawing/2014/main" id="{F44FAD59-3F25-1249-6A42-78CC25A9B8A5}"/>
              </a:ext>
            </a:extLst>
          </p:cNvPr>
          <p:cNvSpPr txBox="1"/>
          <p:nvPr/>
        </p:nvSpPr>
        <p:spPr>
          <a:xfrm>
            <a:off x="7348122" y="1921376"/>
            <a:ext cx="146074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404040"/>
                </a:solidFill>
                <a:effectLst/>
                <a:uLnTx/>
                <a:uFillTx/>
                <a:latin typeface="Arial"/>
                <a:ea typeface="+mn-ea"/>
                <a:cs typeface="+mn-cs"/>
              </a:rPr>
              <a:t>Unified Dashboards</a:t>
            </a:r>
          </a:p>
        </p:txBody>
      </p:sp>
      <p:pic>
        <p:nvPicPr>
          <p:cNvPr id="42" name="Picture 41">
            <a:extLst>
              <a:ext uri="{FF2B5EF4-FFF2-40B4-BE49-F238E27FC236}">
                <a16:creationId xmlns:a16="http://schemas.microsoft.com/office/drawing/2014/main" id="{55B4BF07-DE73-3EBC-F246-142B74879F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84376" y="2201320"/>
            <a:ext cx="249627" cy="264001"/>
          </a:xfrm>
          <a:prstGeom prst="rect">
            <a:avLst/>
          </a:prstGeom>
        </p:spPr>
      </p:pic>
      <p:pic>
        <p:nvPicPr>
          <p:cNvPr id="43" name="Picture 42">
            <a:extLst>
              <a:ext uri="{FF2B5EF4-FFF2-40B4-BE49-F238E27FC236}">
                <a16:creationId xmlns:a16="http://schemas.microsoft.com/office/drawing/2014/main" id="{99DF1F82-79C6-BC34-49C5-D0382A9FC2C9}"/>
              </a:ext>
            </a:extLst>
          </p:cNvPr>
          <p:cNvPicPr>
            <a:picLocks noChangeAspect="1"/>
          </p:cNvPicPr>
          <p:nvPr/>
        </p:nvPicPr>
        <p:blipFill>
          <a:blip r:embed="rId9"/>
          <a:stretch>
            <a:fillRect/>
          </a:stretch>
        </p:blipFill>
        <p:spPr>
          <a:xfrm>
            <a:off x="7016261" y="2473936"/>
            <a:ext cx="922678" cy="442431"/>
          </a:xfrm>
          <a:prstGeom prst="rect">
            <a:avLst/>
          </a:prstGeom>
        </p:spPr>
      </p:pic>
      <p:pic>
        <p:nvPicPr>
          <p:cNvPr id="44" name="Picture 2">
            <a:extLst>
              <a:ext uri="{FF2B5EF4-FFF2-40B4-BE49-F238E27FC236}">
                <a16:creationId xmlns:a16="http://schemas.microsoft.com/office/drawing/2014/main" id="{B886ADCB-5D0E-974D-C40E-237F178059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6948" y="2229709"/>
            <a:ext cx="135243" cy="19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a:extLst>
              <a:ext uri="{FF2B5EF4-FFF2-40B4-BE49-F238E27FC236}">
                <a16:creationId xmlns:a16="http://schemas.microsoft.com/office/drawing/2014/main" id="{6A5BB2A5-EA96-E994-91FC-2069657A6DA8}"/>
              </a:ext>
            </a:extLst>
          </p:cNvPr>
          <p:cNvSpPr txBox="1"/>
          <p:nvPr/>
        </p:nvSpPr>
        <p:spPr>
          <a:xfrm>
            <a:off x="10996384" y="2018384"/>
            <a:ext cx="1137087"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0" i="0" u="none" strike="noStrike" kern="0" cap="none" spc="0" normalizeH="0" baseline="0" noProof="0">
                <a:ln>
                  <a:noFill/>
                </a:ln>
                <a:solidFill>
                  <a:srgbClr val="404040"/>
                </a:solidFill>
                <a:effectLst/>
                <a:uLnTx/>
                <a:uFillTx/>
                <a:latin typeface="Arial"/>
                <a:ea typeface="+mn-ea"/>
                <a:cs typeface="+mn-cs"/>
              </a:rPr>
              <a:t>Clear path and correlation between payment transaction failure and customer impact through Single pane of glass using SRE principles (SLI, SLO, Error Budgets)</a:t>
            </a:r>
            <a:endParaRPr kumimoji="0" lang="en-GB" sz="700" b="0" i="0" u="none" strike="noStrike" kern="0" cap="none" spc="0" normalizeH="0" baseline="0" noProof="0">
              <a:ln>
                <a:noFill/>
              </a:ln>
              <a:solidFill>
                <a:srgbClr val="404040"/>
              </a:solidFill>
              <a:effectLst/>
              <a:uLnTx/>
              <a:uFillTx/>
              <a:latin typeface="Arial"/>
              <a:ea typeface="+mn-ea"/>
              <a:cs typeface="+mn-cs"/>
            </a:endParaRPr>
          </a:p>
        </p:txBody>
      </p:sp>
      <p:pic>
        <p:nvPicPr>
          <p:cNvPr id="46" name="Picture 45">
            <a:extLst>
              <a:ext uri="{FF2B5EF4-FFF2-40B4-BE49-F238E27FC236}">
                <a16:creationId xmlns:a16="http://schemas.microsoft.com/office/drawing/2014/main" id="{CE4D607F-9078-7DA7-2124-AF5A092DAC1E}"/>
              </a:ext>
            </a:extLst>
          </p:cNvPr>
          <p:cNvPicPr>
            <a:picLocks noChangeAspect="1"/>
          </p:cNvPicPr>
          <p:nvPr/>
        </p:nvPicPr>
        <p:blipFill>
          <a:blip r:embed="rId11"/>
          <a:stretch>
            <a:fillRect/>
          </a:stretch>
        </p:blipFill>
        <p:spPr>
          <a:xfrm>
            <a:off x="7967373" y="2473936"/>
            <a:ext cx="997365" cy="442431"/>
          </a:xfrm>
          <a:prstGeom prst="rect">
            <a:avLst/>
          </a:prstGeom>
        </p:spPr>
      </p:pic>
      <p:pic>
        <p:nvPicPr>
          <p:cNvPr id="47" name="Graphic 46" descr="Teacher with solid fill">
            <a:extLst>
              <a:ext uri="{FF2B5EF4-FFF2-40B4-BE49-F238E27FC236}">
                <a16:creationId xmlns:a16="http://schemas.microsoft.com/office/drawing/2014/main" id="{56BE2527-A232-B590-A2CB-A0066263A3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24756" y="2228909"/>
            <a:ext cx="644737" cy="644737"/>
          </a:xfrm>
          <a:prstGeom prst="rect">
            <a:avLst/>
          </a:prstGeom>
        </p:spPr>
      </p:pic>
      <p:sp>
        <p:nvSpPr>
          <p:cNvPr id="48" name="Rectangle 47">
            <a:extLst>
              <a:ext uri="{FF2B5EF4-FFF2-40B4-BE49-F238E27FC236}">
                <a16:creationId xmlns:a16="http://schemas.microsoft.com/office/drawing/2014/main" id="{141A2CA5-AEE7-D95F-4B55-8AFB851C4269}"/>
              </a:ext>
            </a:extLst>
          </p:cNvPr>
          <p:cNvSpPr/>
          <p:nvPr/>
        </p:nvSpPr>
        <p:spPr>
          <a:xfrm>
            <a:off x="9393771" y="2173036"/>
            <a:ext cx="833107"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404040"/>
                </a:solidFill>
                <a:effectLst/>
                <a:uLnTx/>
                <a:uFillTx/>
                <a:latin typeface="Arial"/>
                <a:ea typeface="+mn-ea"/>
                <a:cs typeface="+mn-cs"/>
              </a:rPr>
              <a:t>Business Users</a:t>
            </a:r>
          </a:p>
        </p:txBody>
      </p:sp>
      <p:sp>
        <p:nvSpPr>
          <p:cNvPr id="49" name="Rectangle 48">
            <a:extLst>
              <a:ext uri="{FF2B5EF4-FFF2-40B4-BE49-F238E27FC236}">
                <a16:creationId xmlns:a16="http://schemas.microsoft.com/office/drawing/2014/main" id="{4995424D-9197-08F0-E3C1-7E8ABD088B11}"/>
              </a:ext>
            </a:extLst>
          </p:cNvPr>
          <p:cNvSpPr/>
          <p:nvPr/>
        </p:nvSpPr>
        <p:spPr>
          <a:xfrm>
            <a:off x="9393771" y="2467841"/>
            <a:ext cx="833107"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404040"/>
                </a:solidFill>
                <a:effectLst/>
                <a:uLnTx/>
                <a:uFillTx/>
                <a:latin typeface="Arial"/>
                <a:ea typeface="+mn-ea"/>
                <a:cs typeface="+mn-cs"/>
              </a:rPr>
              <a:t>Engineering</a:t>
            </a:r>
            <a:endParaRPr kumimoji="1" lang="en-GB" sz="700" b="0" i="0" u="none" strike="noStrike" kern="0" cap="none" spc="0" normalizeH="0" baseline="0" noProof="0">
              <a:ln>
                <a:noFill/>
              </a:ln>
              <a:solidFill>
                <a:srgbClr val="404040"/>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326AF236-3B64-97C1-B613-EB610A67C1A7}"/>
              </a:ext>
            </a:extLst>
          </p:cNvPr>
          <p:cNvSpPr/>
          <p:nvPr/>
        </p:nvSpPr>
        <p:spPr>
          <a:xfrm>
            <a:off x="9391174" y="2761645"/>
            <a:ext cx="833107"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404040"/>
                </a:solidFill>
                <a:effectLst/>
                <a:uLnTx/>
                <a:uFillTx/>
                <a:latin typeface="Arial"/>
                <a:ea typeface="+mn-ea"/>
                <a:cs typeface="+mn-cs"/>
              </a:rPr>
              <a:t>SRE</a:t>
            </a:r>
            <a:endParaRPr kumimoji="1" lang="en-GB" sz="700" b="0" i="0" u="none" strike="noStrike" kern="0" cap="none" spc="0" normalizeH="0" baseline="0" noProof="0">
              <a:ln>
                <a:noFill/>
              </a:ln>
              <a:solidFill>
                <a:srgbClr val="404040"/>
              </a:solidFill>
              <a:effectLst/>
              <a:uLnTx/>
              <a:uFillTx/>
              <a:latin typeface="Arial"/>
              <a:ea typeface="+mn-ea"/>
              <a:cs typeface="+mn-cs"/>
            </a:endParaRPr>
          </a:p>
        </p:txBody>
      </p:sp>
      <p:sp>
        <p:nvSpPr>
          <p:cNvPr id="51" name="TextBox 50">
            <a:extLst>
              <a:ext uri="{FF2B5EF4-FFF2-40B4-BE49-F238E27FC236}">
                <a16:creationId xmlns:a16="http://schemas.microsoft.com/office/drawing/2014/main" id="{1AC0D8BF-DDFB-1C47-304A-3118F8C631B0}"/>
              </a:ext>
            </a:extLst>
          </p:cNvPr>
          <p:cNvSpPr txBox="1"/>
          <p:nvPr/>
        </p:nvSpPr>
        <p:spPr>
          <a:xfrm>
            <a:off x="9447919" y="1902409"/>
            <a:ext cx="1441718" cy="246221"/>
          </a:xfrm>
          <a:prstGeom prst="rect">
            <a:avLst/>
          </a:prstGeom>
          <a:noFill/>
        </p:spPr>
        <p:txBody>
          <a:bodyPr wrap="square" rtlCol="0">
            <a:spAutoFit/>
          </a:bodyPr>
          <a:lstStyle>
            <a:defPPr>
              <a:defRPr lang="en-US"/>
            </a:defPPr>
            <a:lvl1pPr>
              <a:defRPr sz="10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404040"/>
                </a:solidFill>
                <a:effectLst/>
                <a:uLnTx/>
                <a:uFillTx/>
                <a:latin typeface="Arial"/>
                <a:ea typeface="+mn-ea"/>
                <a:cs typeface="+mn-cs"/>
              </a:rPr>
              <a:t>User/ Persona  Layer</a:t>
            </a:r>
          </a:p>
        </p:txBody>
      </p:sp>
      <p:sp>
        <p:nvSpPr>
          <p:cNvPr id="52" name="Rectangle 51">
            <a:extLst>
              <a:ext uri="{FF2B5EF4-FFF2-40B4-BE49-F238E27FC236}">
                <a16:creationId xmlns:a16="http://schemas.microsoft.com/office/drawing/2014/main" id="{5F626C86-B44C-8599-265D-1F40C9D05BFA}"/>
              </a:ext>
            </a:extLst>
          </p:cNvPr>
          <p:cNvSpPr/>
          <p:nvPr/>
        </p:nvSpPr>
        <p:spPr>
          <a:xfrm>
            <a:off x="6265915" y="4219278"/>
            <a:ext cx="437499" cy="829570"/>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900" b="1" i="0" u="none" strike="noStrike" kern="0" cap="none" spc="0" normalizeH="0" baseline="0" noProof="0">
                <a:ln>
                  <a:noFill/>
                </a:ln>
                <a:solidFill>
                  <a:srgbClr val="404040"/>
                </a:solidFill>
                <a:effectLst/>
                <a:uLnTx/>
                <a:uFillTx/>
                <a:latin typeface="Arial"/>
                <a:ea typeface="+mn-ea"/>
                <a:cs typeface="+mn-cs"/>
              </a:rPr>
              <a:t>Data Analytics</a:t>
            </a:r>
          </a:p>
        </p:txBody>
      </p:sp>
      <p:sp>
        <p:nvSpPr>
          <p:cNvPr id="53" name="Rectangle 52">
            <a:extLst>
              <a:ext uri="{FF2B5EF4-FFF2-40B4-BE49-F238E27FC236}">
                <a16:creationId xmlns:a16="http://schemas.microsoft.com/office/drawing/2014/main" id="{D9F900D2-031C-AED0-2535-751AE177B01A}"/>
              </a:ext>
            </a:extLst>
          </p:cNvPr>
          <p:cNvSpPr/>
          <p:nvPr/>
        </p:nvSpPr>
        <p:spPr>
          <a:xfrm>
            <a:off x="6916493" y="4290997"/>
            <a:ext cx="922515"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Historical Trend Analytics</a:t>
            </a:r>
          </a:p>
        </p:txBody>
      </p:sp>
      <p:sp>
        <p:nvSpPr>
          <p:cNvPr id="54" name="Rectangle 53">
            <a:extLst>
              <a:ext uri="{FF2B5EF4-FFF2-40B4-BE49-F238E27FC236}">
                <a16:creationId xmlns:a16="http://schemas.microsoft.com/office/drawing/2014/main" id="{B03B4955-6CB8-0F2B-5E1A-C5E43719A527}"/>
              </a:ext>
            </a:extLst>
          </p:cNvPr>
          <p:cNvSpPr/>
          <p:nvPr/>
        </p:nvSpPr>
        <p:spPr>
          <a:xfrm>
            <a:off x="6906482" y="5826970"/>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Predictive Maintenance </a:t>
            </a:r>
          </a:p>
        </p:txBody>
      </p:sp>
      <p:sp>
        <p:nvSpPr>
          <p:cNvPr id="55" name="Rectangle 54">
            <a:extLst>
              <a:ext uri="{FF2B5EF4-FFF2-40B4-BE49-F238E27FC236}">
                <a16:creationId xmlns:a16="http://schemas.microsoft.com/office/drawing/2014/main" id="{2F3E48B3-1BE2-D420-13D9-5FD195D82580}"/>
              </a:ext>
            </a:extLst>
          </p:cNvPr>
          <p:cNvSpPr/>
          <p:nvPr/>
        </p:nvSpPr>
        <p:spPr>
          <a:xfrm>
            <a:off x="6906483" y="5485399"/>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Self-healing </a:t>
            </a:r>
          </a:p>
        </p:txBody>
      </p:sp>
      <p:pic>
        <p:nvPicPr>
          <p:cNvPr id="56" name="Picture 55">
            <a:extLst>
              <a:ext uri="{FF2B5EF4-FFF2-40B4-BE49-F238E27FC236}">
                <a16:creationId xmlns:a16="http://schemas.microsoft.com/office/drawing/2014/main" id="{64D2609C-0627-0058-DBFA-ABE31CF78967}"/>
              </a:ext>
            </a:extLst>
          </p:cNvPr>
          <p:cNvPicPr>
            <a:picLocks noChangeAspect="1"/>
          </p:cNvPicPr>
          <p:nvPr/>
        </p:nvPicPr>
        <p:blipFill>
          <a:blip r:embed="rId14"/>
          <a:stretch>
            <a:fillRect/>
          </a:stretch>
        </p:blipFill>
        <p:spPr>
          <a:xfrm>
            <a:off x="7956071" y="5198059"/>
            <a:ext cx="1822798" cy="1173844"/>
          </a:xfrm>
          <a:prstGeom prst="rect">
            <a:avLst/>
          </a:prstGeom>
        </p:spPr>
      </p:pic>
      <p:pic>
        <p:nvPicPr>
          <p:cNvPr id="57" name="Picture 56">
            <a:extLst>
              <a:ext uri="{FF2B5EF4-FFF2-40B4-BE49-F238E27FC236}">
                <a16:creationId xmlns:a16="http://schemas.microsoft.com/office/drawing/2014/main" id="{BCEC835C-28DD-596B-B0DF-0DDC7CC2A542}"/>
              </a:ext>
            </a:extLst>
          </p:cNvPr>
          <p:cNvPicPr>
            <a:picLocks noChangeAspect="1"/>
          </p:cNvPicPr>
          <p:nvPr/>
        </p:nvPicPr>
        <p:blipFill>
          <a:blip r:embed="rId15"/>
          <a:stretch>
            <a:fillRect/>
          </a:stretch>
        </p:blipFill>
        <p:spPr>
          <a:xfrm>
            <a:off x="9849259" y="5315226"/>
            <a:ext cx="2304640" cy="1056677"/>
          </a:xfrm>
          <a:prstGeom prst="rect">
            <a:avLst/>
          </a:prstGeom>
        </p:spPr>
      </p:pic>
      <p:sp>
        <p:nvSpPr>
          <p:cNvPr id="58" name="Rectangle 57">
            <a:extLst>
              <a:ext uri="{FF2B5EF4-FFF2-40B4-BE49-F238E27FC236}">
                <a16:creationId xmlns:a16="http://schemas.microsoft.com/office/drawing/2014/main" id="{AC6E1DB1-6EAE-1E3B-5B73-733E6C158609}"/>
              </a:ext>
            </a:extLst>
          </p:cNvPr>
          <p:cNvSpPr/>
          <p:nvPr/>
        </p:nvSpPr>
        <p:spPr>
          <a:xfrm>
            <a:off x="5087694" y="1139669"/>
            <a:ext cx="269748" cy="5236638"/>
          </a:xfrm>
          <a:prstGeom prst="rect">
            <a:avLst/>
          </a:prstGeom>
          <a:solidFill>
            <a:srgbClr val="C2CEE6"/>
          </a:solidFill>
          <a:ln w="9525" cap="flat" cmpd="sng" algn="ctr">
            <a:no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C2CEE6">
                    <a:lumMod val="25000"/>
                  </a:srgbClr>
                </a:solidFill>
                <a:effectLst/>
                <a:uLnTx/>
                <a:uFillTx/>
                <a:latin typeface="Arial"/>
                <a:ea typeface="+mn-ea"/>
                <a:cs typeface="+mn-cs"/>
              </a:rPr>
              <a:t>Efficient Tools Configuration &amp; Monitoring</a:t>
            </a:r>
            <a:endParaRPr kumimoji="1" lang="en-IN" sz="1050" b="1" i="0" u="none" strike="noStrike" kern="0" cap="none" spc="0" normalizeH="0" baseline="0" noProof="0">
              <a:ln>
                <a:noFill/>
              </a:ln>
              <a:solidFill>
                <a:srgbClr val="C2CEE6">
                  <a:lumMod val="25000"/>
                </a:srgbClr>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546B39C2-388B-5475-91D3-73F00111CF69}"/>
              </a:ext>
            </a:extLst>
          </p:cNvPr>
          <p:cNvSpPr/>
          <p:nvPr/>
        </p:nvSpPr>
        <p:spPr>
          <a:xfrm>
            <a:off x="5450065" y="1139669"/>
            <a:ext cx="231282" cy="5236348"/>
          </a:xfrm>
          <a:prstGeom prst="rect">
            <a:avLst/>
          </a:prstGeom>
          <a:solidFill>
            <a:srgbClr val="C2CEE6"/>
          </a:solidFill>
          <a:ln w="9525" cap="flat" cmpd="sng" algn="ctr">
            <a:no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C2CEE6">
                    <a:lumMod val="25000"/>
                  </a:srgbClr>
                </a:solidFill>
                <a:effectLst/>
                <a:uLnTx/>
                <a:uFillTx/>
                <a:latin typeface="Arial"/>
                <a:ea typeface="+mn-ea"/>
                <a:cs typeface="+mn-cs"/>
              </a:rPr>
              <a:t>Correlation of Data</a:t>
            </a:r>
            <a:endParaRPr kumimoji="1" lang="en-IN" sz="1050" b="1" i="0" u="none" strike="noStrike" kern="0" cap="none" spc="0" normalizeH="0" baseline="0" noProof="0">
              <a:ln>
                <a:noFill/>
              </a:ln>
              <a:solidFill>
                <a:srgbClr val="C2CEE6">
                  <a:lumMod val="25000"/>
                </a:srgbClr>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4C38E4E1-388A-7681-D91C-8107121D3925}"/>
              </a:ext>
            </a:extLst>
          </p:cNvPr>
          <p:cNvSpPr/>
          <p:nvPr/>
        </p:nvSpPr>
        <p:spPr>
          <a:xfrm>
            <a:off x="6916493" y="3456117"/>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Use Case 1</a:t>
            </a:r>
          </a:p>
        </p:txBody>
      </p:sp>
      <p:sp>
        <p:nvSpPr>
          <p:cNvPr id="61" name="Rectangle 60">
            <a:extLst>
              <a:ext uri="{FF2B5EF4-FFF2-40B4-BE49-F238E27FC236}">
                <a16:creationId xmlns:a16="http://schemas.microsoft.com/office/drawing/2014/main" id="{2ADCC4D6-4E3B-430D-A018-ADE26E913649}"/>
              </a:ext>
            </a:extLst>
          </p:cNvPr>
          <p:cNvSpPr/>
          <p:nvPr/>
        </p:nvSpPr>
        <p:spPr>
          <a:xfrm>
            <a:off x="6270550" y="2189087"/>
            <a:ext cx="437499" cy="829570"/>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900" b="1" i="0" u="none" strike="noStrike" kern="0" cap="none" spc="0" normalizeH="0" baseline="0" noProof="0">
                <a:ln>
                  <a:noFill/>
                </a:ln>
                <a:solidFill>
                  <a:srgbClr val="404040"/>
                </a:solidFill>
                <a:effectLst/>
                <a:uLnTx/>
                <a:uFillTx/>
                <a:latin typeface="Arial"/>
                <a:ea typeface="+mn-ea"/>
                <a:cs typeface="+mn-cs"/>
              </a:rPr>
              <a:t>Observability</a:t>
            </a:r>
          </a:p>
        </p:txBody>
      </p:sp>
      <p:sp>
        <p:nvSpPr>
          <p:cNvPr id="62" name="Rectangle 61">
            <a:extLst>
              <a:ext uri="{FF2B5EF4-FFF2-40B4-BE49-F238E27FC236}">
                <a16:creationId xmlns:a16="http://schemas.microsoft.com/office/drawing/2014/main" id="{4916FB68-B28A-1AB9-2295-FC73115B705A}"/>
              </a:ext>
            </a:extLst>
          </p:cNvPr>
          <p:cNvSpPr/>
          <p:nvPr/>
        </p:nvSpPr>
        <p:spPr>
          <a:xfrm>
            <a:off x="6259248" y="5370196"/>
            <a:ext cx="437499" cy="829570"/>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900" b="1" i="0" u="none" strike="noStrike" kern="0" cap="none" spc="0" normalizeH="0" baseline="0" noProof="0">
                <a:ln>
                  <a:noFill/>
                </a:ln>
                <a:solidFill>
                  <a:srgbClr val="404040"/>
                </a:solidFill>
                <a:effectLst/>
                <a:uLnTx/>
                <a:uFillTx/>
                <a:latin typeface="Arial"/>
                <a:ea typeface="+mn-ea"/>
                <a:cs typeface="+mn-cs"/>
              </a:rPr>
              <a:t>AIOps</a:t>
            </a:r>
          </a:p>
        </p:txBody>
      </p:sp>
      <p:sp>
        <p:nvSpPr>
          <p:cNvPr id="63" name="Rectangle 62">
            <a:extLst>
              <a:ext uri="{FF2B5EF4-FFF2-40B4-BE49-F238E27FC236}">
                <a16:creationId xmlns:a16="http://schemas.microsoft.com/office/drawing/2014/main" id="{5AC69A04-1D37-AEF9-5DE7-3093D3F23B0E}"/>
              </a:ext>
            </a:extLst>
          </p:cNvPr>
          <p:cNvSpPr/>
          <p:nvPr/>
        </p:nvSpPr>
        <p:spPr>
          <a:xfrm>
            <a:off x="6269259" y="3150238"/>
            <a:ext cx="437499" cy="78129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900" b="1" i="0" u="none" strike="noStrike" kern="0" cap="none" spc="0" normalizeH="0" baseline="0" noProof="0">
                <a:ln>
                  <a:noFill/>
                </a:ln>
                <a:solidFill>
                  <a:srgbClr val="404040"/>
                </a:solidFill>
                <a:effectLst/>
                <a:uLnTx/>
                <a:uFillTx/>
                <a:latin typeface="Arial"/>
                <a:ea typeface="+mn-ea"/>
                <a:cs typeface="+mn-cs"/>
              </a:rPr>
              <a:t>Bespoke Automation</a:t>
            </a:r>
          </a:p>
        </p:txBody>
      </p:sp>
      <p:sp>
        <p:nvSpPr>
          <p:cNvPr id="64" name="Rectangle 63">
            <a:extLst>
              <a:ext uri="{FF2B5EF4-FFF2-40B4-BE49-F238E27FC236}">
                <a16:creationId xmlns:a16="http://schemas.microsoft.com/office/drawing/2014/main" id="{DE4B1012-886C-80D7-DED3-866BE3F52115}"/>
              </a:ext>
            </a:extLst>
          </p:cNvPr>
          <p:cNvSpPr/>
          <p:nvPr/>
        </p:nvSpPr>
        <p:spPr>
          <a:xfrm>
            <a:off x="8050365" y="4571107"/>
            <a:ext cx="922515"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Failure Hotspots Identification</a:t>
            </a:r>
          </a:p>
        </p:txBody>
      </p:sp>
      <p:cxnSp>
        <p:nvCxnSpPr>
          <p:cNvPr id="65" name="Connector: Elbow 64">
            <a:extLst>
              <a:ext uri="{FF2B5EF4-FFF2-40B4-BE49-F238E27FC236}">
                <a16:creationId xmlns:a16="http://schemas.microsoft.com/office/drawing/2014/main" id="{3AF7D30F-F335-4499-F7BC-FE97D101DC11}"/>
              </a:ext>
            </a:extLst>
          </p:cNvPr>
          <p:cNvCxnSpPr>
            <a:cxnSpLocks/>
            <a:endCxn id="61" idx="1"/>
          </p:cNvCxnSpPr>
          <p:nvPr/>
        </p:nvCxnSpPr>
        <p:spPr>
          <a:xfrm rot="16200000" flipH="1">
            <a:off x="5843214" y="2176536"/>
            <a:ext cx="682494" cy="172178"/>
          </a:xfrm>
          <a:prstGeom prst="bentConnector2">
            <a:avLst/>
          </a:prstGeom>
          <a:noFill/>
          <a:ln w="12700" cap="flat" cmpd="sng" algn="ctr">
            <a:solidFill>
              <a:srgbClr val="AA3C80">
                <a:lumMod val="75000"/>
              </a:srgbClr>
            </a:solidFill>
            <a:prstDash val="solid"/>
            <a:tailEnd type="triangle"/>
          </a:ln>
          <a:effectLst/>
        </p:spPr>
      </p:cxnSp>
      <p:cxnSp>
        <p:nvCxnSpPr>
          <p:cNvPr id="66" name="Connector: Elbow 65">
            <a:extLst>
              <a:ext uri="{FF2B5EF4-FFF2-40B4-BE49-F238E27FC236}">
                <a16:creationId xmlns:a16="http://schemas.microsoft.com/office/drawing/2014/main" id="{2B422AE8-4637-E06A-61ED-C5E1468D1F07}"/>
              </a:ext>
            </a:extLst>
          </p:cNvPr>
          <p:cNvCxnSpPr>
            <a:cxnSpLocks/>
            <a:endCxn id="63" idx="1"/>
          </p:cNvCxnSpPr>
          <p:nvPr/>
        </p:nvCxnSpPr>
        <p:spPr>
          <a:xfrm rot="16200000" flipH="1">
            <a:off x="5358751" y="2630379"/>
            <a:ext cx="1646108" cy="174908"/>
          </a:xfrm>
          <a:prstGeom prst="bentConnector2">
            <a:avLst/>
          </a:prstGeom>
          <a:noFill/>
          <a:ln w="12700" cap="flat" cmpd="sng" algn="ctr">
            <a:solidFill>
              <a:srgbClr val="AA3C80">
                <a:lumMod val="75000"/>
              </a:srgbClr>
            </a:solidFill>
            <a:prstDash val="solid"/>
            <a:tailEnd type="triangle"/>
          </a:ln>
          <a:effectLst/>
        </p:spPr>
      </p:cxnSp>
      <p:cxnSp>
        <p:nvCxnSpPr>
          <p:cNvPr id="67" name="Connector: Elbow 66">
            <a:extLst>
              <a:ext uri="{FF2B5EF4-FFF2-40B4-BE49-F238E27FC236}">
                <a16:creationId xmlns:a16="http://schemas.microsoft.com/office/drawing/2014/main" id="{7A817106-1C14-7791-868B-562A8DA83509}"/>
              </a:ext>
            </a:extLst>
          </p:cNvPr>
          <p:cNvCxnSpPr>
            <a:cxnSpLocks/>
            <a:endCxn id="62" idx="1"/>
          </p:cNvCxnSpPr>
          <p:nvPr/>
        </p:nvCxnSpPr>
        <p:spPr>
          <a:xfrm rot="16200000" flipH="1">
            <a:off x="4230764" y="3756496"/>
            <a:ext cx="3890205" cy="166764"/>
          </a:xfrm>
          <a:prstGeom prst="bentConnector2">
            <a:avLst/>
          </a:prstGeom>
          <a:noFill/>
          <a:ln w="12700" cap="flat" cmpd="sng" algn="ctr">
            <a:solidFill>
              <a:srgbClr val="AA3C80">
                <a:lumMod val="75000"/>
              </a:srgbClr>
            </a:solidFill>
            <a:prstDash val="solid"/>
            <a:tailEnd type="triangle"/>
          </a:ln>
          <a:effectLst/>
        </p:spPr>
      </p:cxnSp>
      <p:cxnSp>
        <p:nvCxnSpPr>
          <p:cNvPr id="68" name="Connector: Elbow 67">
            <a:extLst>
              <a:ext uri="{FF2B5EF4-FFF2-40B4-BE49-F238E27FC236}">
                <a16:creationId xmlns:a16="http://schemas.microsoft.com/office/drawing/2014/main" id="{0AD60DA7-6D14-6D90-CA72-196F38B75767}"/>
              </a:ext>
            </a:extLst>
          </p:cNvPr>
          <p:cNvCxnSpPr>
            <a:cxnSpLocks/>
          </p:cNvCxnSpPr>
          <p:nvPr/>
        </p:nvCxnSpPr>
        <p:spPr>
          <a:xfrm rot="16200000" flipH="1">
            <a:off x="4812500" y="3180646"/>
            <a:ext cx="2739285" cy="167545"/>
          </a:xfrm>
          <a:prstGeom prst="bentConnector2">
            <a:avLst/>
          </a:prstGeom>
          <a:noFill/>
          <a:ln w="12700" cap="flat" cmpd="sng" algn="ctr">
            <a:solidFill>
              <a:srgbClr val="AA3C80">
                <a:lumMod val="75000"/>
              </a:srgbClr>
            </a:solidFill>
            <a:prstDash val="solid"/>
            <a:tailEnd type="triangle"/>
          </a:ln>
          <a:effectLst/>
        </p:spPr>
      </p:cxnSp>
      <p:sp>
        <p:nvSpPr>
          <p:cNvPr id="69" name="Rectangle 68">
            <a:extLst>
              <a:ext uri="{FF2B5EF4-FFF2-40B4-BE49-F238E27FC236}">
                <a16:creationId xmlns:a16="http://schemas.microsoft.com/office/drawing/2014/main" id="{85E3EBDC-2662-2B9D-16F9-25114A2CCF0A}"/>
              </a:ext>
            </a:extLst>
          </p:cNvPr>
          <p:cNvSpPr/>
          <p:nvPr/>
        </p:nvSpPr>
        <p:spPr>
          <a:xfrm>
            <a:off x="269628" y="4124040"/>
            <a:ext cx="4613329" cy="2251977"/>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GB" sz="1200" b="0" i="0" u="none" strike="noStrike" kern="0" cap="none" spc="0" normalizeH="0" baseline="0" noProof="0">
                <a:ln>
                  <a:noFill/>
                </a:ln>
                <a:solidFill>
                  <a:srgbClr val="C2CEE6">
                    <a:lumMod val="25000"/>
                  </a:srgbClr>
                </a:solidFill>
                <a:effectLst/>
                <a:uLnTx/>
                <a:uFillTx/>
                <a:latin typeface="Arial"/>
                <a:ea typeface="+mn-ea"/>
                <a:cs typeface="+mn-cs"/>
              </a:rPr>
              <a:t>Reactive approach to Site Reliability Engineering</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GB" sz="1200" b="0" i="0" u="none" strike="noStrike" kern="0" cap="none" spc="0" normalizeH="0" baseline="0" noProof="0">
                <a:ln>
                  <a:noFill/>
                </a:ln>
                <a:solidFill>
                  <a:srgbClr val="C2CEE6">
                    <a:lumMod val="25000"/>
                  </a:srgbClr>
                </a:solidFill>
                <a:effectLst/>
                <a:uLnTx/>
                <a:uFillTx/>
                <a:latin typeface="Arial"/>
                <a:ea typeface="+mn-ea"/>
                <a:cs typeface="+mn-cs"/>
              </a:rPr>
              <a:t>Inefficient implementation of monitoring tools – too many false-positives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GB" sz="1200" b="0" i="0" u="none" strike="noStrike" kern="0" cap="none" spc="0" normalizeH="0" baseline="0" noProof="0">
                <a:ln>
                  <a:noFill/>
                </a:ln>
                <a:solidFill>
                  <a:srgbClr val="C2CEE6">
                    <a:lumMod val="25000"/>
                  </a:srgbClr>
                </a:solidFill>
                <a:effectLst/>
                <a:uLnTx/>
                <a:uFillTx/>
                <a:latin typeface="Arial"/>
                <a:ea typeface="+mn-ea"/>
                <a:cs typeface="+mn-cs"/>
              </a:rPr>
              <a:t>No single observability platform</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GB" sz="1200" b="0" i="0" u="none" strike="noStrike" kern="0" cap="none" spc="0" normalizeH="0" baseline="0" noProof="0">
                <a:ln>
                  <a:noFill/>
                </a:ln>
                <a:solidFill>
                  <a:srgbClr val="C2CEE6">
                    <a:lumMod val="25000"/>
                  </a:srgbClr>
                </a:solidFill>
                <a:effectLst/>
                <a:uLnTx/>
                <a:uFillTx/>
                <a:latin typeface="Arial"/>
                <a:ea typeface="+mn-ea"/>
                <a:cs typeface="+mn-cs"/>
              </a:rPr>
              <a:t>Historical alerts &amp; incident data not available as rich monitoring data not shared outside monitoring tools and is discarded within a few weeks.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GB" sz="1200" b="0" i="0" u="none" strike="noStrike" kern="0" cap="none" spc="0" normalizeH="0" baseline="0" noProof="0">
                <a:ln>
                  <a:noFill/>
                </a:ln>
                <a:solidFill>
                  <a:srgbClr val="C2CEE6">
                    <a:lumMod val="25000"/>
                  </a:srgbClr>
                </a:solidFill>
                <a:effectLst/>
                <a:uLnTx/>
                <a:uFillTx/>
                <a:latin typeface="Arial"/>
                <a:ea typeface="+mn-ea"/>
                <a:cs typeface="+mn-cs"/>
              </a:rPr>
              <a:t>Undefined automation strategy. Lack of engineering mindset.</a:t>
            </a:r>
          </a:p>
        </p:txBody>
      </p:sp>
      <p:cxnSp>
        <p:nvCxnSpPr>
          <p:cNvPr id="70" name="Straight Connector 69">
            <a:extLst>
              <a:ext uri="{FF2B5EF4-FFF2-40B4-BE49-F238E27FC236}">
                <a16:creationId xmlns:a16="http://schemas.microsoft.com/office/drawing/2014/main" id="{39E34ACE-457B-9C7E-ED2B-234AE60D8F4E}"/>
              </a:ext>
            </a:extLst>
          </p:cNvPr>
          <p:cNvCxnSpPr/>
          <p:nvPr/>
        </p:nvCxnSpPr>
        <p:spPr>
          <a:xfrm>
            <a:off x="6077583" y="4024756"/>
            <a:ext cx="6072870" cy="0"/>
          </a:xfrm>
          <a:prstGeom prst="line">
            <a:avLst/>
          </a:prstGeom>
          <a:noFill/>
          <a:ln w="9525" cap="flat" cmpd="sng" algn="ctr">
            <a:solidFill>
              <a:srgbClr val="AA3C80"/>
            </a:solidFill>
            <a:prstDash val="dash"/>
          </a:ln>
          <a:effectLst>
            <a:outerShdw blurRad="40000" dist="20000" dir="5400000" rotWithShape="0">
              <a:srgbClr val="000000">
                <a:alpha val="38000"/>
              </a:srgbClr>
            </a:outerShdw>
          </a:effectLst>
        </p:spPr>
      </p:cxnSp>
      <p:cxnSp>
        <p:nvCxnSpPr>
          <p:cNvPr id="71" name="Straight Connector 70">
            <a:extLst>
              <a:ext uri="{FF2B5EF4-FFF2-40B4-BE49-F238E27FC236}">
                <a16:creationId xmlns:a16="http://schemas.microsoft.com/office/drawing/2014/main" id="{393AE0BF-FBB0-FEB4-B9CA-04676B12A547}"/>
              </a:ext>
            </a:extLst>
          </p:cNvPr>
          <p:cNvCxnSpPr/>
          <p:nvPr/>
        </p:nvCxnSpPr>
        <p:spPr>
          <a:xfrm>
            <a:off x="6105807" y="5155199"/>
            <a:ext cx="6072870" cy="0"/>
          </a:xfrm>
          <a:prstGeom prst="line">
            <a:avLst/>
          </a:prstGeom>
          <a:noFill/>
          <a:ln w="9525" cap="flat" cmpd="sng" algn="ctr">
            <a:solidFill>
              <a:srgbClr val="AA3C80"/>
            </a:solidFill>
            <a:prstDash val="dash"/>
          </a:ln>
          <a:effectLst>
            <a:outerShdw blurRad="40000" dist="20000" dir="5400000" rotWithShape="0">
              <a:srgbClr val="000000">
                <a:alpha val="38000"/>
              </a:srgbClr>
            </a:outerShdw>
          </a:effectLst>
        </p:spPr>
      </p:cxnSp>
      <p:cxnSp>
        <p:nvCxnSpPr>
          <p:cNvPr id="72" name="Straight Connector 71">
            <a:extLst>
              <a:ext uri="{FF2B5EF4-FFF2-40B4-BE49-F238E27FC236}">
                <a16:creationId xmlns:a16="http://schemas.microsoft.com/office/drawing/2014/main" id="{8782B53D-7F06-6947-BB31-AAC385A623EC}"/>
              </a:ext>
            </a:extLst>
          </p:cNvPr>
          <p:cNvCxnSpPr/>
          <p:nvPr/>
        </p:nvCxnSpPr>
        <p:spPr>
          <a:xfrm>
            <a:off x="6108600" y="3090799"/>
            <a:ext cx="6072870" cy="0"/>
          </a:xfrm>
          <a:prstGeom prst="line">
            <a:avLst/>
          </a:prstGeom>
          <a:noFill/>
          <a:ln w="9525" cap="flat" cmpd="sng" algn="ctr">
            <a:solidFill>
              <a:srgbClr val="AA3C80"/>
            </a:solidFill>
            <a:prstDash val="dash"/>
          </a:ln>
          <a:effectLst>
            <a:outerShdw blurRad="40000" dist="20000" dir="5400000" rotWithShape="0">
              <a:srgbClr val="000000">
                <a:alpha val="38000"/>
              </a:srgbClr>
            </a:outerShdw>
          </a:effectLst>
        </p:spPr>
      </p:cxnSp>
      <p:sp>
        <p:nvSpPr>
          <p:cNvPr id="73" name="Rectangle 72">
            <a:extLst>
              <a:ext uri="{FF2B5EF4-FFF2-40B4-BE49-F238E27FC236}">
                <a16:creationId xmlns:a16="http://schemas.microsoft.com/office/drawing/2014/main" id="{F53D38E0-FD5D-F221-3786-04C4036F0AC1}"/>
              </a:ext>
            </a:extLst>
          </p:cNvPr>
          <p:cNvSpPr/>
          <p:nvPr/>
        </p:nvSpPr>
        <p:spPr>
          <a:xfrm>
            <a:off x="6907170" y="4693741"/>
            <a:ext cx="922515"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Future Projections</a:t>
            </a:r>
          </a:p>
        </p:txBody>
      </p:sp>
      <p:pic>
        <p:nvPicPr>
          <p:cNvPr id="74" name="Picture 4" descr="Picture 4">
            <a:extLst>
              <a:ext uri="{FF2B5EF4-FFF2-40B4-BE49-F238E27FC236}">
                <a16:creationId xmlns:a16="http://schemas.microsoft.com/office/drawing/2014/main" id="{C76D1518-140D-9E35-CC0A-535A21D13F0F}"/>
              </a:ext>
            </a:extLst>
          </p:cNvPr>
          <p:cNvPicPr>
            <a:picLocks noChangeAspect="1"/>
          </p:cNvPicPr>
          <p:nvPr/>
        </p:nvPicPr>
        <p:blipFill rotWithShape="1">
          <a:blip r:embed="rId16"/>
          <a:srcRect l="1228" t="32992"/>
          <a:stretch/>
        </p:blipFill>
        <p:spPr>
          <a:xfrm>
            <a:off x="9385426" y="4125213"/>
            <a:ext cx="2683048" cy="916125"/>
          </a:xfrm>
          <a:prstGeom prst="rect">
            <a:avLst/>
          </a:prstGeom>
          <a:ln w="12700">
            <a:solidFill>
              <a:srgbClr val="B2B2B2">
                <a:lumOff val="16690"/>
              </a:srgbClr>
            </a:solidFill>
            <a:miter lim="400000"/>
          </a:ln>
        </p:spPr>
      </p:pic>
      <p:sp>
        <p:nvSpPr>
          <p:cNvPr id="75" name="Rectangle 74">
            <a:extLst>
              <a:ext uri="{FF2B5EF4-FFF2-40B4-BE49-F238E27FC236}">
                <a16:creationId xmlns:a16="http://schemas.microsoft.com/office/drawing/2014/main" id="{2EADF4DE-FFA9-E492-FCD2-9ED1EE5A86C9}"/>
              </a:ext>
            </a:extLst>
          </p:cNvPr>
          <p:cNvSpPr/>
          <p:nvPr/>
        </p:nvSpPr>
        <p:spPr>
          <a:xfrm>
            <a:off x="8027892" y="3456117"/>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Use Case 2</a:t>
            </a:r>
          </a:p>
        </p:txBody>
      </p:sp>
      <p:sp>
        <p:nvSpPr>
          <p:cNvPr id="76" name="TextBox 75">
            <a:extLst>
              <a:ext uri="{FF2B5EF4-FFF2-40B4-BE49-F238E27FC236}">
                <a16:creationId xmlns:a16="http://schemas.microsoft.com/office/drawing/2014/main" id="{FC4134A0-EBA5-0986-84C2-76F8BD0C7CEB}"/>
              </a:ext>
            </a:extLst>
          </p:cNvPr>
          <p:cNvSpPr txBox="1"/>
          <p:nvPr/>
        </p:nvSpPr>
        <p:spPr>
          <a:xfrm>
            <a:off x="11084075" y="3086102"/>
            <a:ext cx="1090284"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0" i="0" u="none" strike="noStrike" kern="0" cap="none" spc="0" normalizeH="0" baseline="0" noProof="0">
                <a:ln>
                  <a:noFill/>
                </a:ln>
                <a:solidFill>
                  <a:srgbClr val="404040"/>
                </a:solidFill>
                <a:effectLst/>
                <a:uLnTx/>
                <a:uFillTx/>
                <a:latin typeface="Arial"/>
                <a:ea typeface="+mn-ea"/>
                <a:cs typeface="+mn-cs"/>
              </a:rPr>
              <a:t>Actual use case shall be decided post current state assessment. Possible examples – Runbook automation, Certificate renewal, Configuration as a code</a:t>
            </a:r>
            <a:endParaRPr kumimoji="0" lang="en-GB" sz="700" b="0" i="0" u="none" strike="noStrike" kern="0" cap="none" spc="0" normalizeH="0" baseline="0" noProof="0">
              <a:ln>
                <a:noFill/>
              </a:ln>
              <a:solidFill>
                <a:srgbClr val="404040"/>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B617F357-8361-1E9D-6502-E1551DA0D91D}"/>
              </a:ext>
            </a:extLst>
          </p:cNvPr>
          <p:cNvSpPr/>
          <p:nvPr/>
        </p:nvSpPr>
        <p:spPr>
          <a:xfrm>
            <a:off x="9048331" y="3466003"/>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Use Case 3</a:t>
            </a:r>
          </a:p>
        </p:txBody>
      </p:sp>
      <p:sp>
        <p:nvSpPr>
          <p:cNvPr id="78" name="Rectangle 77">
            <a:extLst>
              <a:ext uri="{FF2B5EF4-FFF2-40B4-BE49-F238E27FC236}">
                <a16:creationId xmlns:a16="http://schemas.microsoft.com/office/drawing/2014/main" id="{6A3ED593-4CFB-85EA-0A17-23AD371ADF3A}"/>
              </a:ext>
            </a:extLst>
          </p:cNvPr>
          <p:cNvSpPr/>
          <p:nvPr/>
        </p:nvSpPr>
        <p:spPr>
          <a:xfrm>
            <a:off x="10071244" y="3466003"/>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Use Case n</a:t>
            </a:r>
          </a:p>
        </p:txBody>
      </p:sp>
      <p:sp>
        <p:nvSpPr>
          <p:cNvPr id="79" name="Rectangle 78">
            <a:extLst>
              <a:ext uri="{FF2B5EF4-FFF2-40B4-BE49-F238E27FC236}">
                <a16:creationId xmlns:a16="http://schemas.microsoft.com/office/drawing/2014/main" id="{8E6843CB-14D8-28E3-C6D8-0004FC517E48}"/>
              </a:ext>
            </a:extLst>
          </p:cNvPr>
          <p:cNvSpPr/>
          <p:nvPr/>
        </p:nvSpPr>
        <p:spPr>
          <a:xfrm>
            <a:off x="6837027" y="3359464"/>
            <a:ext cx="1101911" cy="450296"/>
          </a:xfrm>
          <a:prstGeom prst="rect">
            <a:avLst/>
          </a:prstGeom>
          <a:noFill/>
          <a:ln w="38100" cap="flat" cmpd="sng" algn="ctr">
            <a:solidFill>
              <a:srgbClr val="83B254">
                <a:lumMod val="40000"/>
                <a:lumOff val="6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80" name="Rectangle 79">
            <a:extLst>
              <a:ext uri="{FF2B5EF4-FFF2-40B4-BE49-F238E27FC236}">
                <a16:creationId xmlns:a16="http://schemas.microsoft.com/office/drawing/2014/main" id="{EB188859-C826-5466-715D-5114232CA58E}"/>
              </a:ext>
            </a:extLst>
          </p:cNvPr>
          <p:cNvSpPr/>
          <p:nvPr/>
        </p:nvSpPr>
        <p:spPr>
          <a:xfrm>
            <a:off x="6825934" y="4125213"/>
            <a:ext cx="1101911" cy="950853"/>
          </a:xfrm>
          <a:prstGeom prst="rect">
            <a:avLst/>
          </a:prstGeom>
          <a:noFill/>
          <a:ln w="38100" cap="flat" cmpd="sng" algn="ctr">
            <a:solidFill>
              <a:srgbClr val="83B254">
                <a:lumMod val="40000"/>
                <a:lumOff val="6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grpSp>
        <p:nvGrpSpPr>
          <p:cNvPr id="81" name="Google Shape;5056;p69">
            <a:extLst>
              <a:ext uri="{FF2B5EF4-FFF2-40B4-BE49-F238E27FC236}">
                <a16:creationId xmlns:a16="http://schemas.microsoft.com/office/drawing/2014/main" id="{FC31BABC-25DE-1CD2-BB54-219AEB33F483}"/>
              </a:ext>
            </a:extLst>
          </p:cNvPr>
          <p:cNvGrpSpPr/>
          <p:nvPr/>
        </p:nvGrpSpPr>
        <p:grpSpPr>
          <a:xfrm>
            <a:off x="136122" y="720334"/>
            <a:ext cx="4955547" cy="352357"/>
            <a:chOff x="4411970" y="2962954"/>
            <a:chExt cx="706545" cy="104211"/>
          </a:xfrm>
          <a:solidFill>
            <a:srgbClr val="0F1C50"/>
          </a:solidFill>
        </p:grpSpPr>
        <p:sp>
          <p:nvSpPr>
            <p:cNvPr id="82" name="Google Shape;5057;p69">
              <a:extLst>
                <a:ext uri="{FF2B5EF4-FFF2-40B4-BE49-F238E27FC236}">
                  <a16:creationId xmlns:a16="http://schemas.microsoft.com/office/drawing/2014/main" id="{F82DC528-10C7-8BDC-FD1C-B77B8DF6BBF9}"/>
                </a:ext>
              </a:extLst>
            </p:cNvPr>
            <p:cNvSpPr/>
            <p:nvPr/>
          </p:nvSpPr>
          <p:spPr>
            <a:xfrm>
              <a:off x="4583864" y="2962954"/>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04040"/>
                  </a:solidFill>
                  <a:effectLst/>
                  <a:uLnTx/>
                  <a:uFillTx/>
                  <a:latin typeface="Arial"/>
                  <a:ea typeface="+mn-ea"/>
                  <a:cs typeface="+mn-cs"/>
                </a:rPr>
                <a:t>             </a:t>
              </a:r>
              <a:r>
                <a:rPr kumimoji="0" lang="en-US" sz="1600" b="0" i="0" u="none" strike="noStrike" kern="0" cap="none" spc="0" normalizeH="0" baseline="0" noProof="0">
                  <a:ln>
                    <a:noFill/>
                  </a:ln>
                  <a:solidFill>
                    <a:srgbClr val="FFFFFF"/>
                  </a:solidFill>
                  <a:effectLst/>
                  <a:uLnTx/>
                  <a:uFillTx/>
                  <a:latin typeface="Arial"/>
                  <a:ea typeface="+mn-ea"/>
                  <a:cs typeface="+mn-cs"/>
                </a:rPr>
                <a:t>Current State</a:t>
              </a:r>
              <a:endParaRPr kumimoji="0" sz="1800" b="0" i="0" u="none" strike="noStrike" kern="0" cap="none" spc="0" normalizeH="0" baseline="0" noProof="0">
                <a:ln>
                  <a:noFill/>
                </a:ln>
                <a:solidFill>
                  <a:srgbClr val="FFFFFF"/>
                </a:solidFill>
                <a:effectLst/>
                <a:uLnTx/>
                <a:uFillTx/>
                <a:latin typeface="Arial"/>
                <a:ea typeface="+mn-ea"/>
                <a:cs typeface="+mn-cs"/>
              </a:endParaRPr>
            </a:p>
          </p:txBody>
        </p:sp>
        <p:sp>
          <p:nvSpPr>
            <p:cNvPr id="83" name="Google Shape;5058;p69">
              <a:extLst>
                <a:ext uri="{FF2B5EF4-FFF2-40B4-BE49-F238E27FC236}">
                  <a16:creationId xmlns:a16="http://schemas.microsoft.com/office/drawing/2014/main" id="{E181BA3C-D42B-6037-6FAF-068023FE3D08}"/>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84" name="Google Shape;5059;p69">
              <a:extLst>
                <a:ext uri="{FF2B5EF4-FFF2-40B4-BE49-F238E27FC236}">
                  <a16:creationId xmlns:a16="http://schemas.microsoft.com/office/drawing/2014/main" id="{9850153C-C38E-EF79-F013-BB40BF95A87F}"/>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85" name="Google Shape;5060;p69">
              <a:extLst>
                <a:ext uri="{FF2B5EF4-FFF2-40B4-BE49-F238E27FC236}">
                  <a16:creationId xmlns:a16="http://schemas.microsoft.com/office/drawing/2014/main" id="{2D38E5F0-B348-2395-76CB-24524C6B32FF}"/>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grpSp>
      <p:grpSp>
        <p:nvGrpSpPr>
          <p:cNvPr id="86" name="Google Shape;5056;p69">
            <a:extLst>
              <a:ext uri="{FF2B5EF4-FFF2-40B4-BE49-F238E27FC236}">
                <a16:creationId xmlns:a16="http://schemas.microsoft.com/office/drawing/2014/main" id="{138F5D29-46D6-EB8A-3D85-FBDC273ACC8F}"/>
              </a:ext>
            </a:extLst>
          </p:cNvPr>
          <p:cNvGrpSpPr/>
          <p:nvPr/>
        </p:nvGrpSpPr>
        <p:grpSpPr>
          <a:xfrm>
            <a:off x="6088765" y="720335"/>
            <a:ext cx="6027664" cy="380992"/>
            <a:chOff x="4411970" y="2963088"/>
            <a:chExt cx="706544" cy="104079"/>
          </a:xfrm>
          <a:solidFill>
            <a:srgbClr val="0F1C50"/>
          </a:solidFill>
        </p:grpSpPr>
        <p:sp>
          <p:nvSpPr>
            <p:cNvPr id="87" name="Google Shape;5057;p69">
              <a:extLst>
                <a:ext uri="{FF2B5EF4-FFF2-40B4-BE49-F238E27FC236}">
                  <a16:creationId xmlns:a16="http://schemas.microsoft.com/office/drawing/2014/main" id="{183B2213-2F36-F553-F0A1-FB9C8A67DBBD}"/>
                </a:ext>
              </a:extLst>
            </p:cNvPr>
            <p:cNvSpPr/>
            <p:nvPr/>
          </p:nvSpPr>
          <p:spPr>
            <a:xfrm>
              <a:off x="4583863" y="2963090"/>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FFFFFF"/>
                  </a:solidFill>
                  <a:effectLst/>
                  <a:uLnTx/>
                  <a:uFillTx/>
                  <a:latin typeface="Arial"/>
                  <a:ea typeface="+mn-ea"/>
                  <a:cs typeface="+mn-cs"/>
                </a:rPr>
                <a:t>          Target </a:t>
              </a:r>
              <a:r>
                <a:rPr kumimoji="1" lang="en-US" sz="1600" b="0" i="0" u="none" strike="noStrike" kern="0" cap="none" spc="0" normalizeH="0" baseline="0" noProof="0">
                  <a:ln>
                    <a:noFill/>
                  </a:ln>
                  <a:solidFill>
                    <a:srgbClr val="FFFFFF"/>
                  </a:solidFill>
                  <a:effectLst/>
                  <a:uLnTx/>
                  <a:uFillTx/>
                  <a:latin typeface="Arial"/>
                  <a:ea typeface="+mn-ea"/>
                  <a:cs typeface="+mn-cs"/>
                </a:rPr>
                <a:t>State</a:t>
              </a: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88" name="Google Shape;5058;p69">
              <a:extLst>
                <a:ext uri="{FF2B5EF4-FFF2-40B4-BE49-F238E27FC236}">
                  <a16:creationId xmlns:a16="http://schemas.microsoft.com/office/drawing/2014/main" id="{FD1E0EEA-7915-F243-75E3-1C7F7A78C2E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89" name="Google Shape;5059;p69">
              <a:extLst>
                <a:ext uri="{FF2B5EF4-FFF2-40B4-BE49-F238E27FC236}">
                  <a16:creationId xmlns:a16="http://schemas.microsoft.com/office/drawing/2014/main" id="{A049295A-10B7-C3CC-17E5-A21DE5388E5D}"/>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90" name="Google Shape;5060;p69">
              <a:extLst>
                <a:ext uri="{FF2B5EF4-FFF2-40B4-BE49-F238E27FC236}">
                  <a16:creationId xmlns:a16="http://schemas.microsoft.com/office/drawing/2014/main" id="{DC4AC0F7-A8E8-E6D2-E879-440678B2858F}"/>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grpSp>
      <p:sp>
        <p:nvSpPr>
          <p:cNvPr id="91" name="Arrow: Right 90">
            <a:extLst>
              <a:ext uri="{FF2B5EF4-FFF2-40B4-BE49-F238E27FC236}">
                <a16:creationId xmlns:a16="http://schemas.microsoft.com/office/drawing/2014/main" id="{D37017C9-F8DF-8DF2-D1F7-A8E2B0B01850}"/>
              </a:ext>
            </a:extLst>
          </p:cNvPr>
          <p:cNvSpPr/>
          <p:nvPr/>
        </p:nvSpPr>
        <p:spPr>
          <a:xfrm>
            <a:off x="4862677" y="1551157"/>
            <a:ext cx="1243130" cy="268051"/>
          </a:xfrm>
          <a:prstGeom prst="rightArrow">
            <a:avLst/>
          </a:prstGeom>
          <a:solidFill>
            <a:srgbClr val="83B254">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295118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20A8765-EF66-155A-8462-69349DB9BDDD}"/>
              </a:ext>
            </a:extLst>
          </p:cNvPr>
          <p:cNvCxnSpPr>
            <a:cxnSpLocks/>
          </p:cNvCxnSpPr>
          <p:nvPr/>
        </p:nvCxnSpPr>
        <p:spPr>
          <a:xfrm>
            <a:off x="1691120" y="2613834"/>
            <a:ext cx="276963"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72D9058-BDF1-6EE7-7EE7-167E1871D7D1}"/>
              </a:ext>
            </a:extLst>
          </p:cNvPr>
          <p:cNvSpPr/>
          <p:nvPr/>
        </p:nvSpPr>
        <p:spPr>
          <a:xfrm>
            <a:off x="428779" y="2423055"/>
            <a:ext cx="1268508" cy="30568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Establish SLOs</a:t>
            </a:r>
          </a:p>
        </p:txBody>
      </p:sp>
      <p:sp>
        <p:nvSpPr>
          <p:cNvPr id="68" name="Rectangle 67">
            <a:extLst>
              <a:ext uri="{FF2B5EF4-FFF2-40B4-BE49-F238E27FC236}">
                <a16:creationId xmlns:a16="http://schemas.microsoft.com/office/drawing/2014/main" id="{C0F1DEE8-5F95-89C5-73D1-6FBDE9D952C8}"/>
              </a:ext>
            </a:extLst>
          </p:cNvPr>
          <p:cNvSpPr/>
          <p:nvPr/>
        </p:nvSpPr>
        <p:spPr>
          <a:xfrm>
            <a:off x="428779" y="2886733"/>
            <a:ext cx="1268508" cy="30568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Define Signaling Standards </a:t>
            </a:r>
          </a:p>
        </p:txBody>
      </p:sp>
      <p:cxnSp>
        <p:nvCxnSpPr>
          <p:cNvPr id="71" name="Straight Connector 70">
            <a:extLst>
              <a:ext uri="{FF2B5EF4-FFF2-40B4-BE49-F238E27FC236}">
                <a16:creationId xmlns:a16="http://schemas.microsoft.com/office/drawing/2014/main" id="{67EF10EA-69D4-9CB5-92DC-EAD1680A6EB5}"/>
              </a:ext>
            </a:extLst>
          </p:cNvPr>
          <p:cNvCxnSpPr>
            <a:cxnSpLocks/>
          </p:cNvCxnSpPr>
          <p:nvPr/>
        </p:nvCxnSpPr>
        <p:spPr>
          <a:xfrm>
            <a:off x="1685440" y="3057039"/>
            <a:ext cx="276963"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6AD6840-60A9-C0E9-41A6-1CB164538637}"/>
              </a:ext>
            </a:extLst>
          </p:cNvPr>
          <p:cNvSpPr/>
          <p:nvPr/>
        </p:nvSpPr>
        <p:spPr>
          <a:xfrm>
            <a:off x="445062" y="3350411"/>
            <a:ext cx="1268508" cy="30568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Normalize Telemetry Data</a:t>
            </a:r>
          </a:p>
        </p:txBody>
      </p:sp>
      <p:cxnSp>
        <p:nvCxnSpPr>
          <p:cNvPr id="74" name="Straight Connector 73">
            <a:extLst>
              <a:ext uri="{FF2B5EF4-FFF2-40B4-BE49-F238E27FC236}">
                <a16:creationId xmlns:a16="http://schemas.microsoft.com/office/drawing/2014/main" id="{6F1FBB3A-9C75-11CE-8417-0BD0D5AA7D55}"/>
              </a:ext>
            </a:extLst>
          </p:cNvPr>
          <p:cNvCxnSpPr>
            <a:cxnSpLocks/>
          </p:cNvCxnSpPr>
          <p:nvPr/>
        </p:nvCxnSpPr>
        <p:spPr>
          <a:xfrm>
            <a:off x="1701722" y="3520717"/>
            <a:ext cx="276963"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F7EA2D-680C-8954-F8AD-A1CF6DC3C2E7}"/>
              </a:ext>
            </a:extLst>
          </p:cNvPr>
          <p:cNvCxnSpPr>
            <a:cxnSpLocks/>
          </p:cNvCxnSpPr>
          <p:nvPr/>
        </p:nvCxnSpPr>
        <p:spPr>
          <a:xfrm>
            <a:off x="10317350" y="1163632"/>
            <a:ext cx="0" cy="25602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4261C8-D9E0-95E3-F3C3-FC4F3A240DC0}"/>
              </a:ext>
            </a:extLst>
          </p:cNvPr>
          <p:cNvCxnSpPr>
            <a:cxnSpLocks/>
          </p:cNvCxnSpPr>
          <p:nvPr/>
        </p:nvCxnSpPr>
        <p:spPr>
          <a:xfrm>
            <a:off x="8346371" y="1163632"/>
            <a:ext cx="0" cy="25602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3A592F-D051-24E1-62E2-797B64582163}"/>
              </a:ext>
            </a:extLst>
          </p:cNvPr>
          <p:cNvCxnSpPr>
            <a:cxnSpLocks/>
          </p:cNvCxnSpPr>
          <p:nvPr/>
        </p:nvCxnSpPr>
        <p:spPr>
          <a:xfrm>
            <a:off x="6375392" y="1163632"/>
            <a:ext cx="0" cy="25602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B3C0E69-93EF-96C6-C6A0-88B7662E833D}"/>
              </a:ext>
            </a:extLst>
          </p:cNvPr>
          <p:cNvCxnSpPr>
            <a:cxnSpLocks/>
          </p:cNvCxnSpPr>
          <p:nvPr/>
        </p:nvCxnSpPr>
        <p:spPr>
          <a:xfrm>
            <a:off x="4404412" y="1163632"/>
            <a:ext cx="0" cy="25602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1547F5-F6CA-CAF9-98F5-3E2E1DF3DD6D}"/>
              </a:ext>
            </a:extLst>
          </p:cNvPr>
          <p:cNvCxnSpPr>
            <a:cxnSpLocks/>
          </p:cNvCxnSpPr>
          <p:nvPr/>
        </p:nvCxnSpPr>
        <p:spPr>
          <a:xfrm>
            <a:off x="2433432" y="1163632"/>
            <a:ext cx="0" cy="25602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BF6BF620-E4CF-FEC2-9165-B008DE42D216}"/>
              </a:ext>
            </a:extLst>
          </p:cNvPr>
          <p:cNvSpPr/>
          <p:nvPr/>
        </p:nvSpPr>
        <p:spPr>
          <a:xfrm>
            <a:off x="1874650" y="1175486"/>
            <a:ext cx="9981894" cy="934691"/>
          </a:xfrm>
          <a:prstGeom prst="roundRect">
            <a:avLst/>
          </a:prstGeom>
          <a:solidFill>
            <a:schemeClr val="accent2">
              <a:lumMod val="5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70F26"/>
              </a:solidFill>
              <a:effectLst/>
              <a:uLnTx/>
              <a:uFillTx/>
              <a:latin typeface="Arial"/>
              <a:ea typeface="+mn-ea"/>
              <a:cs typeface="+mn-cs"/>
            </a:endParaRPr>
          </a:p>
        </p:txBody>
      </p:sp>
      <p:sp>
        <p:nvSpPr>
          <p:cNvPr id="4" name="Footer Placeholder 3">
            <a:extLst>
              <a:ext uri="{FF2B5EF4-FFF2-40B4-BE49-F238E27FC236}">
                <a16:creationId xmlns:a16="http://schemas.microsoft.com/office/drawing/2014/main" id="{BCF338E8-8BA7-31E4-9F40-DF1DAA3AE251}"/>
              </a:ext>
            </a:extLst>
          </p:cNvPr>
          <p:cNvSpPr>
            <a:spLocks noGrp="1"/>
          </p:cNvSpPr>
          <p:nvPr>
            <p:ph type="ftr" sz="quarter" idx="3"/>
          </p:nvPr>
        </p:nvSpPr>
        <p:spPr/>
        <p:txBody>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FFFFFF"/>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Rounded Corners 8">
            <a:extLst>
              <a:ext uri="{FF2B5EF4-FFF2-40B4-BE49-F238E27FC236}">
                <a16:creationId xmlns:a16="http://schemas.microsoft.com/office/drawing/2014/main" id="{0AC5F4FB-7DEF-CEEA-FA38-9B46D01C395A}"/>
              </a:ext>
            </a:extLst>
          </p:cNvPr>
          <p:cNvSpPr/>
          <p:nvPr/>
        </p:nvSpPr>
        <p:spPr>
          <a:xfrm>
            <a:off x="2260717" y="1436251"/>
            <a:ext cx="1442676" cy="447027"/>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latin typeface="Arial"/>
                <a:ea typeface="+mn-ea"/>
                <a:cs typeface="+mn-cs"/>
              </a:rPr>
              <a:t>Online App</a:t>
            </a:r>
          </a:p>
        </p:txBody>
      </p:sp>
      <p:sp>
        <p:nvSpPr>
          <p:cNvPr id="10" name="Rectangle: Rounded Corners 9">
            <a:extLst>
              <a:ext uri="{FF2B5EF4-FFF2-40B4-BE49-F238E27FC236}">
                <a16:creationId xmlns:a16="http://schemas.microsoft.com/office/drawing/2014/main" id="{510EBD5F-8870-8FC7-0ED0-3CB841144E5C}"/>
              </a:ext>
            </a:extLst>
          </p:cNvPr>
          <p:cNvSpPr/>
          <p:nvPr/>
        </p:nvSpPr>
        <p:spPr>
          <a:xfrm>
            <a:off x="4224077" y="1436251"/>
            <a:ext cx="1442676" cy="447027"/>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latin typeface="Arial"/>
                <a:ea typeface="+mn-ea"/>
                <a:cs typeface="+mn-cs"/>
              </a:rPr>
              <a:t>Payments Online</a:t>
            </a:r>
          </a:p>
        </p:txBody>
      </p:sp>
      <p:sp>
        <p:nvSpPr>
          <p:cNvPr id="11" name="Rectangle: Rounded Corners 10">
            <a:extLst>
              <a:ext uri="{FF2B5EF4-FFF2-40B4-BE49-F238E27FC236}">
                <a16:creationId xmlns:a16="http://schemas.microsoft.com/office/drawing/2014/main" id="{F236C8ED-2C54-474A-7E4F-341CF4CA0393}"/>
              </a:ext>
            </a:extLst>
          </p:cNvPr>
          <p:cNvSpPr/>
          <p:nvPr/>
        </p:nvSpPr>
        <p:spPr>
          <a:xfrm>
            <a:off x="6187437" y="1436251"/>
            <a:ext cx="1442676" cy="447027"/>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latin typeface="Arial"/>
                <a:ea typeface="+mn-ea"/>
                <a:cs typeface="+mn-cs"/>
              </a:rPr>
              <a:t>Payments Interface</a:t>
            </a:r>
          </a:p>
        </p:txBody>
      </p:sp>
      <p:sp>
        <p:nvSpPr>
          <p:cNvPr id="12" name="Rectangle: Rounded Corners 11">
            <a:extLst>
              <a:ext uri="{FF2B5EF4-FFF2-40B4-BE49-F238E27FC236}">
                <a16:creationId xmlns:a16="http://schemas.microsoft.com/office/drawing/2014/main" id="{ACC8D4CE-5441-8BD3-2C41-2EEA4CE185D8}"/>
              </a:ext>
            </a:extLst>
          </p:cNvPr>
          <p:cNvSpPr/>
          <p:nvPr/>
        </p:nvSpPr>
        <p:spPr>
          <a:xfrm>
            <a:off x="8150797" y="1436251"/>
            <a:ext cx="1442676" cy="447027"/>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latin typeface="Arial"/>
                <a:ea typeface="+mn-ea"/>
                <a:cs typeface="+mn-cs"/>
              </a:rPr>
              <a:t>Sanctions</a:t>
            </a:r>
          </a:p>
        </p:txBody>
      </p:sp>
      <p:sp>
        <p:nvSpPr>
          <p:cNvPr id="13" name="Rectangle: Rounded Corners 12">
            <a:extLst>
              <a:ext uri="{FF2B5EF4-FFF2-40B4-BE49-F238E27FC236}">
                <a16:creationId xmlns:a16="http://schemas.microsoft.com/office/drawing/2014/main" id="{94E59A68-570E-ECF1-A2D6-CECDF5804363}"/>
              </a:ext>
            </a:extLst>
          </p:cNvPr>
          <p:cNvSpPr/>
          <p:nvPr/>
        </p:nvSpPr>
        <p:spPr>
          <a:xfrm>
            <a:off x="10114157" y="1436251"/>
            <a:ext cx="1442676" cy="447027"/>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latin typeface="Arial"/>
                <a:ea typeface="+mn-ea"/>
                <a:cs typeface="+mn-cs"/>
              </a:rPr>
              <a:t>Core Banking Hub</a:t>
            </a:r>
          </a:p>
        </p:txBody>
      </p:sp>
      <p:cxnSp>
        <p:nvCxnSpPr>
          <p:cNvPr id="16" name="Straight Connector 15">
            <a:extLst>
              <a:ext uri="{FF2B5EF4-FFF2-40B4-BE49-F238E27FC236}">
                <a16:creationId xmlns:a16="http://schemas.microsoft.com/office/drawing/2014/main" id="{94A4BCB6-431E-EF57-2D96-49A3FACCD93E}"/>
              </a:ext>
            </a:extLst>
          </p:cNvPr>
          <p:cNvCxnSpPr>
            <a:endCxn id="14" idx="1"/>
          </p:cNvCxnSpPr>
          <p:nvPr/>
        </p:nvCxnSpPr>
        <p:spPr>
          <a:xfrm>
            <a:off x="1107593" y="1642831"/>
            <a:ext cx="76705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5D40FEE-516D-BE69-1AF2-340E8DC82867}"/>
              </a:ext>
            </a:extLst>
          </p:cNvPr>
          <p:cNvGrpSpPr/>
          <p:nvPr/>
        </p:nvGrpSpPr>
        <p:grpSpPr>
          <a:xfrm>
            <a:off x="2380478" y="2238866"/>
            <a:ext cx="1683582" cy="1899862"/>
            <a:chOff x="2380363" y="1899920"/>
            <a:chExt cx="1683633" cy="1899920"/>
          </a:xfrm>
        </p:grpSpPr>
        <p:sp>
          <p:nvSpPr>
            <p:cNvPr id="26" name="TextBox 25">
              <a:extLst>
                <a:ext uri="{FF2B5EF4-FFF2-40B4-BE49-F238E27FC236}">
                  <a16:creationId xmlns:a16="http://schemas.microsoft.com/office/drawing/2014/main" id="{422E081A-0008-7A64-3AD1-2DA04495C5A4}"/>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Application</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Infrastructure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FBC0A67D-DB5E-028E-84D4-95137FD291D9}"/>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C27C8B88-661E-A9B2-920F-80623DDFA6EA}"/>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9" name="Oval 28">
              <a:extLst>
                <a:ext uri="{FF2B5EF4-FFF2-40B4-BE49-F238E27FC236}">
                  <a16:creationId xmlns:a16="http://schemas.microsoft.com/office/drawing/2014/main" id="{F1F095E8-BC26-17B3-CA40-EE3F35E804F1}"/>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0" name="Oval 29">
              <a:extLst>
                <a:ext uri="{FF2B5EF4-FFF2-40B4-BE49-F238E27FC236}">
                  <a16:creationId xmlns:a16="http://schemas.microsoft.com/office/drawing/2014/main" id="{E74BA9E7-539E-45DC-FC4C-9D1864849361}"/>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1" name="Oval 30">
              <a:extLst>
                <a:ext uri="{FF2B5EF4-FFF2-40B4-BE49-F238E27FC236}">
                  <a16:creationId xmlns:a16="http://schemas.microsoft.com/office/drawing/2014/main" id="{622D9D17-1096-3AC4-0087-1115DC812663}"/>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9ECC2FA3-AB1C-C94A-B81B-813D321D3841}"/>
              </a:ext>
            </a:extLst>
          </p:cNvPr>
          <p:cNvGrpSpPr/>
          <p:nvPr/>
        </p:nvGrpSpPr>
        <p:grpSpPr>
          <a:xfrm>
            <a:off x="4351456" y="2260032"/>
            <a:ext cx="1683582" cy="1899862"/>
            <a:chOff x="2380363" y="1899920"/>
            <a:chExt cx="1683633" cy="1899920"/>
          </a:xfrm>
        </p:grpSpPr>
        <p:sp>
          <p:nvSpPr>
            <p:cNvPr id="35" name="TextBox 34">
              <a:extLst>
                <a:ext uri="{FF2B5EF4-FFF2-40B4-BE49-F238E27FC236}">
                  <a16:creationId xmlns:a16="http://schemas.microsoft.com/office/drawing/2014/main" id="{FDB1F860-41F8-ABA4-41EF-072CCEFEE2AD}"/>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Microservices App</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GCP</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0330C0DE-5960-DABE-91A5-00EEC145A757}"/>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686F8A39-84EA-4022-C579-8526C7913945}"/>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8" name="Oval 37">
              <a:extLst>
                <a:ext uri="{FF2B5EF4-FFF2-40B4-BE49-F238E27FC236}">
                  <a16:creationId xmlns:a16="http://schemas.microsoft.com/office/drawing/2014/main" id="{D34E8F44-F45F-E59B-3130-1403DBF73CA2}"/>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9" name="Oval 38">
              <a:extLst>
                <a:ext uri="{FF2B5EF4-FFF2-40B4-BE49-F238E27FC236}">
                  <a16:creationId xmlns:a16="http://schemas.microsoft.com/office/drawing/2014/main" id="{2F107423-B3DF-6AAC-D086-00E7B16D8F4F}"/>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0" name="Oval 39">
              <a:extLst>
                <a:ext uri="{FF2B5EF4-FFF2-40B4-BE49-F238E27FC236}">
                  <a16:creationId xmlns:a16="http://schemas.microsoft.com/office/drawing/2014/main" id="{159D8ADF-B8AB-44EE-6F82-D9300887B551}"/>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42" name="Group 41">
            <a:extLst>
              <a:ext uri="{FF2B5EF4-FFF2-40B4-BE49-F238E27FC236}">
                <a16:creationId xmlns:a16="http://schemas.microsoft.com/office/drawing/2014/main" id="{3A28021A-AA90-3801-DE4C-33A5BDAC814C}"/>
              </a:ext>
            </a:extLst>
          </p:cNvPr>
          <p:cNvGrpSpPr/>
          <p:nvPr/>
        </p:nvGrpSpPr>
        <p:grpSpPr>
          <a:xfrm>
            <a:off x="6322434" y="2269585"/>
            <a:ext cx="1683582" cy="1899862"/>
            <a:chOff x="2380363" y="1899920"/>
            <a:chExt cx="1683633" cy="1899920"/>
          </a:xfrm>
        </p:grpSpPr>
        <p:sp>
          <p:nvSpPr>
            <p:cNvPr id="43" name="TextBox 42">
              <a:extLst>
                <a:ext uri="{FF2B5EF4-FFF2-40B4-BE49-F238E27FC236}">
                  <a16:creationId xmlns:a16="http://schemas.microsoft.com/office/drawing/2014/main" id="{D792CD9E-06CD-9CC6-13DA-CB092C6D0756}"/>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 based App</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Unix</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44" name="Oval 43">
              <a:extLst>
                <a:ext uri="{FF2B5EF4-FFF2-40B4-BE49-F238E27FC236}">
                  <a16:creationId xmlns:a16="http://schemas.microsoft.com/office/drawing/2014/main" id="{38027FE2-19E3-9300-FD83-98281F23F439}"/>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5" name="Oval 44">
              <a:extLst>
                <a:ext uri="{FF2B5EF4-FFF2-40B4-BE49-F238E27FC236}">
                  <a16:creationId xmlns:a16="http://schemas.microsoft.com/office/drawing/2014/main" id="{B28A4102-A5C4-5C15-E8D1-E92A94354B74}"/>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 name="Oval 45">
              <a:extLst>
                <a:ext uri="{FF2B5EF4-FFF2-40B4-BE49-F238E27FC236}">
                  <a16:creationId xmlns:a16="http://schemas.microsoft.com/office/drawing/2014/main" id="{CF69969E-11A4-8695-ABEE-6EFA604C4EE4}"/>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 name="Oval 46">
              <a:extLst>
                <a:ext uri="{FF2B5EF4-FFF2-40B4-BE49-F238E27FC236}">
                  <a16:creationId xmlns:a16="http://schemas.microsoft.com/office/drawing/2014/main" id="{D0EBC7FB-DD9C-B0F0-10FD-BDF5F058DE14}"/>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B492A34-E17A-00C1-80AC-FC9777FF6464}"/>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50" name="Group 49">
            <a:extLst>
              <a:ext uri="{FF2B5EF4-FFF2-40B4-BE49-F238E27FC236}">
                <a16:creationId xmlns:a16="http://schemas.microsoft.com/office/drawing/2014/main" id="{5C14B818-B492-EC03-F6F4-290FBA631AEE}"/>
              </a:ext>
            </a:extLst>
          </p:cNvPr>
          <p:cNvGrpSpPr/>
          <p:nvPr/>
        </p:nvGrpSpPr>
        <p:grpSpPr>
          <a:xfrm>
            <a:off x="8293413" y="2238866"/>
            <a:ext cx="1683582" cy="1899862"/>
            <a:chOff x="2380363" y="1899920"/>
            <a:chExt cx="1683633" cy="1899920"/>
          </a:xfrm>
        </p:grpSpPr>
        <p:sp>
          <p:nvSpPr>
            <p:cNvPr id="51" name="TextBox 50">
              <a:extLst>
                <a:ext uri="{FF2B5EF4-FFF2-40B4-BE49-F238E27FC236}">
                  <a16:creationId xmlns:a16="http://schemas.microsoft.com/office/drawing/2014/main" id="{2432F8AB-2813-0FE4-3E8E-45DA3C5FC7D8}"/>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Third-party apps</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Infrastructure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52" name="Oval 51">
              <a:extLst>
                <a:ext uri="{FF2B5EF4-FFF2-40B4-BE49-F238E27FC236}">
                  <a16:creationId xmlns:a16="http://schemas.microsoft.com/office/drawing/2014/main" id="{EB838809-DEF0-707F-6437-1A4DE054BD00}"/>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3" name="Oval 52">
              <a:extLst>
                <a:ext uri="{FF2B5EF4-FFF2-40B4-BE49-F238E27FC236}">
                  <a16:creationId xmlns:a16="http://schemas.microsoft.com/office/drawing/2014/main" id="{A7EAE707-FD78-73E2-51E4-3B83EE4E674D}"/>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4" name="Oval 53">
              <a:extLst>
                <a:ext uri="{FF2B5EF4-FFF2-40B4-BE49-F238E27FC236}">
                  <a16:creationId xmlns:a16="http://schemas.microsoft.com/office/drawing/2014/main" id="{5B2DAD43-CD52-9DD5-9108-76AC27F6FF21}"/>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5" name="Oval 54">
              <a:extLst>
                <a:ext uri="{FF2B5EF4-FFF2-40B4-BE49-F238E27FC236}">
                  <a16:creationId xmlns:a16="http://schemas.microsoft.com/office/drawing/2014/main" id="{0DCA28CF-622C-DF10-2BC6-867F6C9921C8}"/>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6" name="Oval 55">
              <a:extLst>
                <a:ext uri="{FF2B5EF4-FFF2-40B4-BE49-F238E27FC236}">
                  <a16:creationId xmlns:a16="http://schemas.microsoft.com/office/drawing/2014/main" id="{D57CA168-692F-9B2F-3379-44EB1D252DCF}"/>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58" name="Group 57">
            <a:extLst>
              <a:ext uri="{FF2B5EF4-FFF2-40B4-BE49-F238E27FC236}">
                <a16:creationId xmlns:a16="http://schemas.microsoft.com/office/drawing/2014/main" id="{94BF59B4-4163-02A9-9A5F-8A04E154CEB9}"/>
              </a:ext>
            </a:extLst>
          </p:cNvPr>
          <p:cNvGrpSpPr/>
          <p:nvPr/>
        </p:nvGrpSpPr>
        <p:grpSpPr>
          <a:xfrm>
            <a:off x="10271622" y="2268162"/>
            <a:ext cx="1683582" cy="1899862"/>
            <a:chOff x="2380363" y="1899920"/>
            <a:chExt cx="1683633" cy="1899920"/>
          </a:xfrm>
        </p:grpSpPr>
        <p:sp>
          <p:nvSpPr>
            <p:cNvPr id="59" name="TextBox 58">
              <a:extLst>
                <a:ext uri="{FF2B5EF4-FFF2-40B4-BE49-F238E27FC236}">
                  <a16:creationId xmlns:a16="http://schemas.microsoft.com/office/drawing/2014/main" id="{83A1CF91-E7AF-B169-EBF4-FC9921B6B5F8}"/>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AS 400 Mainframe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I-Series Mainframe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60" name="Oval 59">
              <a:extLst>
                <a:ext uri="{FF2B5EF4-FFF2-40B4-BE49-F238E27FC236}">
                  <a16:creationId xmlns:a16="http://schemas.microsoft.com/office/drawing/2014/main" id="{71E93BEE-F0A1-4131-3ADD-4E810CBB6C00}"/>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1" name="Oval 60">
              <a:extLst>
                <a:ext uri="{FF2B5EF4-FFF2-40B4-BE49-F238E27FC236}">
                  <a16:creationId xmlns:a16="http://schemas.microsoft.com/office/drawing/2014/main" id="{32DBE497-B425-B607-6E0A-2A5B2A0B8632}"/>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2" name="Oval 61">
              <a:extLst>
                <a:ext uri="{FF2B5EF4-FFF2-40B4-BE49-F238E27FC236}">
                  <a16:creationId xmlns:a16="http://schemas.microsoft.com/office/drawing/2014/main" id="{68FBD574-DDB5-E0FD-D007-DBC1691B89B4}"/>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3" name="Oval 62">
              <a:extLst>
                <a:ext uri="{FF2B5EF4-FFF2-40B4-BE49-F238E27FC236}">
                  <a16:creationId xmlns:a16="http://schemas.microsoft.com/office/drawing/2014/main" id="{D5A33DE6-E645-6CDB-550D-C61E846511EB}"/>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4" name="Oval 63">
              <a:extLst>
                <a:ext uri="{FF2B5EF4-FFF2-40B4-BE49-F238E27FC236}">
                  <a16:creationId xmlns:a16="http://schemas.microsoft.com/office/drawing/2014/main" id="{2D341EAA-2337-897F-5A14-7D0A07C9039E}"/>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sp>
        <p:nvSpPr>
          <p:cNvPr id="67" name="Rectangle: Rounded Corners 66">
            <a:extLst>
              <a:ext uri="{FF2B5EF4-FFF2-40B4-BE49-F238E27FC236}">
                <a16:creationId xmlns:a16="http://schemas.microsoft.com/office/drawing/2014/main" id="{C0CB8864-08BA-7845-90CC-EE37F771800A}"/>
              </a:ext>
            </a:extLst>
          </p:cNvPr>
          <p:cNvSpPr/>
          <p:nvPr/>
        </p:nvSpPr>
        <p:spPr>
          <a:xfrm>
            <a:off x="2144608" y="587011"/>
            <a:ext cx="9548667" cy="339156"/>
          </a:xfrm>
          <a:prstGeom prst="roundRect">
            <a:avLst>
              <a:gd name="adj" fmla="val 46970"/>
            </a:avLst>
          </a:prstGeom>
          <a:solidFill>
            <a:schemeClr val="accent4">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“CHAPS High-value Payment” Customer Journey </a:t>
            </a:r>
          </a:p>
        </p:txBody>
      </p:sp>
      <p:sp>
        <p:nvSpPr>
          <p:cNvPr id="73" name="Rectangle: Rounded Corners 72">
            <a:extLst>
              <a:ext uri="{FF2B5EF4-FFF2-40B4-BE49-F238E27FC236}">
                <a16:creationId xmlns:a16="http://schemas.microsoft.com/office/drawing/2014/main" id="{2B4B9AD6-1B09-4A4B-42BA-013BD51F1187}"/>
              </a:ext>
            </a:extLst>
          </p:cNvPr>
          <p:cNvSpPr/>
          <p:nvPr/>
        </p:nvSpPr>
        <p:spPr>
          <a:xfrm>
            <a:off x="2163857" y="2225382"/>
            <a:ext cx="1552968" cy="1755299"/>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96" name="Title 2">
            <a:extLst>
              <a:ext uri="{FF2B5EF4-FFF2-40B4-BE49-F238E27FC236}">
                <a16:creationId xmlns:a16="http://schemas.microsoft.com/office/drawing/2014/main" id="{97D3E7AE-3C5E-E8C9-5FCF-9BCD49F3A311}"/>
              </a:ext>
            </a:extLst>
          </p:cNvPr>
          <p:cNvSpPr txBox="1">
            <a:spLocks/>
          </p:cNvSpPr>
          <p:nvPr/>
        </p:nvSpPr>
        <p:spPr>
          <a:xfrm>
            <a:off x="241843" y="153621"/>
            <a:ext cx="9548667" cy="533383"/>
          </a:xfrm>
          <a:prstGeom prst="rect">
            <a:avLst/>
          </a:prstGeom>
        </p:spPr>
        <p:txBody>
          <a:bodyPr/>
          <a:lst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a:lstStyle>
          <a:p>
            <a:pPr marL="0" marR="0" lvl="0" indent="0" algn="l" defTabSz="914313"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Georgia" panose="02040502050405020303" pitchFamily="18" charset="0"/>
                <a:ea typeface="+mj-ea"/>
                <a:cs typeface="+mj-cs"/>
              </a:rPr>
              <a:t> Bringing it to </a:t>
            </a:r>
            <a:r>
              <a:rPr kumimoji="0" lang="en-GB" sz="2400" b="0" i="1" u="none" strike="noStrike" kern="1200" cap="none" spc="0" normalizeH="0" baseline="0" noProof="0">
                <a:ln>
                  <a:noFill/>
                </a:ln>
                <a:solidFill>
                  <a:srgbClr val="19A3FC"/>
                </a:solidFill>
                <a:effectLst/>
                <a:uLnTx/>
                <a:uFillTx/>
                <a:latin typeface="Georgia" panose="02040502050405020303" pitchFamily="18" charset="0"/>
                <a:ea typeface="+mj-ea"/>
                <a:cs typeface="+mj-cs"/>
              </a:rPr>
              <a:t>life </a:t>
            </a:r>
            <a:r>
              <a:rPr lang="en-GB">
                <a:solidFill>
                  <a:srgbClr val="FFFFFF"/>
                </a:solidFill>
              </a:rPr>
              <a:t>- The “how” of the strategy</a:t>
            </a:r>
          </a:p>
        </p:txBody>
      </p:sp>
      <p:sp>
        <p:nvSpPr>
          <p:cNvPr id="80" name="Rectangle: Rounded Corners 79">
            <a:extLst>
              <a:ext uri="{FF2B5EF4-FFF2-40B4-BE49-F238E27FC236}">
                <a16:creationId xmlns:a16="http://schemas.microsoft.com/office/drawing/2014/main" id="{0FFCD2B3-33AF-BE19-6482-D04034ADE3D5}"/>
              </a:ext>
            </a:extLst>
          </p:cNvPr>
          <p:cNvSpPr/>
          <p:nvPr/>
        </p:nvSpPr>
        <p:spPr>
          <a:xfrm>
            <a:off x="236797" y="2185694"/>
            <a:ext cx="1602293" cy="1982328"/>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cxnSp>
        <p:nvCxnSpPr>
          <p:cNvPr id="87" name="Connector: Elbow 86">
            <a:extLst>
              <a:ext uri="{FF2B5EF4-FFF2-40B4-BE49-F238E27FC236}">
                <a16:creationId xmlns:a16="http://schemas.microsoft.com/office/drawing/2014/main" id="{BE9B8D3F-52D4-3112-07E0-E394F73F0C34}"/>
              </a:ext>
            </a:extLst>
          </p:cNvPr>
          <p:cNvCxnSpPr>
            <a:cxnSpLocks/>
            <a:stCxn id="80" idx="2"/>
            <a:endCxn id="81" idx="1"/>
          </p:cNvCxnSpPr>
          <p:nvPr/>
        </p:nvCxnSpPr>
        <p:spPr>
          <a:xfrm rot="5400000" flipH="1" flipV="1">
            <a:off x="2427964" y="2550976"/>
            <a:ext cx="227025" cy="3007065"/>
          </a:xfrm>
          <a:prstGeom prst="bentConnector3">
            <a:avLst>
              <a:gd name="adj1" fmla="val -100691"/>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977C7D79-6FE2-3BF8-640E-BBC19ECC0A0E}"/>
              </a:ext>
            </a:extLst>
          </p:cNvPr>
          <p:cNvCxnSpPr>
            <a:cxnSpLocks/>
            <a:stCxn id="80" idx="2"/>
            <a:endCxn id="82" idx="1"/>
          </p:cNvCxnSpPr>
          <p:nvPr/>
        </p:nvCxnSpPr>
        <p:spPr>
          <a:xfrm rot="5400000" flipH="1" flipV="1">
            <a:off x="3412144" y="1566796"/>
            <a:ext cx="227025" cy="4975426"/>
          </a:xfrm>
          <a:prstGeom prst="bentConnector3">
            <a:avLst>
              <a:gd name="adj1" fmla="val -100691"/>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90EB2FBF-018F-D15A-A4E0-252936C35784}"/>
              </a:ext>
            </a:extLst>
          </p:cNvPr>
          <p:cNvCxnSpPr>
            <a:cxnSpLocks/>
            <a:stCxn id="80" idx="2"/>
            <a:endCxn id="83" idx="1"/>
          </p:cNvCxnSpPr>
          <p:nvPr/>
        </p:nvCxnSpPr>
        <p:spPr>
          <a:xfrm rot="5400000" flipH="1" flipV="1">
            <a:off x="4421456" y="557483"/>
            <a:ext cx="227026" cy="6994051"/>
          </a:xfrm>
          <a:prstGeom prst="bentConnector3">
            <a:avLst>
              <a:gd name="adj1" fmla="val -100690"/>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A0148EF-5717-E582-1A4A-ADF4E77CE190}"/>
              </a:ext>
            </a:extLst>
          </p:cNvPr>
          <p:cNvCxnSpPr>
            <a:cxnSpLocks/>
            <a:stCxn id="80" idx="2"/>
            <a:endCxn id="85" idx="1"/>
          </p:cNvCxnSpPr>
          <p:nvPr/>
        </p:nvCxnSpPr>
        <p:spPr>
          <a:xfrm rot="5400000" flipH="1" flipV="1">
            <a:off x="5406946" y="-428006"/>
            <a:ext cx="227026" cy="8965029"/>
          </a:xfrm>
          <a:prstGeom prst="bentConnector3">
            <a:avLst>
              <a:gd name="adj1" fmla="val -100690"/>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507FDFE8-D946-698B-6C7F-852B015B2041}"/>
              </a:ext>
            </a:extLst>
          </p:cNvPr>
          <p:cNvSpPr/>
          <p:nvPr/>
        </p:nvSpPr>
        <p:spPr>
          <a:xfrm>
            <a:off x="2089106" y="5073242"/>
            <a:ext cx="3193786" cy="384104"/>
          </a:xfrm>
          <a:prstGeom prst="roundRect">
            <a:avLst>
              <a:gd name="adj" fmla="val 46970"/>
            </a:avLst>
          </a:prstGeom>
          <a:solidFill>
            <a:schemeClr val="accent5">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Integrated Signaling into SLIs</a:t>
            </a:r>
          </a:p>
        </p:txBody>
      </p:sp>
      <p:sp>
        <p:nvSpPr>
          <p:cNvPr id="101" name="Rectangle: Rounded Corners 100">
            <a:extLst>
              <a:ext uri="{FF2B5EF4-FFF2-40B4-BE49-F238E27FC236}">
                <a16:creationId xmlns:a16="http://schemas.microsoft.com/office/drawing/2014/main" id="{A2A3A25C-5EE6-098B-39CF-43A7F517A616}"/>
              </a:ext>
            </a:extLst>
          </p:cNvPr>
          <p:cNvSpPr/>
          <p:nvPr/>
        </p:nvSpPr>
        <p:spPr>
          <a:xfrm>
            <a:off x="5391422" y="5090452"/>
            <a:ext cx="3193786" cy="384104"/>
          </a:xfrm>
          <a:prstGeom prst="roundRect">
            <a:avLst>
              <a:gd name="adj" fmla="val 46970"/>
            </a:avLst>
          </a:prstGeom>
          <a:solidFill>
            <a:schemeClr val="accent5">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 E2E tracing across journeys</a:t>
            </a:r>
          </a:p>
        </p:txBody>
      </p:sp>
      <p:sp>
        <p:nvSpPr>
          <p:cNvPr id="102" name="Rectangle: Rounded Corners 101">
            <a:extLst>
              <a:ext uri="{FF2B5EF4-FFF2-40B4-BE49-F238E27FC236}">
                <a16:creationId xmlns:a16="http://schemas.microsoft.com/office/drawing/2014/main" id="{25D15C0C-924B-4735-94BC-3CD980836290}"/>
              </a:ext>
            </a:extLst>
          </p:cNvPr>
          <p:cNvSpPr/>
          <p:nvPr/>
        </p:nvSpPr>
        <p:spPr>
          <a:xfrm>
            <a:off x="8674488" y="5080702"/>
            <a:ext cx="3193786" cy="384104"/>
          </a:xfrm>
          <a:prstGeom prst="roundRect">
            <a:avLst>
              <a:gd name="adj" fmla="val 46970"/>
            </a:avLst>
          </a:prstGeom>
          <a:solidFill>
            <a:schemeClr val="accent5">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Detailed Telemetry to support drill-down </a:t>
            </a:r>
          </a:p>
        </p:txBody>
      </p:sp>
      <p:sp>
        <p:nvSpPr>
          <p:cNvPr id="106" name="Rectangle: Rounded Corners 105">
            <a:extLst>
              <a:ext uri="{FF2B5EF4-FFF2-40B4-BE49-F238E27FC236}">
                <a16:creationId xmlns:a16="http://schemas.microsoft.com/office/drawing/2014/main" id="{F90453A4-2693-051D-9D58-02ED29466923}"/>
              </a:ext>
            </a:extLst>
          </p:cNvPr>
          <p:cNvSpPr/>
          <p:nvPr/>
        </p:nvSpPr>
        <p:spPr>
          <a:xfrm>
            <a:off x="533618" y="2060024"/>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Build </a:t>
            </a:r>
          </a:p>
        </p:txBody>
      </p:sp>
      <p:pic>
        <p:nvPicPr>
          <p:cNvPr id="130" name="Graphic 129" descr="Transfer with solid fill">
            <a:extLst>
              <a:ext uri="{FF2B5EF4-FFF2-40B4-BE49-F238E27FC236}">
                <a16:creationId xmlns:a16="http://schemas.microsoft.com/office/drawing/2014/main" id="{B1DC9AE3-3727-A79F-8CBF-7C095E7458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99040" y="1484226"/>
            <a:ext cx="385929" cy="385929"/>
          </a:xfrm>
          <a:prstGeom prst="rect">
            <a:avLst/>
          </a:prstGeom>
        </p:spPr>
      </p:pic>
      <p:pic>
        <p:nvPicPr>
          <p:cNvPr id="131" name="Graphic 130" descr="Transfer with solid fill">
            <a:extLst>
              <a:ext uri="{FF2B5EF4-FFF2-40B4-BE49-F238E27FC236}">
                <a16:creationId xmlns:a16="http://schemas.microsoft.com/office/drawing/2014/main" id="{53A5B121-C055-C60B-CF1C-6EDD05340C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47834" y="1493893"/>
            <a:ext cx="385929" cy="385929"/>
          </a:xfrm>
          <a:prstGeom prst="rect">
            <a:avLst/>
          </a:prstGeom>
        </p:spPr>
      </p:pic>
      <p:pic>
        <p:nvPicPr>
          <p:cNvPr id="132" name="Graphic 131" descr="Transfer with solid fill">
            <a:extLst>
              <a:ext uri="{FF2B5EF4-FFF2-40B4-BE49-F238E27FC236}">
                <a16:creationId xmlns:a16="http://schemas.microsoft.com/office/drawing/2014/main" id="{E5D37690-4AC5-73BE-C859-8C1E006999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4689" y="1512570"/>
            <a:ext cx="385929" cy="385929"/>
          </a:xfrm>
          <a:prstGeom prst="rect">
            <a:avLst/>
          </a:prstGeom>
        </p:spPr>
      </p:pic>
      <p:pic>
        <p:nvPicPr>
          <p:cNvPr id="133" name="Graphic 132" descr="Transfer with solid fill">
            <a:extLst>
              <a:ext uri="{FF2B5EF4-FFF2-40B4-BE49-F238E27FC236}">
                <a16:creationId xmlns:a16="http://schemas.microsoft.com/office/drawing/2014/main" id="{08CE4950-7C3E-48A3-16BF-03042ABAF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5829" y="1531284"/>
            <a:ext cx="385929" cy="385929"/>
          </a:xfrm>
          <a:prstGeom prst="rect">
            <a:avLst/>
          </a:prstGeom>
        </p:spPr>
      </p:pic>
      <p:sp>
        <p:nvSpPr>
          <p:cNvPr id="134" name="Isosceles Triangle 133">
            <a:extLst>
              <a:ext uri="{FF2B5EF4-FFF2-40B4-BE49-F238E27FC236}">
                <a16:creationId xmlns:a16="http://schemas.microsoft.com/office/drawing/2014/main" id="{D5A0BE81-792A-0DC3-4C37-5DE12DAAB6FC}"/>
              </a:ext>
            </a:extLst>
          </p:cNvPr>
          <p:cNvSpPr/>
          <p:nvPr/>
        </p:nvSpPr>
        <p:spPr>
          <a:xfrm rot="5400000">
            <a:off x="2387534" y="4314180"/>
            <a:ext cx="94849" cy="155560"/>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135" name="Isosceles Triangle 134">
            <a:extLst>
              <a:ext uri="{FF2B5EF4-FFF2-40B4-BE49-F238E27FC236}">
                <a16:creationId xmlns:a16="http://schemas.microsoft.com/office/drawing/2014/main" id="{E2903671-DB66-FE9C-162D-2A284DF12A34}"/>
              </a:ext>
            </a:extLst>
          </p:cNvPr>
          <p:cNvSpPr/>
          <p:nvPr/>
        </p:nvSpPr>
        <p:spPr>
          <a:xfrm>
            <a:off x="3997584" y="3986907"/>
            <a:ext cx="94849" cy="155560"/>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136" name="Isosceles Triangle 135">
            <a:extLst>
              <a:ext uri="{FF2B5EF4-FFF2-40B4-BE49-F238E27FC236}">
                <a16:creationId xmlns:a16="http://schemas.microsoft.com/office/drawing/2014/main" id="{97F4A3A7-B9F1-EEDC-5F8E-88DDCD8C009B}"/>
              </a:ext>
            </a:extLst>
          </p:cNvPr>
          <p:cNvSpPr/>
          <p:nvPr/>
        </p:nvSpPr>
        <p:spPr>
          <a:xfrm>
            <a:off x="5980383" y="3986907"/>
            <a:ext cx="94849" cy="155560"/>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137" name="Isosceles Triangle 136">
            <a:extLst>
              <a:ext uri="{FF2B5EF4-FFF2-40B4-BE49-F238E27FC236}">
                <a16:creationId xmlns:a16="http://schemas.microsoft.com/office/drawing/2014/main" id="{2C92E37E-C2F7-77D2-218B-69FD280ABBDF}"/>
              </a:ext>
            </a:extLst>
          </p:cNvPr>
          <p:cNvSpPr/>
          <p:nvPr/>
        </p:nvSpPr>
        <p:spPr>
          <a:xfrm>
            <a:off x="7984570" y="3986907"/>
            <a:ext cx="94849" cy="155560"/>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138" name="Isosceles Triangle 137">
            <a:extLst>
              <a:ext uri="{FF2B5EF4-FFF2-40B4-BE49-F238E27FC236}">
                <a16:creationId xmlns:a16="http://schemas.microsoft.com/office/drawing/2014/main" id="{48D4685D-8110-53B7-B1E1-D6FC991419FA}"/>
              </a:ext>
            </a:extLst>
          </p:cNvPr>
          <p:cNvSpPr/>
          <p:nvPr/>
        </p:nvSpPr>
        <p:spPr>
          <a:xfrm>
            <a:off x="9957745" y="3986907"/>
            <a:ext cx="94849" cy="155560"/>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147" name="Rectangle 146">
            <a:extLst>
              <a:ext uri="{FF2B5EF4-FFF2-40B4-BE49-F238E27FC236}">
                <a16:creationId xmlns:a16="http://schemas.microsoft.com/office/drawing/2014/main" id="{129DA3AC-022E-C8EC-C77F-4627570BB5C7}"/>
              </a:ext>
            </a:extLst>
          </p:cNvPr>
          <p:cNvSpPr/>
          <p:nvPr/>
        </p:nvSpPr>
        <p:spPr>
          <a:xfrm>
            <a:off x="432510" y="3752876"/>
            <a:ext cx="1268508" cy="30568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Recommend for missing Telemetry</a:t>
            </a:r>
          </a:p>
        </p:txBody>
      </p:sp>
      <p:cxnSp>
        <p:nvCxnSpPr>
          <p:cNvPr id="148" name="Straight Connector 147">
            <a:extLst>
              <a:ext uri="{FF2B5EF4-FFF2-40B4-BE49-F238E27FC236}">
                <a16:creationId xmlns:a16="http://schemas.microsoft.com/office/drawing/2014/main" id="{80479E37-8DC3-1D54-A606-5137514D3794}"/>
              </a:ext>
            </a:extLst>
          </p:cNvPr>
          <p:cNvCxnSpPr>
            <a:cxnSpLocks/>
          </p:cNvCxnSpPr>
          <p:nvPr/>
        </p:nvCxnSpPr>
        <p:spPr>
          <a:xfrm>
            <a:off x="1689171" y="3811426"/>
            <a:ext cx="276963"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54" name="Graphic 153" descr="Users with solid fill">
            <a:extLst>
              <a:ext uri="{FF2B5EF4-FFF2-40B4-BE49-F238E27FC236}">
                <a16:creationId xmlns:a16="http://schemas.microsoft.com/office/drawing/2014/main" id="{DACF0934-0854-5380-249D-6E505B5F1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8289" y="6138493"/>
            <a:ext cx="320657" cy="320657"/>
          </a:xfrm>
          <a:prstGeom prst="rect">
            <a:avLst/>
          </a:prstGeom>
        </p:spPr>
      </p:pic>
      <p:sp>
        <p:nvSpPr>
          <p:cNvPr id="155" name="TextBox 154">
            <a:extLst>
              <a:ext uri="{FF2B5EF4-FFF2-40B4-BE49-F238E27FC236}">
                <a16:creationId xmlns:a16="http://schemas.microsoft.com/office/drawing/2014/main" id="{9D3644F9-C26B-6707-3E4B-CD112C844391}"/>
              </a:ext>
            </a:extLst>
          </p:cNvPr>
          <p:cNvSpPr txBox="1"/>
          <p:nvPr/>
        </p:nvSpPr>
        <p:spPr>
          <a:xfrm>
            <a:off x="6859267" y="6192006"/>
            <a:ext cx="2100985" cy="314712"/>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CB5D">
                    <a:lumMod val="20000"/>
                    <a:lumOff val="80000"/>
                  </a:srgbClr>
                </a:solidFill>
                <a:effectLst/>
                <a:uLnTx/>
                <a:uFillTx/>
                <a:latin typeface="Arial"/>
                <a:ea typeface="+mn-ea"/>
                <a:cs typeface="+mn-cs"/>
              </a:rPr>
              <a:t>SRE Team</a:t>
            </a:r>
          </a:p>
        </p:txBody>
      </p:sp>
      <p:sp>
        <p:nvSpPr>
          <p:cNvPr id="158" name="TextBox 157">
            <a:extLst>
              <a:ext uri="{FF2B5EF4-FFF2-40B4-BE49-F238E27FC236}">
                <a16:creationId xmlns:a16="http://schemas.microsoft.com/office/drawing/2014/main" id="{8F85C515-0BA1-B1C2-8B5B-62E011452F6E}"/>
              </a:ext>
            </a:extLst>
          </p:cNvPr>
          <p:cNvSpPr txBox="1"/>
          <p:nvPr/>
        </p:nvSpPr>
        <p:spPr>
          <a:xfrm>
            <a:off x="6685691" y="4490067"/>
            <a:ext cx="661692" cy="230615"/>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CB5D">
                    <a:lumMod val="20000"/>
                    <a:lumOff val="80000"/>
                  </a:srgbClr>
                </a:solidFill>
                <a:effectLst/>
                <a:uLnTx/>
                <a:uFillTx/>
                <a:latin typeface="Arial"/>
                <a:ea typeface="+mn-ea"/>
                <a:cs typeface="+mn-cs"/>
              </a:rPr>
              <a:t>Output </a:t>
            </a:r>
          </a:p>
        </p:txBody>
      </p:sp>
      <p:sp>
        <p:nvSpPr>
          <p:cNvPr id="159" name="Right Brace 158">
            <a:extLst>
              <a:ext uri="{FF2B5EF4-FFF2-40B4-BE49-F238E27FC236}">
                <a16:creationId xmlns:a16="http://schemas.microsoft.com/office/drawing/2014/main" id="{A63F28F8-7D19-D58A-A82A-9D5F813C8F77}"/>
              </a:ext>
            </a:extLst>
          </p:cNvPr>
          <p:cNvSpPr/>
          <p:nvPr/>
        </p:nvSpPr>
        <p:spPr>
          <a:xfrm rot="5400000">
            <a:off x="6888222" y="1114553"/>
            <a:ext cx="454932" cy="9637249"/>
          </a:xfrm>
          <a:prstGeom prst="rightBrace">
            <a:avLst>
              <a:gd name="adj1" fmla="val 57486"/>
              <a:gd name="adj2" fmla="val 50000"/>
            </a:avLst>
          </a:prstGeom>
          <a:noFill/>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0" name="Right Brace 159">
            <a:extLst>
              <a:ext uri="{FF2B5EF4-FFF2-40B4-BE49-F238E27FC236}">
                <a16:creationId xmlns:a16="http://schemas.microsoft.com/office/drawing/2014/main" id="{67DF15FD-BA4F-9F47-D299-DF0BA7A0B084}"/>
              </a:ext>
            </a:extLst>
          </p:cNvPr>
          <p:cNvSpPr/>
          <p:nvPr/>
        </p:nvSpPr>
        <p:spPr>
          <a:xfrm rot="5400000">
            <a:off x="6816024" y="-92401"/>
            <a:ext cx="401029" cy="9743096"/>
          </a:xfrm>
          <a:prstGeom prst="rightBrace">
            <a:avLst>
              <a:gd name="adj1" fmla="val 57486"/>
              <a:gd name="adj2" fmla="val 50000"/>
            </a:avLst>
          </a:prstGeom>
          <a:noFill/>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1" name="TextBox 160">
            <a:extLst>
              <a:ext uri="{FF2B5EF4-FFF2-40B4-BE49-F238E27FC236}">
                <a16:creationId xmlns:a16="http://schemas.microsoft.com/office/drawing/2014/main" id="{D6E05E11-7A70-99C9-F2C0-958B3BE44F5F}"/>
              </a:ext>
            </a:extLst>
          </p:cNvPr>
          <p:cNvSpPr txBox="1"/>
          <p:nvPr/>
        </p:nvSpPr>
        <p:spPr>
          <a:xfrm>
            <a:off x="6545564" y="5555504"/>
            <a:ext cx="1460452" cy="221063"/>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CB5D">
                    <a:lumMod val="20000"/>
                    <a:lumOff val="80000"/>
                  </a:srgbClr>
                </a:solidFill>
                <a:effectLst/>
                <a:uLnTx/>
                <a:uFillTx/>
                <a:latin typeface="Arial"/>
                <a:ea typeface="+mn-ea"/>
                <a:cs typeface="+mn-cs"/>
              </a:rPr>
              <a:t>Consumed by </a:t>
            </a:r>
          </a:p>
        </p:txBody>
      </p:sp>
      <p:cxnSp>
        <p:nvCxnSpPr>
          <p:cNvPr id="163" name="Straight Arrow Connector 162">
            <a:extLst>
              <a:ext uri="{FF2B5EF4-FFF2-40B4-BE49-F238E27FC236}">
                <a16:creationId xmlns:a16="http://schemas.microsoft.com/office/drawing/2014/main" id="{D948E9C5-6910-F22C-2CAD-7D5AFB9E2549}"/>
              </a:ext>
            </a:extLst>
          </p:cNvPr>
          <p:cNvCxnSpPr>
            <a:cxnSpLocks/>
          </p:cNvCxnSpPr>
          <p:nvPr/>
        </p:nvCxnSpPr>
        <p:spPr>
          <a:xfrm flipH="1" flipV="1">
            <a:off x="6081982" y="6070988"/>
            <a:ext cx="327606" cy="132187"/>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496727B3-25F5-4926-6934-85D16FB97781}"/>
              </a:ext>
            </a:extLst>
          </p:cNvPr>
          <p:cNvCxnSpPr>
            <a:cxnSpLocks/>
          </p:cNvCxnSpPr>
          <p:nvPr/>
        </p:nvCxnSpPr>
        <p:spPr>
          <a:xfrm flipV="1">
            <a:off x="7736876" y="6138493"/>
            <a:ext cx="413921" cy="170196"/>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2136DA9-F80D-AD91-F7EF-B020F482DA5E}"/>
              </a:ext>
            </a:extLst>
          </p:cNvPr>
          <p:cNvCxnSpPr>
            <a:cxnSpLocks/>
          </p:cNvCxnSpPr>
          <p:nvPr/>
        </p:nvCxnSpPr>
        <p:spPr>
          <a:xfrm>
            <a:off x="7736876" y="6410909"/>
            <a:ext cx="404142" cy="102179"/>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9C9503F4-50A4-968C-DE2D-CF5DAEFF2B2E}"/>
              </a:ext>
            </a:extLst>
          </p:cNvPr>
          <p:cNvSpPr txBox="1"/>
          <p:nvPr/>
        </p:nvSpPr>
        <p:spPr>
          <a:xfrm>
            <a:off x="8197285" y="6077245"/>
            <a:ext cx="1991296" cy="269171"/>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Blameless Postmortem</a:t>
            </a:r>
          </a:p>
        </p:txBody>
      </p:sp>
      <p:sp>
        <p:nvSpPr>
          <p:cNvPr id="170" name="TextBox 169">
            <a:extLst>
              <a:ext uri="{FF2B5EF4-FFF2-40B4-BE49-F238E27FC236}">
                <a16:creationId xmlns:a16="http://schemas.microsoft.com/office/drawing/2014/main" id="{AAFF83C0-1BBD-E7D2-8991-0FE28C2F03E0}"/>
              </a:ext>
            </a:extLst>
          </p:cNvPr>
          <p:cNvSpPr txBox="1"/>
          <p:nvPr/>
        </p:nvSpPr>
        <p:spPr>
          <a:xfrm>
            <a:off x="8197285" y="6448779"/>
            <a:ext cx="1991296" cy="269171"/>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Fault Isolation</a:t>
            </a:r>
          </a:p>
        </p:txBody>
      </p:sp>
      <p:sp>
        <p:nvSpPr>
          <p:cNvPr id="171" name="TextBox 170">
            <a:extLst>
              <a:ext uri="{FF2B5EF4-FFF2-40B4-BE49-F238E27FC236}">
                <a16:creationId xmlns:a16="http://schemas.microsoft.com/office/drawing/2014/main" id="{7D5DA9A3-0E66-1AE1-49CC-6501E2B1C527}"/>
              </a:ext>
            </a:extLst>
          </p:cNvPr>
          <p:cNvSpPr txBox="1"/>
          <p:nvPr/>
        </p:nvSpPr>
        <p:spPr>
          <a:xfrm>
            <a:off x="4998462" y="6044314"/>
            <a:ext cx="995648" cy="264374"/>
          </a:xfrm>
          <a:prstGeom prst="rect">
            <a:avLst/>
          </a:prstGeom>
        </p:spPr>
        <p:txBody>
          <a:bodyPr vert="horz" wrap="square" lIns="0" tIns="0" rIns="0" bIns="0" rtlCol="0">
            <a:noAutofit/>
          </a:bodyPr>
          <a:lstStyle/>
          <a:p>
            <a:pPr marL="0" marR="0" lvl="0" indent="0" algn="r"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Automation</a:t>
            </a:r>
          </a:p>
        </p:txBody>
      </p:sp>
      <p:cxnSp>
        <p:nvCxnSpPr>
          <p:cNvPr id="173" name="Straight Arrow Connector 172">
            <a:extLst>
              <a:ext uri="{FF2B5EF4-FFF2-40B4-BE49-F238E27FC236}">
                <a16:creationId xmlns:a16="http://schemas.microsoft.com/office/drawing/2014/main" id="{D0A214E8-9E98-70AD-3A7F-FEC9BC3F3C9E}"/>
              </a:ext>
            </a:extLst>
          </p:cNvPr>
          <p:cNvCxnSpPr>
            <a:cxnSpLocks/>
          </p:cNvCxnSpPr>
          <p:nvPr/>
        </p:nvCxnSpPr>
        <p:spPr>
          <a:xfrm flipH="1">
            <a:off x="6096001" y="6409010"/>
            <a:ext cx="332345" cy="132187"/>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0A7D2011-786B-5B5F-671D-E43255A99906}"/>
              </a:ext>
            </a:extLst>
          </p:cNvPr>
          <p:cNvSpPr txBox="1"/>
          <p:nvPr/>
        </p:nvSpPr>
        <p:spPr>
          <a:xfrm>
            <a:off x="5072738" y="6399517"/>
            <a:ext cx="995648" cy="264374"/>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Communication</a:t>
            </a:r>
          </a:p>
        </p:txBody>
      </p:sp>
      <p:sp>
        <p:nvSpPr>
          <p:cNvPr id="3" name="Rectangle: Rounded Corners 2">
            <a:extLst>
              <a:ext uri="{FF2B5EF4-FFF2-40B4-BE49-F238E27FC236}">
                <a16:creationId xmlns:a16="http://schemas.microsoft.com/office/drawing/2014/main" id="{393E9C5D-CC07-C5AA-C922-1F5526EF78F7}"/>
              </a:ext>
            </a:extLst>
          </p:cNvPr>
          <p:cNvSpPr/>
          <p:nvPr/>
        </p:nvSpPr>
        <p:spPr>
          <a:xfrm>
            <a:off x="2089904" y="1324641"/>
            <a:ext cx="1720166" cy="2880646"/>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 name="Rectangle: Rounded Corners 4">
            <a:extLst>
              <a:ext uri="{FF2B5EF4-FFF2-40B4-BE49-F238E27FC236}">
                <a16:creationId xmlns:a16="http://schemas.microsoft.com/office/drawing/2014/main" id="{C47EB32F-821B-8C7E-8BBD-9066FEA6319C}"/>
              </a:ext>
            </a:extLst>
          </p:cNvPr>
          <p:cNvSpPr/>
          <p:nvPr/>
        </p:nvSpPr>
        <p:spPr>
          <a:xfrm>
            <a:off x="2495181" y="4034302"/>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88" b="1" i="0" u="none" strike="noStrike" kern="0" cap="none" spc="0" normalizeH="0" baseline="0" noProof="0">
                <a:ln>
                  <a:noFill/>
                </a:ln>
                <a:solidFill>
                  <a:srgbClr val="070F26"/>
                </a:solidFill>
                <a:effectLst/>
                <a:uLnTx/>
                <a:uFillTx/>
                <a:latin typeface="Arial"/>
                <a:ea typeface="+mn-ea"/>
                <a:cs typeface="+mn-cs"/>
              </a:rPr>
              <a:t>SRE Squad 1</a:t>
            </a:r>
          </a:p>
        </p:txBody>
      </p:sp>
      <p:grpSp>
        <p:nvGrpSpPr>
          <p:cNvPr id="15" name="Group 14">
            <a:extLst>
              <a:ext uri="{FF2B5EF4-FFF2-40B4-BE49-F238E27FC236}">
                <a16:creationId xmlns:a16="http://schemas.microsoft.com/office/drawing/2014/main" id="{EFFDB8F4-01C2-0EFD-CE72-1928759AC150}"/>
              </a:ext>
            </a:extLst>
          </p:cNvPr>
          <p:cNvGrpSpPr/>
          <p:nvPr/>
        </p:nvGrpSpPr>
        <p:grpSpPr>
          <a:xfrm>
            <a:off x="4112952" y="1307490"/>
            <a:ext cx="1720166" cy="2998784"/>
            <a:chOff x="5829274" y="1853185"/>
            <a:chExt cx="2438096" cy="4250360"/>
          </a:xfrm>
        </p:grpSpPr>
        <p:sp>
          <p:nvSpPr>
            <p:cNvPr id="6" name="Rectangle: Rounded Corners 5">
              <a:extLst>
                <a:ext uri="{FF2B5EF4-FFF2-40B4-BE49-F238E27FC236}">
                  <a16:creationId xmlns:a16="http://schemas.microsoft.com/office/drawing/2014/main" id="{287929F0-22C7-B1A2-AB84-6410E08741C6}"/>
                </a:ext>
              </a:extLst>
            </p:cNvPr>
            <p:cNvSpPr/>
            <p:nvPr/>
          </p:nvSpPr>
          <p:spPr>
            <a:xfrm>
              <a:off x="5829274" y="1853185"/>
              <a:ext cx="2438096" cy="4082916"/>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 name="Rectangle: Rounded Corners 6">
              <a:extLst>
                <a:ext uri="{FF2B5EF4-FFF2-40B4-BE49-F238E27FC236}">
                  <a16:creationId xmlns:a16="http://schemas.microsoft.com/office/drawing/2014/main" id="{A95ECEEE-339D-41E1-94A0-B7444E612F06}"/>
                </a:ext>
              </a:extLst>
            </p:cNvPr>
            <p:cNvSpPr/>
            <p:nvPr/>
          </p:nvSpPr>
          <p:spPr>
            <a:xfrm>
              <a:off x="6403697" y="5693753"/>
              <a:ext cx="1423547" cy="409792"/>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88" b="1" i="0" u="none" strike="noStrike" kern="0" cap="none" spc="0" normalizeH="0" baseline="0" noProof="0">
                  <a:ln>
                    <a:noFill/>
                  </a:ln>
                  <a:solidFill>
                    <a:srgbClr val="070F26"/>
                  </a:solidFill>
                  <a:effectLst/>
                  <a:uLnTx/>
                  <a:uFillTx/>
                  <a:latin typeface="Arial"/>
                  <a:ea typeface="+mn-ea"/>
                  <a:cs typeface="+mn-cs"/>
                </a:rPr>
                <a:t>SRE Squad 2</a:t>
              </a:r>
            </a:p>
          </p:txBody>
        </p:sp>
      </p:grpSp>
      <p:grpSp>
        <p:nvGrpSpPr>
          <p:cNvPr id="17" name="Group 16">
            <a:extLst>
              <a:ext uri="{FF2B5EF4-FFF2-40B4-BE49-F238E27FC236}">
                <a16:creationId xmlns:a16="http://schemas.microsoft.com/office/drawing/2014/main" id="{CC431329-C716-2612-B095-DF37DFB632DA}"/>
              </a:ext>
            </a:extLst>
          </p:cNvPr>
          <p:cNvGrpSpPr/>
          <p:nvPr/>
        </p:nvGrpSpPr>
        <p:grpSpPr>
          <a:xfrm>
            <a:off x="6075297" y="1291713"/>
            <a:ext cx="1720166" cy="2998784"/>
            <a:chOff x="5829274" y="1853185"/>
            <a:chExt cx="2438096" cy="4250360"/>
          </a:xfrm>
        </p:grpSpPr>
        <p:sp>
          <p:nvSpPr>
            <p:cNvPr id="19" name="Rectangle: Rounded Corners 18">
              <a:extLst>
                <a:ext uri="{FF2B5EF4-FFF2-40B4-BE49-F238E27FC236}">
                  <a16:creationId xmlns:a16="http://schemas.microsoft.com/office/drawing/2014/main" id="{4BFD23F4-A191-1B87-B7A3-E43D8A68F002}"/>
                </a:ext>
              </a:extLst>
            </p:cNvPr>
            <p:cNvSpPr/>
            <p:nvPr/>
          </p:nvSpPr>
          <p:spPr>
            <a:xfrm>
              <a:off x="5829274" y="1853185"/>
              <a:ext cx="2438096" cy="4082916"/>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2" name="Rectangle: Rounded Corners 31">
              <a:extLst>
                <a:ext uri="{FF2B5EF4-FFF2-40B4-BE49-F238E27FC236}">
                  <a16:creationId xmlns:a16="http://schemas.microsoft.com/office/drawing/2014/main" id="{9118A0DA-6E95-6DC0-71A3-7872FE3B77A6}"/>
                </a:ext>
              </a:extLst>
            </p:cNvPr>
            <p:cNvSpPr/>
            <p:nvPr/>
          </p:nvSpPr>
          <p:spPr>
            <a:xfrm>
              <a:off x="6403697" y="5693753"/>
              <a:ext cx="1423547" cy="409792"/>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88" b="1" i="0" u="none" strike="noStrike" kern="0" cap="none" spc="0" normalizeH="0" baseline="0" noProof="0">
                  <a:ln>
                    <a:noFill/>
                  </a:ln>
                  <a:solidFill>
                    <a:srgbClr val="070F26"/>
                  </a:solidFill>
                  <a:effectLst/>
                  <a:uLnTx/>
                  <a:uFillTx/>
                  <a:latin typeface="Arial"/>
                  <a:ea typeface="+mn-ea"/>
                  <a:cs typeface="+mn-cs"/>
                </a:rPr>
                <a:t>SRE Squad 3</a:t>
              </a:r>
            </a:p>
          </p:txBody>
        </p:sp>
      </p:grpSp>
      <p:grpSp>
        <p:nvGrpSpPr>
          <p:cNvPr id="41" name="Group 40">
            <a:extLst>
              <a:ext uri="{FF2B5EF4-FFF2-40B4-BE49-F238E27FC236}">
                <a16:creationId xmlns:a16="http://schemas.microsoft.com/office/drawing/2014/main" id="{D1E36B7C-7DCA-EF4D-B1BA-AA00EE1367FE}"/>
              </a:ext>
            </a:extLst>
          </p:cNvPr>
          <p:cNvGrpSpPr/>
          <p:nvPr/>
        </p:nvGrpSpPr>
        <p:grpSpPr>
          <a:xfrm>
            <a:off x="8057705" y="1292448"/>
            <a:ext cx="1720166" cy="2998784"/>
            <a:chOff x="5829274" y="1853185"/>
            <a:chExt cx="2438096" cy="4250360"/>
          </a:xfrm>
        </p:grpSpPr>
        <p:sp>
          <p:nvSpPr>
            <p:cNvPr id="49" name="Rectangle: Rounded Corners 48">
              <a:extLst>
                <a:ext uri="{FF2B5EF4-FFF2-40B4-BE49-F238E27FC236}">
                  <a16:creationId xmlns:a16="http://schemas.microsoft.com/office/drawing/2014/main" id="{FC663C3A-D47F-FA1B-1E48-33D238CDE744}"/>
                </a:ext>
              </a:extLst>
            </p:cNvPr>
            <p:cNvSpPr/>
            <p:nvPr/>
          </p:nvSpPr>
          <p:spPr>
            <a:xfrm>
              <a:off x="5829274" y="1853185"/>
              <a:ext cx="2438096" cy="4082916"/>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7" name="Rectangle: Rounded Corners 56">
              <a:extLst>
                <a:ext uri="{FF2B5EF4-FFF2-40B4-BE49-F238E27FC236}">
                  <a16:creationId xmlns:a16="http://schemas.microsoft.com/office/drawing/2014/main" id="{153AFF34-FBE7-D8D5-D6C0-1A966B3C2007}"/>
                </a:ext>
              </a:extLst>
            </p:cNvPr>
            <p:cNvSpPr/>
            <p:nvPr/>
          </p:nvSpPr>
          <p:spPr>
            <a:xfrm>
              <a:off x="6403697" y="5693753"/>
              <a:ext cx="1423547" cy="409792"/>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88" b="1" i="0" u="none" strike="noStrike" kern="0" cap="none" spc="0" normalizeH="0" baseline="0" noProof="0">
                  <a:ln>
                    <a:noFill/>
                  </a:ln>
                  <a:solidFill>
                    <a:srgbClr val="070F26"/>
                  </a:solidFill>
                  <a:effectLst/>
                  <a:uLnTx/>
                  <a:uFillTx/>
                  <a:latin typeface="Arial"/>
                  <a:ea typeface="+mn-ea"/>
                  <a:cs typeface="+mn-cs"/>
                </a:rPr>
                <a:t>SRE Squad 4</a:t>
              </a:r>
            </a:p>
          </p:txBody>
        </p:sp>
      </p:grpSp>
      <p:grpSp>
        <p:nvGrpSpPr>
          <p:cNvPr id="65" name="Group 64">
            <a:extLst>
              <a:ext uri="{FF2B5EF4-FFF2-40B4-BE49-F238E27FC236}">
                <a16:creationId xmlns:a16="http://schemas.microsoft.com/office/drawing/2014/main" id="{0B9DE17B-50E1-1741-1811-4C2031EF0E67}"/>
              </a:ext>
            </a:extLst>
          </p:cNvPr>
          <p:cNvGrpSpPr/>
          <p:nvPr/>
        </p:nvGrpSpPr>
        <p:grpSpPr>
          <a:xfrm>
            <a:off x="9988756" y="1324641"/>
            <a:ext cx="1720166" cy="2998784"/>
            <a:chOff x="5829274" y="1853185"/>
            <a:chExt cx="2438096" cy="4250360"/>
          </a:xfrm>
        </p:grpSpPr>
        <p:sp>
          <p:nvSpPr>
            <p:cNvPr id="66" name="Rectangle: Rounded Corners 65">
              <a:extLst>
                <a:ext uri="{FF2B5EF4-FFF2-40B4-BE49-F238E27FC236}">
                  <a16:creationId xmlns:a16="http://schemas.microsoft.com/office/drawing/2014/main" id="{C8524CE2-8233-EB47-AD1A-6040C72AEE83}"/>
                </a:ext>
              </a:extLst>
            </p:cNvPr>
            <p:cNvSpPr/>
            <p:nvPr/>
          </p:nvSpPr>
          <p:spPr>
            <a:xfrm>
              <a:off x="5829274" y="1853185"/>
              <a:ext cx="2438096" cy="4082916"/>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9" name="Rectangle: Rounded Corners 68">
              <a:extLst>
                <a:ext uri="{FF2B5EF4-FFF2-40B4-BE49-F238E27FC236}">
                  <a16:creationId xmlns:a16="http://schemas.microsoft.com/office/drawing/2014/main" id="{DE85D953-2D65-9295-2ED8-D8AE6E4FBC3E}"/>
                </a:ext>
              </a:extLst>
            </p:cNvPr>
            <p:cNvSpPr/>
            <p:nvPr/>
          </p:nvSpPr>
          <p:spPr>
            <a:xfrm>
              <a:off x="6403697" y="5693753"/>
              <a:ext cx="1423547" cy="409792"/>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88" b="1" i="0" u="none" strike="noStrike" kern="0" cap="none" spc="0" normalizeH="0" baseline="0" noProof="0">
                  <a:ln>
                    <a:noFill/>
                  </a:ln>
                  <a:solidFill>
                    <a:srgbClr val="070F26"/>
                  </a:solidFill>
                  <a:effectLst/>
                  <a:uLnTx/>
                  <a:uFillTx/>
                  <a:latin typeface="Arial"/>
                  <a:ea typeface="+mn-ea"/>
                  <a:cs typeface="+mn-cs"/>
                </a:rPr>
                <a:t>SRE Squad 5</a:t>
              </a:r>
            </a:p>
          </p:txBody>
        </p:sp>
      </p:grpSp>
      <p:sp>
        <p:nvSpPr>
          <p:cNvPr id="70" name="Rectangle: Rounded Corners 69">
            <a:extLst>
              <a:ext uri="{FF2B5EF4-FFF2-40B4-BE49-F238E27FC236}">
                <a16:creationId xmlns:a16="http://schemas.microsoft.com/office/drawing/2014/main" id="{28D6E31A-CB3F-5DF1-F947-B9E33D0FD302}"/>
              </a:ext>
            </a:extLst>
          </p:cNvPr>
          <p:cNvSpPr/>
          <p:nvPr/>
        </p:nvSpPr>
        <p:spPr>
          <a:xfrm>
            <a:off x="2459555" y="1067476"/>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70F26"/>
                </a:solidFill>
                <a:effectLst/>
                <a:uLnTx/>
                <a:uFillTx/>
                <a:latin typeface="Arial"/>
                <a:ea typeface="+mn-ea"/>
                <a:cs typeface="+mn-cs"/>
              </a:rPr>
              <a:t>Channels VS</a:t>
            </a:r>
          </a:p>
        </p:txBody>
      </p:sp>
      <p:sp>
        <p:nvSpPr>
          <p:cNvPr id="75" name="Rectangle: Rounded Corners 74">
            <a:extLst>
              <a:ext uri="{FF2B5EF4-FFF2-40B4-BE49-F238E27FC236}">
                <a16:creationId xmlns:a16="http://schemas.microsoft.com/office/drawing/2014/main" id="{E9566D54-5805-D497-C36F-BB3D243F3009}"/>
              </a:ext>
            </a:extLst>
          </p:cNvPr>
          <p:cNvSpPr/>
          <p:nvPr/>
        </p:nvSpPr>
        <p:spPr>
          <a:xfrm>
            <a:off x="4485318" y="1104597"/>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70F26"/>
                </a:solidFill>
                <a:effectLst/>
                <a:uLnTx/>
                <a:uFillTx/>
                <a:latin typeface="Arial"/>
                <a:ea typeface="+mn-ea"/>
                <a:cs typeface="+mn-cs"/>
              </a:rPr>
              <a:t>Wholesale Payments VS</a:t>
            </a:r>
          </a:p>
        </p:txBody>
      </p:sp>
      <p:sp>
        <p:nvSpPr>
          <p:cNvPr id="76" name="Rectangle: Rounded Corners 75">
            <a:extLst>
              <a:ext uri="{FF2B5EF4-FFF2-40B4-BE49-F238E27FC236}">
                <a16:creationId xmlns:a16="http://schemas.microsoft.com/office/drawing/2014/main" id="{0A23C754-2978-AAF5-C216-62201B373024}"/>
              </a:ext>
            </a:extLst>
          </p:cNvPr>
          <p:cNvSpPr/>
          <p:nvPr/>
        </p:nvSpPr>
        <p:spPr>
          <a:xfrm>
            <a:off x="6428346" y="1111684"/>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70F26"/>
                </a:solidFill>
                <a:effectLst/>
                <a:uLnTx/>
                <a:uFillTx/>
                <a:latin typeface="Arial"/>
                <a:ea typeface="+mn-ea"/>
                <a:cs typeface="+mn-cs"/>
              </a:rPr>
              <a:t>Wholesale Payments VS</a:t>
            </a:r>
          </a:p>
        </p:txBody>
      </p:sp>
      <p:sp>
        <p:nvSpPr>
          <p:cNvPr id="77" name="Rectangle: Rounded Corners 76">
            <a:extLst>
              <a:ext uri="{FF2B5EF4-FFF2-40B4-BE49-F238E27FC236}">
                <a16:creationId xmlns:a16="http://schemas.microsoft.com/office/drawing/2014/main" id="{357EE83B-0CFF-D9E3-7927-26C8C0EFCC12}"/>
              </a:ext>
            </a:extLst>
          </p:cNvPr>
          <p:cNvSpPr/>
          <p:nvPr/>
        </p:nvSpPr>
        <p:spPr>
          <a:xfrm>
            <a:off x="8445204" y="1077504"/>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70F26"/>
                </a:solidFill>
                <a:effectLst/>
                <a:uLnTx/>
                <a:uFillTx/>
                <a:latin typeface="Arial"/>
                <a:ea typeface="+mn-ea"/>
                <a:cs typeface="+mn-cs"/>
              </a:rPr>
              <a:t>Wholesale Payments VS</a:t>
            </a:r>
          </a:p>
        </p:txBody>
      </p:sp>
      <p:sp>
        <p:nvSpPr>
          <p:cNvPr id="78" name="Rectangle: Rounded Corners 77">
            <a:extLst>
              <a:ext uri="{FF2B5EF4-FFF2-40B4-BE49-F238E27FC236}">
                <a16:creationId xmlns:a16="http://schemas.microsoft.com/office/drawing/2014/main" id="{026FAFEB-FD7E-69CC-9360-899B38D6E43B}"/>
              </a:ext>
            </a:extLst>
          </p:cNvPr>
          <p:cNvSpPr/>
          <p:nvPr/>
        </p:nvSpPr>
        <p:spPr>
          <a:xfrm>
            <a:off x="10363583" y="1104072"/>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70F26"/>
                </a:solidFill>
                <a:effectLst/>
                <a:uLnTx/>
                <a:uFillTx/>
                <a:latin typeface="Arial"/>
                <a:ea typeface="+mn-ea"/>
                <a:cs typeface="+mn-cs"/>
              </a:rPr>
              <a:t>Enterprise-Tech VS</a:t>
            </a:r>
          </a:p>
        </p:txBody>
      </p:sp>
      <p:sp>
        <p:nvSpPr>
          <p:cNvPr id="8" name="Rectangle: Rounded Corners 7">
            <a:extLst>
              <a:ext uri="{FF2B5EF4-FFF2-40B4-BE49-F238E27FC236}">
                <a16:creationId xmlns:a16="http://schemas.microsoft.com/office/drawing/2014/main" id="{CC3C5213-3488-7FC6-B718-3D452543B59D}"/>
              </a:ext>
            </a:extLst>
          </p:cNvPr>
          <p:cNvSpPr/>
          <p:nvPr/>
        </p:nvSpPr>
        <p:spPr>
          <a:xfrm rot="16200000">
            <a:off x="1369303" y="3023924"/>
            <a:ext cx="1494991" cy="339156"/>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1" name="Rectangle: Rounded Corners 80">
            <a:extLst>
              <a:ext uri="{FF2B5EF4-FFF2-40B4-BE49-F238E27FC236}">
                <a16:creationId xmlns:a16="http://schemas.microsoft.com/office/drawing/2014/main" id="{A9A4419D-EF5C-AFBA-430A-B52A9981BFA5}"/>
              </a:ext>
            </a:extLst>
          </p:cNvPr>
          <p:cNvSpPr/>
          <p:nvPr/>
        </p:nvSpPr>
        <p:spPr>
          <a:xfrm rot="16200000">
            <a:off x="3297513" y="3023924"/>
            <a:ext cx="1494991" cy="339156"/>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2" name="Rectangle: Rounded Corners 81">
            <a:extLst>
              <a:ext uri="{FF2B5EF4-FFF2-40B4-BE49-F238E27FC236}">
                <a16:creationId xmlns:a16="http://schemas.microsoft.com/office/drawing/2014/main" id="{E5888485-EEAE-BB06-7CC8-BC11107652E5}"/>
              </a:ext>
            </a:extLst>
          </p:cNvPr>
          <p:cNvSpPr/>
          <p:nvPr/>
        </p:nvSpPr>
        <p:spPr>
          <a:xfrm rot="16200000">
            <a:off x="5265875" y="3023924"/>
            <a:ext cx="1494991" cy="339156"/>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3" name="Rectangle: Rounded Corners 82">
            <a:extLst>
              <a:ext uri="{FF2B5EF4-FFF2-40B4-BE49-F238E27FC236}">
                <a16:creationId xmlns:a16="http://schemas.microsoft.com/office/drawing/2014/main" id="{13C7D2B5-BE48-14A1-2C2F-FE115DAE247C}"/>
              </a:ext>
            </a:extLst>
          </p:cNvPr>
          <p:cNvSpPr/>
          <p:nvPr/>
        </p:nvSpPr>
        <p:spPr>
          <a:xfrm rot="16200000">
            <a:off x="7284499" y="3023922"/>
            <a:ext cx="1494991" cy="339156"/>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5" name="Rectangle: Rounded Corners 84">
            <a:extLst>
              <a:ext uri="{FF2B5EF4-FFF2-40B4-BE49-F238E27FC236}">
                <a16:creationId xmlns:a16="http://schemas.microsoft.com/office/drawing/2014/main" id="{BC1A9326-D5D9-B6F4-4AC3-D0D98A42999C}"/>
              </a:ext>
            </a:extLst>
          </p:cNvPr>
          <p:cNvSpPr/>
          <p:nvPr/>
        </p:nvSpPr>
        <p:spPr>
          <a:xfrm rot="16200000">
            <a:off x="9255478" y="3023922"/>
            <a:ext cx="1494991" cy="339156"/>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Tree>
    <p:extLst>
      <p:ext uri="{BB962C8B-B14F-4D97-AF65-F5344CB8AC3E}">
        <p14:creationId xmlns:p14="http://schemas.microsoft.com/office/powerpoint/2010/main" val="3542526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35BD1-55A2-CA8E-CD7C-A36A518D9CA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BD50FC19-B891-21DE-DFB1-415A4C10F52C}"/>
              </a:ext>
            </a:extLst>
          </p:cNvPr>
          <p:cNvSpPr>
            <a:spLocks noGrp="1"/>
          </p:cNvSpPr>
          <p:nvPr>
            <p:ph type="body" sz="quarter" idx="16"/>
          </p:nvPr>
        </p:nvSpPr>
        <p:spPr/>
        <p:txBody>
          <a:bodyPr/>
          <a:lstStyle/>
          <a:p>
            <a:endParaRPr lang="en-GB"/>
          </a:p>
        </p:txBody>
      </p:sp>
      <p:sp>
        <p:nvSpPr>
          <p:cNvPr id="3" name="Picture Placeholder 2">
            <a:extLst>
              <a:ext uri="{FF2B5EF4-FFF2-40B4-BE49-F238E27FC236}">
                <a16:creationId xmlns:a16="http://schemas.microsoft.com/office/drawing/2014/main" id="{D3C48F32-7FB9-F141-811C-49BF9FD93706}"/>
              </a:ext>
            </a:extLst>
          </p:cNvPr>
          <p:cNvSpPr>
            <a:spLocks noGrp="1"/>
          </p:cNvSpPr>
          <p:nvPr>
            <p:ph type="pic" sz="quarter" idx="13"/>
          </p:nvPr>
        </p:nvSpPr>
        <p:spPr/>
        <p:txBody>
          <a:bodyPr/>
          <a:lstStyle/>
          <a:p>
            <a:endParaRPr lang="en-GB"/>
          </a:p>
        </p:txBody>
      </p:sp>
      <p:sp>
        <p:nvSpPr>
          <p:cNvPr id="4" name="Title 3">
            <a:extLst>
              <a:ext uri="{FF2B5EF4-FFF2-40B4-BE49-F238E27FC236}">
                <a16:creationId xmlns:a16="http://schemas.microsoft.com/office/drawing/2014/main" id="{C9F449BA-0F35-8AF2-E8FD-F296F5A1253E}"/>
              </a:ext>
            </a:extLst>
          </p:cNvPr>
          <p:cNvSpPr>
            <a:spLocks noGrp="1"/>
          </p:cNvSpPr>
          <p:nvPr>
            <p:ph type="ctrTitle"/>
          </p:nvPr>
        </p:nvSpPr>
        <p:spPr/>
        <p:txBody>
          <a:bodyPr/>
          <a:lstStyle/>
          <a:p>
            <a:r>
              <a:rPr lang="en-GB"/>
              <a:t>“Talk is cheap. Show me the code.”</a:t>
            </a:r>
          </a:p>
        </p:txBody>
      </p:sp>
      <p:sp>
        <p:nvSpPr>
          <p:cNvPr id="2" name="Subtitle 1">
            <a:extLst>
              <a:ext uri="{FF2B5EF4-FFF2-40B4-BE49-F238E27FC236}">
                <a16:creationId xmlns:a16="http://schemas.microsoft.com/office/drawing/2014/main" id="{A23000AC-3AA2-9816-2166-B12B687BD218}"/>
              </a:ext>
            </a:extLst>
          </p:cNvPr>
          <p:cNvSpPr>
            <a:spLocks noGrp="1"/>
          </p:cNvSpPr>
          <p:nvPr>
            <p:ph type="subTitle" idx="1"/>
          </p:nvPr>
        </p:nvSpPr>
        <p:spPr/>
        <p:txBody>
          <a:bodyPr/>
          <a:lstStyle/>
          <a:p>
            <a:r>
              <a:rPr lang="en-GB" b="0" i="0">
                <a:solidFill>
                  <a:srgbClr val="EEF0FF"/>
                </a:solidFill>
                <a:effectLst/>
                <a:latin typeface="Google Sans"/>
              </a:rPr>
              <a:t>Linus Torvalds</a:t>
            </a:r>
            <a:endParaRPr lang="en-GB"/>
          </a:p>
        </p:txBody>
      </p:sp>
      <p:sp>
        <p:nvSpPr>
          <p:cNvPr id="7" name="Content Placeholder 6">
            <a:extLst>
              <a:ext uri="{FF2B5EF4-FFF2-40B4-BE49-F238E27FC236}">
                <a16:creationId xmlns:a16="http://schemas.microsoft.com/office/drawing/2014/main" id="{A383C7C2-3FDE-0B52-290A-91B249267686}"/>
              </a:ext>
            </a:extLst>
          </p:cNvPr>
          <p:cNvSpPr>
            <a:spLocks noGrp="1"/>
          </p:cNvSpPr>
          <p:nvPr>
            <p:ph sz="quarter" idx="21"/>
          </p:nvPr>
        </p:nvSpPr>
        <p:spPr/>
        <p:txBody>
          <a:bodyPr/>
          <a:lstStyle/>
          <a:p>
            <a:endParaRPr lang="en-GB"/>
          </a:p>
        </p:txBody>
      </p:sp>
      <p:sp>
        <p:nvSpPr>
          <p:cNvPr id="5" name="Text Placeholder 4">
            <a:extLst>
              <a:ext uri="{FF2B5EF4-FFF2-40B4-BE49-F238E27FC236}">
                <a16:creationId xmlns:a16="http://schemas.microsoft.com/office/drawing/2014/main" id="{AB609C51-AE4D-49B0-1FAE-1A72CDFCAC3F}"/>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224262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B01E-D939-7CFA-D1EC-DE68E4B50711}"/>
              </a:ext>
            </a:extLst>
          </p:cNvPr>
          <p:cNvSpPr>
            <a:spLocks noGrp="1"/>
          </p:cNvSpPr>
          <p:nvPr>
            <p:ph type="title"/>
          </p:nvPr>
        </p:nvSpPr>
        <p:spPr>
          <a:xfrm>
            <a:off x="175260" y="0"/>
            <a:ext cx="11841480" cy="722376"/>
          </a:xfrm>
        </p:spPr>
        <p:txBody>
          <a:bodyPr anchor="ctr">
            <a:normAutofit/>
          </a:bodyPr>
          <a:lstStyle/>
          <a:p>
            <a:r>
              <a:rPr lang="en-GB"/>
              <a:t>Example of inefficiency in engineering - Logging standards are not followed</a:t>
            </a:r>
            <a:endParaRPr lang="en-IN"/>
          </a:p>
        </p:txBody>
      </p:sp>
      <p:sp>
        <p:nvSpPr>
          <p:cNvPr id="3" name="Text Placeholder 2">
            <a:extLst>
              <a:ext uri="{FF2B5EF4-FFF2-40B4-BE49-F238E27FC236}">
                <a16:creationId xmlns:a16="http://schemas.microsoft.com/office/drawing/2014/main" id="{31703E78-1C92-E752-274D-F672FE0166B2}"/>
              </a:ext>
            </a:extLst>
          </p:cNvPr>
          <p:cNvSpPr>
            <a:spLocks noGrp="1"/>
          </p:cNvSpPr>
          <p:nvPr>
            <p:ph sz="quarter" idx="10"/>
          </p:nvPr>
        </p:nvSpPr>
        <p:spPr>
          <a:xfrm>
            <a:off x="175260" y="875211"/>
            <a:ext cx="4733290" cy="5355772"/>
          </a:xfrm>
        </p:spPr>
        <p:txBody>
          <a:bodyPr>
            <a:normAutofit/>
          </a:bodyPr>
          <a:lstStyle/>
          <a:p>
            <a:pPr marL="0" indent="0">
              <a:buNone/>
            </a:pPr>
            <a:r>
              <a:rPr lang="en-IN"/>
              <a:t>When we search logs with an apps Monitoring Tool query  </a:t>
            </a:r>
            <a:r>
              <a:rPr lang="en-IN">
                <a:solidFill>
                  <a:srgbClr val="00B050"/>
                </a:solidFill>
              </a:rPr>
              <a:t>index=digital_*</a:t>
            </a:r>
            <a:r>
              <a:rPr lang="en-IN"/>
              <a:t> </a:t>
            </a:r>
          </a:p>
          <a:p>
            <a:pPr marL="0" indent="0">
              <a:buNone/>
            </a:pPr>
            <a:r>
              <a:rPr lang="en-IN"/>
              <a:t>The result should display meaningful fields, but in reality there are around 500 fields; many of them can be avoided by writing better logs. Additional fields will unnecessarily eat up support team’s time to analyse the logs. </a:t>
            </a:r>
            <a:endParaRPr kumimoji="1" lang="en-IN"/>
          </a:p>
          <a:p>
            <a:pPr marL="285750" indent="-285750">
              <a:buFont typeface="Wingdings" panose="05000000000000000000" pitchFamily="2" charset="2"/>
              <a:buChar char="§"/>
            </a:pPr>
            <a:endParaRPr lang="en-IN"/>
          </a:p>
          <a:p>
            <a:pPr marL="0" indent="0">
              <a:buNone/>
            </a:pPr>
            <a:endParaRPr lang="en-IN"/>
          </a:p>
        </p:txBody>
      </p:sp>
      <p:pic>
        <p:nvPicPr>
          <p:cNvPr id="4" name="Picture 3"/>
          <p:cNvPicPr>
            <a:picLocks noChangeAspect="1"/>
          </p:cNvPicPr>
          <p:nvPr/>
        </p:nvPicPr>
        <p:blipFill>
          <a:blip r:embed="rId2"/>
          <a:stretch>
            <a:fillRect/>
          </a:stretch>
        </p:blipFill>
        <p:spPr>
          <a:xfrm>
            <a:off x="175260" y="3473450"/>
            <a:ext cx="1396673" cy="2224518"/>
          </a:xfrm>
          <a:prstGeom prst="rect">
            <a:avLst/>
          </a:prstGeom>
        </p:spPr>
      </p:pic>
      <p:pic>
        <p:nvPicPr>
          <p:cNvPr id="11" name="Picture 10"/>
          <p:cNvPicPr>
            <a:picLocks noChangeAspect="1"/>
          </p:cNvPicPr>
          <p:nvPr/>
        </p:nvPicPr>
        <p:blipFill>
          <a:blip r:embed="rId3"/>
          <a:stretch>
            <a:fillRect/>
          </a:stretch>
        </p:blipFill>
        <p:spPr>
          <a:xfrm>
            <a:off x="1713733" y="5032675"/>
            <a:ext cx="1184575" cy="1387470"/>
          </a:xfrm>
          <a:prstGeom prst="rect">
            <a:avLst/>
          </a:prstGeom>
        </p:spPr>
      </p:pic>
      <p:pic>
        <p:nvPicPr>
          <p:cNvPr id="12" name="Picture 11"/>
          <p:cNvPicPr>
            <a:picLocks noChangeAspect="1"/>
          </p:cNvPicPr>
          <p:nvPr/>
        </p:nvPicPr>
        <p:blipFill>
          <a:blip r:embed="rId4"/>
          <a:stretch>
            <a:fillRect/>
          </a:stretch>
        </p:blipFill>
        <p:spPr>
          <a:xfrm>
            <a:off x="1720610" y="3472047"/>
            <a:ext cx="1170726" cy="1565964"/>
          </a:xfrm>
          <a:prstGeom prst="rect">
            <a:avLst/>
          </a:prstGeom>
        </p:spPr>
      </p:pic>
      <p:sp>
        <p:nvSpPr>
          <p:cNvPr id="5" name="Text Placeholder 2">
            <a:extLst>
              <a:ext uri="{FF2B5EF4-FFF2-40B4-BE49-F238E27FC236}">
                <a16:creationId xmlns:a16="http://schemas.microsoft.com/office/drawing/2014/main" id="{5079C5CF-BB09-2581-0F4F-3B608540EFA4}"/>
              </a:ext>
            </a:extLst>
          </p:cNvPr>
          <p:cNvSpPr txBox="1">
            <a:spLocks/>
          </p:cNvSpPr>
          <p:nvPr/>
        </p:nvSpPr>
        <p:spPr>
          <a:xfrm>
            <a:off x="8482640" y="870451"/>
            <a:ext cx="3739497" cy="5162865"/>
          </a:xfrm>
          <a:prstGeom prst="rect">
            <a:avLst/>
          </a:prstGeom>
        </p:spPr>
        <p:txBody>
          <a:bodyPr vert="horz" lIns="91440" tIns="45720" rIns="91440" bIns="45720" rtlCol="0" anchor="t">
            <a:normAutofit fontScale="85000" lnSpcReduction="20000"/>
          </a:bodyPr>
          <a:lst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anose="020B0604020202020204"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anose="020B0604020202020204"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r>
              <a:rPr kumimoji="1" lang="en-IN" sz="2000" b="0" i="0" u="none" strike="noStrike" kern="1200" cap="none" spc="0" normalizeH="0" baseline="0" noProof="0">
                <a:ln>
                  <a:noFill/>
                </a:ln>
                <a:solidFill>
                  <a:srgbClr val="404040"/>
                </a:solidFill>
                <a:effectLst/>
                <a:uLnTx/>
                <a:uFillTx/>
                <a:latin typeface="Arial" panose="020B0604020202020204"/>
                <a:ea typeface="+mn-ea"/>
                <a:cs typeface="Arial"/>
              </a:rPr>
              <a:t>When we search logs with Monitoring tool query </a:t>
            </a:r>
            <a:br>
              <a:rPr kumimoji="1" lang="en-IN" sz="2000" b="0" i="0" u="none" strike="noStrike" kern="1200" cap="none" spc="0" normalizeH="0" baseline="0" noProof="0">
                <a:ln>
                  <a:noFill/>
                </a:ln>
                <a:solidFill>
                  <a:srgbClr val="404040"/>
                </a:solidFill>
                <a:effectLst/>
                <a:uLnTx/>
                <a:uFillTx/>
                <a:latin typeface="Arial" panose="020B0604020202020204"/>
                <a:ea typeface="+mn-ea"/>
                <a:cs typeface="Arial"/>
              </a:rPr>
            </a:br>
            <a:r>
              <a:rPr kumimoji="1" lang="en-IN" sz="2000" b="0" i="0" u="none" strike="noStrike" kern="1200" cap="none" spc="0" normalizeH="0" baseline="0" noProof="0">
                <a:ln>
                  <a:noFill/>
                </a:ln>
                <a:solidFill>
                  <a:srgbClr val="00B050"/>
                </a:solidFill>
                <a:effectLst/>
                <a:uLnTx/>
                <a:uFillTx/>
                <a:latin typeface="Arial" panose="020B0604020202020204"/>
                <a:ea typeface="+mn-ea"/>
                <a:cs typeface="Arial"/>
              </a:rPr>
              <a:t>index=digital_* | transaction </a:t>
            </a:r>
            <a:r>
              <a:rPr kumimoji="1" lang="en-IN" sz="2000" b="0" i="0" u="none" strike="noStrike" kern="1200" cap="none" spc="0" normalizeH="0" baseline="0" noProof="0" err="1">
                <a:ln>
                  <a:noFill/>
                </a:ln>
                <a:solidFill>
                  <a:srgbClr val="00B050"/>
                </a:solidFill>
                <a:effectLst/>
                <a:uLnTx/>
                <a:uFillTx/>
                <a:latin typeface="Arial" panose="020B0604020202020204"/>
                <a:ea typeface="+mn-ea"/>
                <a:cs typeface="Arial"/>
              </a:rPr>
              <a:t>ReqCorrelationId</a:t>
            </a:r>
            <a:r>
              <a:rPr kumimoji="1" lang="en-IN" sz="2000" b="0" i="0" u="none" strike="noStrike" kern="1200" cap="none" spc="0" normalizeH="0" baseline="0" noProof="0">
                <a:ln>
                  <a:noFill/>
                </a:ln>
                <a:solidFill>
                  <a:srgbClr val="00B050"/>
                </a:solidFill>
                <a:effectLst/>
                <a:uLnTx/>
                <a:uFillTx/>
                <a:latin typeface="Arial" panose="020B0604020202020204"/>
                <a:ea typeface="+mn-ea"/>
                <a:cs typeface="Arial"/>
              </a:rPr>
              <a:t> </a:t>
            </a:r>
            <a:r>
              <a:rPr kumimoji="1" lang="en-IN" sz="2000" b="0" i="0" u="none" strike="noStrike" kern="1200" cap="none" spc="0" normalizeH="0" baseline="0" noProof="0" err="1">
                <a:ln>
                  <a:noFill/>
                </a:ln>
                <a:solidFill>
                  <a:srgbClr val="00B050"/>
                </a:solidFill>
                <a:effectLst/>
                <a:uLnTx/>
                <a:uFillTx/>
                <a:latin typeface="Arial" panose="020B0604020202020204"/>
                <a:ea typeface="+mn-ea"/>
                <a:cs typeface="Arial"/>
              </a:rPr>
              <a:t>maxspan</a:t>
            </a:r>
            <a:r>
              <a:rPr kumimoji="1" lang="en-IN" sz="2000" b="0" i="0" u="none" strike="noStrike" kern="1200" cap="none" spc="0" normalizeH="0" baseline="0" noProof="0">
                <a:ln>
                  <a:noFill/>
                </a:ln>
                <a:solidFill>
                  <a:srgbClr val="00B050"/>
                </a:solidFill>
                <a:effectLst/>
                <a:uLnTx/>
                <a:uFillTx/>
                <a:latin typeface="Arial" panose="020B0604020202020204"/>
                <a:ea typeface="+mn-ea"/>
                <a:cs typeface="Arial"/>
              </a:rPr>
              <a:t>=30s </a:t>
            </a:r>
            <a:endParaRPr kumimoji="1" lang="en-IN" sz="2000" b="0" i="0" u="none" strike="noStrike" kern="1200" cap="none" spc="0" normalizeH="0" baseline="0" noProof="0">
              <a:ln>
                <a:noFill/>
              </a:ln>
              <a:solidFill>
                <a:srgbClr val="404040"/>
              </a:solidFill>
              <a:effectLst/>
              <a:uLnTx/>
              <a:uFillTx/>
              <a:latin typeface="Arial" panose="020B0604020202020204"/>
              <a:ea typeface="+mn-ea"/>
              <a:cs typeface="Arial"/>
            </a:endParaRPr>
          </a:p>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r>
              <a:rPr kumimoji="1" lang="en-IN" sz="2000" b="0" i="0" u="none" strike="noStrike" kern="1200" cap="none" spc="0" normalizeH="0" baseline="0" noProof="0">
                <a:ln>
                  <a:noFill/>
                </a:ln>
                <a:solidFill>
                  <a:srgbClr val="404040"/>
                </a:solidFill>
                <a:effectLst/>
                <a:uLnTx/>
                <a:uFillTx/>
                <a:latin typeface="Arial" panose="020B0604020202020204"/>
                <a:ea typeface="+mn-ea"/>
                <a:cs typeface="Arial"/>
              </a:rPr>
              <a:t>Result of this query should display each completed or failed transactions in a group of events for that correlation id.</a:t>
            </a:r>
          </a:p>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endParaRPr kumimoji="1" lang="en-IN" sz="2000" b="0" i="0" u="none" strike="noStrike" kern="1200" cap="none" spc="0" normalizeH="0" baseline="0" noProof="0">
              <a:ln>
                <a:noFill/>
              </a:ln>
              <a:solidFill>
                <a:srgbClr val="404040"/>
              </a:solidFill>
              <a:effectLst/>
              <a:uLnTx/>
              <a:uFillTx/>
              <a:latin typeface="Arial" panose="020B0604020202020204"/>
              <a:ea typeface="+mn-ea"/>
              <a:cs typeface="Arial"/>
            </a:endParaRPr>
          </a:p>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r>
              <a:rPr kumimoji="1" lang="en-IN" sz="2000" b="0" i="0" u="none" strike="noStrike" kern="1200" cap="none" spc="0" normalizeH="0" baseline="0" noProof="0">
                <a:ln>
                  <a:noFill/>
                </a:ln>
                <a:solidFill>
                  <a:srgbClr val="404040"/>
                </a:solidFill>
                <a:effectLst/>
                <a:uLnTx/>
                <a:uFillTx/>
                <a:latin typeface="Arial" panose="020B0604020202020204"/>
                <a:ea typeface="+mn-ea"/>
                <a:cs typeface="Arial"/>
              </a:rPr>
              <a:t>But in reality multiple correlation ids are used:</a:t>
            </a: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GB" sz="1800" b="0" i="0" u="none" strike="noStrike" kern="1200" cap="none" spc="0" normalizeH="0" baseline="0" noProof="0" err="1">
                <a:ln>
                  <a:noFill/>
                </a:ln>
                <a:solidFill>
                  <a:srgbClr val="404040"/>
                </a:solidFill>
                <a:effectLst/>
                <a:uLnTx/>
                <a:uFillTx/>
                <a:latin typeface="Arial" panose="020B0604020202020204"/>
                <a:ea typeface="+mn-ea"/>
                <a:cs typeface="Arial"/>
              </a:rPr>
              <a:t>correlationId</a:t>
            </a:r>
            <a:endParaRPr kumimoji="1" lang="en-IN" sz="1800" b="0" i="0" u="none" strike="noStrike" kern="1200" cap="none" spc="0" normalizeH="0" baseline="0" noProof="0">
              <a:ln>
                <a:noFill/>
              </a:ln>
              <a:solidFill>
                <a:srgbClr val="404040"/>
              </a:solidFill>
              <a:effectLst/>
              <a:uLnTx/>
              <a:uFillTx/>
              <a:latin typeface="Arial" panose="020B0604020202020204"/>
              <a:ea typeface="+mn-ea"/>
              <a:cs typeface="Arial"/>
            </a:endParaRP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IN" sz="1800" b="0" i="0" u="none" strike="noStrike" kern="1200" cap="none" spc="0" normalizeH="0" baseline="0" noProof="0" err="1">
                <a:ln>
                  <a:noFill/>
                </a:ln>
                <a:solidFill>
                  <a:srgbClr val="404040"/>
                </a:solidFill>
                <a:effectLst/>
                <a:uLnTx/>
                <a:uFillTx/>
                <a:latin typeface="Arial" panose="020B0604020202020204"/>
                <a:ea typeface="+mn-ea"/>
                <a:cs typeface="Arial"/>
              </a:rPr>
              <a:t>Jwt</a:t>
            </a:r>
            <a:r>
              <a:rPr kumimoji="1" lang="en-IN" sz="1800" b="0" i="0" u="none" strike="noStrike" kern="1200" cap="none" spc="0" normalizeH="0" baseline="0" noProof="0">
                <a:ln>
                  <a:noFill/>
                </a:ln>
                <a:solidFill>
                  <a:srgbClr val="404040"/>
                </a:solidFill>
                <a:effectLst/>
                <a:uLnTx/>
                <a:uFillTx/>
                <a:latin typeface="Arial" panose="020B0604020202020204"/>
                <a:ea typeface="+mn-ea"/>
                <a:cs typeface="Arial"/>
              </a:rPr>
              <a:t> correlation Id</a:t>
            </a: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GB" sz="1800" b="0" i="0" u="none" strike="noStrike" kern="1200" cap="none" spc="0" normalizeH="0" baseline="0" noProof="0">
                <a:ln>
                  <a:noFill/>
                </a:ln>
                <a:solidFill>
                  <a:srgbClr val="404040"/>
                </a:solidFill>
                <a:effectLst/>
                <a:uLnTx/>
                <a:uFillTx/>
                <a:latin typeface="Arial" panose="020B0604020202020204"/>
                <a:ea typeface="+mn-ea"/>
                <a:cs typeface="Arial"/>
              </a:rPr>
              <a:t>Session Correlation ID</a:t>
            </a:r>
            <a:endParaRPr kumimoji="1" lang="en-IN" sz="1800" b="0" i="0" u="none" strike="noStrike" kern="1200" cap="none" spc="0" normalizeH="0" baseline="0" noProof="0">
              <a:ln>
                <a:noFill/>
              </a:ln>
              <a:solidFill>
                <a:srgbClr val="404040"/>
              </a:solidFill>
              <a:effectLst/>
              <a:uLnTx/>
              <a:uFillTx/>
              <a:latin typeface="Arial" panose="020B0604020202020204"/>
              <a:ea typeface="+mn-ea"/>
              <a:cs typeface="Arial"/>
            </a:endParaRP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IN" sz="1800" b="0" i="0" u="none" strike="noStrike" kern="1200" cap="none" spc="0" normalizeH="0" baseline="0" noProof="0">
                <a:ln>
                  <a:noFill/>
                </a:ln>
                <a:solidFill>
                  <a:srgbClr val="404040"/>
                </a:solidFill>
                <a:effectLst/>
                <a:uLnTx/>
                <a:uFillTx/>
                <a:latin typeface="Arial" panose="020B0604020202020204"/>
                <a:ea typeface="+mn-ea"/>
                <a:cs typeface="Arial"/>
              </a:rPr>
              <a:t>Request correlation id</a:t>
            </a: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GB" sz="1800" b="0" i="0" u="none" strike="noStrike" kern="1200" cap="none" spc="0" normalizeH="0" baseline="0" noProof="0">
                <a:ln>
                  <a:noFill/>
                </a:ln>
                <a:solidFill>
                  <a:srgbClr val="404040"/>
                </a:solidFill>
                <a:effectLst/>
                <a:uLnTx/>
                <a:uFillTx/>
                <a:latin typeface="Arial" panose="020B0604020202020204"/>
                <a:ea typeface="+mn-ea"/>
                <a:cs typeface="Arial"/>
              </a:rPr>
              <a:t>X-Customer-Session-Correlation-Id for SESSION_TOKEN</a:t>
            </a: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GB" sz="1800" b="0" i="0" u="none" strike="noStrike" kern="1200" cap="none" spc="0" normalizeH="0" baseline="0" noProof="0">
                <a:ln>
                  <a:noFill/>
                </a:ln>
                <a:solidFill>
                  <a:srgbClr val="404040"/>
                </a:solidFill>
                <a:effectLst/>
                <a:uLnTx/>
                <a:uFillTx/>
                <a:latin typeface="Arial" panose="020B0604020202020204"/>
                <a:ea typeface="+mn-ea"/>
                <a:cs typeface="Arial"/>
              </a:rPr>
              <a:t>X-Customer-Session-Correlation-Id for ACCESS_TOKEN</a:t>
            </a:r>
            <a:endParaRPr kumimoji="1" lang="en-IN" sz="1800" b="0" i="0" u="none" strike="noStrike" kern="1200" cap="none" spc="0" normalizeH="0" baseline="0" noProof="0">
              <a:ln>
                <a:noFill/>
              </a:ln>
              <a:solidFill>
                <a:srgbClr val="404040"/>
              </a:solidFill>
              <a:effectLst/>
              <a:uLnTx/>
              <a:uFillTx/>
              <a:latin typeface="Arial" panose="020B0604020202020204"/>
              <a:ea typeface="+mn-ea"/>
              <a:cs typeface="Arial"/>
            </a:endParaRP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GB" sz="1800" b="0" i="0" u="none" strike="noStrike" kern="1200" cap="none" spc="0" normalizeH="0" baseline="0" noProof="0">
                <a:ln>
                  <a:noFill/>
                </a:ln>
                <a:solidFill>
                  <a:srgbClr val="404040"/>
                </a:solidFill>
                <a:effectLst/>
                <a:uLnTx/>
                <a:uFillTx/>
                <a:latin typeface="Arial" panose="020B0604020202020204"/>
                <a:ea typeface="+mn-ea"/>
                <a:cs typeface="Arial"/>
              </a:rPr>
              <a:t>X-Customer-Request-Correlation-Id</a:t>
            </a:r>
            <a:endParaRPr kumimoji="1" lang="en-IN" sz="1800" b="0" i="0" u="none" strike="noStrike" kern="1200" cap="none" spc="0" normalizeH="0" baseline="0" noProof="0">
              <a:ln>
                <a:noFill/>
              </a:ln>
              <a:solidFill>
                <a:srgbClr val="404040"/>
              </a:solidFill>
              <a:effectLst/>
              <a:uLnTx/>
              <a:uFillTx/>
              <a:latin typeface="Arial" panose="020B0604020202020204"/>
              <a:ea typeface="+mn-ea"/>
              <a:cs typeface="Arial"/>
            </a:endParaRPr>
          </a:p>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endParaRPr kumimoji="1" lang="en-IN" sz="2000" b="0" i="0" u="none" strike="noStrike" kern="1200" cap="none" spc="0" normalizeH="0" baseline="0" noProof="0">
              <a:ln>
                <a:noFill/>
              </a:ln>
              <a:solidFill>
                <a:srgbClr val="404040"/>
              </a:solidFill>
              <a:effectLst/>
              <a:uLnTx/>
              <a:uFillTx/>
              <a:latin typeface="Arial" panose="020B0604020202020204"/>
              <a:ea typeface="+mn-ea"/>
              <a:cs typeface="Arial"/>
            </a:endParaRPr>
          </a:p>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endParaRPr kumimoji="1" lang="en-IN" sz="2000" b="0" i="0" u="none" strike="noStrike" kern="1200" cap="none" spc="0" normalizeH="0" baseline="0" noProof="0">
              <a:ln>
                <a:noFill/>
              </a:ln>
              <a:solidFill>
                <a:srgbClr val="404040"/>
              </a:solidFill>
              <a:effectLst/>
              <a:uLnTx/>
              <a:uFillTx/>
              <a:latin typeface="Arial" panose="020B0604020202020204"/>
              <a:ea typeface="+mn-ea"/>
              <a:cs typeface="Arial"/>
            </a:endParaRPr>
          </a:p>
        </p:txBody>
      </p:sp>
      <p:pic>
        <p:nvPicPr>
          <p:cNvPr id="6" name="Picture 5" descr="A screenshot of a computer code&#10;&#10;Description automatically generated">
            <a:extLst>
              <a:ext uri="{FF2B5EF4-FFF2-40B4-BE49-F238E27FC236}">
                <a16:creationId xmlns:a16="http://schemas.microsoft.com/office/drawing/2014/main" id="{D43881EA-EB80-91BF-17BE-28B854B95AEE}"/>
              </a:ext>
            </a:extLst>
          </p:cNvPr>
          <p:cNvPicPr>
            <a:picLocks noChangeAspect="1"/>
          </p:cNvPicPr>
          <p:nvPr/>
        </p:nvPicPr>
        <p:blipFill>
          <a:blip r:embed="rId5"/>
          <a:stretch>
            <a:fillRect/>
          </a:stretch>
        </p:blipFill>
        <p:spPr>
          <a:xfrm>
            <a:off x="3043866" y="3252083"/>
            <a:ext cx="5428087" cy="2608938"/>
          </a:xfrm>
          <a:prstGeom prst="rect">
            <a:avLst/>
          </a:prstGeom>
        </p:spPr>
      </p:pic>
    </p:spTree>
    <p:extLst>
      <p:ext uri="{BB962C8B-B14F-4D97-AF65-F5344CB8AC3E}">
        <p14:creationId xmlns:p14="http://schemas.microsoft.com/office/powerpoint/2010/main" val="1452117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Light Body Slides">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_Inc_PowerPoint_Template.potx" id="{637C3609-3D5F-4C59-AE27-EE9CD6B09220}" vid="{18C1C4CD-636E-4D41-A29D-192E2144D95A}"/>
    </a:ext>
  </a:extLst>
</a:theme>
</file>

<file path=ppt/theme/theme3.xml><?xml version="1.0" encoding="utf-8"?>
<a:theme xmlns:a="http://schemas.openxmlformats.org/drawingml/2006/main" name="3_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108000" tIns="72000" rIns="108000" bIns="72000" rtlCol="0" anchor="ctr"/>
      <a:lstStyle>
        <a:defPPr algn="ctr">
          <a:lnSpc>
            <a:spcPct val="11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ppt/theme/theme4.xml><?xml version="1.0" encoding="utf-8"?>
<a:theme xmlns:a="http://schemas.openxmlformats.org/drawingml/2006/main" name="10_2019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6CDD1C8-5676-48F6-8131-1D754FB46AA9}" vid="{2DABFF73-1EF1-452E-AC75-66A0D474E174}"/>
    </a:ext>
  </a:extLst>
</a:theme>
</file>

<file path=ppt/theme/theme5.xml><?xml version="1.0" encoding="utf-8"?>
<a:theme xmlns:a="http://schemas.openxmlformats.org/drawingml/2006/main" name="1_Light Body Slides">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_Inc_PowerPoint_Template.potx" id="{637C3609-3D5F-4C59-AE27-EE9CD6B09220}" vid="{18C1C4CD-636E-4D41-A29D-192E2144D95A}"/>
    </a:ext>
  </a:extLst>
</a:theme>
</file>

<file path=ppt/theme/theme6.xml><?xml version="1.0" encoding="utf-8"?>
<a:theme xmlns:a="http://schemas.openxmlformats.org/drawingml/2006/main" name="2022">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2" id="{8E3B05DB-C374-401C-A6E1-A9A3433A4590}" vid="{F0E5754D-AC1E-4BF6-986A-0C6E4828D70A}"/>
    </a:ext>
  </a:extLst>
</a:theme>
</file>

<file path=ppt/theme/theme7.xml><?xml version="1.0" encoding="utf-8"?>
<a:theme xmlns:a="http://schemas.openxmlformats.org/drawingml/2006/main" name="2_Branded Footer - Human (BF-H)">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T DATA Services Presentation Template.potx" id="{B46A7DE6-C5D2-4001-9303-AF5387DACF4A}" vid="{53C97256-4B8E-47FE-84D0-068F760DF62E}"/>
    </a:ext>
  </a:extLst>
</a:theme>
</file>

<file path=ppt/theme/theme8.xml><?xml version="1.0" encoding="utf-8"?>
<a:theme xmlns:a="http://schemas.openxmlformats.org/drawingml/2006/main" name="NTT DATA DARK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9525">
          <a:solidFill>
            <a:schemeClr val="accent2"/>
          </a:solidFill>
        </a:ln>
      </a:spPr>
      <a:bodyPr lIns="108000" tIns="72000" rIns="108000" bIns="72000" rtlCol="0" anchor="ctr"/>
      <a:lstStyle>
        <a:defPPr algn="ctr">
          <a:lnSpc>
            <a:spcPct val="110000"/>
          </a:lnSpc>
          <a:spcBef>
            <a:spcPts val="600"/>
          </a:spcBef>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NTT_DATA_PowerPoint_Template.potx" id="{38420CBF-8BF6-416B-B040-7E1E46EF7821}" vid="{8E99A986-5A7D-46D3-AD5E-F449296905F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3630</Words>
  <Application>Microsoft Office PowerPoint</Application>
  <PresentationFormat>Widescreen</PresentationFormat>
  <Paragraphs>770</Paragraphs>
  <Slides>19</Slides>
  <Notes>4</Notes>
  <HiddenSlides>0</HiddenSlides>
  <MMClips>0</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19</vt:i4>
      </vt:variant>
    </vt:vector>
  </HeadingPairs>
  <TitlesOfParts>
    <vt:vector size="44" baseType="lpstr">
      <vt:lpstr>HGPGothicE</vt:lpstr>
      <vt:lpstr>Meiryo UI</vt:lpstr>
      <vt:lpstr>MS PGothic</vt:lpstr>
      <vt:lpstr>-apple-system</vt:lpstr>
      <vt:lpstr>Aptos</vt:lpstr>
      <vt:lpstr>Aptos Display</vt:lpstr>
      <vt:lpstr>Arial</vt:lpstr>
      <vt:lpstr>Arial (Body)</vt:lpstr>
      <vt:lpstr>Avenir Next LT Pro</vt:lpstr>
      <vt:lpstr>Avenir Next LT Pro Light</vt:lpstr>
      <vt:lpstr>Calibri</vt:lpstr>
      <vt:lpstr>Georgia</vt:lpstr>
      <vt:lpstr>Google Sans</vt:lpstr>
      <vt:lpstr>Museo Sans For Dell</vt:lpstr>
      <vt:lpstr>Roboto</vt:lpstr>
      <vt:lpstr>Symbol,Sans-Serif</vt:lpstr>
      <vt:lpstr>Wingdings</vt:lpstr>
      <vt:lpstr>Office Theme</vt:lpstr>
      <vt:lpstr>Light Body Slides</vt:lpstr>
      <vt:lpstr>3_NTT DATA LIGHT </vt:lpstr>
      <vt:lpstr>10_2019 Template</vt:lpstr>
      <vt:lpstr>1_Light Body Slides</vt:lpstr>
      <vt:lpstr>2022</vt:lpstr>
      <vt:lpstr>2_Branded Footer - Human (BF-H)</vt:lpstr>
      <vt:lpstr>NTT DATA DARK </vt:lpstr>
      <vt:lpstr>What’s and Why’s of SRE</vt:lpstr>
      <vt:lpstr>Why SRE maturity is Important</vt:lpstr>
      <vt:lpstr>NTT’s Approach to Transformation Journey</vt:lpstr>
      <vt:lpstr>How NTT DATA is helping customers in their Transformation Journey</vt:lpstr>
      <vt:lpstr>Our strategy for tech-resiliency that aligns with our customer’s vision for improving CX/UX​</vt:lpstr>
      <vt:lpstr>Illustrative Current &amp; Proposed State – SRE Capabilities</vt:lpstr>
      <vt:lpstr>PowerPoint Presentation</vt:lpstr>
      <vt:lpstr>“Talk is cheap. Show me the code.”</vt:lpstr>
      <vt:lpstr>Example of inefficiency in engineering - Logging standards are not followed</vt:lpstr>
      <vt:lpstr>Example of Automation - End-to-End Cert Renewal Automation POC Architecture</vt:lpstr>
      <vt:lpstr>But – “Culture eats strategy for breakfast”</vt:lpstr>
      <vt:lpstr>How does an organization’s culture in the context of SRE Enablement looks like?  </vt:lpstr>
      <vt:lpstr>Radar Charts of SRE Questions: by Dimension</vt:lpstr>
      <vt:lpstr>Our approach to build SRE maturity (People + Culture) </vt:lpstr>
      <vt:lpstr>NTT Accelerators – Helping our organisations embrace the SRE practice quicker</vt:lpstr>
      <vt:lpstr>NTT DATA’s SRE Accelerators</vt:lpstr>
      <vt:lpstr>Dashboards</vt:lpstr>
      <vt:lpstr>Industry Standard Metrics for Measuring the Effectiveness of an entire IT Estate</vt:lpstr>
      <vt:lpstr>NTT DATA’s SRE Accelerators</vt:lpstr>
    </vt:vector>
  </TitlesOfParts>
  <Company>NTT DATA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Vikram Bharwani</dc:creator>
  <cp:lastModifiedBy>Ashish Kumar Tripathi</cp:lastModifiedBy>
  <cp:revision>2</cp:revision>
  <dcterms:created xsi:type="dcterms:W3CDTF">2024-11-19T14:17:12Z</dcterms:created>
  <dcterms:modified xsi:type="dcterms:W3CDTF">2025-03-19T05:09:11Z</dcterms:modified>
</cp:coreProperties>
</file>